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41"/>
  </p:notesMasterIdLst>
  <p:handoutMasterIdLst>
    <p:handoutMasterId r:id="rId42"/>
  </p:handoutMasterIdLst>
  <p:sldIdLst>
    <p:sldId id="335" r:id="rId2"/>
    <p:sldId id="333" r:id="rId3"/>
    <p:sldId id="334" r:id="rId4"/>
    <p:sldId id="345" r:id="rId5"/>
    <p:sldId id="302" r:id="rId6"/>
    <p:sldId id="344" r:id="rId7"/>
    <p:sldId id="268" r:id="rId8"/>
    <p:sldId id="294" r:id="rId9"/>
    <p:sldId id="329" r:id="rId10"/>
    <p:sldId id="291" r:id="rId11"/>
    <p:sldId id="293" r:id="rId12"/>
    <p:sldId id="343" r:id="rId13"/>
    <p:sldId id="339" r:id="rId14"/>
    <p:sldId id="347" r:id="rId15"/>
    <p:sldId id="348" r:id="rId16"/>
    <p:sldId id="349" r:id="rId17"/>
    <p:sldId id="350" r:id="rId18"/>
    <p:sldId id="351" r:id="rId19"/>
    <p:sldId id="352" r:id="rId20"/>
    <p:sldId id="330" r:id="rId21"/>
    <p:sldId id="331" r:id="rId22"/>
    <p:sldId id="300" r:id="rId23"/>
    <p:sldId id="275" r:id="rId24"/>
    <p:sldId id="346" r:id="rId25"/>
    <p:sldId id="278" r:id="rId26"/>
    <p:sldId id="273" r:id="rId27"/>
    <p:sldId id="340" r:id="rId28"/>
    <p:sldId id="341" r:id="rId29"/>
    <p:sldId id="342" r:id="rId30"/>
    <p:sldId id="301" r:id="rId31"/>
    <p:sldId id="336" r:id="rId32"/>
    <p:sldId id="327" r:id="rId33"/>
    <p:sldId id="315" r:id="rId34"/>
    <p:sldId id="323" r:id="rId35"/>
    <p:sldId id="324" r:id="rId36"/>
    <p:sldId id="325" r:id="rId37"/>
    <p:sldId id="326" r:id="rId38"/>
    <p:sldId id="314" r:id="rId39"/>
    <p:sldId id="353" r:id="rId40"/>
  </p:sldIdLst>
  <p:sldSz cx="9144000" cy="6858000" type="letter"/>
  <p:notesSz cx="6858000" cy="9144000"/>
  <p:defaultTextStyle>
    <a:defPPr>
      <a:defRPr lang="en-US"/>
    </a:defPPr>
    <a:lvl1pPr marL="0" algn="l" defTabSz="934608" rtl="0" eaLnBrk="1" latinLnBrk="0" hangingPunct="1">
      <a:defRPr sz="1800" kern="1200">
        <a:solidFill>
          <a:schemeClr val="tx1"/>
        </a:solidFill>
        <a:latin typeface="+mn-lt"/>
        <a:ea typeface="+mn-ea"/>
        <a:cs typeface="+mn-cs"/>
      </a:defRPr>
    </a:lvl1pPr>
    <a:lvl2pPr marL="467304" algn="l" defTabSz="934608" rtl="0" eaLnBrk="1" latinLnBrk="0" hangingPunct="1">
      <a:defRPr sz="1800" kern="1200">
        <a:solidFill>
          <a:schemeClr val="tx1"/>
        </a:solidFill>
        <a:latin typeface="+mn-lt"/>
        <a:ea typeface="+mn-ea"/>
        <a:cs typeface="+mn-cs"/>
      </a:defRPr>
    </a:lvl2pPr>
    <a:lvl3pPr marL="934608" algn="l" defTabSz="934608" rtl="0" eaLnBrk="1" latinLnBrk="0" hangingPunct="1">
      <a:defRPr sz="1800" kern="1200">
        <a:solidFill>
          <a:schemeClr val="tx1"/>
        </a:solidFill>
        <a:latin typeface="+mn-lt"/>
        <a:ea typeface="+mn-ea"/>
        <a:cs typeface="+mn-cs"/>
      </a:defRPr>
    </a:lvl3pPr>
    <a:lvl4pPr marL="1401912" algn="l" defTabSz="934608" rtl="0" eaLnBrk="1" latinLnBrk="0" hangingPunct="1">
      <a:defRPr sz="1800" kern="1200">
        <a:solidFill>
          <a:schemeClr val="tx1"/>
        </a:solidFill>
        <a:latin typeface="+mn-lt"/>
        <a:ea typeface="+mn-ea"/>
        <a:cs typeface="+mn-cs"/>
      </a:defRPr>
    </a:lvl4pPr>
    <a:lvl5pPr marL="1869216" algn="l" defTabSz="934608" rtl="0" eaLnBrk="1" latinLnBrk="0" hangingPunct="1">
      <a:defRPr sz="1800" kern="1200">
        <a:solidFill>
          <a:schemeClr val="tx1"/>
        </a:solidFill>
        <a:latin typeface="+mn-lt"/>
        <a:ea typeface="+mn-ea"/>
        <a:cs typeface="+mn-cs"/>
      </a:defRPr>
    </a:lvl5pPr>
    <a:lvl6pPr marL="2336521" algn="l" defTabSz="934608" rtl="0" eaLnBrk="1" latinLnBrk="0" hangingPunct="1">
      <a:defRPr sz="1800" kern="1200">
        <a:solidFill>
          <a:schemeClr val="tx1"/>
        </a:solidFill>
        <a:latin typeface="+mn-lt"/>
        <a:ea typeface="+mn-ea"/>
        <a:cs typeface="+mn-cs"/>
      </a:defRPr>
    </a:lvl6pPr>
    <a:lvl7pPr marL="2803825" algn="l" defTabSz="934608" rtl="0" eaLnBrk="1" latinLnBrk="0" hangingPunct="1">
      <a:defRPr sz="1800" kern="1200">
        <a:solidFill>
          <a:schemeClr val="tx1"/>
        </a:solidFill>
        <a:latin typeface="+mn-lt"/>
        <a:ea typeface="+mn-ea"/>
        <a:cs typeface="+mn-cs"/>
      </a:defRPr>
    </a:lvl7pPr>
    <a:lvl8pPr marL="3271129" algn="l" defTabSz="934608" rtl="0" eaLnBrk="1" latinLnBrk="0" hangingPunct="1">
      <a:defRPr sz="1800" kern="1200">
        <a:solidFill>
          <a:schemeClr val="tx1"/>
        </a:solidFill>
        <a:latin typeface="+mn-lt"/>
        <a:ea typeface="+mn-ea"/>
        <a:cs typeface="+mn-cs"/>
      </a:defRPr>
    </a:lvl8pPr>
    <a:lvl9pPr marL="3738433" algn="l" defTabSz="934608"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8000"/>
    <a:srgbClr val="009900"/>
    <a:srgbClr val="FFFF66"/>
    <a:srgbClr val="0000FF"/>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88" autoAdjust="0"/>
    <p:restoredTop sz="88042" autoAdjust="0"/>
  </p:normalViewPr>
  <p:slideViewPr>
    <p:cSldViewPr>
      <p:cViewPr varScale="1">
        <p:scale>
          <a:sx n="61" d="100"/>
          <a:sy n="61" d="100"/>
        </p:scale>
        <p:origin x="-1552" y="-56"/>
      </p:cViewPr>
      <p:guideLst>
        <p:guide orient="horz" pos="2160"/>
        <p:guide pos="2881"/>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195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30"/>
      <c:perspective val="30"/>
    </c:view3D>
    <c:plotArea>
      <c:layout>
        <c:manualLayout>
          <c:layoutTarget val="inner"/>
          <c:xMode val="edge"/>
          <c:yMode val="edge"/>
          <c:x val="5.9076990376203038E-4"/>
          <c:y val="0.14055628463108785"/>
          <c:w val="0.57632666229221352"/>
          <c:h val="0.7509129848352285"/>
        </c:manualLayout>
      </c:layout>
      <c:pie3DChart>
        <c:varyColors val="1"/>
        <c:ser>
          <c:idx val="0"/>
          <c:order val="0"/>
          <c:tx>
            <c:strRef>
              <c:f>Sheet1!$B$1</c:f>
              <c:strCache>
                <c:ptCount val="1"/>
                <c:pt idx="0">
                  <c:v>Sales</c:v>
                </c:pt>
              </c:strCache>
            </c:strRef>
          </c:tx>
          <c:dLbls>
            <c:txPr>
              <a:bodyPr/>
              <a:lstStyle/>
              <a:p>
                <a:pPr>
                  <a:defRPr sz="2800" b="1"/>
                </a:pPr>
                <a:endParaRPr lang="en-US"/>
              </a:p>
            </c:txPr>
            <c:showVal val="1"/>
            <c:showLeaderLines val="1"/>
          </c:dLbls>
          <c:cat>
            <c:strRef>
              <c:f>Sheet1!$A$2:$A$8</c:f>
              <c:strCache>
                <c:ptCount val="7"/>
                <c:pt idx="0">
                  <c:v>Personal Grievance</c:v>
                </c:pt>
                <c:pt idx="1">
                  <c:v>Unknown</c:v>
                </c:pt>
                <c:pt idx="2">
                  <c:v>Possible Co-Option</c:v>
                </c:pt>
                <c:pt idx="3">
                  <c:v>Possible Infiltration</c:v>
                </c:pt>
                <c:pt idx="4">
                  <c:v>Infiltration</c:v>
                </c:pt>
                <c:pt idx="5">
                  <c:v>Possible Impersonation</c:v>
                </c:pt>
                <c:pt idx="6">
                  <c:v>Impersonation</c:v>
                </c:pt>
              </c:strCache>
            </c:strRef>
          </c:cat>
          <c:val>
            <c:numRef>
              <c:f>Sheet1!$B$2:$B$8</c:f>
              <c:numCache>
                <c:formatCode>General</c:formatCode>
                <c:ptCount val="7"/>
                <c:pt idx="0">
                  <c:v>26</c:v>
                </c:pt>
                <c:pt idx="1">
                  <c:v>24</c:v>
                </c:pt>
                <c:pt idx="2">
                  <c:v>6</c:v>
                </c:pt>
                <c:pt idx="3">
                  <c:v>3</c:v>
                </c:pt>
                <c:pt idx="4">
                  <c:v>2</c:v>
                </c:pt>
                <c:pt idx="5">
                  <c:v>2</c:v>
                </c:pt>
                <c:pt idx="6">
                  <c:v>1</c:v>
                </c:pt>
              </c:numCache>
            </c:numRef>
          </c:val>
        </c:ser>
      </c:pie3DChart>
    </c:plotArea>
    <c:legend>
      <c:legendPos val="r"/>
      <c:layout>
        <c:manualLayout>
          <c:xMode val="edge"/>
          <c:yMode val="edge"/>
          <c:x val="0.56500820209973801"/>
          <c:y val="2.8324948964712732E-2"/>
          <c:w val="0.4266584645669293"/>
          <c:h val="0.92907935987168266"/>
        </c:manualLayout>
      </c:layout>
      <c:txPr>
        <a:bodyPr/>
        <a:lstStyle/>
        <a:p>
          <a:pPr>
            <a:defRPr sz="2400" b="1"/>
          </a:pPr>
          <a:endParaRPr lang="en-US"/>
        </a:p>
      </c:txPr>
    </c:legend>
    <c:plotVisOnly val="1"/>
  </c:chart>
  <c:txPr>
    <a:bodyPr/>
    <a:lstStyle/>
    <a:p>
      <a:pPr>
        <a:defRPr sz="1800">
          <a:solidFill>
            <a:schemeClr val="bg1"/>
          </a:solidFill>
          <a:latin typeface="Arial" pitchFamily="34" charset="0"/>
          <a:cs typeface="Arial" pitchFamily="34" charset="0"/>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DE9353-33DD-4350-9C6F-02064474CFE5}" type="datetimeFigureOut">
              <a:rPr lang="en-US" smtClean="0"/>
              <a:pPr/>
              <a:t>11/5/2012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428773A-88A2-4288-BC27-01764597C93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7B0B08-BB34-48D3-9675-77E2CC41A53B}" type="datetimeFigureOut">
              <a:rPr lang="en-US" smtClean="0"/>
              <a:pPr/>
              <a:t>11/5/2012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CA987A-A699-4AFF-BE27-D59766C3782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34608" rtl="0" eaLnBrk="1" latinLnBrk="0" hangingPunct="1">
      <a:defRPr sz="1200" kern="1200">
        <a:solidFill>
          <a:schemeClr val="tx1"/>
        </a:solidFill>
        <a:latin typeface="+mn-lt"/>
        <a:ea typeface="+mn-ea"/>
        <a:cs typeface="+mn-cs"/>
      </a:defRPr>
    </a:lvl1pPr>
    <a:lvl2pPr marL="467304" algn="l" defTabSz="934608" rtl="0" eaLnBrk="1" latinLnBrk="0" hangingPunct="1">
      <a:defRPr sz="1200" kern="1200">
        <a:solidFill>
          <a:schemeClr val="tx1"/>
        </a:solidFill>
        <a:latin typeface="+mn-lt"/>
        <a:ea typeface="+mn-ea"/>
        <a:cs typeface="+mn-cs"/>
      </a:defRPr>
    </a:lvl2pPr>
    <a:lvl3pPr marL="934608" algn="l" defTabSz="934608" rtl="0" eaLnBrk="1" latinLnBrk="0" hangingPunct="1">
      <a:defRPr sz="1200" kern="1200">
        <a:solidFill>
          <a:schemeClr val="tx1"/>
        </a:solidFill>
        <a:latin typeface="+mn-lt"/>
        <a:ea typeface="+mn-ea"/>
        <a:cs typeface="+mn-cs"/>
      </a:defRPr>
    </a:lvl3pPr>
    <a:lvl4pPr marL="1401912" algn="l" defTabSz="934608" rtl="0" eaLnBrk="1" latinLnBrk="0" hangingPunct="1">
      <a:defRPr sz="1200" kern="1200">
        <a:solidFill>
          <a:schemeClr val="tx1"/>
        </a:solidFill>
        <a:latin typeface="+mn-lt"/>
        <a:ea typeface="+mn-ea"/>
        <a:cs typeface="+mn-cs"/>
      </a:defRPr>
    </a:lvl4pPr>
    <a:lvl5pPr marL="1869216" algn="l" defTabSz="934608" rtl="0" eaLnBrk="1" latinLnBrk="0" hangingPunct="1">
      <a:defRPr sz="1200" kern="1200">
        <a:solidFill>
          <a:schemeClr val="tx1"/>
        </a:solidFill>
        <a:latin typeface="+mn-lt"/>
        <a:ea typeface="+mn-ea"/>
        <a:cs typeface="+mn-cs"/>
      </a:defRPr>
    </a:lvl5pPr>
    <a:lvl6pPr marL="2336521" algn="l" defTabSz="934608" rtl="0" eaLnBrk="1" latinLnBrk="0" hangingPunct="1">
      <a:defRPr sz="1200" kern="1200">
        <a:solidFill>
          <a:schemeClr val="tx1"/>
        </a:solidFill>
        <a:latin typeface="+mn-lt"/>
        <a:ea typeface="+mn-ea"/>
        <a:cs typeface="+mn-cs"/>
      </a:defRPr>
    </a:lvl6pPr>
    <a:lvl7pPr marL="2803825" algn="l" defTabSz="934608" rtl="0" eaLnBrk="1" latinLnBrk="0" hangingPunct="1">
      <a:defRPr sz="1200" kern="1200">
        <a:solidFill>
          <a:schemeClr val="tx1"/>
        </a:solidFill>
        <a:latin typeface="+mn-lt"/>
        <a:ea typeface="+mn-ea"/>
        <a:cs typeface="+mn-cs"/>
      </a:defRPr>
    </a:lvl7pPr>
    <a:lvl8pPr marL="3271129" algn="l" defTabSz="934608" rtl="0" eaLnBrk="1" latinLnBrk="0" hangingPunct="1">
      <a:defRPr sz="1200" kern="1200">
        <a:solidFill>
          <a:schemeClr val="tx1"/>
        </a:solidFill>
        <a:latin typeface="+mn-lt"/>
        <a:ea typeface="+mn-ea"/>
        <a:cs typeface="+mn-cs"/>
      </a:defRPr>
    </a:lvl8pPr>
    <a:lvl9pPr marL="3738433" algn="l" defTabSz="93460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3363" lvl="0" indent="-233363">
              <a:buFont typeface="Wingdings" pitchFamily="2" charset="2"/>
              <a:buChar char="Ø"/>
            </a:pPr>
            <a:r>
              <a:rPr lang="de-DE" sz="1200" dirty="0" smtClean="0">
                <a:latin typeface="Arial" pitchFamily="34" charset="0"/>
                <a:cs typeface="Arial" pitchFamily="34" charset="0"/>
              </a:rPr>
              <a:t>Our ANSF parA handful of the events involved </a:t>
            </a:r>
            <a:r>
              <a:rPr lang="de-DE" sz="1200" b="1" i="1" u="sng" dirty="0" smtClean="0">
                <a:latin typeface="Arial" pitchFamily="34" charset="0"/>
                <a:cs typeface="Arial" pitchFamily="34" charset="0"/>
              </a:rPr>
              <a:t>drug use</a:t>
            </a:r>
            <a:r>
              <a:rPr lang="de-DE" sz="1200" dirty="0" smtClean="0">
                <a:latin typeface="Arial" pitchFamily="34" charset="0"/>
                <a:cs typeface="Arial" pitchFamily="34" charset="0"/>
              </a:rPr>
              <a:t>, or alledged drug use, by the shooter.</a:t>
            </a:r>
            <a:endParaRPr lang="en-US" sz="1200" dirty="0" smtClean="0">
              <a:latin typeface="Arial" pitchFamily="34" charset="0"/>
              <a:cs typeface="Arial" pitchFamily="34" charset="0"/>
            </a:endParaRPr>
          </a:p>
          <a:p>
            <a:pPr marL="233363" lvl="0" indent="-233363">
              <a:buFont typeface="Wingdings" pitchFamily="2" charset="2"/>
              <a:buChar char="Ø"/>
            </a:pPr>
            <a:r>
              <a:rPr lang="de-DE" sz="1200" dirty="0" smtClean="0">
                <a:latin typeface="Arial" pitchFamily="34" charset="0"/>
                <a:cs typeface="Arial" pitchFamily="34" charset="0"/>
              </a:rPr>
              <a:t>Occasionally, a non-ANSF shooter will dress in an ANSF uniform.</a:t>
            </a:r>
            <a:endParaRPr lang="en-US" sz="1200" dirty="0" smtClean="0">
              <a:latin typeface="Arial" pitchFamily="34" charset="0"/>
              <a:cs typeface="Arial" pitchFamily="34" charset="0"/>
            </a:endParaRPr>
          </a:p>
          <a:p>
            <a:r>
              <a:rPr lang="de-DE" sz="1200" dirty="0" smtClean="0">
                <a:latin typeface="Arial" pitchFamily="34" charset="0"/>
                <a:cs typeface="Arial" pitchFamily="34" charset="0"/>
              </a:rPr>
              <a:t>tners are also being victimized by these attacks</a:t>
            </a:r>
            <a:endParaRPr lang="en-US" dirty="0"/>
          </a:p>
        </p:txBody>
      </p:sp>
      <p:sp>
        <p:nvSpPr>
          <p:cNvPr id="4" name="Slide Number Placeholder 3"/>
          <p:cNvSpPr>
            <a:spLocks noGrp="1"/>
          </p:cNvSpPr>
          <p:nvPr>
            <p:ph type="sldNum" sz="quarter" idx="10"/>
          </p:nvPr>
        </p:nvSpPr>
        <p:spPr/>
        <p:txBody>
          <a:bodyPr/>
          <a:lstStyle/>
          <a:p>
            <a:fld id="{7ACA987A-A699-4AFF-BE27-D59766C37828}" type="slidenum">
              <a:rPr lang="en-US" smtClean="0"/>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normAutofit fontScale="40000" lnSpcReduction="20000"/>
          </a:bodyPr>
          <a:lstStyle/>
          <a:p>
            <a:r>
              <a:rPr lang="en-US" dirty="0" smtClean="0"/>
              <a:t>Definition/Issue</a:t>
            </a:r>
          </a:p>
          <a:p>
            <a:r>
              <a:rPr lang="en-US" dirty="0" smtClean="0"/>
              <a:t>Identifying, understanding underlying motives, and rapidly reacting to inside the wire attacks in</a:t>
            </a:r>
          </a:p>
          <a:p>
            <a:r>
              <a:rPr lang="en-US" dirty="0" smtClean="0"/>
              <a:t>Afghanistan is difficult in the this environment.   Inside the wire threats are defined as “Green-on-Blue attacks by persons enrolled</a:t>
            </a:r>
          </a:p>
          <a:p>
            <a:r>
              <a:rPr lang="en-US" dirty="0" smtClean="0"/>
              <a:t>or perceived to be Afghan Soldiers or Police resulting in U.S., International Security Force</a:t>
            </a:r>
          </a:p>
          <a:p>
            <a:r>
              <a:rPr lang="en-US" dirty="0" smtClean="0"/>
              <a:t>Assistance (ISAF), or United Nations Assistance Mission in Afghanistan (UNAMA) bodily harm</a:t>
            </a:r>
          </a:p>
          <a:p>
            <a:r>
              <a:rPr lang="en-US" dirty="0" smtClean="0"/>
              <a:t>or death.” Determining the origin, scope, and strategy to combat inside the wire threats within</a:t>
            </a:r>
          </a:p>
          <a:p>
            <a:r>
              <a:rPr lang="en-US" dirty="0" smtClean="0"/>
              <a:t>the Afghan National Security Forces (ANSF) affects both current and future transition</a:t>
            </a:r>
          </a:p>
          <a:p>
            <a:r>
              <a:rPr lang="en-US" dirty="0" smtClean="0"/>
              <a:t>operations. The focus of these next few slides is on preventing, defending against, and defeating both</a:t>
            </a:r>
          </a:p>
          <a:p>
            <a:r>
              <a:rPr lang="en-US" dirty="0" smtClean="0"/>
              <a:t>the causes of and mitigating the effects of Green-on-Blue incidents.</a:t>
            </a:r>
          </a:p>
          <a:p>
            <a:r>
              <a:rPr lang="en-US" b="1" dirty="0" smtClean="0"/>
              <a:t>Historical Context Inside the wire attack examples</a:t>
            </a:r>
          </a:p>
          <a:p>
            <a:pPr eaLnBrk="1" hangingPunct="1">
              <a:spcBef>
                <a:spcPct val="0"/>
              </a:spcBef>
            </a:pPr>
            <a:r>
              <a:rPr lang="en-US" dirty="0" smtClean="0"/>
              <a:t>It is important to recognize that not all Green-on-Blue attacks are alike. Every attack is different</a:t>
            </a:r>
          </a:p>
          <a:p>
            <a:pPr eaLnBrk="1" hangingPunct="1">
              <a:spcBef>
                <a:spcPct val="0"/>
              </a:spcBef>
            </a:pPr>
            <a:r>
              <a:rPr lang="en-US" dirty="0" smtClean="0"/>
              <a:t>and the circumstances vary. Some attacks were preceded with no warnings or provocation.</a:t>
            </a:r>
          </a:p>
          <a:p>
            <a:pPr eaLnBrk="1" hangingPunct="1">
              <a:spcBef>
                <a:spcPct val="0"/>
              </a:spcBef>
            </a:pPr>
            <a:r>
              <a:rPr lang="en-US" dirty="0" smtClean="0"/>
              <a:t>U.S. UNCLASSIFIED//FOR OFFICIAL USE ONLY</a:t>
            </a:r>
          </a:p>
          <a:p>
            <a:pPr eaLnBrk="1" hangingPunct="1">
              <a:spcBef>
                <a:spcPct val="0"/>
              </a:spcBef>
            </a:pPr>
            <a:r>
              <a:rPr lang="en-US" dirty="0" smtClean="0"/>
              <a:t>REL NATO, GCTF, ISAF, ABCA</a:t>
            </a:r>
          </a:p>
          <a:p>
            <a:pPr eaLnBrk="1" hangingPunct="1">
              <a:spcBef>
                <a:spcPct val="0"/>
              </a:spcBef>
            </a:pPr>
            <a:r>
              <a:rPr lang="en-US" dirty="0" smtClean="0"/>
              <a:t>However, vigilance is necessary, and there are important indicators and lessons that can be</a:t>
            </a:r>
          </a:p>
          <a:p>
            <a:pPr eaLnBrk="1" hangingPunct="1">
              <a:spcBef>
                <a:spcPct val="0"/>
              </a:spcBef>
            </a:pPr>
            <a:r>
              <a:rPr lang="en-US" dirty="0" smtClean="0"/>
              <a:t>derived in looking at the whole spectrum of incidents.</a:t>
            </a:r>
          </a:p>
          <a:p>
            <a:pPr eaLnBrk="1" hangingPunct="1">
              <a:spcBef>
                <a:spcPct val="0"/>
              </a:spcBef>
            </a:pPr>
            <a:r>
              <a:rPr lang="en-US" dirty="0" smtClean="0"/>
              <a:t>Below are examples based on recent past Green-on-Blue attacks.</a:t>
            </a:r>
          </a:p>
          <a:p>
            <a:pPr eaLnBrk="1" hangingPunct="1">
              <a:spcBef>
                <a:spcPct val="0"/>
              </a:spcBef>
            </a:pPr>
            <a:endParaRPr lang="en-US" dirty="0" smtClean="0"/>
          </a:p>
          <a:p>
            <a:pPr eaLnBrk="1" hangingPunct="1">
              <a:spcBef>
                <a:spcPct val="0"/>
              </a:spcBef>
            </a:pPr>
            <a:r>
              <a:rPr lang="en-US" dirty="0" smtClean="0"/>
              <a:t>Here are a few examples and some of you here may have experienced this type of threat before and have your own.  These are included here for brief discussion and better understanding of the threat.  There are no single factors or scenarios that explain all of the attacks but many are started as personal disagreements.</a:t>
            </a:r>
          </a:p>
          <a:p>
            <a:pPr eaLnBrk="1" hangingPunct="1">
              <a:spcBef>
                <a:spcPct val="0"/>
              </a:spcBef>
            </a:pPr>
            <a:endParaRPr lang="en-US" dirty="0" smtClean="0"/>
          </a:p>
          <a:p>
            <a:pPr eaLnBrk="1" hangingPunct="1">
              <a:spcBef>
                <a:spcPct val="0"/>
              </a:spcBef>
            </a:pPr>
            <a:r>
              <a:rPr lang="en-US" dirty="0" smtClean="0"/>
              <a:t>At a joint compound, an Afghan National Police (ANP) member was manning a post with his</a:t>
            </a:r>
          </a:p>
          <a:p>
            <a:pPr eaLnBrk="1" hangingPunct="1">
              <a:spcBef>
                <a:spcPct val="0"/>
              </a:spcBef>
            </a:pPr>
            <a:r>
              <a:rPr lang="en-US" dirty="0" smtClean="0"/>
              <a:t>U.S. service member partner. This was not first time that the U.S. service member had worked</a:t>
            </a:r>
          </a:p>
          <a:p>
            <a:pPr eaLnBrk="1" hangingPunct="1">
              <a:spcBef>
                <a:spcPct val="0"/>
              </a:spcBef>
            </a:pPr>
            <a:r>
              <a:rPr lang="en-US" dirty="0" smtClean="0"/>
              <a:t>with the ANP member, but the ANP member was acting sporadic and arguing. He asked the U.S.</a:t>
            </a:r>
          </a:p>
          <a:p>
            <a:pPr eaLnBrk="1" hangingPunct="1">
              <a:spcBef>
                <a:spcPct val="0"/>
              </a:spcBef>
            </a:pPr>
            <a:r>
              <a:rPr lang="en-US" dirty="0" smtClean="0"/>
              <a:t>service member to exchange some USD for rupees. The U.S. service member refused and</a:t>
            </a:r>
          </a:p>
          <a:p>
            <a:pPr eaLnBrk="1" hangingPunct="1">
              <a:spcBef>
                <a:spcPct val="0"/>
              </a:spcBef>
            </a:pPr>
            <a:r>
              <a:rPr lang="en-US" dirty="0" smtClean="0"/>
              <a:t>requested that ANP member stop asking. The ANP member became angry and began acting</a:t>
            </a:r>
          </a:p>
          <a:p>
            <a:pPr eaLnBrk="1" hangingPunct="1">
              <a:spcBef>
                <a:spcPct val="0"/>
              </a:spcBef>
            </a:pPr>
            <a:r>
              <a:rPr lang="en-US" dirty="0" smtClean="0"/>
              <a:t>careless with his weapon, pointing it in the sky and walking away from the post. The U.S.</a:t>
            </a:r>
          </a:p>
          <a:p>
            <a:pPr eaLnBrk="1" hangingPunct="1">
              <a:spcBef>
                <a:spcPct val="0"/>
              </a:spcBef>
            </a:pPr>
            <a:r>
              <a:rPr lang="en-US" dirty="0" smtClean="0"/>
              <a:t>service member called the ANP sergeant of the guard to report the ANP member’s behavior. The</a:t>
            </a:r>
          </a:p>
          <a:p>
            <a:pPr eaLnBrk="1" hangingPunct="1">
              <a:spcBef>
                <a:spcPct val="0"/>
              </a:spcBef>
            </a:pPr>
            <a:r>
              <a:rPr lang="en-US" dirty="0" smtClean="0"/>
              <a:t>ANP sergeant of the guard ordered the ANP member to return to his post. The ANP member</a:t>
            </a:r>
          </a:p>
          <a:p>
            <a:pPr eaLnBrk="1" hangingPunct="1">
              <a:spcBef>
                <a:spcPct val="0"/>
              </a:spcBef>
            </a:pPr>
            <a:r>
              <a:rPr lang="en-US" dirty="0" smtClean="0"/>
              <a:t>then claimed he would call the Taliban and continued his erratic actions. The U.S. service</a:t>
            </a:r>
          </a:p>
          <a:p>
            <a:pPr eaLnBrk="1" hangingPunct="1">
              <a:spcBef>
                <a:spcPct val="0"/>
              </a:spcBef>
            </a:pPr>
            <a:r>
              <a:rPr lang="en-US" dirty="0" smtClean="0"/>
              <a:t>member followed the proper escalation of force and ultimately shot the ANP member when he</a:t>
            </a:r>
          </a:p>
          <a:p>
            <a:pPr eaLnBrk="1" hangingPunct="1">
              <a:spcBef>
                <a:spcPct val="0"/>
              </a:spcBef>
            </a:pPr>
            <a:r>
              <a:rPr lang="en-US" dirty="0" smtClean="0"/>
              <a:t>turned his weapon on the U.S. service member.</a:t>
            </a:r>
          </a:p>
          <a:p>
            <a:pPr eaLnBrk="1" hangingPunct="1">
              <a:spcBef>
                <a:spcPct val="0"/>
              </a:spcBef>
            </a:pPr>
            <a:r>
              <a:rPr lang="en-US" b="1" dirty="0" smtClean="0"/>
              <a:t>Warning signs</a:t>
            </a:r>
          </a:p>
          <a:p>
            <a:pPr eaLnBrk="1" hangingPunct="1">
              <a:spcBef>
                <a:spcPct val="0"/>
              </a:spcBef>
            </a:pPr>
            <a:r>
              <a:rPr lang="en-US" dirty="0" smtClean="0"/>
              <a:t> Erratic behavior</a:t>
            </a:r>
          </a:p>
          <a:p>
            <a:pPr eaLnBrk="1" hangingPunct="1">
              <a:spcBef>
                <a:spcPct val="0"/>
              </a:spcBef>
            </a:pPr>
            <a:r>
              <a:rPr lang="en-US" dirty="0" smtClean="0"/>
              <a:t> Making exaggerated claims</a:t>
            </a:r>
          </a:p>
          <a:p>
            <a:pPr eaLnBrk="1" hangingPunct="1">
              <a:spcBef>
                <a:spcPct val="0"/>
              </a:spcBef>
            </a:pPr>
            <a:r>
              <a:rPr lang="en-US" dirty="0" smtClean="0"/>
              <a:t> Leaving post and returning</a:t>
            </a:r>
          </a:p>
          <a:p>
            <a:pPr eaLnBrk="1" hangingPunct="1">
              <a:spcBef>
                <a:spcPct val="0"/>
              </a:spcBef>
            </a:pPr>
            <a:r>
              <a:rPr lang="en-US" dirty="0" smtClean="0"/>
              <a:t> Careless with weapon and pointing it around</a:t>
            </a:r>
          </a:p>
          <a:p>
            <a:pPr eaLnBrk="1" hangingPunct="1">
              <a:spcBef>
                <a:spcPct val="0"/>
              </a:spcBef>
            </a:pPr>
            <a:r>
              <a:rPr lang="en-US" dirty="0" smtClean="0"/>
              <a:t> Not obeying the orders of his Afghan leaders</a:t>
            </a:r>
          </a:p>
          <a:p>
            <a:pPr eaLnBrk="1" hangingPunct="1">
              <a:spcBef>
                <a:spcPct val="0"/>
              </a:spcBef>
            </a:pPr>
            <a:r>
              <a:rPr lang="en-US" dirty="0" smtClean="0"/>
              <a:t>Conducting joint training, a unit of U.S. service members and ANP members were walking to the</a:t>
            </a:r>
          </a:p>
          <a:p>
            <a:pPr eaLnBrk="1" hangingPunct="1">
              <a:spcBef>
                <a:spcPct val="0"/>
              </a:spcBef>
            </a:pPr>
            <a:r>
              <a:rPr lang="en-US" dirty="0" smtClean="0"/>
              <a:t>training range. One ANP member was acting erratic and began shooting blindly into the valley.</a:t>
            </a:r>
          </a:p>
          <a:p>
            <a:pPr eaLnBrk="1" hangingPunct="1">
              <a:spcBef>
                <a:spcPct val="0"/>
              </a:spcBef>
            </a:pPr>
            <a:r>
              <a:rPr lang="en-US" dirty="0" smtClean="0"/>
              <a:t>A U.S. service member ordered him to stop and reprimanded him for his behavior. The ANP</a:t>
            </a:r>
          </a:p>
          <a:p>
            <a:pPr eaLnBrk="1" hangingPunct="1">
              <a:spcBef>
                <a:spcPct val="0"/>
              </a:spcBef>
            </a:pPr>
            <a:r>
              <a:rPr lang="en-US" dirty="0" smtClean="0"/>
              <a:t>member became cocky but then kept to himself as they continued walking to the training range.</a:t>
            </a:r>
          </a:p>
          <a:p>
            <a:pPr eaLnBrk="1" hangingPunct="1">
              <a:spcBef>
                <a:spcPct val="0"/>
              </a:spcBef>
            </a:pPr>
            <a:r>
              <a:rPr lang="en-US" dirty="0" smtClean="0"/>
              <a:t>Once at the range, the U.S. service members took a break. The ANP member then opened fire on</a:t>
            </a:r>
          </a:p>
          <a:p>
            <a:pPr eaLnBrk="1" hangingPunct="1">
              <a:spcBef>
                <a:spcPct val="0"/>
              </a:spcBef>
            </a:pPr>
            <a:r>
              <a:rPr lang="en-US" dirty="0" smtClean="0"/>
              <a:t>the group and was killed by return fire.</a:t>
            </a:r>
          </a:p>
          <a:p>
            <a:pPr eaLnBrk="1" hangingPunct="1">
              <a:spcBef>
                <a:spcPct val="0"/>
              </a:spcBef>
            </a:pPr>
            <a:r>
              <a:rPr lang="en-US" b="1" dirty="0" smtClean="0"/>
              <a:t>Warning signs</a:t>
            </a:r>
          </a:p>
          <a:p>
            <a:pPr eaLnBrk="1" hangingPunct="1">
              <a:spcBef>
                <a:spcPct val="0"/>
              </a:spcBef>
            </a:pPr>
            <a:r>
              <a:rPr lang="en-US" dirty="0" smtClean="0"/>
              <a:t> Attitude and demeanor changed following reprimand and correction</a:t>
            </a:r>
          </a:p>
          <a:p>
            <a:pPr eaLnBrk="1" hangingPunct="1">
              <a:spcBef>
                <a:spcPct val="0"/>
              </a:spcBef>
            </a:pPr>
            <a:r>
              <a:rPr lang="en-US" dirty="0" smtClean="0"/>
              <a:t> Erratic behavior</a:t>
            </a:r>
          </a:p>
          <a:p>
            <a:pPr eaLnBrk="1" hangingPunct="1">
              <a:spcBef>
                <a:spcPct val="0"/>
              </a:spcBef>
            </a:pPr>
            <a:r>
              <a:rPr lang="en-US" dirty="0" smtClean="0"/>
              <a:t> Careless with weapon</a:t>
            </a:r>
          </a:p>
          <a:p>
            <a:pPr eaLnBrk="1" hangingPunct="1">
              <a:spcBef>
                <a:spcPct val="0"/>
              </a:spcBef>
            </a:pPr>
            <a:r>
              <a:rPr lang="en-US" dirty="0" smtClean="0"/>
              <a:t>U.S. UNCLASSIFIED//FOR OFFICIAL USE ONLY</a:t>
            </a:r>
          </a:p>
          <a:p>
            <a:pPr eaLnBrk="1" hangingPunct="1">
              <a:spcBef>
                <a:spcPct val="0"/>
              </a:spcBef>
            </a:pPr>
            <a:r>
              <a:rPr lang="en-US" dirty="0" smtClean="0"/>
              <a:t>REL NATO, GCTF, ISAF, ABCA</a:t>
            </a:r>
          </a:p>
          <a:p>
            <a:pPr eaLnBrk="1" hangingPunct="1">
              <a:spcBef>
                <a:spcPct val="0"/>
              </a:spcBef>
            </a:pPr>
            <a:r>
              <a:rPr lang="en-US" dirty="0" smtClean="0"/>
              <a:t> Soldier kept to himself following his reprimand</a:t>
            </a:r>
          </a:p>
          <a:p>
            <a:pPr eaLnBrk="1" hangingPunct="1">
              <a:spcBef>
                <a:spcPct val="0"/>
              </a:spcBef>
            </a:pPr>
            <a:r>
              <a:rPr lang="en-US" dirty="0" smtClean="0"/>
              <a:t>At an Afghan National Army (ANA) compound, U.S. service members entered to speak with</a:t>
            </a:r>
          </a:p>
          <a:p>
            <a:pPr eaLnBrk="1" hangingPunct="1">
              <a:spcBef>
                <a:spcPct val="0"/>
              </a:spcBef>
            </a:pPr>
            <a:r>
              <a:rPr lang="en-US" dirty="0" smtClean="0"/>
              <a:t>ANA leadership. As some of the U.S. service members waited outside, one asked an ANA</a:t>
            </a:r>
          </a:p>
          <a:p>
            <a:pPr eaLnBrk="1" hangingPunct="1">
              <a:spcBef>
                <a:spcPct val="0"/>
              </a:spcBef>
            </a:pPr>
            <a:r>
              <a:rPr lang="en-US" dirty="0" smtClean="0"/>
              <a:t>soldier for a lighter for his cigarette. The ANA soldier refused and rebuffed the U.S. service</a:t>
            </a:r>
          </a:p>
          <a:p>
            <a:pPr eaLnBrk="1" hangingPunct="1">
              <a:spcBef>
                <a:spcPct val="0"/>
              </a:spcBef>
            </a:pPr>
            <a:r>
              <a:rPr lang="en-US" dirty="0" smtClean="0"/>
              <a:t>member for wanting to smoke during Ramadan. The U.S. service member cursed the ANA</a:t>
            </a:r>
          </a:p>
          <a:p>
            <a:pPr eaLnBrk="1" hangingPunct="1">
              <a:spcBef>
                <a:spcPct val="0"/>
              </a:spcBef>
            </a:pPr>
            <a:r>
              <a:rPr lang="en-US" dirty="0" smtClean="0"/>
              <a:t>soldier and disparaged his religious beliefs. The argument quickly escalated and the ANA soldier</a:t>
            </a:r>
          </a:p>
          <a:p>
            <a:pPr eaLnBrk="1" hangingPunct="1">
              <a:spcBef>
                <a:spcPct val="0"/>
              </a:spcBef>
            </a:pPr>
            <a:r>
              <a:rPr lang="en-US" dirty="0" smtClean="0"/>
              <a:t>raised his weapon. Shots were fired, resulting in both of the individuals being wounded.</a:t>
            </a:r>
          </a:p>
          <a:p>
            <a:pPr eaLnBrk="1" hangingPunct="1">
              <a:spcBef>
                <a:spcPct val="0"/>
              </a:spcBef>
            </a:pPr>
            <a:r>
              <a:rPr lang="en-US" b="1" dirty="0" smtClean="0"/>
              <a:t>Warning signs</a:t>
            </a:r>
          </a:p>
          <a:p>
            <a:pPr eaLnBrk="1" hangingPunct="1">
              <a:spcBef>
                <a:spcPct val="0"/>
              </a:spcBef>
            </a:pPr>
            <a:r>
              <a:rPr lang="en-US" dirty="0" smtClean="0"/>
              <a:t> Escalating argument</a:t>
            </a:r>
          </a:p>
          <a:p>
            <a:pPr eaLnBrk="1" hangingPunct="1">
              <a:spcBef>
                <a:spcPct val="0"/>
              </a:spcBef>
            </a:pPr>
            <a:r>
              <a:rPr lang="en-US" dirty="0" smtClean="0"/>
              <a:t> Personal offense to cultural insensitivity</a:t>
            </a:r>
          </a:p>
          <a:p>
            <a:endParaRPr lang="en-US" dirty="0" smtClean="0"/>
          </a:p>
        </p:txBody>
      </p:sp>
      <p:sp>
        <p:nvSpPr>
          <p:cNvPr id="10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030DFB-1FF9-453B-9495-286B7E257969}" type="slidenum">
              <a:rPr lang="en-US" smtClean="0"/>
              <a:pPr/>
              <a:t>10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34608"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Arial" pitchFamily="34" charset="0"/>
                <a:cs typeface="Arial" pitchFamily="34" charset="0"/>
              </a:rPr>
              <a:t>Early indicators of violent behavior are often displayed before an insider attack occurs. It is vitally important that you create bonds of trust and become comrades with partners. </a:t>
            </a:r>
          </a:p>
          <a:p>
            <a:pPr lvl="0"/>
            <a:endParaRPr lang="de-DE" sz="1200" kern="1200" dirty="0" smtClean="0">
              <a:solidFill>
                <a:schemeClr val="tx1"/>
              </a:solidFill>
              <a:latin typeface="+mn-lt"/>
              <a:ea typeface="+mn-ea"/>
              <a:cs typeface="+mn-cs"/>
            </a:endParaRPr>
          </a:p>
          <a:p>
            <a:pPr lvl="0"/>
            <a:r>
              <a:rPr lang="de-DE" sz="1200" kern="1200" dirty="0" smtClean="0">
                <a:solidFill>
                  <a:schemeClr val="tx1"/>
                </a:solidFill>
                <a:latin typeface="+mn-lt"/>
                <a:ea typeface="+mn-ea"/>
                <a:cs typeface="+mn-cs"/>
              </a:rPr>
              <a:t>There are often atmospherics, or warning signs, that in retrospect should have indicated to the victims that something was wrong.  Survivors of the incidents often say that “something didn’t feel right“, or that something was out of the ordinary.  In other words, </a:t>
            </a:r>
            <a:r>
              <a:rPr lang="de-DE" sz="1200" b="1" i="1" kern="1200" dirty="0" smtClean="0">
                <a:solidFill>
                  <a:schemeClr val="tx1"/>
                </a:solidFill>
                <a:latin typeface="+mn-lt"/>
                <a:ea typeface="+mn-ea"/>
                <a:cs typeface="+mn-cs"/>
              </a:rPr>
              <a:t>situational awareness and intuition should play a role</a:t>
            </a:r>
            <a:r>
              <a:rPr lang="de-DE" sz="1200" kern="1200" dirty="0" smtClean="0">
                <a:solidFill>
                  <a:schemeClr val="tx1"/>
                </a:solidFill>
                <a:latin typeface="+mn-lt"/>
                <a:ea typeface="+mn-ea"/>
                <a:cs typeface="+mn-cs"/>
              </a:rPr>
              <a:t> in preventing these events.</a:t>
            </a:r>
            <a:endParaRPr lang="en-US" sz="1200" kern="1200" dirty="0" smtClean="0">
              <a:solidFill>
                <a:schemeClr val="tx1"/>
              </a:solidFill>
              <a:latin typeface="+mn-lt"/>
              <a:ea typeface="+mn-ea"/>
              <a:cs typeface="+mn-cs"/>
            </a:endParaRPr>
          </a:p>
          <a:p>
            <a:pPr lvl="0"/>
            <a:r>
              <a:rPr lang="de-DE" sz="1200" kern="1200" dirty="0" smtClean="0">
                <a:solidFill>
                  <a:schemeClr val="tx1"/>
                </a:solidFill>
                <a:latin typeface="+mn-lt"/>
                <a:ea typeface="+mn-ea"/>
                <a:cs typeface="+mn-cs"/>
              </a:rPr>
              <a:t>The </a:t>
            </a:r>
            <a:r>
              <a:rPr lang="de-DE" sz="1200" b="1" i="1" kern="1200" dirty="0" smtClean="0">
                <a:solidFill>
                  <a:schemeClr val="tx1"/>
                </a:solidFill>
                <a:latin typeface="+mn-lt"/>
                <a:ea typeface="+mn-ea"/>
                <a:cs typeface="+mn-cs"/>
              </a:rPr>
              <a:t>shooter is often someone who displays</a:t>
            </a:r>
            <a:r>
              <a:rPr lang="de-DE" sz="1200" kern="1200" dirty="0" smtClean="0">
                <a:solidFill>
                  <a:schemeClr val="tx1"/>
                </a:solidFill>
                <a:latin typeface="+mn-lt"/>
                <a:ea typeface="+mn-ea"/>
                <a:cs typeface="+mn-cs"/>
              </a:rPr>
              <a:t> </a:t>
            </a:r>
            <a:r>
              <a:rPr lang="de-DE" sz="1200" b="1" i="1" kern="1200" dirty="0" smtClean="0">
                <a:solidFill>
                  <a:schemeClr val="tx1"/>
                </a:solidFill>
                <a:latin typeface="+mn-lt"/>
                <a:ea typeface="+mn-ea"/>
                <a:cs typeface="+mn-cs"/>
              </a:rPr>
              <a:t>psychological problems</a:t>
            </a:r>
            <a:r>
              <a:rPr lang="de-DE" sz="1200" kern="1200" dirty="0" smtClean="0">
                <a:solidFill>
                  <a:schemeClr val="tx1"/>
                </a:solidFill>
                <a:latin typeface="+mn-lt"/>
                <a:ea typeface="+mn-ea"/>
                <a:cs typeface="+mn-cs"/>
              </a:rPr>
              <a:t>, such as erratic or withdrawn behavior, or undergoes an abrupt attitude or personality change.  Drug use is also a possible indicator.</a:t>
            </a:r>
            <a:endParaRPr lang="en-US" sz="1200" kern="1200" dirty="0" smtClean="0">
              <a:solidFill>
                <a:schemeClr val="tx1"/>
              </a:solidFill>
              <a:latin typeface="+mn-lt"/>
              <a:ea typeface="+mn-ea"/>
              <a:cs typeface="+mn-cs"/>
            </a:endParaRPr>
          </a:p>
          <a:p>
            <a:pPr lvl="0"/>
            <a:r>
              <a:rPr lang="de-DE" sz="1200" b="1" i="1" kern="1200" dirty="0" smtClean="0">
                <a:solidFill>
                  <a:schemeClr val="tx1"/>
                </a:solidFill>
                <a:latin typeface="+mn-lt"/>
                <a:ea typeface="+mn-ea"/>
                <a:cs typeface="+mn-cs"/>
              </a:rPr>
              <a:t>Complacency</a:t>
            </a:r>
            <a:r>
              <a:rPr lang="de-DE" sz="1200" kern="1200" dirty="0" smtClean="0">
                <a:solidFill>
                  <a:schemeClr val="tx1"/>
                </a:solidFill>
                <a:latin typeface="+mn-lt"/>
                <a:ea typeface="+mn-ea"/>
                <a:cs typeface="+mn-cs"/>
              </a:rPr>
              <a:t> on the part of coalition security forces played a role in many of the incidents.  Lax personal security measures and ignoring force protection protocols are recepies for disaster.  This also holds true for allowing our ANSF partners to relax protocols as well, for example, when unauthorized individuals are allowed access to secure areas.</a:t>
            </a:r>
            <a:endParaRPr lang="en-US" sz="1200" kern="1200" dirty="0" smtClean="0">
              <a:solidFill>
                <a:schemeClr val="tx1"/>
              </a:solidFill>
              <a:latin typeface="+mn-lt"/>
              <a:ea typeface="+mn-ea"/>
              <a:cs typeface="+mn-cs"/>
            </a:endParaRPr>
          </a:p>
          <a:p>
            <a:pPr lvl="0"/>
            <a:r>
              <a:rPr lang="de-DE" sz="1200" kern="1200" dirty="0" smtClean="0">
                <a:solidFill>
                  <a:schemeClr val="tx1"/>
                </a:solidFill>
                <a:latin typeface="+mn-lt"/>
                <a:ea typeface="+mn-ea"/>
                <a:cs typeface="+mn-cs"/>
              </a:rPr>
              <a:t>A </a:t>
            </a:r>
            <a:r>
              <a:rPr lang="de-DE" sz="1200" b="1" i="1" kern="1200" dirty="0" smtClean="0">
                <a:solidFill>
                  <a:schemeClr val="tx1"/>
                </a:solidFill>
                <a:latin typeface="+mn-lt"/>
                <a:ea typeface="+mn-ea"/>
                <a:cs typeface="+mn-cs"/>
              </a:rPr>
              <a:t>lack of cultural sensitivity</a:t>
            </a:r>
            <a:r>
              <a:rPr lang="de-DE" sz="1200" kern="1200" dirty="0" smtClean="0">
                <a:solidFill>
                  <a:schemeClr val="tx1"/>
                </a:solidFill>
                <a:latin typeface="+mn-lt"/>
                <a:ea typeface="+mn-ea"/>
                <a:cs typeface="+mn-cs"/>
              </a:rPr>
              <a:t> can erode a sense of mutual respect between coalition forces and the ANSF.  Several cases arose out of ANSF feeling of a lack of respect by coalition force members. </a:t>
            </a:r>
            <a:endParaRPr lang="en-US" sz="1200" kern="1200" dirty="0" smtClean="0">
              <a:solidFill>
                <a:schemeClr val="tx1"/>
              </a:solidFill>
              <a:latin typeface="+mn-lt"/>
              <a:ea typeface="+mn-ea"/>
              <a:cs typeface="+mn-cs"/>
            </a:endParaRPr>
          </a:p>
          <a:p>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9B0A52A-7374-439E-B471-8BCF384EF82F}" type="slidenum">
              <a:rPr lang="en-US" smtClean="0"/>
              <a:pPr/>
              <a:t>13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To summarize.</a:t>
            </a:r>
          </a:p>
          <a:p>
            <a:r>
              <a:rPr lang="en-US" smtClean="0"/>
              <a:t>Be vigilant.  Ensure threat reporting and trend analysis is kept up to date and that all unit members have current information.  Stay alert to possible threats inside the wire.  Be prepared.  Control your demeanor.  Do not provoke personal confrontation.  Seek to promote trust with all coalition partners.  Green on blue incidents can interfere with the ongoing security transition by creating barriers to communication and trust.  Leaders, Soldiers and units need to work to create an environment of confidence and trust and take active steps to prevent green on blue attacks. </a:t>
            </a:r>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E1865E-2DBC-45F9-B9A2-C41C78EEBE7B}" type="slidenum">
              <a:rPr lang="en-US" smtClean="0"/>
              <a:pPr/>
              <a:t>22</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CA987A-A699-4AFF-BE27-D59766C37828}" type="slidenum">
              <a:rPr lang="en-US" smtClean="0"/>
              <a:pPr/>
              <a:t>23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F16B7BA-8000-4510-8640-B4F43D878991}" type="slidenum">
              <a:rPr lang="ar-SA" smtClean="0"/>
              <a:pPr>
                <a:defRPr/>
              </a:pPr>
              <a:t>24</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CA987A-A699-4AFF-BE27-D59766C37828}" type="slidenum">
              <a:rPr lang="en-US" smtClean="0"/>
              <a:pPr/>
              <a:t>26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eaLnBrk="1" hangingPunct="1">
              <a:spcBef>
                <a:spcPct val="0"/>
              </a:spcBef>
            </a:pPr>
            <a:r>
              <a:rPr lang="en-US" b="1" dirty="0" smtClean="0"/>
              <a:t>Conclusion</a:t>
            </a:r>
          </a:p>
          <a:p>
            <a:pPr eaLnBrk="1" hangingPunct="1">
              <a:spcBef>
                <a:spcPct val="0"/>
              </a:spcBef>
            </a:pPr>
            <a:r>
              <a:rPr lang="en-US" dirty="0" smtClean="0"/>
              <a:t>Inside the wire attacks provoke a lack of confidence and trust among ISAF and coalition forces</a:t>
            </a:r>
          </a:p>
          <a:p>
            <a:pPr eaLnBrk="1" hangingPunct="1">
              <a:spcBef>
                <a:spcPct val="0"/>
              </a:spcBef>
            </a:pPr>
            <a:r>
              <a:rPr lang="en-US" dirty="0" smtClean="0"/>
              <a:t>that partner and work with ANSF on a daily basis. ISAF must continue to maintain vigilance to prevent, defend against, and to</a:t>
            </a:r>
          </a:p>
          <a:p>
            <a:pPr eaLnBrk="1" hangingPunct="1">
              <a:spcBef>
                <a:spcPct val="0"/>
              </a:spcBef>
            </a:pPr>
            <a:r>
              <a:rPr lang="en-US" dirty="0" smtClean="0"/>
              <a:t>mitigate and ultimately defeat the Green-on-Blue threat. Units must leverage the capabilities of</a:t>
            </a:r>
          </a:p>
          <a:p>
            <a:pPr eaLnBrk="1" hangingPunct="1">
              <a:spcBef>
                <a:spcPct val="0"/>
              </a:spcBef>
            </a:pPr>
            <a:r>
              <a:rPr lang="en-US" dirty="0" smtClean="0"/>
              <a:t>fielded counterintelligence (CI) personnel to help combat the inside the wire threat. CI personnel</a:t>
            </a:r>
          </a:p>
          <a:p>
            <a:pPr eaLnBrk="1" hangingPunct="1">
              <a:spcBef>
                <a:spcPct val="0"/>
              </a:spcBef>
            </a:pPr>
            <a:r>
              <a:rPr lang="en-US" dirty="0" smtClean="0"/>
              <a:t>help monitor ANSF units and sensitize coalition forces and ANSF junior leaders on signs to</a:t>
            </a:r>
          </a:p>
          <a:p>
            <a:pPr eaLnBrk="1" hangingPunct="1">
              <a:spcBef>
                <a:spcPct val="0"/>
              </a:spcBef>
            </a:pPr>
            <a:r>
              <a:rPr lang="en-US" dirty="0" smtClean="0"/>
              <a:t>watch for of a soldier at risk, or one whom is comprised. Prevention is the key to success.</a:t>
            </a:r>
          </a:p>
          <a:p>
            <a:pPr eaLnBrk="1" hangingPunct="1">
              <a:spcBef>
                <a:spcPct val="0"/>
              </a:spcBef>
            </a:pPr>
            <a:r>
              <a:rPr lang="en-US" dirty="0" smtClean="0"/>
              <a:t>The bottom line - units and individual Soldiers need to be aware and prepare for the possibility of this threat in their AO.  By rehearsing scenarios a more preventative and prepared mindset is developed.  Do not let your guard down.</a:t>
            </a:r>
          </a:p>
          <a:p>
            <a:endParaRPr lang="en-US" dirty="0" smtClean="0"/>
          </a:p>
          <a:p>
            <a:r>
              <a:rPr lang="en-US" dirty="0" smtClean="0"/>
              <a:t>A confrontation between an ANSF member and an ISAF Soldier  precedes many of the attacks</a:t>
            </a:r>
          </a:p>
          <a:p>
            <a:r>
              <a:rPr lang="en-US" dirty="0" smtClean="0"/>
              <a:t>Many confrontations come about because ISAF ignorance or lack of empathy toward Muslim and/or Afghan cultural norms:</a:t>
            </a:r>
          </a:p>
          <a:p>
            <a:pPr lvl="1"/>
            <a:r>
              <a:rPr lang="en-US" dirty="0" smtClean="0"/>
              <a:t>Failure to respect Islam, the Koran, or a mosque</a:t>
            </a:r>
          </a:p>
          <a:p>
            <a:pPr lvl="1"/>
            <a:r>
              <a:rPr lang="en-US" dirty="0" smtClean="0"/>
              <a:t>Failure to respect the privacy of Afghan women</a:t>
            </a:r>
          </a:p>
          <a:p>
            <a:pPr lvl="1"/>
            <a:r>
              <a:rPr lang="en-US" dirty="0" smtClean="0"/>
              <a:t>Failure to respect Afghan elders</a:t>
            </a:r>
          </a:p>
          <a:p>
            <a:pPr lvl="1"/>
            <a:r>
              <a:rPr lang="en-US" dirty="0" smtClean="0"/>
              <a:t>Ethnocentrism (belief in the superiority of one’s own culture) by ISAF members</a:t>
            </a:r>
          </a:p>
          <a:p>
            <a:r>
              <a:rPr lang="en-US" dirty="0" smtClean="0"/>
              <a:t>Vigilant observance by ISAF and vetted ANSF forces may prevent future attacks</a:t>
            </a:r>
          </a:p>
          <a:p>
            <a:r>
              <a:rPr lang="en-US" dirty="0" smtClean="0"/>
              <a:t>Mutual trust and respect between ISAF and ANSF remains key to the prevention of future insider attacks. </a:t>
            </a:r>
          </a:p>
          <a:p>
            <a:endParaRPr lang="en-US" dirty="0"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E97772-9D7B-42CC-9B30-9DD4F1DBECCD}" type="slidenum">
              <a:rPr lang="en-US" smtClean="0"/>
              <a:pPr/>
              <a:t>30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ext Sl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tx1"/>
        </a:solidFill>
        <a:effectLst/>
      </p:bgPr>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2BFDF67-210F-4376-8588-47744DE33AF8}" type="datetimeFigureOut">
              <a:rPr lang="en-US" smtClean="0"/>
              <a:pPr/>
              <a:t>11/5/2012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4476C08-D75D-4638-BF07-91E85773DA2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hyperlink" Target="http://www.bayonet.net/clip_art/images/army_01.wmf"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9" name="Group 344"/>
          <p:cNvGrpSpPr>
            <a:grpSpLocks/>
          </p:cNvGrpSpPr>
          <p:nvPr userDrawn="1"/>
        </p:nvGrpSpPr>
        <p:grpSpPr bwMode="auto">
          <a:xfrm>
            <a:off x="0" y="0"/>
            <a:ext cx="1767840" cy="1170432"/>
            <a:chOff x="0" y="0"/>
            <a:chExt cx="1342" cy="834"/>
          </a:xfrm>
        </p:grpSpPr>
        <p:grpSp>
          <p:nvGrpSpPr>
            <p:cNvPr id="10" name="Group 345"/>
            <p:cNvGrpSpPr>
              <a:grpSpLocks/>
            </p:cNvGrpSpPr>
            <p:nvPr/>
          </p:nvGrpSpPr>
          <p:grpSpPr bwMode="auto">
            <a:xfrm>
              <a:off x="0" y="0"/>
              <a:ext cx="1342" cy="834"/>
              <a:chOff x="4" y="4"/>
              <a:chExt cx="1342" cy="838"/>
            </a:xfrm>
          </p:grpSpPr>
          <p:grpSp>
            <p:nvGrpSpPr>
              <p:cNvPr id="12" name="Group 346"/>
              <p:cNvGrpSpPr>
                <a:grpSpLocks/>
              </p:cNvGrpSpPr>
              <p:nvPr/>
            </p:nvGrpSpPr>
            <p:grpSpPr bwMode="auto">
              <a:xfrm>
                <a:off x="4" y="4"/>
                <a:ext cx="1342" cy="838"/>
                <a:chOff x="4" y="4"/>
                <a:chExt cx="1342" cy="838"/>
              </a:xfrm>
            </p:grpSpPr>
            <p:sp>
              <p:nvSpPr>
                <p:cNvPr id="146" name="Freeform 347"/>
                <p:cNvSpPr>
                  <a:spLocks/>
                </p:cNvSpPr>
                <p:nvPr/>
              </p:nvSpPr>
              <p:spPr bwMode="auto">
                <a:xfrm>
                  <a:off x="4" y="759"/>
                  <a:ext cx="38" cy="83"/>
                </a:xfrm>
                <a:custGeom>
                  <a:avLst/>
                  <a:gdLst/>
                  <a:ahLst/>
                  <a:cxnLst>
                    <a:cxn ang="0">
                      <a:pos x="300" y="0"/>
                    </a:cxn>
                    <a:cxn ang="0">
                      <a:pos x="228" y="148"/>
                    </a:cxn>
                    <a:cxn ang="0">
                      <a:pos x="140" y="346"/>
                    </a:cxn>
                    <a:cxn ang="0">
                      <a:pos x="65" y="545"/>
                    </a:cxn>
                    <a:cxn ang="0">
                      <a:pos x="0" y="745"/>
                    </a:cxn>
                    <a:cxn ang="0">
                      <a:pos x="0" y="0"/>
                    </a:cxn>
                    <a:cxn ang="0">
                      <a:pos x="300" y="0"/>
                    </a:cxn>
                  </a:cxnLst>
                  <a:rect l="0" t="0" r="r" b="b"/>
                  <a:pathLst>
                    <a:path w="300" h="745">
                      <a:moveTo>
                        <a:pt x="300" y="0"/>
                      </a:moveTo>
                      <a:lnTo>
                        <a:pt x="228" y="148"/>
                      </a:lnTo>
                      <a:lnTo>
                        <a:pt x="140" y="346"/>
                      </a:lnTo>
                      <a:lnTo>
                        <a:pt x="65" y="545"/>
                      </a:lnTo>
                      <a:lnTo>
                        <a:pt x="0" y="745"/>
                      </a:lnTo>
                      <a:lnTo>
                        <a:pt x="0" y="0"/>
                      </a:lnTo>
                      <a:lnTo>
                        <a:pt x="300" y="0"/>
                      </a:lnTo>
                      <a:close/>
                    </a:path>
                  </a:pathLst>
                </a:custGeom>
                <a:solidFill>
                  <a:srgbClr val="000000"/>
                </a:solidFill>
                <a:ln w="9525">
                  <a:noFill/>
                  <a:round/>
                  <a:headEnd/>
                  <a:tailEnd/>
                </a:ln>
              </p:spPr>
              <p:txBody>
                <a:bodyPr/>
                <a:lstStyle/>
                <a:p>
                  <a:pPr>
                    <a:defRPr/>
                  </a:pPr>
                  <a:endParaRPr lang="en-US">
                    <a:cs typeface="+mn-cs"/>
                  </a:endParaRPr>
                </a:p>
              </p:txBody>
            </p:sp>
            <p:sp>
              <p:nvSpPr>
                <p:cNvPr id="147" name="Freeform 348"/>
                <p:cNvSpPr>
                  <a:spLocks/>
                </p:cNvSpPr>
                <p:nvPr/>
              </p:nvSpPr>
              <p:spPr bwMode="auto">
                <a:xfrm>
                  <a:off x="4" y="717"/>
                  <a:ext cx="63" cy="84"/>
                </a:xfrm>
                <a:custGeom>
                  <a:avLst/>
                  <a:gdLst/>
                  <a:ahLst/>
                  <a:cxnLst>
                    <a:cxn ang="0">
                      <a:pos x="506" y="0"/>
                    </a:cxn>
                    <a:cxn ang="0">
                      <a:pos x="430" y="132"/>
                    </a:cxn>
                    <a:cxn ang="0">
                      <a:pos x="325" y="329"/>
                    </a:cxn>
                    <a:cxn ang="0">
                      <a:pos x="228" y="527"/>
                    </a:cxn>
                    <a:cxn ang="0">
                      <a:pos x="140" y="725"/>
                    </a:cxn>
                    <a:cxn ang="0">
                      <a:pos x="128" y="757"/>
                    </a:cxn>
                    <a:cxn ang="0">
                      <a:pos x="0" y="757"/>
                    </a:cxn>
                    <a:cxn ang="0">
                      <a:pos x="0" y="0"/>
                    </a:cxn>
                    <a:cxn ang="0">
                      <a:pos x="506" y="0"/>
                    </a:cxn>
                  </a:cxnLst>
                  <a:rect l="0" t="0" r="r" b="b"/>
                  <a:pathLst>
                    <a:path w="506" h="757">
                      <a:moveTo>
                        <a:pt x="506" y="0"/>
                      </a:moveTo>
                      <a:lnTo>
                        <a:pt x="430" y="132"/>
                      </a:lnTo>
                      <a:lnTo>
                        <a:pt x="325" y="329"/>
                      </a:lnTo>
                      <a:lnTo>
                        <a:pt x="228" y="527"/>
                      </a:lnTo>
                      <a:lnTo>
                        <a:pt x="140" y="725"/>
                      </a:lnTo>
                      <a:lnTo>
                        <a:pt x="128" y="757"/>
                      </a:lnTo>
                      <a:lnTo>
                        <a:pt x="0" y="757"/>
                      </a:lnTo>
                      <a:lnTo>
                        <a:pt x="0" y="0"/>
                      </a:lnTo>
                      <a:lnTo>
                        <a:pt x="506" y="0"/>
                      </a:lnTo>
                      <a:close/>
                    </a:path>
                  </a:pathLst>
                </a:custGeom>
                <a:solidFill>
                  <a:srgbClr val="0D0000"/>
                </a:solidFill>
                <a:ln w="9525">
                  <a:noFill/>
                  <a:round/>
                  <a:headEnd/>
                  <a:tailEnd/>
                </a:ln>
              </p:spPr>
              <p:txBody>
                <a:bodyPr/>
                <a:lstStyle/>
                <a:p>
                  <a:pPr>
                    <a:defRPr/>
                  </a:pPr>
                  <a:endParaRPr lang="en-US">
                    <a:cs typeface="+mn-cs"/>
                  </a:endParaRPr>
                </a:p>
              </p:txBody>
            </p:sp>
            <p:sp>
              <p:nvSpPr>
                <p:cNvPr id="148" name="Freeform 349"/>
                <p:cNvSpPr>
                  <a:spLocks/>
                </p:cNvSpPr>
                <p:nvPr/>
              </p:nvSpPr>
              <p:spPr bwMode="auto">
                <a:xfrm>
                  <a:off x="4" y="675"/>
                  <a:ext cx="93" cy="84"/>
                </a:xfrm>
                <a:custGeom>
                  <a:avLst/>
                  <a:gdLst/>
                  <a:ahLst/>
                  <a:cxnLst>
                    <a:cxn ang="0">
                      <a:pos x="747" y="0"/>
                    </a:cxn>
                    <a:cxn ang="0">
                      <a:pos x="660" y="130"/>
                    </a:cxn>
                    <a:cxn ang="0">
                      <a:pos x="539" y="320"/>
                    </a:cxn>
                    <a:cxn ang="0">
                      <a:pos x="430" y="510"/>
                    </a:cxn>
                    <a:cxn ang="0">
                      <a:pos x="325" y="707"/>
                    </a:cxn>
                    <a:cxn ang="0">
                      <a:pos x="300" y="757"/>
                    </a:cxn>
                    <a:cxn ang="0">
                      <a:pos x="0" y="757"/>
                    </a:cxn>
                    <a:cxn ang="0">
                      <a:pos x="0" y="0"/>
                    </a:cxn>
                    <a:cxn ang="0">
                      <a:pos x="747" y="0"/>
                    </a:cxn>
                  </a:cxnLst>
                  <a:rect l="0" t="0" r="r" b="b"/>
                  <a:pathLst>
                    <a:path w="747" h="757">
                      <a:moveTo>
                        <a:pt x="747" y="0"/>
                      </a:moveTo>
                      <a:lnTo>
                        <a:pt x="660" y="130"/>
                      </a:lnTo>
                      <a:lnTo>
                        <a:pt x="539" y="320"/>
                      </a:lnTo>
                      <a:lnTo>
                        <a:pt x="430" y="510"/>
                      </a:lnTo>
                      <a:lnTo>
                        <a:pt x="325" y="707"/>
                      </a:lnTo>
                      <a:lnTo>
                        <a:pt x="300" y="757"/>
                      </a:lnTo>
                      <a:lnTo>
                        <a:pt x="0" y="757"/>
                      </a:lnTo>
                      <a:lnTo>
                        <a:pt x="0" y="0"/>
                      </a:lnTo>
                      <a:lnTo>
                        <a:pt x="747" y="0"/>
                      </a:lnTo>
                      <a:close/>
                    </a:path>
                  </a:pathLst>
                </a:custGeom>
                <a:solidFill>
                  <a:srgbClr val="190000"/>
                </a:solidFill>
                <a:ln w="9525">
                  <a:noFill/>
                  <a:round/>
                  <a:headEnd/>
                  <a:tailEnd/>
                </a:ln>
              </p:spPr>
              <p:txBody>
                <a:bodyPr/>
                <a:lstStyle/>
                <a:p>
                  <a:pPr>
                    <a:defRPr/>
                  </a:pPr>
                  <a:endParaRPr lang="en-US">
                    <a:cs typeface="+mn-cs"/>
                  </a:endParaRPr>
                </a:p>
              </p:txBody>
            </p:sp>
            <p:sp>
              <p:nvSpPr>
                <p:cNvPr id="149" name="Freeform 350"/>
                <p:cNvSpPr>
                  <a:spLocks/>
                </p:cNvSpPr>
                <p:nvPr/>
              </p:nvSpPr>
              <p:spPr bwMode="auto">
                <a:xfrm>
                  <a:off x="4" y="633"/>
                  <a:ext cx="127" cy="84"/>
                </a:xfrm>
                <a:custGeom>
                  <a:avLst/>
                  <a:gdLst/>
                  <a:ahLst/>
                  <a:cxnLst>
                    <a:cxn ang="0">
                      <a:pos x="1016" y="0"/>
                    </a:cxn>
                    <a:cxn ang="0">
                      <a:pos x="911" y="139"/>
                    </a:cxn>
                    <a:cxn ang="0">
                      <a:pos x="784" y="323"/>
                    </a:cxn>
                    <a:cxn ang="0">
                      <a:pos x="660" y="508"/>
                    </a:cxn>
                    <a:cxn ang="0">
                      <a:pos x="539" y="698"/>
                    </a:cxn>
                    <a:cxn ang="0">
                      <a:pos x="506" y="756"/>
                    </a:cxn>
                    <a:cxn ang="0">
                      <a:pos x="0" y="756"/>
                    </a:cxn>
                    <a:cxn ang="0">
                      <a:pos x="0" y="0"/>
                    </a:cxn>
                    <a:cxn ang="0">
                      <a:pos x="1016" y="0"/>
                    </a:cxn>
                  </a:cxnLst>
                  <a:rect l="0" t="0" r="r" b="b"/>
                  <a:pathLst>
                    <a:path w="1016" h="756">
                      <a:moveTo>
                        <a:pt x="1016" y="0"/>
                      </a:moveTo>
                      <a:lnTo>
                        <a:pt x="911" y="139"/>
                      </a:lnTo>
                      <a:lnTo>
                        <a:pt x="784" y="323"/>
                      </a:lnTo>
                      <a:lnTo>
                        <a:pt x="660" y="508"/>
                      </a:lnTo>
                      <a:lnTo>
                        <a:pt x="539" y="698"/>
                      </a:lnTo>
                      <a:lnTo>
                        <a:pt x="506" y="756"/>
                      </a:lnTo>
                      <a:lnTo>
                        <a:pt x="0" y="756"/>
                      </a:lnTo>
                      <a:lnTo>
                        <a:pt x="0" y="0"/>
                      </a:lnTo>
                      <a:lnTo>
                        <a:pt x="1016" y="0"/>
                      </a:lnTo>
                      <a:close/>
                    </a:path>
                  </a:pathLst>
                </a:custGeom>
                <a:solidFill>
                  <a:srgbClr val="290000"/>
                </a:solidFill>
                <a:ln w="9525">
                  <a:noFill/>
                  <a:round/>
                  <a:headEnd/>
                  <a:tailEnd/>
                </a:ln>
              </p:spPr>
              <p:txBody>
                <a:bodyPr/>
                <a:lstStyle/>
                <a:p>
                  <a:pPr>
                    <a:defRPr/>
                  </a:pPr>
                  <a:endParaRPr lang="en-US">
                    <a:cs typeface="+mn-cs"/>
                  </a:endParaRPr>
                </a:p>
              </p:txBody>
            </p:sp>
            <p:sp>
              <p:nvSpPr>
                <p:cNvPr id="150" name="Freeform 351"/>
                <p:cNvSpPr>
                  <a:spLocks/>
                </p:cNvSpPr>
                <p:nvPr/>
              </p:nvSpPr>
              <p:spPr bwMode="auto">
                <a:xfrm>
                  <a:off x="4" y="591"/>
                  <a:ext cx="166" cy="84"/>
                </a:xfrm>
                <a:custGeom>
                  <a:avLst/>
                  <a:gdLst/>
                  <a:ahLst/>
                  <a:cxnLst>
                    <a:cxn ang="0">
                      <a:pos x="1324" y="0"/>
                    </a:cxn>
                    <a:cxn ang="0">
                      <a:pos x="1323" y="2"/>
                    </a:cxn>
                    <a:cxn ang="0">
                      <a:pos x="1184" y="167"/>
                    </a:cxn>
                    <a:cxn ang="0">
                      <a:pos x="1046" y="340"/>
                    </a:cxn>
                    <a:cxn ang="0">
                      <a:pos x="911" y="518"/>
                    </a:cxn>
                    <a:cxn ang="0">
                      <a:pos x="784" y="702"/>
                    </a:cxn>
                    <a:cxn ang="0">
                      <a:pos x="747" y="757"/>
                    </a:cxn>
                    <a:cxn ang="0">
                      <a:pos x="0" y="757"/>
                    </a:cxn>
                    <a:cxn ang="0">
                      <a:pos x="0" y="0"/>
                    </a:cxn>
                    <a:cxn ang="0">
                      <a:pos x="1324" y="0"/>
                    </a:cxn>
                  </a:cxnLst>
                  <a:rect l="0" t="0" r="r" b="b"/>
                  <a:pathLst>
                    <a:path w="1324" h="757">
                      <a:moveTo>
                        <a:pt x="1324" y="0"/>
                      </a:moveTo>
                      <a:lnTo>
                        <a:pt x="1323" y="2"/>
                      </a:lnTo>
                      <a:lnTo>
                        <a:pt x="1184" y="167"/>
                      </a:lnTo>
                      <a:lnTo>
                        <a:pt x="1046" y="340"/>
                      </a:lnTo>
                      <a:lnTo>
                        <a:pt x="911" y="518"/>
                      </a:lnTo>
                      <a:lnTo>
                        <a:pt x="784" y="702"/>
                      </a:lnTo>
                      <a:lnTo>
                        <a:pt x="747" y="757"/>
                      </a:lnTo>
                      <a:lnTo>
                        <a:pt x="0" y="757"/>
                      </a:lnTo>
                      <a:lnTo>
                        <a:pt x="0" y="0"/>
                      </a:lnTo>
                      <a:lnTo>
                        <a:pt x="1324" y="0"/>
                      </a:lnTo>
                      <a:close/>
                    </a:path>
                  </a:pathLst>
                </a:custGeom>
                <a:solidFill>
                  <a:srgbClr val="360000"/>
                </a:solidFill>
                <a:ln w="9525">
                  <a:noFill/>
                  <a:round/>
                  <a:headEnd/>
                  <a:tailEnd/>
                </a:ln>
              </p:spPr>
              <p:txBody>
                <a:bodyPr/>
                <a:lstStyle/>
                <a:p>
                  <a:pPr>
                    <a:defRPr/>
                  </a:pPr>
                  <a:endParaRPr lang="en-US">
                    <a:cs typeface="+mn-cs"/>
                  </a:endParaRPr>
                </a:p>
              </p:txBody>
            </p:sp>
            <p:sp>
              <p:nvSpPr>
                <p:cNvPr id="151" name="Freeform 352"/>
                <p:cNvSpPr>
                  <a:spLocks/>
                </p:cNvSpPr>
                <p:nvPr/>
              </p:nvSpPr>
              <p:spPr bwMode="auto">
                <a:xfrm>
                  <a:off x="4" y="549"/>
                  <a:ext cx="209" cy="84"/>
                </a:xfrm>
                <a:custGeom>
                  <a:avLst/>
                  <a:gdLst/>
                  <a:ahLst/>
                  <a:cxnLst>
                    <a:cxn ang="0">
                      <a:pos x="1670" y="0"/>
                    </a:cxn>
                    <a:cxn ang="0">
                      <a:pos x="1607" y="65"/>
                    </a:cxn>
                    <a:cxn ang="0">
                      <a:pos x="1465" y="219"/>
                    </a:cxn>
                    <a:cxn ang="0">
                      <a:pos x="1323" y="380"/>
                    </a:cxn>
                    <a:cxn ang="0">
                      <a:pos x="1184" y="545"/>
                    </a:cxn>
                    <a:cxn ang="0">
                      <a:pos x="1046" y="718"/>
                    </a:cxn>
                    <a:cxn ang="0">
                      <a:pos x="1016" y="757"/>
                    </a:cxn>
                    <a:cxn ang="0">
                      <a:pos x="0" y="757"/>
                    </a:cxn>
                    <a:cxn ang="0">
                      <a:pos x="0" y="0"/>
                    </a:cxn>
                    <a:cxn ang="0">
                      <a:pos x="1670" y="0"/>
                    </a:cxn>
                  </a:cxnLst>
                  <a:rect l="0" t="0" r="r" b="b"/>
                  <a:pathLst>
                    <a:path w="1670" h="757">
                      <a:moveTo>
                        <a:pt x="1670" y="0"/>
                      </a:moveTo>
                      <a:lnTo>
                        <a:pt x="1607" y="65"/>
                      </a:lnTo>
                      <a:lnTo>
                        <a:pt x="1465" y="219"/>
                      </a:lnTo>
                      <a:lnTo>
                        <a:pt x="1323" y="380"/>
                      </a:lnTo>
                      <a:lnTo>
                        <a:pt x="1184" y="545"/>
                      </a:lnTo>
                      <a:lnTo>
                        <a:pt x="1046" y="718"/>
                      </a:lnTo>
                      <a:lnTo>
                        <a:pt x="1016" y="757"/>
                      </a:lnTo>
                      <a:lnTo>
                        <a:pt x="0" y="757"/>
                      </a:lnTo>
                      <a:lnTo>
                        <a:pt x="0" y="0"/>
                      </a:lnTo>
                      <a:lnTo>
                        <a:pt x="1670" y="0"/>
                      </a:lnTo>
                      <a:close/>
                    </a:path>
                  </a:pathLst>
                </a:custGeom>
                <a:solidFill>
                  <a:srgbClr val="420000"/>
                </a:solidFill>
                <a:ln w="9525">
                  <a:noFill/>
                  <a:round/>
                  <a:headEnd/>
                  <a:tailEnd/>
                </a:ln>
              </p:spPr>
              <p:txBody>
                <a:bodyPr/>
                <a:lstStyle/>
                <a:p>
                  <a:pPr>
                    <a:defRPr/>
                  </a:pPr>
                  <a:endParaRPr lang="en-US">
                    <a:cs typeface="+mn-cs"/>
                  </a:endParaRPr>
                </a:p>
              </p:txBody>
            </p:sp>
            <p:sp>
              <p:nvSpPr>
                <p:cNvPr id="152" name="Freeform 353"/>
                <p:cNvSpPr>
                  <a:spLocks/>
                </p:cNvSpPr>
                <p:nvPr/>
              </p:nvSpPr>
              <p:spPr bwMode="auto">
                <a:xfrm>
                  <a:off x="4" y="507"/>
                  <a:ext cx="258" cy="84"/>
                </a:xfrm>
                <a:custGeom>
                  <a:avLst/>
                  <a:gdLst/>
                  <a:ahLst/>
                  <a:cxnLst>
                    <a:cxn ang="0">
                      <a:pos x="2063" y="0"/>
                    </a:cxn>
                    <a:cxn ang="0">
                      <a:pos x="2032" y="27"/>
                    </a:cxn>
                    <a:cxn ang="0">
                      <a:pos x="1892" y="159"/>
                    </a:cxn>
                    <a:cxn ang="0">
                      <a:pos x="1751" y="297"/>
                    </a:cxn>
                    <a:cxn ang="0">
                      <a:pos x="1607" y="443"/>
                    </a:cxn>
                    <a:cxn ang="0">
                      <a:pos x="1465" y="597"/>
                    </a:cxn>
                    <a:cxn ang="0">
                      <a:pos x="1324" y="756"/>
                    </a:cxn>
                    <a:cxn ang="0">
                      <a:pos x="0" y="756"/>
                    </a:cxn>
                    <a:cxn ang="0">
                      <a:pos x="0" y="0"/>
                    </a:cxn>
                    <a:cxn ang="0">
                      <a:pos x="2063" y="0"/>
                    </a:cxn>
                  </a:cxnLst>
                  <a:rect l="0" t="0" r="r" b="b"/>
                  <a:pathLst>
                    <a:path w="2063" h="756">
                      <a:moveTo>
                        <a:pt x="2063" y="0"/>
                      </a:moveTo>
                      <a:lnTo>
                        <a:pt x="2032" y="27"/>
                      </a:lnTo>
                      <a:lnTo>
                        <a:pt x="1892" y="159"/>
                      </a:lnTo>
                      <a:lnTo>
                        <a:pt x="1751" y="297"/>
                      </a:lnTo>
                      <a:lnTo>
                        <a:pt x="1607" y="443"/>
                      </a:lnTo>
                      <a:lnTo>
                        <a:pt x="1465" y="597"/>
                      </a:lnTo>
                      <a:lnTo>
                        <a:pt x="1324" y="756"/>
                      </a:lnTo>
                      <a:lnTo>
                        <a:pt x="0" y="756"/>
                      </a:lnTo>
                      <a:lnTo>
                        <a:pt x="0" y="0"/>
                      </a:lnTo>
                      <a:lnTo>
                        <a:pt x="2063" y="0"/>
                      </a:lnTo>
                      <a:close/>
                    </a:path>
                  </a:pathLst>
                </a:custGeom>
                <a:solidFill>
                  <a:srgbClr val="4F0000"/>
                </a:solidFill>
                <a:ln w="9525">
                  <a:noFill/>
                  <a:round/>
                  <a:headEnd/>
                  <a:tailEnd/>
                </a:ln>
              </p:spPr>
              <p:txBody>
                <a:bodyPr/>
                <a:lstStyle/>
                <a:p>
                  <a:pPr>
                    <a:defRPr/>
                  </a:pPr>
                  <a:endParaRPr lang="en-US">
                    <a:cs typeface="+mn-cs"/>
                  </a:endParaRPr>
                </a:p>
              </p:txBody>
            </p:sp>
            <p:sp>
              <p:nvSpPr>
                <p:cNvPr id="153" name="Freeform 354"/>
                <p:cNvSpPr>
                  <a:spLocks noEditPoints="1"/>
                </p:cNvSpPr>
                <p:nvPr/>
              </p:nvSpPr>
              <p:spPr bwMode="auto">
                <a:xfrm>
                  <a:off x="4" y="465"/>
                  <a:ext cx="494" cy="84"/>
                </a:xfrm>
                <a:custGeom>
                  <a:avLst/>
                  <a:gdLst/>
                  <a:ahLst/>
                  <a:cxnLst>
                    <a:cxn ang="0">
                      <a:pos x="3950" y="0"/>
                    </a:cxn>
                    <a:cxn ang="0">
                      <a:pos x="3911" y="120"/>
                    </a:cxn>
                    <a:cxn ang="0">
                      <a:pos x="3812" y="287"/>
                    </a:cxn>
                    <a:cxn ang="0">
                      <a:pos x="3703" y="371"/>
                    </a:cxn>
                    <a:cxn ang="0">
                      <a:pos x="3595" y="371"/>
                    </a:cxn>
                    <a:cxn ang="0">
                      <a:pos x="3501" y="294"/>
                    </a:cxn>
                    <a:cxn ang="0">
                      <a:pos x="3421" y="137"/>
                    </a:cxn>
                    <a:cxn ang="0">
                      <a:pos x="3393" y="0"/>
                    </a:cxn>
                    <a:cxn ang="0">
                      <a:pos x="3950" y="0"/>
                    </a:cxn>
                    <a:cxn ang="0">
                      <a:pos x="2541" y="0"/>
                    </a:cxn>
                    <a:cxn ang="0">
                      <a:pos x="2431" y="79"/>
                    </a:cxn>
                    <a:cxn ang="0">
                      <a:pos x="2300" y="179"/>
                    </a:cxn>
                    <a:cxn ang="0">
                      <a:pos x="2169" y="287"/>
                    </a:cxn>
                    <a:cxn ang="0">
                      <a:pos x="2032" y="406"/>
                    </a:cxn>
                    <a:cxn ang="0">
                      <a:pos x="1892" y="538"/>
                    </a:cxn>
                    <a:cxn ang="0">
                      <a:pos x="1751" y="676"/>
                    </a:cxn>
                    <a:cxn ang="0">
                      <a:pos x="1670" y="757"/>
                    </a:cxn>
                    <a:cxn ang="0">
                      <a:pos x="0" y="757"/>
                    </a:cxn>
                    <a:cxn ang="0">
                      <a:pos x="0" y="0"/>
                    </a:cxn>
                    <a:cxn ang="0">
                      <a:pos x="2541" y="0"/>
                    </a:cxn>
                  </a:cxnLst>
                  <a:rect l="0" t="0" r="r" b="b"/>
                  <a:pathLst>
                    <a:path w="3950" h="757">
                      <a:moveTo>
                        <a:pt x="3950" y="0"/>
                      </a:moveTo>
                      <a:lnTo>
                        <a:pt x="3911" y="120"/>
                      </a:lnTo>
                      <a:lnTo>
                        <a:pt x="3812" y="287"/>
                      </a:lnTo>
                      <a:lnTo>
                        <a:pt x="3703" y="371"/>
                      </a:lnTo>
                      <a:lnTo>
                        <a:pt x="3595" y="371"/>
                      </a:lnTo>
                      <a:lnTo>
                        <a:pt x="3501" y="294"/>
                      </a:lnTo>
                      <a:lnTo>
                        <a:pt x="3421" y="137"/>
                      </a:lnTo>
                      <a:lnTo>
                        <a:pt x="3393" y="0"/>
                      </a:lnTo>
                      <a:lnTo>
                        <a:pt x="3950" y="0"/>
                      </a:lnTo>
                      <a:close/>
                      <a:moveTo>
                        <a:pt x="2541" y="0"/>
                      </a:moveTo>
                      <a:lnTo>
                        <a:pt x="2431" y="79"/>
                      </a:lnTo>
                      <a:lnTo>
                        <a:pt x="2300" y="179"/>
                      </a:lnTo>
                      <a:lnTo>
                        <a:pt x="2169" y="287"/>
                      </a:lnTo>
                      <a:lnTo>
                        <a:pt x="2032" y="406"/>
                      </a:lnTo>
                      <a:lnTo>
                        <a:pt x="1892" y="538"/>
                      </a:lnTo>
                      <a:lnTo>
                        <a:pt x="1751" y="676"/>
                      </a:lnTo>
                      <a:lnTo>
                        <a:pt x="1670" y="757"/>
                      </a:lnTo>
                      <a:lnTo>
                        <a:pt x="0" y="757"/>
                      </a:lnTo>
                      <a:lnTo>
                        <a:pt x="0" y="0"/>
                      </a:lnTo>
                      <a:lnTo>
                        <a:pt x="2541" y="0"/>
                      </a:lnTo>
                      <a:close/>
                    </a:path>
                  </a:pathLst>
                </a:custGeom>
                <a:solidFill>
                  <a:srgbClr val="5C0000"/>
                </a:solidFill>
                <a:ln w="9525">
                  <a:noFill/>
                  <a:round/>
                  <a:headEnd/>
                  <a:tailEnd/>
                </a:ln>
              </p:spPr>
              <p:txBody>
                <a:bodyPr/>
                <a:lstStyle/>
                <a:p>
                  <a:pPr>
                    <a:defRPr/>
                  </a:pPr>
                  <a:endParaRPr lang="en-US">
                    <a:cs typeface="+mn-cs"/>
                  </a:endParaRPr>
                </a:p>
              </p:txBody>
            </p:sp>
            <p:sp>
              <p:nvSpPr>
                <p:cNvPr id="154" name="Freeform 355"/>
                <p:cNvSpPr>
                  <a:spLocks/>
                </p:cNvSpPr>
                <p:nvPr/>
              </p:nvSpPr>
              <p:spPr bwMode="auto">
                <a:xfrm>
                  <a:off x="4" y="423"/>
                  <a:ext cx="504" cy="84"/>
                </a:xfrm>
                <a:custGeom>
                  <a:avLst/>
                  <a:gdLst/>
                  <a:ahLst/>
                  <a:cxnLst>
                    <a:cxn ang="0">
                      <a:pos x="4030" y="0"/>
                    </a:cxn>
                    <a:cxn ang="0">
                      <a:pos x="3991" y="250"/>
                    </a:cxn>
                    <a:cxn ang="0">
                      <a:pos x="3911" y="498"/>
                    </a:cxn>
                    <a:cxn ang="0">
                      <a:pos x="3812" y="665"/>
                    </a:cxn>
                    <a:cxn ang="0">
                      <a:pos x="3703" y="749"/>
                    </a:cxn>
                    <a:cxn ang="0">
                      <a:pos x="3595" y="749"/>
                    </a:cxn>
                    <a:cxn ang="0">
                      <a:pos x="3501" y="672"/>
                    </a:cxn>
                    <a:cxn ang="0">
                      <a:pos x="3421" y="515"/>
                    </a:cxn>
                    <a:cxn ang="0">
                      <a:pos x="3374" y="285"/>
                    </a:cxn>
                    <a:cxn ang="0">
                      <a:pos x="3357" y="214"/>
                    </a:cxn>
                    <a:cxn ang="0">
                      <a:pos x="3325" y="162"/>
                    </a:cxn>
                    <a:cxn ang="0">
                      <a:pos x="3282" y="125"/>
                    </a:cxn>
                    <a:cxn ang="0">
                      <a:pos x="3228" y="104"/>
                    </a:cxn>
                    <a:cxn ang="0">
                      <a:pos x="3159" y="99"/>
                    </a:cxn>
                    <a:cxn ang="0">
                      <a:pos x="3080" y="112"/>
                    </a:cxn>
                    <a:cxn ang="0">
                      <a:pos x="2992" y="135"/>
                    </a:cxn>
                    <a:cxn ang="0">
                      <a:pos x="2895" y="175"/>
                    </a:cxn>
                    <a:cxn ang="0">
                      <a:pos x="2790" y="227"/>
                    </a:cxn>
                    <a:cxn ang="0">
                      <a:pos x="2676" y="292"/>
                    </a:cxn>
                    <a:cxn ang="0">
                      <a:pos x="2558" y="367"/>
                    </a:cxn>
                    <a:cxn ang="0">
                      <a:pos x="2431" y="457"/>
                    </a:cxn>
                    <a:cxn ang="0">
                      <a:pos x="2300" y="557"/>
                    </a:cxn>
                    <a:cxn ang="0">
                      <a:pos x="2169" y="665"/>
                    </a:cxn>
                    <a:cxn ang="0">
                      <a:pos x="2063" y="757"/>
                    </a:cxn>
                    <a:cxn ang="0">
                      <a:pos x="0" y="757"/>
                    </a:cxn>
                    <a:cxn ang="0">
                      <a:pos x="0" y="0"/>
                    </a:cxn>
                    <a:cxn ang="0">
                      <a:pos x="4030" y="0"/>
                    </a:cxn>
                  </a:cxnLst>
                  <a:rect l="0" t="0" r="r" b="b"/>
                  <a:pathLst>
                    <a:path w="4030" h="757">
                      <a:moveTo>
                        <a:pt x="4030" y="0"/>
                      </a:moveTo>
                      <a:lnTo>
                        <a:pt x="3991" y="250"/>
                      </a:lnTo>
                      <a:lnTo>
                        <a:pt x="3911" y="498"/>
                      </a:lnTo>
                      <a:lnTo>
                        <a:pt x="3812" y="665"/>
                      </a:lnTo>
                      <a:lnTo>
                        <a:pt x="3703" y="749"/>
                      </a:lnTo>
                      <a:lnTo>
                        <a:pt x="3595" y="749"/>
                      </a:lnTo>
                      <a:lnTo>
                        <a:pt x="3501" y="672"/>
                      </a:lnTo>
                      <a:lnTo>
                        <a:pt x="3421" y="515"/>
                      </a:lnTo>
                      <a:lnTo>
                        <a:pt x="3374" y="285"/>
                      </a:lnTo>
                      <a:lnTo>
                        <a:pt x="3357" y="214"/>
                      </a:lnTo>
                      <a:lnTo>
                        <a:pt x="3325" y="162"/>
                      </a:lnTo>
                      <a:lnTo>
                        <a:pt x="3282" y="125"/>
                      </a:lnTo>
                      <a:lnTo>
                        <a:pt x="3228" y="104"/>
                      </a:lnTo>
                      <a:lnTo>
                        <a:pt x="3159" y="99"/>
                      </a:lnTo>
                      <a:lnTo>
                        <a:pt x="3080" y="112"/>
                      </a:lnTo>
                      <a:lnTo>
                        <a:pt x="2992" y="135"/>
                      </a:lnTo>
                      <a:lnTo>
                        <a:pt x="2895" y="175"/>
                      </a:lnTo>
                      <a:lnTo>
                        <a:pt x="2790" y="227"/>
                      </a:lnTo>
                      <a:lnTo>
                        <a:pt x="2676" y="292"/>
                      </a:lnTo>
                      <a:lnTo>
                        <a:pt x="2558" y="367"/>
                      </a:lnTo>
                      <a:lnTo>
                        <a:pt x="2431" y="457"/>
                      </a:lnTo>
                      <a:lnTo>
                        <a:pt x="2300" y="557"/>
                      </a:lnTo>
                      <a:lnTo>
                        <a:pt x="2169" y="665"/>
                      </a:lnTo>
                      <a:lnTo>
                        <a:pt x="2063" y="757"/>
                      </a:lnTo>
                      <a:lnTo>
                        <a:pt x="0" y="757"/>
                      </a:lnTo>
                      <a:lnTo>
                        <a:pt x="0" y="0"/>
                      </a:lnTo>
                      <a:lnTo>
                        <a:pt x="4030" y="0"/>
                      </a:lnTo>
                      <a:close/>
                    </a:path>
                  </a:pathLst>
                </a:custGeom>
                <a:solidFill>
                  <a:srgbClr val="6B0000"/>
                </a:solidFill>
                <a:ln w="9525">
                  <a:noFill/>
                  <a:round/>
                  <a:headEnd/>
                  <a:tailEnd/>
                </a:ln>
              </p:spPr>
              <p:txBody>
                <a:bodyPr/>
                <a:lstStyle/>
                <a:p>
                  <a:pPr>
                    <a:defRPr/>
                  </a:pPr>
                  <a:endParaRPr lang="en-US">
                    <a:cs typeface="+mn-cs"/>
                  </a:endParaRPr>
                </a:p>
              </p:txBody>
            </p:sp>
            <p:sp>
              <p:nvSpPr>
                <p:cNvPr id="155" name="Freeform 356"/>
                <p:cNvSpPr>
                  <a:spLocks/>
                </p:cNvSpPr>
                <p:nvPr/>
              </p:nvSpPr>
              <p:spPr bwMode="auto">
                <a:xfrm>
                  <a:off x="4" y="381"/>
                  <a:ext cx="510" cy="84"/>
                </a:xfrm>
                <a:custGeom>
                  <a:avLst/>
                  <a:gdLst/>
                  <a:ahLst/>
                  <a:cxnLst>
                    <a:cxn ang="0">
                      <a:pos x="4082" y="0"/>
                    </a:cxn>
                    <a:cxn ang="0">
                      <a:pos x="4044" y="292"/>
                    </a:cxn>
                    <a:cxn ang="0">
                      <a:pos x="3991" y="628"/>
                    </a:cxn>
                    <a:cxn ang="0">
                      <a:pos x="3950" y="756"/>
                    </a:cxn>
                    <a:cxn ang="0">
                      <a:pos x="3393" y="756"/>
                    </a:cxn>
                    <a:cxn ang="0">
                      <a:pos x="3374" y="663"/>
                    </a:cxn>
                    <a:cxn ang="0">
                      <a:pos x="3357" y="592"/>
                    </a:cxn>
                    <a:cxn ang="0">
                      <a:pos x="3325" y="540"/>
                    </a:cxn>
                    <a:cxn ang="0">
                      <a:pos x="3282" y="503"/>
                    </a:cxn>
                    <a:cxn ang="0">
                      <a:pos x="3228" y="482"/>
                    </a:cxn>
                    <a:cxn ang="0">
                      <a:pos x="3159" y="477"/>
                    </a:cxn>
                    <a:cxn ang="0">
                      <a:pos x="3080" y="490"/>
                    </a:cxn>
                    <a:cxn ang="0">
                      <a:pos x="2992" y="513"/>
                    </a:cxn>
                    <a:cxn ang="0">
                      <a:pos x="2895" y="553"/>
                    </a:cxn>
                    <a:cxn ang="0">
                      <a:pos x="2790" y="605"/>
                    </a:cxn>
                    <a:cxn ang="0">
                      <a:pos x="2676" y="670"/>
                    </a:cxn>
                    <a:cxn ang="0">
                      <a:pos x="2558" y="745"/>
                    </a:cxn>
                    <a:cxn ang="0">
                      <a:pos x="2541" y="756"/>
                    </a:cxn>
                    <a:cxn ang="0">
                      <a:pos x="0" y="756"/>
                    </a:cxn>
                    <a:cxn ang="0">
                      <a:pos x="0" y="0"/>
                    </a:cxn>
                    <a:cxn ang="0">
                      <a:pos x="4082" y="0"/>
                    </a:cxn>
                  </a:cxnLst>
                  <a:rect l="0" t="0" r="r" b="b"/>
                  <a:pathLst>
                    <a:path w="4082" h="756">
                      <a:moveTo>
                        <a:pt x="4082" y="0"/>
                      </a:moveTo>
                      <a:lnTo>
                        <a:pt x="4044" y="292"/>
                      </a:lnTo>
                      <a:lnTo>
                        <a:pt x="3991" y="628"/>
                      </a:lnTo>
                      <a:lnTo>
                        <a:pt x="3950" y="756"/>
                      </a:lnTo>
                      <a:lnTo>
                        <a:pt x="3393" y="756"/>
                      </a:lnTo>
                      <a:lnTo>
                        <a:pt x="3374" y="663"/>
                      </a:lnTo>
                      <a:lnTo>
                        <a:pt x="3357" y="592"/>
                      </a:lnTo>
                      <a:lnTo>
                        <a:pt x="3325" y="540"/>
                      </a:lnTo>
                      <a:lnTo>
                        <a:pt x="3282" y="503"/>
                      </a:lnTo>
                      <a:lnTo>
                        <a:pt x="3228" y="482"/>
                      </a:lnTo>
                      <a:lnTo>
                        <a:pt x="3159" y="477"/>
                      </a:lnTo>
                      <a:lnTo>
                        <a:pt x="3080" y="490"/>
                      </a:lnTo>
                      <a:lnTo>
                        <a:pt x="2992" y="513"/>
                      </a:lnTo>
                      <a:lnTo>
                        <a:pt x="2895" y="553"/>
                      </a:lnTo>
                      <a:lnTo>
                        <a:pt x="2790" y="605"/>
                      </a:lnTo>
                      <a:lnTo>
                        <a:pt x="2676" y="670"/>
                      </a:lnTo>
                      <a:lnTo>
                        <a:pt x="2558" y="745"/>
                      </a:lnTo>
                      <a:lnTo>
                        <a:pt x="2541" y="756"/>
                      </a:lnTo>
                      <a:lnTo>
                        <a:pt x="0" y="756"/>
                      </a:lnTo>
                      <a:lnTo>
                        <a:pt x="0" y="0"/>
                      </a:lnTo>
                      <a:lnTo>
                        <a:pt x="4082" y="0"/>
                      </a:lnTo>
                      <a:close/>
                    </a:path>
                  </a:pathLst>
                </a:custGeom>
                <a:solidFill>
                  <a:srgbClr val="780000"/>
                </a:solidFill>
                <a:ln w="9525">
                  <a:noFill/>
                  <a:round/>
                  <a:headEnd/>
                  <a:tailEnd/>
                </a:ln>
              </p:spPr>
              <p:txBody>
                <a:bodyPr/>
                <a:lstStyle/>
                <a:p>
                  <a:pPr>
                    <a:defRPr/>
                  </a:pPr>
                  <a:endParaRPr lang="en-US">
                    <a:cs typeface="+mn-cs"/>
                  </a:endParaRPr>
                </a:p>
              </p:txBody>
            </p:sp>
            <p:sp>
              <p:nvSpPr>
                <p:cNvPr id="156" name="Freeform 357"/>
                <p:cNvSpPr>
                  <a:spLocks noEditPoints="1"/>
                </p:cNvSpPr>
                <p:nvPr/>
              </p:nvSpPr>
              <p:spPr bwMode="auto">
                <a:xfrm>
                  <a:off x="4" y="339"/>
                  <a:ext cx="814" cy="84"/>
                </a:xfrm>
                <a:custGeom>
                  <a:avLst/>
                  <a:gdLst/>
                  <a:ahLst/>
                  <a:cxnLst>
                    <a:cxn ang="0">
                      <a:pos x="6509" y="0"/>
                    </a:cxn>
                    <a:cxn ang="0">
                      <a:pos x="6409" y="53"/>
                    </a:cxn>
                    <a:cxn ang="0">
                      <a:pos x="6267" y="117"/>
                    </a:cxn>
                    <a:cxn ang="0">
                      <a:pos x="6127" y="167"/>
                    </a:cxn>
                    <a:cxn ang="0">
                      <a:pos x="5990" y="205"/>
                    </a:cxn>
                    <a:cxn ang="0">
                      <a:pos x="5855" y="228"/>
                    </a:cxn>
                    <a:cxn ang="0">
                      <a:pos x="5724" y="236"/>
                    </a:cxn>
                    <a:cxn ang="0">
                      <a:pos x="5590" y="234"/>
                    </a:cxn>
                    <a:cxn ang="0">
                      <a:pos x="5462" y="213"/>
                    </a:cxn>
                    <a:cxn ang="0">
                      <a:pos x="5243" y="155"/>
                    </a:cxn>
                    <a:cxn ang="0">
                      <a:pos x="5099" y="94"/>
                    </a:cxn>
                    <a:cxn ang="0">
                      <a:pos x="5017" y="32"/>
                    </a:cxn>
                    <a:cxn ang="0">
                      <a:pos x="5002" y="0"/>
                    </a:cxn>
                    <a:cxn ang="0">
                      <a:pos x="6509" y="0"/>
                    </a:cxn>
                    <a:cxn ang="0">
                      <a:pos x="4170" y="0"/>
                    </a:cxn>
                    <a:cxn ang="0">
                      <a:pos x="4156" y="36"/>
                    </a:cxn>
                    <a:cxn ang="0">
                      <a:pos x="4089" y="322"/>
                    </a:cxn>
                    <a:cxn ang="0">
                      <a:pos x="4044" y="671"/>
                    </a:cxn>
                    <a:cxn ang="0">
                      <a:pos x="4030" y="757"/>
                    </a:cxn>
                    <a:cxn ang="0">
                      <a:pos x="0" y="757"/>
                    </a:cxn>
                    <a:cxn ang="0">
                      <a:pos x="0" y="0"/>
                    </a:cxn>
                    <a:cxn ang="0">
                      <a:pos x="4170" y="0"/>
                    </a:cxn>
                  </a:cxnLst>
                  <a:rect l="0" t="0" r="r" b="b"/>
                  <a:pathLst>
                    <a:path w="6509" h="757">
                      <a:moveTo>
                        <a:pt x="6509" y="0"/>
                      </a:moveTo>
                      <a:lnTo>
                        <a:pt x="6409" y="53"/>
                      </a:lnTo>
                      <a:lnTo>
                        <a:pt x="6267" y="117"/>
                      </a:lnTo>
                      <a:lnTo>
                        <a:pt x="6127" y="167"/>
                      </a:lnTo>
                      <a:lnTo>
                        <a:pt x="5990" y="205"/>
                      </a:lnTo>
                      <a:lnTo>
                        <a:pt x="5855" y="228"/>
                      </a:lnTo>
                      <a:lnTo>
                        <a:pt x="5724" y="236"/>
                      </a:lnTo>
                      <a:lnTo>
                        <a:pt x="5590" y="234"/>
                      </a:lnTo>
                      <a:lnTo>
                        <a:pt x="5462" y="213"/>
                      </a:lnTo>
                      <a:lnTo>
                        <a:pt x="5243" y="155"/>
                      </a:lnTo>
                      <a:lnTo>
                        <a:pt x="5099" y="94"/>
                      </a:lnTo>
                      <a:lnTo>
                        <a:pt x="5017" y="32"/>
                      </a:lnTo>
                      <a:lnTo>
                        <a:pt x="5002" y="0"/>
                      </a:lnTo>
                      <a:lnTo>
                        <a:pt x="6509" y="0"/>
                      </a:lnTo>
                      <a:close/>
                      <a:moveTo>
                        <a:pt x="4170" y="0"/>
                      </a:moveTo>
                      <a:lnTo>
                        <a:pt x="4156" y="36"/>
                      </a:lnTo>
                      <a:lnTo>
                        <a:pt x="4089" y="322"/>
                      </a:lnTo>
                      <a:lnTo>
                        <a:pt x="4044" y="671"/>
                      </a:lnTo>
                      <a:lnTo>
                        <a:pt x="4030" y="757"/>
                      </a:lnTo>
                      <a:lnTo>
                        <a:pt x="0" y="757"/>
                      </a:lnTo>
                      <a:lnTo>
                        <a:pt x="0" y="0"/>
                      </a:lnTo>
                      <a:lnTo>
                        <a:pt x="4170" y="0"/>
                      </a:lnTo>
                      <a:close/>
                    </a:path>
                  </a:pathLst>
                </a:custGeom>
                <a:solidFill>
                  <a:srgbClr val="870000"/>
                </a:solidFill>
                <a:ln w="9525">
                  <a:noFill/>
                  <a:round/>
                  <a:headEnd/>
                  <a:tailEnd/>
                </a:ln>
              </p:spPr>
              <p:txBody>
                <a:bodyPr/>
                <a:lstStyle/>
                <a:p>
                  <a:pPr>
                    <a:defRPr/>
                  </a:pPr>
                  <a:endParaRPr lang="en-US">
                    <a:cs typeface="+mn-cs"/>
                  </a:endParaRPr>
                </a:p>
              </p:txBody>
            </p:sp>
            <p:sp>
              <p:nvSpPr>
                <p:cNvPr id="157" name="Freeform 358"/>
                <p:cNvSpPr>
                  <a:spLocks noEditPoints="1"/>
                </p:cNvSpPr>
                <p:nvPr/>
              </p:nvSpPr>
              <p:spPr bwMode="auto">
                <a:xfrm>
                  <a:off x="4" y="297"/>
                  <a:ext cx="884" cy="84"/>
                </a:xfrm>
                <a:custGeom>
                  <a:avLst/>
                  <a:gdLst/>
                  <a:ahLst/>
                  <a:cxnLst>
                    <a:cxn ang="0">
                      <a:pos x="7074" y="0"/>
                    </a:cxn>
                    <a:cxn ang="0">
                      <a:pos x="7012" y="48"/>
                    </a:cxn>
                    <a:cxn ang="0">
                      <a:pos x="6855" y="164"/>
                    </a:cxn>
                    <a:cxn ang="0">
                      <a:pos x="6703" y="263"/>
                    </a:cxn>
                    <a:cxn ang="0">
                      <a:pos x="6555" y="354"/>
                    </a:cxn>
                    <a:cxn ang="0">
                      <a:pos x="6409" y="430"/>
                    </a:cxn>
                    <a:cxn ang="0">
                      <a:pos x="6267" y="494"/>
                    </a:cxn>
                    <a:cxn ang="0">
                      <a:pos x="6127" y="544"/>
                    </a:cxn>
                    <a:cxn ang="0">
                      <a:pos x="5990" y="582"/>
                    </a:cxn>
                    <a:cxn ang="0">
                      <a:pos x="5855" y="605"/>
                    </a:cxn>
                    <a:cxn ang="0">
                      <a:pos x="5724" y="613"/>
                    </a:cxn>
                    <a:cxn ang="0">
                      <a:pos x="5590" y="611"/>
                    </a:cxn>
                    <a:cxn ang="0">
                      <a:pos x="5462" y="590"/>
                    </a:cxn>
                    <a:cxn ang="0">
                      <a:pos x="5243" y="532"/>
                    </a:cxn>
                    <a:cxn ang="0">
                      <a:pos x="5099" y="471"/>
                    </a:cxn>
                    <a:cxn ang="0">
                      <a:pos x="5017" y="409"/>
                    </a:cxn>
                    <a:cxn ang="0">
                      <a:pos x="4985" y="346"/>
                    </a:cxn>
                    <a:cxn ang="0">
                      <a:pos x="4987" y="288"/>
                    </a:cxn>
                    <a:cxn ang="0">
                      <a:pos x="5008" y="235"/>
                    </a:cxn>
                    <a:cxn ang="0">
                      <a:pos x="5039" y="192"/>
                    </a:cxn>
                    <a:cxn ang="0">
                      <a:pos x="5064" y="158"/>
                    </a:cxn>
                    <a:cxn ang="0">
                      <a:pos x="5084" y="119"/>
                    </a:cxn>
                    <a:cxn ang="0">
                      <a:pos x="5101" y="68"/>
                    </a:cxn>
                    <a:cxn ang="0">
                      <a:pos x="5112" y="4"/>
                    </a:cxn>
                    <a:cxn ang="0">
                      <a:pos x="5113" y="0"/>
                    </a:cxn>
                    <a:cxn ang="0">
                      <a:pos x="7074" y="0"/>
                    </a:cxn>
                    <a:cxn ang="0">
                      <a:pos x="4365" y="0"/>
                    </a:cxn>
                    <a:cxn ang="0">
                      <a:pos x="4353" y="12"/>
                    </a:cxn>
                    <a:cxn ang="0">
                      <a:pos x="4244" y="185"/>
                    </a:cxn>
                    <a:cxn ang="0">
                      <a:pos x="4156" y="413"/>
                    </a:cxn>
                    <a:cxn ang="0">
                      <a:pos x="4089" y="699"/>
                    </a:cxn>
                    <a:cxn ang="0">
                      <a:pos x="4082" y="756"/>
                    </a:cxn>
                    <a:cxn ang="0">
                      <a:pos x="0" y="756"/>
                    </a:cxn>
                    <a:cxn ang="0">
                      <a:pos x="0" y="0"/>
                    </a:cxn>
                    <a:cxn ang="0">
                      <a:pos x="4365" y="0"/>
                    </a:cxn>
                  </a:cxnLst>
                  <a:rect l="0" t="0" r="r" b="b"/>
                  <a:pathLst>
                    <a:path w="7074" h="756">
                      <a:moveTo>
                        <a:pt x="7074" y="0"/>
                      </a:moveTo>
                      <a:lnTo>
                        <a:pt x="7012" y="48"/>
                      </a:lnTo>
                      <a:lnTo>
                        <a:pt x="6855" y="164"/>
                      </a:lnTo>
                      <a:lnTo>
                        <a:pt x="6703" y="263"/>
                      </a:lnTo>
                      <a:lnTo>
                        <a:pt x="6555" y="354"/>
                      </a:lnTo>
                      <a:lnTo>
                        <a:pt x="6409" y="430"/>
                      </a:lnTo>
                      <a:lnTo>
                        <a:pt x="6267" y="494"/>
                      </a:lnTo>
                      <a:lnTo>
                        <a:pt x="6127" y="544"/>
                      </a:lnTo>
                      <a:lnTo>
                        <a:pt x="5990" y="582"/>
                      </a:lnTo>
                      <a:lnTo>
                        <a:pt x="5855" y="605"/>
                      </a:lnTo>
                      <a:lnTo>
                        <a:pt x="5724" y="613"/>
                      </a:lnTo>
                      <a:lnTo>
                        <a:pt x="5590" y="611"/>
                      </a:lnTo>
                      <a:lnTo>
                        <a:pt x="5462" y="590"/>
                      </a:lnTo>
                      <a:lnTo>
                        <a:pt x="5243" y="532"/>
                      </a:lnTo>
                      <a:lnTo>
                        <a:pt x="5099" y="471"/>
                      </a:lnTo>
                      <a:lnTo>
                        <a:pt x="5017" y="409"/>
                      </a:lnTo>
                      <a:lnTo>
                        <a:pt x="4985" y="346"/>
                      </a:lnTo>
                      <a:lnTo>
                        <a:pt x="4987" y="288"/>
                      </a:lnTo>
                      <a:lnTo>
                        <a:pt x="5008" y="235"/>
                      </a:lnTo>
                      <a:lnTo>
                        <a:pt x="5039" y="192"/>
                      </a:lnTo>
                      <a:lnTo>
                        <a:pt x="5064" y="158"/>
                      </a:lnTo>
                      <a:lnTo>
                        <a:pt x="5084" y="119"/>
                      </a:lnTo>
                      <a:lnTo>
                        <a:pt x="5101" y="68"/>
                      </a:lnTo>
                      <a:lnTo>
                        <a:pt x="5112" y="4"/>
                      </a:lnTo>
                      <a:lnTo>
                        <a:pt x="5113" y="0"/>
                      </a:lnTo>
                      <a:lnTo>
                        <a:pt x="7074" y="0"/>
                      </a:lnTo>
                      <a:close/>
                      <a:moveTo>
                        <a:pt x="4365" y="0"/>
                      </a:moveTo>
                      <a:lnTo>
                        <a:pt x="4353" y="12"/>
                      </a:lnTo>
                      <a:lnTo>
                        <a:pt x="4244" y="185"/>
                      </a:lnTo>
                      <a:lnTo>
                        <a:pt x="4156" y="413"/>
                      </a:lnTo>
                      <a:lnTo>
                        <a:pt x="4089" y="699"/>
                      </a:lnTo>
                      <a:lnTo>
                        <a:pt x="4082" y="756"/>
                      </a:lnTo>
                      <a:lnTo>
                        <a:pt x="0" y="756"/>
                      </a:lnTo>
                      <a:lnTo>
                        <a:pt x="0" y="0"/>
                      </a:lnTo>
                      <a:lnTo>
                        <a:pt x="4365" y="0"/>
                      </a:lnTo>
                      <a:close/>
                    </a:path>
                  </a:pathLst>
                </a:custGeom>
                <a:solidFill>
                  <a:srgbClr val="940000"/>
                </a:solidFill>
                <a:ln w="9525">
                  <a:noFill/>
                  <a:round/>
                  <a:headEnd/>
                  <a:tailEnd/>
                </a:ln>
              </p:spPr>
              <p:txBody>
                <a:bodyPr/>
                <a:lstStyle/>
                <a:p>
                  <a:pPr>
                    <a:defRPr/>
                  </a:pPr>
                  <a:endParaRPr lang="en-US">
                    <a:cs typeface="+mn-cs"/>
                  </a:endParaRPr>
                </a:p>
              </p:txBody>
            </p:sp>
            <p:sp>
              <p:nvSpPr>
                <p:cNvPr id="158" name="Freeform 359"/>
                <p:cNvSpPr>
                  <a:spLocks/>
                </p:cNvSpPr>
                <p:nvPr/>
              </p:nvSpPr>
              <p:spPr bwMode="auto">
                <a:xfrm>
                  <a:off x="4" y="255"/>
                  <a:ext cx="941" cy="84"/>
                </a:xfrm>
                <a:custGeom>
                  <a:avLst/>
                  <a:gdLst/>
                  <a:ahLst/>
                  <a:cxnLst>
                    <a:cxn ang="0">
                      <a:pos x="7525" y="0"/>
                    </a:cxn>
                    <a:cxn ang="0">
                      <a:pos x="7510" y="14"/>
                    </a:cxn>
                    <a:cxn ang="0">
                      <a:pos x="7339" y="162"/>
                    </a:cxn>
                    <a:cxn ang="0">
                      <a:pos x="7173" y="302"/>
                    </a:cxn>
                    <a:cxn ang="0">
                      <a:pos x="7012" y="426"/>
                    </a:cxn>
                    <a:cxn ang="0">
                      <a:pos x="6855" y="542"/>
                    </a:cxn>
                    <a:cxn ang="0">
                      <a:pos x="6703" y="641"/>
                    </a:cxn>
                    <a:cxn ang="0">
                      <a:pos x="6555" y="732"/>
                    </a:cxn>
                    <a:cxn ang="0">
                      <a:pos x="6509" y="755"/>
                    </a:cxn>
                    <a:cxn ang="0">
                      <a:pos x="5002" y="755"/>
                    </a:cxn>
                    <a:cxn ang="0">
                      <a:pos x="4985" y="724"/>
                    </a:cxn>
                    <a:cxn ang="0">
                      <a:pos x="4987" y="666"/>
                    </a:cxn>
                    <a:cxn ang="0">
                      <a:pos x="5008" y="613"/>
                    </a:cxn>
                    <a:cxn ang="0">
                      <a:pos x="5039" y="570"/>
                    </a:cxn>
                    <a:cxn ang="0">
                      <a:pos x="5064" y="536"/>
                    </a:cxn>
                    <a:cxn ang="0">
                      <a:pos x="5084" y="497"/>
                    </a:cxn>
                    <a:cxn ang="0">
                      <a:pos x="5101" y="446"/>
                    </a:cxn>
                    <a:cxn ang="0">
                      <a:pos x="5112" y="382"/>
                    </a:cxn>
                    <a:cxn ang="0">
                      <a:pos x="5116" y="317"/>
                    </a:cxn>
                    <a:cxn ang="0">
                      <a:pos x="5105" y="250"/>
                    </a:cxn>
                    <a:cxn ang="0">
                      <a:pos x="5077" y="196"/>
                    </a:cxn>
                    <a:cxn ang="0">
                      <a:pos x="5028" y="158"/>
                    </a:cxn>
                    <a:cxn ang="0">
                      <a:pos x="4955" y="140"/>
                    </a:cxn>
                    <a:cxn ang="0">
                      <a:pos x="4779" y="146"/>
                    </a:cxn>
                    <a:cxn ang="0">
                      <a:pos x="4622" y="183"/>
                    </a:cxn>
                    <a:cxn ang="0">
                      <a:pos x="4478" y="265"/>
                    </a:cxn>
                    <a:cxn ang="0">
                      <a:pos x="4353" y="390"/>
                    </a:cxn>
                    <a:cxn ang="0">
                      <a:pos x="4244" y="563"/>
                    </a:cxn>
                    <a:cxn ang="0">
                      <a:pos x="4170" y="755"/>
                    </a:cxn>
                    <a:cxn ang="0">
                      <a:pos x="0" y="755"/>
                    </a:cxn>
                    <a:cxn ang="0">
                      <a:pos x="0" y="0"/>
                    </a:cxn>
                    <a:cxn ang="0">
                      <a:pos x="7525" y="0"/>
                    </a:cxn>
                  </a:cxnLst>
                  <a:rect l="0" t="0" r="r" b="b"/>
                  <a:pathLst>
                    <a:path w="7525" h="755">
                      <a:moveTo>
                        <a:pt x="7525" y="0"/>
                      </a:moveTo>
                      <a:lnTo>
                        <a:pt x="7510" y="14"/>
                      </a:lnTo>
                      <a:lnTo>
                        <a:pt x="7339" y="162"/>
                      </a:lnTo>
                      <a:lnTo>
                        <a:pt x="7173" y="302"/>
                      </a:lnTo>
                      <a:lnTo>
                        <a:pt x="7012" y="426"/>
                      </a:lnTo>
                      <a:lnTo>
                        <a:pt x="6855" y="542"/>
                      </a:lnTo>
                      <a:lnTo>
                        <a:pt x="6703" y="641"/>
                      </a:lnTo>
                      <a:lnTo>
                        <a:pt x="6555" y="732"/>
                      </a:lnTo>
                      <a:lnTo>
                        <a:pt x="6509" y="755"/>
                      </a:lnTo>
                      <a:lnTo>
                        <a:pt x="5002" y="755"/>
                      </a:lnTo>
                      <a:lnTo>
                        <a:pt x="4985" y="724"/>
                      </a:lnTo>
                      <a:lnTo>
                        <a:pt x="4987" y="666"/>
                      </a:lnTo>
                      <a:lnTo>
                        <a:pt x="5008" y="613"/>
                      </a:lnTo>
                      <a:lnTo>
                        <a:pt x="5039" y="570"/>
                      </a:lnTo>
                      <a:lnTo>
                        <a:pt x="5064" y="536"/>
                      </a:lnTo>
                      <a:lnTo>
                        <a:pt x="5084" y="497"/>
                      </a:lnTo>
                      <a:lnTo>
                        <a:pt x="5101" y="446"/>
                      </a:lnTo>
                      <a:lnTo>
                        <a:pt x="5112" y="382"/>
                      </a:lnTo>
                      <a:lnTo>
                        <a:pt x="5116" y="317"/>
                      </a:lnTo>
                      <a:lnTo>
                        <a:pt x="5105" y="250"/>
                      </a:lnTo>
                      <a:lnTo>
                        <a:pt x="5077" y="196"/>
                      </a:lnTo>
                      <a:lnTo>
                        <a:pt x="5028" y="158"/>
                      </a:lnTo>
                      <a:lnTo>
                        <a:pt x="4955" y="140"/>
                      </a:lnTo>
                      <a:lnTo>
                        <a:pt x="4779" y="146"/>
                      </a:lnTo>
                      <a:lnTo>
                        <a:pt x="4622" y="183"/>
                      </a:lnTo>
                      <a:lnTo>
                        <a:pt x="4478" y="265"/>
                      </a:lnTo>
                      <a:lnTo>
                        <a:pt x="4353" y="390"/>
                      </a:lnTo>
                      <a:lnTo>
                        <a:pt x="4244" y="563"/>
                      </a:lnTo>
                      <a:lnTo>
                        <a:pt x="4170" y="755"/>
                      </a:lnTo>
                      <a:lnTo>
                        <a:pt x="0" y="755"/>
                      </a:lnTo>
                      <a:lnTo>
                        <a:pt x="0" y="0"/>
                      </a:lnTo>
                      <a:lnTo>
                        <a:pt x="7525" y="0"/>
                      </a:lnTo>
                      <a:close/>
                    </a:path>
                  </a:pathLst>
                </a:custGeom>
                <a:solidFill>
                  <a:srgbClr val="A10000"/>
                </a:solidFill>
                <a:ln w="9525">
                  <a:noFill/>
                  <a:round/>
                  <a:headEnd/>
                  <a:tailEnd/>
                </a:ln>
              </p:spPr>
              <p:txBody>
                <a:bodyPr/>
                <a:lstStyle/>
                <a:p>
                  <a:pPr>
                    <a:defRPr/>
                  </a:pPr>
                  <a:endParaRPr lang="en-US">
                    <a:cs typeface="+mn-cs"/>
                  </a:endParaRPr>
                </a:p>
              </p:txBody>
            </p:sp>
            <p:sp>
              <p:nvSpPr>
                <p:cNvPr id="159" name="Freeform 360"/>
                <p:cNvSpPr>
                  <a:spLocks/>
                </p:cNvSpPr>
                <p:nvPr/>
              </p:nvSpPr>
              <p:spPr bwMode="auto">
                <a:xfrm>
                  <a:off x="4" y="213"/>
                  <a:ext cx="992" cy="84"/>
                </a:xfrm>
                <a:custGeom>
                  <a:avLst/>
                  <a:gdLst/>
                  <a:ahLst/>
                  <a:cxnLst>
                    <a:cxn ang="0">
                      <a:pos x="7933" y="0"/>
                    </a:cxn>
                    <a:cxn ang="0">
                      <a:pos x="7869" y="61"/>
                    </a:cxn>
                    <a:cxn ang="0">
                      <a:pos x="7687" y="232"/>
                    </a:cxn>
                    <a:cxn ang="0">
                      <a:pos x="7510" y="393"/>
                    </a:cxn>
                    <a:cxn ang="0">
                      <a:pos x="7339" y="541"/>
                    </a:cxn>
                    <a:cxn ang="0">
                      <a:pos x="7173" y="681"/>
                    </a:cxn>
                    <a:cxn ang="0">
                      <a:pos x="7074" y="757"/>
                    </a:cxn>
                    <a:cxn ang="0">
                      <a:pos x="5113" y="757"/>
                    </a:cxn>
                    <a:cxn ang="0">
                      <a:pos x="5116" y="696"/>
                    </a:cxn>
                    <a:cxn ang="0">
                      <a:pos x="5105" y="629"/>
                    </a:cxn>
                    <a:cxn ang="0">
                      <a:pos x="5077" y="575"/>
                    </a:cxn>
                    <a:cxn ang="0">
                      <a:pos x="5028" y="537"/>
                    </a:cxn>
                    <a:cxn ang="0">
                      <a:pos x="4955" y="519"/>
                    </a:cxn>
                    <a:cxn ang="0">
                      <a:pos x="4779" y="525"/>
                    </a:cxn>
                    <a:cxn ang="0">
                      <a:pos x="4622" y="562"/>
                    </a:cxn>
                    <a:cxn ang="0">
                      <a:pos x="4478" y="644"/>
                    </a:cxn>
                    <a:cxn ang="0">
                      <a:pos x="4365" y="757"/>
                    </a:cxn>
                    <a:cxn ang="0">
                      <a:pos x="0" y="757"/>
                    </a:cxn>
                    <a:cxn ang="0">
                      <a:pos x="0" y="0"/>
                    </a:cxn>
                    <a:cxn ang="0">
                      <a:pos x="7933" y="0"/>
                    </a:cxn>
                  </a:cxnLst>
                  <a:rect l="0" t="0" r="r" b="b"/>
                  <a:pathLst>
                    <a:path w="7933" h="757">
                      <a:moveTo>
                        <a:pt x="7933" y="0"/>
                      </a:moveTo>
                      <a:lnTo>
                        <a:pt x="7869" y="61"/>
                      </a:lnTo>
                      <a:lnTo>
                        <a:pt x="7687" y="232"/>
                      </a:lnTo>
                      <a:lnTo>
                        <a:pt x="7510" y="393"/>
                      </a:lnTo>
                      <a:lnTo>
                        <a:pt x="7339" y="541"/>
                      </a:lnTo>
                      <a:lnTo>
                        <a:pt x="7173" y="681"/>
                      </a:lnTo>
                      <a:lnTo>
                        <a:pt x="7074" y="757"/>
                      </a:lnTo>
                      <a:lnTo>
                        <a:pt x="5113" y="757"/>
                      </a:lnTo>
                      <a:lnTo>
                        <a:pt x="5116" y="696"/>
                      </a:lnTo>
                      <a:lnTo>
                        <a:pt x="5105" y="629"/>
                      </a:lnTo>
                      <a:lnTo>
                        <a:pt x="5077" y="575"/>
                      </a:lnTo>
                      <a:lnTo>
                        <a:pt x="5028" y="537"/>
                      </a:lnTo>
                      <a:lnTo>
                        <a:pt x="4955" y="519"/>
                      </a:lnTo>
                      <a:lnTo>
                        <a:pt x="4779" y="525"/>
                      </a:lnTo>
                      <a:lnTo>
                        <a:pt x="4622" y="562"/>
                      </a:lnTo>
                      <a:lnTo>
                        <a:pt x="4478" y="644"/>
                      </a:lnTo>
                      <a:lnTo>
                        <a:pt x="4365" y="757"/>
                      </a:lnTo>
                      <a:lnTo>
                        <a:pt x="0" y="757"/>
                      </a:lnTo>
                      <a:lnTo>
                        <a:pt x="0" y="0"/>
                      </a:lnTo>
                      <a:lnTo>
                        <a:pt x="7933" y="0"/>
                      </a:lnTo>
                      <a:close/>
                    </a:path>
                  </a:pathLst>
                </a:custGeom>
                <a:solidFill>
                  <a:srgbClr val="AD0000"/>
                </a:solidFill>
                <a:ln w="9525">
                  <a:noFill/>
                  <a:round/>
                  <a:headEnd/>
                  <a:tailEnd/>
                </a:ln>
              </p:spPr>
              <p:txBody>
                <a:bodyPr/>
                <a:lstStyle/>
                <a:p>
                  <a:pPr>
                    <a:defRPr/>
                  </a:pPr>
                  <a:endParaRPr lang="en-US">
                    <a:cs typeface="+mn-cs"/>
                  </a:endParaRPr>
                </a:p>
              </p:txBody>
            </p:sp>
            <p:sp>
              <p:nvSpPr>
                <p:cNvPr id="160" name="Freeform 361"/>
                <p:cNvSpPr>
                  <a:spLocks/>
                </p:cNvSpPr>
                <p:nvPr/>
              </p:nvSpPr>
              <p:spPr bwMode="auto">
                <a:xfrm>
                  <a:off x="4" y="171"/>
                  <a:ext cx="1043" cy="84"/>
                </a:xfrm>
                <a:custGeom>
                  <a:avLst/>
                  <a:gdLst/>
                  <a:ahLst/>
                  <a:cxnLst>
                    <a:cxn ang="0">
                      <a:pos x="8346" y="0"/>
                    </a:cxn>
                    <a:cxn ang="0">
                      <a:pos x="8245" y="91"/>
                    </a:cxn>
                    <a:cxn ang="0">
                      <a:pos x="8056" y="262"/>
                    </a:cxn>
                    <a:cxn ang="0">
                      <a:pos x="7869" y="439"/>
                    </a:cxn>
                    <a:cxn ang="0">
                      <a:pos x="7687" y="610"/>
                    </a:cxn>
                    <a:cxn ang="0">
                      <a:pos x="7525" y="757"/>
                    </a:cxn>
                    <a:cxn ang="0">
                      <a:pos x="0" y="757"/>
                    </a:cxn>
                    <a:cxn ang="0">
                      <a:pos x="0" y="0"/>
                    </a:cxn>
                    <a:cxn ang="0">
                      <a:pos x="8346" y="0"/>
                    </a:cxn>
                  </a:cxnLst>
                  <a:rect l="0" t="0" r="r" b="b"/>
                  <a:pathLst>
                    <a:path w="8346" h="757">
                      <a:moveTo>
                        <a:pt x="8346" y="0"/>
                      </a:moveTo>
                      <a:lnTo>
                        <a:pt x="8245" y="91"/>
                      </a:lnTo>
                      <a:lnTo>
                        <a:pt x="8056" y="262"/>
                      </a:lnTo>
                      <a:lnTo>
                        <a:pt x="7869" y="439"/>
                      </a:lnTo>
                      <a:lnTo>
                        <a:pt x="7687" y="610"/>
                      </a:lnTo>
                      <a:lnTo>
                        <a:pt x="7525" y="757"/>
                      </a:lnTo>
                      <a:lnTo>
                        <a:pt x="0" y="757"/>
                      </a:lnTo>
                      <a:lnTo>
                        <a:pt x="0" y="0"/>
                      </a:lnTo>
                      <a:lnTo>
                        <a:pt x="8346" y="0"/>
                      </a:lnTo>
                      <a:close/>
                    </a:path>
                  </a:pathLst>
                </a:custGeom>
                <a:solidFill>
                  <a:srgbClr val="BA0000"/>
                </a:solidFill>
                <a:ln w="9525">
                  <a:noFill/>
                  <a:round/>
                  <a:headEnd/>
                  <a:tailEnd/>
                </a:ln>
              </p:spPr>
              <p:txBody>
                <a:bodyPr/>
                <a:lstStyle/>
                <a:p>
                  <a:pPr>
                    <a:defRPr/>
                  </a:pPr>
                  <a:endParaRPr lang="en-US">
                    <a:cs typeface="+mn-cs"/>
                  </a:endParaRPr>
                </a:p>
              </p:txBody>
            </p:sp>
            <p:sp>
              <p:nvSpPr>
                <p:cNvPr id="161" name="Freeform 362"/>
                <p:cNvSpPr>
                  <a:spLocks/>
                </p:cNvSpPr>
                <p:nvPr/>
              </p:nvSpPr>
              <p:spPr bwMode="auto">
                <a:xfrm>
                  <a:off x="4" y="129"/>
                  <a:ext cx="1099" cy="84"/>
                </a:xfrm>
                <a:custGeom>
                  <a:avLst/>
                  <a:gdLst/>
                  <a:ahLst/>
                  <a:cxnLst>
                    <a:cxn ang="0">
                      <a:pos x="8789" y="0"/>
                    </a:cxn>
                    <a:cxn ang="0">
                      <a:pos x="8625" y="139"/>
                    </a:cxn>
                    <a:cxn ang="0">
                      <a:pos x="8434" y="299"/>
                    </a:cxn>
                    <a:cxn ang="0">
                      <a:pos x="8245" y="469"/>
                    </a:cxn>
                    <a:cxn ang="0">
                      <a:pos x="8056" y="640"/>
                    </a:cxn>
                    <a:cxn ang="0">
                      <a:pos x="7933" y="756"/>
                    </a:cxn>
                    <a:cxn ang="0">
                      <a:pos x="0" y="756"/>
                    </a:cxn>
                    <a:cxn ang="0">
                      <a:pos x="0" y="0"/>
                    </a:cxn>
                    <a:cxn ang="0">
                      <a:pos x="8789" y="0"/>
                    </a:cxn>
                  </a:cxnLst>
                  <a:rect l="0" t="0" r="r" b="b"/>
                  <a:pathLst>
                    <a:path w="8789" h="756">
                      <a:moveTo>
                        <a:pt x="8789" y="0"/>
                      </a:moveTo>
                      <a:lnTo>
                        <a:pt x="8625" y="139"/>
                      </a:lnTo>
                      <a:lnTo>
                        <a:pt x="8434" y="299"/>
                      </a:lnTo>
                      <a:lnTo>
                        <a:pt x="8245" y="469"/>
                      </a:lnTo>
                      <a:lnTo>
                        <a:pt x="8056" y="640"/>
                      </a:lnTo>
                      <a:lnTo>
                        <a:pt x="7933" y="756"/>
                      </a:lnTo>
                      <a:lnTo>
                        <a:pt x="0" y="756"/>
                      </a:lnTo>
                      <a:lnTo>
                        <a:pt x="0" y="0"/>
                      </a:lnTo>
                      <a:lnTo>
                        <a:pt x="8789" y="0"/>
                      </a:lnTo>
                      <a:close/>
                    </a:path>
                  </a:pathLst>
                </a:custGeom>
                <a:solidFill>
                  <a:srgbClr val="C90000"/>
                </a:solidFill>
                <a:ln w="9525">
                  <a:noFill/>
                  <a:round/>
                  <a:headEnd/>
                  <a:tailEnd/>
                </a:ln>
              </p:spPr>
              <p:txBody>
                <a:bodyPr/>
                <a:lstStyle/>
                <a:p>
                  <a:pPr>
                    <a:defRPr/>
                  </a:pPr>
                  <a:endParaRPr lang="en-US">
                    <a:cs typeface="+mn-cs"/>
                  </a:endParaRPr>
                </a:p>
              </p:txBody>
            </p:sp>
            <p:sp>
              <p:nvSpPr>
                <p:cNvPr id="162" name="Freeform 363"/>
                <p:cNvSpPr>
                  <a:spLocks/>
                </p:cNvSpPr>
                <p:nvPr/>
              </p:nvSpPr>
              <p:spPr bwMode="auto">
                <a:xfrm>
                  <a:off x="4" y="87"/>
                  <a:ext cx="1161" cy="84"/>
                </a:xfrm>
                <a:custGeom>
                  <a:avLst/>
                  <a:gdLst/>
                  <a:ahLst/>
                  <a:cxnLst>
                    <a:cxn ang="0">
                      <a:pos x="9288" y="0"/>
                    </a:cxn>
                    <a:cxn ang="0">
                      <a:pos x="9194" y="67"/>
                    </a:cxn>
                    <a:cxn ang="0">
                      <a:pos x="9005" y="211"/>
                    </a:cxn>
                    <a:cxn ang="0">
                      <a:pos x="8814" y="359"/>
                    </a:cxn>
                    <a:cxn ang="0">
                      <a:pos x="8625" y="518"/>
                    </a:cxn>
                    <a:cxn ang="0">
                      <a:pos x="8434" y="678"/>
                    </a:cxn>
                    <a:cxn ang="0">
                      <a:pos x="8346" y="757"/>
                    </a:cxn>
                    <a:cxn ang="0">
                      <a:pos x="0" y="757"/>
                    </a:cxn>
                    <a:cxn ang="0">
                      <a:pos x="0" y="0"/>
                    </a:cxn>
                    <a:cxn ang="0">
                      <a:pos x="9288" y="0"/>
                    </a:cxn>
                  </a:cxnLst>
                  <a:rect l="0" t="0" r="r" b="b"/>
                  <a:pathLst>
                    <a:path w="9288" h="757">
                      <a:moveTo>
                        <a:pt x="9288" y="0"/>
                      </a:moveTo>
                      <a:lnTo>
                        <a:pt x="9194" y="67"/>
                      </a:lnTo>
                      <a:lnTo>
                        <a:pt x="9005" y="211"/>
                      </a:lnTo>
                      <a:lnTo>
                        <a:pt x="8814" y="359"/>
                      </a:lnTo>
                      <a:lnTo>
                        <a:pt x="8625" y="518"/>
                      </a:lnTo>
                      <a:lnTo>
                        <a:pt x="8434" y="678"/>
                      </a:lnTo>
                      <a:lnTo>
                        <a:pt x="8346" y="757"/>
                      </a:lnTo>
                      <a:lnTo>
                        <a:pt x="0" y="757"/>
                      </a:lnTo>
                      <a:lnTo>
                        <a:pt x="0" y="0"/>
                      </a:lnTo>
                      <a:lnTo>
                        <a:pt x="9288" y="0"/>
                      </a:lnTo>
                      <a:close/>
                    </a:path>
                  </a:pathLst>
                </a:custGeom>
                <a:solidFill>
                  <a:srgbClr val="D60000"/>
                </a:solidFill>
                <a:ln w="9525">
                  <a:noFill/>
                  <a:round/>
                  <a:headEnd/>
                  <a:tailEnd/>
                </a:ln>
              </p:spPr>
              <p:txBody>
                <a:bodyPr/>
                <a:lstStyle/>
                <a:p>
                  <a:pPr>
                    <a:defRPr/>
                  </a:pPr>
                  <a:endParaRPr lang="en-US">
                    <a:cs typeface="+mn-cs"/>
                  </a:endParaRPr>
                </a:p>
              </p:txBody>
            </p:sp>
            <p:sp>
              <p:nvSpPr>
                <p:cNvPr id="163" name="Freeform 364"/>
                <p:cNvSpPr>
                  <a:spLocks/>
                </p:cNvSpPr>
                <p:nvPr/>
              </p:nvSpPr>
              <p:spPr bwMode="auto">
                <a:xfrm>
                  <a:off x="4" y="45"/>
                  <a:ext cx="1233" cy="84"/>
                </a:xfrm>
                <a:custGeom>
                  <a:avLst/>
                  <a:gdLst/>
                  <a:ahLst/>
                  <a:cxnLst>
                    <a:cxn ang="0">
                      <a:pos x="9864" y="0"/>
                    </a:cxn>
                    <a:cxn ang="0">
                      <a:pos x="9748" y="71"/>
                    </a:cxn>
                    <a:cxn ang="0">
                      <a:pos x="9568" y="186"/>
                    </a:cxn>
                    <a:cxn ang="0">
                      <a:pos x="9383" y="311"/>
                    </a:cxn>
                    <a:cxn ang="0">
                      <a:pos x="9194" y="445"/>
                    </a:cxn>
                    <a:cxn ang="0">
                      <a:pos x="9005" y="589"/>
                    </a:cxn>
                    <a:cxn ang="0">
                      <a:pos x="8814" y="737"/>
                    </a:cxn>
                    <a:cxn ang="0">
                      <a:pos x="8789" y="757"/>
                    </a:cxn>
                    <a:cxn ang="0">
                      <a:pos x="0" y="757"/>
                    </a:cxn>
                    <a:cxn ang="0">
                      <a:pos x="0" y="0"/>
                    </a:cxn>
                    <a:cxn ang="0">
                      <a:pos x="9864" y="0"/>
                    </a:cxn>
                  </a:cxnLst>
                  <a:rect l="0" t="0" r="r" b="b"/>
                  <a:pathLst>
                    <a:path w="9864" h="757">
                      <a:moveTo>
                        <a:pt x="9864" y="0"/>
                      </a:moveTo>
                      <a:lnTo>
                        <a:pt x="9748" y="71"/>
                      </a:lnTo>
                      <a:lnTo>
                        <a:pt x="9568" y="186"/>
                      </a:lnTo>
                      <a:lnTo>
                        <a:pt x="9383" y="311"/>
                      </a:lnTo>
                      <a:lnTo>
                        <a:pt x="9194" y="445"/>
                      </a:lnTo>
                      <a:lnTo>
                        <a:pt x="9005" y="589"/>
                      </a:lnTo>
                      <a:lnTo>
                        <a:pt x="8814" y="737"/>
                      </a:lnTo>
                      <a:lnTo>
                        <a:pt x="8789" y="757"/>
                      </a:lnTo>
                      <a:lnTo>
                        <a:pt x="0" y="757"/>
                      </a:lnTo>
                      <a:lnTo>
                        <a:pt x="0" y="0"/>
                      </a:lnTo>
                      <a:lnTo>
                        <a:pt x="9864" y="0"/>
                      </a:lnTo>
                      <a:close/>
                    </a:path>
                  </a:pathLst>
                </a:custGeom>
                <a:solidFill>
                  <a:srgbClr val="E30000"/>
                </a:solidFill>
                <a:ln w="9525">
                  <a:noFill/>
                  <a:round/>
                  <a:headEnd/>
                  <a:tailEnd/>
                </a:ln>
              </p:spPr>
              <p:txBody>
                <a:bodyPr/>
                <a:lstStyle/>
                <a:p>
                  <a:pPr>
                    <a:defRPr/>
                  </a:pPr>
                  <a:endParaRPr lang="en-US">
                    <a:cs typeface="+mn-cs"/>
                  </a:endParaRPr>
                </a:p>
              </p:txBody>
            </p:sp>
            <p:sp>
              <p:nvSpPr>
                <p:cNvPr id="164" name="Freeform 365"/>
                <p:cNvSpPr>
                  <a:spLocks/>
                </p:cNvSpPr>
                <p:nvPr/>
              </p:nvSpPr>
              <p:spPr bwMode="auto">
                <a:xfrm>
                  <a:off x="4" y="4"/>
                  <a:ext cx="1342" cy="83"/>
                </a:xfrm>
                <a:custGeom>
                  <a:avLst/>
                  <a:gdLst/>
                  <a:ahLst/>
                  <a:cxnLst>
                    <a:cxn ang="0">
                      <a:pos x="0" y="0"/>
                    </a:cxn>
                    <a:cxn ang="0">
                      <a:pos x="10736" y="0"/>
                    </a:cxn>
                    <a:cxn ang="0">
                      <a:pos x="10586" y="38"/>
                    </a:cxn>
                    <a:cxn ang="0">
                      <a:pos x="10429" y="92"/>
                    </a:cxn>
                    <a:cxn ang="0">
                      <a:pos x="10266" y="161"/>
                    </a:cxn>
                    <a:cxn ang="0">
                      <a:pos x="10098" y="245"/>
                    </a:cxn>
                    <a:cxn ang="0">
                      <a:pos x="9924" y="335"/>
                    </a:cxn>
                    <a:cxn ang="0">
                      <a:pos x="9748" y="441"/>
                    </a:cxn>
                    <a:cxn ang="0">
                      <a:pos x="9568" y="556"/>
                    </a:cxn>
                    <a:cxn ang="0">
                      <a:pos x="9383" y="681"/>
                    </a:cxn>
                    <a:cxn ang="0">
                      <a:pos x="9288" y="748"/>
                    </a:cxn>
                    <a:cxn ang="0">
                      <a:pos x="0" y="748"/>
                    </a:cxn>
                    <a:cxn ang="0">
                      <a:pos x="0" y="0"/>
                    </a:cxn>
                  </a:cxnLst>
                  <a:rect l="0" t="0" r="r" b="b"/>
                  <a:pathLst>
                    <a:path w="10736" h="748">
                      <a:moveTo>
                        <a:pt x="0" y="0"/>
                      </a:moveTo>
                      <a:lnTo>
                        <a:pt x="10736" y="0"/>
                      </a:lnTo>
                      <a:lnTo>
                        <a:pt x="10586" y="38"/>
                      </a:lnTo>
                      <a:lnTo>
                        <a:pt x="10429" y="92"/>
                      </a:lnTo>
                      <a:lnTo>
                        <a:pt x="10266" y="161"/>
                      </a:lnTo>
                      <a:lnTo>
                        <a:pt x="10098" y="245"/>
                      </a:lnTo>
                      <a:lnTo>
                        <a:pt x="9924" y="335"/>
                      </a:lnTo>
                      <a:lnTo>
                        <a:pt x="9748" y="441"/>
                      </a:lnTo>
                      <a:lnTo>
                        <a:pt x="9568" y="556"/>
                      </a:lnTo>
                      <a:lnTo>
                        <a:pt x="9383" y="681"/>
                      </a:lnTo>
                      <a:lnTo>
                        <a:pt x="9288" y="748"/>
                      </a:lnTo>
                      <a:lnTo>
                        <a:pt x="0" y="748"/>
                      </a:lnTo>
                      <a:lnTo>
                        <a:pt x="0" y="0"/>
                      </a:lnTo>
                      <a:close/>
                    </a:path>
                  </a:pathLst>
                </a:custGeom>
                <a:solidFill>
                  <a:srgbClr val="F20000"/>
                </a:solidFill>
                <a:ln w="9525">
                  <a:noFill/>
                  <a:round/>
                  <a:headEnd/>
                  <a:tailEnd/>
                </a:ln>
              </p:spPr>
              <p:txBody>
                <a:bodyPr/>
                <a:lstStyle/>
                <a:p>
                  <a:pPr>
                    <a:defRPr/>
                  </a:pPr>
                  <a:endParaRPr lang="en-US">
                    <a:cs typeface="+mn-cs"/>
                  </a:endParaRPr>
                </a:p>
              </p:txBody>
            </p:sp>
            <p:sp>
              <p:nvSpPr>
                <p:cNvPr id="165" name="Freeform 366"/>
                <p:cNvSpPr>
                  <a:spLocks/>
                </p:cNvSpPr>
                <p:nvPr/>
              </p:nvSpPr>
              <p:spPr bwMode="auto">
                <a:xfrm>
                  <a:off x="4" y="4"/>
                  <a:ext cx="1342" cy="41"/>
                </a:xfrm>
                <a:custGeom>
                  <a:avLst/>
                  <a:gdLst/>
                  <a:ahLst/>
                  <a:cxnLst>
                    <a:cxn ang="0">
                      <a:pos x="0" y="0"/>
                    </a:cxn>
                    <a:cxn ang="0">
                      <a:pos x="10736" y="0"/>
                    </a:cxn>
                    <a:cxn ang="0">
                      <a:pos x="10586" y="38"/>
                    </a:cxn>
                    <a:cxn ang="0">
                      <a:pos x="10429" y="92"/>
                    </a:cxn>
                    <a:cxn ang="0">
                      <a:pos x="10266" y="161"/>
                    </a:cxn>
                    <a:cxn ang="0">
                      <a:pos x="10098" y="245"/>
                    </a:cxn>
                    <a:cxn ang="0">
                      <a:pos x="9924" y="335"/>
                    </a:cxn>
                    <a:cxn ang="0">
                      <a:pos x="9864" y="370"/>
                    </a:cxn>
                    <a:cxn ang="0">
                      <a:pos x="0" y="370"/>
                    </a:cxn>
                    <a:cxn ang="0">
                      <a:pos x="0" y="0"/>
                    </a:cxn>
                  </a:cxnLst>
                  <a:rect l="0" t="0" r="r" b="b"/>
                  <a:pathLst>
                    <a:path w="10736" h="370">
                      <a:moveTo>
                        <a:pt x="0" y="0"/>
                      </a:moveTo>
                      <a:lnTo>
                        <a:pt x="10736" y="0"/>
                      </a:lnTo>
                      <a:lnTo>
                        <a:pt x="10586" y="38"/>
                      </a:lnTo>
                      <a:lnTo>
                        <a:pt x="10429" y="92"/>
                      </a:lnTo>
                      <a:lnTo>
                        <a:pt x="10266" y="161"/>
                      </a:lnTo>
                      <a:lnTo>
                        <a:pt x="10098" y="245"/>
                      </a:lnTo>
                      <a:lnTo>
                        <a:pt x="9924" y="335"/>
                      </a:lnTo>
                      <a:lnTo>
                        <a:pt x="9864" y="370"/>
                      </a:lnTo>
                      <a:lnTo>
                        <a:pt x="0" y="370"/>
                      </a:lnTo>
                      <a:lnTo>
                        <a:pt x="0" y="0"/>
                      </a:lnTo>
                      <a:close/>
                    </a:path>
                  </a:pathLst>
                </a:custGeom>
                <a:solidFill>
                  <a:srgbClr val="FF0000"/>
                </a:solidFill>
                <a:ln w="9525">
                  <a:noFill/>
                  <a:round/>
                  <a:headEnd/>
                  <a:tailEnd/>
                </a:ln>
              </p:spPr>
              <p:txBody>
                <a:bodyPr/>
                <a:lstStyle/>
                <a:p>
                  <a:pPr>
                    <a:defRPr/>
                  </a:pPr>
                  <a:endParaRPr lang="en-US">
                    <a:cs typeface="+mn-cs"/>
                  </a:endParaRPr>
                </a:p>
              </p:txBody>
            </p:sp>
            <p:sp>
              <p:nvSpPr>
                <p:cNvPr id="166" name="Freeform 367"/>
                <p:cNvSpPr>
                  <a:spLocks/>
                </p:cNvSpPr>
                <p:nvPr/>
              </p:nvSpPr>
              <p:spPr bwMode="auto">
                <a:xfrm>
                  <a:off x="4" y="348"/>
                  <a:ext cx="17" cy="53"/>
                </a:xfrm>
                <a:custGeom>
                  <a:avLst/>
                  <a:gdLst/>
                  <a:ahLst/>
                  <a:cxnLst>
                    <a:cxn ang="0">
                      <a:pos x="133" y="129"/>
                    </a:cxn>
                    <a:cxn ang="0">
                      <a:pos x="103" y="193"/>
                    </a:cxn>
                    <a:cxn ang="0">
                      <a:pos x="48" y="333"/>
                    </a:cxn>
                    <a:cxn ang="0">
                      <a:pos x="0" y="471"/>
                    </a:cxn>
                    <a:cxn ang="0">
                      <a:pos x="0" y="0"/>
                    </a:cxn>
                    <a:cxn ang="0">
                      <a:pos x="133" y="129"/>
                    </a:cxn>
                  </a:cxnLst>
                  <a:rect l="0" t="0" r="r" b="b"/>
                  <a:pathLst>
                    <a:path w="133" h="471">
                      <a:moveTo>
                        <a:pt x="133" y="129"/>
                      </a:moveTo>
                      <a:lnTo>
                        <a:pt x="103" y="193"/>
                      </a:lnTo>
                      <a:lnTo>
                        <a:pt x="48" y="333"/>
                      </a:lnTo>
                      <a:lnTo>
                        <a:pt x="0" y="471"/>
                      </a:lnTo>
                      <a:lnTo>
                        <a:pt x="0" y="0"/>
                      </a:lnTo>
                      <a:lnTo>
                        <a:pt x="133" y="129"/>
                      </a:lnTo>
                      <a:close/>
                    </a:path>
                  </a:pathLst>
                </a:custGeom>
                <a:solidFill>
                  <a:srgbClr val="000000"/>
                </a:solidFill>
                <a:ln w="9525">
                  <a:noFill/>
                  <a:round/>
                  <a:headEnd/>
                  <a:tailEnd/>
                </a:ln>
              </p:spPr>
              <p:txBody>
                <a:bodyPr/>
                <a:lstStyle/>
                <a:p>
                  <a:pPr>
                    <a:defRPr/>
                  </a:pPr>
                  <a:endParaRPr lang="en-US">
                    <a:cs typeface="+mn-cs"/>
                  </a:endParaRPr>
                </a:p>
              </p:txBody>
            </p:sp>
            <p:sp>
              <p:nvSpPr>
                <p:cNvPr id="167" name="Freeform 368"/>
                <p:cNvSpPr>
                  <a:spLocks/>
                </p:cNvSpPr>
                <p:nvPr/>
              </p:nvSpPr>
              <p:spPr bwMode="auto">
                <a:xfrm>
                  <a:off x="4" y="321"/>
                  <a:ext cx="27" cy="61"/>
                </a:xfrm>
                <a:custGeom>
                  <a:avLst/>
                  <a:gdLst/>
                  <a:ahLst/>
                  <a:cxnLst>
                    <a:cxn ang="0">
                      <a:pos x="215" y="208"/>
                    </a:cxn>
                    <a:cxn ang="0">
                      <a:pos x="168" y="299"/>
                    </a:cxn>
                    <a:cxn ang="0">
                      <a:pos x="103" y="437"/>
                    </a:cxn>
                    <a:cxn ang="0">
                      <a:pos x="60" y="547"/>
                    </a:cxn>
                    <a:cxn ang="0">
                      <a:pos x="0" y="488"/>
                    </a:cxn>
                    <a:cxn ang="0">
                      <a:pos x="0" y="0"/>
                    </a:cxn>
                    <a:cxn ang="0">
                      <a:pos x="215" y="208"/>
                    </a:cxn>
                  </a:cxnLst>
                  <a:rect l="0" t="0" r="r" b="b"/>
                  <a:pathLst>
                    <a:path w="215" h="547">
                      <a:moveTo>
                        <a:pt x="215" y="208"/>
                      </a:moveTo>
                      <a:lnTo>
                        <a:pt x="168" y="299"/>
                      </a:lnTo>
                      <a:lnTo>
                        <a:pt x="103" y="437"/>
                      </a:lnTo>
                      <a:lnTo>
                        <a:pt x="60" y="547"/>
                      </a:lnTo>
                      <a:lnTo>
                        <a:pt x="0" y="488"/>
                      </a:lnTo>
                      <a:lnTo>
                        <a:pt x="0" y="0"/>
                      </a:lnTo>
                      <a:lnTo>
                        <a:pt x="215" y="208"/>
                      </a:lnTo>
                      <a:close/>
                    </a:path>
                  </a:pathLst>
                </a:custGeom>
                <a:solidFill>
                  <a:srgbClr val="000019"/>
                </a:solidFill>
                <a:ln w="9525">
                  <a:noFill/>
                  <a:round/>
                  <a:headEnd/>
                  <a:tailEnd/>
                </a:ln>
              </p:spPr>
              <p:txBody>
                <a:bodyPr/>
                <a:lstStyle/>
                <a:p>
                  <a:pPr>
                    <a:defRPr/>
                  </a:pPr>
                  <a:endParaRPr lang="en-US">
                    <a:cs typeface="+mn-cs"/>
                  </a:endParaRPr>
                </a:p>
              </p:txBody>
            </p:sp>
            <p:sp>
              <p:nvSpPr>
                <p:cNvPr id="168" name="Freeform 369"/>
                <p:cNvSpPr>
                  <a:spLocks/>
                </p:cNvSpPr>
                <p:nvPr/>
              </p:nvSpPr>
              <p:spPr bwMode="auto">
                <a:xfrm>
                  <a:off x="4" y="294"/>
                  <a:ext cx="38" cy="69"/>
                </a:xfrm>
                <a:custGeom>
                  <a:avLst/>
                  <a:gdLst/>
                  <a:ahLst/>
                  <a:cxnLst>
                    <a:cxn ang="0">
                      <a:pos x="302" y="294"/>
                    </a:cxn>
                    <a:cxn ang="0">
                      <a:pos x="239" y="409"/>
                    </a:cxn>
                    <a:cxn ang="0">
                      <a:pos x="168" y="544"/>
                    </a:cxn>
                    <a:cxn ang="0">
                      <a:pos x="133" y="618"/>
                    </a:cxn>
                    <a:cxn ang="0">
                      <a:pos x="0" y="489"/>
                    </a:cxn>
                    <a:cxn ang="0">
                      <a:pos x="0" y="0"/>
                    </a:cxn>
                    <a:cxn ang="0">
                      <a:pos x="302" y="294"/>
                    </a:cxn>
                  </a:cxnLst>
                  <a:rect l="0" t="0" r="r" b="b"/>
                  <a:pathLst>
                    <a:path w="302" h="618">
                      <a:moveTo>
                        <a:pt x="302" y="294"/>
                      </a:moveTo>
                      <a:lnTo>
                        <a:pt x="239" y="409"/>
                      </a:lnTo>
                      <a:lnTo>
                        <a:pt x="168" y="544"/>
                      </a:lnTo>
                      <a:lnTo>
                        <a:pt x="133" y="618"/>
                      </a:lnTo>
                      <a:lnTo>
                        <a:pt x="0" y="489"/>
                      </a:lnTo>
                      <a:lnTo>
                        <a:pt x="0" y="0"/>
                      </a:lnTo>
                      <a:lnTo>
                        <a:pt x="302" y="294"/>
                      </a:lnTo>
                      <a:close/>
                    </a:path>
                  </a:pathLst>
                </a:custGeom>
                <a:solidFill>
                  <a:srgbClr val="000033"/>
                </a:solidFill>
                <a:ln w="9525">
                  <a:noFill/>
                  <a:round/>
                  <a:headEnd/>
                  <a:tailEnd/>
                </a:ln>
              </p:spPr>
              <p:txBody>
                <a:bodyPr/>
                <a:lstStyle/>
                <a:p>
                  <a:pPr>
                    <a:defRPr/>
                  </a:pPr>
                  <a:endParaRPr lang="en-US">
                    <a:cs typeface="+mn-cs"/>
                  </a:endParaRPr>
                </a:p>
              </p:txBody>
            </p:sp>
            <p:sp>
              <p:nvSpPr>
                <p:cNvPr id="169" name="Freeform 370"/>
                <p:cNvSpPr>
                  <a:spLocks/>
                </p:cNvSpPr>
                <p:nvPr/>
              </p:nvSpPr>
              <p:spPr bwMode="auto">
                <a:xfrm>
                  <a:off x="4" y="267"/>
                  <a:ext cx="50" cy="77"/>
                </a:xfrm>
                <a:custGeom>
                  <a:avLst/>
                  <a:gdLst/>
                  <a:ahLst/>
                  <a:cxnLst>
                    <a:cxn ang="0">
                      <a:pos x="395" y="384"/>
                    </a:cxn>
                    <a:cxn ang="0">
                      <a:pos x="314" y="515"/>
                    </a:cxn>
                    <a:cxn ang="0">
                      <a:pos x="239" y="653"/>
                    </a:cxn>
                    <a:cxn ang="0">
                      <a:pos x="215" y="697"/>
                    </a:cxn>
                    <a:cxn ang="0">
                      <a:pos x="0" y="489"/>
                    </a:cxn>
                    <a:cxn ang="0">
                      <a:pos x="0" y="0"/>
                    </a:cxn>
                    <a:cxn ang="0">
                      <a:pos x="395" y="384"/>
                    </a:cxn>
                  </a:cxnLst>
                  <a:rect l="0" t="0" r="r" b="b"/>
                  <a:pathLst>
                    <a:path w="395" h="697">
                      <a:moveTo>
                        <a:pt x="395" y="384"/>
                      </a:moveTo>
                      <a:lnTo>
                        <a:pt x="314" y="515"/>
                      </a:lnTo>
                      <a:lnTo>
                        <a:pt x="239" y="653"/>
                      </a:lnTo>
                      <a:lnTo>
                        <a:pt x="215" y="697"/>
                      </a:lnTo>
                      <a:lnTo>
                        <a:pt x="0" y="489"/>
                      </a:lnTo>
                      <a:lnTo>
                        <a:pt x="0" y="0"/>
                      </a:lnTo>
                      <a:lnTo>
                        <a:pt x="395" y="384"/>
                      </a:lnTo>
                      <a:close/>
                    </a:path>
                  </a:pathLst>
                </a:custGeom>
                <a:solidFill>
                  <a:srgbClr val="00004C"/>
                </a:solidFill>
                <a:ln w="9525">
                  <a:noFill/>
                  <a:round/>
                  <a:headEnd/>
                  <a:tailEnd/>
                </a:ln>
              </p:spPr>
              <p:txBody>
                <a:bodyPr/>
                <a:lstStyle/>
                <a:p>
                  <a:pPr>
                    <a:defRPr/>
                  </a:pPr>
                  <a:endParaRPr lang="en-US">
                    <a:cs typeface="+mn-cs"/>
                  </a:endParaRPr>
                </a:p>
              </p:txBody>
            </p:sp>
            <p:sp>
              <p:nvSpPr>
                <p:cNvPr id="170" name="Freeform 371"/>
                <p:cNvSpPr>
                  <a:spLocks/>
                </p:cNvSpPr>
                <p:nvPr/>
              </p:nvSpPr>
              <p:spPr bwMode="auto">
                <a:xfrm>
                  <a:off x="4" y="240"/>
                  <a:ext cx="62" cy="87"/>
                </a:xfrm>
                <a:custGeom>
                  <a:avLst/>
                  <a:gdLst/>
                  <a:ahLst/>
                  <a:cxnLst>
                    <a:cxn ang="0">
                      <a:pos x="493" y="479"/>
                    </a:cxn>
                    <a:cxn ang="0">
                      <a:pos x="481" y="496"/>
                    </a:cxn>
                    <a:cxn ang="0">
                      <a:pos x="395" y="627"/>
                    </a:cxn>
                    <a:cxn ang="0">
                      <a:pos x="314" y="759"/>
                    </a:cxn>
                    <a:cxn ang="0">
                      <a:pos x="302" y="782"/>
                    </a:cxn>
                    <a:cxn ang="0">
                      <a:pos x="0" y="488"/>
                    </a:cxn>
                    <a:cxn ang="0">
                      <a:pos x="0" y="0"/>
                    </a:cxn>
                    <a:cxn ang="0">
                      <a:pos x="493" y="479"/>
                    </a:cxn>
                  </a:cxnLst>
                  <a:rect l="0" t="0" r="r" b="b"/>
                  <a:pathLst>
                    <a:path w="493" h="782">
                      <a:moveTo>
                        <a:pt x="493" y="479"/>
                      </a:moveTo>
                      <a:lnTo>
                        <a:pt x="481" y="496"/>
                      </a:lnTo>
                      <a:lnTo>
                        <a:pt x="395" y="627"/>
                      </a:lnTo>
                      <a:lnTo>
                        <a:pt x="314" y="759"/>
                      </a:lnTo>
                      <a:lnTo>
                        <a:pt x="302" y="782"/>
                      </a:lnTo>
                      <a:lnTo>
                        <a:pt x="0" y="488"/>
                      </a:lnTo>
                      <a:lnTo>
                        <a:pt x="0" y="0"/>
                      </a:lnTo>
                      <a:lnTo>
                        <a:pt x="493" y="479"/>
                      </a:lnTo>
                      <a:close/>
                    </a:path>
                  </a:pathLst>
                </a:custGeom>
                <a:solidFill>
                  <a:srgbClr val="000066"/>
                </a:solidFill>
                <a:ln w="9525">
                  <a:noFill/>
                  <a:round/>
                  <a:headEnd/>
                  <a:tailEnd/>
                </a:ln>
              </p:spPr>
              <p:txBody>
                <a:bodyPr/>
                <a:lstStyle/>
                <a:p>
                  <a:pPr>
                    <a:defRPr/>
                  </a:pPr>
                  <a:endParaRPr lang="en-US">
                    <a:cs typeface="+mn-cs"/>
                  </a:endParaRPr>
                </a:p>
              </p:txBody>
            </p:sp>
            <p:sp>
              <p:nvSpPr>
                <p:cNvPr id="171" name="Freeform 372"/>
                <p:cNvSpPr>
                  <a:spLocks/>
                </p:cNvSpPr>
                <p:nvPr/>
              </p:nvSpPr>
              <p:spPr bwMode="auto">
                <a:xfrm>
                  <a:off x="4" y="213"/>
                  <a:ext cx="75" cy="96"/>
                </a:xfrm>
                <a:custGeom>
                  <a:avLst/>
                  <a:gdLst/>
                  <a:ahLst/>
                  <a:cxnLst>
                    <a:cxn ang="0">
                      <a:pos x="595" y="578"/>
                    </a:cxn>
                    <a:cxn ang="0">
                      <a:pos x="569" y="612"/>
                    </a:cxn>
                    <a:cxn ang="0">
                      <a:pos x="481" y="740"/>
                    </a:cxn>
                    <a:cxn ang="0">
                      <a:pos x="395" y="871"/>
                    </a:cxn>
                    <a:cxn ang="0">
                      <a:pos x="395" y="872"/>
                    </a:cxn>
                    <a:cxn ang="0">
                      <a:pos x="0" y="488"/>
                    </a:cxn>
                    <a:cxn ang="0">
                      <a:pos x="0" y="0"/>
                    </a:cxn>
                    <a:cxn ang="0">
                      <a:pos x="595" y="578"/>
                    </a:cxn>
                  </a:cxnLst>
                  <a:rect l="0" t="0" r="r" b="b"/>
                  <a:pathLst>
                    <a:path w="595" h="872">
                      <a:moveTo>
                        <a:pt x="595" y="578"/>
                      </a:moveTo>
                      <a:lnTo>
                        <a:pt x="569" y="612"/>
                      </a:lnTo>
                      <a:lnTo>
                        <a:pt x="481" y="740"/>
                      </a:lnTo>
                      <a:lnTo>
                        <a:pt x="395" y="871"/>
                      </a:lnTo>
                      <a:lnTo>
                        <a:pt x="395" y="872"/>
                      </a:lnTo>
                      <a:lnTo>
                        <a:pt x="0" y="488"/>
                      </a:lnTo>
                      <a:lnTo>
                        <a:pt x="0" y="0"/>
                      </a:lnTo>
                      <a:lnTo>
                        <a:pt x="595" y="578"/>
                      </a:lnTo>
                      <a:close/>
                    </a:path>
                  </a:pathLst>
                </a:custGeom>
                <a:solidFill>
                  <a:srgbClr val="00007F"/>
                </a:solidFill>
                <a:ln w="9525">
                  <a:noFill/>
                  <a:round/>
                  <a:headEnd/>
                  <a:tailEnd/>
                </a:ln>
              </p:spPr>
              <p:txBody>
                <a:bodyPr/>
                <a:lstStyle/>
                <a:p>
                  <a:pPr>
                    <a:defRPr/>
                  </a:pPr>
                  <a:endParaRPr lang="en-US">
                    <a:cs typeface="+mn-cs"/>
                  </a:endParaRPr>
                </a:p>
              </p:txBody>
            </p:sp>
            <p:sp>
              <p:nvSpPr>
                <p:cNvPr id="172" name="Freeform 373"/>
                <p:cNvSpPr>
                  <a:spLocks/>
                </p:cNvSpPr>
                <p:nvPr/>
              </p:nvSpPr>
              <p:spPr bwMode="auto">
                <a:xfrm>
                  <a:off x="4" y="185"/>
                  <a:ext cx="88" cy="108"/>
                </a:xfrm>
                <a:custGeom>
                  <a:avLst/>
                  <a:gdLst/>
                  <a:ahLst/>
                  <a:cxnLst>
                    <a:cxn ang="0">
                      <a:pos x="703" y="683"/>
                    </a:cxn>
                    <a:cxn ang="0">
                      <a:pos x="660" y="736"/>
                    </a:cxn>
                    <a:cxn ang="0">
                      <a:pos x="569" y="857"/>
                    </a:cxn>
                    <a:cxn ang="0">
                      <a:pos x="493" y="968"/>
                    </a:cxn>
                    <a:cxn ang="0">
                      <a:pos x="0" y="489"/>
                    </a:cxn>
                    <a:cxn ang="0">
                      <a:pos x="0" y="0"/>
                    </a:cxn>
                    <a:cxn ang="0">
                      <a:pos x="703" y="683"/>
                    </a:cxn>
                  </a:cxnLst>
                  <a:rect l="0" t="0" r="r" b="b"/>
                  <a:pathLst>
                    <a:path w="703" h="968">
                      <a:moveTo>
                        <a:pt x="703" y="683"/>
                      </a:moveTo>
                      <a:lnTo>
                        <a:pt x="660" y="736"/>
                      </a:lnTo>
                      <a:lnTo>
                        <a:pt x="569" y="857"/>
                      </a:lnTo>
                      <a:lnTo>
                        <a:pt x="493" y="968"/>
                      </a:lnTo>
                      <a:lnTo>
                        <a:pt x="0" y="489"/>
                      </a:lnTo>
                      <a:lnTo>
                        <a:pt x="0" y="0"/>
                      </a:lnTo>
                      <a:lnTo>
                        <a:pt x="703" y="683"/>
                      </a:lnTo>
                      <a:close/>
                    </a:path>
                  </a:pathLst>
                </a:custGeom>
                <a:solidFill>
                  <a:srgbClr val="000099"/>
                </a:solidFill>
                <a:ln w="9525">
                  <a:noFill/>
                  <a:round/>
                  <a:headEnd/>
                  <a:tailEnd/>
                </a:ln>
              </p:spPr>
              <p:txBody>
                <a:bodyPr/>
                <a:lstStyle/>
                <a:p>
                  <a:pPr>
                    <a:defRPr/>
                  </a:pPr>
                  <a:endParaRPr lang="en-US">
                    <a:cs typeface="+mn-cs"/>
                  </a:endParaRPr>
                </a:p>
              </p:txBody>
            </p:sp>
            <p:sp>
              <p:nvSpPr>
                <p:cNvPr id="173" name="Freeform 374"/>
                <p:cNvSpPr>
                  <a:spLocks/>
                </p:cNvSpPr>
                <p:nvPr/>
              </p:nvSpPr>
              <p:spPr bwMode="auto">
                <a:xfrm>
                  <a:off x="4" y="158"/>
                  <a:ext cx="102" cy="119"/>
                </a:xfrm>
                <a:custGeom>
                  <a:avLst/>
                  <a:gdLst/>
                  <a:ahLst/>
                  <a:cxnLst>
                    <a:cxn ang="0">
                      <a:pos x="814" y="791"/>
                    </a:cxn>
                    <a:cxn ang="0">
                      <a:pos x="754" y="863"/>
                    </a:cxn>
                    <a:cxn ang="0">
                      <a:pos x="660" y="980"/>
                    </a:cxn>
                    <a:cxn ang="0">
                      <a:pos x="595" y="1067"/>
                    </a:cxn>
                    <a:cxn ang="0">
                      <a:pos x="0" y="489"/>
                    </a:cxn>
                    <a:cxn ang="0">
                      <a:pos x="0" y="0"/>
                    </a:cxn>
                    <a:cxn ang="0">
                      <a:pos x="814" y="791"/>
                    </a:cxn>
                  </a:cxnLst>
                  <a:rect l="0" t="0" r="r" b="b"/>
                  <a:pathLst>
                    <a:path w="814" h="1067">
                      <a:moveTo>
                        <a:pt x="814" y="791"/>
                      </a:moveTo>
                      <a:lnTo>
                        <a:pt x="754" y="863"/>
                      </a:lnTo>
                      <a:lnTo>
                        <a:pt x="660" y="980"/>
                      </a:lnTo>
                      <a:lnTo>
                        <a:pt x="595" y="1067"/>
                      </a:lnTo>
                      <a:lnTo>
                        <a:pt x="0" y="489"/>
                      </a:lnTo>
                      <a:lnTo>
                        <a:pt x="0" y="0"/>
                      </a:lnTo>
                      <a:lnTo>
                        <a:pt x="814" y="791"/>
                      </a:lnTo>
                      <a:close/>
                    </a:path>
                  </a:pathLst>
                </a:custGeom>
                <a:solidFill>
                  <a:srgbClr val="0000B2"/>
                </a:solidFill>
                <a:ln w="9525">
                  <a:noFill/>
                  <a:round/>
                  <a:headEnd/>
                  <a:tailEnd/>
                </a:ln>
              </p:spPr>
              <p:txBody>
                <a:bodyPr/>
                <a:lstStyle/>
                <a:p>
                  <a:pPr>
                    <a:defRPr/>
                  </a:pPr>
                  <a:endParaRPr lang="en-US">
                    <a:cs typeface="+mn-cs"/>
                  </a:endParaRPr>
                </a:p>
              </p:txBody>
            </p:sp>
            <p:sp>
              <p:nvSpPr>
                <p:cNvPr id="174" name="Freeform 375"/>
                <p:cNvSpPr>
                  <a:spLocks/>
                </p:cNvSpPr>
                <p:nvPr/>
              </p:nvSpPr>
              <p:spPr bwMode="auto">
                <a:xfrm>
                  <a:off x="4" y="131"/>
                  <a:ext cx="116" cy="130"/>
                </a:xfrm>
                <a:custGeom>
                  <a:avLst/>
                  <a:gdLst/>
                  <a:ahLst/>
                  <a:cxnLst>
                    <a:cxn ang="0">
                      <a:pos x="930" y="904"/>
                    </a:cxn>
                    <a:cxn ang="0">
                      <a:pos x="849" y="995"/>
                    </a:cxn>
                    <a:cxn ang="0">
                      <a:pos x="754" y="1107"/>
                    </a:cxn>
                    <a:cxn ang="0">
                      <a:pos x="703" y="1171"/>
                    </a:cxn>
                    <a:cxn ang="0">
                      <a:pos x="0" y="488"/>
                    </a:cxn>
                    <a:cxn ang="0">
                      <a:pos x="0" y="0"/>
                    </a:cxn>
                    <a:cxn ang="0">
                      <a:pos x="930" y="904"/>
                    </a:cxn>
                  </a:cxnLst>
                  <a:rect l="0" t="0" r="r" b="b"/>
                  <a:pathLst>
                    <a:path w="930" h="1171">
                      <a:moveTo>
                        <a:pt x="930" y="904"/>
                      </a:moveTo>
                      <a:lnTo>
                        <a:pt x="849" y="995"/>
                      </a:lnTo>
                      <a:lnTo>
                        <a:pt x="754" y="1107"/>
                      </a:lnTo>
                      <a:lnTo>
                        <a:pt x="703" y="1171"/>
                      </a:lnTo>
                      <a:lnTo>
                        <a:pt x="0" y="488"/>
                      </a:lnTo>
                      <a:lnTo>
                        <a:pt x="0" y="0"/>
                      </a:lnTo>
                      <a:lnTo>
                        <a:pt x="930" y="904"/>
                      </a:lnTo>
                      <a:close/>
                    </a:path>
                  </a:pathLst>
                </a:custGeom>
                <a:solidFill>
                  <a:srgbClr val="0000CC"/>
                </a:solidFill>
                <a:ln w="9525">
                  <a:noFill/>
                  <a:round/>
                  <a:headEnd/>
                  <a:tailEnd/>
                </a:ln>
              </p:spPr>
              <p:txBody>
                <a:bodyPr/>
                <a:lstStyle/>
                <a:p>
                  <a:pPr>
                    <a:defRPr/>
                  </a:pPr>
                  <a:endParaRPr lang="en-US">
                    <a:cs typeface="+mn-cs"/>
                  </a:endParaRPr>
                </a:p>
              </p:txBody>
            </p:sp>
            <p:sp>
              <p:nvSpPr>
                <p:cNvPr id="175" name="Freeform 376"/>
                <p:cNvSpPr>
                  <a:spLocks/>
                </p:cNvSpPr>
                <p:nvPr/>
              </p:nvSpPr>
              <p:spPr bwMode="auto">
                <a:xfrm>
                  <a:off x="4" y="104"/>
                  <a:ext cx="132" cy="142"/>
                </a:xfrm>
                <a:custGeom>
                  <a:avLst/>
                  <a:gdLst/>
                  <a:ahLst/>
                  <a:cxnLst>
                    <a:cxn ang="0">
                      <a:pos x="1053" y="1023"/>
                    </a:cxn>
                    <a:cxn ang="0">
                      <a:pos x="1042" y="1033"/>
                    </a:cxn>
                    <a:cxn ang="0">
                      <a:pos x="945" y="1133"/>
                    </a:cxn>
                    <a:cxn ang="0">
                      <a:pos x="849" y="1240"/>
                    </a:cxn>
                    <a:cxn ang="0">
                      <a:pos x="814" y="1280"/>
                    </a:cxn>
                    <a:cxn ang="0">
                      <a:pos x="0" y="489"/>
                    </a:cxn>
                    <a:cxn ang="0">
                      <a:pos x="0" y="0"/>
                    </a:cxn>
                    <a:cxn ang="0">
                      <a:pos x="1053" y="1023"/>
                    </a:cxn>
                  </a:cxnLst>
                  <a:rect l="0" t="0" r="r" b="b"/>
                  <a:pathLst>
                    <a:path w="1053" h="1280">
                      <a:moveTo>
                        <a:pt x="1053" y="1023"/>
                      </a:moveTo>
                      <a:lnTo>
                        <a:pt x="1042" y="1033"/>
                      </a:lnTo>
                      <a:lnTo>
                        <a:pt x="945" y="1133"/>
                      </a:lnTo>
                      <a:lnTo>
                        <a:pt x="849" y="1240"/>
                      </a:lnTo>
                      <a:lnTo>
                        <a:pt x="814" y="1280"/>
                      </a:lnTo>
                      <a:lnTo>
                        <a:pt x="0" y="489"/>
                      </a:lnTo>
                      <a:lnTo>
                        <a:pt x="0" y="0"/>
                      </a:lnTo>
                      <a:lnTo>
                        <a:pt x="1053" y="1023"/>
                      </a:lnTo>
                      <a:close/>
                    </a:path>
                  </a:pathLst>
                </a:custGeom>
                <a:solidFill>
                  <a:srgbClr val="0000E5"/>
                </a:solidFill>
                <a:ln w="9525">
                  <a:noFill/>
                  <a:round/>
                  <a:headEnd/>
                  <a:tailEnd/>
                </a:ln>
              </p:spPr>
              <p:txBody>
                <a:bodyPr/>
                <a:lstStyle/>
                <a:p>
                  <a:pPr>
                    <a:defRPr/>
                  </a:pPr>
                  <a:endParaRPr lang="en-US">
                    <a:cs typeface="+mn-cs"/>
                  </a:endParaRPr>
                </a:p>
              </p:txBody>
            </p:sp>
            <p:sp>
              <p:nvSpPr>
                <p:cNvPr id="176" name="Freeform 377"/>
                <p:cNvSpPr>
                  <a:spLocks/>
                </p:cNvSpPr>
                <p:nvPr/>
              </p:nvSpPr>
              <p:spPr bwMode="auto">
                <a:xfrm>
                  <a:off x="4" y="77"/>
                  <a:ext cx="148" cy="155"/>
                </a:xfrm>
                <a:custGeom>
                  <a:avLst/>
                  <a:gdLst/>
                  <a:ahLst/>
                  <a:cxnLst>
                    <a:cxn ang="0">
                      <a:pos x="1184" y="1151"/>
                    </a:cxn>
                    <a:cxn ang="0">
                      <a:pos x="1139" y="1189"/>
                    </a:cxn>
                    <a:cxn ang="0">
                      <a:pos x="1042" y="1277"/>
                    </a:cxn>
                    <a:cxn ang="0">
                      <a:pos x="945" y="1377"/>
                    </a:cxn>
                    <a:cxn ang="0">
                      <a:pos x="930" y="1393"/>
                    </a:cxn>
                    <a:cxn ang="0">
                      <a:pos x="0" y="489"/>
                    </a:cxn>
                    <a:cxn ang="0">
                      <a:pos x="0" y="0"/>
                    </a:cxn>
                    <a:cxn ang="0">
                      <a:pos x="1184" y="1151"/>
                    </a:cxn>
                  </a:cxnLst>
                  <a:rect l="0" t="0" r="r" b="b"/>
                  <a:pathLst>
                    <a:path w="1184" h="1393">
                      <a:moveTo>
                        <a:pt x="1184" y="1151"/>
                      </a:moveTo>
                      <a:lnTo>
                        <a:pt x="1139" y="1189"/>
                      </a:lnTo>
                      <a:lnTo>
                        <a:pt x="1042" y="1277"/>
                      </a:lnTo>
                      <a:lnTo>
                        <a:pt x="945" y="1377"/>
                      </a:lnTo>
                      <a:lnTo>
                        <a:pt x="930" y="1393"/>
                      </a:lnTo>
                      <a:lnTo>
                        <a:pt x="0" y="489"/>
                      </a:lnTo>
                      <a:lnTo>
                        <a:pt x="0" y="0"/>
                      </a:lnTo>
                      <a:lnTo>
                        <a:pt x="1184" y="1151"/>
                      </a:lnTo>
                      <a:close/>
                    </a:path>
                  </a:pathLst>
                </a:custGeom>
                <a:solidFill>
                  <a:srgbClr val="0000FF"/>
                </a:solidFill>
                <a:ln w="9525">
                  <a:noFill/>
                  <a:round/>
                  <a:headEnd/>
                  <a:tailEnd/>
                </a:ln>
              </p:spPr>
              <p:txBody>
                <a:bodyPr/>
                <a:lstStyle/>
                <a:p>
                  <a:pPr>
                    <a:defRPr/>
                  </a:pPr>
                  <a:endParaRPr lang="en-US">
                    <a:cs typeface="+mn-cs"/>
                  </a:endParaRPr>
                </a:p>
              </p:txBody>
            </p:sp>
            <p:sp>
              <p:nvSpPr>
                <p:cNvPr id="177" name="Freeform 378"/>
                <p:cNvSpPr>
                  <a:spLocks/>
                </p:cNvSpPr>
                <p:nvPr/>
              </p:nvSpPr>
              <p:spPr bwMode="auto">
                <a:xfrm>
                  <a:off x="4" y="50"/>
                  <a:ext cx="165" cy="168"/>
                </a:xfrm>
                <a:custGeom>
                  <a:avLst/>
                  <a:gdLst/>
                  <a:ahLst/>
                  <a:cxnLst>
                    <a:cxn ang="0">
                      <a:pos x="1320" y="1283"/>
                    </a:cxn>
                    <a:cxn ang="0">
                      <a:pos x="1233" y="1352"/>
                    </a:cxn>
                    <a:cxn ang="0">
                      <a:pos x="1139" y="1433"/>
                    </a:cxn>
                    <a:cxn ang="0">
                      <a:pos x="1053" y="1511"/>
                    </a:cxn>
                    <a:cxn ang="0">
                      <a:pos x="0" y="488"/>
                    </a:cxn>
                    <a:cxn ang="0">
                      <a:pos x="0" y="0"/>
                    </a:cxn>
                    <a:cxn ang="0">
                      <a:pos x="1320" y="1283"/>
                    </a:cxn>
                  </a:cxnLst>
                  <a:rect l="0" t="0" r="r" b="b"/>
                  <a:pathLst>
                    <a:path w="1320" h="1511">
                      <a:moveTo>
                        <a:pt x="1320" y="1283"/>
                      </a:moveTo>
                      <a:lnTo>
                        <a:pt x="1233" y="1352"/>
                      </a:lnTo>
                      <a:lnTo>
                        <a:pt x="1139" y="1433"/>
                      </a:lnTo>
                      <a:lnTo>
                        <a:pt x="1053" y="1511"/>
                      </a:lnTo>
                      <a:lnTo>
                        <a:pt x="0" y="488"/>
                      </a:lnTo>
                      <a:lnTo>
                        <a:pt x="0" y="0"/>
                      </a:lnTo>
                      <a:lnTo>
                        <a:pt x="1320" y="1283"/>
                      </a:lnTo>
                      <a:close/>
                    </a:path>
                  </a:pathLst>
                </a:custGeom>
                <a:solidFill>
                  <a:srgbClr val="0000FF"/>
                </a:solidFill>
                <a:ln w="9525">
                  <a:noFill/>
                  <a:round/>
                  <a:headEnd/>
                  <a:tailEnd/>
                </a:ln>
              </p:spPr>
              <p:txBody>
                <a:bodyPr/>
                <a:lstStyle/>
                <a:p>
                  <a:pPr>
                    <a:defRPr/>
                  </a:pPr>
                  <a:endParaRPr lang="en-US">
                    <a:cs typeface="+mn-cs"/>
                  </a:endParaRPr>
                </a:p>
              </p:txBody>
            </p:sp>
            <p:sp>
              <p:nvSpPr>
                <p:cNvPr id="178" name="Freeform 379"/>
                <p:cNvSpPr>
                  <a:spLocks/>
                </p:cNvSpPr>
                <p:nvPr/>
              </p:nvSpPr>
              <p:spPr bwMode="auto">
                <a:xfrm>
                  <a:off x="4" y="23"/>
                  <a:ext cx="166" cy="182"/>
                </a:xfrm>
                <a:custGeom>
                  <a:avLst/>
                  <a:gdLst/>
                  <a:ahLst/>
                  <a:cxnLst>
                    <a:cxn ang="0">
                      <a:pos x="1104" y="1073"/>
                    </a:cxn>
                    <a:cxn ang="0">
                      <a:pos x="1113" y="1120"/>
                    </a:cxn>
                    <a:cxn ang="0">
                      <a:pos x="1145" y="1232"/>
                    </a:cxn>
                    <a:cxn ang="0">
                      <a:pos x="1190" y="1339"/>
                    </a:cxn>
                    <a:cxn ang="0">
                      <a:pos x="1248" y="1435"/>
                    </a:cxn>
                    <a:cxn ang="0">
                      <a:pos x="1325" y="1523"/>
                    </a:cxn>
                    <a:cxn ang="0">
                      <a:pos x="1233" y="1596"/>
                    </a:cxn>
                    <a:cxn ang="0">
                      <a:pos x="1184" y="1639"/>
                    </a:cxn>
                    <a:cxn ang="0">
                      <a:pos x="0" y="488"/>
                    </a:cxn>
                    <a:cxn ang="0">
                      <a:pos x="0" y="0"/>
                    </a:cxn>
                    <a:cxn ang="0">
                      <a:pos x="1104" y="1073"/>
                    </a:cxn>
                  </a:cxnLst>
                  <a:rect l="0" t="0" r="r" b="b"/>
                  <a:pathLst>
                    <a:path w="1325" h="1639">
                      <a:moveTo>
                        <a:pt x="1104" y="1073"/>
                      </a:moveTo>
                      <a:lnTo>
                        <a:pt x="1113" y="1120"/>
                      </a:lnTo>
                      <a:lnTo>
                        <a:pt x="1145" y="1232"/>
                      </a:lnTo>
                      <a:lnTo>
                        <a:pt x="1190" y="1339"/>
                      </a:lnTo>
                      <a:lnTo>
                        <a:pt x="1248" y="1435"/>
                      </a:lnTo>
                      <a:lnTo>
                        <a:pt x="1325" y="1523"/>
                      </a:lnTo>
                      <a:lnTo>
                        <a:pt x="1233" y="1596"/>
                      </a:lnTo>
                      <a:lnTo>
                        <a:pt x="1184" y="1639"/>
                      </a:lnTo>
                      <a:lnTo>
                        <a:pt x="0" y="488"/>
                      </a:lnTo>
                      <a:lnTo>
                        <a:pt x="0" y="0"/>
                      </a:lnTo>
                      <a:lnTo>
                        <a:pt x="1104" y="1073"/>
                      </a:lnTo>
                      <a:close/>
                    </a:path>
                  </a:pathLst>
                </a:custGeom>
                <a:solidFill>
                  <a:srgbClr val="0000FF"/>
                </a:solidFill>
                <a:ln w="9525">
                  <a:noFill/>
                  <a:round/>
                  <a:headEnd/>
                  <a:tailEnd/>
                </a:ln>
              </p:spPr>
              <p:txBody>
                <a:bodyPr/>
                <a:lstStyle/>
                <a:p>
                  <a:pPr>
                    <a:defRPr/>
                  </a:pPr>
                  <a:endParaRPr lang="en-US">
                    <a:cs typeface="+mn-cs"/>
                  </a:endParaRPr>
                </a:p>
              </p:txBody>
            </p:sp>
            <p:sp>
              <p:nvSpPr>
                <p:cNvPr id="179" name="Freeform 380"/>
                <p:cNvSpPr>
                  <a:spLocks/>
                </p:cNvSpPr>
                <p:nvPr/>
              </p:nvSpPr>
              <p:spPr bwMode="auto">
                <a:xfrm>
                  <a:off x="4" y="4"/>
                  <a:ext cx="166" cy="188"/>
                </a:xfrm>
                <a:custGeom>
                  <a:avLst/>
                  <a:gdLst/>
                  <a:ahLst/>
                  <a:cxnLst>
                    <a:cxn ang="0">
                      <a:pos x="79" y="0"/>
                    </a:cxn>
                    <a:cxn ang="0">
                      <a:pos x="0" y="0"/>
                    </a:cxn>
                    <a:cxn ang="0">
                      <a:pos x="0" y="413"/>
                    </a:cxn>
                    <a:cxn ang="0">
                      <a:pos x="1320" y="1696"/>
                    </a:cxn>
                    <a:cxn ang="0">
                      <a:pos x="1325" y="1692"/>
                    </a:cxn>
                    <a:cxn ang="0">
                      <a:pos x="1248" y="1604"/>
                    </a:cxn>
                    <a:cxn ang="0">
                      <a:pos x="1190" y="1508"/>
                    </a:cxn>
                    <a:cxn ang="0">
                      <a:pos x="1145" y="1401"/>
                    </a:cxn>
                    <a:cxn ang="0">
                      <a:pos x="1113" y="1289"/>
                    </a:cxn>
                    <a:cxn ang="0">
                      <a:pos x="1089" y="1172"/>
                    </a:cxn>
                    <a:cxn ang="0">
                      <a:pos x="1078" y="1049"/>
                    </a:cxn>
                    <a:cxn ang="0">
                      <a:pos x="1073" y="967"/>
                    </a:cxn>
                    <a:cxn ang="0">
                      <a:pos x="79" y="0"/>
                    </a:cxn>
                  </a:cxnLst>
                  <a:rect l="0" t="0" r="r" b="b"/>
                  <a:pathLst>
                    <a:path w="1325" h="1696">
                      <a:moveTo>
                        <a:pt x="79" y="0"/>
                      </a:moveTo>
                      <a:lnTo>
                        <a:pt x="0" y="0"/>
                      </a:lnTo>
                      <a:lnTo>
                        <a:pt x="0" y="413"/>
                      </a:lnTo>
                      <a:lnTo>
                        <a:pt x="1320" y="1696"/>
                      </a:lnTo>
                      <a:lnTo>
                        <a:pt x="1325" y="1692"/>
                      </a:lnTo>
                      <a:lnTo>
                        <a:pt x="1248" y="1604"/>
                      </a:lnTo>
                      <a:lnTo>
                        <a:pt x="1190" y="1508"/>
                      </a:lnTo>
                      <a:lnTo>
                        <a:pt x="1145" y="1401"/>
                      </a:lnTo>
                      <a:lnTo>
                        <a:pt x="1113" y="1289"/>
                      </a:lnTo>
                      <a:lnTo>
                        <a:pt x="1089" y="1172"/>
                      </a:lnTo>
                      <a:lnTo>
                        <a:pt x="1078" y="1049"/>
                      </a:lnTo>
                      <a:lnTo>
                        <a:pt x="1073" y="967"/>
                      </a:lnTo>
                      <a:lnTo>
                        <a:pt x="79" y="0"/>
                      </a:lnTo>
                      <a:close/>
                    </a:path>
                  </a:pathLst>
                </a:custGeom>
                <a:solidFill>
                  <a:srgbClr val="0000FF"/>
                </a:solidFill>
                <a:ln w="9525">
                  <a:noFill/>
                  <a:round/>
                  <a:headEnd/>
                  <a:tailEnd/>
                </a:ln>
              </p:spPr>
              <p:txBody>
                <a:bodyPr/>
                <a:lstStyle/>
                <a:p>
                  <a:pPr>
                    <a:defRPr/>
                  </a:pPr>
                  <a:endParaRPr lang="en-US">
                    <a:cs typeface="+mn-cs"/>
                  </a:endParaRPr>
                </a:p>
              </p:txBody>
            </p:sp>
            <p:sp>
              <p:nvSpPr>
                <p:cNvPr id="180" name="Freeform 381"/>
                <p:cNvSpPr>
                  <a:spLocks/>
                </p:cNvSpPr>
                <p:nvPr/>
              </p:nvSpPr>
              <p:spPr bwMode="auto">
                <a:xfrm>
                  <a:off x="4" y="4"/>
                  <a:ext cx="138" cy="138"/>
                </a:xfrm>
                <a:custGeom>
                  <a:avLst/>
                  <a:gdLst/>
                  <a:ahLst/>
                  <a:cxnLst>
                    <a:cxn ang="0">
                      <a:pos x="330" y="0"/>
                    </a:cxn>
                    <a:cxn ang="0">
                      <a:pos x="0" y="0"/>
                    </a:cxn>
                    <a:cxn ang="0">
                      <a:pos x="0" y="169"/>
                    </a:cxn>
                    <a:cxn ang="0">
                      <a:pos x="1104" y="1242"/>
                    </a:cxn>
                    <a:cxn ang="0">
                      <a:pos x="1089" y="1172"/>
                    </a:cxn>
                    <a:cxn ang="0">
                      <a:pos x="1078" y="1049"/>
                    </a:cxn>
                    <a:cxn ang="0">
                      <a:pos x="1070" y="927"/>
                    </a:cxn>
                    <a:cxn ang="0">
                      <a:pos x="1065" y="802"/>
                    </a:cxn>
                    <a:cxn ang="0">
                      <a:pos x="1063" y="713"/>
                    </a:cxn>
                    <a:cxn ang="0">
                      <a:pos x="330" y="0"/>
                    </a:cxn>
                  </a:cxnLst>
                  <a:rect l="0" t="0" r="r" b="b"/>
                  <a:pathLst>
                    <a:path w="1104" h="1242">
                      <a:moveTo>
                        <a:pt x="330" y="0"/>
                      </a:moveTo>
                      <a:lnTo>
                        <a:pt x="0" y="0"/>
                      </a:lnTo>
                      <a:lnTo>
                        <a:pt x="0" y="169"/>
                      </a:lnTo>
                      <a:lnTo>
                        <a:pt x="1104" y="1242"/>
                      </a:lnTo>
                      <a:lnTo>
                        <a:pt x="1089" y="1172"/>
                      </a:lnTo>
                      <a:lnTo>
                        <a:pt x="1078" y="1049"/>
                      </a:lnTo>
                      <a:lnTo>
                        <a:pt x="1070" y="927"/>
                      </a:lnTo>
                      <a:lnTo>
                        <a:pt x="1065" y="802"/>
                      </a:lnTo>
                      <a:lnTo>
                        <a:pt x="1063" y="713"/>
                      </a:lnTo>
                      <a:lnTo>
                        <a:pt x="330" y="0"/>
                      </a:lnTo>
                      <a:close/>
                    </a:path>
                  </a:pathLst>
                </a:custGeom>
                <a:solidFill>
                  <a:srgbClr val="0000FF"/>
                </a:solidFill>
                <a:ln w="9525">
                  <a:noFill/>
                  <a:round/>
                  <a:headEnd/>
                  <a:tailEnd/>
                </a:ln>
              </p:spPr>
              <p:txBody>
                <a:bodyPr/>
                <a:lstStyle/>
                <a:p>
                  <a:pPr>
                    <a:defRPr/>
                  </a:pPr>
                  <a:endParaRPr lang="en-US">
                    <a:cs typeface="+mn-cs"/>
                  </a:endParaRPr>
                </a:p>
              </p:txBody>
            </p:sp>
            <p:sp>
              <p:nvSpPr>
                <p:cNvPr id="181" name="Freeform 382"/>
                <p:cNvSpPr>
                  <a:spLocks/>
                </p:cNvSpPr>
                <p:nvPr/>
              </p:nvSpPr>
              <p:spPr bwMode="auto">
                <a:xfrm>
                  <a:off x="14" y="4"/>
                  <a:ext cx="124" cy="107"/>
                </a:xfrm>
                <a:custGeom>
                  <a:avLst/>
                  <a:gdLst/>
                  <a:ahLst/>
                  <a:cxnLst>
                    <a:cxn ang="0">
                      <a:pos x="502" y="0"/>
                    </a:cxn>
                    <a:cxn ang="0">
                      <a:pos x="0" y="0"/>
                    </a:cxn>
                    <a:cxn ang="0">
                      <a:pos x="994" y="967"/>
                    </a:cxn>
                    <a:cxn ang="0">
                      <a:pos x="991" y="927"/>
                    </a:cxn>
                    <a:cxn ang="0">
                      <a:pos x="986" y="802"/>
                    </a:cxn>
                    <a:cxn ang="0">
                      <a:pos x="982" y="681"/>
                    </a:cxn>
                    <a:cxn ang="0">
                      <a:pos x="978" y="562"/>
                    </a:cxn>
                    <a:cxn ang="0">
                      <a:pos x="970" y="456"/>
                    </a:cxn>
                    <a:cxn ang="0">
                      <a:pos x="502" y="0"/>
                    </a:cxn>
                  </a:cxnLst>
                  <a:rect l="0" t="0" r="r" b="b"/>
                  <a:pathLst>
                    <a:path w="994" h="967">
                      <a:moveTo>
                        <a:pt x="502" y="0"/>
                      </a:moveTo>
                      <a:lnTo>
                        <a:pt x="0" y="0"/>
                      </a:lnTo>
                      <a:lnTo>
                        <a:pt x="994" y="967"/>
                      </a:lnTo>
                      <a:lnTo>
                        <a:pt x="991" y="927"/>
                      </a:lnTo>
                      <a:lnTo>
                        <a:pt x="986" y="802"/>
                      </a:lnTo>
                      <a:lnTo>
                        <a:pt x="982" y="681"/>
                      </a:lnTo>
                      <a:lnTo>
                        <a:pt x="978" y="562"/>
                      </a:lnTo>
                      <a:lnTo>
                        <a:pt x="970" y="456"/>
                      </a:lnTo>
                      <a:lnTo>
                        <a:pt x="502" y="0"/>
                      </a:lnTo>
                      <a:close/>
                    </a:path>
                  </a:pathLst>
                </a:custGeom>
                <a:solidFill>
                  <a:srgbClr val="0000FF"/>
                </a:solidFill>
                <a:ln w="9525">
                  <a:noFill/>
                  <a:round/>
                  <a:headEnd/>
                  <a:tailEnd/>
                </a:ln>
              </p:spPr>
              <p:txBody>
                <a:bodyPr/>
                <a:lstStyle/>
                <a:p>
                  <a:pPr>
                    <a:defRPr/>
                  </a:pPr>
                  <a:endParaRPr lang="en-US">
                    <a:cs typeface="+mn-cs"/>
                  </a:endParaRPr>
                </a:p>
              </p:txBody>
            </p:sp>
            <p:sp>
              <p:nvSpPr>
                <p:cNvPr id="182" name="Freeform 383"/>
                <p:cNvSpPr>
                  <a:spLocks/>
                </p:cNvSpPr>
                <p:nvPr/>
              </p:nvSpPr>
              <p:spPr bwMode="auto">
                <a:xfrm>
                  <a:off x="45" y="4"/>
                  <a:ext cx="92" cy="79"/>
                </a:xfrm>
                <a:custGeom>
                  <a:avLst/>
                  <a:gdLst/>
                  <a:ahLst/>
                  <a:cxnLst>
                    <a:cxn ang="0">
                      <a:pos x="502" y="0"/>
                    </a:cxn>
                    <a:cxn ang="0">
                      <a:pos x="0" y="0"/>
                    </a:cxn>
                    <a:cxn ang="0">
                      <a:pos x="733" y="713"/>
                    </a:cxn>
                    <a:cxn ang="0">
                      <a:pos x="731" y="681"/>
                    </a:cxn>
                    <a:cxn ang="0">
                      <a:pos x="727" y="562"/>
                    </a:cxn>
                    <a:cxn ang="0">
                      <a:pos x="718" y="445"/>
                    </a:cxn>
                    <a:cxn ang="0">
                      <a:pos x="705" y="339"/>
                    </a:cxn>
                    <a:cxn ang="0">
                      <a:pos x="684" y="236"/>
                    </a:cxn>
                    <a:cxn ang="0">
                      <a:pos x="654" y="148"/>
                    </a:cxn>
                    <a:cxn ang="0">
                      <a:pos x="502" y="0"/>
                    </a:cxn>
                  </a:cxnLst>
                  <a:rect l="0" t="0" r="r" b="b"/>
                  <a:pathLst>
                    <a:path w="733" h="713">
                      <a:moveTo>
                        <a:pt x="502" y="0"/>
                      </a:moveTo>
                      <a:lnTo>
                        <a:pt x="0" y="0"/>
                      </a:lnTo>
                      <a:lnTo>
                        <a:pt x="733" y="713"/>
                      </a:lnTo>
                      <a:lnTo>
                        <a:pt x="731" y="681"/>
                      </a:lnTo>
                      <a:lnTo>
                        <a:pt x="727" y="562"/>
                      </a:lnTo>
                      <a:lnTo>
                        <a:pt x="718" y="445"/>
                      </a:lnTo>
                      <a:lnTo>
                        <a:pt x="705" y="339"/>
                      </a:lnTo>
                      <a:lnTo>
                        <a:pt x="684" y="236"/>
                      </a:lnTo>
                      <a:lnTo>
                        <a:pt x="654" y="148"/>
                      </a:lnTo>
                      <a:lnTo>
                        <a:pt x="502" y="0"/>
                      </a:lnTo>
                      <a:close/>
                    </a:path>
                  </a:pathLst>
                </a:custGeom>
                <a:solidFill>
                  <a:srgbClr val="0000FF"/>
                </a:solidFill>
                <a:ln w="9525">
                  <a:noFill/>
                  <a:round/>
                  <a:headEnd/>
                  <a:tailEnd/>
                </a:ln>
              </p:spPr>
              <p:txBody>
                <a:bodyPr/>
                <a:lstStyle/>
                <a:p>
                  <a:pPr>
                    <a:defRPr/>
                  </a:pPr>
                  <a:endParaRPr lang="en-US">
                    <a:cs typeface="+mn-cs"/>
                  </a:endParaRPr>
                </a:p>
              </p:txBody>
            </p:sp>
            <p:sp>
              <p:nvSpPr>
                <p:cNvPr id="183" name="Freeform 384"/>
                <p:cNvSpPr>
                  <a:spLocks/>
                </p:cNvSpPr>
                <p:nvPr/>
              </p:nvSpPr>
              <p:spPr bwMode="auto">
                <a:xfrm>
                  <a:off x="77" y="4"/>
                  <a:ext cx="58" cy="50"/>
                </a:xfrm>
                <a:custGeom>
                  <a:avLst/>
                  <a:gdLst/>
                  <a:ahLst/>
                  <a:cxnLst>
                    <a:cxn ang="0">
                      <a:pos x="0" y="0"/>
                    </a:cxn>
                    <a:cxn ang="0">
                      <a:pos x="302" y="0"/>
                    </a:cxn>
                    <a:cxn ang="0">
                      <a:pos x="360" y="67"/>
                    </a:cxn>
                    <a:cxn ang="0">
                      <a:pos x="403" y="149"/>
                    </a:cxn>
                    <a:cxn ang="0">
                      <a:pos x="433" y="236"/>
                    </a:cxn>
                    <a:cxn ang="0">
                      <a:pos x="454" y="339"/>
                    </a:cxn>
                    <a:cxn ang="0">
                      <a:pos x="467" y="445"/>
                    </a:cxn>
                    <a:cxn ang="0">
                      <a:pos x="468" y="456"/>
                    </a:cxn>
                    <a:cxn ang="0">
                      <a:pos x="0" y="0"/>
                    </a:cxn>
                  </a:cxnLst>
                  <a:rect l="0" t="0" r="r" b="b"/>
                  <a:pathLst>
                    <a:path w="468" h="456">
                      <a:moveTo>
                        <a:pt x="0" y="0"/>
                      </a:moveTo>
                      <a:lnTo>
                        <a:pt x="302" y="0"/>
                      </a:lnTo>
                      <a:lnTo>
                        <a:pt x="360" y="67"/>
                      </a:lnTo>
                      <a:lnTo>
                        <a:pt x="403" y="149"/>
                      </a:lnTo>
                      <a:lnTo>
                        <a:pt x="433" y="236"/>
                      </a:lnTo>
                      <a:lnTo>
                        <a:pt x="454" y="339"/>
                      </a:lnTo>
                      <a:lnTo>
                        <a:pt x="467" y="445"/>
                      </a:lnTo>
                      <a:lnTo>
                        <a:pt x="468" y="456"/>
                      </a:lnTo>
                      <a:lnTo>
                        <a:pt x="0" y="0"/>
                      </a:lnTo>
                      <a:close/>
                    </a:path>
                  </a:pathLst>
                </a:custGeom>
                <a:solidFill>
                  <a:srgbClr val="0000FF"/>
                </a:solidFill>
                <a:ln w="9525">
                  <a:noFill/>
                  <a:round/>
                  <a:headEnd/>
                  <a:tailEnd/>
                </a:ln>
              </p:spPr>
              <p:txBody>
                <a:bodyPr/>
                <a:lstStyle/>
                <a:p>
                  <a:pPr>
                    <a:defRPr/>
                  </a:pPr>
                  <a:endParaRPr lang="en-US">
                    <a:cs typeface="+mn-cs"/>
                  </a:endParaRPr>
                </a:p>
              </p:txBody>
            </p:sp>
            <p:sp>
              <p:nvSpPr>
                <p:cNvPr id="184" name="Freeform 385"/>
                <p:cNvSpPr>
                  <a:spLocks/>
                </p:cNvSpPr>
                <p:nvPr/>
              </p:nvSpPr>
              <p:spPr bwMode="auto">
                <a:xfrm>
                  <a:off x="108" y="4"/>
                  <a:ext cx="19" cy="16"/>
                </a:xfrm>
                <a:custGeom>
                  <a:avLst/>
                  <a:gdLst/>
                  <a:ahLst/>
                  <a:cxnLst>
                    <a:cxn ang="0">
                      <a:pos x="0" y="0"/>
                    </a:cxn>
                    <a:cxn ang="0">
                      <a:pos x="51" y="0"/>
                    </a:cxn>
                    <a:cxn ang="0">
                      <a:pos x="109" y="67"/>
                    </a:cxn>
                    <a:cxn ang="0">
                      <a:pos x="152" y="148"/>
                    </a:cxn>
                    <a:cxn ang="0">
                      <a:pos x="0" y="0"/>
                    </a:cxn>
                  </a:cxnLst>
                  <a:rect l="0" t="0" r="r" b="b"/>
                  <a:pathLst>
                    <a:path w="152" h="148">
                      <a:moveTo>
                        <a:pt x="0" y="0"/>
                      </a:moveTo>
                      <a:lnTo>
                        <a:pt x="51" y="0"/>
                      </a:lnTo>
                      <a:lnTo>
                        <a:pt x="109" y="67"/>
                      </a:lnTo>
                      <a:lnTo>
                        <a:pt x="152" y="148"/>
                      </a:lnTo>
                      <a:lnTo>
                        <a:pt x="0" y="0"/>
                      </a:lnTo>
                      <a:close/>
                    </a:path>
                  </a:pathLst>
                </a:custGeom>
                <a:solidFill>
                  <a:srgbClr val="0000FF"/>
                </a:solidFill>
                <a:ln w="9525">
                  <a:noFill/>
                  <a:round/>
                  <a:headEnd/>
                  <a:tailEnd/>
                </a:ln>
              </p:spPr>
              <p:txBody>
                <a:bodyPr/>
                <a:lstStyle/>
                <a:p>
                  <a:pPr>
                    <a:defRPr/>
                  </a:pPr>
                  <a:endParaRPr lang="en-US">
                    <a:cs typeface="+mn-cs"/>
                  </a:endParaRPr>
                </a:p>
              </p:txBody>
            </p:sp>
            <p:sp>
              <p:nvSpPr>
                <p:cNvPr id="185" name="Freeform 386"/>
                <p:cNvSpPr>
                  <a:spLocks/>
                </p:cNvSpPr>
                <p:nvPr/>
              </p:nvSpPr>
              <p:spPr bwMode="auto">
                <a:xfrm>
                  <a:off x="134" y="44"/>
                  <a:ext cx="5" cy="9"/>
                </a:xfrm>
                <a:custGeom>
                  <a:avLst/>
                  <a:gdLst/>
                  <a:ahLst/>
                  <a:cxnLst>
                    <a:cxn ang="0">
                      <a:pos x="11" y="79"/>
                    </a:cxn>
                    <a:cxn ang="0">
                      <a:pos x="24" y="60"/>
                    </a:cxn>
                    <a:cxn ang="0">
                      <a:pos x="37" y="41"/>
                    </a:cxn>
                    <a:cxn ang="0">
                      <a:pos x="39" y="38"/>
                    </a:cxn>
                    <a:cxn ang="0">
                      <a:pos x="0" y="0"/>
                    </a:cxn>
                    <a:cxn ang="0">
                      <a:pos x="3" y="16"/>
                    </a:cxn>
                    <a:cxn ang="0">
                      <a:pos x="5" y="39"/>
                    </a:cxn>
                    <a:cxn ang="0">
                      <a:pos x="9" y="60"/>
                    </a:cxn>
                    <a:cxn ang="0">
                      <a:pos x="11" y="79"/>
                    </a:cxn>
                  </a:cxnLst>
                  <a:rect l="0" t="0" r="r" b="b"/>
                  <a:pathLst>
                    <a:path w="39" h="79">
                      <a:moveTo>
                        <a:pt x="11" y="79"/>
                      </a:moveTo>
                      <a:lnTo>
                        <a:pt x="24" y="60"/>
                      </a:lnTo>
                      <a:lnTo>
                        <a:pt x="37" y="41"/>
                      </a:lnTo>
                      <a:lnTo>
                        <a:pt x="39" y="38"/>
                      </a:lnTo>
                      <a:lnTo>
                        <a:pt x="0" y="0"/>
                      </a:lnTo>
                      <a:lnTo>
                        <a:pt x="3" y="16"/>
                      </a:lnTo>
                      <a:lnTo>
                        <a:pt x="5" y="39"/>
                      </a:lnTo>
                      <a:lnTo>
                        <a:pt x="9" y="60"/>
                      </a:lnTo>
                      <a:lnTo>
                        <a:pt x="11" y="79"/>
                      </a:lnTo>
                      <a:close/>
                    </a:path>
                  </a:pathLst>
                </a:custGeom>
                <a:solidFill>
                  <a:srgbClr val="F0F0F0"/>
                </a:solidFill>
                <a:ln w="9525">
                  <a:noFill/>
                  <a:round/>
                  <a:headEnd/>
                  <a:tailEnd/>
                </a:ln>
              </p:spPr>
              <p:txBody>
                <a:bodyPr/>
                <a:lstStyle/>
                <a:p>
                  <a:pPr>
                    <a:defRPr/>
                  </a:pPr>
                  <a:endParaRPr lang="en-US">
                    <a:cs typeface="+mn-cs"/>
                  </a:endParaRPr>
                </a:p>
              </p:txBody>
            </p:sp>
            <p:sp>
              <p:nvSpPr>
                <p:cNvPr id="186" name="Freeform 387"/>
                <p:cNvSpPr>
                  <a:spLocks/>
                </p:cNvSpPr>
                <p:nvPr/>
              </p:nvSpPr>
              <p:spPr bwMode="auto">
                <a:xfrm>
                  <a:off x="133" y="36"/>
                  <a:ext cx="9" cy="16"/>
                </a:xfrm>
                <a:custGeom>
                  <a:avLst/>
                  <a:gdLst/>
                  <a:ahLst/>
                  <a:cxnLst>
                    <a:cxn ang="0">
                      <a:pos x="26" y="144"/>
                    </a:cxn>
                    <a:cxn ang="0">
                      <a:pos x="35" y="129"/>
                    </a:cxn>
                    <a:cxn ang="0">
                      <a:pos x="48" y="110"/>
                    </a:cxn>
                    <a:cxn ang="0">
                      <a:pos x="77" y="75"/>
                    </a:cxn>
                    <a:cxn ang="0">
                      <a:pos x="0" y="0"/>
                    </a:cxn>
                    <a:cxn ang="0">
                      <a:pos x="3" y="19"/>
                    </a:cxn>
                    <a:cxn ang="0">
                      <a:pos x="5" y="42"/>
                    </a:cxn>
                    <a:cxn ang="0">
                      <a:pos x="10" y="64"/>
                    </a:cxn>
                    <a:cxn ang="0">
                      <a:pos x="14" y="85"/>
                    </a:cxn>
                    <a:cxn ang="0">
                      <a:pos x="16" y="108"/>
                    </a:cxn>
                    <a:cxn ang="0">
                      <a:pos x="20" y="129"/>
                    </a:cxn>
                    <a:cxn ang="0">
                      <a:pos x="22" y="141"/>
                    </a:cxn>
                    <a:cxn ang="0">
                      <a:pos x="26" y="144"/>
                    </a:cxn>
                  </a:cxnLst>
                  <a:rect l="0" t="0" r="r" b="b"/>
                  <a:pathLst>
                    <a:path w="77" h="144">
                      <a:moveTo>
                        <a:pt x="26" y="144"/>
                      </a:moveTo>
                      <a:lnTo>
                        <a:pt x="35" y="129"/>
                      </a:lnTo>
                      <a:lnTo>
                        <a:pt x="48" y="110"/>
                      </a:lnTo>
                      <a:lnTo>
                        <a:pt x="77" y="75"/>
                      </a:lnTo>
                      <a:lnTo>
                        <a:pt x="0" y="0"/>
                      </a:lnTo>
                      <a:lnTo>
                        <a:pt x="3" y="19"/>
                      </a:lnTo>
                      <a:lnTo>
                        <a:pt x="5" y="42"/>
                      </a:lnTo>
                      <a:lnTo>
                        <a:pt x="10" y="64"/>
                      </a:lnTo>
                      <a:lnTo>
                        <a:pt x="14" y="85"/>
                      </a:lnTo>
                      <a:lnTo>
                        <a:pt x="16" y="108"/>
                      </a:lnTo>
                      <a:lnTo>
                        <a:pt x="20" y="129"/>
                      </a:lnTo>
                      <a:lnTo>
                        <a:pt x="22" y="141"/>
                      </a:lnTo>
                      <a:lnTo>
                        <a:pt x="26" y="144"/>
                      </a:lnTo>
                      <a:close/>
                    </a:path>
                  </a:pathLst>
                </a:custGeom>
                <a:solidFill>
                  <a:srgbClr val="E0E0E0"/>
                </a:solidFill>
                <a:ln w="9525">
                  <a:noFill/>
                  <a:round/>
                  <a:headEnd/>
                  <a:tailEnd/>
                </a:ln>
              </p:spPr>
              <p:txBody>
                <a:bodyPr/>
                <a:lstStyle/>
                <a:p>
                  <a:pPr>
                    <a:defRPr/>
                  </a:pPr>
                  <a:endParaRPr lang="en-US">
                    <a:cs typeface="+mn-cs"/>
                  </a:endParaRPr>
                </a:p>
              </p:txBody>
            </p:sp>
            <p:sp>
              <p:nvSpPr>
                <p:cNvPr id="187" name="Freeform 388"/>
                <p:cNvSpPr>
                  <a:spLocks/>
                </p:cNvSpPr>
                <p:nvPr/>
              </p:nvSpPr>
              <p:spPr bwMode="auto">
                <a:xfrm>
                  <a:off x="130" y="27"/>
                  <a:ext cx="16" cy="21"/>
                </a:xfrm>
                <a:custGeom>
                  <a:avLst/>
                  <a:gdLst/>
                  <a:ahLst/>
                  <a:cxnLst>
                    <a:cxn ang="0">
                      <a:pos x="70" y="188"/>
                    </a:cxn>
                    <a:cxn ang="0">
                      <a:pos x="98" y="154"/>
                    </a:cxn>
                    <a:cxn ang="0">
                      <a:pos x="128" y="126"/>
                    </a:cxn>
                    <a:cxn ang="0">
                      <a:pos x="0" y="0"/>
                    </a:cxn>
                    <a:cxn ang="0">
                      <a:pos x="2" y="10"/>
                    </a:cxn>
                    <a:cxn ang="0">
                      <a:pos x="8" y="31"/>
                    </a:cxn>
                    <a:cxn ang="0">
                      <a:pos x="15" y="56"/>
                    </a:cxn>
                    <a:cxn ang="0">
                      <a:pos x="19" y="77"/>
                    </a:cxn>
                    <a:cxn ang="0">
                      <a:pos x="23" y="100"/>
                    </a:cxn>
                    <a:cxn ang="0">
                      <a:pos x="25" y="123"/>
                    </a:cxn>
                    <a:cxn ang="0">
                      <a:pos x="30" y="145"/>
                    </a:cxn>
                    <a:cxn ang="0">
                      <a:pos x="31" y="150"/>
                    </a:cxn>
                    <a:cxn ang="0">
                      <a:pos x="70" y="188"/>
                    </a:cxn>
                  </a:cxnLst>
                  <a:rect l="0" t="0" r="r" b="b"/>
                  <a:pathLst>
                    <a:path w="128" h="188">
                      <a:moveTo>
                        <a:pt x="70" y="188"/>
                      </a:moveTo>
                      <a:lnTo>
                        <a:pt x="98" y="154"/>
                      </a:lnTo>
                      <a:lnTo>
                        <a:pt x="128" y="126"/>
                      </a:lnTo>
                      <a:lnTo>
                        <a:pt x="0" y="0"/>
                      </a:lnTo>
                      <a:lnTo>
                        <a:pt x="2" y="10"/>
                      </a:lnTo>
                      <a:lnTo>
                        <a:pt x="8" y="31"/>
                      </a:lnTo>
                      <a:lnTo>
                        <a:pt x="15" y="56"/>
                      </a:lnTo>
                      <a:lnTo>
                        <a:pt x="19" y="77"/>
                      </a:lnTo>
                      <a:lnTo>
                        <a:pt x="23" y="100"/>
                      </a:lnTo>
                      <a:lnTo>
                        <a:pt x="25" y="123"/>
                      </a:lnTo>
                      <a:lnTo>
                        <a:pt x="30" y="145"/>
                      </a:lnTo>
                      <a:lnTo>
                        <a:pt x="31" y="150"/>
                      </a:lnTo>
                      <a:lnTo>
                        <a:pt x="70" y="188"/>
                      </a:lnTo>
                      <a:close/>
                    </a:path>
                  </a:pathLst>
                </a:custGeom>
                <a:solidFill>
                  <a:srgbClr val="D1D1D1"/>
                </a:solidFill>
                <a:ln w="9525">
                  <a:noFill/>
                  <a:round/>
                  <a:headEnd/>
                  <a:tailEnd/>
                </a:ln>
              </p:spPr>
              <p:txBody>
                <a:bodyPr/>
                <a:lstStyle/>
                <a:p>
                  <a:pPr>
                    <a:defRPr/>
                  </a:pPr>
                  <a:endParaRPr lang="en-US">
                    <a:cs typeface="+mn-cs"/>
                  </a:endParaRPr>
                </a:p>
              </p:txBody>
            </p:sp>
            <p:sp>
              <p:nvSpPr>
                <p:cNvPr id="188" name="Freeform 389"/>
                <p:cNvSpPr>
                  <a:spLocks/>
                </p:cNvSpPr>
                <p:nvPr/>
              </p:nvSpPr>
              <p:spPr bwMode="auto">
                <a:xfrm>
                  <a:off x="125" y="17"/>
                  <a:ext cx="25" cy="28"/>
                </a:xfrm>
                <a:custGeom>
                  <a:avLst/>
                  <a:gdLst/>
                  <a:ahLst/>
                  <a:cxnLst>
                    <a:cxn ang="0">
                      <a:pos x="136" y="252"/>
                    </a:cxn>
                    <a:cxn ang="0">
                      <a:pos x="137" y="250"/>
                    </a:cxn>
                    <a:cxn ang="0">
                      <a:pos x="174" y="216"/>
                    </a:cxn>
                    <a:cxn ang="0">
                      <a:pos x="201" y="196"/>
                    </a:cxn>
                    <a:cxn ang="0">
                      <a:pos x="0" y="0"/>
                    </a:cxn>
                    <a:cxn ang="0">
                      <a:pos x="8" y="18"/>
                    </a:cxn>
                    <a:cxn ang="0">
                      <a:pos x="17" y="39"/>
                    </a:cxn>
                    <a:cxn ang="0">
                      <a:pos x="26" y="62"/>
                    </a:cxn>
                    <a:cxn ang="0">
                      <a:pos x="34" y="83"/>
                    </a:cxn>
                    <a:cxn ang="0">
                      <a:pos x="41" y="106"/>
                    </a:cxn>
                    <a:cxn ang="0">
                      <a:pos x="47" y="127"/>
                    </a:cxn>
                    <a:cxn ang="0">
                      <a:pos x="54" y="152"/>
                    </a:cxn>
                    <a:cxn ang="0">
                      <a:pos x="58" y="173"/>
                    </a:cxn>
                    <a:cxn ang="0">
                      <a:pos x="59" y="177"/>
                    </a:cxn>
                    <a:cxn ang="0">
                      <a:pos x="136" y="252"/>
                    </a:cxn>
                  </a:cxnLst>
                  <a:rect l="0" t="0" r="r" b="b"/>
                  <a:pathLst>
                    <a:path w="201" h="252">
                      <a:moveTo>
                        <a:pt x="136" y="252"/>
                      </a:moveTo>
                      <a:lnTo>
                        <a:pt x="137" y="250"/>
                      </a:lnTo>
                      <a:lnTo>
                        <a:pt x="174" y="216"/>
                      </a:lnTo>
                      <a:lnTo>
                        <a:pt x="201" y="196"/>
                      </a:lnTo>
                      <a:lnTo>
                        <a:pt x="0" y="0"/>
                      </a:lnTo>
                      <a:lnTo>
                        <a:pt x="8" y="18"/>
                      </a:lnTo>
                      <a:lnTo>
                        <a:pt x="17" y="39"/>
                      </a:lnTo>
                      <a:lnTo>
                        <a:pt x="26" y="62"/>
                      </a:lnTo>
                      <a:lnTo>
                        <a:pt x="34" y="83"/>
                      </a:lnTo>
                      <a:lnTo>
                        <a:pt x="41" y="106"/>
                      </a:lnTo>
                      <a:lnTo>
                        <a:pt x="47" y="127"/>
                      </a:lnTo>
                      <a:lnTo>
                        <a:pt x="54" y="152"/>
                      </a:lnTo>
                      <a:lnTo>
                        <a:pt x="58" y="173"/>
                      </a:lnTo>
                      <a:lnTo>
                        <a:pt x="59" y="177"/>
                      </a:lnTo>
                      <a:lnTo>
                        <a:pt x="136" y="252"/>
                      </a:lnTo>
                      <a:close/>
                    </a:path>
                  </a:pathLst>
                </a:custGeom>
                <a:solidFill>
                  <a:srgbClr val="C2C2C2"/>
                </a:solidFill>
                <a:ln w="9525">
                  <a:noFill/>
                  <a:round/>
                  <a:headEnd/>
                  <a:tailEnd/>
                </a:ln>
              </p:spPr>
              <p:txBody>
                <a:bodyPr/>
                <a:lstStyle/>
                <a:p>
                  <a:pPr>
                    <a:defRPr/>
                  </a:pPr>
                  <a:endParaRPr lang="en-US">
                    <a:cs typeface="+mn-cs"/>
                  </a:endParaRPr>
                </a:p>
              </p:txBody>
            </p:sp>
            <p:sp>
              <p:nvSpPr>
                <p:cNvPr id="189" name="Freeform 390"/>
                <p:cNvSpPr>
                  <a:spLocks/>
                </p:cNvSpPr>
                <p:nvPr/>
              </p:nvSpPr>
              <p:spPr bwMode="auto">
                <a:xfrm>
                  <a:off x="124" y="11"/>
                  <a:ext cx="31" cy="30"/>
                </a:xfrm>
                <a:custGeom>
                  <a:avLst/>
                  <a:gdLst/>
                  <a:ahLst/>
                  <a:cxnLst>
                    <a:cxn ang="0">
                      <a:pos x="180" y="270"/>
                    </a:cxn>
                    <a:cxn ang="0">
                      <a:pos x="187" y="264"/>
                    </a:cxn>
                    <a:cxn ang="0">
                      <a:pos x="225" y="233"/>
                    </a:cxn>
                    <a:cxn ang="0">
                      <a:pos x="249" y="217"/>
                    </a:cxn>
                    <a:cxn ang="0">
                      <a:pos x="26" y="0"/>
                    </a:cxn>
                    <a:cxn ang="0">
                      <a:pos x="17" y="8"/>
                    </a:cxn>
                    <a:cxn ang="0">
                      <a:pos x="0" y="26"/>
                    </a:cxn>
                    <a:cxn ang="0">
                      <a:pos x="6" y="37"/>
                    </a:cxn>
                    <a:cxn ang="0">
                      <a:pos x="11" y="45"/>
                    </a:cxn>
                    <a:cxn ang="0">
                      <a:pos x="21" y="66"/>
                    </a:cxn>
                    <a:cxn ang="0">
                      <a:pos x="30" y="87"/>
                    </a:cxn>
                    <a:cxn ang="0">
                      <a:pos x="39" y="110"/>
                    </a:cxn>
                    <a:cxn ang="0">
                      <a:pos x="47" y="131"/>
                    </a:cxn>
                    <a:cxn ang="0">
                      <a:pos x="52" y="144"/>
                    </a:cxn>
                    <a:cxn ang="0">
                      <a:pos x="180" y="270"/>
                    </a:cxn>
                  </a:cxnLst>
                  <a:rect l="0" t="0" r="r" b="b"/>
                  <a:pathLst>
                    <a:path w="249" h="270">
                      <a:moveTo>
                        <a:pt x="180" y="270"/>
                      </a:moveTo>
                      <a:lnTo>
                        <a:pt x="187" y="264"/>
                      </a:lnTo>
                      <a:lnTo>
                        <a:pt x="225" y="233"/>
                      </a:lnTo>
                      <a:lnTo>
                        <a:pt x="249" y="217"/>
                      </a:lnTo>
                      <a:lnTo>
                        <a:pt x="26" y="0"/>
                      </a:lnTo>
                      <a:lnTo>
                        <a:pt x="17" y="8"/>
                      </a:lnTo>
                      <a:lnTo>
                        <a:pt x="0" y="26"/>
                      </a:lnTo>
                      <a:lnTo>
                        <a:pt x="6" y="37"/>
                      </a:lnTo>
                      <a:lnTo>
                        <a:pt x="11" y="45"/>
                      </a:lnTo>
                      <a:lnTo>
                        <a:pt x="21" y="66"/>
                      </a:lnTo>
                      <a:lnTo>
                        <a:pt x="30" y="87"/>
                      </a:lnTo>
                      <a:lnTo>
                        <a:pt x="39" y="110"/>
                      </a:lnTo>
                      <a:lnTo>
                        <a:pt x="47" y="131"/>
                      </a:lnTo>
                      <a:lnTo>
                        <a:pt x="52" y="144"/>
                      </a:lnTo>
                      <a:lnTo>
                        <a:pt x="180" y="270"/>
                      </a:lnTo>
                      <a:close/>
                    </a:path>
                  </a:pathLst>
                </a:custGeom>
                <a:solidFill>
                  <a:srgbClr val="B2B2B2"/>
                </a:solidFill>
                <a:ln w="9525">
                  <a:noFill/>
                  <a:round/>
                  <a:headEnd/>
                  <a:tailEnd/>
                </a:ln>
              </p:spPr>
              <p:txBody>
                <a:bodyPr/>
                <a:lstStyle/>
                <a:p>
                  <a:pPr>
                    <a:defRPr/>
                  </a:pPr>
                  <a:endParaRPr lang="en-US">
                    <a:cs typeface="+mn-cs"/>
                  </a:endParaRPr>
                </a:p>
              </p:txBody>
            </p:sp>
            <p:sp>
              <p:nvSpPr>
                <p:cNvPr id="190" name="Freeform 391"/>
                <p:cNvSpPr>
                  <a:spLocks/>
                </p:cNvSpPr>
                <p:nvPr/>
              </p:nvSpPr>
              <p:spPr bwMode="auto">
                <a:xfrm>
                  <a:off x="124" y="9"/>
                  <a:ext cx="35" cy="29"/>
                </a:xfrm>
                <a:custGeom>
                  <a:avLst/>
                  <a:gdLst/>
                  <a:ahLst/>
                  <a:cxnLst>
                    <a:cxn ang="0">
                      <a:pos x="214" y="267"/>
                    </a:cxn>
                    <a:cxn ang="0">
                      <a:pos x="225" y="256"/>
                    </a:cxn>
                    <a:cxn ang="0">
                      <a:pos x="268" y="229"/>
                    </a:cxn>
                    <a:cxn ang="0">
                      <a:pos x="287" y="219"/>
                    </a:cxn>
                    <a:cxn ang="0">
                      <a:pos x="62" y="0"/>
                    </a:cxn>
                    <a:cxn ang="0">
                      <a:pos x="60" y="1"/>
                    </a:cxn>
                    <a:cxn ang="0">
                      <a:pos x="36" y="14"/>
                    </a:cxn>
                    <a:cxn ang="0">
                      <a:pos x="17" y="31"/>
                    </a:cxn>
                    <a:cxn ang="0">
                      <a:pos x="0" y="49"/>
                    </a:cxn>
                    <a:cxn ang="0">
                      <a:pos x="6" y="60"/>
                    </a:cxn>
                    <a:cxn ang="0">
                      <a:pos x="11" y="68"/>
                    </a:cxn>
                    <a:cxn ang="0">
                      <a:pos x="13" y="71"/>
                    </a:cxn>
                    <a:cxn ang="0">
                      <a:pos x="214" y="267"/>
                    </a:cxn>
                  </a:cxnLst>
                  <a:rect l="0" t="0" r="r" b="b"/>
                  <a:pathLst>
                    <a:path w="287" h="267">
                      <a:moveTo>
                        <a:pt x="214" y="267"/>
                      </a:moveTo>
                      <a:lnTo>
                        <a:pt x="225" y="256"/>
                      </a:lnTo>
                      <a:lnTo>
                        <a:pt x="268" y="229"/>
                      </a:lnTo>
                      <a:lnTo>
                        <a:pt x="287" y="219"/>
                      </a:lnTo>
                      <a:lnTo>
                        <a:pt x="62" y="0"/>
                      </a:lnTo>
                      <a:lnTo>
                        <a:pt x="60" y="1"/>
                      </a:lnTo>
                      <a:lnTo>
                        <a:pt x="36" y="14"/>
                      </a:lnTo>
                      <a:lnTo>
                        <a:pt x="17" y="31"/>
                      </a:lnTo>
                      <a:lnTo>
                        <a:pt x="0" y="49"/>
                      </a:lnTo>
                      <a:lnTo>
                        <a:pt x="6" y="60"/>
                      </a:lnTo>
                      <a:lnTo>
                        <a:pt x="11" y="68"/>
                      </a:lnTo>
                      <a:lnTo>
                        <a:pt x="13" y="71"/>
                      </a:lnTo>
                      <a:lnTo>
                        <a:pt x="214" y="267"/>
                      </a:lnTo>
                      <a:close/>
                    </a:path>
                  </a:pathLst>
                </a:custGeom>
                <a:solidFill>
                  <a:srgbClr val="A3A3A3"/>
                </a:solidFill>
                <a:ln w="9525">
                  <a:noFill/>
                  <a:round/>
                  <a:headEnd/>
                  <a:tailEnd/>
                </a:ln>
              </p:spPr>
              <p:txBody>
                <a:bodyPr/>
                <a:lstStyle/>
                <a:p>
                  <a:pPr>
                    <a:defRPr/>
                  </a:pPr>
                  <a:endParaRPr lang="en-US">
                    <a:cs typeface="+mn-cs"/>
                  </a:endParaRPr>
                </a:p>
              </p:txBody>
            </p:sp>
            <p:sp>
              <p:nvSpPr>
                <p:cNvPr id="191" name="Freeform 392"/>
                <p:cNvSpPr>
                  <a:spLocks/>
                </p:cNvSpPr>
                <p:nvPr/>
              </p:nvSpPr>
              <p:spPr bwMode="auto">
                <a:xfrm>
                  <a:off x="127" y="7"/>
                  <a:ext cx="38" cy="28"/>
                </a:xfrm>
                <a:custGeom>
                  <a:avLst/>
                  <a:gdLst/>
                  <a:ahLst/>
                  <a:cxnLst>
                    <a:cxn ang="0">
                      <a:pos x="223" y="257"/>
                    </a:cxn>
                    <a:cxn ang="0">
                      <a:pos x="242" y="246"/>
                    </a:cxn>
                    <a:cxn ang="0">
                      <a:pos x="285" y="223"/>
                    </a:cxn>
                    <a:cxn ang="0">
                      <a:pos x="303" y="216"/>
                    </a:cxn>
                    <a:cxn ang="0">
                      <a:pos x="80" y="0"/>
                    </a:cxn>
                    <a:cxn ang="0">
                      <a:pos x="60" y="6"/>
                    </a:cxn>
                    <a:cxn ang="0">
                      <a:pos x="34" y="18"/>
                    </a:cxn>
                    <a:cxn ang="0">
                      <a:pos x="10" y="31"/>
                    </a:cxn>
                    <a:cxn ang="0">
                      <a:pos x="0" y="40"/>
                    </a:cxn>
                    <a:cxn ang="0">
                      <a:pos x="223" y="257"/>
                    </a:cxn>
                  </a:cxnLst>
                  <a:rect l="0" t="0" r="r" b="b"/>
                  <a:pathLst>
                    <a:path w="303" h="257">
                      <a:moveTo>
                        <a:pt x="223" y="257"/>
                      </a:moveTo>
                      <a:lnTo>
                        <a:pt x="242" y="246"/>
                      </a:lnTo>
                      <a:lnTo>
                        <a:pt x="285" y="223"/>
                      </a:lnTo>
                      <a:lnTo>
                        <a:pt x="303" y="216"/>
                      </a:lnTo>
                      <a:lnTo>
                        <a:pt x="80" y="0"/>
                      </a:lnTo>
                      <a:lnTo>
                        <a:pt x="60" y="6"/>
                      </a:lnTo>
                      <a:lnTo>
                        <a:pt x="34" y="18"/>
                      </a:lnTo>
                      <a:lnTo>
                        <a:pt x="10" y="31"/>
                      </a:lnTo>
                      <a:lnTo>
                        <a:pt x="0" y="40"/>
                      </a:lnTo>
                      <a:lnTo>
                        <a:pt x="223" y="257"/>
                      </a:lnTo>
                      <a:close/>
                    </a:path>
                  </a:pathLst>
                </a:custGeom>
                <a:solidFill>
                  <a:srgbClr val="949494"/>
                </a:solidFill>
                <a:ln w="9525">
                  <a:noFill/>
                  <a:round/>
                  <a:headEnd/>
                  <a:tailEnd/>
                </a:ln>
              </p:spPr>
              <p:txBody>
                <a:bodyPr/>
                <a:lstStyle/>
                <a:p>
                  <a:pPr>
                    <a:defRPr/>
                  </a:pPr>
                  <a:endParaRPr lang="en-US">
                    <a:cs typeface="+mn-cs"/>
                  </a:endParaRPr>
                </a:p>
              </p:txBody>
            </p:sp>
            <p:sp>
              <p:nvSpPr>
                <p:cNvPr id="192" name="Freeform 393"/>
                <p:cNvSpPr>
                  <a:spLocks/>
                </p:cNvSpPr>
                <p:nvPr/>
              </p:nvSpPr>
              <p:spPr bwMode="auto">
                <a:xfrm>
                  <a:off x="131" y="6"/>
                  <a:ext cx="39" cy="27"/>
                </a:xfrm>
                <a:custGeom>
                  <a:avLst/>
                  <a:gdLst/>
                  <a:ahLst/>
                  <a:cxnLst>
                    <a:cxn ang="0">
                      <a:pos x="225" y="246"/>
                    </a:cxn>
                    <a:cxn ang="0">
                      <a:pos x="249" y="233"/>
                    </a:cxn>
                    <a:cxn ang="0">
                      <a:pos x="297" y="212"/>
                    </a:cxn>
                    <a:cxn ang="0">
                      <a:pos x="308" y="208"/>
                    </a:cxn>
                    <a:cxn ang="0">
                      <a:pos x="95" y="0"/>
                    </a:cxn>
                    <a:cxn ang="0">
                      <a:pos x="88" y="1"/>
                    </a:cxn>
                    <a:cxn ang="0">
                      <a:pos x="56" y="5"/>
                    </a:cxn>
                    <a:cxn ang="0">
                      <a:pos x="24" y="16"/>
                    </a:cxn>
                    <a:cxn ang="0">
                      <a:pos x="0" y="27"/>
                    </a:cxn>
                    <a:cxn ang="0">
                      <a:pos x="225" y="246"/>
                    </a:cxn>
                  </a:cxnLst>
                  <a:rect l="0" t="0" r="r" b="b"/>
                  <a:pathLst>
                    <a:path w="308" h="246">
                      <a:moveTo>
                        <a:pt x="225" y="246"/>
                      </a:moveTo>
                      <a:lnTo>
                        <a:pt x="249" y="233"/>
                      </a:lnTo>
                      <a:lnTo>
                        <a:pt x="297" y="212"/>
                      </a:lnTo>
                      <a:lnTo>
                        <a:pt x="308" y="208"/>
                      </a:lnTo>
                      <a:lnTo>
                        <a:pt x="95" y="0"/>
                      </a:lnTo>
                      <a:lnTo>
                        <a:pt x="88" y="1"/>
                      </a:lnTo>
                      <a:lnTo>
                        <a:pt x="56" y="5"/>
                      </a:lnTo>
                      <a:lnTo>
                        <a:pt x="24" y="16"/>
                      </a:lnTo>
                      <a:lnTo>
                        <a:pt x="0" y="27"/>
                      </a:lnTo>
                      <a:lnTo>
                        <a:pt x="225" y="246"/>
                      </a:lnTo>
                      <a:close/>
                    </a:path>
                  </a:pathLst>
                </a:custGeom>
                <a:solidFill>
                  <a:srgbClr val="858585"/>
                </a:solidFill>
                <a:ln w="9525">
                  <a:noFill/>
                  <a:round/>
                  <a:headEnd/>
                  <a:tailEnd/>
                </a:ln>
              </p:spPr>
              <p:txBody>
                <a:bodyPr/>
                <a:lstStyle/>
                <a:p>
                  <a:pPr>
                    <a:defRPr/>
                  </a:pPr>
                  <a:endParaRPr lang="en-US">
                    <a:cs typeface="+mn-cs"/>
                  </a:endParaRPr>
                </a:p>
              </p:txBody>
            </p:sp>
            <p:sp>
              <p:nvSpPr>
                <p:cNvPr id="193" name="Freeform 394"/>
                <p:cNvSpPr>
                  <a:spLocks/>
                </p:cNvSpPr>
                <p:nvPr/>
              </p:nvSpPr>
              <p:spPr bwMode="auto">
                <a:xfrm>
                  <a:off x="137" y="5"/>
                  <a:ext cx="38" cy="26"/>
                </a:xfrm>
                <a:custGeom>
                  <a:avLst/>
                  <a:gdLst/>
                  <a:ahLst/>
                  <a:cxnLst>
                    <a:cxn ang="0">
                      <a:pos x="223" y="233"/>
                    </a:cxn>
                    <a:cxn ang="0">
                      <a:pos x="253" y="219"/>
                    </a:cxn>
                    <a:cxn ang="0">
                      <a:pos x="300" y="202"/>
                    </a:cxn>
                    <a:cxn ang="0">
                      <a:pos x="308" y="199"/>
                    </a:cxn>
                    <a:cxn ang="0">
                      <a:pos x="103" y="0"/>
                    </a:cxn>
                    <a:cxn ang="0">
                      <a:pos x="81" y="4"/>
                    </a:cxn>
                    <a:cxn ang="0">
                      <a:pos x="44" y="8"/>
                    </a:cxn>
                    <a:cxn ang="0">
                      <a:pos x="12" y="12"/>
                    </a:cxn>
                    <a:cxn ang="0">
                      <a:pos x="0" y="17"/>
                    </a:cxn>
                    <a:cxn ang="0">
                      <a:pos x="223" y="233"/>
                    </a:cxn>
                  </a:cxnLst>
                  <a:rect l="0" t="0" r="r" b="b"/>
                  <a:pathLst>
                    <a:path w="308" h="233">
                      <a:moveTo>
                        <a:pt x="223" y="233"/>
                      </a:moveTo>
                      <a:lnTo>
                        <a:pt x="253" y="219"/>
                      </a:lnTo>
                      <a:lnTo>
                        <a:pt x="300" y="202"/>
                      </a:lnTo>
                      <a:lnTo>
                        <a:pt x="308" y="199"/>
                      </a:lnTo>
                      <a:lnTo>
                        <a:pt x="103" y="0"/>
                      </a:lnTo>
                      <a:lnTo>
                        <a:pt x="81" y="4"/>
                      </a:lnTo>
                      <a:lnTo>
                        <a:pt x="44" y="8"/>
                      </a:lnTo>
                      <a:lnTo>
                        <a:pt x="12" y="12"/>
                      </a:lnTo>
                      <a:lnTo>
                        <a:pt x="0" y="17"/>
                      </a:lnTo>
                      <a:lnTo>
                        <a:pt x="223" y="233"/>
                      </a:lnTo>
                      <a:close/>
                    </a:path>
                  </a:pathLst>
                </a:custGeom>
                <a:solidFill>
                  <a:srgbClr val="757575"/>
                </a:solidFill>
                <a:ln w="9525">
                  <a:noFill/>
                  <a:round/>
                  <a:headEnd/>
                  <a:tailEnd/>
                </a:ln>
              </p:spPr>
              <p:txBody>
                <a:bodyPr/>
                <a:lstStyle/>
                <a:p>
                  <a:pPr>
                    <a:defRPr/>
                  </a:pPr>
                  <a:endParaRPr lang="en-US">
                    <a:cs typeface="+mn-cs"/>
                  </a:endParaRPr>
                </a:p>
              </p:txBody>
            </p:sp>
            <p:sp>
              <p:nvSpPr>
                <p:cNvPr id="194" name="Freeform 395"/>
                <p:cNvSpPr>
                  <a:spLocks/>
                </p:cNvSpPr>
                <p:nvPr/>
              </p:nvSpPr>
              <p:spPr bwMode="auto">
                <a:xfrm>
                  <a:off x="143" y="5"/>
                  <a:ext cx="38" cy="24"/>
                </a:xfrm>
                <a:custGeom>
                  <a:avLst/>
                  <a:gdLst/>
                  <a:ahLst/>
                  <a:cxnLst>
                    <a:cxn ang="0">
                      <a:pos x="213" y="218"/>
                    </a:cxn>
                    <a:cxn ang="0">
                      <a:pos x="249" y="205"/>
                    </a:cxn>
                    <a:cxn ang="0">
                      <a:pos x="296" y="191"/>
                    </a:cxn>
                    <a:cxn ang="0">
                      <a:pos x="306" y="189"/>
                    </a:cxn>
                    <a:cxn ang="0">
                      <a:pos x="111" y="0"/>
                    </a:cxn>
                    <a:cxn ang="0">
                      <a:pos x="103" y="1"/>
                    </a:cxn>
                    <a:cxn ang="0">
                      <a:pos x="66" y="1"/>
                    </a:cxn>
                    <a:cxn ang="0">
                      <a:pos x="30" y="7"/>
                    </a:cxn>
                    <a:cxn ang="0">
                      <a:pos x="0" y="10"/>
                    </a:cxn>
                    <a:cxn ang="0">
                      <a:pos x="213" y="218"/>
                    </a:cxn>
                  </a:cxnLst>
                  <a:rect l="0" t="0" r="r" b="b"/>
                  <a:pathLst>
                    <a:path w="306" h="218">
                      <a:moveTo>
                        <a:pt x="213" y="218"/>
                      </a:moveTo>
                      <a:lnTo>
                        <a:pt x="249" y="205"/>
                      </a:lnTo>
                      <a:lnTo>
                        <a:pt x="296" y="191"/>
                      </a:lnTo>
                      <a:lnTo>
                        <a:pt x="306" y="189"/>
                      </a:lnTo>
                      <a:lnTo>
                        <a:pt x="111" y="0"/>
                      </a:lnTo>
                      <a:lnTo>
                        <a:pt x="103" y="1"/>
                      </a:lnTo>
                      <a:lnTo>
                        <a:pt x="66" y="1"/>
                      </a:lnTo>
                      <a:lnTo>
                        <a:pt x="30" y="7"/>
                      </a:lnTo>
                      <a:lnTo>
                        <a:pt x="0" y="10"/>
                      </a:lnTo>
                      <a:lnTo>
                        <a:pt x="213" y="218"/>
                      </a:lnTo>
                      <a:close/>
                    </a:path>
                  </a:pathLst>
                </a:custGeom>
                <a:solidFill>
                  <a:srgbClr val="666666"/>
                </a:solidFill>
                <a:ln w="9525">
                  <a:noFill/>
                  <a:round/>
                  <a:headEnd/>
                  <a:tailEnd/>
                </a:ln>
              </p:spPr>
              <p:txBody>
                <a:bodyPr/>
                <a:lstStyle/>
                <a:p>
                  <a:pPr>
                    <a:defRPr/>
                  </a:pPr>
                  <a:endParaRPr lang="en-US">
                    <a:cs typeface="+mn-cs"/>
                  </a:endParaRPr>
                </a:p>
              </p:txBody>
            </p:sp>
            <p:sp>
              <p:nvSpPr>
                <p:cNvPr id="195" name="Freeform 396"/>
                <p:cNvSpPr>
                  <a:spLocks/>
                </p:cNvSpPr>
                <p:nvPr/>
              </p:nvSpPr>
              <p:spPr bwMode="auto">
                <a:xfrm>
                  <a:off x="150" y="5"/>
                  <a:ext cx="38" cy="22"/>
                </a:xfrm>
                <a:custGeom>
                  <a:avLst/>
                  <a:gdLst/>
                  <a:ahLst/>
                  <a:cxnLst>
                    <a:cxn ang="0">
                      <a:pos x="205" y="203"/>
                    </a:cxn>
                    <a:cxn ang="0">
                      <a:pos x="244" y="192"/>
                    </a:cxn>
                    <a:cxn ang="0">
                      <a:pos x="293" y="181"/>
                    </a:cxn>
                    <a:cxn ang="0">
                      <a:pos x="303" y="179"/>
                    </a:cxn>
                    <a:cxn ang="0">
                      <a:pos x="118" y="0"/>
                    </a:cxn>
                    <a:cxn ang="0">
                      <a:pos x="87" y="0"/>
                    </a:cxn>
                    <a:cxn ang="0">
                      <a:pos x="51" y="2"/>
                    </a:cxn>
                    <a:cxn ang="0">
                      <a:pos x="14" y="2"/>
                    </a:cxn>
                    <a:cxn ang="0">
                      <a:pos x="0" y="4"/>
                    </a:cxn>
                    <a:cxn ang="0">
                      <a:pos x="205" y="203"/>
                    </a:cxn>
                  </a:cxnLst>
                  <a:rect l="0" t="0" r="r" b="b"/>
                  <a:pathLst>
                    <a:path w="303" h="203">
                      <a:moveTo>
                        <a:pt x="205" y="203"/>
                      </a:moveTo>
                      <a:lnTo>
                        <a:pt x="244" y="192"/>
                      </a:lnTo>
                      <a:lnTo>
                        <a:pt x="293" y="181"/>
                      </a:lnTo>
                      <a:lnTo>
                        <a:pt x="303" y="179"/>
                      </a:lnTo>
                      <a:lnTo>
                        <a:pt x="118" y="0"/>
                      </a:lnTo>
                      <a:lnTo>
                        <a:pt x="87" y="0"/>
                      </a:lnTo>
                      <a:lnTo>
                        <a:pt x="51" y="2"/>
                      </a:lnTo>
                      <a:lnTo>
                        <a:pt x="14" y="2"/>
                      </a:lnTo>
                      <a:lnTo>
                        <a:pt x="0" y="4"/>
                      </a:lnTo>
                      <a:lnTo>
                        <a:pt x="205" y="203"/>
                      </a:lnTo>
                      <a:close/>
                    </a:path>
                  </a:pathLst>
                </a:custGeom>
                <a:solidFill>
                  <a:srgbClr val="757575"/>
                </a:solidFill>
                <a:ln w="9525">
                  <a:noFill/>
                  <a:round/>
                  <a:headEnd/>
                  <a:tailEnd/>
                </a:ln>
              </p:spPr>
              <p:txBody>
                <a:bodyPr/>
                <a:lstStyle/>
                <a:p>
                  <a:pPr>
                    <a:defRPr/>
                  </a:pPr>
                  <a:endParaRPr lang="en-US">
                    <a:cs typeface="+mn-cs"/>
                  </a:endParaRPr>
                </a:p>
              </p:txBody>
            </p:sp>
            <p:sp>
              <p:nvSpPr>
                <p:cNvPr id="196" name="Freeform 397"/>
                <p:cNvSpPr>
                  <a:spLocks/>
                </p:cNvSpPr>
                <p:nvPr/>
              </p:nvSpPr>
              <p:spPr bwMode="auto">
                <a:xfrm>
                  <a:off x="157" y="4"/>
                  <a:ext cx="38" cy="22"/>
                </a:xfrm>
                <a:custGeom>
                  <a:avLst/>
                  <a:gdLst/>
                  <a:ahLst/>
                  <a:cxnLst>
                    <a:cxn ang="0">
                      <a:pos x="195" y="192"/>
                    </a:cxn>
                    <a:cxn ang="0">
                      <a:pos x="234" y="183"/>
                    </a:cxn>
                    <a:cxn ang="0">
                      <a:pos x="280" y="177"/>
                    </a:cxn>
                    <a:cxn ang="0">
                      <a:pos x="300" y="175"/>
                    </a:cxn>
                    <a:cxn ang="0">
                      <a:pos x="120" y="0"/>
                    </a:cxn>
                    <a:cxn ang="0">
                      <a:pos x="108" y="0"/>
                    </a:cxn>
                    <a:cxn ang="0">
                      <a:pos x="67" y="2"/>
                    </a:cxn>
                    <a:cxn ang="0">
                      <a:pos x="28" y="2"/>
                    </a:cxn>
                    <a:cxn ang="0">
                      <a:pos x="0" y="3"/>
                    </a:cxn>
                    <a:cxn ang="0">
                      <a:pos x="195" y="192"/>
                    </a:cxn>
                  </a:cxnLst>
                  <a:rect l="0" t="0" r="r" b="b"/>
                  <a:pathLst>
                    <a:path w="300" h="192">
                      <a:moveTo>
                        <a:pt x="195" y="192"/>
                      </a:moveTo>
                      <a:lnTo>
                        <a:pt x="234" y="183"/>
                      </a:lnTo>
                      <a:lnTo>
                        <a:pt x="280" y="177"/>
                      </a:lnTo>
                      <a:lnTo>
                        <a:pt x="300" y="175"/>
                      </a:lnTo>
                      <a:lnTo>
                        <a:pt x="120" y="0"/>
                      </a:lnTo>
                      <a:lnTo>
                        <a:pt x="108" y="0"/>
                      </a:lnTo>
                      <a:lnTo>
                        <a:pt x="67" y="2"/>
                      </a:lnTo>
                      <a:lnTo>
                        <a:pt x="28" y="2"/>
                      </a:lnTo>
                      <a:lnTo>
                        <a:pt x="0" y="3"/>
                      </a:lnTo>
                      <a:lnTo>
                        <a:pt x="195" y="192"/>
                      </a:lnTo>
                      <a:close/>
                    </a:path>
                  </a:pathLst>
                </a:custGeom>
                <a:solidFill>
                  <a:srgbClr val="858585"/>
                </a:solidFill>
                <a:ln w="9525">
                  <a:noFill/>
                  <a:round/>
                  <a:headEnd/>
                  <a:tailEnd/>
                </a:ln>
              </p:spPr>
              <p:txBody>
                <a:bodyPr/>
                <a:lstStyle/>
                <a:p>
                  <a:pPr>
                    <a:defRPr/>
                  </a:pPr>
                  <a:endParaRPr lang="en-US">
                    <a:cs typeface="+mn-cs"/>
                  </a:endParaRPr>
                </a:p>
              </p:txBody>
            </p:sp>
            <p:sp>
              <p:nvSpPr>
                <p:cNvPr id="197" name="Freeform 398"/>
                <p:cNvSpPr>
                  <a:spLocks/>
                </p:cNvSpPr>
                <p:nvPr/>
              </p:nvSpPr>
              <p:spPr bwMode="auto">
                <a:xfrm>
                  <a:off x="165" y="4"/>
                  <a:ext cx="37" cy="20"/>
                </a:xfrm>
                <a:custGeom>
                  <a:avLst/>
                  <a:gdLst/>
                  <a:ahLst/>
                  <a:cxnLst>
                    <a:cxn ang="0">
                      <a:pos x="185" y="181"/>
                    </a:cxn>
                    <a:cxn ang="0">
                      <a:pos x="221" y="177"/>
                    </a:cxn>
                    <a:cxn ang="0">
                      <a:pos x="264" y="173"/>
                    </a:cxn>
                    <a:cxn ang="0">
                      <a:pos x="299" y="173"/>
                    </a:cxn>
                    <a:cxn ang="0">
                      <a:pos x="121" y="0"/>
                    </a:cxn>
                    <a:cxn ang="0">
                      <a:pos x="85" y="0"/>
                    </a:cxn>
                    <a:cxn ang="0">
                      <a:pos x="49" y="0"/>
                    </a:cxn>
                    <a:cxn ang="0">
                      <a:pos x="8" y="2"/>
                    </a:cxn>
                    <a:cxn ang="0">
                      <a:pos x="0" y="2"/>
                    </a:cxn>
                    <a:cxn ang="0">
                      <a:pos x="185" y="181"/>
                    </a:cxn>
                  </a:cxnLst>
                  <a:rect l="0" t="0" r="r" b="b"/>
                  <a:pathLst>
                    <a:path w="299" h="181">
                      <a:moveTo>
                        <a:pt x="185" y="181"/>
                      </a:moveTo>
                      <a:lnTo>
                        <a:pt x="221" y="177"/>
                      </a:lnTo>
                      <a:lnTo>
                        <a:pt x="264" y="173"/>
                      </a:lnTo>
                      <a:lnTo>
                        <a:pt x="299" y="173"/>
                      </a:lnTo>
                      <a:lnTo>
                        <a:pt x="121" y="0"/>
                      </a:lnTo>
                      <a:lnTo>
                        <a:pt x="85" y="0"/>
                      </a:lnTo>
                      <a:lnTo>
                        <a:pt x="49" y="0"/>
                      </a:lnTo>
                      <a:lnTo>
                        <a:pt x="8" y="2"/>
                      </a:lnTo>
                      <a:lnTo>
                        <a:pt x="0" y="2"/>
                      </a:lnTo>
                      <a:lnTo>
                        <a:pt x="185" y="181"/>
                      </a:lnTo>
                      <a:close/>
                    </a:path>
                  </a:pathLst>
                </a:custGeom>
                <a:solidFill>
                  <a:srgbClr val="949494"/>
                </a:solidFill>
                <a:ln w="9525">
                  <a:noFill/>
                  <a:round/>
                  <a:headEnd/>
                  <a:tailEnd/>
                </a:ln>
              </p:spPr>
              <p:txBody>
                <a:bodyPr/>
                <a:lstStyle/>
                <a:p>
                  <a:pPr>
                    <a:defRPr/>
                  </a:pPr>
                  <a:endParaRPr lang="en-US">
                    <a:cs typeface="+mn-cs"/>
                  </a:endParaRPr>
                </a:p>
              </p:txBody>
            </p:sp>
            <p:sp>
              <p:nvSpPr>
                <p:cNvPr id="198" name="Freeform 399"/>
                <p:cNvSpPr>
                  <a:spLocks/>
                </p:cNvSpPr>
                <p:nvPr/>
              </p:nvSpPr>
              <p:spPr bwMode="auto">
                <a:xfrm>
                  <a:off x="172" y="4"/>
                  <a:ext cx="39" cy="20"/>
                </a:xfrm>
                <a:custGeom>
                  <a:avLst/>
                  <a:gdLst/>
                  <a:ahLst/>
                  <a:cxnLst>
                    <a:cxn ang="0">
                      <a:pos x="180" y="179"/>
                    </a:cxn>
                    <a:cxn ang="0">
                      <a:pos x="203" y="177"/>
                    </a:cxn>
                    <a:cxn ang="0">
                      <a:pos x="246" y="177"/>
                    </a:cxn>
                    <a:cxn ang="0">
                      <a:pos x="282" y="181"/>
                    </a:cxn>
                    <a:cxn ang="0">
                      <a:pos x="309" y="185"/>
                    </a:cxn>
                    <a:cxn ang="0">
                      <a:pos x="119" y="0"/>
                    </a:cxn>
                    <a:cxn ang="0">
                      <a:pos x="114" y="2"/>
                    </a:cxn>
                    <a:cxn ang="0">
                      <a:pos x="97" y="2"/>
                    </a:cxn>
                    <a:cxn ang="0">
                      <a:pos x="61" y="4"/>
                    </a:cxn>
                    <a:cxn ang="0">
                      <a:pos x="24" y="4"/>
                    </a:cxn>
                    <a:cxn ang="0">
                      <a:pos x="0" y="4"/>
                    </a:cxn>
                    <a:cxn ang="0">
                      <a:pos x="180" y="179"/>
                    </a:cxn>
                  </a:cxnLst>
                  <a:rect l="0" t="0" r="r" b="b"/>
                  <a:pathLst>
                    <a:path w="309" h="185">
                      <a:moveTo>
                        <a:pt x="180" y="179"/>
                      </a:moveTo>
                      <a:lnTo>
                        <a:pt x="203" y="177"/>
                      </a:lnTo>
                      <a:lnTo>
                        <a:pt x="246" y="177"/>
                      </a:lnTo>
                      <a:lnTo>
                        <a:pt x="282" y="181"/>
                      </a:lnTo>
                      <a:lnTo>
                        <a:pt x="309" y="185"/>
                      </a:lnTo>
                      <a:lnTo>
                        <a:pt x="119" y="0"/>
                      </a:lnTo>
                      <a:lnTo>
                        <a:pt x="114" y="2"/>
                      </a:lnTo>
                      <a:lnTo>
                        <a:pt x="97" y="2"/>
                      </a:lnTo>
                      <a:lnTo>
                        <a:pt x="61" y="4"/>
                      </a:lnTo>
                      <a:lnTo>
                        <a:pt x="24" y="4"/>
                      </a:lnTo>
                      <a:lnTo>
                        <a:pt x="0" y="4"/>
                      </a:lnTo>
                      <a:lnTo>
                        <a:pt x="180" y="179"/>
                      </a:lnTo>
                      <a:close/>
                    </a:path>
                  </a:pathLst>
                </a:custGeom>
                <a:solidFill>
                  <a:srgbClr val="A3A3A3"/>
                </a:solidFill>
                <a:ln w="9525">
                  <a:noFill/>
                  <a:round/>
                  <a:headEnd/>
                  <a:tailEnd/>
                </a:ln>
              </p:spPr>
              <p:txBody>
                <a:bodyPr/>
                <a:lstStyle/>
                <a:p>
                  <a:pPr>
                    <a:defRPr/>
                  </a:pPr>
                  <a:endParaRPr lang="en-US">
                    <a:cs typeface="+mn-cs"/>
                  </a:endParaRPr>
                </a:p>
              </p:txBody>
            </p:sp>
            <p:sp>
              <p:nvSpPr>
                <p:cNvPr id="199" name="Freeform 400"/>
                <p:cNvSpPr>
                  <a:spLocks/>
                </p:cNvSpPr>
                <p:nvPr/>
              </p:nvSpPr>
              <p:spPr bwMode="auto">
                <a:xfrm>
                  <a:off x="180" y="4"/>
                  <a:ext cx="36" cy="22"/>
                </a:xfrm>
                <a:custGeom>
                  <a:avLst/>
                  <a:gdLst/>
                  <a:ahLst/>
                  <a:cxnLst>
                    <a:cxn ang="0">
                      <a:pos x="178" y="178"/>
                    </a:cxn>
                    <a:cxn ang="0">
                      <a:pos x="186" y="178"/>
                    </a:cxn>
                    <a:cxn ang="0">
                      <a:pos x="222" y="182"/>
                    </a:cxn>
                    <a:cxn ang="0">
                      <a:pos x="259" y="188"/>
                    </a:cxn>
                    <a:cxn ang="0">
                      <a:pos x="289" y="199"/>
                    </a:cxn>
                    <a:cxn ang="0">
                      <a:pos x="282" y="195"/>
                    </a:cxn>
                    <a:cxn ang="0">
                      <a:pos x="265" y="174"/>
                    </a:cxn>
                    <a:cxn ang="0">
                      <a:pos x="252" y="161"/>
                    </a:cxn>
                    <a:cxn ang="0">
                      <a:pos x="237" y="149"/>
                    </a:cxn>
                    <a:cxn ang="0">
                      <a:pos x="222" y="132"/>
                    </a:cxn>
                    <a:cxn ang="0">
                      <a:pos x="209" y="119"/>
                    </a:cxn>
                    <a:cxn ang="0">
                      <a:pos x="194" y="107"/>
                    </a:cxn>
                    <a:cxn ang="0">
                      <a:pos x="181" y="92"/>
                    </a:cxn>
                    <a:cxn ang="0">
                      <a:pos x="166" y="78"/>
                    </a:cxn>
                    <a:cxn ang="0">
                      <a:pos x="151" y="65"/>
                    </a:cxn>
                    <a:cxn ang="0">
                      <a:pos x="136" y="55"/>
                    </a:cxn>
                    <a:cxn ang="0">
                      <a:pos x="123" y="42"/>
                    </a:cxn>
                    <a:cxn ang="0">
                      <a:pos x="108" y="32"/>
                    </a:cxn>
                    <a:cxn ang="0">
                      <a:pos x="95" y="19"/>
                    </a:cxn>
                    <a:cxn ang="0">
                      <a:pos x="82" y="9"/>
                    </a:cxn>
                    <a:cxn ang="0">
                      <a:pos x="72" y="0"/>
                    </a:cxn>
                    <a:cxn ang="0">
                      <a:pos x="54" y="3"/>
                    </a:cxn>
                    <a:cxn ang="0">
                      <a:pos x="37" y="3"/>
                    </a:cxn>
                    <a:cxn ang="0">
                      <a:pos x="1" y="5"/>
                    </a:cxn>
                    <a:cxn ang="0">
                      <a:pos x="0" y="5"/>
                    </a:cxn>
                    <a:cxn ang="0">
                      <a:pos x="178" y="178"/>
                    </a:cxn>
                  </a:cxnLst>
                  <a:rect l="0" t="0" r="r" b="b"/>
                  <a:pathLst>
                    <a:path w="289" h="199">
                      <a:moveTo>
                        <a:pt x="178" y="178"/>
                      </a:moveTo>
                      <a:lnTo>
                        <a:pt x="186" y="178"/>
                      </a:lnTo>
                      <a:lnTo>
                        <a:pt x="222" y="182"/>
                      </a:lnTo>
                      <a:lnTo>
                        <a:pt x="259" y="188"/>
                      </a:lnTo>
                      <a:lnTo>
                        <a:pt x="289" y="199"/>
                      </a:lnTo>
                      <a:lnTo>
                        <a:pt x="282" y="195"/>
                      </a:lnTo>
                      <a:lnTo>
                        <a:pt x="265" y="174"/>
                      </a:lnTo>
                      <a:lnTo>
                        <a:pt x="252" y="161"/>
                      </a:lnTo>
                      <a:lnTo>
                        <a:pt x="237" y="149"/>
                      </a:lnTo>
                      <a:lnTo>
                        <a:pt x="222" y="132"/>
                      </a:lnTo>
                      <a:lnTo>
                        <a:pt x="209" y="119"/>
                      </a:lnTo>
                      <a:lnTo>
                        <a:pt x="194" y="107"/>
                      </a:lnTo>
                      <a:lnTo>
                        <a:pt x="181" y="92"/>
                      </a:lnTo>
                      <a:lnTo>
                        <a:pt x="166" y="78"/>
                      </a:lnTo>
                      <a:lnTo>
                        <a:pt x="151" y="65"/>
                      </a:lnTo>
                      <a:lnTo>
                        <a:pt x="136" y="55"/>
                      </a:lnTo>
                      <a:lnTo>
                        <a:pt x="123" y="42"/>
                      </a:lnTo>
                      <a:lnTo>
                        <a:pt x="108" y="32"/>
                      </a:lnTo>
                      <a:lnTo>
                        <a:pt x="95" y="19"/>
                      </a:lnTo>
                      <a:lnTo>
                        <a:pt x="82" y="9"/>
                      </a:lnTo>
                      <a:lnTo>
                        <a:pt x="72" y="0"/>
                      </a:lnTo>
                      <a:lnTo>
                        <a:pt x="54" y="3"/>
                      </a:lnTo>
                      <a:lnTo>
                        <a:pt x="37" y="3"/>
                      </a:lnTo>
                      <a:lnTo>
                        <a:pt x="1" y="5"/>
                      </a:lnTo>
                      <a:lnTo>
                        <a:pt x="0" y="5"/>
                      </a:lnTo>
                      <a:lnTo>
                        <a:pt x="178" y="178"/>
                      </a:lnTo>
                      <a:close/>
                    </a:path>
                  </a:pathLst>
                </a:custGeom>
                <a:solidFill>
                  <a:srgbClr val="B2B2B2"/>
                </a:solidFill>
                <a:ln w="9525">
                  <a:noFill/>
                  <a:round/>
                  <a:headEnd/>
                  <a:tailEnd/>
                </a:ln>
              </p:spPr>
              <p:txBody>
                <a:bodyPr/>
                <a:lstStyle/>
                <a:p>
                  <a:pPr>
                    <a:defRPr/>
                  </a:pPr>
                  <a:endParaRPr lang="en-US">
                    <a:cs typeface="+mn-cs"/>
                  </a:endParaRPr>
                </a:p>
              </p:txBody>
            </p:sp>
            <p:sp>
              <p:nvSpPr>
                <p:cNvPr id="200" name="Freeform 401"/>
                <p:cNvSpPr>
                  <a:spLocks/>
                </p:cNvSpPr>
                <p:nvPr/>
              </p:nvSpPr>
              <p:spPr bwMode="auto">
                <a:xfrm>
                  <a:off x="187" y="4"/>
                  <a:ext cx="29" cy="22"/>
                </a:xfrm>
                <a:custGeom>
                  <a:avLst/>
                  <a:gdLst/>
                  <a:ahLst/>
                  <a:cxnLst>
                    <a:cxn ang="0">
                      <a:pos x="190" y="186"/>
                    </a:cxn>
                    <a:cxn ang="0">
                      <a:pos x="200" y="188"/>
                    </a:cxn>
                    <a:cxn ang="0">
                      <a:pos x="230" y="199"/>
                    </a:cxn>
                    <a:cxn ang="0">
                      <a:pos x="223" y="195"/>
                    </a:cxn>
                    <a:cxn ang="0">
                      <a:pos x="206" y="174"/>
                    </a:cxn>
                    <a:cxn ang="0">
                      <a:pos x="193" y="161"/>
                    </a:cxn>
                    <a:cxn ang="0">
                      <a:pos x="178" y="149"/>
                    </a:cxn>
                    <a:cxn ang="0">
                      <a:pos x="163" y="132"/>
                    </a:cxn>
                    <a:cxn ang="0">
                      <a:pos x="150" y="119"/>
                    </a:cxn>
                    <a:cxn ang="0">
                      <a:pos x="135" y="107"/>
                    </a:cxn>
                    <a:cxn ang="0">
                      <a:pos x="122" y="92"/>
                    </a:cxn>
                    <a:cxn ang="0">
                      <a:pos x="107" y="78"/>
                    </a:cxn>
                    <a:cxn ang="0">
                      <a:pos x="92" y="65"/>
                    </a:cxn>
                    <a:cxn ang="0">
                      <a:pos x="77" y="55"/>
                    </a:cxn>
                    <a:cxn ang="0">
                      <a:pos x="64" y="42"/>
                    </a:cxn>
                    <a:cxn ang="0">
                      <a:pos x="49" y="32"/>
                    </a:cxn>
                    <a:cxn ang="0">
                      <a:pos x="36" y="19"/>
                    </a:cxn>
                    <a:cxn ang="0">
                      <a:pos x="23" y="9"/>
                    </a:cxn>
                    <a:cxn ang="0">
                      <a:pos x="13" y="0"/>
                    </a:cxn>
                    <a:cxn ang="0">
                      <a:pos x="0" y="1"/>
                    </a:cxn>
                    <a:cxn ang="0">
                      <a:pos x="190" y="186"/>
                    </a:cxn>
                  </a:cxnLst>
                  <a:rect l="0" t="0" r="r" b="b"/>
                  <a:pathLst>
                    <a:path w="230" h="199">
                      <a:moveTo>
                        <a:pt x="190" y="186"/>
                      </a:moveTo>
                      <a:lnTo>
                        <a:pt x="200" y="188"/>
                      </a:lnTo>
                      <a:lnTo>
                        <a:pt x="230" y="199"/>
                      </a:lnTo>
                      <a:lnTo>
                        <a:pt x="223" y="195"/>
                      </a:lnTo>
                      <a:lnTo>
                        <a:pt x="206" y="174"/>
                      </a:lnTo>
                      <a:lnTo>
                        <a:pt x="193" y="161"/>
                      </a:lnTo>
                      <a:lnTo>
                        <a:pt x="178" y="149"/>
                      </a:lnTo>
                      <a:lnTo>
                        <a:pt x="163" y="132"/>
                      </a:lnTo>
                      <a:lnTo>
                        <a:pt x="150" y="119"/>
                      </a:lnTo>
                      <a:lnTo>
                        <a:pt x="135" y="107"/>
                      </a:lnTo>
                      <a:lnTo>
                        <a:pt x="122" y="92"/>
                      </a:lnTo>
                      <a:lnTo>
                        <a:pt x="107" y="78"/>
                      </a:lnTo>
                      <a:lnTo>
                        <a:pt x="92" y="65"/>
                      </a:lnTo>
                      <a:lnTo>
                        <a:pt x="77" y="55"/>
                      </a:lnTo>
                      <a:lnTo>
                        <a:pt x="64" y="42"/>
                      </a:lnTo>
                      <a:lnTo>
                        <a:pt x="49" y="32"/>
                      </a:lnTo>
                      <a:lnTo>
                        <a:pt x="36" y="19"/>
                      </a:lnTo>
                      <a:lnTo>
                        <a:pt x="23" y="9"/>
                      </a:lnTo>
                      <a:lnTo>
                        <a:pt x="13" y="0"/>
                      </a:lnTo>
                      <a:lnTo>
                        <a:pt x="0" y="1"/>
                      </a:lnTo>
                      <a:lnTo>
                        <a:pt x="190" y="186"/>
                      </a:lnTo>
                      <a:close/>
                    </a:path>
                  </a:pathLst>
                </a:custGeom>
                <a:solidFill>
                  <a:srgbClr val="C2C2C2"/>
                </a:solidFill>
                <a:ln w="9525">
                  <a:noFill/>
                  <a:round/>
                  <a:headEnd/>
                  <a:tailEnd/>
                </a:ln>
              </p:spPr>
              <p:txBody>
                <a:bodyPr/>
                <a:lstStyle/>
                <a:p>
                  <a:pPr>
                    <a:defRPr/>
                  </a:pPr>
                  <a:endParaRPr lang="en-US">
                    <a:cs typeface="+mn-cs"/>
                  </a:endParaRPr>
                </a:p>
              </p:txBody>
            </p:sp>
            <p:sp>
              <p:nvSpPr>
                <p:cNvPr id="201" name="Freeform 402"/>
                <p:cNvSpPr>
                  <a:spLocks/>
                </p:cNvSpPr>
                <p:nvPr/>
              </p:nvSpPr>
              <p:spPr bwMode="auto">
                <a:xfrm>
                  <a:off x="142" y="136"/>
                  <a:ext cx="9" cy="15"/>
                </a:xfrm>
                <a:custGeom>
                  <a:avLst/>
                  <a:gdLst/>
                  <a:ahLst/>
                  <a:cxnLst>
                    <a:cxn ang="0">
                      <a:pos x="23" y="134"/>
                    </a:cxn>
                    <a:cxn ang="0">
                      <a:pos x="69" y="82"/>
                    </a:cxn>
                    <a:cxn ang="0">
                      <a:pos x="77" y="75"/>
                    </a:cxn>
                    <a:cxn ang="0">
                      <a:pos x="0" y="0"/>
                    </a:cxn>
                    <a:cxn ang="0">
                      <a:pos x="2" y="22"/>
                    </a:cxn>
                    <a:cxn ang="0">
                      <a:pos x="23" y="134"/>
                    </a:cxn>
                  </a:cxnLst>
                  <a:rect l="0" t="0" r="r" b="b"/>
                  <a:pathLst>
                    <a:path w="77" h="134">
                      <a:moveTo>
                        <a:pt x="23" y="134"/>
                      </a:moveTo>
                      <a:lnTo>
                        <a:pt x="69" y="82"/>
                      </a:lnTo>
                      <a:lnTo>
                        <a:pt x="77" y="75"/>
                      </a:lnTo>
                      <a:lnTo>
                        <a:pt x="0" y="0"/>
                      </a:lnTo>
                      <a:lnTo>
                        <a:pt x="2" y="22"/>
                      </a:lnTo>
                      <a:lnTo>
                        <a:pt x="23" y="134"/>
                      </a:lnTo>
                      <a:close/>
                    </a:path>
                  </a:pathLst>
                </a:custGeom>
                <a:solidFill>
                  <a:srgbClr val="FFFFFF"/>
                </a:solidFill>
                <a:ln w="9525">
                  <a:noFill/>
                  <a:round/>
                  <a:headEnd/>
                  <a:tailEnd/>
                </a:ln>
              </p:spPr>
              <p:txBody>
                <a:bodyPr/>
                <a:lstStyle/>
                <a:p>
                  <a:pPr>
                    <a:defRPr/>
                  </a:pPr>
                  <a:endParaRPr lang="en-US">
                    <a:cs typeface="+mn-cs"/>
                  </a:endParaRPr>
                </a:p>
              </p:txBody>
            </p:sp>
            <p:sp>
              <p:nvSpPr>
                <p:cNvPr id="202" name="Freeform 403"/>
                <p:cNvSpPr>
                  <a:spLocks/>
                </p:cNvSpPr>
                <p:nvPr/>
              </p:nvSpPr>
              <p:spPr bwMode="auto">
                <a:xfrm>
                  <a:off x="140" y="124"/>
                  <a:ext cx="17" cy="26"/>
                </a:xfrm>
                <a:custGeom>
                  <a:avLst/>
                  <a:gdLst/>
                  <a:ahLst/>
                  <a:cxnLst>
                    <a:cxn ang="0">
                      <a:pos x="48" y="231"/>
                    </a:cxn>
                    <a:cxn ang="0">
                      <a:pos x="84" y="189"/>
                    </a:cxn>
                    <a:cxn ang="0">
                      <a:pos x="140" y="137"/>
                    </a:cxn>
                    <a:cxn ang="0">
                      <a:pos x="0" y="0"/>
                    </a:cxn>
                    <a:cxn ang="0">
                      <a:pos x="0" y="5"/>
                    </a:cxn>
                    <a:cxn ang="0">
                      <a:pos x="17" y="129"/>
                    </a:cxn>
                    <a:cxn ang="0">
                      <a:pos x="34" y="217"/>
                    </a:cxn>
                    <a:cxn ang="0">
                      <a:pos x="48" y="231"/>
                    </a:cxn>
                  </a:cxnLst>
                  <a:rect l="0" t="0" r="r" b="b"/>
                  <a:pathLst>
                    <a:path w="140" h="231">
                      <a:moveTo>
                        <a:pt x="48" y="231"/>
                      </a:moveTo>
                      <a:lnTo>
                        <a:pt x="84" y="189"/>
                      </a:lnTo>
                      <a:lnTo>
                        <a:pt x="140" y="137"/>
                      </a:lnTo>
                      <a:lnTo>
                        <a:pt x="0" y="0"/>
                      </a:lnTo>
                      <a:lnTo>
                        <a:pt x="0" y="5"/>
                      </a:lnTo>
                      <a:lnTo>
                        <a:pt x="17" y="129"/>
                      </a:lnTo>
                      <a:lnTo>
                        <a:pt x="34" y="217"/>
                      </a:lnTo>
                      <a:lnTo>
                        <a:pt x="48" y="231"/>
                      </a:lnTo>
                      <a:close/>
                    </a:path>
                  </a:pathLst>
                </a:custGeom>
                <a:solidFill>
                  <a:srgbClr val="F0F0F0"/>
                </a:solidFill>
                <a:ln w="9525">
                  <a:noFill/>
                  <a:round/>
                  <a:headEnd/>
                  <a:tailEnd/>
                </a:ln>
              </p:spPr>
              <p:txBody>
                <a:bodyPr/>
                <a:lstStyle/>
                <a:p>
                  <a:pPr>
                    <a:defRPr/>
                  </a:pPr>
                  <a:endParaRPr lang="en-US">
                    <a:cs typeface="+mn-cs"/>
                  </a:endParaRPr>
                </a:p>
              </p:txBody>
            </p:sp>
            <p:sp>
              <p:nvSpPr>
                <p:cNvPr id="203" name="Freeform 404"/>
                <p:cNvSpPr>
                  <a:spLocks/>
                </p:cNvSpPr>
                <p:nvPr/>
              </p:nvSpPr>
              <p:spPr bwMode="auto">
                <a:xfrm>
                  <a:off x="139" y="113"/>
                  <a:ext cx="24" cy="32"/>
                </a:xfrm>
                <a:custGeom>
                  <a:avLst/>
                  <a:gdLst/>
                  <a:ahLst/>
                  <a:cxnLst>
                    <a:cxn ang="0">
                      <a:pos x="99" y="280"/>
                    </a:cxn>
                    <a:cxn ang="0">
                      <a:pos x="146" y="235"/>
                    </a:cxn>
                    <a:cxn ang="0">
                      <a:pos x="196" y="190"/>
                    </a:cxn>
                    <a:cxn ang="0">
                      <a:pos x="0" y="0"/>
                    </a:cxn>
                    <a:cxn ang="0">
                      <a:pos x="7" y="103"/>
                    </a:cxn>
                    <a:cxn ang="0">
                      <a:pos x="22" y="205"/>
                    </a:cxn>
                    <a:cxn ang="0">
                      <a:pos x="99" y="280"/>
                    </a:cxn>
                  </a:cxnLst>
                  <a:rect l="0" t="0" r="r" b="b"/>
                  <a:pathLst>
                    <a:path w="196" h="280">
                      <a:moveTo>
                        <a:pt x="99" y="280"/>
                      </a:moveTo>
                      <a:lnTo>
                        <a:pt x="146" y="235"/>
                      </a:lnTo>
                      <a:lnTo>
                        <a:pt x="196" y="190"/>
                      </a:lnTo>
                      <a:lnTo>
                        <a:pt x="0" y="0"/>
                      </a:lnTo>
                      <a:lnTo>
                        <a:pt x="7" y="103"/>
                      </a:lnTo>
                      <a:lnTo>
                        <a:pt x="22" y="205"/>
                      </a:lnTo>
                      <a:lnTo>
                        <a:pt x="99" y="280"/>
                      </a:lnTo>
                      <a:close/>
                    </a:path>
                  </a:pathLst>
                </a:custGeom>
                <a:solidFill>
                  <a:srgbClr val="E0E0E0"/>
                </a:solidFill>
                <a:ln w="9525">
                  <a:noFill/>
                  <a:round/>
                  <a:headEnd/>
                  <a:tailEnd/>
                </a:ln>
              </p:spPr>
              <p:txBody>
                <a:bodyPr/>
                <a:lstStyle/>
                <a:p>
                  <a:pPr>
                    <a:defRPr/>
                  </a:pPr>
                  <a:endParaRPr lang="en-US">
                    <a:cs typeface="+mn-cs"/>
                  </a:endParaRPr>
                </a:p>
              </p:txBody>
            </p:sp>
            <p:sp>
              <p:nvSpPr>
                <p:cNvPr id="204" name="Freeform 405"/>
                <p:cNvSpPr>
                  <a:spLocks/>
                </p:cNvSpPr>
                <p:nvPr/>
              </p:nvSpPr>
              <p:spPr bwMode="auto">
                <a:xfrm>
                  <a:off x="138" y="102"/>
                  <a:ext cx="32" cy="38"/>
                </a:xfrm>
                <a:custGeom>
                  <a:avLst/>
                  <a:gdLst/>
                  <a:ahLst/>
                  <a:cxnLst>
                    <a:cxn ang="0">
                      <a:pos x="153" y="334"/>
                    </a:cxn>
                    <a:cxn ang="0">
                      <a:pos x="209" y="284"/>
                    </a:cxn>
                    <a:cxn ang="0">
                      <a:pos x="253" y="246"/>
                    </a:cxn>
                    <a:cxn ang="0">
                      <a:pos x="0" y="0"/>
                    </a:cxn>
                    <a:cxn ang="0">
                      <a:pos x="5" y="81"/>
                    </a:cxn>
                    <a:cxn ang="0">
                      <a:pos x="14" y="197"/>
                    </a:cxn>
                    <a:cxn ang="0">
                      <a:pos x="154" y="334"/>
                    </a:cxn>
                    <a:cxn ang="0">
                      <a:pos x="153" y="334"/>
                    </a:cxn>
                  </a:cxnLst>
                  <a:rect l="0" t="0" r="r" b="b"/>
                  <a:pathLst>
                    <a:path w="253" h="334">
                      <a:moveTo>
                        <a:pt x="153" y="334"/>
                      </a:moveTo>
                      <a:lnTo>
                        <a:pt x="209" y="284"/>
                      </a:lnTo>
                      <a:lnTo>
                        <a:pt x="253" y="246"/>
                      </a:lnTo>
                      <a:lnTo>
                        <a:pt x="0" y="0"/>
                      </a:lnTo>
                      <a:lnTo>
                        <a:pt x="5" y="81"/>
                      </a:lnTo>
                      <a:lnTo>
                        <a:pt x="14" y="197"/>
                      </a:lnTo>
                      <a:lnTo>
                        <a:pt x="154" y="334"/>
                      </a:lnTo>
                      <a:lnTo>
                        <a:pt x="153" y="334"/>
                      </a:lnTo>
                      <a:close/>
                    </a:path>
                  </a:pathLst>
                </a:custGeom>
                <a:solidFill>
                  <a:srgbClr val="D1D1D1"/>
                </a:solidFill>
                <a:ln w="9525">
                  <a:noFill/>
                  <a:round/>
                  <a:headEnd/>
                  <a:tailEnd/>
                </a:ln>
              </p:spPr>
              <p:txBody>
                <a:bodyPr/>
                <a:lstStyle/>
                <a:p>
                  <a:pPr>
                    <a:defRPr/>
                  </a:pPr>
                  <a:endParaRPr lang="en-US">
                    <a:cs typeface="+mn-cs"/>
                  </a:endParaRPr>
                </a:p>
              </p:txBody>
            </p:sp>
            <p:sp>
              <p:nvSpPr>
                <p:cNvPr id="205" name="Freeform 406"/>
                <p:cNvSpPr>
                  <a:spLocks/>
                </p:cNvSpPr>
                <p:nvPr/>
              </p:nvSpPr>
              <p:spPr bwMode="auto">
                <a:xfrm>
                  <a:off x="138" y="95"/>
                  <a:ext cx="39" cy="40"/>
                </a:xfrm>
                <a:custGeom>
                  <a:avLst/>
                  <a:gdLst/>
                  <a:ahLst/>
                  <a:cxnLst>
                    <a:cxn ang="0">
                      <a:pos x="206" y="357"/>
                    </a:cxn>
                    <a:cxn ang="0">
                      <a:pos x="212" y="352"/>
                    </a:cxn>
                    <a:cxn ang="0">
                      <a:pos x="272" y="302"/>
                    </a:cxn>
                    <a:cxn ang="0">
                      <a:pos x="311" y="276"/>
                    </a:cxn>
                    <a:cxn ang="0">
                      <a:pos x="28" y="0"/>
                    </a:cxn>
                    <a:cxn ang="0">
                      <a:pos x="25" y="3"/>
                    </a:cxn>
                    <a:cxn ang="0">
                      <a:pos x="0" y="32"/>
                    </a:cxn>
                    <a:cxn ang="0">
                      <a:pos x="8" y="149"/>
                    </a:cxn>
                    <a:cxn ang="0">
                      <a:pos x="10" y="167"/>
                    </a:cxn>
                    <a:cxn ang="0">
                      <a:pos x="206" y="357"/>
                    </a:cxn>
                  </a:cxnLst>
                  <a:rect l="0" t="0" r="r" b="b"/>
                  <a:pathLst>
                    <a:path w="311" h="357">
                      <a:moveTo>
                        <a:pt x="206" y="357"/>
                      </a:moveTo>
                      <a:lnTo>
                        <a:pt x="212" y="352"/>
                      </a:lnTo>
                      <a:lnTo>
                        <a:pt x="272" y="302"/>
                      </a:lnTo>
                      <a:lnTo>
                        <a:pt x="311" y="276"/>
                      </a:lnTo>
                      <a:lnTo>
                        <a:pt x="28" y="0"/>
                      </a:lnTo>
                      <a:lnTo>
                        <a:pt x="25" y="3"/>
                      </a:lnTo>
                      <a:lnTo>
                        <a:pt x="0" y="32"/>
                      </a:lnTo>
                      <a:lnTo>
                        <a:pt x="8" y="149"/>
                      </a:lnTo>
                      <a:lnTo>
                        <a:pt x="10" y="167"/>
                      </a:lnTo>
                      <a:lnTo>
                        <a:pt x="206" y="357"/>
                      </a:lnTo>
                      <a:close/>
                    </a:path>
                  </a:pathLst>
                </a:custGeom>
                <a:solidFill>
                  <a:srgbClr val="C2C2C2"/>
                </a:solidFill>
                <a:ln w="9525">
                  <a:noFill/>
                  <a:round/>
                  <a:headEnd/>
                  <a:tailEnd/>
                </a:ln>
              </p:spPr>
              <p:txBody>
                <a:bodyPr/>
                <a:lstStyle/>
                <a:p>
                  <a:pPr>
                    <a:defRPr/>
                  </a:pPr>
                  <a:endParaRPr lang="en-US">
                    <a:cs typeface="+mn-cs"/>
                  </a:endParaRPr>
                </a:p>
              </p:txBody>
            </p:sp>
            <p:sp>
              <p:nvSpPr>
                <p:cNvPr id="206" name="Freeform 407"/>
                <p:cNvSpPr>
                  <a:spLocks/>
                </p:cNvSpPr>
                <p:nvPr/>
              </p:nvSpPr>
              <p:spPr bwMode="auto">
                <a:xfrm>
                  <a:off x="138" y="90"/>
                  <a:ext cx="46" cy="40"/>
                </a:xfrm>
                <a:custGeom>
                  <a:avLst/>
                  <a:gdLst/>
                  <a:ahLst/>
                  <a:cxnLst>
                    <a:cxn ang="0">
                      <a:pos x="256" y="359"/>
                    </a:cxn>
                    <a:cxn ang="0">
                      <a:pos x="272" y="347"/>
                    </a:cxn>
                    <a:cxn ang="0">
                      <a:pos x="339" y="303"/>
                    </a:cxn>
                    <a:cxn ang="0">
                      <a:pos x="368" y="284"/>
                    </a:cxn>
                    <a:cxn ang="0">
                      <a:pos x="76" y="0"/>
                    </a:cxn>
                    <a:cxn ang="0">
                      <a:pos x="55" y="17"/>
                    </a:cxn>
                    <a:cxn ang="0">
                      <a:pos x="25" y="48"/>
                    </a:cxn>
                    <a:cxn ang="0">
                      <a:pos x="0" y="77"/>
                    </a:cxn>
                    <a:cxn ang="0">
                      <a:pos x="3" y="113"/>
                    </a:cxn>
                    <a:cxn ang="0">
                      <a:pos x="256" y="359"/>
                    </a:cxn>
                  </a:cxnLst>
                  <a:rect l="0" t="0" r="r" b="b"/>
                  <a:pathLst>
                    <a:path w="368" h="359">
                      <a:moveTo>
                        <a:pt x="256" y="359"/>
                      </a:moveTo>
                      <a:lnTo>
                        <a:pt x="272" y="347"/>
                      </a:lnTo>
                      <a:lnTo>
                        <a:pt x="339" y="303"/>
                      </a:lnTo>
                      <a:lnTo>
                        <a:pt x="368" y="284"/>
                      </a:lnTo>
                      <a:lnTo>
                        <a:pt x="76" y="0"/>
                      </a:lnTo>
                      <a:lnTo>
                        <a:pt x="55" y="17"/>
                      </a:lnTo>
                      <a:lnTo>
                        <a:pt x="25" y="48"/>
                      </a:lnTo>
                      <a:lnTo>
                        <a:pt x="0" y="77"/>
                      </a:lnTo>
                      <a:lnTo>
                        <a:pt x="3" y="113"/>
                      </a:lnTo>
                      <a:lnTo>
                        <a:pt x="256" y="359"/>
                      </a:lnTo>
                      <a:close/>
                    </a:path>
                  </a:pathLst>
                </a:custGeom>
                <a:solidFill>
                  <a:srgbClr val="B2B2B2"/>
                </a:solidFill>
                <a:ln w="9525">
                  <a:noFill/>
                  <a:round/>
                  <a:headEnd/>
                  <a:tailEnd/>
                </a:ln>
              </p:spPr>
              <p:txBody>
                <a:bodyPr/>
                <a:lstStyle/>
                <a:p>
                  <a:pPr>
                    <a:defRPr/>
                  </a:pPr>
                  <a:endParaRPr lang="en-US">
                    <a:cs typeface="+mn-cs"/>
                  </a:endParaRPr>
                </a:p>
              </p:txBody>
            </p:sp>
            <p:sp>
              <p:nvSpPr>
                <p:cNvPr id="207" name="Freeform 408"/>
                <p:cNvSpPr>
                  <a:spLocks/>
                </p:cNvSpPr>
                <p:nvPr/>
              </p:nvSpPr>
              <p:spPr bwMode="auto">
                <a:xfrm>
                  <a:off x="141" y="85"/>
                  <a:ext cx="50" cy="41"/>
                </a:xfrm>
                <a:custGeom>
                  <a:avLst/>
                  <a:gdLst/>
                  <a:ahLst/>
                  <a:cxnLst>
                    <a:cxn ang="0">
                      <a:pos x="283" y="363"/>
                    </a:cxn>
                    <a:cxn ang="0">
                      <a:pos x="311" y="345"/>
                    </a:cxn>
                    <a:cxn ang="0">
                      <a:pos x="375" y="303"/>
                    </a:cxn>
                    <a:cxn ang="0">
                      <a:pos x="398" y="291"/>
                    </a:cxn>
                    <a:cxn ang="0">
                      <a:pos x="99" y="0"/>
                    </a:cxn>
                    <a:cxn ang="0">
                      <a:pos x="66" y="25"/>
                    </a:cxn>
                    <a:cxn ang="0">
                      <a:pos x="27" y="59"/>
                    </a:cxn>
                    <a:cxn ang="0">
                      <a:pos x="0" y="87"/>
                    </a:cxn>
                    <a:cxn ang="0">
                      <a:pos x="283" y="363"/>
                    </a:cxn>
                  </a:cxnLst>
                  <a:rect l="0" t="0" r="r" b="b"/>
                  <a:pathLst>
                    <a:path w="398" h="363">
                      <a:moveTo>
                        <a:pt x="283" y="363"/>
                      </a:moveTo>
                      <a:lnTo>
                        <a:pt x="311" y="345"/>
                      </a:lnTo>
                      <a:lnTo>
                        <a:pt x="375" y="303"/>
                      </a:lnTo>
                      <a:lnTo>
                        <a:pt x="398" y="291"/>
                      </a:lnTo>
                      <a:lnTo>
                        <a:pt x="99" y="0"/>
                      </a:lnTo>
                      <a:lnTo>
                        <a:pt x="66" y="25"/>
                      </a:lnTo>
                      <a:lnTo>
                        <a:pt x="27" y="59"/>
                      </a:lnTo>
                      <a:lnTo>
                        <a:pt x="0" y="87"/>
                      </a:lnTo>
                      <a:lnTo>
                        <a:pt x="283" y="363"/>
                      </a:lnTo>
                      <a:close/>
                    </a:path>
                  </a:pathLst>
                </a:custGeom>
                <a:solidFill>
                  <a:srgbClr val="A3A3A3"/>
                </a:solidFill>
                <a:ln w="9525">
                  <a:noFill/>
                  <a:round/>
                  <a:headEnd/>
                  <a:tailEnd/>
                </a:ln>
              </p:spPr>
              <p:txBody>
                <a:bodyPr/>
                <a:lstStyle/>
                <a:p>
                  <a:pPr>
                    <a:defRPr/>
                  </a:pPr>
                  <a:endParaRPr lang="en-US">
                    <a:cs typeface="+mn-cs"/>
                  </a:endParaRPr>
                </a:p>
              </p:txBody>
            </p:sp>
            <p:sp>
              <p:nvSpPr>
                <p:cNvPr id="208" name="Freeform 409"/>
                <p:cNvSpPr>
                  <a:spLocks/>
                </p:cNvSpPr>
                <p:nvPr/>
              </p:nvSpPr>
              <p:spPr bwMode="auto">
                <a:xfrm>
                  <a:off x="147" y="81"/>
                  <a:ext cx="52" cy="40"/>
                </a:xfrm>
                <a:custGeom>
                  <a:avLst/>
                  <a:gdLst/>
                  <a:ahLst/>
                  <a:cxnLst>
                    <a:cxn ang="0">
                      <a:pos x="292" y="365"/>
                    </a:cxn>
                    <a:cxn ang="0">
                      <a:pos x="327" y="342"/>
                    </a:cxn>
                    <a:cxn ang="0">
                      <a:pos x="394" y="307"/>
                    </a:cxn>
                    <a:cxn ang="0">
                      <a:pos x="411" y="297"/>
                    </a:cxn>
                    <a:cxn ang="0">
                      <a:pos x="105" y="0"/>
                    </a:cxn>
                    <a:cxn ang="0">
                      <a:pos x="63" y="31"/>
                    </a:cxn>
                    <a:cxn ang="0">
                      <a:pos x="18" y="64"/>
                    </a:cxn>
                    <a:cxn ang="0">
                      <a:pos x="0" y="81"/>
                    </a:cxn>
                    <a:cxn ang="0">
                      <a:pos x="292" y="365"/>
                    </a:cxn>
                  </a:cxnLst>
                  <a:rect l="0" t="0" r="r" b="b"/>
                  <a:pathLst>
                    <a:path w="411" h="365">
                      <a:moveTo>
                        <a:pt x="292" y="365"/>
                      </a:moveTo>
                      <a:lnTo>
                        <a:pt x="327" y="342"/>
                      </a:lnTo>
                      <a:lnTo>
                        <a:pt x="394" y="307"/>
                      </a:lnTo>
                      <a:lnTo>
                        <a:pt x="411" y="297"/>
                      </a:lnTo>
                      <a:lnTo>
                        <a:pt x="105" y="0"/>
                      </a:lnTo>
                      <a:lnTo>
                        <a:pt x="63" y="31"/>
                      </a:lnTo>
                      <a:lnTo>
                        <a:pt x="18" y="64"/>
                      </a:lnTo>
                      <a:lnTo>
                        <a:pt x="0" y="81"/>
                      </a:lnTo>
                      <a:lnTo>
                        <a:pt x="292" y="365"/>
                      </a:lnTo>
                      <a:close/>
                    </a:path>
                  </a:pathLst>
                </a:custGeom>
                <a:solidFill>
                  <a:srgbClr val="949494"/>
                </a:solidFill>
                <a:ln w="9525">
                  <a:noFill/>
                  <a:round/>
                  <a:headEnd/>
                  <a:tailEnd/>
                </a:ln>
              </p:spPr>
              <p:txBody>
                <a:bodyPr/>
                <a:lstStyle/>
                <a:p>
                  <a:pPr>
                    <a:defRPr/>
                  </a:pPr>
                  <a:endParaRPr lang="en-US">
                    <a:cs typeface="+mn-cs"/>
                  </a:endParaRPr>
                </a:p>
              </p:txBody>
            </p:sp>
            <p:sp>
              <p:nvSpPr>
                <p:cNvPr id="209" name="Freeform 410"/>
                <p:cNvSpPr>
                  <a:spLocks/>
                </p:cNvSpPr>
                <p:nvPr/>
              </p:nvSpPr>
              <p:spPr bwMode="auto">
                <a:xfrm>
                  <a:off x="154" y="77"/>
                  <a:ext cx="53" cy="41"/>
                </a:xfrm>
                <a:custGeom>
                  <a:avLst/>
                  <a:gdLst/>
                  <a:ahLst/>
                  <a:cxnLst>
                    <a:cxn ang="0">
                      <a:pos x="299" y="366"/>
                    </a:cxn>
                    <a:cxn ang="0">
                      <a:pos x="343" y="343"/>
                    </a:cxn>
                    <a:cxn ang="0">
                      <a:pos x="412" y="307"/>
                    </a:cxn>
                    <a:cxn ang="0">
                      <a:pos x="425" y="302"/>
                    </a:cxn>
                    <a:cxn ang="0">
                      <a:pos x="113" y="0"/>
                    </a:cxn>
                    <a:cxn ang="0">
                      <a:pos x="57" y="34"/>
                    </a:cxn>
                    <a:cxn ang="0">
                      <a:pos x="12" y="67"/>
                    </a:cxn>
                    <a:cxn ang="0">
                      <a:pos x="0" y="75"/>
                    </a:cxn>
                    <a:cxn ang="0">
                      <a:pos x="299" y="366"/>
                    </a:cxn>
                  </a:cxnLst>
                  <a:rect l="0" t="0" r="r" b="b"/>
                  <a:pathLst>
                    <a:path w="425" h="366">
                      <a:moveTo>
                        <a:pt x="299" y="366"/>
                      </a:moveTo>
                      <a:lnTo>
                        <a:pt x="343" y="343"/>
                      </a:lnTo>
                      <a:lnTo>
                        <a:pt x="412" y="307"/>
                      </a:lnTo>
                      <a:lnTo>
                        <a:pt x="425" y="302"/>
                      </a:lnTo>
                      <a:lnTo>
                        <a:pt x="113" y="0"/>
                      </a:lnTo>
                      <a:lnTo>
                        <a:pt x="57" y="34"/>
                      </a:lnTo>
                      <a:lnTo>
                        <a:pt x="12" y="67"/>
                      </a:lnTo>
                      <a:lnTo>
                        <a:pt x="0" y="75"/>
                      </a:lnTo>
                      <a:lnTo>
                        <a:pt x="299" y="366"/>
                      </a:lnTo>
                      <a:close/>
                    </a:path>
                  </a:pathLst>
                </a:custGeom>
                <a:solidFill>
                  <a:srgbClr val="858585"/>
                </a:solidFill>
                <a:ln w="9525">
                  <a:noFill/>
                  <a:round/>
                  <a:headEnd/>
                  <a:tailEnd/>
                </a:ln>
              </p:spPr>
              <p:txBody>
                <a:bodyPr/>
                <a:lstStyle/>
                <a:p>
                  <a:pPr>
                    <a:defRPr/>
                  </a:pPr>
                  <a:endParaRPr lang="en-US">
                    <a:cs typeface="+mn-cs"/>
                  </a:endParaRPr>
                </a:p>
              </p:txBody>
            </p:sp>
            <p:sp>
              <p:nvSpPr>
                <p:cNvPr id="210" name="Freeform 411"/>
                <p:cNvSpPr>
                  <a:spLocks/>
                </p:cNvSpPr>
                <p:nvPr/>
              </p:nvSpPr>
              <p:spPr bwMode="auto">
                <a:xfrm>
                  <a:off x="160" y="73"/>
                  <a:ext cx="55" cy="41"/>
                </a:xfrm>
                <a:custGeom>
                  <a:avLst/>
                  <a:gdLst/>
                  <a:ahLst/>
                  <a:cxnLst>
                    <a:cxn ang="0">
                      <a:pos x="306" y="366"/>
                    </a:cxn>
                    <a:cxn ang="0">
                      <a:pos x="358" y="340"/>
                    </a:cxn>
                    <a:cxn ang="0">
                      <a:pos x="424" y="313"/>
                    </a:cxn>
                    <a:cxn ang="0">
                      <a:pos x="438" y="309"/>
                    </a:cxn>
                    <a:cxn ang="0">
                      <a:pos x="120" y="0"/>
                    </a:cxn>
                    <a:cxn ang="0">
                      <a:pos x="115" y="2"/>
                    </a:cxn>
                    <a:cxn ang="0">
                      <a:pos x="59" y="33"/>
                    </a:cxn>
                    <a:cxn ang="0">
                      <a:pos x="3" y="67"/>
                    </a:cxn>
                    <a:cxn ang="0">
                      <a:pos x="0" y="69"/>
                    </a:cxn>
                    <a:cxn ang="0">
                      <a:pos x="306" y="366"/>
                    </a:cxn>
                  </a:cxnLst>
                  <a:rect l="0" t="0" r="r" b="b"/>
                  <a:pathLst>
                    <a:path w="438" h="366">
                      <a:moveTo>
                        <a:pt x="306" y="366"/>
                      </a:moveTo>
                      <a:lnTo>
                        <a:pt x="358" y="340"/>
                      </a:lnTo>
                      <a:lnTo>
                        <a:pt x="424" y="313"/>
                      </a:lnTo>
                      <a:lnTo>
                        <a:pt x="438" y="309"/>
                      </a:lnTo>
                      <a:lnTo>
                        <a:pt x="120" y="0"/>
                      </a:lnTo>
                      <a:lnTo>
                        <a:pt x="115" y="2"/>
                      </a:lnTo>
                      <a:lnTo>
                        <a:pt x="59" y="33"/>
                      </a:lnTo>
                      <a:lnTo>
                        <a:pt x="3" y="67"/>
                      </a:lnTo>
                      <a:lnTo>
                        <a:pt x="0" y="69"/>
                      </a:lnTo>
                      <a:lnTo>
                        <a:pt x="306" y="366"/>
                      </a:lnTo>
                      <a:close/>
                    </a:path>
                  </a:pathLst>
                </a:custGeom>
                <a:solidFill>
                  <a:srgbClr val="757575"/>
                </a:solidFill>
                <a:ln w="9525">
                  <a:noFill/>
                  <a:round/>
                  <a:headEnd/>
                  <a:tailEnd/>
                </a:ln>
              </p:spPr>
              <p:txBody>
                <a:bodyPr/>
                <a:lstStyle/>
                <a:p>
                  <a:pPr>
                    <a:defRPr/>
                  </a:pPr>
                  <a:endParaRPr lang="en-US">
                    <a:cs typeface="+mn-cs"/>
                  </a:endParaRPr>
                </a:p>
              </p:txBody>
            </p:sp>
            <p:sp>
              <p:nvSpPr>
                <p:cNvPr id="211" name="Freeform 412"/>
                <p:cNvSpPr>
                  <a:spLocks/>
                </p:cNvSpPr>
                <p:nvPr/>
              </p:nvSpPr>
              <p:spPr bwMode="auto">
                <a:xfrm>
                  <a:off x="168" y="70"/>
                  <a:ext cx="56" cy="40"/>
                </a:xfrm>
                <a:custGeom>
                  <a:avLst/>
                  <a:gdLst/>
                  <a:ahLst/>
                  <a:cxnLst>
                    <a:cxn ang="0">
                      <a:pos x="311" y="366"/>
                    </a:cxn>
                    <a:cxn ang="0">
                      <a:pos x="364" y="344"/>
                    </a:cxn>
                    <a:cxn ang="0">
                      <a:pos x="431" y="323"/>
                    </a:cxn>
                    <a:cxn ang="0">
                      <a:pos x="450" y="318"/>
                    </a:cxn>
                    <a:cxn ang="0">
                      <a:pos x="124" y="0"/>
                    </a:cxn>
                    <a:cxn ang="0">
                      <a:pos x="115" y="4"/>
                    </a:cxn>
                    <a:cxn ang="0">
                      <a:pos x="55" y="33"/>
                    </a:cxn>
                    <a:cxn ang="0">
                      <a:pos x="0" y="64"/>
                    </a:cxn>
                    <a:cxn ang="0">
                      <a:pos x="311" y="366"/>
                    </a:cxn>
                  </a:cxnLst>
                  <a:rect l="0" t="0" r="r" b="b"/>
                  <a:pathLst>
                    <a:path w="450" h="366">
                      <a:moveTo>
                        <a:pt x="311" y="366"/>
                      </a:moveTo>
                      <a:lnTo>
                        <a:pt x="364" y="344"/>
                      </a:lnTo>
                      <a:lnTo>
                        <a:pt x="431" y="323"/>
                      </a:lnTo>
                      <a:lnTo>
                        <a:pt x="450" y="318"/>
                      </a:lnTo>
                      <a:lnTo>
                        <a:pt x="124" y="0"/>
                      </a:lnTo>
                      <a:lnTo>
                        <a:pt x="115" y="4"/>
                      </a:lnTo>
                      <a:lnTo>
                        <a:pt x="55" y="33"/>
                      </a:lnTo>
                      <a:lnTo>
                        <a:pt x="0" y="64"/>
                      </a:lnTo>
                      <a:lnTo>
                        <a:pt x="311" y="366"/>
                      </a:lnTo>
                      <a:close/>
                    </a:path>
                  </a:pathLst>
                </a:custGeom>
                <a:solidFill>
                  <a:srgbClr val="666666"/>
                </a:solidFill>
                <a:ln w="9525">
                  <a:noFill/>
                  <a:round/>
                  <a:headEnd/>
                  <a:tailEnd/>
                </a:ln>
              </p:spPr>
              <p:txBody>
                <a:bodyPr/>
                <a:lstStyle/>
                <a:p>
                  <a:pPr>
                    <a:defRPr/>
                  </a:pPr>
                  <a:endParaRPr lang="en-US">
                    <a:cs typeface="+mn-cs"/>
                  </a:endParaRPr>
                </a:p>
              </p:txBody>
            </p:sp>
            <p:sp>
              <p:nvSpPr>
                <p:cNvPr id="212" name="Freeform 413"/>
                <p:cNvSpPr>
                  <a:spLocks/>
                </p:cNvSpPr>
                <p:nvPr/>
              </p:nvSpPr>
              <p:spPr bwMode="auto">
                <a:xfrm>
                  <a:off x="175" y="67"/>
                  <a:ext cx="59" cy="41"/>
                </a:xfrm>
                <a:custGeom>
                  <a:avLst/>
                  <a:gdLst/>
                  <a:ahLst/>
                  <a:cxnLst>
                    <a:cxn ang="0">
                      <a:pos x="318" y="368"/>
                    </a:cxn>
                    <a:cxn ang="0">
                      <a:pos x="371" y="351"/>
                    </a:cxn>
                    <a:cxn ang="0">
                      <a:pos x="435" y="336"/>
                    </a:cxn>
                    <a:cxn ang="0">
                      <a:pos x="469" y="330"/>
                    </a:cxn>
                    <a:cxn ang="0">
                      <a:pos x="129" y="0"/>
                    </a:cxn>
                    <a:cxn ang="0">
                      <a:pos x="115" y="7"/>
                    </a:cxn>
                    <a:cxn ang="0">
                      <a:pos x="55" y="32"/>
                    </a:cxn>
                    <a:cxn ang="0">
                      <a:pos x="0" y="59"/>
                    </a:cxn>
                    <a:cxn ang="0">
                      <a:pos x="318" y="368"/>
                    </a:cxn>
                  </a:cxnLst>
                  <a:rect l="0" t="0" r="r" b="b"/>
                  <a:pathLst>
                    <a:path w="469" h="368">
                      <a:moveTo>
                        <a:pt x="318" y="368"/>
                      </a:moveTo>
                      <a:lnTo>
                        <a:pt x="371" y="351"/>
                      </a:lnTo>
                      <a:lnTo>
                        <a:pt x="435" y="336"/>
                      </a:lnTo>
                      <a:lnTo>
                        <a:pt x="469" y="330"/>
                      </a:lnTo>
                      <a:lnTo>
                        <a:pt x="129" y="0"/>
                      </a:lnTo>
                      <a:lnTo>
                        <a:pt x="115" y="7"/>
                      </a:lnTo>
                      <a:lnTo>
                        <a:pt x="55" y="32"/>
                      </a:lnTo>
                      <a:lnTo>
                        <a:pt x="0" y="59"/>
                      </a:lnTo>
                      <a:lnTo>
                        <a:pt x="318" y="368"/>
                      </a:lnTo>
                      <a:close/>
                    </a:path>
                  </a:pathLst>
                </a:custGeom>
                <a:solidFill>
                  <a:srgbClr val="757575"/>
                </a:solidFill>
                <a:ln w="9525">
                  <a:noFill/>
                  <a:round/>
                  <a:headEnd/>
                  <a:tailEnd/>
                </a:ln>
              </p:spPr>
              <p:txBody>
                <a:bodyPr/>
                <a:lstStyle/>
                <a:p>
                  <a:pPr>
                    <a:defRPr/>
                  </a:pPr>
                  <a:endParaRPr lang="en-US">
                    <a:cs typeface="+mn-cs"/>
                  </a:endParaRPr>
                </a:p>
              </p:txBody>
            </p:sp>
            <p:sp>
              <p:nvSpPr>
                <p:cNvPr id="213" name="Freeform 414"/>
                <p:cNvSpPr>
                  <a:spLocks/>
                </p:cNvSpPr>
                <p:nvPr/>
              </p:nvSpPr>
              <p:spPr bwMode="auto">
                <a:xfrm>
                  <a:off x="183" y="64"/>
                  <a:ext cx="62" cy="41"/>
                </a:xfrm>
                <a:custGeom>
                  <a:avLst/>
                  <a:gdLst/>
                  <a:ahLst/>
                  <a:cxnLst>
                    <a:cxn ang="0">
                      <a:pos x="326" y="371"/>
                    </a:cxn>
                    <a:cxn ang="0">
                      <a:pos x="371" y="361"/>
                    </a:cxn>
                    <a:cxn ang="0">
                      <a:pos x="436" y="351"/>
                    </a:cxn>
                    <a:cxn ang="0">
                      <a:pos x="495" y="351"/>
                    </a:cxn>
                    <a:cxn ang="0">
                      <a:pos x="134" y="0"/>
                    </a:cxn>
                    <a:cxn ang="0">
                      <a:pos x="114" y="6"/>
                    </a:cxn>
                    <a:cxn ang="0">
                      <a:pos x="51" y="32"/>
                    </a:cxn>
                    <a:cxn ang="0">
                      <a:pos x="0" y="53"/>
                    </a:cxn>
                    <a:cxn ang="0">
                      <a:pos x="326" y="371"/>
                    </a:cxn>
                  </a:cxnLst>
                  <a:rect l="0" t="0" r="r" b="b"/>
                  <a:pathLst>
                    <a:path w="495" h="371">
                      <a:moveTo>
                        <a:pt x="326" y="371"/>
                      </a:moveTo>
                      <a:lnTo>
                        <a:pt x="371" y="361"/>
                      </a:lnTo>
                      <a:lnTo>
                        <a:pt x="436" y="351"/>
                      </a:lnTo>
                      <a:lnTo>
                        <a:pt x="495" y="351"/>
                      </a:lnTo>
                      <a:lnTo>
                        <a:pt x="134" y="0"/>
                      </a:lnTo>
                      <a:lnTo>
                        <a:pt x="114" y="6"/>
                      </a:lnTo>
                      <a:lnTo>
                        <a:pt x="51" y="32"/>
                      </a:lnTo>
                      <a:lnTo>
                        <a:pt x="0" y="53"/>
                      </a:lnTo>
                      <a:lnTo>
                        <a:pt x="326" y="371"/>
                      </a:lnTo>
                      <a:close/>
                    </a:path>
                  </a:pathLst>
                </a:custGeom>
                <a:solidFill>
                  <a:srgbClr val="858585"/>
                </a:solidFill>
                <a:ln w="9525">
                  <a:noFill/>
                  <a:round/>
                  <a:headEnd/>
                  <a:tailEnd/>
                </a:ln>
              </p:spPr>
              <p:txBody>
                <a:bodyPr/>
                <a:lstStyle/>
                <a:p>
                  <a:pPr>
                    <a:defRPr/>
                  </a:pPr>
                  <a:endParaRPr lang="en-US">
                    <a:cs typeface="+mn-cs"/>
                  </a:endParaRPr>
                </a:p>
              </p:txBody>
            </p:sp>
            <p:sp>
              <p:nvSpPr>
                <p:cNvPr id="214" name="Freeform 415"/>
                <p:cNvSpPr>
                  <a:spLocks/>
                </p:cNvSpPr>
                <p:nvPr/>
              </p:nvSpPr>
              <p:spPr bwMode="auto">
                <a:xfrm>
                  <a:off x="191" y="62"/>
                  <a:ext cx="69" cy="44"/>
                </a:xfrm>
                <a:custGeom>
                  <a:avLst/>
                  <a:gdLst/>
                  <a:ahLst/>
                  <a:cxnLst>
                    <a:cxn ang="0">
                      <a:pos x="340" y="376"/>
                    </a:cxn>
                    <a:cxn ang="0">
                      <a:pos x="371" y="372"/>
                    </a:cxn>
                    <a:cxn ang="0">
                      <a:pos x="431" y="372"/>
                    </a:cxn>
                    <a:cxn ang="0">
                      <a:pos x="487" y="376"/>
                    </a:cxn>
                    <a:cxn ang="0">
                      <a:pos x="536" y="391"/>
                    </a:cxn>
                    <a:cxn ang="0">
                      <a:pos x="549" y="396"/>
                    </a:cxn>
                    <a:cxn ang="0">
                      <a:pos x="142" y="0"/>
                    </a:cxn>
                    <a:cxn ang="0">
                      <a:pos x="111" y="9"/>
                    </a:cxn>
                    <a:cxn ang="0">
                      <a:pos x="49" y="27"/>
                    </a:cxn>
                    <a:cxn ang="0">
                      <a:pos x="0" y="46"/>
                    </a:cxn>
                    <a:cxn ang="0">
                      <a:pos x="340" y="376"/>
                    </a:cxn>
                  </a:cxnLst>
                  <a:rect l="0" t="0" r="r" b="b"/>
                  <a:pathLst>
                    <a:path w="549" h="396">
                      <a:moveTo>
                        <a:pt x="340" y="376"/>
                      </a:moveTo>
                      <a:lnTo>
                        <a:pt x="371" y="372"/>
                      </a:lnTo>
                      <a:lnTo>
                        <a:pt x="431" y="372"/>
                      </a:lnTo>
                      <a:lnTo>
                        <a:pt x="487" y="376"/>
                      </a:lnTo>
                      <a:lnTo>
                        <a:pt x="536" y="391"/>
                      </a:lnTo>
                      <a:lnTo>
                        <a:pt x="549" y="396"/>
                      </a:lnTo>
                      <a:lnTo>
                        <a:pt x="142" y="0"/>
                      </a:lnTo>
                      <a:lnTo>
                        <a:pt x="111" y="9"/>
                      </a:lnTo>
                      <a:lnTo>
                        <a:pt x="49" y="27"/>
                      </a:lnTo>
                      <a:lnTo>
                        <a:pt x="0" y="46"/>
                      </a:lnTo>
                      <a:lnTo>
                        <a:pt x="340" y="376"/>
                      </a:lnTo>
                      <a:close/>
                    </a:path>
                  </a:pathLst>
                </a:custGeom>
                <a:solidFill>
                  <a:srgbClr val="949494"/>
                </a:solidFill>
                <a:ln w="9525">
                  <a:noFill/>
                  <a:round/>
                  <a:headEnd/>
                  <a:tailEnd/>
                </a:ln>
              </p:spPr>
              <p:txBody>
                <a:bodyPr/>
                <a:lstStyle/>
                <a:p>
                  <a:pPr>
                    <a:defRPr/>
                  </a:pPr>
                  <a:endParaRPr lang="en-US">
                    <a:cs typeface="+mn-cs"/>
                  </a:endParaRPr>
                </a:p>
              </p:txBody>
            </p:sp>
            <p:sp>
              <p:nvSpPr>
                <p:cNvPr id="215" name="Freeform 416"/>
                <p:cNvSpPr>
                  <a:spLocks/>
                </p:cNvSpPr>
                <p:nvPr/>
              </p:nvSpPr>
              <p:spPr bwMode="auto">
                <a:xfrm>
                  <a:off x="200" y="60"/>
                  <a:ext cx="65" cy="48"/>
                </a:xfrm>
                <a:custGeom>
                  <a:avLst/>
                  <a:gdLst/>
                  <a:ahLst/>
                  <a:cxnLst>
                    <a:cxn ang="0">
                      <a:pos x="361" y="386"/>
                    </a:cxn>
                    <a:cxn ang="0">
                      <a:pos x="362" y="386"/>
                    </a:cxn>
                    <a:cxn ang="0">
                      <a:pos x="418" y="390"/>
                    </a:cxn>
                    <a:cxn ang="0">
                      <a:pos x="467" y="405"/>
                    </a:cxn>
                    <a:cxn ang="0">
                      <a:pos x="516" y="428"/>
                    </a:cxn>
                    <a:cxn ang="0">
                      <a:pos x="480" y="328"/>
                    </a:cxn>
                    <a:cxn ang="0">
                      <a:pos x="476" y="314"/>
                    </a:cxn>
                    <a:cxn ang="0">
                      <a:pos x="152" y="0"/>
                    </a:cxn>
                    <a:cxn ang="0">
                      <a:pos x="106" y="6"/>
                    </a:cxn>
                    <a:cxn ang="0">
                      <a:pos x="42" y="23"/>
                    </a:cxn>
                    <a:cxn ang="0">
                      <a:pos x="0" y="35"/>
                    </a:cxn>
                    <a:cxn ang="0">
                      <a:pos x="361" y="386"/>
                    </a:cxn>
                  </a:cxnLst>
                  <a:rect l="0" t="0" r="r" b="b"/>
                  <a:pathLst>
                    <a:path w="516" h="428">
                      <a:moveTo>
                        <a:pt x="361" y="386"/>
                      </a:moveTo>
                      <a:lnTo>
                        <a:pt x="362" y="386"/>
                      </a:lnTo>
                      <a:lnTo>
                        <a:pt x="418" y="390"/>
                      </a:lnTo>
                      <a:lnTo>
                        <a:pt x="467" y="405"/>
                      </a:lnTo>
                      <a:lnTo>
                        <a:pt x="516" y="428"/>
                      </a:lnTo>
                      <a:lnTo>
                        <a:pt x="480" y="328"/>
                      </a:lnTo>
                      <a:lnTo>
                        <a:pt x="476" y="314"/>
                      </a:lnTo>
                      <a:lnTo>
                        <a:pt x="152" y="0"/>
                      </a:lnTo>
                      <a:lnTo>
                        <a:pt x="106" y="6"/>
                      </a:lnTo>
                      <a:lnTo>
                        <a:pt x="42" y="23"/>
                      </a:lnTo>
                      <a:lnTo>
                        <a:pt x="0" y="35"/>
                      </a:lnTo>
                      <a:lnTo>
                        <a:pt x="361" y="386"/>
                      </a:lnTo>
                      <a:close/>
                    </a:path>
                  </a:pathLst>
                </a:custGeom>
                <a:solidFill>
                  <a:srgbClr val="A3A3A3"/>
                </a:solidFill>
                <a:ln w="9525">
                  <a:noFill/>
                  <a:round/>
                  <a:headEnd/>
                  <a:tailEnd/>
                </a:ln>
              </p:spPr>
              <p:txBody>
                <a:bodyPr/>
                <a:lstStyle/>
                <a:p>
                  <a:pPr>
                    <a:defRPr/>
                  </a:pPr>
                  <a:endParaRPr lang="en-US">
                    <a:cs typeface="+mn-cs"/>
                  </a:endParaRPr>
                </a:p>
              </p:txBody>
            </p:sp>
            <p:sp>
              <p:nvSpPr>
                <p:cNvPr id="216" name="Freeform 417"/>
                <p:cNvSpPr>
                  <a:spLocks/>
                </p:cNvSpPr>
                <p:nvPr/>
              </p:nvSpPr>
              <p:spPr bwMode="auto">
                <a:xfrm>
                  <a:off x="209" y="60"/>
                  <a:ext cx="56" cy="48"/>
                </a:xfrm>
                <a:custGeom>
                  <a:avLst/>
                  <a:gdLst/>
                  <a:ahLst/>
                  <a:cxnLst>
                    <a:cxn ang="0">
                      <a:pos x="407" y="414"/>
                    </a:cxn>
                    <a:cxn ang="0">
                      <a:pos x="443" y="432"/>
                    </a:cxn>
                    <a:cxn ang="0">
                      <a:pos x="407" y="332"/>
                    </a:cxn>
                    <a:cxn ang="0">
                      <a:pos x="366" y="221"/>
                    </a:cxn>
                    <a:cxn ang="0">
                      <a:pos x="347" y="172"/>
                    </a:cxn>
                    <a:cxn ang="0">
                      <a:pos x="170" y="0"/>
                    </a:cxn>
                    <a:cxn ang="0">
                      <a:pos x="156" y="0"/>
                    </a:cxn>
                    <a:cxn ang="0">
                      <a:pos x="96" y="2"/>
                    </a:cxn>
                    <a:cxn ang="0">
                      <a:pos x="33" y="10"/>
                    </a:cxn>
                    <a:cxn ang="0">
                      <a:pos x="0" y="18"/>
                    </a:cxn>
                    <a:cxn ang="0">
                      <a:pos x="407" y="414"/>
                    </a:cxn>
                  </a:cxnLst>
                  <a:rect l="0" t="0" r="r" b="b"/>
                  <a:pathLst>
                    <a:path w="443" h="432">
                      <a:moveTo>
                        <a:pt x="407" y="414"/>
                      </a:moveTo>
                      <a:lnTo>
                        <a:pt x="443" y="432"/>
                      </a:lnTo>
                      <a:lnTo>
                        <a:pt x="407" y="332"/>
                      </a:lnTo>
                      <a:lnTo>
                        <a:pt x="366" y="221"/>
                      </a:lnTo>
                      <a:lnTo>
                        <a:pt x="347" y="172"/>
                      </a:lnTo>
                      <a:lnTo>
                        <a:pt x="170" y="0"/>
                      </a:lnTo>
                      <a:lnTo>
                        <a:pt x="156" y="0"/>
                      </a:lnTo>
                      <a:lnTo>
                        <a:pt x="96" y="2"/>
                      </a:lnTo>
                      <a:lnTo>
                        <a:pt x="33" y="10"/>
                      </a:lnTo>
                      <a:lnTo>
                        <a:pt x="0" y="18"/>
                      </a:lnTo>
                      <a:lnTo>
                        <a:pt x="407" y="414"/>
                      </a:lnTo>
                      <a:close/>
                    </a:path>
                  </a:pathLst>
                </a:custGeom>
                <a:solidFill>
                  <a:srgbClr val="B2B2B2"/>
                </a:solidFill>
                <a:ln w="9525">
                  <a:noFill/>
                  <a:round/>
                  <a:headEnd/>
                  <a:tailEnd/>
                </a:ln>
              </p:spPr>
              <p:txBody>
                <a:bodyPr/>
                <a:lstStyle/>
                <a:p>
                  <a:pPr>
                    <a:defRPr/>
                  </a:pPr>
                  <a:endParaRPr lang="en-US">
                    <a:cs typeface="+mn-cs"/>
                  </a:endParaRPr>
                </a:p>
              </p:txBody>
            </p:sp>
            <p:sp>
              <p:nvSpPr>
                <p:cNvPr id="217" name="Freeform 418"/>
                <p:cNvSpPr>
                  <a:spLocks/>
                </p:cNvSpPr>
                <p:nvPr/>
              </p:nvSpPr>
              <p:spPr bwMode="auto">
                <a:xfrm>
                  <a:off x="219" y="60"/>
                  <a:ext cx="40" cy="35"/>
                </a:xfrm>
                <a:custGeom>
                  <a:avLst/>
                  <a:gdLst/>
                  <a:ahLst/>
                  <a:cxnLst>
                    <a:cxn ang="0">
                      <a:pos x="324" y="318"/>
                    </a:cxn>
                    <a:cxn ang="0">
                      <a:pos x="287" y="221"/>
                    </a:cxn>
                    <a:cxn ang="0">
                      <a:pos x="242" y="112"/>
                    </a:cxn>
                    <a:cxn ang="0">
                      <a:pos x="190" y="10"/>
                    </a:cxn>
                    <a:cxn ang="0">
                      <a:pos x="135" y="0"/>
                    </a:cxn>
                    <a:cxn ang="0">
                      <a:pos x="77" y="0"/>
                    </a:cxn>
                    <a:cxn ang="0">
                      <a:pos x="17" y="2"/>
                    </a:cxn>
                    <a:cxn ang="0">
                      <a:pos x="0" y="4"/>
                    </a:cxn>
                    <a:cxn ang="0">
                      <a:pos x="324" y="318"/>
                    </a:cxn>
                  </a:cxnLst>
                  <a:rect l="0" t="0" r="r" b="b"/>
                  <a:pathLst>
                    <a:path w="324" h="318">
                      <a:moveTo>
                        <a:pt x="324" y="318"/>
                      </a:moveTo>
                      <a:lnTo>
                        <a:pt x="287" y="221"/>
                      </a:lnTo>
                      <a:lnTo>
                        <a:pt x="242" y="112"/>
                      </a:lnTo>
                      <a:lnTo>
                        <a:pt x="190" y="10"/>
                      </a:lnTo>
                      <a:lnTo>
                        <a:pt x="135" y="0"/>
                      </a:lnTo>
                      <a:lnTo>
                        <a:pt x="77" y="0"/>
                      </a:lnTo>
                      <a:lnTo>
                        <a:pt x="17" y="2"/>
                      </a:lnTo>
                      <a:lnTo>
                        <a:pt x="0" y="4"/>
                      </a:lnTo>
                      <a:lnTo>
                        <a:pt x="324" y="318"/>
                      </a:lnTo>
                      <a:close/>
                    </a:path>
                  </a:pathLst>
                </a:custGeom>
                <a:solidFill>
                  <a:srgbClr val="C2C2C2"/>
                </a:solidFill>
                <a:ln w="9525">
                  <a:noFill/>
                  <a:round/>
                  <a:headEnd/>
                  <a:tailEnd/>
                </a:ln>
              </p:spPr>
              <p:txBody>
                <a:bodyPr/>
                <a:lstStyle/>
                <a:p>
                  <a:pPr>
                    <a:defRPr/>
                  </a:pPr>
                  <a:endParaRPr lang="en-US">
                    <a:cs typeface="+mn-cs"/>
                  </a:endParaRPr>
                </a:p>
              </p:txBody>
            </p:sp>
            <p:sp>
              <p:nvSpPr>
                <p:cNvPr id="218" name="Freeform 419"/>
                <p:cNvSpPr>
                  <a:spLocks/>
                </p:cNvSpPr>
                <p:nvPr/>
              </p:nvSpPr>
              <p:spPr bwMode="auto">
                <a:xfrm>
                  <a:off x="230" y="60"/>
                  <a:ext cx="22" cy="19"/>
                </a:xfrm>
                <a:custGeom>
                  <a:avLst/>
                  <a:gdLst/>
                  <a:ahLst/>
                  <a:cxnLst>
                    <a:cxn ang="0">
                      <a:pos x="177" y="172"/>
                    </a:cxn>
                    <a:cxn ang="0">
                      <a:pos x="151" y="112"/>
                    </a:cxn>
                    <a:cxn ang="0">
                      <a:pos x="99" y="10"/>
                    </a:cxn>
                    <a:cxn ang="0">
                      <a:pos x="44" y="0"/>
                    </a:cxn>
                    <a:cxn ang="0">
                      <a:pos x="0" y="0"/>
                    </a:cxn>
                    <a:cxn ang="0">
                      <a:pos x="177" y="172"/>
                    </a:cxn>
                  </a:cxnLst>
                  <a:rect l="0" t="0" r="r" b="b"/>
                  <a:pathLst>
                    <a:path w="177" h="172">
                      <a:moveTo>
                        <a:pt x="177" y="172"/>
                      </a:moveTo>
                      <a:lnTo>
                        <a:pt x="151" y="112"/>
                      </a:lnTo>
                      <a:lnTo>
                        <a:pt x="99" y="10"/>
                      </a:lnTo>
                      <a:lnTo>
                        <a:pt x="44" y="0"/>
                      </a:lnTo>
                      <a:lnTo>
                        <a:pt x="0" y="0"/>
                      </a:lnTo>
                      <a:lnTo>
                        <a:pt x="177" y="172"/>
                      </a:lnTo>
                      <a:close/>
                    </a:path>
                  </a:pathLst>
                </a:custGeom>
                <a:solidFill>
                  <a:srgbClr val="D1D1D1"/>
                </a:solidFill>
                <a:ln w="9525">
                  <a:noFill/>
                  <a:round/>
                  <a:headEnd/>
                  <a:tailEnd/>
                </a:ln>
              </p:spPr>
              <p:txBody>
                <a:bodyPr/>
                <a:lstStyle/>
                <a:p>
                  <a:pPr>
                    <a:defRPr/>
                  </a:pPr>
                  <a:endParaRPr lang="en-US">
                    <a:cs typeface="+mn-cs"/>
                  </a:endParaRPr>
                </a:p>
              </p:txBody>
            </p:sp>
            <p:sp>
              <p:nvSpPr>
                <p:cNvPr id="219" name="Freeform 420"/>
                <p:cNvSpPr>
                  <a:spLocks/>
                </p:cNvSpPr>
                <p:nvPr/>
              </p:nvSpPr>
              <p:spPr bwMode="auto">
                <a:xfrm>
                  <a:off x="4" y="404"/>
                  <a:ext cx="20" cy="55"/>
                </a:xfrm>
                <a:custGeom>
                  <a:avLst/>
                  <a:gdLst/>
                  <a:ahLst/>
                  <a:cxnLst>
                    <a:cxn ang="0">
                      <a:pos x="159" y="155"/>
                    </a:cxn>
                    <a:cxn ang="0">
                      <a:pos x="121" y="232"/>
                    </a:cxn>
                    <a:cxn ang="0">
                      <a:pos x="56" y="363"/>
                    </a:cxn>
                    <a:cxn ang="0">
                      <a:pos x="0" y="497"/>
                    </a:cxn>
                    <a:cxn ang="0">
                      <a:pos x="0" y="368"/>
                    </a:cxn>
                    <a:cxn ang="0">
                      <a:pos x="0" y="234"/>
                    </a:cxn>
                    <a:cxn ang="0">
                      <a:pos x="0" y="100"/>
                    </a:cxn>
                    <a:cxn ang="0">
                      <a:pos x="0" y="0"/>
                    </a:cxn>
                    <a:cxn ang="0">
                      <a:pos x="159" y="155"/>
                    </a:cxn>
                  </a:cxnLst>
                  <a:rect l="0" t="0" r="r" b="b"/>
                  <a:pathLst>
                    <a:path w="159" h="497">
                      <a:moveTo>
                        <a:pt x="159" y="155"/>
                      </a:moveTo>
                      <a:lnTo>
                        <a:pt x="121" y="232"/>
                      </a:lnTo>
                      <a:lnTo>
                        <a:pt x="56" y="363"/>
                      </a:lnTo>
                      <a:lnTo>
                        <a:pt x="0" y="497"/>
                      </a:lnTo>
                      <a:lnTo>
                        <a:pt x="0" y="368"/>
                      </a:lnTo>
                      <a:lnTo>
                        <a:pt x="0" y="234"/>
                      </a:lnTo>
                      <a:lnTo>
                        <a:pt x="0" y="100"/>
                      </a:lnTo>
                      <a:lnTo>
                        <a:pt x="0" y="0"/>
                      </a:lnTo>
                      <a:lnTo>
                        <a:pt x="159" y="155"/>
                      </a:lnTo>
                      <a:close/>
                    </a:path>
                  </a:pathLst>
                </a:custGeom>
                <a:solidFill>
                  <a:srgbClr val="FFFFFF"/>
                </a:solidFill>
                <a:ln w="9525">
                  <a:noFill/>
                  <a:round/>
                  <a:headEnd/>
                  <a:tailEnd/>
                </a:ln>
              </p:spPr>
              <p:txBody>
                <a:bodyPr/>
                <a:lstStyle/>
                <a:p>
                  <a:pPr>
                    <a:defRPr/>
                  </a:pPr>
                  <a:endParaRPr lang="en-US">
                    <a:cs typeface="+mn-cs"/>
                  </a:endParaRPr>
                </a:p>
              </p:txBody>
            </p:sp>
            <p:sp>
              <p:nvSpPr>
                <p:cNvPr id="220" name="Freeform 421"/>
                <p:cNvSpPr>
                  <a:spLocks/>
                </p:cNvSpPr>
                <p:nvPr/>
              </p:nvSpPr>
              <p:spPr bwMode="auto">
                <a:xfrm>
                  <a:off x="4" y="382"/>
                  <a:ext cx="31" cy="59"/>
                </a:xfrm>
                <a:custGeom>
                  <a:avLst/>
                  <a:gdLst/>
                  <a:ahLst/>
                  <a:cxnLst>
                    <a:cxn ang="0">
                      <a:pos x="0" y="167"/>
                    </a:cxn>
                    <a:cxn ang="0">
                      <a:pos x="60" y="4"/>
                    </a:cxn>
                    <a:cxn ang="0">
                      <a:pos x="63" y="0"/>
                    </a:cxn>
                    <a:cxn ang="0">
                      <a:pos x="250" y="182"/>
                    </a:cxn>
                    <a:cxn ang="0">
                      <a:pos x="185" y="298"/>
                    </a:cxn>
                    <a:cxn ang="0">
                      <a:pos x="121" y="430"/>
                    </a:cxn>
                    <a:cxn ang="0">
                      <a:pos x="73" y="528"/>
                    </a:cxn>
                    <a:cxn ang="0">
                      <a:pos x="0" y="457"/>
                    </a:cxn>
                    <a:cxn ang="0">
                      <a:pos x="0" y="432"/>
                    </a:cxn>
                    <a:cxn ang="0">
                      <a:pos x="0" y="298"/>
                    </a:cxn>
                    <a:cxn ang="0">
                      <a:pos x="0" y="167"/>
                    </a:cxn>
                  </a:cxnLst>
                  <a:rect l="0" t="0" r="r" b="b"/>
                  <a:pathLst>
                    <a:path w="250" h="528">
                      <a:moveTo>
                        <a:pt x="0" y="167"/>
                      </a:moveTo>
                      <a:lnTo>
                        <a:pt x="60" y="4"/>
                      </a:lnTo>
                      <a:lnTo>
                        <a:pt x="63" y="0"/>
                      </a:lnTo>
                      <a:lnTo>
                        <a:pt x="250" y="182"/>
                      </a:lnTo>
                      <a:lnTo>
                        <a:pt x="185" y="298"/>
                      </a:lnTo>
                      <a:lnTo>
                        <a:pt x="121" y="430"/>
                      </a:lnTo>
                      <a:lnTo>
                        <a:pt x="73" y="528"/>
                      </a:lnTo>
                      <a:lnTo>
                        <a:pt x="0" y="457"/>
                      </a:lnTo>
                      <a:lnTo>
                        <a:pt x="0" y="432"/>
                      </a:lnTo>
                      <a:lnTo>
                        <a:pt x="0" y="298"/>
                      </a:lnTo>
                      <a:lnTo>
                        <a:pt x="0" y="167"/>
                      </a:lnTo>
                      <a:close/>
                    </a:path>
                  </a:pathLst>
                </a:custGeom>
                <a:solidFill>
                  <a:srgbClr val="F0F0F0"/>
                </a:solidFill>
                <a:ln w="9525">
                  <a:noFill/>
                  <a:round/>
                  <a:headEnd/>
                  <a:tailEnd/>
                </a:ln>
              </p:spPr>
              <p:txBody>
                <a:bodyPr/>
                <a:lstStyle/>
                <a:p>
                  <a:pPr>
                    <a:defRPr/>
                  </a:pPr>
                  <a:endParaRPr lang="en-US">
                    <a:cs typeface="+mn-cs"/>
                  </a:endParaRPr>
                </a:p>
              </p:txBody>
            </p:sp>
            <p:sp>
              <p:nvSpPr>
                <p:cNvPr id="221" name="Freeform 422"/>
                <p:cNvSpPr>
                  <a:spLocks/>
                </p:cNvSpPr>
                <p:nvPr/>
              </p:nvSpPr>
              <p:spPr bwMode="auto">
                <a:xfrm>
                  <a:off x="4" y="362"/>
                  <a:ext cx="43" cy="59"/>
                </a:xfrm>
                <a:custGeom>
                  <a:avLst/>
                  <a:gdLst/>
                  <a:ahLst/>
                  <a:cxnLst>
                    <a:cxn ang="0">
                      <a:pos x="0" y="347"/>
                    </a:cxn>
                    <a:cxn ang="0">
                      <a:pos x="60" y="184"/>
                    </a:cxn>
                    <a:cxn ang="0">
                      <a:pos x="129" y="27"/>
                    </a:cxn>
                    <a:cxn ang="0">
                      <a:pos x="142" y="0"/>
                    </a:cxn>
                    <a:cxn ang="0">
                      <a:pos x="346" y="199"/>
                    </a:cxn>
                    <a:cxn ang="0">
                      <a:pos x="329" y="226"/>
                    </a:cxn>
                    <a:cxn ang="0">
                      <a:pos x="256" y="351"/>
                    </a:cxn>
                    <a:cxn ang="0">
                      <a:pos x="185" y="478"/>
                    </a:cxn>
                    <a:cxn ang="0">
                      <a:pos x="159" y="533"/>
                    </a:cxn>
                    <a:cxn ang="0">
                      <a:pos x="0" y="378"/>
                    </a:cxn>
                    <a:cxn ang="0">
                      <a:pos x="0" y="347"/>
                    </a:cxn>
                  </a:cxnLst>
                  <a:rect l="0" t="0" r="r" b="b"/>
                  <a:pathLst>
                    <a:path w="346" h="533">
                      <a:moveTo>
                        <a:pt x="0" y="347"/>
                      </a:moveTo>
                      <a:lnTo>
                        <a:pt x="60" y="184"/>
                      </a:lnTo>
                      <a:lnTo>
                        <a:pt x="129" y="27"/>
                      </a:lnTo>
                      <a:lnTo>
                        <a:pt x="142" y="0"/>
                      </a:lnTo>
                      <a:lnTo>
                        <a:pt x="346" y="199"/>
                      </a:lnTo>
                      <a:lnTo>
                        <a:pt x="329" y="226"/>
                      </a:lnTo>
                      <a:lnTo>
                        <a:pt x="256" y="351"/>
                      </a:lnTo>
                      <a:lnTo>
                        <a:pt x="185" y="478"/>
                      </a:lnTo>
                      <a:lnTo>
                        <a:pt x="159" y="533"/>
                      </a:lnTo>
                      <a:lnTo>
                        <a:pt x="0" y="378"/>
                      </a:lnTo>
                      <a:lnTo>
                        <a:pt x="0" y="347"/>
                      </a:lnTo>
                      <a:close/>
                    </a:path>
                  </a:pathLst>
                </a:custGeom>
                <a:solidFill>
                  <a:srgbClr val="E0E0E0"/>
                </a:solidFill>
                <a:ln w="9525">
                  <a:noFill/>
                  <a:round/>
                  <a:headEnd/>
                  <a:tailEnd/>
                </a:ln>
              </p:spPr>
              <p:txBody>
                <a:bodyPr/>
                <a:lstStyle/>
                <a:p>
                  <a:pPr>
                    <a:defRPr/>
                  </a:pPr>
                  <a:endParaRPr lang="en-US">
                    <a:cs typeface="+mn-cs"/>
                  </a:endParaRPr>
                </a:p>
              </p:txBody>
            </p:sp>
            <p:sp>
              <p:nvSpPr>
                <p:cNvPr id="222" name="Freeform 423"/>
                <p:cNvSpPr>
                  <a:spLocks/>
                </p:cNvSpPr>
                <p:nvPr/>
              </p:nvSpPr>
              <p:spPr bwMode="auto">
                <a:xfrm>
                  <a:off x="12" y="342"/>
                  <a:ext cx="48" cy="60"/>
                </a:xfrm>
                <a:custGeom>
                  <a:avLst/>
                  <a:gdLst/>
                  <a:ahLst/>
                  <a:cxnLst>
                    <a:cxn ang="0">
                      <a:pos x="0" y="356"/>
                    </a:cxn>
                    <a:cxn ang="0">
                      <a:pos x="66" y="203"/>
                    </a:cxn>
                    <a:cxn ang="0">
                      <a:pos x="135" y="55"/>
                    </a:cxn>
                    <a:cxn ang="0">
                      <a:pos x="164" y="0"/>
                    </a:cxn>
                    <a:cxn ang="0">
                      <a:pos x="385" y="215"/>
                    </a:cxn>
                    <a:cxn ang="0">
                      <a:pos x="341" y="281"/>
                    </a:cxn>
                    <a:cxn ang="0">
                      <a:pos x="266" y="402"/>
                    </a:cxn>
                    <a:cxn ang="0">
                      <a:pos x="193" y="527"/>
                    </a:cxn>
                    <a:cxn ang="0">
                      <a:pos x="187" y="538"/>
                    </a:cxn>
                    <a:cxn ang="0">
                      <a:pos x="0" y="356"/>
                    </a:cxn>
                  </a:cxnLst>
                  <a:rect l="0" t="0" r="r" b="b"/>
                  <a:pathLst>
                    <a:path w="385" h="538">
                      <a:moveTo>
                        <a:pt x="0" y="356"/>
                      </a:moveTo>
                      <a:lnTo>
                        <a:pt x="66" y="203"/>
                      </a:lnTo>
                      <a:lnTo>
                        <a:pt x="135" y="55"/>
                      </a:lnTo>
                      <a:lnTo>
                        <a:pt x="164" y="0"/>
                      </a:lnTo>
                      <a:lnTo>
                        <a:pt x="385" y="215"/>
                      </a:lnTo>
                      <a:lnTo>
                        <a:pt x="341" y="281"/>
                      </a:lnTo>
                      <a:lnTo>
                        <a:pt x="266" y="402"/>
                      </a:lnTo>
                      <a:lnTo>
                        <a:pt x="193" y="527"/>
                      </a:lnTo>
                      <a:lnTo>
                        <a:pt x="187" y="538"/>
                      </a:lnTo>
                      <a:lnTo>
                        <a:pt x="0" y="356"/>
                      </a:lnTo>
                      <a:close/>
                    </a:path>
                  </a:pathLst>
                </a:custGeom>
                <a:solidFill>
                  <a:srgbClr val="D1D1D1"/>
                </a:solidFill>
                <a:ln w="9525">
                  <a:noFill/>
                  <a:round/>
                  <a:headEnd/>
                  <a:tailEnd/>
                </a:ln>
              </p:spPr>
              <p:txBody>
                <a:bodyPr/>
                <a:lstStyle/>
                <a:p>
                  <a:pPr>
                    <a:defRPr/>
                  </a:pPr>
                  <a:endParaRPr lang="en-US">
                    <a:cs typeface="+mn-cs"/>
                  </a:endParaRPr>
                </a:p>
              </p:txBody>
            </p:sp>
            <p:sp>
              <p:nvSpPr>
                <p:cNvPr id="223" name="Freeform 424"/>
                <p:cNvSpPr>
                  <a:spLocks/>
                </p:cNvSpPr>
                <p:nvPr/>
              </p:nvSpPr>
              <p:spPr bwMode="auto">
                <a:xfrm>
                  <a:off x="22" y="324"/>
                  <a:ext cx="51" cy="60"/>
                </a:xfrm>
                <a:custGeom>
                  <a:avLst/>
                  <a:gdLst/>
                  <a:ahLst/>
                  <a:cxnLst>
                    <a:cxn ang="0">
                      <a:pos x="0" y="346"/>
                    </a:cxn>
                    <a:cxn ang="0">
                      <a:pos x="56" y="225"/>
                    </a:cxn>
                    <a:cxn ang="0">
                      <a:pos x="131" y="81"/>
                    </a:cxn>
                    <a:cxn ang="0">
                      <a:pos x="177" y="0"/>
                    </a:cxn>
                    <a:cxn ang="0">
                      <a:pos x="412" y="229"/>
                    </a:cxn>
                    <a:cxn ang="0">
                      <a:pos x="339" y="336"/>
                    </a:cxn>
                    <a:cxn ang="0">
                      <a:pos x="262" y="451"/>
                    </a:cxn>
                    <a:cxn ang="0">
                      <a:pos x="204" y="545"/>
                    </a:cxn>
                    <a:cxn ang="0">
                      <a:pos x="0" y="346"/>
                    </a:cxn>
                  </a:cxnLst>
                  <a:rect l="0" t="0" r="r" b="b"/>
                  <a:pathLst>
                    <a:path w="412" h="545">
                      <a:moveTo>
                        <a:pt x="0" y="346"/>
                      </a:moveTo>
                      <a:lnTo>
                        <a:pt x="56" y="225"/>
                      </a:lnTo>
                      <a:lnTo>
                        <a:pt x="131" y="81"/>
                      </a:lnTo>
                      <a:lnTo>
                        <a:pt x="177" y="0"/>
                      </a:lnTo>
                      <a:lnTo>
                        <a:pt x="412" y="229"/>
                      </a:lnTo>
                      <a:lnTo>
                        <a:pt x="339" y="336"/>
                      </a:lnTo>
                      <a:lnTo>
                        <a:pt x="262" y="451"/>
                      </a:lnTo>
                      <a:lnTo>
                        <a:pt x="204" y="545"/>
                      </a:lnTo>
                      <a:lnTo>
                        <a:pt x="0" y="346"/>
                      </a:lnTo>
                      <a:close/>
                    </a:path>
                  </a:pathLst>
                </a:custGeom>
                <a:solidFill>
                  <a:srgbClr val="C2C2C2"/>
                </a:solidFill>
                <a:ln w="9525">
                  <a:noFill/>
                  <a:round/>
                  <a:headEnd/>
                  <a:tailEnd/>
                </a:ln>
              </p:spPr>
              <p:txBody>
                <a:bodyPr/>
                <a:lstStyle/>
                <a:p>
                  <a:pPr>
                    <a:defRPr/>
                  </a:pPr>
                  <a:endParaRPr lang="en-US">
                    <a:cs typeface="+mn-cs"/>
                  </a:endParaRPr>
                </a:p>
              </p:txBody>
            </p:sp>
            <p:sp>
              <p:nvSpPr>
                <p:cNvPr id="224" name="Freeform 425"/>
                <p:cNvSpPr>
                  <a:spLocks/>
                </p:cNvSpPr>
                <p:nvPr/>
              </p:nvSpPr>
              <p:spPr bwMode="auto">
                <a:xfrm>
                  <a:off x="32" y="305"/>
                  <a:ext cx="55" cy="61"/>
                </a:xfrm>
                <a:custGeom>
                  <a:avLst/>
                  <a:gdLst/>
                  <a:ahLst/>
                  <a:cxnLst>
                    <a:cxn ang="0">
                      <a:pos x="0" y="333"/>
                    </a:cxn>
                    <a:cxn ang="0">
                      <a:pos x="46" y="244"/>
                    </a:cxn>
                    <a:cxn ang="0">
                      <a:pos x="123" y="106"/>
                    </a:cxn>
                    <a:cxn ang="0">
                      <a:pos x="188" y="0"/>
                    </a:cxn>
                    <a:cxn ang="0">
                      <a:pos x="438" y="243"/>
                    </a:cxn>
                    <a:cxn ang="0">
                      <a:pos x="413" y="273"/>
                    </a:cxn>
                    <a:cxn ang="0">
                      <a:pos x="334" y="384"/>
                    </a:cxn>
                    <a:cxn ang="0">
                      <a:pos x="254" y="499"/>
                    </a:cxn>
                    <a:cxn ang="0">
                      <a:pos x="221" y="548"/>
                    </a:cxn>
                    <a:cxn ang="0">
                      <a:pos x="0" y="333"/>
                    </a:cxn>
                  </a:cxnLst>
                  <a:rect l="0" t="0" r="r" b="b"/>
                  <a:pathLst>
                    <a:path w="438" h="548">
                      <a:moveTo>
                        <a:pt x="0" y="333"/>
                      </a:moveTo>
                      <a:lnTo>
                        <a:pt x="46" y="244"/>
                      </a:lnTo>
                      <a:lnTo>
                        <a:pt x="123" y="106"/>
                      </a:lnTo>
                      <a:lnTo>
                        <a:pt x="188" y="0"/>
                      </a:lnTo>
                      <a:lnTo>
                        <a:pt x="438" y="243"/>
                      </a:lnTo>
                      <a:lnTo>
                        <a:pt x="413" y="273"/>
                      </a:lnTo>
                      <a:lnTo>
                        <a:pt x="334" y="384"/>
                      </a:lnTo>
                      <a:lnTo>
                        <a:pt x="254" y="499"/>
                      </a:lnTo>
                      <a:lnTo>
                        <a:pt x="221" y="548"/>
                      </a:lnTo>
                      <a:lnTo>
                        <a:pt x="0" y="333"/>
                      </a:lnTo>
                      <a:close/>
                    </a:path>
                  </a:pathLst>
                </a:custGeom>
                <a:solidFill>
                  <a:srgbClr val="B2B2B2"/>
                </a:solidFill>
                <a:ln w="9525">
                  <a:noFill/>
                  <a:round/>
                  <a:headEnd/>
                  <a:tailEnd/>
                </a:ln>
              </p:spPr>
              <p:txBody>
                <a:bodyPr/>
                <a:lstStyle/>
                <a:p>
                  <a:pPr>
                    <a:defRPr/>
                  </a:pPr>
                  <a:endParaRPr lang="en-US">
                    <a:cs typeface="+mn-cs"/>
                  </a:endParaRPr>
                </a:p>
              </p:txBody>
            </p:sp>
            <p:sp>
              <p:nvSpPr>
                <p:cNvPr id="225" name="Freeform 426"/>
                <p:cNvSpPr>
                  <a:spLocks/>
                </p:cNvSpPr>
                <p:nvPr/>
              </p:nvSpPr>
              <p:spPr bwMode="auto">
                <a:xfrm>
                  <a:off x="44" y="288"/>
                  <a:ext cx="58" cy="61"/>
                </a:xfrm>
                <a:custGeom>
                  <a:avLst/>
                  <a:gdLst/>
                  <a:ahLst/>
                  <a:cxnLst>
                    <a:cxn ang="0">
                      <a:pos x="0" y="321"/>
                    </a:cxn>
                    <a:cxn ang="0">
                      <a:pos x="31" y="264"/>
                    </a:cxn>
                    <a:cxn ang="0">
                      <a:pos x="111" y="133"/>
                    </a:cxn>
                    <a:cxn ang="0">
                      <a:pos x="195" y="7"/>
                    </a:cxn>
                    <a:cxn ang="0">
                      <a:pos x="200" y="0"/>
                    </a:cxn>
                    <a:cxn ang="0">
                      <a:pos x="464" y="257"/>
                    </a:cxn>
                    <a:cxn ang="0">
                      <a:pos x="409" y="325"/>
                    </a:cxn>
                    <a:cxn ang="0">
                      <a:pos x="321" y="431"/>
                    </a:cxn>
                    <a:cxn ang="0">
                      <a:pos x="242" y="542"/>
                    </a:cxn>
                    <a:cxn ang="0">
                      <a:pos x="235" y="550"/>
                    </a:cxn>
                    <a:cxn ang="0">
                      <a:pos x="0" y="321"/>
                    </a:cxn>
                  </a:cxnLst>
                  <a:rect l="0" t="0" r="r" b="b"/>
                  <a:pathLst>
                    <a:path w="464" h="550">
                      <a:moveTo>
                        <a:pt x="0" y="321"/>
                      </a:moveTo>
                      <a:lnTo>
                        <a:pt x="31" y="264"/>
                      </a:lnTo>
                      <a:lnTo>
                        <a:pt x="111" y="133"/>
                      </a:lnTo>
                      <a:lnTo>
                        <a:pt x="195" y="7"/>
                      </a:lnTo>
                      <a:lnTo>
                        <a:pt x="200" y="0"/>
                      </a:lnTo>
                      <a:lnTo>
                        <a:pt x="464" y="257"/>
                      </a:lnTo>
                      <a:lnTo>
                        <a:pt x="409" y="325"/>
                      </a:lnTo>
                      <a:lnTo>
                        <a:pt x="321" y="431"/>
                      </a:lnTo>
                      <a:lnTo>
                        <a:pt x="242" y="542"/>
                      </a:lnTo>
                      <a:lnTo>
                        <a:pt x="235" y="550"/>
                      </a:lnTo>
                      <a:lnTo>
                        <a:pt x="0" y="321"/>
                      </a:lnTo>
                      <a:close/>
                    </a:path>
                  </a:pathLst>
                </a:custGeom>
                <a:solidFill>
                  <a:srgbClr val="A3A3A3"/>
                </a:solidFill>
                <a:ln w="9525">
                  <a:noFill/>
                  <a:round/>
                  <a:headEnd/>
                  <a:tailEnd/>
                </a:ln>
              </p:spPr>
              <p:txBody>
                <a:bodyPr/>
                <a:lstStyle/>
                <a:p>
                  <a:pPr>
                    <a:defRPr/>
                  </a:pPr>
                  <a:endParaRPr lang="en-US">
                    <a:cs typeface="+mn-cs"/>
                  </a:endParaRPr>
                </a:p>
              </p:txBody>
            </p:sp>
            <p:sp>
              <p:nvSpPr>
                <p:cNvPr id="226" name="Freeform 427"/>
                <p:cNvSpPr>
                  <a:spLocks/>
                </p:cNvSpPr>
                <p:nvPr/>
              </p:nvSpPr>
              <p:spPr bwMode="auto">
                <a:xfrm>
                  <a:off x="56" y="271"/>
                  <a:ext cx="61" cy="61"/>
                </a:xfrm>
                <a:custGeom>
                  <a:avLst/>
                  <a:gdLst/>
                  <a:ahLst/>
                  <a:cxnLst>
                    <a:cxn ang="0">
                      <a:pos x="0" y="310"/>
                    </a:cxn>
                    <a:cxn ang="0">
                      <a:pos x="15" y="285"/>
                    </a:cxn>
                    <a:cxn ang="0">
                      <a:pos x="99" y="159"/>
                    </a:cxn>
                    <a:cxn ang="0">
                      <a:pos x="184" y="38"/>
                    </a:cxn>
                    <a:cxn ang="0">
                      <a:pos x="213" y="0"/>
                    </a:cxn>
                    <a:cxn ang="0">
                      <a:pos x="492" y="270"/>
                    </a:cxn>
                    <a:cxn ang="0">
                      <a:pos x="485" y="276"/>
                    </a:cxn>
                    <a:cxn ang="0">
                      <a:pos x="397" y="374"/>
                    </a:cxn>
                    <a:cxn ang="0">
                      <a:pos x="313" y="477"/>
                    </a:cxn>
                    <a:cxn ang="0">
                      <a:pos x="250" y="553"/>
                    </a:cxn>
                    <a:cxn ang="0">
                      <a:pos x="0" y="310"/>
                    </a:cxn>
                  </a:cxnLst>
                  <a:rect l="0" t="0" r="r" b="b"/>
                  <a:pathLst>
                    <a:path w="492" h="553">
                      <a:moveTo>
                        <a:pt x="0" y="310"/>
                      </a:moveTo>
                      <a:lnTo>
                        <a:pt x="15" y="285"/>
                      </a:lnTo>
                      <a:lnTo>
                        <a:pt x="99" y="159"/>
                      </a:lnTo>
                      <a:lnTo>
                        <a:pt x="184" y="38"/>
                      </a:lnTo>
                      <a:lnTo>
                        <a:pt x="213" y="0"/>
                      </a:lnTo>
                      <a:lnTo>
                        <a:pt x="492" y="270"/>
                      </a:lnTo>
                      <a:lnTo>
                        <a:pt x="485" y="276"/>
                      </a:lnTo>
                      <a:lnTo>
                        <a:pt x="397" y="374"/>
                      </a:lnTo>
                      <a:lnTo>
                        <a:pt x="313" y="477"/>
                      </a:lnTo>
                      <a:lnTo>
                        <a:pt x="250" y="553"/>
                      </a:lnTo>
                      <a:lnTo>
                        <a:pt x="0" y="310"/>
                      </a:lnTo>
                      <a:close/>
                    </a:path>
                  </a:pathLst>
                </a:custGeom>
                <a:solidFill>
                  <a:srgbClr val="949494"/>
                </a:solidFill>
                <a:ln w="9525">
                  <a:noFill/>
                  <a:round/>
                  <a:headEnd/>
                  <a:tailEnd/>
                </a:ln>
              </p:spPr>
              <p:txBody>
                <a:bodyPr/>
                <a:lstStyle/>
                <a:p>
                  <a:pPr>
                    <a:defRPr/>
                  </a:pPr>
                  <a:endParaRPr lang="en-US">
                    <a:cs typeface="+mn-cs"/>
                  </a:endParaRPr>
                </a:p>
              </p:txBody>
            </p:sp>
            <p:sp>
              <p:nvSpPr>
                <p:cNvPr id="227" name="Freeform 428"/>
                <p:cNvSpPr>
                  <a:spLocks/>
                </p:cNvSpPr>
                <p:nvPr/>
              </p:nvSpPr>
              <p:spPr bwMode="auto">
                <a:xfrm>
                  <a:off x="69" y="255"/>
                  <a:ext cx="64" cy="61"/>
                </a:xfrm>
                <a:custGeom>
                  <a:avLst/>
                  <a:gdLst/>
                  <a:ahLst/>
                  <a:cxnLst>
                    <a:cxn ang="0">
                      <a:pos x="0" y="298"/>
                    </a:cxn>
                    <a:cxn ang="0">
                      <a:pos x="80" y="184"/>
                    </a:cxn>
                    <a:cxn ang="0">
                      <a:pos x="166" y="72"/>
                    </a:cxn>
                    <a:cxn ang="0">
                      <a:pos x="225" y="0"/>
                    </a:cxn>
                    <a:cxn ang="0">
                      <a:pos x="514" y="279"/>
                    </a:cxn>
                    <a:cxn ang="0">
                      <a:pos x="469" y="326"/>
                    </a:cxn>
                    <a:cxn ang="0">
                      <a:pos x="381" y="422"/>
                    </a:cxn>
                    <a:cxn ang="0">
                      <a:pos x="293" y="520"/>
                    </a:cxn>
                    <a:cxn ang="0">
                      <a:pos x="264" y="555"/>
                    </a:cxn>
                    <a:cxn ang="0">
                      <a:pos x="0" y="298"/>
                    </a:cxn>
                  </a:cxnLst>
                  <a:rect l="0" t="0" r="r" b="b"/>
                  <a:pathLst>
                    <a:path w="514" h="555">
                      <a:moveTo>
                        <a:pt x="0" y="298"/>
                      </a:moveTo>
                      <a:lnTo>
                        <a:pt x="80" y="184"/>
                      </a:lnTo>
                      <a:lnTo>
                        <a:pt x="166" y="72"/>
                      </a:lnTo>
                      <a:lnTo>
                        <a:pt x="225" y="0"/>
                      </a:lnTo>
                      <a:lnTo>
                        <a:pt x="514" y="279"/>
                      </a:lnTo>
                      <a:lnTo>
                        <a:pt x="469" y="326"/>
                      </a:lnTo>
                      <a:lnTo>
                        <a:pt x="381" y="422"/>
                      </a:lnTo>
                      <a:lnTo>
                        <a:pt x="293" y="520"/>
                      </a:lnTo>
                      <a:lnTo>
                        <a:pt x="264" y="555"/>
                      </a:lnTo>
                      <a:lnTo>
                        <a:pt x="0" y="298"/>
                      </a:lnTo>
                      <a:close/>
                    </a:path>
                  </a:pathLst>
                </a:custGeom>
                <a:solidFill>
                  <a:srgbClr val="858585"/>
                </a:solidFill>
                <a:ln w="9525">
                  <a:noFill/>
                  <a:round/>
                  <a:headEnd/>
                  <a:tailEnd/>
                </a:ln>
              </p:spPr>
              <p:txBody>
                <a:bodyPr/>
                <a:lstStyle/>
                <a:p>
                  <a:pPr>
                    <a:defRPr/>
                  </a:pPr>
                  <a:endParaRPr lang="en-US">
                    <a:cs typeface="+mn-cs"/>
                  </a:endParaRPr>
                </a:p>
              </p:txBody>
            </p:sp>
            <p:sp>
              <p:nvSpPr>
                <p:cNvPr id="228" name="Freeform 429"/>
                <p:cNvSpPr>
                  <a:spLocks/>
                </p:cNvSpPr>
                <p:nvPr/>
              </p:nvSpPr>
              <p:spPr bwMode="auto">
                <a:xfrm>
                  <a:off x="83" y="239"/>
                  <a:ext cx="67" cy="62"/>
                </a:xfrm>
                <a:custGeom>
                  <a:avLst/>
                  <a:gdLst/>
                  <a:ahLst/>
                  <a:cxnLst>
                    <a:cxn ang="0">
                      <a:pos x="0" y="287"/>
                    </a:cxn>
                    <a:cxn ang="0">
                      <a:pos x="57" y="213"/>
                    </a:cxn>
                    <a:cxn ang="0">
                      <a:pos x="145" y="106"/>
                    </a:cxn>
                    <a:cxn ang="0">
                      <a:pos x="231" y="4"/>
                    </a:cxn>
                    <a:cxn ang="0">
                      <a:pos x="236" y="0"/>
                    </a:cxn>
                    <a:cxn ang="0">
                      <a:pos x="535" y="291"/>
                    </a:cxn>
                    <a:cxn ang="0">
                      <a:pos x="448" y="375"/>
                    </a:cxn>
                    <a:cxn ang="0">
                      <a:pos x="360" y="467"/>
                    </a:cxn>
                    <a:cxn ang="0">
                      <a:pos x="279" y="557"/>
                    </a:cxn>
                    <a:cxn ang="0">
                      <a:pos x="0" y="287"/>
                    </a:cxn>
                  </a:cxnLst>
                  <a:rect l="0" t="0" r="r" b="b"/>
                  <a:pathLst>
                    <a:path w="535" h="557">
                      <a:moveTo>
                        <a:pt x="0" y="287"/>
                      </a:moveTo>
                      <a:lnTo>
                        <a:pt x="57" y="213"/>
                      </a:lnTo>
                      <a:lnTo>
                        <a:pt x="145" y="106"/>
                      </a:lnTo>
                      <a:lnTo>
                        <a:pt x="231" y="4"/>
                      </a:lnTo>
                      <a:lnTo>
                        <a:pt x="236" y="0"/>
                      </a:lnTo>
                      <a:lnTo>
                        <a:pt x="535" y="291"/>
                      </a:lnTo>
                      <a:lnTo>
                        <a:pt x="448" y="375"/>
                      </a:lnTo>
                      <a:lnTo>
                        <a:pt x="360" y="467"/>
                      </a:lnTo>
                      <a:lnTo>
                        <a:pt x="279" y="557"/>
                      </a:lnTo>
                      <a:lnTo>
                        <a:pt x="0" y="287"/>
                      </a:lnTo>
                      <a:close/>
                    </a:path>
                  </a:pathLst>
                </a:custGeom>
                <a:solidFill>
                  <a:srgbClr val="757575"/>
                </a:solidFill>
                <a:ln w="9525">
                  <a:noFill/>
                  <a:round/>
                  <a:headEnd/>
                  <a:tailEnd/>
                </a:ln>
              </p:spPr>
              <p:txBody>
                <a:bodyPr/>
                <a:lstStyle/>
                <a:p>
                  <a:pPr>
                    <a:defRPr/>
                  </a:pPr>
                  <a:endParaRPr lang="en-US">
                    <a:cs typeface="+mn-cs"/>
                  </a:endParaRPr>
                </a:p>
              </p:txBody>
            </p:sp>
            <p:sp>
              <p:nvSpPr>
                <p:cNvPr id="229" name="Freeform 430"/>
                <p:cNvSpPr>
                  <a:spLocks/>
                </p:cNvSpPr>
                <p:nvPr/>
              </p:nvSpPr>
              <p:spPr bwMode="auto">
                <a:xfrm>
                  <a:off x="97" y="224"/>
                  <a:ext cx="70" cy="62"/>
                </a:xfrm>
                <a:custGeom>
                  <a:avLst/>
                  <a:gdLst/>
                  <a:ahLst/>
                  <a:cxnLst>
                    <a:cxn ang="0">
                      <a:pos x="0" y="275"/>
                    </a:cxn>
                    <a:cxn ang="0">
                      <a:pos x="29" y="240"/>
                    </a:cxn>
                    <a:cxn ang="0">
                      <a:pos x="115" y="138"/>
                    </a:cxn>
                    <a:cxn ang="0">
                      <a:pos x="208" y="42"/>
                    </a:cxn>
                    <a:cxn ang="0">
                      <a:pos x="248" y="0"/>
                    </a:cxn>
                    <a:cxn ang="0">
                      <a:pos x="558" y="301"/>
                    </a:cxn>
                    <a:cxn ang="0">
                      <a:pos x="508" y="344"/>
                    </a:cxn>
                    <a:cxn ang="0">
                      <a:pos x="420" y="424"/>
                    </a:cxn>
                    <a:cxn ang="0">
                      <a:pos x="332" y="509"/>
                    </a:cxn>
                    <a:cxn ang="0">
                      <a:pos x="289" y="554"/>
                    </a:cxn>
                    <a:cxn ang="0">
                      <a:pos x="0" y="275"/>
                    </a:cxn>
                  </a:cxnLst>
                  <a:rect l="0" t="0" r="r" b="b"/>
                  <a:pathLst>
                    <a:path w="558" h="554">
                      <a:moveTo>
                        <a:pt x="0" y="275"/>
                      </a:moveTo>
                      <a:lnTo>
                        <a:pt x="29" y="240"/>
                      </a:lnTo>
                      <a:lnTo>
                        <a:pt x="115" y="138"/>
                      </a:lnTo>
                      <a:lnTo>
                        <a:pt x="208" y="42"/>
                      </a:lnTo>
                      <a:lnTo>
                        <a:pt x="248" y="0"/>
                      </a:lnTo>
                      <a:lnTo>
                        <a:pt x="558" y="301"/>
                      </a:lnTo>
                      <a:lnTo>
                        <a:pt x="508" y="344"/>
                      </a:lnTo>
                      <a:lnTo>
                        <a:pt x="420" y="424"/>
                      </a:lnTo>
                      <a:lnTo>
                        <a:pt x="332" y="509"/>
                      </a:lnTo>
                      <a:lnTo>
                        <a:pt x="289" y="554"/>
                      </a:lnTo>
                      <a:lnTo>
                        <a:pt x="0" y="275"/>
                      </a:lnTo>
                      <a:close/>
                    </a:path>
                  </a:pathLst>
                </a:custGeom>
                <a:solidFill>
                  <a:srgbClr val="666666"/>
                </a:solidFill>
                <a:ln w="9525">
                  <a:noFill/>
                  <a:round/>
                  <a:headEnd/>
                  <a:tailEnd/>
                </a:ln>
              </p:spPr>
              <p:txBody>
                <a:bodyPr/>
                <a:lstStyle/>
                <a:p>
                  <a:pPr>
                    <a:defRPr/>
                  </a:pPr>
                  <a:endParaRPr lang="en-US">
                    <a:cs typeface="+mn-cs"/>
                  </a:endParaRPr>
                </a:p>
              </p:txBody>
            </p:sp>
            <p:sp>
              <p:nvSpPr>
                <p:cNvPr id="230" name="Freeform 431"/>
                <p:cNvSpPr>
                  <a:spLocks/>
                </p:cNvSpPr>
                <p:nvPr/>
              </p:nvSpPr>
              <p:spPr bwMode="auto">
                <a:xfrm>
                  <a:off x="112" y="210"/>
                  <a:ext cx="73" cy="61"/>
                </a:xfrm>
                <a:custGeom>
                  <a:avLst/>
                  <a:gdLst/>
                  <a:ahLst/>
                  <a:cxnLst>
                    <a:cxn ang="0">
                      <a:pos x="0" y="261"/>
                    </a:cxn>
                    <a:cxn ang="0">
                      <a:pos x="88" y="169"/>
                    </a:cxn>
                    <a:cxn ang="0">
                      <a:pos x="176" y="79"/>
                    </a:cxn>
                    <a:cxn ang="0">
                      <a:pos x="264" y="0"/>
                    </a:cxn>
                    <a:cxn ang="0">
                      <a:pos x="582" y="309"/>
                    </a:cxn>
                    <a:cxn ang="0">
                      <a:pos x="562" y="323"/>
                    </a:cxn>
                    <a:cxn ang="0">
                      <a:pos x="474" y="394"/>
                    </a:cxn>
                    <a:cxn ang="0">
                      <a:pos x="388" y="471"/>
                    </a:cxn>
                    <a:cxn ang="0">
                      <a:pos x="300" y="551"/>
                    </a:cxn>
                    <a:cxn ang="0">
                      <a:pos x="299" y="552"/>
                    </a:cxn>
                    <a:cxn ang="0">
                      <a:pos x="0" y="261"/>
                    </a:cxn>
                  </a:cxnLst>
                  <a:rect l="0" t="0" r="r" b="b"/>
                  <a:pathLst>
                    <a:path w="582" h="552">
                      <a:moveTo>
                        <a:pt x="0" y="261"/>
                      </a:moveTo>
                      <a:lnTo>
                        <a:pt x="88" y="169"/>
                      </a:lnTo>
                      <a:lnTo>
                        <a:pt x="176" y="79"/>
                      </a:lnTo>
                      <a:lnTo>
                        <a:pt x="264" y="0"/>
                      </a:lnTo>
                      <a:lnTo>
                        <a:pt x="582" y="309"/>
                      </a:lnTo>
                      <a:lnTo>
                        <a:pt x="562" y="323"/>
                      </a:lnTo>
                      <a:lnTo>
                        <a:pt x="474" y="394"/>
                      </a:lnTo>
                      <a:lnTo>
                        <a:pt x="388" y="471"/>
                      </a:lnTo>
                      <a:lnTo>
                        <a:pt x="300" y="551"/>
                      </a:lnTo>
                      <a:lnTo>
                        <a:pt x="299" y="552"/>
                      </a:lnTo>
                      <a:lnTo>
                        <a:pt x="0" y="261"/>
                      </a:lnTo>
                      <a:close/>
                    </a:path>
                  </a:pathLst>
                </a:custGeom>
                <a:solidFill>
                  <a:srgbClr val="757575"/>
                </a:solidFill>
                <a:ln w="9525">
                  <a:noFill/>
                  <a:round/>
                  <a:headEnd/>
                  <a:tailEnd/>
                </a:ln>
              </p:spPr>
              <p:txBody>
                <a:bodyPr/>
                <a:lstStyle/>
                <a:p>
                  <a:pPr>
                    <a:defRPr/>
                  </a:pPr>
                  <a:endParaRPr lang="en-US">
                    <a:cs typeface="+mn-cs"/>
                  </a:endParaRPr>
                </a:p>
              </p:txBody>
            </p:sp>
            <p:sp>
              <p:nvSpPr>
                <p:cNvPr id="231" name="Freeform 432"/>
                <p:cNvSpPr>
                  <a:spLocks/>
                </p:cNvSpPr>
                <p:nvPr/>
              </p:nvSpPr>
              <p:spPr bwMode="auto">
                <a:xfrm>
                  <a:off x="128" y="196"/>
                  <a:ext cx="76" cy="62"/>
                </a:xfrm>
                <a:custGeom>
                  <a:avLst/>
                  <a:gdLst/>
                  <a:ahLst/>
                  <a:cxnLst>
                    <a:cxn ang="0">
                      <a:pos x="0" y="250"/>
                    </a:cxn>
                    <a:cxn ang="0">
                      <a:pos x="48" y="202"/>
                    </a:cxn>
                    <a:cxn ang="0">
                      <a:pos x="138" y="120"/>
                    </a:cxn>
                    <a:cxn ang="0">
                      <a:pos x="224" y="41"/>
                    </a:cxn>
                    <a:cxn ang="0">
                      <a:pos x="274" y="0"/>
                    </a:cxn>
                    <a:cxn ang="0">
                      <a:pos x="605" y="322"/>
                    </a:cxn>
                    <a:cxn ang="0">
                      <a:pos x="520" y="379"/>
                    </a:cxn>
                    <a:cxn ang="0">
                      <a:pos x="434" y="446"/>
                    </a:cxn>
                    <a:cxn ang="0">
                      <a:pos x="346" y="517"/>
                    </a:cxn>
                    <a:cxn ang="0">
                      <a:pos x="310" y="551"/>
                    </a:cxn>
                    <a:cxn ang="0">
                      <a:pos x="0" y="250"/>
                    </a:cxn>
                  </a:cxnLst>
                  <a:rect l="0" t="0" r="r" b="b"/>
                  <a:pathLst>
                    <a:path w="605" h="551">
                      <a:moveTo>
                        <a:pt x="0" y="250"/>
                      </a:moveTo>
                      <a:lnTo>
                        <a:pt x="48" y="202"/>
                      </a:lnTo>
                      <a:lnTo>
                        <a:pt x="138" y="120"/>
                      </a:lnTo>
                      <a:lnTo>
                        <a:pt x="224" y="41"/>
                      </a:lnTo>
                      <a:lnTo>
                        <a:pt x="274" y="0"/>
                      </a:lnTo>
                      <a:lnTo>
                        <a:pt x="605" y="322"/>
                      </a:lnTo>
                      <a:lnTo>
                        <a:pt x="520" y="379"/>
                      </a:lnTo>
                      <a:lnTo>
                        <a:pt x="434" y="446"/>
                      </a:lnTo>
                      <a:lnTo>
                        <a:pt x="346" y="517"/>
                      </a:lnTo>
                      <a:lnTo>
                        <a:pt x="310" y="551"/>
                      </a:lnTo>
                      <a:lnTo>
                        <a:pt x="0" y="250"/>
                      </a:lnTo>
                      <a:close/>
                    </a:path>
                  </a:pathLst>
                </a:custGeom>
                <a:solidFill>
                  <a:srgbClr val="858585"/>
                </a:solidFill>
                <a:ln w="9525">
                  <a:noFill/>
                  <a:round/>
                  <a:headEnd/>
                  <a:tailEnd/>
                </a:ln>
              </p:spPr>
              <p:txBody>
                <a:bodyPr/>
                <a:lstStyle/>
                <a:p>
                  <a:pPr>
                    <a:defRPr/>
                  </a:pPr>
                  <a:endParaRPr lang="en-US">
                    <a:cs typeface="+mn-cs"/>
                  </a:endParaRPr>
                </a:p>
              </p:txBody>
            </p:sp>
            <p:sp>
              <p:nvSpPr>
                <p:cNvPr id="232" name="Freeform 433"/>
                <p:cNvSpPr>
                  <a:spLocks/>
                </p:cNvSpPr>
                <p:nvPr/>
              </p:nvSpPr>
              <p:spPr bwMode="auto">
                <a:xfrm>
                  <a:off x="145" y="184"/>
                  <a:ext cx="79" cy="60"/>
                </a:xfrm>
                <a:custGeom>
                  <a:avLst/>
                  <a:gdLst/>
                  <a:ahLst/>
                  <a:cxnLst>
                    <a:cxn ang="0">
                      <a:pos x="0" y="236"/>
                    </a:cxn>
                    <a:cxn ang="0">
                      <a:pos x="2" y="233"/>
                    </a:cxn>
                    <a:cxn ang="0">
                      <a:pos x="88" y="154"/>
                    </a:cxn>
                    <a:cxn ang="0">
                      <a:pos x="178" y="83"/>
                    </a:cxn>
                    <a:cxn ang="0">
                      <a:pos x="264" y="16"/>
                    </a:cxn>
                    <a:cxn ang="0">
                      <a:pos x="288" y="0"/>
                    </a:cxn>
                    <a:cxn ang="0">
                      <a:pos x="629" y="332"/>
                    </a:cxn>
                    <a:cxn ang="0">
                      <a:pos x="552" y="378"/>
                    </a:cxn>
                    <a:cxn ang="0">
                      <a:pos x="470" y="434"/>
                    </a:cxn>
                    <a:cxn ang="0">
                      <a:pos x="384" y="492"/>
                    </a:cxn>
                    <a:cxn ang="0">
                      <a:pos x="318" y="545"/>
                    </a:cxn>
                    <a:cxn ang="0">
                      <a:pos x="0" y="236"/>
                    </a:cxn>
                  </a:cxnLst>
                  <a:rect l="0" t="0" r="r" b="b"/>
                  <a:pathLst>
                    <a:path w="629" h="545">
                      <a:moveTo>
                        <a:pt x="0" y="236"/>
                      </a:moveTo>
                      <a:lnTo>
                        <a:pt x="2" y="233"/>
                      </a:lnTo>
                      <a:lnTo>
                        <a:pt x="88" y="154"/>
                      </a:lnTo>
                      <a:lnTo>
                        <a:pt x="178" y="83"/>
                      </a:lnTo>
                      <a:lnTo>
                        <a:pt x="264" y="16"/>
                      </a:lnTo>
                      <a:lnTo>
                        <a:pt x="288" y="0"/>
                      </a:lnTo>
                      <a:lnTo>
                        <a:pt x="629" y="332"/>
                      </a:lnTo>
                      <a:lnTo>
                        <a:pt x="552" y="378"/>
                      </a:lnTo>
                      <a:lnTo>
                        <a:pt x="470" y="434"/>
                      </a:lnTo>
                      <a:lnTo>
                        <a:pt x="384" y="492"/>
                      </a:lnTo>
                      <a:lnTo>
                        <a:pt x="318" y="545"/>
                      </a:lnTo>
                      <a:lnTo>
                        <a:pt x="0" y="236"/>
                      </a:lnTo>
                      <a:close/>
                    </a:path>
                  </a:pathLst>
                </a:custGeom>
                <a:solidFill>
                  <a:srgbClr val="949494"/>
                </a:solidFill>
                <a:ln w="9525">
                  <a:noFill/>
                  <a:round/>
                  <a:headEnd/>
                  <a:tailEnd/>
                </a:ln>
              </p:spPr>
              <p:txBody>
                <a:bodyPr/>
                <a:lstStyle/>
                <a:p>
                  <a:pPr>
                    <a:defRPr/>
                  </a:pPr>
                  <a:endParaRPr lang="en-US">
                    <a:cs typeface="+mn-cs"/>
                  </a:endParaRPr>
                </a:p>
              </p:txBody>
            </p:sp>
            <p:sp>
              <p:nvSpPr>
                <p:cNvPr id="233" name="Freeform 434"/>
                <p:cNvSpPr>
                  <a:spLocks/>
                </p:cNvSpPr>
                <p:nvPr/>
              </p:nvSpPr>
              <p:spPr bwMode="auto">
                <a:xfrm>
                  <a:off x="162" y="172"/>
                  <a:ext cx="84" cy="60"/>
                </a:xfrm>
                <a:custGeom>
                  <a:avLst/>
                  <a:gdLst/>
                  <a:ahLst/>
                  <a:cxnLst>
                    <a:cxn ang="0">
                      <a:pos x="0" y="220"/>
                    </a:cxn>
                    <a:cxn ang="0">
                      <a:pos x="40" y="190"/>
                    </a:cxn>
                    <a:cxn ang="0">
                      <a:pos x="126" y="123"/>
                    </a:cxn>
                    <a:cxn ang="0">
                      <a:pos x="208" y="65"/>
                    </a:cxn>
                    <a:cxn ang="0">
                      <a:pos x="289" y="11"/>
                    </a:cxn>
                    <a:cxn ang="0">
                      <a:pos x="306" y="0"/>
                    </a:cxn>
                    <a:cxn ang="0">
                      <a:pos x="666" y="350"/>
                    </a:cxn>
                    <a:cxn ang="0">
                      <a:pos x="654" y="355"/>
                    </a:cxn>
                    <a:cxn ang="0">
                      <a:pos x="575" y="393"/>
                    </a:cxn>
                    <a:cxn ang="0">
                      <a:pos x="495" y="437"/>
                    </a:cxn>
                    <a:cxn ang="0">
                      <a:pos x="414" y="485"/>
                    </a:cxn>
                    <a:cxn ang="0">
                      <a:pos x="332" y="541"/>
                    </a:cxn>
                    <a:cxn ang="0">
                      <a:pos x="331" y="542"/>
                    </a:cxn>
                    <a:cxn ang="0">
                      <a:pos x="0" y="220"/>
                    </a:cxn>
                  </a:cxnLst>
                  <a:rect l="0" t="0" r="r" b="b"/>
                  <a:pathLst>
                    <a:path w="666" h="542">
                      <a:moveTo>
                        <a:pt x="0" y="220"/>
                      </a:moveTo>
                      <a:lnTo>
                        <a:pt x="40" y="190"/>
                      </a:lnTo>
                      <a:lnTo>
                        <a:pt x="126" y="123"/>
                      </a:lnTo>
                      <a:lnTo>
                        <a:pt x="208" y="65"/>
                      </a:lnTo>
                      <a:lnTo>
                        <a:pt x="289" y="11"/>
                      </a:lnTo>
                      <a:lnTo>
                        <a:pt x="306" y="0"/>
                      </a:lnTo>
                      <a:lnTo>
                        <a:pt x="666" y="350"/>
                      </a:lnTo>
                      <a:lnTo>
                        <a:pt x="654" y="355"/>
                      </a:lnTo>
                      <a:lnTo>
                        <a:pt x="575" y="393"/>
                      </a:lnTo>
                      <a:lnTo>
                        <a:pt x="495" y="437"/>
                      </a:lnTo>
                      <a:lnTo>
                        <a:pt x="414" y="485"/>
                      </a:lnTo>
                      <a:lnTo>
                        <a:pt x="332" y="541"/>
                      </a:lnTo>
                      <a:lnTo>
                        <a:pt x="331" y="542"/>
                      </a:lnTo>
                      <a:lnTo>
                        <a:pt x="0" y="220"/>
                      </a:lnTo>
                      <a:close/>
                    </a:path>
                  </a:pathLst>
                </a:custGeom>
                <a:solidFill>
                  <a:srgbClr val="A3A3A3"/>
                </a:solidFill>
                <a:ln w="9525">
                  <a:noFill/>
                  <a:round/>
                  <a:headEnd/>
                  <a:tailEnd/>
                </a:ln>
              </p:spPr>
              <p:txBody>
                <a:bodyPr/>
                <a:lstStyle/>
                <a:p>
                  <a:pPr>
                    <a:defRPr/>
                  </a:pPr>
                  <a:endParaRPr lang="en-US">
                    <a:cs typeface="+mn-cs"/>
                  </a:endParaRPr>
                </a:p>
              </p:txBody>
            </p:sp>
            <p:sp>
              <p:nvSpPr>
                <p:cNvPr id="234" name="Freeform 435"/>
                <p:cNvSpPr>
                  <a:spLocks/>
                </p:cNvSpPr>
                <p:nvPr/>
              </p:nvSpPr>
              <p:spPr bwMode="auto">
                <a:xfrm>
                  <a:off x="181" y="162"/>
                  <a:ext cx="89" cy="59"/>
                </a:xfrm>
                <a:custGeom>
                  <a:avLst/>
                  <a:gdLst/>
                  <a:ahLst/>
                  <a:cxnLst>
                    <a:cxn ang="0">
                      <a:pos x="0" y="199"/>
                    </a:cxn>
                    <a:cxn ang="0">
                      <a:pos x="58" y="157"/>
                    </a:cxn>
                    <a:cxn ang="0">
                      <a:pos x="139" y="103"/>
                    </a:cxn>
                    <a:cxn ang="0">
                      <a:pos x="219" y="55"/>
                    </a:cxn>
                    <a:cxn ang="0">
                      <a:pos x="296" y="15"/>
                    </a:cxn>
                    <a:cxn ang="0">
                      <a:pos x="326" y="0"/>
                    </a:cxn>
                    <a:cxn ang="0">
                      <a:pos x="710" y="374"/>
                    </a:cxn>
                    <a:cxn ang="0">
                      <a:pos x="650" y="389"/>
                    </a:cxn>
                    <a:cxn ang="0">
                      <a:pos x="579" y="414"/>
                    </a:cxn>
                    <a:cxn ang="0">
                      <a:pos x="504" y="447"/>
                    </a:cxn>
                    <a:cxn ang="0">
                      <a:pos x="425" y="485"/>
                    </a:cxn>
                    <a:cxn ang="0">
                      <a:pos x="345" y="529"/>
                    </a:cxn>
                    <a:cxn ang="0">
                      <a:pos x="341" y="531"/>
                    </a:cxn>
                    <a:cxn ang="0">
                      <a:pos x="0" y="199"/>
                    </a:cxn>
                  </a:cxnLst>
                  <a:rect l="0" t="0" r="r" b="b"/>
                  <a:pathLst>
                    <a:path w="710" h="531">
                      <a:moveTo>
                        <a:pt x="0" y="199"/>
                      </a:moveTo>
                      <a:lnTo>
                        <a:pt x="58" y="157"/>
                      </a:lnTo>
                      <a:lnTo>
                        <a:pt x="139" y="103"/>
                      </a:lnTo>
                      <a:lnTo>
                        <a:pt x="219" y="55"/>
                      </a:lnTo>
                      <a:lnTo>
                        <a:pt x="296" y="15"/>
                      </a:lnTo>
                      <a:lnTo>
                        <a:pt x="326" y="0"/>
                      </a:lnTo>
                      <a:lnTo>
                        <a:pt x="710" y="374"/>
                      </a:lnTo>
                      <a:lnTo>
                        <a:pt x="650" y="389"/>
                      </a:lnTo>
                      <a:lnTo>
                        <a:pt x="579" y="414"/>
                      </a:lnTo>
                      <a:lnTo>
                        <a:pt x="504" y="447"/>
                      </a:lnTo>
                      <a:lnTo>
                        <a:pt x="425" y="485"/>
                      </a:lnTo>
                      <a:lnTo>
                        <a:pt x="345" y="529"/>
                      </a:lnTo>
                      <a:lnTo>
                        <a:pt x="341" y="531"/>
                      </a:lnTo>
                      <a:lnTo>
                        <a:pt x="0" y="199"/>
                      </a:lnTo>
                      <a:close/>
                    </a:path>
                  </a:pathLst>
                </a:custGeom>
                <a:solidFill>
                  <a:srgbClr val="B2B2B2"/>
                </a:solidFill>
                <a:ln w="9525">
                  <a:noFill/>
                  <a:round/>
                  <a:headEnd/>
                  <a:tailEnd/>
                </a:ln>
              </p:spPr>
              <p:txBody>
                <a:bodyPr/>
                <a:lstStyle/>
                <a:p>
                  <a:pPr>
                    <a:defRPr/>
                  </a:pPr>
                  <a:endParaRPr lang="en-US">
                    <a:cs typeface="+mn-cs"/>
                  </a:endParaRPr>
                </a:p>
              </p:txBody>
            </p:sp>
            <p:sp>
              <p:nvSpPr>
                <p:cNvPr id="235" name="Freeform 436"/>
                <p:cNvSpPr>
                  <a:spLocks/>
                </p:cNvSpPr>
                <p:nvPr/>
              </p:nvSpPr>
              <p:spPr bwMode="auto">
                <a:xfrm>
                  <a:off x="201" y="153"/>
                  <a:ext cx="102" cy="58"/>
                </a:xfrm>
                <a:custGeom>
                  <a:avLst/>
                  <a:gdLst/>
                  <a:ahLst/>
                  <a:cxnLst>
                    <a:cxn ang="0">
                      <a:pos x="0" y="169"/>
                    </a:cxn>
                    <a:cxn ang="0">
                      <a:pos x="63" y="132"/>
                    </a:cxn>
                    <a:cxn ang="0">
                      <a:pos x="140" y="92"/>
                    </a:cxn>
                    <a:cxn ang="0">
                      <a:pos x="211" y="56"/>
                    </a:cxn>
                    <a:cxn ang="0">
                      <a:pos x="280" y="27"/>
                    </a:cxn>
                    <a:cxn ang="0">
                      <a:pos x="344" y="4"/>
                    </a:cxn>
                    <a:cxn ang="0">
                      <a:pos x="357" y="0"/>
                    </a:cxn>
                    <a:cxn ang="0">
                      <a:pos x="817" y="448"/>
                    </a:cxn>
                    <a:cxn ang="0">
                      <a:pos x="799" y="443"/>
                    </a:cxn>
                    <a:cxn ang="0">
                      <a:pos x="746" y="434"/>
                    </a:cxn>
                    <a:cxn ang="0">
                      <a:pos x="690" y="432"/>
                    </a:cxn>
                    <a:cxn ang="0">
                      <a:pos x="627" y="439"/>
                    </a:cxn>
                    <a:cxn ang="0">
                      <a:pos x="563" y="449"/>
                    </a:cxn>
                    <a:cxn ang="0">
                      <a:pos x="494" y="466"/>
                    </a:cxn>
                    <a:cxn ang="0">
                      <a:pos x="423" y="491"/>
                    </a:cxn>
                    <a:cxn ang="0">
                      <a:pos x="360" y="519"/>
                    </a:cxn>
                    <a:cxn ang="0">
                      <a:pos x="0" y="169"/>
                    </a:cxn>
                  </a:cxnLst>
                  <a:rect l="0" t="0" r="r" b="b"/>
                  <a:pathLst>
                    <a:path w="817" h="519">
                      <a:moveTo>
                        <a:pt x="0" y="169"/>
                      </a:moveTo>
                      <a:lnTo>
                        <a:pt x="63" y="132"/>
                      </a:lnTo>
                      <a:lnTo>
                        <a:pt x="140" y="92"/>
                      </a:lnTo>
                      <a:lnTo>
                        <a:pt x="211" y="56"/>
                      </a:lnTo>
                      <a:lnTo>
                        <a:pt x="280" y="27"/>
                      </a:lnTo>
                      <a:lnTo>
                        <a:pt x="344" y="4"/>
                      </a:lnTo>
                      <a:lnTo>
                        <a:pt x="357" y="0"/>
                      </a:lnTo>
                      <a:lnTo>
                        <a:pt x="817" y="448"/>
                      </a:lnTo>
                      <a:lnTo>
                        <a:pt x="799" y="443"/>
                      </a:lnTo>
                      <a:lnTo>
                        <a:pt x="746" y="434"/>
                      </a:lnTo>
                      <a:lnTo>
                        <a:pt x="690" y="432"/>
                      </a:lnTo>
                      <a:lnTo>
                        <a:pt x="627" y="439"/>
                      </a:lnTo>
                      <a:lnTo>
                        <a:pt x="563" y="449"/>
                      </a:lnTo>
                      <a:lnTo>
                        <a:pt x="494" y="466"/>
                      </a:lnTo>
                      <a:lnTo>
                        <a:pt x="423" y="491"/>
                      </a:lnTo>
                      <a:lnTo>
                        <a:pt x="360" y="519"/>
                      </a:lnTo>
                      <a:lnTo>
                        <a:pt x="0" y="169"/>
                      </a:lnTo>
                      <a:close/>
                    </a:path>
                  </a:pathLst>
                </a:custGeom>
                <a:solidFill>
                  <a:srgbClr val="C2C2C2"/>
                </a:solidFill>
                <a:ln w="9525">
                  <a:noFill/>
                  <a:round/>
                  <a:headEnd/>
                  <a:tailEnd/>
                </a:ln>
              </p:spPr>
              <p:txBody>
                <a:bodyPr/>
                <a:lstStyle/>
                <a:p>
                  <a:pPr>
                    <a:defRPr/>
                  </a:pPr>
                  <a:endParaRPr lang="en-US">
                    <a:cs typeface="+mn-cs"/>
                  </a:endParaRPr>
                </a:p>
              </p:txBody>
            </p:sp>
            <p:sp>
              <p:nvSpPr>
                <p:cNvPr id="236" name="Freeform 437"/>
                <p:cNvSpPr>
                  <a:spLocks/>
                </p:cNvSpPr>
                <p:nvPr/>
              </p:nvSpPr>
              <p:spPr bwMode="auto">
                <a:xfrm>
                  <a:off x="222" y="150"/>
                  <a:ext cx="85" cy="54"/>
                </a:xfrm>
                <a:custGeom>
                  <a:avLst/>
                  <a:gdLst/>
                  <a:ahLst/>
                  <a:cxnLst>
                    <a:cxn ang="0">
                      <a:pos x="0" y="104"/>
                    </a:cxn>
                    <a:cxn ang="0">
                      <a:pos x="41" y="83"/>
                    </a:cxn>
                    <a:cxn ang="0">
                      <a:pos x="110" y="54"/>
                    </a:cxn>
                    <a:cxn ang="0">
                      <a:pos x="174" y="31"/>
                    </a:cxn>
                    <a:cxn ang="0">
                      <a:pos x="234" y="15"/>
                    </a:cxn>
                    <a:cxn ang="0">
                      <a:pos x="288" y="4"/>
                    </a:cxn>
                    <a:cxn ang="0">
                      <a:pos x="335" y="0"/>
                    </a:cxn>
                    <a:cxn ang="0">
                      <a:pos x="380" y="0"/>
                    </a:cxn>
                    <a:cxn ang="0">
                      <a:pos x="419" y="6"/>
                    </a:cxn>
                    <a:cxn ang="0">
                      <a:pos x="443" y="18"/>
                    </a:cxn>
                    <a:cxn ang="0">
                      <a:pos x="481" y="54"/>
                    </a:cxn>
                    <a:cxn ang="0">
                      <a:pos x="487" y="65"/>
                    </a:cxn>
                    <a:cxn ang="0">
                      <a:pos x="535" y="190"/>
                    </a:cxn>
                    <a:cxn ang="0">
                      <a:pos x="582" y="301"/>
                    </a:cxn>
                    <a:cxn ang="0">
                      <a:pos x="629" y="397"/>
                    </a:cxn>
                    <a:cxn ang="0">
                      <a:pos x="679" y="486"/>
                    </a:cxn>
                    <a:cxn ang="0">
                      <a:pos x="629" y="470"/>
                    </a:cxn>
                    <a:cxn ang="0">
                      <a:pos x="576" y="461"/>
                    </a:cxn>
                    <a:cxn ang="0">
                      <a:pos x="520" y="459"/>
                    </a:cxn>
                    <a:cxn ang="0">
                      <a:pos x="457" y="466"/>
                    </a:cxn>
                    <a:cxn ang="0">
                      <a:pos x="393" y="476"/>
                    </a:cxn>
                    <a:cxn ang="0">
                      <a:pos x="384" y="478"/>
                    </a:cxn>
                    <a:cxn ang="0">
                      <a:pos x="0" y="104"/>
                    </a:cxn>
                  </a:cxnLst>
                  <a:rect l="0" t="0" r="r" b="b"/>
                  <a:pathLst>
                    <a:path w="679" h="486">
                      <a:moveTo>
                        <a:pt x="0" y="104"/>
                      </a:moveTo>
                      <a:lnTo>
                        <a:pt x="41" y="83"/>
                      </a:lnTo>
                      <a:lnTo>
                        <a:pt x="110" y="54"/>
                      </a:lnTo>
                      <a:lnTo>
                        <a:pt x="174" y="31"/>
                      </a:lnTo>
                      <a:lnTo>
                        <a:pt x="234" y="15"/>
                      </a:lnTo>
                      <a:lnTo>
                        <a:pt x="288" y="4"/>
                      </a:lnTo>
                      <a:lnTo>
                        <a:pt x="335" y="0"/>
                      </a:lnTo>
                      <a:lnTo>
                        <a:pt x="380" y="0"/>
                      </a:lnTo>
                      <a:lnTo>
                        <a:pt x="419" y="6"/>
                      </a:lnTo>
                      <a:lnTo>
                        <a:pt x="443" y="18"/>
                      </a:lnTo>
                      <a:lnTo>
                        <a:pt x="481" y="54"/>
                      </a:lnTo>
                      <a:lnTo>
                        <a:pt x="487" y="65"/>
                      </a:lnTo>
                      <a:lnTo>
                        <a:pt x="535" y="190"/>
                      </a:lnTo>
                      <a:lnTo>
                        <a:pt x="582" y="301"/>
                      </a:lnTo>
                      <a:lnTo>
                        <a:pt x="629" y="397"/>
                      </a:lnTo>
                      <a:lnTo>
                        <a:pt x="679" y="486"/>
                      </a:lnTo>
                      <a:lnTo>
                        <a:pt x="629" y="470"/>
                      </a:lnTo>
                      <a:lnTo>
                        <a:pt x="576" y="461"/>
                      </a:lnTo>
                      <a:lnTo>
                        <a:pt x="520" y="459"/>
                      </a:lnTo>
                      <a:lnTo>
                        <a:pt x="457" y="466"/>
                      </a:lnTo>
                      <a:lnTo>
                        <a:pt x="393" y="476"/>
                      </a:lnTo>
                      <a:lnTo>
                        <a:pt x="384" y="478"/>
                      </a:lnTo>
                      <a:lnTo>
                        <a:pt x="0" y="104"/>
                      </a:lnTo>
                      <a:close/>
                    </a:path>
                  </a:pathLst>
                </a:custGeom>
                <a:solidFill>
                  <a:srgbClr val="D1D1D1"/>
                </a:solidFill>
                <a:ln w="9525">
                  <a:noFill/>
                  <a:round/>
                  <a:headEnd/>
                  <a:tailEnd/>
                </a:ln>
              </p:spPr>
              <p:txBody>
                <a:bodyPr/>
                <a:lstStyle/>
                <a:p>
                  <a:pPr>
                    <a:defRPr/>
                  </a:pPr>
                  <a:endParaRPr lang="en-US">
                    <a:cs typeface="+mn-cs"/>
                  </a:endParaRPr>
                </a:p>
              </p:txBody>
            </p:sp>
            <p:sp>
              <p:nvSpPr>
                <p:cNvPr id="237" name="Freeform 438"/>
                <p:cNvSpPr>
                  <a:spLocks/>
                </p:cNvSpPr>
                <p:nvPr/>
              </p:nvSpPr>
              <p:spPr bwMode="auto">
                <a:xfrm>
                  <a:off x="245" y="150"/>
                  <a:ext cx="62" cy="54"/>
                </a:xfrm>
                <a:custGeom>
                  <a:avLst/>
                  <a:gdLst/>
                  <a:ahLst/>
                  <a:cxnLst>
                    <a:cxn ang="0">
                      <a:pos x="0" y="27"/>
                    </a:cxn>
                    <a:cxn ang="0">
                      <a:pos x="47" y="15"/>
                    </a:cxn>
                    <a:cxn ang="0">
                      <a:pos x="101" y="4"/>
                    </a:cxn>
                    <a:cxn ang="0">
                      <a:pos x="148" y="0"/>
                    </a:cxn>
                    <a:cxn ang="0">
                      <a:pos x="193" y="0"/>
                    </a:cxn>
                    <a:cxn ang="0">
                      <a:pos x="232" y="6"/>
                    </a:cxn>
                    <a:cxn ang="0">
                      <a:pos x="262" y="21"/>
                    </a:cxn>
                    <a:cxn ang="0">
                      <a:pos x="283" y="40"/>
                    </a:cxn>
                    <a:cxn ang="0">
                      <a:pos x="300" y="65"/>
                    </a:cxn>
                    <a:cxn ang="0">
                      <a:pos x="348" y="190"/>
                    </a:cxn>
                    <a:cxn ang="0">
                      <a:pos x="395" y="301"/>
                    </a:cxn>
                    <a:cxn ang="0">
                      <a:pos x="442" y="397"/>
                    </a:cxn>
                    <a:cxn ang="0">
                      <a:pos x="492" y="486"/>
                    </a:cxn>
                    <a:cxn ang="0">
                      <a:pos x="460" y="475"/>
                    </a:cxn>
                    <a:cxn ang="0">
                      <a:pos x="0" y="27"/>
                    </a:cxn>
                  </a:cxnLst>
                  <a:rect l="0" t="0" r="r" b="b"/>
                  <a:pathLst>
                    <a:path w="492" h="486">
                      <a:moveTo>
                        <a:pt x="0" y="27"/>
                      </a:moveTo>
                      <a:lnTo>
                        <a:pt x="47" y="15"/>
                      </a:lnTo>
                      <a:lnTo>
                        <a:pt x="101" y="4"/>
                      </a:lnTo>
                      <a:lnTo>
                        <a:pt x="148" y="0"/>
                      </a:lnTo>
                      <a:lnTo>
                        <a:pt x="193" y="0"/>
                      </a:lnTo>
                      <a:lnTo>
                        <a:pt x="232" y="6"/>
                      </a:lnTo>
                      <a:lnTo>
                        <a:pt x="262" y="21"/>
                      </a:lnTo>
                      <a:lnTo>
                        <a:pt x="283" y="40"/>
                      </a:lnTo>
                      <a:lnTo>
                        <a:pt x="300" y="65"/>
                      </a:lnTo>
                      <a:lnTo>
                        <a:pt x="348" y="190"/>
                      </a:lnTo>
                      <a:lnTo>
                        <a:pt x="395" y="301"/>
                      </a:lnTo>
                      <a:lnTo>
                        <a:pt x="442" y="397"/>
                      </a:lnTo>
                      <a:lnTo>
                        <a:pt x="492" y="486"/>
                      </a:lnTo>
                      <a:lnTo>
                        <a:pt x="460" y="475"/>
                      </a:lnTo>
                      <a:lnTo>
                        <a:pt x="0" y="27"/>
                      </a:lnTo>
                      <a:close/>
                    </a:path>
                  </a:pathLst>
                </a:custGeom>
                <a:solidFill>
                  <a:srgbClr val="E0E0E0"/>
                </a:solidFill>
                <a:ln w="9525">
                  <a:noFill/>
                  <a:round/>
                  <a:headEnd/>
                  <a:tailEnd/>
                </a:ln>
              </p:spPr>
              <p:txBody>
                <a:bodyPr/>
                <a:lstStyle/>
                <a:p>
                  <a:pPr>
                    <a:defRPr/>
                  </a:pPr>
                  <a:endParaRPr lang="en-US">
                    <a:cs typeface="+mn-cs"/>
                  </a:endParaRPr>
                </a:p>
              </p:txBody>
            </p:sp>
            <p:sp>
              <p:nvSpPr>
                <p:cNvPr id="238" name="Freeform 439"/>
                <p:cNvSpPr>
                  <a:spLocks/>
                </p:cNvSpPr>
                <p:nvPr/>
              </p:nvSpPr>
              <p:spPr bwMode="auto">
                <a:xfrm>
                  <a:off x="277" y="152"/>
                  <a:ext cx="5" cy="4"/>
                </a:xfrm>
                <a:custGeom>
                  <a:avLst/>
                  <a:gdLst/>
                  <a:ahLst/>
                  <a:cxnLst>
                    <a:cxn ang="0">
                      <a:pos x="0" y="0"/>
                    </a:cxn>
                    <a:cxn ang="0">
                      <a:pos x="6" y="3"/>
                    </a:cxn>
                    <a:cxn ang="0">
                      <a:pos x="27" y="22"/>
                    </a:cxn>
                    <a:cxn ang="0">
                      <a:pos x="38" y="36"/>
                    </a:cxn>
                    <a:cxn ang="0">
                      <a:pos x="0" y="0"/>
                    </a:cxn>
                  </a:cxnLst>
                  <a:rect l="0" t="0" r="r" b="b"/>
                  <a:pathLst>
                    <a:path w="38" h="36">
                      <a:moveTo>
                        <a:pt x="0" y="0"/>
                      </a:moveTo>
                      <a:lnTo>
                        <a:pt x="6" y="3"/>
                      </a:lnTo>
                      <a:lnTo>
                        <a:pt x="27" y="22"/>
                      </a:lnTo>
                      <a:lnTo>
                        <a:pt x="38" y="36"/>
                      </a:lnTo>
                      <a:lnTo>
                        <a:pt x="0" y="0"/>
                      </a:lnTo>
                      <a:close/>
                    </a:path>
                  </a:pathLst>
                </a:custGeom>
                <a:solidFill>
                  <a:srgbClr val="FFFFFF"/>
                </a:solidFill>
                <a:ln w="9525">
                  <a:noFill/>
                  <a:round/>
                  <a:headEnd/>
                  <a:tailEnd/>
                </a:ln>
              </p:spPr>
              <p:txBody>
                <a:bodyPr/>
                <a:lstStyle/>
                <a:p>
                  <a:pPr>
                    <a:defRPr/>
                  </a:pPr>
                  <a:endParaRPr lang="en-US">
                    <a:cs typeface="+mn-cs"/>
                  </a:endParaRPr>
                </a:p>
              </p:txBody>
            </p:sp>
            <p:sp>
              <p:nvSpPr>
                <p:cNvPr id="239" name="Freeform 440"/>
                <p:cNvSpPr>
                  <a:spLocks/>
                </p:cNvSpPr>
                <p:nvPr/>
              </p:nvSpPr>
              <p:spPr bwMode="auto">
                <a:xfrm>
                  <a:off x="4" y="530"/>
                  <a:ext cx="25" cy="64"/>
                </a:xfrm>
                <a:custGeom>
                  <a:avLst/>
                  <a:gdLst/>
                  <a:ahLst/>
                  <a:cxnLst>
                    <a:cxn ang="0">
                      <a:pos x="19" y="0"/>
                    </a:cxn>
                    <a:cxn ang="0">
                      <a:pos x="0" y="48"/>
                    </a:cxn>
                    <a:cxn ang="0">
                      <a:pos x="0" y="578"/>
                    </a:cxn>
                    <a:cxn ang="0">
                      <a:pos x="58" y="440"/>
                    </a:cxn>
                    <a:cxn ang="0">
                      <a:pos x="125" y="303"/>
                    </a:cxn>
                    <a:cxn ang="0">
                      <a:pos x="196" y="172"/>
                    </a:cxn>
                    <a:cxn ang="0">
                      <a:pos x="19" y="0"/>
                    </a:cxn>
                  </a:cxnLst>
                  <a:rect l="0" t="0" r="r" b="b"/>
                  <a:pathLst>
                    <a:path w="196" h="578">
                      <a:moveTo>
                        <a:pt x="19" y="0"/>
                      </a:moveTo>
                      <a:lnTo>
                        <a:pt x="0" y="48"/>
                      </a:lnTo>
                      <a:lnTo>
                        <a:pt x="0" y="578"/>
                      </a:lnTo>
                      <a:lnTo>
                        <a:pt x="58" y="440"/>
                      </a:lnTo>
                      <a:lnTo>
                        <a:pt x="125" y="303"/>
                      </a:lnTo>
                      <a:lnTo>
                        <a:pt x="196" y="172"/>
                      </a:lnTo>
                      <a:lnTo>
                        <a:pt x="19" y="0"/>
                      </a:lnTo>
                      <a:close/>
                    </a:path>
                  </a:pathLst>
                </a:custGeom>
                <a:solidFill>
                  <a:srgbClr val="FFFFFF"/>
                </a:solidFill>
                <a:ln w="9525">
                  <a:noFill/>
                  <a:round/>
                  <a:headEnd/>
                  <a:tailEnd/>
                </a:ln>
              </p:spPr>
              <p:txBody>
                <a:bodyPr/>
                <a:lstStyle/>
                <a:p>
                  <a:pPr>
                    <a:defRPr/>
                  </a:pPr>
                  <a:endParaRPr lang="en-US">
                    <a:cs typeface="+mn-cs"/>
                  </a:endParaRPr>
                </a:p>
              </p:txBody>
            </p:sp>
            <p:sp>
              <p:nvSpPr>
                <p:cNvPr id="240" name="Freeform 441"/>
                <p:cNvSpPr>
                  <a:spLocks/>
                </p:cNvSpPr>
                <p:nvPr/>
              </p:nvSpPr>
              <p:spPr bwMode="auto">
                <a:xfrm>
                  <a:off x="4" y="506"/>
                  <a:ext cx="39" cy="66"/>
                </a:xfrm>
                <a:custGeom>
                  <a:avLst/>
                  <a:gdLst/>
                  <a:ahLst/>
                  <a:cxnLst>
                    <a:cxn ang="0">
                      <a:pos x="0" y="268"/>
                    </a:cxn>
                    <a:cxn ang="0">
                      <a:pos x="63" y="103"/>
                    </a:cxn>
                    <a:cxn ang="0">
                      <a:pos x="108" y="0"/>
                    </a:cxn>
                    <a:cxn ang="0">
                      <a:pos x="313" y="199"/>
                    </a:cxn>
                    <a:cxn ang="0">
                      <a:pos x="279" y="251"/>
                    </a:cxn>
                    <a:cxn ang="0">
                      <a:pos x="198" y="387"/>
                    </a:cxn>
                    <a:cxn ang="0">
                      <a:pos x="125" y="523"/>
                    </a:cxn>
                    <a:cxn ang="0">
                      <a:pos x="89" y="596"/>
                    </a:cxn>
                    <a:cxn ang="0">
                      <a:pos x="0" y="509"/>
                    </a:cxn>
                    <a:cxn ang="0">
                      <a:pos x="0" y="268"/>
                    </a:cxn>
                  </a:cxnLst>
                  <a:rect l="0" t="0" r="r" b="b"/>
                  <a:pathLst>
                    <a:path w="313" h="596">
                      <a:moveTo>
                        <a:pt x="0" y="268"/>
                      </a:moveTo>
                      <a:lnTo>
                        <a:pt x="63" y="103"/>
                      </a:lnTo>
                      <a:lnTo>
                        <a:pt x="108" y="0"/>
                      </a:lnTo>
                      <a:lnTo>
                        <a:pt x="313" y="199"/>
                      </a:lnTo>
                      <a:lnTo>
                        <a:pt x="279" y="251"/>
                      </a:lnTo>
                      <a:lnTo>
                        <a:pt x="198" y="387"/>
                      </a:lnTo>
                      <a:lnTo>
                        <a:pt x="125" y="523"/>
                      </a:lnTo>
                      <a:lnTo>
                        <a:pt x="89" y="596"/>
                      </a:lnTo>
                      <a:lnTo>
                        <a:pt x="0" y="509"/>
                      </a:lnTo>
                      <a:lnTo>
                        <a:pt x="0" y="268"/>
                      </a:lnTo>
                      <a:close/>
                    </a:path>
                  </a:pathLst>
                </a:custGeom>
                <a:solidFill>
                  <a:srgbClr val="F0F0F0"/>
                </a:solidFill>
                <a:ln w="9525">
                  <a:noFill/>
                  <a:round/>
                  <a:headEnd/>
                  <a:tailEnd/>
                </a:ln>
              </p:spPr>
              <p:txBody>
                <a:bodyPr/>
                <a:lstStyle/>
                <a:p>
                  <a:pPr>
                    <a:defRPr/>
                  </a:pPr>
                  <a:endParaRPr lang="en-US">
                    <a:cs typeface="+mn-cs"/>
                  </a:endParaRPr>
                </a:p>
              </p:txBody>
            </p:sp>
            <p:sp>
              <p:nvSpPr>
                <p:cNvPr id="241" name="Freeform 442"/>
                <p:cNvSpPr>
                  <a:spLocks/>
                </p:cNvSpPr>
                <p:nvPr/>
              </p:nvSpPr>
              <p:spPr bwMode="auto">
                <a:xfrm>
                  <a:off x="6" y="482"/>
                  <a:ext cx="53" cy="67"/>
                </a:xfrm>
                <a:custGeom>
                  <a:avLst/>
                  <a:gdLst/>
                  <a:ahLst/>
                  <a:cxnLst>
                    <a:cxn ang="0">
                      <a:pos x="0" y="433"/>
                    </a:cxn>
                    <a:cxn ang="0">
                      <a:pos x="44" y="316"/>
                    </a:cxn>
                    <a:cxn ang="0">
                      <a:pos x="112" y="157"/>
                    </a:cxn>
                    <a:cxn ang="0">
                      <a:pos x="186" y="0"/>
                    </a:cxn>
                    <a:cxn ang="0">
                      <a:pos x="416" y="224"/>
                    </a:cxn>
                    <a:cxn ang="0">
                      <a:pos x="346" y="328"/>
                    </a:cxn>
                    <a:cxn ang="0">
                      <a:pos x="260" y="464"/>
                    </a:cxn>
                    <a:cxn ang="0">
                      <a:pos x="179" y="600"/>
                    </a:cxn>
                    <a:cxn ang="0">
                      <a:pos x="177" y="605"/>
                    </a:cxn>
                    <a:cxn ang="0">
                      <a:pos x="0" y="433"/>
                    </a:cxn>
                  </a:cxnLst>
                  <a:rect l="0" t="0" r="r" b="b"/>
                  <a:pathLst>
                    <a:path w="416" h="605">
                      <a:moveTo>
                        <a:pt x="0" y="433"/>
                      </a:moveTo>
                      <a:lnTo>
                        <a:pt x="44" y="316"/>
                      </a:lnTo>
                      <a:lnTo>
                        <a:pt x="112" y="157"/>
                      </a:lnTo>
                      <a:lnTo>
                        <a:pt x="186" y="0"/>
                      </a:lnTo>
                      <a:lnTo>
                        <a:pt x="416" y="224"/>
                      </a:lnTo>
                      <a:lnTo>
                        <a:pt x="346" y="328"/>
                      </a:lnTo>
                      <a:lnTo>
                        <a:pt x="260" y="464"/>
                      </a:lnTo>
                      <a:lnTo>
                        <a:pt x="179" y="600"/>
                      </a:lnTo>
                      <a:lnTo>
                        <a:pt x="177" y="605"/>
                      </a:lnTo>
                      <a:lnTo>
                        <a:pt x="0" y="433"/>
                      </a:lnTo>
                      <a:close/>
                    </a:path>
                  </a:pathLst>
                </a:custGeom>
                <a:solidFill>
                  <a:srgbClr val="E0E0E0"/>
                </a:solidFill>
                <a:ln w="9525">
                  <a:noFill/>
                  <a:round/>
                  <a:headEnd/>
                  <a:tailEnd/>
                </a:ln>
              </p:spPr>
              <p:txBody>
                <a:bodyPr/>
                <a:lstStyle/>
                <a:p>
                  <a:pPr>
                    <a:defRPr/>
                  </a:pPr>
                  <a:endParaRPr lang="en-US">
                    <a:cs typeface="+mn-cs"/>
                  </a:endParaRPr>
                </a:p>
              </p:txBody>
            </p:sp>
            <p:sp>
              <p:nvSpPr>
                <p:cNvPr id="242" name="Freeform 443"/>
                <p:cNvSpPr>
                  <a:spLocks/>
                </p:cNvSpPr>
                <p:nvPr/>
              </p:nvSpPr>
              <p:spPr bwMode="auto">
                <a:xfrm>
                  <a:off x="18" y="460"/>
                  <a:ext cx="57" cy="68"/>
                </a:xfrm>
                <a:custGeom>
                  <a:avLst/>
                  <a:gdLst/>
                  <a:ahLst/>
                  <a:cxnLst>
                    <a:cxn ang="0">
                      <a:pos x="0" y="414"/>
                    </a:cxn>
                    <a:cxn ang="0">
                      <a:pos x="23" y="358"/>
                    </a:cxn>
                    <a:cxn ang="0">
                      <a:pos x="96" y="202"/>
                    </a:cxn>
                    <a:cxn ang="0">
                      <a:pos x="176" y="51"/>
                    </a:cxn>
                    <a:cxn ang="0">
                      <a:pos x="206" y="0"/>
                    </a:cxn>
                    <a:cxn ang="0">
                      <a:pos x="459" y="247"/>
                    </a:cxn>
                    <a:cxn ang="0">
                      <a:pos x="446" y="262"/>
                    </a:cxn>
                    <a:cxn ang="0">
                      <a:pos x="348" y="396"/>
                    </a:cxn>
                    <a:cxn ang="0">
                      <a:pos x="257" y="529"/>
                    </a:cxn>
                    <a:cxn ang="0">
                      <a:pos x="205" y="613"/>
                    </a:cxn>
                    <a:cxn ang="0">
                      <a:pos x="0" y="414"/>
                    </a:cxn>
                  </a:cxnLst>
                  <a:rect l="0" t="0" r="r" b="b"/>
                  <a:pathLst>
                    <a:path w="459" h="613">
                      <a:moveTo>
                        <a:pt x="0" y="414"/>
                      </a:moveTo>
                      <a:lnTo>
                        <a:pt x="23" y="358"/>
                      </a:lnTo>
                      <a:lnTo>
                        <a:pt x="96" y="202"/>
                      </a:lnTo>
                      <a:lnTo>
                        <a:pt x="176" y="51"/>
                      </a:lnTo>
                      <a:lnTo>
                        <a:pt x="206" y="0"/>
                      </a:lnTo>
                      <a:lnTo>
                        <a:pt x="459" y="247"/>
                      </a:lnTo>
                      <a:lnTo>
                        <a:pt x="446" y="262"/>
                      </a:lnTo>
                      <a:lnTo>
                        <a:pt x="348" y="396"/>
                      </a:lnTo>
                      <a:lnTo>
                        <a:pt x="257" y="529"/>
                      </a:lnTo>
                      <a:lnTo>
                        <a:pt x="205" y="613"/>
                      </a:lnTo>
                      <a:lnTo>
                        <a:pt x="0" y="414"/>
                      </a:lnTo>
                      <a:close/>
                    </a:path>
                  </a:pathLst>
                </a:custGeom>
                <a:solidFill>
                  <a:srgbClr val="D1D1D1"/>
                </a:solidFill>
                <a:ln w="9525">
                  <a:noFill/>
                  <a:round/>
                  <a:headEnd/>
                  <a:tailEnd/>
                </a:ln>
              </p:spPr>
              <p:txBody>
                <a:bodyPr/>
                <a:lstStyle/>
                <a:p>
                  <a:pPr>
                    <a:defRPr/>
                  </a:pPr>
                  <a:endParaRPr lang="en-US">
                    <a:cs typeface="+mn-cs"/>
                  </a:endParaRPr>
                </a:p>
              </p:txBody>
            </p:sp>
            <p:sp>
              <p:nvSpPr>
                <p:cNvPr id="243" name="Freeform 444"/>
                <p:cNvSpPr>
                  <a:spLocks/>
                </p:cNvSpPr>
                <p:nvPr/>
              </p:nvSpPr>
              <p:spPr bwMode="auto">
                <a:xfrm>
                  <a:off x="30" y="438"/>
                  <a:ext cx="62" cy="69"/>
                </a:xfrm>
                <a:custGeom>
                  <a:avLst/>
                  <a:gdLst/>
                  <a:ahLst/>
                  <a:cxnLst>
                    <a:cxn ang="0">
                      <a:pos x="0" y="396"/>
                    </a:cxn>
                    <a:cxn ang="0">
                      <a:pos x="80" y="245"/>
                    </a:cxn>
                    <a:cxn ang="0">
                      <a:pos x="166" y="99"/>
                    </a:cxn>
                    <a:cxn ang="0">
                      <a:pos x="226" y="0"/>
                    </a:cxn>
                    <a:cxn ang="0">
                      <a:pos x="500" y="266"/>
                    </a:cxn>
                    <a:cxn ang="0">
                      <a:pos x="451" y="327"/>
                    </a:cxn>
                    <a:cxn ang="0">
                      <a:pos x="350" y="456"/>
                    </a:cxn>
                    <a:cxn ang="0">
                      <a:pos x="252" y="590"/>
                    </a:cxn>
                    <a:cxn ang="0">
                      <a:pos x="231" y="619"/>
                    </a:cxn>
                    <a:cxn ang="0">
                      <a:pos x="1" y="395"/>
                    </a:cxn>
                    <a:cxn ang="0">
                      <a:pos x="0" y="396"/>
                    </a:cxn>
                  </a:cxnLst>
                  <a:rect l="0" t="0" r="r" b="b"/>
                  <a:pathLst>
                    <a:path w="500" h="619">
                      <a:moveTo>
                        <a:pt x="0" y="396"/>
                      </a:moveTo>
                      <a:lnTo>
                        <a:pt x="80" y="245"/>
                      </a:lnTo>
                      <a:lnTo>
                        <a:pt x="166" y="99"/>
                      </a:lnTo>
                      <a:lnTo>
                        <a:pt x="226" y="0"/>
                      </a:lnTo>
                      <a:lnTo>
                        <a:pt x="500" y="266"/>
                      </a:lnTo>
                      <a:lnTo>
                        <a:pt x="451" y="327"/>
                      </a:lnTo>
                      <a:lnTo>
                        <a:pt x="350" y="456"/>
                      </a:lnTo>
                      <a:lnTo>
                        <a:pt x="252" y="590"/>
                      </a:lnTo>
                      <a:lnTo>
                        <a:pt x="231" y="619"/>
                      </a:lnTo>
                      <a:lnTo>
                        <a:pt x="1" y="395"/>
                      </a:lnTo>
                      <a:lnTo>
                        <a:pt x="0" y="396"/>
                      </a:lnTo>
                      <a:close/>
                    </a:path>
                  </a:pathLst>
                </a:custGeom>
                <a:solidFill>
                  <a:srgbClr val="C2C2C2"/>
                </a:solidFill>
                <a:ln w="9525">
                  <a:noFill/>
                  <a:round/>
                  <a:headEnd/>
                  <a:tailEnd/>
                </a:ln>
              </p:spPr>
              <p:txBody>
                <a:bodyPr/>
                <a:lstStyle/>
                <a:p>
                  <a:pPr>
                    <a:defRPr/>
                  </a:pPr>
                  <a:endParaRPr lang="en-US">
                    <a:cs typeface="+mn-cs"/>
                  </a:endParaRPr>
                </a:p>
              </p:txBody>
            </p:sp>
            <p:sp>
              <p:nvSpPr>
                <p:cNvPr id="244" name="Freeform 445"/>
                <p:cNvSpPr>
                  <a:spLocks/>
                </p:cNvSpPr>
                <p:nvPr/>
              </p:nvSpPr>
              <p:spPr bwMode="auto">
                <a:xfrm>
                  <a:off x="43" y="418"/>
                  <a:ext cx="67" cy="69"/>
                </a:xfrm>
                <a:custGeom>
                  <a:avLst/>
                  <a:gdLst/>
                  <a:ahLst/>
                  <a:cxnLst>
                    <a:cxn ang="0">
                      <a:pos x="0" y="380"/>
                    </a:cxn>
                    <a:cxn ang="0">
                      <a:pos x="56" y="285"/>
                    </a:cxn>
                    <a:cxn ang="0">
                      <a:pos x="144" y="141"/>
                    </a:cxn>
                    <a:cxn ang="0">
                      <a:pos x="236" y="5"/>
                    </a:cxn>
                    <a:cxn ang="0">
                      <a:pos x="240" y="0"/>
                    </a:cxn>
                    <a:cxn ang="0">
                      <a:pos x="530" y="282"/>
                    </a:cxn>
                    <a:cxn ang="0">
                      <a:pos x="444" y="383"/>
                    </a:cxn>
                    <a:cxn ang="0">
                      <a:pos x="341" y="513"/>
                    </a:cxn>
                    <a:cxn ang="0">
                      <a:pos x="253" y="627"/>
                    </a:cxn>
                    <a:cxn ang="0">
                      <a:pos x="0" y="380"/>
                    </a:cxn>
                  </a:cxnLst>
                  <a:rect l="0" t="0" r="r" b="b"/>
                  <a:pathLst>
                    <a:path w="530" h="627">
                      <a:moveTo>
                        <a:pt x="0" y="380"/>
                      </a:moveTo>
                      <a:lnTo>
                        <a:pt x="56" y="285"/>
                      </a:lnTo>
                      <a:lnTo>
                        <a:pt x="144" y="141"/>
                      </a:lnTo>
                      <a:lnTo>
                        <a:pt x="236" y="5"/>
                      </a:lnTo>
                      <a:lnTo>
                        <a:pt x="240" y="0"/>
                      </a:lnTo>
                      <a:lnTo>
                        <a:pt x="530" y="282"/>
                      </a:lnTo>
                      <a:lnTo>
                        <a:pt x="444" y="383"/>
                      </a:lnTo>
                      <a:lnTo>
                        <a:pt x="341" y="513"/>
                      </a:lnTo>
                      <a:lnTo>
                        <a:pt x="253" y="627"/>
                      </a:lnTo>
                      <a:lnTo>
                        <a:pt x="0" y="380"/>
                      </a:lnTo>
                      <a:close/>
                    </a:path>
                  </a:pathLst>
                </a:custGeom>
                <a:solidFill>
                  <a:srgbClr val="B2B2B2"/>
                </a:solidFill>
                <a:ln w="9525">
                  <a:noFill/>
                  <a:round/>
                  <a:headEnd/>
                  <a:tailEnd/>
                </a:ln>
              </p:spPr>
              <p:txBody>
                <a:bodyPr/>
                <a:lstStyle/>
                <a:p>
                  <a:pPr>
                    <a:defRPr/>
                  </a:pPr>
                  <a:endParaRPr lang="en-US">
                    <a:cs typeface="+mn-cs"/>
                  </a:endParaRPr>
                </a:p>
              </p:txBody>
            </p:sp>
            <p:sp>
              <p:nvSpPr>
                <p:cNvPr id="245" name="Freeform 446"/>
                <p:cNvSpPr>
                  <a:spLocks/>
                </p:cNvSpPr>
                <p:nvPr/>
              </p:nvSpPr>
              <p:spPr bwMode="auto">
                <a:xfrm>
                  <a:off x="58" y="398"/>
                  <a:ext cx="70" cy="70"/>
                </a:xfrm>
                <a:custGeom>
                  <a:avLst/>
                  <a:gdLst/>
                  <a:ahLst/>
                  <a:cxnLst>
                    <a:cxn ang="0">
                      <a:pos x="0" y="364"/>
                    </a:cxn>
                    <a:cxn ang="0">
                      <a:pos x="28" y="319"/>
                    </a:cxn>
                    <a:cxn ang="0">
                      <a:pos x="120" y="183"/>
                    </a:cxn>
                    <a:cxn ang="0">
                      <a:pos x="219" y="52"/>
                    </a:cxn>
                    <a:cxn ang="0">
                      <a:pos x="258" y="0"/>
                    </a:cxn>
                    <a:cxn ang="0">
                      <a:pos x="561" y="296"/>
                    </a:cxn>
                    <a:cxn ang="0">
                      <a:pos x="543" y="315"/>
                    </a:cxn>
                    <a:cxn ang="0">
                      <a:pos x="434" y="438"/>
                    </a:cxn>
                    <a:cxn ang="0">
                      <a:pos x="328" y="561"/>
                    </a:cxn>
                    <a:cxn ang="0">
                      <a:pos x="274" y="630"/>
                    </a:cxn>
                    <a:cxn ang="0">
                      <a:pos x="0" y="364"/>
                    </a:cxn>
                  </a:cxnLst>
                  <a:rect l="0" t="0" r="r" b="b"/>
                  <a:pathLst>
                    <a:path w="561" h="630">
                      <a:moveTo>
                        <a:pt x="0" y="364"/>
                      </a:moveTo>
                      <a:lnTo>
                        <a:pt x="28" y="319"/>
                      </a:lnTo>
                      <a:lnTo>
                        <a:pt x="120" y="183"/>
                      </a:lnTo>
                      <a:lnTo>
                        <a:pt x="219" y="52"/>
                      </a:lnTo>
                      <a:lnTo>
                        <a:pt x="258" y="0"/>
                      </a:lnTo>
                      <a:lnTo>
                        <a:pt x="561" y="296"/>
                      </a:lnTo>
                      <a:lnTo>
                        <a:pt x="543" y="315"/>
                      </a:lnTo>
                      <a:lnTo>
                        <a:pt x="434" y="438"/>
                      </a:lnTo>
                      <a:lnTo>
                        <a:pt x="328" y="561"/>
                      </a:lnTo>
                      <a:lnTo>
                        <a:pt x="274" y="630"/>
                      </a:lnTo>
                      <a:lnTo>
                        <a:pt x="0" y="364"/>
                      </a:lnTo>
                      <a:close/>
                    </a:path>
                  </a:pathLst>
                </a:custGeom>
                <a:solidFill>
                  <a:srgbClr val="A3A3A3"/>
                </a:solidFill>
                <a:ln w="9525">
                  <a:noFill/>
                  <a:round/>
                  <a:headEnd/>
                  <a:tailEnd/>
                </a:ln>
              </p:spPr>
              <p:txBody>
                <a:bodyPr/>
                <a:lstStyle/>
                <a:p>
                  <a:pPr>
                    <a:defRPr/>
                  </a:pPr>
                  <a:endParaRPr lang="en-US">
                    <a:cs typeface="+mn-cs"/>
                  </a:endParaRPr>
                </a:p>
              </p:txBody>
            </p:sp>
            <p:sp>
              <p:nvSpPr>
                <p:cNvPr id="246" name="Freeform 447"/>
                <p:cNvSpPr>
                  <a:spLocks/>
                </p:cNvSpPr>
                <p:nvPr/>
              </p:nvSpPr>
              <p:spPr bwMode="auto">
                <a:xfrm>
                  <a:off x="73" y="378"/>
                  <a:ext cx="74" cy="71"/>
                </a:xfrm>
                <a:custGeom>
                  <a:avLst/>
                  <a:gdLst/>
                  <a:ahLst/>
                  <a:cxnLst>
                    <a:cxn ang="0">
                      <a:pos x="0" y="353"/>
                    </a:cxn>
                    <a:cxn ang="0">
                      <a:pos x="95" y="227"/>
                    </a:cxn>
                    <a:cxn ang="0">
                      <a:pos x="192" y="95"/>
                    </a:cxn>
                    <a:cxn ang="0">
                      <a:pos x="269" y="0"/>
                    </a:cxn>
                    <a:cxn ang="0">
                      <a:pos x="590" y="312"/>
                    </a:cxn>
                    <a:cxn ang="0">
                      <a:pos x="533" y="373"/>
                    </a:cxn>
                    <a:cxn ang="0">
                      <a:pos x="419" y="490"/>
                    </a:cxn>
                    <a:cxn ang="0">
                      <a:pos x="310" y="613"/>
                    </a:cxn>
                    <a:cxn ang="0">
                      <a:pos x="290" y="635"/>
                    </a:cxn>
                    <a:cxn ang="0">
                      <a:pos x="0" y="353"/>
                    </a:cxn>
                  </a:cxnLst>
                  <a:rect l="0" t="0" r="r" b="b"/>
                  <a:pathLst>
                    <a:path w="590" h="635">
                      <a:moveTo>
                        <a:pt x="0" y="353"/>
                      </a:moveTo>
                      <a:lnTo>
                        <a:pt x="95" y="227"/>
                      </a:lnTo>
                      <a:lnTo>
                        <a:pt x="192" y="95"/>
                      </a:lnTo>
                      <a:lnTo>
                        <a:pt x="269" y="0"/>
                      </a:lnTo>
                      <a:lnTo>
                        <a:pt x="590" y="312"/>
                      </a:lnTo>
                      <a:lnTo>
                        <a:pt x="533" y="373"/>
                      </a:lnTo>
                      <a:lnTo>
                        <a:pt x="419" y="490"/>
                      </a:lnTo>
                      <a:lnTo>
                        <a:pt x="310" y="613"/>
                      </a:lnTo>
                      <a:lnTo>
                        <a:pt x="290" y="635"/>
                      </a:lnTo>
                      <a:lnTo>
                        <a:pt x="0" y="353"/>
                      </a:lnTo>
                      <a:close/>
                    </a:path>
                  </a:pathLst>
                </a:custGeom>
                <a:solidFill>
                  <a:srgbClr val="949494"/>
                </a:solidFill>
                <a:ln w="9525">
                  <a:noFill/>
                  <a:round/>
                  <a:headEnd/>
                  <a:tailEnd/>
                </a:ln>
              </p:spPr>
              <p:txBody>
                <a:bodyPr/>
                <a:lstStyle/>
                <a:p>
                  <a:pPr>
                    <a:defRPr/>
                  </a:pPr>
                  <a:endParaRPr lang="en-US">
                    <a:cs typeface="+mn-cs"/>
                  </a:endParaRPr>
                </a:p>
              </p:txBody>
            </p:sp>
            <p:sp>
              <p:nvSpPr>
                <p:cNvPr id="247" name="Freeform 448"/>
                <p:cNvSpPr>
                  <a:spLocks/>
                </p:cNvSpPr>
                <p:nvPr/>
              </p:nvSpPr>
              <p:spPr bwMode="auto">
                <a:xfrm>
                  <a:off x="90" y="360"/>
                  <a:ext cx="77" cy="71"/>
                </a:xfrm>
                <a:custGeom>
                  <a:avLst/>
                  <a:gdLst/>
                  <a:ahLst/>
                  <a:cxnLst>
                    <a:cxn ang="0">
                      <a:pos x="0" y="342"/>
                    </a:cxn>
                    <a:cxn ang="0">
                      <a:pos x="58" y="262"/>
                    </a:cxn>
                    <a:cxn ang="0">
                      <a:pos x="158" y="139"/>
                    </a:cxn>
                    <a:cxn ang="0">
                      <a:pos x="262" y="18"/>
                    </a:cxn>
                    <a:cxn ang="0">
                      <a:pos x="279" y="0"/>
                    </a:cxn>
                    <a:cxn ang="0">
                      <a:pos x="613" y="325"/>
                    </a:cxn>
                    <a:cxn ang="0">
                      <a:pos x="511" y="423"/>
                    </a:cxn>
                    <a:cxn ang="0">
                      <a:pos x="399" y="540"/>
                    </a:cxn>
                    <a:cxn ang="0">
                      <a:pos x="303" y="638"/>
                    </a:cxn>
                    <a:cxn ang="0">
                      <a:pos x="0" y="342"/>
                    </a:cxn>
                  </a:cxnLst>
                  <a:rect l="0" t="0" r="r" b="b"/>
                  <a:pathLst>
                    <a:path w="613" h="638">
                      <a:moveTo>
                        <a:pt x="0" y="342"/>
                      </a:moveTo>
                      <a:lnTo>
                        <a:pt x="58" y="262"/>
                      </a:lnTo>
                      <a:lnTo>
                        <a:pt x="158" y="139"/>
                      </a:lnTo>
                      <a:lnTo>
                        <a:pt x="262" y="18"/>
                      </a:lnTo>
                      <a:lnTo>
                        <a:pt x="279" y="0"/>
                      </a:lnTo>
                      <a:lnTo>
                        <a:pt x="613" y="325"/>
                      </a:lnTo>
                      <a:lnTo>
                        <a:pt x="511" y="423"/>
                      </a:lnTo>
                      <a:lnTo>
                        <a:pt x="399" y="540"/>
                      </a:lnTo>
                      <a:lnTo>
                        <a:pt x="303" y="638"/>
                      </a:lnTo>
                      <a:lnTo>
                        <a:pt x="0" y="342"/>
                      </a:lnTo>
                      <a:close/>
                    </a:path>
                  </a:pathLst>
                </a:custGeom>
                <a:solidFill>
                  <a:srgbClr val="858585"/>
                </a:solidFill>
                <a:ln w="9525">
                  <a:noFill/>
                  <a:round/>
                  <a:headEnd/>
                  <a:tailEnd/>
                </a:ln>
              </p:spPr>
              <p:txBody>
                <a:bodyPr/>
                <a:lstStyle/>
                <a:p>
                  <a:pPr>
                    <a:defRPr/>
                  </a:pPr>
                  <a:endParaRPr lang="en-US">
                    <a:cs typeface="+mn-cs"/>
                  </a:endParaRPr>
                </a:p>
              </p:txBody>
            </p:sp>
            <p:sp>
              <p:nvSpPr>
                <p:cNvPr id="248" name="Freeform 449"/>
                <p:cNvSpPr>
                  <a:spLocks/>
                </p:cNvSpPr>
                <p:nvPr/>
              </p:nvSpPr>
              <p:spPr bwMode="auto">
                <a:xfrm>
                  <a:off x="107" y="342"/>
                  <a:ext cx="80" cy="71"/>
                </a:xfrm>
                <a:custGeom>
                  <a:avLst/>
                  <a:gdLst/>
                  <a:ahLst/>
                  <a:cxnLst>
                    <a:cxn ang="0">
                      <a:pos x="0" y="325"/>
                    </a:cxn>
                    <a:cxn ang="0">
                      <a:pos x="23" y="297"/>
                    </a:cxn>
                    <a:cxn ang="0">
                      <a:pos x="127" y="176"/>
                    </a:cxn>
                    <a:cxn ang="0">
                      <a:pos x="232" y="65"/>
                    </a:cxn>
                    <a:cxn ang="0">
                      <a:pos x="296" y="0"/>
                    </a:cxn>
                    <a:cxn ang="0">
                      <a:pos x="641" y="335"/>
                    </a:cxn>
                    <a:cxn ang="0">
                      <a:pos x="608" y="364"/>
                    </a:cxn>
                    <a:cxn ang="0">
                      <a:pos x="492" y="470"/>
                    </a:cxn>
                    <a:cxn ang="0">
                      <a:pos x="376" y="581"/>
                    </a:cxn>
                    <a:cxn ang="0">
                      <a:pos x="321" y="637"/>
                    </a:cxn>
                    <a:cxn ang="0">
                      <a:pos x="0" y="325"/>
                    </a:cxn>
                  </a:cxnLst>
                  <a:rect l="0" t="0" r="r" b="b"/>
                  <a:pathLst>
                    <a:path w="641" h="637">
                      <a:moveTo>
                        <a:pt x="0" y="325"/>
                      </a:moveTo>
                      <a:lnTo>
                        <a:pt x="23" y="297"/>
                      </a:lnTo>
                      <a:lnTo>
                        <a:pt x="127" y="176"/>
                      </a:lnTo>
                      <a:lnTo>
                        <a:pt x="232" y="65"/>
                      </a:lnTo>
                      <a:lnTo>
                        <a:pt x="296" y="0"/>
                      </a:lnTo>
                      <a:lnTo>
                        <a:pt x="641" y="335"/>
                      </a:lnTo>
                      <a:lnTo>
                        <a:pt x="608" y="364"/>
                      </a:lnTo>
                      <a:lnTo>
                        <a:pt x="492" y="470"/>
                      </a:lnTo>
                      <a:lnTo>
                        <a:pt x="376" y="581"/>
                      </a:lnTo>
                      <a:lnTo>
                        <a:pt x="321" y="637"/>
                      </a:lnTo>
                      <a:lnTo>
                        <a:pt x="0" y="325"/>
                      </a:lnTo>
                      <a:close/>
                    </a:path>
                  </a:pathLst>
                </a:custGeom>
                <a:solidFill>
                  <a:srgbClr val="757575"/>
                </a:solidFill>
                <a:ln w="9525">
                  <a:noFill/>
                  <a:round/>
                  <a:headEnd/>
                  <a:tailEnd/>
                </a:ln>
              </p:spPr>
              <p:txBody>
                <a:bodyPr/>
                <a:lstStyle/>
                <a:p>
                  <a:pPr>
                    <a:defRPr/>
                  </a:pPr>
                  <a:endParaRPr lang="en-US">
                    <a:cs typeface="+mn-cs"/>
                  </a:endParaRPr>
                </a:p>
              </p:txBody>
            </p:sp>
            <p:sp>
              <p:nvSpPr>
                <p:cNvPr id="249" name="Freeform 450"/>
                <p:cNvSpPr>
                  <a:spLocks/>
                </p:cNvSpPr>
                <p:nvPr/>
              </p:nvSpPr>
              <p:spPr bwMode="auto">
                <a:xfrm>
                  <a:off x="125" y="325"/>
                  <a:ext cx="83" cy="71"/>
                </a:xfrm>
                <a:custGeom>
                  <a:avLst/>
                  <a:gdLst/>
                  <a:ahLst/>
                  <a:cxnLst>
                    <a:cxn ang="0">
                      <a:pos x="0" y="311"/>
                    </a:cxn>
                    <a:cxn ang="0">
                      <a:pos x="88" y="218"/>
                    </a:cxn>
                    <a:cxn ang="0">
                      <a:pos x="195" y="110"/>
                    </a:cxn>
                    <a:cxn ang="0">
                      <a:pos x="300" y="10"/>
                    </a:cxn>
                    <a:cxn ang="0">
                      <a:pos x="311" y="0"/>
                    </a:cxn>
                    <a:cxn ang="0">
                      <a:pos x="664" y="344"/>
                    </a:cxn>
                    <a:cxn ang="0">
                      <a:pos x="582" y="415"/>
                    </a:cxn>
                    <a:cxn ang="0">
                      <a:pos x="464" y="517"/>
                    </a:cxn>
                    <a:cxn ang="0">
                      <a:pos x="348" y="623"/>
                    </a:cxn>
                    <a:cxn ang="0">
                      <a:pos x="334" y="636"/>
                    </a:cxn>
                    <a:cxn ang="0">
                      <a:pos x="0" y="311"/>
                    </a:cxn>
                  </a:cxnLst>
                  <a:rect l="0" t="0" r="r" b="b"/>
                  <a:pathLst>
                    <a:path w="664" h="636">
                      <a:moveTo>
                        <a:pt x="0" y="311"/>
                      </a:moveTo>
                      <a:lnTo>
                        <a:pt x="88" y="218"/>
                      </a:lnTo>
                      <a:lnTo>
                        <a:pt x="195" y="110"/>
                      </a:lnTo>
                      <a:lnTo>
                        <a:pt x="300" y="10"/>
                      </a:lnTo>
                      <a:lnTo>
                        <a:pt x="311" y="0"/>
                      </a:lnTo>
                      <a:lnTo>
                        <a:pt x="664" y="344"/>
                      </a:lnTo>
                      <a:lnTo>
                        <a:pt x="582" y="415"/>
                      </a:lnTo>
                      <a:lnTo>
                        <a:pt x="464" y="517"/>
                      </a:lnTo>
                      <a:lnTo>
                        <a:pt x="348" y="623"/>
                      </a:lnTo>
                      <a:lnTo>
                        <a:pt x="334" y="636"/>
                      </a:lnTo>
                      <a:lnTo>
                        <a:pt x="0" y="311"/>
                      </a:lnTo>
                      <a:close/>
                    </a:path>
                  </a:pathLst>
                </a:custGeom>
                <a:solidFill>
                  <a:srgbClr val="666666"/>
                </a:solidFill>
                <a:ln w="9525">
                  <a:noFill/>
                  <a:round/>
                  <a:headEnd/>
                  <a:tailEnd/>
                </a:ln>
              </p:spPr>
              <p:txBody>
                <a:bodyPr/>
                <a:lstStyle/>
                <a:p>
                  <a:pPr>
                    <a:defRPr/>
                  </a:pPr>
                  <a:endParaRPr lang="en-US">
                    <a:cs typeface="+mn-cs"/>
                  </a:endParaRPr>
                </a:p>
              </p:txBody>
            </p:sp>
            <p:sp>
              <p:nvSpPr>
                <p:cNvPr id="250" name="Freeform 451"/>
                <p:cNvSpPr>
                  <a:spLocks/>
                </p:cNvSpPr>
                <p:nvPr/>
              </p:nvSpPr>
              <p:spPr bwMode="auto">
                <a:xfrm>
                  <a:off x="144" y="309"/>
                  <a:ext cx="86" cy="70"/>
                </a:xfrm>
                <a:custGeom>
                  <a:avLst/>
                  <a:gdLst/>
                  <a:ahLst/>
                  <a:cxnLst>
                    <a:cxn ang="0">
                      <a:pos x="0" y="300"/>
                    </a:cxn>
                    <a:cxn ang="0">
                      <a:pos x="43" y="257"/>
                    </a:cxn>
                    <a:cxn ang="0">
                      <a:pos x="148" y="157"/>
                    </a:cxn>
                    <a:cxn ang="0">
                      <a:pos x="254" y="61"/>
                    </a:cxn>
                    <a:cxn ang="0">
                      <a:pos x="323" y="0"/>
                    </a:cxn>
                    <a:cxn ang="0">
                      <a:pos x="685" y="352"/>
                    </a:cxn>
                    <a:cxn ang="0">
                      <a:pos x="659" y="372"/>
                    </a:cxn>
                    <a:cxn ang="0">
                      <a:pos x="546" y="464"/>
                    </a:cxn>
                    <a:cxn ang="0">
                      <a:pos x="430" y="562"/>
                    </a:cxn>
                    <a:cxn ang="0">
                      <a:pos x="345" y="635"/>
                    </a:cxn>
                    <a:cxn ang="0">
                      <a:pos x="0" y="300"/>
                    </a:cxn>
                  </a:cxnLst>
                  <a:rect l="0" t="0" r="r" b="b"/>
                  <a:pathLst>
                    <a:path w="685" h="635">
                      <a:moveTo>
                        <a:pt x="0" y="300"/>
                      </a:moveTo>
                      <a:lnTo>
                        <a:pt x="43" y="257"/>
                      </a:lnTo>
                      <a:lnTo>
                        <a:pt x="148" y="157"/>
                      </a:lnTo>
                      <a:lnTo>
                        <a:pt x="254" y="61"/>
                      </a:lnTo>
                      <a:lnTo>
                        <a:pt x="323" y="0"/>
                      </a:lnTo>
                      <a:lnTo>
                        <a:pt x="685" y="352"/>
                      </a:lnTo>
                      <a:lnTo>
                        <a:pt x="659" y="372"/>
                      </a:lnTo>
                      <a:lnTo>
                        <a:pt x="546" y="464"/>
                      </a:lnTo>
                      <a:lnTo>
                        <a:pt x="430" y="562"/>
                      </a:lnTo>
                      <a:lnTo>
                        <a:pt x="345" y="635"/>
                      </a:lnTo>
                      <a:lnTo>
                        <a:pt x="0" y="300"/>
                      </a:lnTo>
                      <a:close/>
                    </a:path>
                  </a:pathLst>
                </a:custGeom>
                <a:solidFill>
                  <a:srgbClr val="757575"/>
                </a:solidFill>
                <a:ln w="9525">
                  <a:noFill/>
                  <a:round/>
                  <a:headEnd/>
                  <a:tailEnd/>
                </a:ln>
              </p:spPr>
              <p:txBody>
                <a:bodyPr/>
                <a:lstStyle/>
                <a:p>
                  <a:pPr>
                    <a:defRPr/>
                  </a:pPr>
                  <a:endParaRPr lang="en-US">
                    <a:cs typeface="+mn-cs"/>
                  </a:endParaRPr>
                </a:p>
              </p:txBody>
            </p:sp>
            <p:sp>
              <p:nvSpPr>
                <p:cNvPr id="251" name="Freeform 452"/>
                <p:cNvSpPr>
                  <a:spLocks/>
                </p:cNvSpPr>
                <p:nvPr/>
              </p:nvSpPr>
              <p:spPr bwMode="auto">
                <a:xfrm>
                  <a:off x="164" y="293"/>
                  <a:ext cx="88" cy="70"/>
                </a:xfrm>
                <a:custGeom>
                  <a:avLst/>
                  <a:gdLst/>
                  <a:ahLst/>
                  <a:cxnLst>
                    <a:cxn ang="0">
                      <a:pos x="0" y="286"/>
                    </a:cxn>
                    <a:cxn ang="0">
                      <a:pos x="95" y="200"/>
                    </a:cxn>
                    <a:cxn ang="0">
                      <a:pos x="200" y="110"/>
                    </a:cxn>
                    <a:cxn ang="0">
                      <a:pos x="305" y="24"/>
                    </a:cxn>
                    <a:cxn ang="0">
                      <a:pos x="337" y="0"/>
                    </a:cxn>
                    <a:cxn ang="0">
                      <a:pos x="709" y="361"/>
                    </a:cxn>
                    <a:cxn ang="0">
                      <a:pos x="616" y="425"/>
                    </a:cxn>
                    <a:cxn ang="0">
                      <a:pos x="500" y="511"/>
                    </a:cxn>
                    <a:cxn ang="0">
                      <a:pos x="387" y="603"/>
                    </a:cxn>
                    <a:cxn ang="0">
                      <a:pos x="353" y="630"/>
                    </a:cxn>
                    <a:cxn ang="0">
                      <a:pos x="0" y="286"/>
                    </a:cxn>
                  </a:cxnLst>
                  <a:rect l="0" t="0" r="r" b="b"/>
                  <a:pathLst>
                    <a:path w="709" h="630">
                      <a:moveTo>
                        <a:pt x="0" y="286"/>
                      </a:moveTo>
                      <a:lnTo>
                        <a:pt x="95" y="200"/>
                      </a:lnTo>
                      <a:lnTo>
                        <a:pt x="200" y="110"/>
                      </a:lnTo>
                      <a:lnTo>
                        <a:pt x="305" y="24"/>
                      </a:lnTo>
                      <a:lnTo>
                        <a:pt x="337" y="0"/>
                      </a:lnTo>
                      <a:lnTo>
                        <a:pt x="709" y="361"/>
                      </a:lnTo>
                      <a:lnTo>
                        <a:pt x="616" y="425"/>
                      </a:lnTo>
                      <a:lnTo>
                        <a:pt x="500" y="511"/>
                      </a:lnTo>
                      <a:lnTo>
                        <a:pt x="387" y="603"/>
                      </a:lnTo>
                      <a:lnTo>
                        <a:pt x="353" y="630"/>
                      </a:lnTo>
                      <a:lnTo>
                        <a:pt x="0" y="286"/>
                      </a:lnTo>
                      <a:close/>
                    </a:path>
                  </a:pathLst>
                </a:custGeom>
                <a:solidFill>
                  <a:srgbClr val="858585"/>
                </a:solidFill>
                <a:ln w="9525">
                  <a:noFill/>
                  <a:round/>
                  <a:headEnd/>
                  <a:tailEnd/>
                </a:ln>
              </p:spPr>
              <p:txBody>
                <a:bodyPr/>
                <a:lstStyle/>
                <a:p>
                  <a:pPr>
                    <a:defRPr/>
                  </a:pPr>
                  <a:endParaRPr lang="en-US">
                    <a:cs typeface="+mn-cs"/>
                  </a:endParaRPr>
                </a:p>
              </p:txBody>
            </p:sp>
            <p:sp>
              <p:nvSpPr>
                <p:cNvPr id="252" name="Freeform 453"/>
                <p:cNvSpPr>
                  <a:spLocks/>
                </p:cNvSpPr>
                <p:nvPr/>
              </p:nvSpPr>
              <p:spPr bwMode="auto">
                <a:xfrm>
                  <a:off x="184" y="279"/>
                  <a:ext cx="92" cy="69"/>
                </a:xfrm>
                <a:custGeom>
                  <a:avLst/>
                  <a:gdLst/>
                  <a:ahLst/>
                  <a:cxnLst>
                    <a:cxn ang="0">
                      <a:pos x="0" y="270"/>
                    </a:cxn>
                    <a:cxn ang="0">
                      <a:pos x="36" y="241"/>
                    </a:cxn>
                    <a:cxn ang="0">
                      <a:pos x="141" y="155"/>
                    </a:cxn>
                    <a:cxn ang="0">
                      <a:pos x="244" y="78"/>
                    </a:cxn>
                    <a:cxn ang="0">
                      <a:pos x="345" y="5"/>
                    </a:cxn>
                    <a:cxn ang="0">
                      <a:pos x="354" y="0"/>
                    </a:cxn>
                    <a:cxn ang="0">
                      <a:pos x="734" y="369"/>
                    </a:cxn>
                    <a:cxn ang="0">
                      <a:pos x="674" y="406"/>
                    </a:cxn>
                    <a:cxn ang="0">
                      <a:pos x="564" y="479"/>
                    </a:cxn>
                    <a:cxn ang="0">
                      <a:pos x="452" y="556"/>
                    </a:cxn>
                    <a:cxn ang="0">
                      <a:pos x="362" y="622"/>
                    </a:cxn>
                    <a:cxn ang="0">
                      <a:pos x="0" y="270"/>
                    </a:cxn>
                  </a:cxnLst>
                  <a:rect l="0" t="0" r="r" b="b"/>
                  <a:pathLst>
                    <a:path w="734" h="622">
                      <a:moveTo>
                        <a:pt x="0" y="270"/>
                      </a:moveTo>
                      <a:lnTo>
                        <a:pt x="36" y="241"/>
                      </a:lnTo>
                      <a:lnTo>
                        <a:pt x="141" y="155"/>
                      </a:lnTo>
                      <a:lnTo>
                        <a:pt x="244" y="78"/>
                      </a:lnTo>
                      <a:lnTo>
                        <a:pt x="345" y="5"/>
                      </a:lnTo>
                      <a:lnTo>
                        <a:pt x="354" y="0"/>
                      </a:lnTo>
                      <a:lnTo>
                        <a:pt x="734" y="369"/>
                      </a:lnTo>
                      <a:lnTo>
                        <a:pt x="674" y="406"/>
                      </a:lnTo>
                      <a:lnTo>
                        <a:pt x="564" y="479"/>
                      </a:lnTo>
                      <a:lnTo>
                        <a:pt x="452" y="556"/>
                      </a:lnTo>
                      <a:lnTo>
                        <a:pt x="362" y="622"/>
                      </a:lnTo>
                      <a:lnTo>
                        <a:pt x="0" y="270"/>
                      </a:lnTo>
                      <a:close/>
                    </a:path>
                  </a:pathLst>
                </a:custGeom>
                <a:solidFill>
                  <a:srgbClr val="949494"/>
                </a:solidFill>
                <a:ln w="9525">
                  <a:noFill/>
                  <a:round/>
                  <a:headEnd/>
                  <a:tailEnd/>
                </a:ln>
              </p:spPr>
              <p:txBody>
                <a:bodyPr/>
                <a:lstStyle/>
                <a:p>
                  <a:pPr>
                    <a:defRPr/>
                  </a:pPr>
                  <a:endParaRPr lang="en-US">
                    <a:cs typeface="+mn-cs"/>
                  </a:endParaRPr>
                </a:p>
              </p:txBody>
            </p:sp>
            <p:sp>
              <p:nvSpPr>
                <p:cNvPr id="253" name="Freeform 454"/>
                <p:cNvSpPr>
                  <a:spLocks/>
                </p:cNvSpPr>
                <p:nvPr/>
              </p:nvSpPr>
              <p:spPr bwMode="auto">
                <a:xfrm>
                  <a:off x="206" y="266"/>
                  <a:ext cx="95" cy="68"/>
                </a:xfrm>
                <a:custGeom>
                  <a:avLst/>
                  <a:gdLst/>
                  <a:ahLst/>
                  <a:cxnLst>
                    <a:cxn ang="0">
                      <a:pos x="0" y="250"/>
                    </a:cxn>
                    <a:cxn ang="0">
                      <a:pos x="71" y="197"/>
                    </a:cxn>
                    <a:cxn ang="0">
                      <a:pos x="172" y="124"/>
                    </a:cxn>
                    <a:cxn ang="0">
                      <a:pos x="271" y="61"/>
                    </a:cxn>
                    <a:cxn ang="0">
                      <a:pos x="368" y="3"/>
                    </a:cxn>
                    <a:cxn ang="0">
                      <a:pos x="374" y="0"/>
                    </a:cxn>
                    <a:cxn ang="0">
                      <a:pos x="763" y="378"/>
                    </a:cxn>
                    <a:cxn ang="0">
                      <a:pos x="713" y="402"/>
                    </a:cxn>
                    <a:cxn ang="0">
                      <a:pos x="608" y="460"/>
                    </a:cxn>
                    <a:cxn ang="0">
                      <a:pos x="501" y="525"/>
                    </a:cxn>
                    <a:cxn ang="0">
                      <a:pos x="391" y="598"/>
                    </a:cxn>
                    <a:cxn ang="0">
                      <a:pos x="372" y="611"/>
                    </a:cxn>
                    <a:cxn ang="0">
                      <a:pos x="0" y="250"/>
                    </a:cxn>
                  </a:cxnLst>
                  <a:rect l="0" t="0" r="r" b="b"/>
                  <a:pathLst>
                    <a:path w="763" h="611">
                      <a:moveTo>
                        <a:pt x="0" y="250"/>
                      </a:moveTo>
                      <a:lnTo>
                        <a:pt x="71" y="197"/>
                      </a:lnTo>
                      <a:lnTo>
                        <a:pt x="172" y="124"/>
                      </a:lnTo>
                      <a:lnTo>
                        <a:pt x="271" y="61"/>
                      </a:lnTo>
                      <a:lnTo>
                        <a:pt x="368" y="3"/>
                      </a:lnTo>
                      <a:lnTo>
                        <a:pt x="374" y="0"/>
                      </a:lnTo>
                      <a:lnTo>
                        <a:pt x="763" y="378"/>
                      </a:lnTo>
                      <a:lnTo>
                        <a:pt x="713" y="402"/>
                      </a:lnTo>
                      <a:lnTo>
                        <a:pt x="608" y="460"/>
                      </a:lnTo>
                      <a:lnTo>
                        <a:pt x="501" y="525"/>
                      </a:lnTo>
                      <a:lnTo>
                        <a:pt x="391" y="598"/>
                      </a:lnTo>
                      <a:lnTo>
                        <a:pt x="372" y="611"/>
                      </a:lnTo>
                      <a:lnTo>
                        <a:pt x="0" y="250"/>
                      </a:lnTo>
                      <a:close/>
                    </a:path>
                  </a:pathLst>
                </a:custGeom>
                <a:solidFill>
                  <a:srgbClr val="A3A3A3"/>
                </a:solidFill>
                <a:ln w="9525">
                  <a:noFill/>
                  <a:round/>
                  <a:headEnd/>
                  <a:tailEnd/>
                </a:ln>
              </p:spPr>
              <p:txBody>
                <a:bodyPr/>
                <a:lstStyle/>
                <a:p>
                  <a:pPr>
                    <a:defRPr/>
                  </a:pPr>
                  <a:endParaRPr lang="en-US">
                    <a:cs typeface="+mn-cs"/>
                  </a:endParaRPr>
                </a:p>
              </p:txBody>
            </p:sp>
            <p:sp>
              <p:nvSpPr>
                <p:cNvPr id="254" name="Freeform 455"/>
                <p:cNvSpPr>
                  <a:spLocks/>
                </p:cNvSpPr>
                <p:nvPr/>
              </p:nvSpPr>
              <p:spPr bwMode="auto">
                <a:xfrm>
                  <a:off x="229" y="254"/>
                  <a:ext cx="100" cy="66"/>
                </a:xfrm>
                <a:custGeom>
                  <a:avLst/>
                  <a:gdLst/>
                  <a:ahLst/>
                  <a:cxnLst>
                    <a:cxn ang="0">
                      <a:pos x="0" y="222"/>
                    </a:cxn>
                    <a:cxn ang="0">
                      <a:pos x="90" y="164"/>
                    </a:cxn>
                    <a:cxn ang="0">
                      <a:pos x="187" y="106"/>
                    </a:cxn>
                    <a:cxn ang="0">
                      <a:pos x="281" y="56"/>
                    </a:cxn>
                    <a:cxn ang="0">
                      <a:pos x="369" y="14"/>
                    </a:cxn>
                    <a:cxn ang="0">
                      <a:pos x="403" y="0"/>
                    </a:cxn>
                    <a:cxn ang="0">
                      <a:pos x="800" y="386"/>
                    </a:cxn>
                    <a:cxn ang="0">
                      <a:pos x="730" y="411"/>
                    </a:cxn>
                    <a:cxn ang="0">
                      <a:pos x="633" y="454"/>
                    </a:cxn>
                    <a:cxn ang="0">
                      <a:pos x="532" y="505"/>
                    </a:cxn>
                    <a:cxn ang="0">
                      <a:pos x="427" y="563"/>
                    </a:cxn>
                    <a:cxn ang="0">
                      <a:pos x="380" y="591"/>
                    </a:cxn>
                    <a:cxn ang="0">
                      <a:pos x="0" y="222"/>
                    </a:cxn>
                  </a:cxnLst>
                  <a:rect l="0" t="0" r="r" b="b"/>
                  <a:pathLst>
                    <a:path w="800" h="591">
                      <a:moveTo>
                        <a:pt x="0" y="222"/>
                      </a:moveTo>
                      <a:lnTo>
                        <a:pt x="90" y="164"/>
                      </a:lnTo>
                      <a:lnTo>
                        <a:pt x="187" y="106"/>
                      </a:lnTo>
                      <a:lnTo>
                        <a:pt x="281" y="56"/>
                      </a:lnTo>
                      <a:lnTo>
                        <a:pt x="369" y="14"/>
                      </a:lnTo>
                      <a:lnTo>
                        <a:pt x="403" y="0"/>
                      </a:lnTo>
                      <a:lnTo>
                        <a:pt x="800" y="386"/>
                      </a:lnTo>
                      <a:lnTo>
                        <a:pt x="730" y="411"/>
                      </a:lnTo>
                      <a:lnTo>
                        <a:pt x="633" y="454"/>
                      </a:lnTo>
                      <a:lnTo>
                        <a:pt x="532" y="505"/>
                      </a:lnTo>
                      <a:lnTo>
                        <a:pt x="427" y="563"/>
                      </a:lnTo>
                      <a:lnTo>
                        <a:pt x="380" y="591"/>
                      </a:lnTo>
                      <a:lnTo>
                        <a:pt x="0" y="222"/>
                      </a:lnTo>
                      <a:close/>
                    </a:path>
                  </a:pathLst>
                </a:custGeom>
                <a:solidFill>
                  <a:srgbClr val="B2B2B2"/>
                </a:solidFill>
                <a:ln w="9525">
                  <a:noFill/>
                  <a:round/>
                  <a:headEnd/>
                  <a:tailEnd/>
                </a:ln>
              </p:spPr>
              <p:txBody>
                <a:bodyPr/>
                <a:lstStyle/>
                <a:p>
                  <a:pPr>
                    <a:defRPr/>
                  </a:pPr>
                  <a:endParaRPr lang="en-US">
                    <a:cs typeface="+mn-cs"/>
                  </a:endParaRPr>
                </a:p>
              </p:txBody>
            </p:sp>
            <p:sp>
              <p:nvSpPr>
                <p:cNvPr id="255" name="Freeform 456"/>
                <p:cNvSpPr>
                  <a:spLocks/>
                </p:cNvSpPr>
                <p:nvPr/>
              </p:nvSpPr>
              <p:spPr bwMode="auto">
                <a:xfrm>
                  <a:off x="253" y="246"/>
                  <a:ext cx="108" cy="62"/>
                </a:xfrm>
                <a:custGeom>
                  <a:avLst/>
                  <a:gdLst/>
                  <a:ahLst/>
                  <a:cxnLst>
                    <a:cxn ang="0">
                      <a:pos x="0" y="179"/>
                    </a:cxn>
                    <a:cxn ang="0">
                      <a:pos x="88" y="132"/>
                    </a:cxn>
                    <a:cxn ang="0">
                      <a:pos x="176" y="90"/>
                    </a:cxn>
                    <a:cxn ang="0">
                      <a:pos x="264" y="54"/>
                    </a:cxn>
                    <a:cxn ang="0">
                      <a:pos x="344" y="25"/>
                    </a:cxn>
                    <a:cxn ang="0">
                      <a:pos x="421" y="6"/>
                    </a:cxn>
                    <a:cxn ang="0">
                      <a:pos x="448" y="0"/>
                    </a:cxn>
                    <a:cxn ang="0">
                      <a:pos x="867" y="407"/>
                    </a:cxn>
                    <a:cxn ang="0">
                      <a:pos x="797" y="416"/>
                    </a:cxn>
                    <a:cxn ang="0">
                      <a:pos x="715" y="428"/>
                    </a:cxn>
                    <a:cxn ang="0">
                      <a:pos x="629" y="453"/>
                    </a:cxn>
                    <a:cxn ang="0">
                      <a:pos x="537" y="487"/>
                    </a:cxn>
                    <a:cxn ang="0">
                      <a:pos x="440" y="530"/>
                    </a:cxn>
                    <a:cxn ang="0">
                      <a:pos x="389" y="557"/>
                    </a:cxn>
                    <a:cxn ang="0">
                      <a:pos x="0" y="179"/>
                    </a:cxn>
                  </a:cxnLst>
                  <a:rect l="0" t="0" r="r" b="b"/>
                  <a:pathLst>
                    <a:path w="867" h="557">
                      <a:moveTo>
                        <a:pt x="0" y="179"/>
                      </a:moveTo>
                      <a:lnTo>
                        <a:pt x="88" y="132"/>
                      </a:lnTo>
                      <a:lnTo>
                        <a:pt x="176" y="90"/>
                      </a:lnTo>
                      <a:lnTo>
                        <a:pt x="264" y="54"/>
                      </a:lnTo>
                      <a:lnTo>
                        <a:pt x="344" y="25"/>
                      </a:lnTo>
                      <a:lnTo>
                        <a:pt x="421" y="6"/>
                      </a:lnTo>
                      <a:lnTo>
                        <a:pt x="448" y="0"/>
                      </a:lnTo>
                      <a:lnTo>
                        <a:pt x="867" y="407"/>
                      </a:lnTo>
                      <a:lnTo>
                        <a:pt x="797" y="416"/>
                      </a:lnTo>
                      <a:lnTo>
                        <a:pt x="715" y="428"/>
                      </a:lnTo>
                      <a:lnTo>
                        <a:pt x="629" y="453"/>
                      </a:lnTo>
                      <a:lnTo>
                        <a:pt x="537" y="487"/>
                      </a:lnTo>
                      <a:lnTo>
                        <a:pt x="440" y="530"/>
                      </a:lnTo>
                      <a:lnTo>
                        <a:pt x="389" y="557"/>
                      </a:lnTo>
                      <a:lnTo>
                        <a:pt x="0" y="179"/>
                      </a:lnTo>
                      <a:close/>
                    </a:path>
                  </a:pathLst>
                </a:custGeom>
                <a:solidFill>
                  <a:srgbClr val="C2C2C2"/>
                </a:solidFill>
                <a:ln w="9525">
                  <a:noFill/>
                  <a:round/>
                  <a:headEnd/>
                  <a:tailEnd/>
                </a:ln>
              </p:spPr>
              <p:txBody>
                <a:bodyPr/>
                <a:lstStyle/>
                <a:p>
                  <a:pPr>
                    <a:defRPr/>
                  </a:pPr>
                  <a:endParaRPr lang="en-US">
                    <a:cs typeface="+mn-cs"/>
                  </a:endParaRPr>
                </a:p>
              </p:txBody>
            </p:sp>
            <p:sp>
              <p:nvSpPr>
                <p:cNvPr id="256" name="Freeform 457"/>
                <p:cNvSpPr>
                  <a:spLocks/>
                </p:cNvSpPr>
                <p:nvPr/>
              </p:nvSpPr>
              <p:spPr bwMode="auto">
                <a:xfrm>
                  <a:off x="279" y="245"/>
                  <a:ext cx="106" cy="52"/>
                </a:xfrm>
                <a:custGeom>
                  <a:avLst/>
                  <a:gdLst/>
                  <a:ahLst/>
                  <a:cxnLst>
                    <a:cxn ang="0">
                      <a:pos x="0" y="86"/>
                    </a:cxn>
                    <a:cxn ang="0">
                      <a:pos x="54" y="64"/>
                    </a:cxn>
                    <a:cxn ang="0">
                      <a:pos x="134" y="35"/>
                    </a:cxn>
                    <a:cxn ang="0">
                      <a:pos x="211" y="16"/>
                    </a:cxn>
                    <a:cxn ang="0">
                      <a:pos x="280" y="2"/>
                    </a:cxn>
                    <a:cxn ang="0">
                      <a:pos x="344" y="0"/>
                    </a:cxn>
                    <a:cxn ang="0">
                      <a:pos x="402" y="2"/>
                    </a:cxn>
                    <a:cxn ang="0">
                      <a:pos x="454" y="14"/>
                    </a:cxn>
                    <a:cxn ang="0">
                      <a:pos x="497" y="35"/>
                    </a:cxn>
                    <a:cxn ang="0">
                      <a:pos x="535" y="66"/>
                    </a:cxn>
                    <a:cxn ang="0">
                      <a:pos x="625" y="175"/>
                    </a:cxn>
                    <a:cxn ang="0">
                      <a:pos x="709" y="275"/>
                    </a:cxn>
                    <a:cxn ang="0">
                      <a:pos x="782" y="371"/>
                    </a:cxn>
                    <a:cxn ang="0">
                      <a:pos x="844" y="459"/>
                    </a:cxn>
                    <a:cxn ang="0">
                      <a:pos x="791" y="434"/>
                    </a:cxn>
                    <a:cxn ang="0">
                      <a:pos x="731" y="421"/>
                    </a:cxn>
                    <a:cxn ang="0">
                      <a:pos x="662" y="417"/>
                    </a:cxn>
                    <a:cxn ang="0">
                      <a:pos x="587" y="426"/>
                    </a:cxn>
                    <a:cxn ang="0">
                      <a:pos x="505" y="438"/>
                    </a:cxn>
                    <a:cxn ang="0">
                      <a:pos x="419" y="463"/>
                    </a:cxn>
                    <a:cxn ang="0">
                      <a:pos x="397" y="472"/>
                    </a:cxn>
                    <a:cxn ang="0">
                      <a:pos x="0" y="86"/>
                    </a:cxn>
                  </a:cxnLst>
                  <a:rect l="0" t="0" r="r" b="b"/>
                  <a:pathLst>
                    <a:path w="844" h="472">
                      <a:moveTo>
                        <a:pt x="0" y="86"/>
                      </a:moveTo>
                      <a:lnTo>
                        <a:pt x="54" y="64"/>
                      </a:lnTo>
                      <a:lnTo>
                        <a:pt x="134" y="35"/>
                      </a:lnTo>
                      <a:lnTo>
                        <a:pt x="211" y="16"/>
                      </a:lnTo>
                      <a:lnTo>
                        <a:pt x="280" y="2"/>
                      </a:lnTo>
                      <a:lnTo>
                        <a:pt x="344" y="0"/>
                      </a:lnTo>
                      <a:lnTo>
                        <a:pt x="402" y="2"/>
                      </a:lnTo>
                      <a:lnTo>
                        <a:pt x="454" y="14"/>
                      </a:lnTo>
                      <a:lnTo>
                        <a:pt x="497" y="35"/>
                      </a:lnTo>
                      <a:lnTo>
                        <a:pt x="535" y="66"/>
                      </a:lnTo>
                      <a:lnTo>
                        <a:pt x="625" y="175"/>
                      </a:lnTo>
                      <a:lnTo>
                        <a:pt x="709" y="275"/>
                      </a:lnTo>
                      <a:lnTo>
                        <a:pt x="782" y="371"/>
                      </a:lnTo>
                      <a:lnTo>
                        <a:pt x="844" y="459"/>
                      </a:lnTo>
                      <a:lnTo>
                        <a:pt x="791" y="434"/>
                      </a:lnTo>
                      <a:lnTo>
                        <a:pt x="731" y="421"/>
                      </a:lnTo>
                      <a:lnTo>
                        <a:pt x="662" y="417"/>
                      </a:lnTo>
                      <a:lnTo>
                        <a:pt x="587" y="426"/>
                      </a:lnTo>
                      <a:lnTo>
                        <a:pt x="505" y="438"/>
                      </a:lnTo>
                      <a:lnTo>
                        <a:pt x="419" y="463"/>
                      </a:lnTo>
                      <a:lnTo>
                        <a:pt x="397" y="472"/>
                      </a:lnTo>
                      <a:lnTo>
                        <a:pt x="0" y="86"/>
                      </a:lnTo>
                      <a:close/>
                    </a:path>
                  </a:pathLst>
                </a:custGeom>
                <a:solidFill>
                  <a:srgbClr val="D1D1D1"/>
                </a:solidFill>
                <a:ln w="9525">
                  <a:noFill/>
                  <a:round/>
                  <a:headEnd/>
                  <a:tailEnd/>
                </a:ln>
              </p:spPr>
              <p:txBody>
                <a:bodyPr/>
                <a:lstStyle/>
                <a:p>
                  <a:pPr>
                    <a:defRPr/>
                  </a:pPr>
                  <a:endParaRPr lang="en-US">
                    <a:cs typeface="+mn-cs"/>
                  </a:endParaRPr>
                </a:p>
              </p:txBody>
            </p:sp>
            <p:sp>
              <p:nvSpPr>
                <p:cNvPr id="257" name="Freeform 458"/>
                <p:cNvSpPr>
                  <a:spLocks/>
                </p:cNvSpPr>
                <p:nvPr/>
              </p:nvSpPr>
              <p:spPr bwMode="auto">
                <a:xfrm>
                  <a:off x="309" y="245"/>
                  <a:ext cx="76" cy="51"/>
                </a:xfrm>
                <a:custGeom>
                  <a:avLst/>
                  <a:gdLst/>
                  <a:ahLst/>
                  <a:cxnLst>
                    <a:cxn ang="0">
                      <a:pos x="0" y="10"/>
                    </a:cxn>
                    <a:cxn ang="0">
                      <a:pos x="42" y="2"/>
                    </a:cxn>
                    <a:cxn ang="0">
                      <a:pos x="106" y="0"/>
                    </a:cxn>
                    <a:cxn ang="0">
                      <a:pos x="164" y="2"/>
                    </a:cxn>
                    <a:cxn ang="0">
                      <a:pos x="216" y="14"/>
                    </a:cxn>
                    <a:cxn ang="0">
                      <a:pos x="259" y="35"/>
                    </a:cxn>
                    <a:cxn ang="0">
                      <a:pos x="297" y="66"/>
                    </a:cxn>
                    <a:cxn ang="0">
                      <a:pos x="387" y="175"/>
                    </a:cxn>
                    <a:cxn ang="0">
                      <a:pos x="471" y="275"/>
                    </a:cxn>
                    <a:cxn ang="0">
                      <a:pos x="544" y="371"/>
                    </a:cxn>
                    <a:cxn ang="0">
                      <a:pos x="606" y="459"/>
                    </a:cxn>
                    <a:cxn ang="0">
                      <a:pos x="553" y="434"/>
                    </a:cxn>
                    <a:cxn ang="0">
                      <a:pos x="493" y="421"/>
                    </a:cxn>
                    <a:cxn ang="0">
                      <a:pos x="424" y="417"/>
                    </a:cxn>
                    <a:cxn ang="0">
                      <a:pos x="419" y="417"/>
                    </a:cxn>
                    <a:cxn ang="0">
                      <a:pos x="0" y="10"/>
                    </a:cxn>
                  </a:cxnLst>
                  <a:rect l="0" t="0" r="r" b="b"/>
                  <a:pathLst>
                    <a:path w="606" h="459">
                      <a:moveTo>
                        <a:pt x="0" y="10"/>
                      </a:moveTo>
                      <a:lnTo>
                        <a:pt x="42" y="2"/>
                      </a:lnTo>
                      <a:lnTo>
                        <a:pt x="106" y="0"/>
                      </a:lnTo>
                      <a:lnTo>
                        <a:pt x="164" y="2"/>
                      </a:lnTo>
                      <a:lnTo>
                        <a:pt x="216" y="14"/>
                      </a:lnTo>
                      <a:lnTo>
                        <a:pt x="259" y="35"/>
                      </a:lnTo>
                      <a:lnTo>
                        <a:pt x="297" y="66"/>
                      </a:lnTo>
                      <a:lnTo>
                        <a:pt x="387" y="175"/>
                      </a:lnTo>
                      <a:lnTo>
                        <a:pt x="471" y="275"/>
                      </a:lnTo>
                      <a:lnTo>
                        <a:pt x="544" y="371"/>
                      </a:lnTo>
                      <a:lnTo>
                        <a:pt x="606" y="459"/>
                      </a:lnTo>
                      <a:lnTo>
                        <a:pt x="553" y="434"/>
                      </a:lnTo>
                      <a:lnTo>
                        <a:pt x="493" y="421"/>
                      </a:lnTo>
                      <a:lnTo>
                        <a:pt x="424" y="417"/>
                      </a:lnTo>
                      <a:lnTo>
                        <a:pt x="419" y="417"/>
                      </a:lnTo>
                      <a:lnTo>
                        <a:pt x="0" y="10"/>
                      </a:lnTo>
                      <a:close/>
                    </a:path>
                  </a:pathLst>
                </a:custGeom>
                <a:solidFill>
                  <a:srgbClr val="E0E0E0"/>
                </a:solidFill>
                <a:ln w="9525">
                  <a:noFill/>
                  <a:round/>
                  <a:headEnd/>
                  <a:tailEnd/>
                </a:ln>
              </p:spPr>
              <p:txBody>
                <a:bodyPr/>
                <a:lstStyle/>
                <a:p>
                  <a:pPr>
                    <a:defRPr/>
                  </a:pPr>
                  <a:endParaRPr lang="en-US">
                    <a:cs typeface="+mn-cs"/>
                  </a:endParaRPr>
                </a:p>
              </p:txBody>
            </p:sp>
            <p:sp>
              <p:nvSpPr>
                <p:cNvPr id="258" name="Freeform 459"/>
                <p:cNvSpPr>
                  <a:spLocks/>
                </p:cNvSpPr>
                <p:nvPr/>
              </p:nvSpPr>
              <p:spPr bwMode="auto">
                <a:xfrm>
                  <a:off x="4" y="662"/>
                  <a:ext cx="28" cy="73"/>
                </a:xfrm>
                <a:custGeom>
                  <a:avLst/>
                  <a:gdLst/>
                  <a:ahLst/>
                  <a:cxnLst>
                    <a:cxn ang="0">
                      <a:pos x="13" y="0"/>
                    </a:cxn>
                    <a:cxn ang="0">
                      <a:pos x="0" y="34"/>
                    </a:cxn>
                    <a:cxn ang="0">
                      <a:pos x="0" y="658"/>
                    </a:cxn>
                    <a:cxn ang="0">
                      <a:pos x="60" y="519"/>
                    </a:cxn>
                    <a:cxn ang="0">
                      <a:pos x="131" y="374"/>
                    </a:cxn>
                    <a:cxn ang="0">
                      <a:pos x="209" y="230"/>
                    </a:cxn>
                    <a:cxn ang="0">
                      <a:pos x="224" y="204"/>
                    </a:cxn>
                    <a:cxn ang="0">
                      <a:pos x="13" y="0"/>
                    </a:cxn>
                  </a:cxnLst>
                  <a:rect l="0" t="0" r="r" b="b"/>
                  <a:pathLst>
                    <a:path w="224" h="658">
                      <a:moveTo>
                        <a:pt x="13" y="0"/>
                      </a:moveTo>
                      <a:lnTo>
                        <a:pt x="0" y="34"/>
                      </a:lnTo>
                      <a:lnTo>
                        <a:pt x="0" y="658"/>
                      </a:lnTo>
                      <a:lnTo>
                        <a:pt x="60" y="519"/>
                      </a:lnTo>
                      <a:lnTo>
                        <a:pt x="131" y="374"/>
                      </a:lnTo>
                      <a:lnTo>
                        <a:pt x="209" y="230"/>
                      </a:lnTo>
                      <a:lnTo>
                        <a:pt x="224" y="204"/>
                      </a:lnTo>
                      <a:lnTo>
                        <a:pt x="13" y="0"/>
                      </a:lnTo>
                      <a:close/>
                    </a:path>
                  </a:pathLst>
                </a:custGeom>
                <a:solidFill>
                  <a:srgbClr val="FFFFFF"/>
                </a:solidFill>
                <a:ln w="9525">
                  <a:noFill/>
                  <a:round/>
                  <a:headEnd/>
                  <a:tailEnd/>
                </a:ln>
              </p:spPr>
              <p:txBody>
                <a:bodyPr/>
                <a:lstStyle/>
                <a:p>
                  <a:pPr>
                    <a:defRPr/>
                  </a:pPr>
                  <a:endParaRPr lang="en-US">
                    <a:cs typeface="+mn-cs"/>
                  </a:endParaRPr>
                </a:p>
              </p:txBody>
            </p:sp>
            <p:sp>
              <p:nvSpPr>
                <p:cNvPr id="259" name="Freeform 460"/>
                <p:cNvSpPr>
                  <a:spLocks/>
                </p:cNvSpPr>
                <p:nvPr/>
              </p:nvSpPr>
              <p:spPr bwMode="auto">
                <a:xfrm>
                  <a:off x="4" y="634"/>
                  <a:ext cx="45" cy="76"/>
                </a:xfrm>
                <a:custGeom>
                  <a:avLst/>
                  <a:gdLst/>
                  <a:ahLst/>
                  <a:cxnLst>
                    <a:cxn ang="0">
                      <a:pos x="0" y="279"/>
                    </a:cxn>
                    <a:cxn ang="0">
                      <a:pos x="52" y="141"/>
                    </a:cxn>
                    <a:cxn ang="0">
                      <a:pos x="114" y="4"/>
                    </a:cxn>
                    <a:cxn ang="0">
                      <a:pos x="116" y="0"/>
                    </a:cxn>
                    <a:cxn ang="0">
                      <a:pos x="356" y="233"/>
                    </a:cxn>
                    <a:cxn ang="0">
                      <a:pos x="297" y="325"/>
                    </a:cxn>
                    <a:cxn ang="0">
                      <a:pos x="209" y="475"/>
                    </a:cxn>
                    <a:cxn ang="0">
                      <a:pos x="131" y="619"/>
                    </a:cxn>
                    <a:cxn ang="0">
                      <a:pos x="103" y="677"/>
                    </a:cxn>
                    <a:cxn ang="0">
                      <a:pos x="0" y="577"/>
                    </a:cxn>
                    <a:cxn ang="0">
                      <a:pos x="0" y="279"/>
                    </a:cxn>
                  </a:cxnLst>
                  <a:rect l="0" t="0" r="r" b="b"/>
                  <a:pathLst>
                    <a:path w="356" h="677">
                      <a:moveTo>
                        <a:pt x="0" y="279"/>
                      </a:moveTo>
                      <a:lnTo>
                        <a:pt x="52" y="141"/>
                      </a:lnTo>
                      <a:lnTo>
                        <a:pt x="114" y="4"/>
                      </a:lnTo>
                      <a:lnTo>
                        <a:pt x="116" y="0"/>
                      </a:lnTo>
                      <a:lnTo>
                        <a:pt x="356" y="233"/>
                      </a:lnTo>
                      <a:lnTo>
                        <a:pt x="297" y="325"/>
                      </a:lnTo>
                      <a:lnTo>
                        <a:pt x="209" y="475"/>
                      </a:lnTo>
                      <a:lnTo>
                        <a:pt x="131" y="619"/>
                      </a:lnTo>
                      <a:lnTo>
                        <a:pt x="103" y="677"/>
                      </a:lnTo>
                      <a:lnTo>
                        <a:pt x="0" y="577"/>
                      </a:lnTo>
                      <a:lnTo>
                        <a:pt x="0" y="279"/>
                      </a:lnTo>
                      <a:close/>
                    </a:path>
                  </a:pathLst>
                </a:custGeom>
                <a:solidFill>
                  <a:srgbClr val="F0F0F0"/>
                </a:solidFill>
                <a:ln w="9525">
                  <a:noFill/>
                  <a:round/>
                  <a:headEnd/>
                  <a:tailEnd/>
                </a:ln>
              </p:spPr>
              <p:txBody>
                <a:bodyPr/>
                <a:lstStyle/>
                <a:p>
                  <a:pPr>
                    <a:defRPr/>
                  </a:pPr>
                  <a:endParaRPr lang="en-US">
                    <a:cs typeface="+mn-cs"/>
                  </a:endParaRPr>
                </a:p>
              </p:txBody>
            </p:sp>
            <p:sp>
              <p:nvSpPr>
                <p:cNvPr id="260" name="Freeform 461"/>
                <p:cNvSpPr>
                  <a:spLocks/>
                </p:cNvSpPr>
                <p:nvPr/>
              </p:nvSpPr>
              <p:spPr bwMode="auto">
                <a:xfrm>
                  <a:off x="6" y="609"/>
                  <a:ext cx="60" cy="75"/>
                </a:xfrm>
                <a:custGeom>
                  <a:avLst/>
                  <a:gdLst/>
                  <a:ahLst/>
                  <a:cxnLst>
                    <a:cxn ang="0">
                      <a:pos x="0" y="472"/>
                    </a:cxn>
                    <a:cxn ang="0">
                      <a:pos x="39" y="368"/>
                    </a:cxn>
                    <a:cxn ang="0">
                      <a:pos x="101" y="231"/>
                    </a:cxn>
                    <a:cxn ang="0">
                      <a:pos x="172" y="89"/>
                    </a:cxn>
                    <a:cxn ang="0">
                      <a:pos x="224" y="0"/>
                    </a:cxn>
                    <a:cxn ang="0">
                      <a:pos x="481" y="250"/>
                    </a:cxn>
                    <a:cxn ang="0">
                      <a:pos x="380" y="402"/>
                    </a:cxn>
                    <a:cxn ang="0">
                      <a:pos x="284" y="552"/>
                    </a:cxn>
                    <a:cxn ang="0">
                      <a:pos x="211" y="676"/>
                    </a:cxn>
                    <a:cxn ang="0">
                      <a:pos x="0" y="472"/>
                    </a:cxn>
                  </a:cxnLst>
                  <a:rect l="0" t="0" r="r" b="b"/>
                  <a:pathLst>
                    <a:path w="481" h="676">
                      <a:moveTo>
                        <a:pt x="0" y="472"/>
                      </a:moveTo>
                      <a:lnTo>
                        <a:pt x="39" y="368"/>
                      </a:lnTo>
                      <a:lnTo>
                        <a:pt x="101" y="231"/>
                      </a:lnTo>
                      <a:lnTo>
                        <a:pt x="172" y="89"/>
                      </a:lnTo>
                      <a:lnTo>
                        <a:pt x="224" y="0"/>
                      </a:lnTo>
                      <a:lnTo>
                        <a:pt x="481" y="250"/>
                      </a:lnTo>
                      <a:lnTo>
                        <a:pt x="380" y="402"/>
                      </a:lnTo>
                      <a:lnTo>
                        <a:pt x="284" y="552"/>
                      </a:lnTo>
                      <a:lnTo>
                        <a:pt x="211" y="676"/>
                      </a:lnTo>
                      <a:lnTo>
                        <a:pt x="0" y="472"/>
                      </a:lnTo>
                      <a:close/>
                    </a:path>
                  </a:pathLst>
                </a:custGeom>
                <a:solidFill>
                  <a:srgbClr val="E0E0E0"/>
                </a:solidFill>
                <a:ln w="9525">
                  <a:noFill/>
                  <a:round/>
                  <a:headEnd/>
                  <a:tailEnd/>
                </a:ln>
              </p:spPr>
              <p:txBody>
                <a:bodyPr/>
                <a:lstStyle/>
                <a:p>
                  <a:pPr>
                    <a:defRPr/>
                  </a:pPr>
                  <a:endParaRPr lang="en-US">
                    <a:cs typeface="+mn-cs"/>
                  </a:endParaRPr>
                </a:p>
              </p:txBody>
            </p:sp>
            <p:sp>
              <p:nvSpPr>
                <p:cNvPr id="261" name="Freeform 462"/>
                <p:cNvSpPr>
                  <a:spLocks/>
                </p:cNvSpPr>
                <p:nvPr/>
              </p:nvSpPr>
              <p:spPr bwMode="auto">
                <a:xfrm>
                  <a:off x="19" y="585"/>
                  <a:ext cx="65" cy="75"/>
                </a:xfrm>
                <a:custGeom>
                  <a:avLst/>
                  <a:gdLst/>
                  <a:ahLst/>
                  <a:cxnLst>
                    <a:cxn ang="0">
                      <a:pos x="0" y="443"/>
                    </a:cxn>
                    <a:cxn ang="0">
                      <a:pos x="69" y="305"/>
                    </a:cxn>
                    <a:cxn ang="0">
                      <a:pos x="151" y="163"/>
                    </a:cxn>
                    <a:cxn ang="0">
                      <a:pos x="239" y="18"/>
                    </a:cxn>
                    <a:cxn ang="0">
                      <a:pos x="253" y="0"/>
                    </a:cxn>
                    <a:cxn ang="0">
                      <a:pos x="522" y="262"/>
                    </a:cxn>
                    <a:cxn ang="0">
                      <a:pos x="486" y="311"/>
                    </a:cxn>
                    <a:cxn ang="0">
                      <a:pos x="378" y="465"/>
                    </a:cxn>
                    <a:cxn ang="0">
                      <a:pos x="277" y="618"/>
                    </a:cxn>
                    <a:cxn ang="0">
                      <a:pos x="240" y="676"/>
                    </a:cxn>
                    <a:cxn ang="0">
                      <a:pos x="0" y="443"/>
                    </a:cxn>
                  </a:cxnLst>
                  <a:rect l="0" t="0" r="r" b="b"/>
                  <a:pathLst>
                    <a:path w="522" h="676">
                      <a:moveTo>
                        <a:pt x="0" y="443"/>
                      </a:moveTo>
                      <a:lnTo>
                        <a:pt x="69" y="305"/>
                      </a:lnTo>
                      <a:lnTo>
                        <a:pt x="151" y="163"/>
                      </a:lnTo>
                      <a:lnTo>
                        <a:pt x="239" y="18"/>
                      </a:lnTo>
                      <a:lnTo>
                        <a:pt x="253" y="0"/>
                      </a:lnTo>
                      <a:lnTo>
                        <a:pt x="522" y="262"/>
                      </a:lnTo>
                      <a:lnTo>
                        <a:pt x="486" y="311"/>
                      </a:lnTo>
                      <a:lnTo>
                        <a:pt x="378" y="465"/>
                      </a:lnTo>
                      <a:lnTo>
                        <a:pt x="277" y="618"/>
                      </a:lnTo>
                      <a:lnTo>
                        <a:pt x="240" y="676"/>
                      </a:lnTo>
                      <a:lnTo>
                        <a:pt x="0" y="443"/>
                      </a:lnTo>
                      <a:close/>
                    </a:path>
                  </a:pathLst>
                </a:custGeom>
                <a:solidFill>
                  <a:srgbClr val="D1D1D1"/>
                </a:solidFill>
                <a:ln w="9525">
                  <a:noFill/>
                  <a:round/>
                  <a:headEnd/>
                  <a:tailEnd/>
                </a:ln>
              </p:spPr>
              <p:txBody>
                <a:bodyPr/>
                <a:lstStyle/>
                <a:p>
                  <a:pPr>
                    <a:defRPr/>
                  </a:pPr>
                  <a:endParaRPr lang="en-US">
                    <a:cs typeface="+mn-cs"/>
                  </a:endParaRPr>
                </a:p>
              </p:txBody>
            </p:sp>
            <p:sp>
              <p:nvSpPr>
                <p:cNvPr id="262" name="Freeform 463"/>
                <p:cNvSpPr>
                  <a:spLocks/>
                </p:cNvSpPr>
                <p:nvPr/>
              </p:nvSpPr>
              <p:spPr bwMode="auto">
                <a:xfrm>
                  <a:off x="34" y="562"/>
                  <a:ext cx="69" cy="75"/>
                </a:xfrm>
                <a:custGeom>
                  <a:avLst/>
                  <a:gdLst/>
                  <a:ahLst/>
                  <a:cxnLst>
                    <a:cxn ang="0">
                      <a:pos x="0" y="422"/>
                    </a:cxn>
                    <a:cxn ang="0">
                      <a:pos x="30" y="369"/>
                    </a:cxn>
                    <a:cxn ang="0">
                      <a:pos x="118" y="224"/>
                    </a:cxn>
                    <a:cxn ang="0">
                      <a:pos x="216" y="83"/>
                    </a:cxn>
                    <a:cxn ang="0">
                      <a:pos x="274" y="0"/>
                    </a:cxn>
                    <a:cxn ang="0">
                      <a:pos x="551" y="269"/>
                    </a:cxn>
                    <a:cxn ang="0">
                      <a:pos x="478" y="366"/>
                    </a:cxn>
                    <a:cxn ang="0">
                      <a:pos x="365" y="517"/>
                    </a:cxn>
                    <a:cxn ang="0">
                      <a:pos x="257" y="671"/>
                    </a:cxn>
                    <a:cxn ang="0">
                      <a:pos x="257" y="672"/>
                    </a:cxn>
                    <a:cxn ang="0">
                      <a:pos x="0" y="422"/>
                    </a:cxn>
                  </a:cxnLst>
                  <a:rect l="0" t="0" r="r" b="b"/>
                  <a:pathLst>
                    <a:path w="551" h="672">
                      <a:moveTo>
                        <a:pt x="0" y="422"/>
                      </a:moveTo>
                      <a:lnTo>
                        <a:pt x="30" y="369"/>
                      </a:lnTo>
                      <a:lnTo>
                        <a:pt x="118" y="224"/>
                      </a:lnTo>
                      <a:lnTo>
                        <a:pt x="216" y="83"/>
                      </a:lnTo>
                      <a:lnTo>
                        <a:pt x="274" y="0"/>
                      </a:lnTo>
                      <a:lnTo>
                        <a:pt x="551" y="269"/>
                      </a:lnTo>
                      <a:lnTo>
                        <a:pt x="478" y="366"/>
                      </a:lnTo>
                      <a:lnTo>
                        <a:pt x="365" y="517"/>
                      </a:lnTo>
                      <a:lnTo>
                        <a:pt x="257" y="671"/>
                      </a:lnTo>
                      <a:lnTo>
                        <a:pt x="257" y="672"/>
                      </a:lnTo>
                      <a:lnTo>
                        <a:pt x="0" y="422"/>
                      </a:lnTo>
                      <a:close/>
                    </a:path>
                  </a:pathLst>
                </a:custGeom>
                <a:solidFill>
                  <a:srgbClr val="C2C2C2"/>
                </a:solidFill>
                <a:ln w="9525">
                  <a:noFill/>
                  <a:round/>
                  <a:headEnd/>
                  <a:tailEnd/>
                </a:ln>
              </p:spPr>
              <p:txBody>
                <a:bodyPr/>
                <a:lstStyle/>
                <a:p>
                  <a:pPr>
                    <a:defRPr/>
                  </a:pPr>
                  <a:endParaRPr lang="en-US">
                    <a:cs typeface="+mn-cs"/>
                  </a:endParaRPr>
                </a:p>
              </p:txBody>
            </p:sp>
            <p:sp>
              <p:nvSpPr>
                <p:cNvPr id="263" name="Freeform 464"/>
                <p:cNvSpPr>
                  <a:spLocks/>
                </p:cNvSpPr>
                <p:nvPr/>
              </p:nvSpPr>
              <p:spPr bwMode="auto">
                <a:xfrm>
                  <a:off x="50" y="540"/>
                  <a:ext cx="72" cy="74"/>
                </a:xfrm>
                <a:custGeom>
                  <a:avLst/>
                  <a:gdLst/>
                  <a:ahLst/>
                  <a:cxnLst>
                    <a:cxn ang="0">
                      <a:pos x="0" y="404"/>
                    </a:cxn>
                    <a:cxn ang="0">
                      <a:pos x="84" y="281"/>
                    </a:cxn>
                    <a:cxn ang="0">
                      <a:pos x="188" y="134"/>
                    </a:cxn>
                    <a:cxn ang="0">
                      <a:pos x="295" y="0"/>
                    </a:cxn>
                    <a:cxn ang="0">
                      <a:pos x="575" y="272"/>
                    </a:cxn>
                    <a:cxn ang="0">
                      <a:pos x="462" y="410"/>
                    </a:cxn>
                    <a:cxn ang="0">
                      <a:pos x="346" y="564"/>
                    </a:cxn>
                    <a:cxn ang="0">
                      <a:pos x="269" y="666"/>
                    </a:cxn>
                    <a:cxn ang="0">
                      <a:pos x="0" y="404"/>
                    </a:cxn>
                  </a:cxnLst>
                  <a:rect l="0" t="0" r="r" b="b"/>
                  <a:pathLst>
                    <a:path w="575" h="666">
                      <a:moveTo>
                        <a:pt x="0" y="404"/>
                      </a:moveTo>
                      <a:lnTo>
                        <a:pt x="84" y="281"/>
                      </a:lnTo>
                      <a:lnTo>
                        <a:pt x="188" y="134"/>
                      </a:lnTo>
                      <a:lnTo>
                        <a:pt x="295" y="0"/>
                      </a:lnTo>
                      <a:lnTo>
                        <a:pt x="575" y="272"/>
                      </a:lnTo>
                      <a:lnTo>
                        <a:pt x="462" y="410"/>
                      </a:lnTo>
                      <a:lnTo>
                        <a:pt x="346" y="564"/>
                      </a:lnTo>
                      <a:lnTo>
                        <a:pt x="269" y="666"/>
                      </a:lnTo>
                      <a:lnTo>
                        <a:pt x="0" y="404"/>
                      </a:lnTo>
                      <a:close/>
                    </a:path>
                  </a:pathLst>
                </a:custGeom>
                <a:solidFill>
                  <a:srgbClr val="B2B2B2"/>
                </a:solidFill>
                <a:ln w="9525">
                  <a:noFill/>
                  <a:round/>
                  <a:headEnd/>
                  <a:tailEnd/>
                </a:ln>
              </p:spPr>
              <p:txBody>
                <a:bodyPr/>
                <a:lstStyle/>
                <a:p>
                  <a:pPr>
                    <a:defRPr/>
                  </a:pPr>
                  <a:endParaRPr lang="en-US">
                    <a:cs typeface="+mn-cs"/>
                  </a:endParaRPr>
                </a:p>
              </p:txBody>
            </p:sp>
            <p:sp>
              <p:nvSpPr>
                <p:cNvPr id="264" name="Freeform 465"/>
                <p:cNvSpPr>
                  <a:spLocks/>
                </p:cNvSpPr>
                <p:nvPr/>
              </p:nvSpPr>
              <p:spPr bwMode="auto">
                <a:xfrm>
                  <a:off x="68" y="519"/>
                  <a:ext cx="74" cy="73"/>
                </a:xfrm>
                <a:custGeom>
                  <a:avLst/>
                  <a:gdLst/>
                  <a:ahLst/>
                  <a:cxnLst>
                    <a:cxn ang="0">
                      <a:pos x="0" y="391"/>
                    </a:cxn>
                    <a:cxn ang="0">
                      <a:pos x="46" y="327"/>
                    </a:cxn>
                    <a:cxn ang="0">
                      <a:pos x="159" y="185"/>
                    </a:cxn>
                    <a:cxn ang="0">
                      <a:pos x="273" y="39"/>
                    </a:cxn>
                    <a:cxn ang="0">
                      <a:pos x="309" y="0"/>
                    </a:cxn>
                    <a:cxn ang="0">
                      <a:pos x="593" y="276"/>
                    </a:cxn>
                    <a:cxn ang="0">
                      <a:pos x="570" y="302"/>
                    </a:cxn>
                    <a:cxn ang="0">
                      <a:pos x="443" y="453"/>
                    </a:cxn>
                    <a:cxn ang="0">
                      <a:pos x="320" y="603"/>
                    </a:cxn>
                    <a:cxn ang="0">
                      <a:pos x="277" y="660"/>
                    </a:cxn>
                    <a:cxn ang="0">
                      <a:pos x="0" y="391"/>
                    </a:cxn>
                  </a:cxnLst>
                  <a:rect l="0" t="0" r="r" b="b"/>
                  <a:pathLst>
                    <a:path w="593" h="660">
                      <a:moveTo>
                        <a:pt x="0" y="391"/>
                      </a:moveTo>
                      <a:lnTo>
                        <a:pt x="46" y="327"/>
                      </a:lnTo>
                      <a:lnTo>
                        <a:pt x="159" y="185"/>
                      </a:lnTo>
                      <a:lnTo>
                        <a:pt x="273" y="39"/>
                      </a:lnTo>
                      <a:lnTo>
                        <a:pt x="309" y="0"/>
                      </a:lnTo>
                      <a:lnTo>
                        <a:pt x="593" y="276"/>
                      </a:lnTo>
                      <a:lnTo>
                        <a:pt x="570" y="302"/>
                      </a:lnTo>
                      <a:lnTo>
                        <a:pt x="443" y="453"/>
                      </a:lnTo>
                      <a:lnTo>
                        <a:pt x="320" y="603"/>
                      </a:lnTo>
                      <a:lnTo>
                        <a:pt x="277" y="660"/>
                      </a:lnTo>
                      <a:lnTo>
                        <a:pt x="0" y="391"/>
                      </a:lnTo>
                      <a:close/>
                    </a:path>
                  </a:pathLst>
                </a:custGeom>
                <a:solidFill>
                  <a:srgbClr val="A3A3A3"/>
                </a:solidFill>
                <a:ln w="9525">
                  <a:noFill/>
                  <a:round/>
                  <a:headEnd/>
                  <a:tailEnd/>
                </a:ln>
              </p:spPr>
              <p:txBody>
                <a:bodyPr/>
                <a:lstStyle/>
                <a:p>
                  <a:pPr>
                    <a:defRPr/>
                  </a:pPr>
                  <a:endParaRPr lang="en-US">
                    <a:cs typeface="+mn-cs"/>
                  </a:endParaRPr>
                </a:p>
              </p:txBody>
            </p:sp>
            <p:sp>
              <p:nvSpPr>
                <p:cNvPr id="265" name="Freeform 466"/>
                <p:cNvSpPr>
                  <a:spLocks/>
                </p:cNvSpPr>
                <p:nvPr/>
              </p:nvSpPr>
              <p:spPr bwMode="auto">
                <a:xfrm>
                  <a:off x="87" y="498"/>
                  <a:ext cx="76" cy="73"/>
                </a:xfrm>
                <a:custGeom>
                  <a:avLst/>
                  <a:gdLst/>
                  <a:ahLst/>
                  <a:cxnLst>
                    <a:cxn ang="0">
                      <a:pos x="0" y="378"/>
                    </a:cxn>
                    <a:cxn ang="0">
                      <a:pos x="6" y="370"/>
                    </a:cxn>
                    <a:cxn ang="0">
                      <a:pos x="120" y="224"/>
                    </a:cxn>
                    <a:cxn ang="0">
                      <a:pos x="243" y="86"/>
                    </a:cxn>
                    <a:cxn ang="0">
                      <a:pos x="320" y="0"/>
                    </a:cxn>
                    <a:cxn ang="0">
                      <a:pos x="606" y="277"/>
                    </a:cxn>
                    <a:cxn ang="0">
                      <a:pos x="545" y="343"/>
                    </a:cxn>
                    <a:cxn ang="0">
                      <a:pos x="417" y="487"/>
                    </a:cxn>
                    <a:cxn ang="0">
                      <a:pos x="290" y="638"/>
                    </a:cxn>
                    <a:cxn ang="0">
                      <a:pos x="280" y="650"/>
                    </a:cxn>
                    <a:cxn ang="0">
                      <a:pos x="0" y="378"/>
                    </a:cxn>
                  </a:cxnLst>
                  <a:rect l="0" t="0" r="r" b="b"/>
                  <a:pathLst>
                    <a:path w="606" h="650">
                      <a:moveTo>
                        <a:pt x="0" y="378"/>
                      </a:moveTo>
                      <a:lnTo>
                        <a:pt x="6" y="370"/>
                      </a:lnTo>
                      <a:lnTo>
                        <a:pt x="120" y="224"/>
                      </a:lnTo>
                      <a:lnTo>
                        <a:pt x="243" y="86"/>
                      </a:lnTo>
                      <a:lnTo>
                        <a:pt x="320" y="0"/>
                      </a:lnTo>
                      <a:lnTo>
                        <a:pt x="606" y="277"/>
                      </a:lnTo>
                      <a:lnTo>
                        <a:pt x="545" y="343"/>
                      </a:lnTo>
                      <a:lnTo>
                        <a:pt x="417" y="487"/>
                      </a:lnTo>
                      <a:lnTo>
                        <a:pt x="290" y="638"/>
                      </a:lnTo>
                      <a:lnTo>
                        <a:pt x="280" y="650"/>
                      </a:lnTo>
                      <a:lnTo>
                        <a:pt x="0" y="378"/>
                      </a:lnTo>
                      <a:close/>
                    </a:path>
                  </a:pathLst>
                </a:custGeom>
                <a:solidFill>
                  <a:srgbClr val="949494"/>
                </a:solidFill>
                <a:ln w="9525">
                  <a:noFill/>
                  <a:round/>
                  <a:headEnd/>
                  <a:tailEnd/>
                </a:ln>
              </p:spPr>
              <p:txBody>
                <a:bodyPr/>
                <a:lstStyle/>
                <a:p>
                  <a:pPr>
                    <a:defRPr/>
                  </a:pPr>
                  <a:endParaRPr lang="en-US">
                    <a:cs typeface="+mn-cs"/>
                  </a:endParaRPr>
                </a:p>
              </p:txBody>
            </p:sp>
            <p:sp>
              <p:nvSpPr>
                <p:cNvPr id="266" name="Freeform 467"/>
                <p:cNvSpPr>
                  <a:spLocks/>
                </p:cNvSpPr>
                <p:nvPr/>
              </p:nvSpPr>
              <p:spPr bwMode="auto">
                <a:xfrm>
                  <a:off x="107" y="478"/>
                  <a:ext cx="77" cy="72"/>
                </a:xfrm>
                <a:custGeom>
                  <a:avLst/>
                  <a:gdLst/>
                  <a:ahLst/>
                  <a:cxnLst>
                    <a:cxn ang="0">
                      <a:pos x="0" y="364"/>
                    </a:cxn>
                    <a:cxn ang="0">
                      <a:pos x="87" y="265"/>
                    </a:cxn>
                    <a:cxn ang="0">
                      <a:pos x="211" y="126"/>
                    </a:cxn>
                    <a:cxn ang="0">
                      <a:pos x="335" y="0"/>
                    </a:cxn>
                    <a:cxn ang="0">
                      <a:pos x="619" y="277"/>
                    </a:cxn>
                    <a:cxn ang="0">
                      <a:pos x="520" y="378"/>
                    </a:cxn>
                    <a:cxn ang="0">
                      <a:pos x="389" y="522"/>
                    </a:cxn>
                    <a:cxn ang="0">
                      <a:pos x="284" y="640"/>
                    </a:cxn>
                    <a:cxn ang="0">
                      <a:pos x="0" y="364"/>
                    </a:cxn>
                  </a:cxnLst>
                  <a:rect l="0" t="0" r="r" b="b"/>
                  <a:pathLst>
                    <a:path w="619" h="640">
                      <a:moveTo>
                        <a:pt x="0" y="364"/>
                      </a:moveTo>
                      <a:lnTo>
                        <a:pt x="87" y="265"/>
                      </a:lnTo>
                      <a:lnTo>
                        <a:pt x="211" y="126"/>
                      </a:lnTo>
                      <a:lnTo>
                        <a:pt x="335" y="0"/>
                      </a:lnTo>
                      <a:lnTo>
                        <a:pt x="619" y="277"/>
                      </a:lnTo>
                      <a:lnTo>
                        <a:pt x="520" y="378"/>
                      </a:lnTo>
                      <a:lnTo>
                        <a:pt x="389" y="522"/>
                      </a:lnTo>
                      <a:lnTo>
                        <a:pt x="284" y="640"/>
                      </a:lnTo>
                      <a:lnTo>
                        <a:pt x="0" y="364"/>
                      </a:lnTo>
                      <a:close/>
                    </a:path>
                  </a:pathLst>
                </a:custGeom>
                <a:solidFill>
                  <a:srgbClr val="858585"/>
                </a:solidFill>
                <a:ln w="9525">
                  <a:noFill/>
                  <a:round/>
                  <a:headEnd/>
                  <a:tailEnd/>
                </a:ln>
              </p:spPr>
              <p:txBody>
                <a:bodyPr/>
                <a:lstStyle/>
                <a:p>
                  <a:pPr>
                    <a:defRPr/>
                  </a:pPr>
                  <a:endParaRPr lang="en-US">
                    <a:cs typeface="+mn-cs"/>
                  </a:endParaRPr>
                </a:p>
              </p:txBody>
            </p:sp>
            <p:sp>
              <p:nvSpPr>
                <p:cNvPr id="267" name="Freeform 468"/>
                <p:cNvSpPr>
                  <a:spLocks/>
                </p:cNvSpPr>
                <p:nvPr/>
              </p:nvSpPr>
              <p:spPr bwMode="auto">
                <a:xfrm>
                  <a:off x="127" y="459"/>
                  <a:ext cx="79" cy="70"/>
                </a:xfrm>
                <a:custGeom>
                  <a:avLst/>
                  <a:gdLst/>
                  <a:ahLst/>
                  <a:cxnLst>
                    <a:cxn ang="0">
                      <a:pos x="0" y="355"/>
                    </a:cxn>
                    <a:cxn ang="0">
                      <a:pos x="47" y="302"/>
                    </a:cxn>
                    <a:cxn ang="0">
                      <a:pos x="178" y="168"/>
                    </a:cxn>
                    <a:cxn ang="0">
                      <a:pos x="307" y="34"/>
                    </a:cxn>
                    <a:cxn ang="0">
                      <a:pos x="343" y="0"/>
                    </a:cxn>
                    <a:cxn ang="0">
                      <a:pos x="629" y="278"/>
                    </a:cxn>
                    <a:cxn ang="0">
                      <a:pos x="621" y="285"/>
                    </a:cxn>
                    <a:cxn ang="0">
                      <a:pos x="490" y="418"/>
                    </a:cxn>
                    <a:cxn ang="0">
                      <a:pos x="356" y="554"/>
                    </a:cxn>
                    <a:cxn ang="0">
                      <a:pos x="286" y="632"/>
                    </a:cxn>
                    <a:cxn ang="0">
                      <a:pos x="0" y="355"/>
                    </a:cxn>
                  </a:cxnLst>
                  <a:rect l="0" t="0" r="r" b="b"/>
                  <a:pathLst>
                    <a:path w="629" h="632">
                      <a:moveTo>
                        <a:pt x="0" y="355"/>
                      </a:moveTo>
                      <a:lnTo>
                        <a:pt x="47" y="302"/>
                      </a:lnTo>
                      <a:lnTo>
                        <a:pt x="178" y="168"/>
                      </a:lnTo>
                      <a:lnTo>
                        <a:pt x="307" y="34"/>
                      </a:lnTo>
                      <a:lnTo>
                        <a:pt x="343" y="0"/>
                      </a:lnTo>
                      <a:lnTo>
                        <a:pt x="629" y="278"/>
                      </a:lnTo>
                      <a:lnTo>
                        <a:pt x="621" y="285"/>
                      </a:lnTo>
                      <a:lnTo>
                        <a:pt x="490" y="418"/>
                      </a:lnTo>
                      <a:lnTo>
                        <a:pt x="356" y="554"/>
                      </a:lnTo>
                      <a:lnTo>
                        <a:pt x="286" y="632"/>
                      </a:lnTo>
                      <a:lnTo>
                        <a:pt x="0" y="355"/>
                      </a:lnTo>
                      <a:close/>
                    </a:path>
                  </a:pathLst>
                </a:custGeom>
                <a:solidFill>
                  <a:srgbClr val="757575"/>
                </a:solidFill>
                <a:ln w="9525">
                  <a:noFill/>
                  <a:round/>
                  <a:headEnd/>
                  <a:tailEnd/>
                </a:ln>
              </p:spPr>
              <p:txBody>
                <a:bodyPr/>
                <a:lstStyle/>
                <a:p>
                  <a:pPr>
                    <a:defRPr/>
                  </a:pPr>
                  <a:endParaRPr lang="en-US">
                    <a:cs typeface="+mn-cs"/>
                  </a:endParaRPr>
                </a:p>
              </p:txBody>
            </p:sp>
            <p:sp>
              <p:nvSpPr>
                <p:cNvPr id="268" name="Freeform 469"/>
                <p:cNvSpPr>
                  <a:spLocks/>
                </p:cNvSpPr>
                <p:nvPr/>
              </p:nvSpPr>
              <p:spPr bwMode="auto">
                <a:xfrm>
                  <a:off x="148" y="440"/>
                  <a:ext cx="80" cy="69"/>
                </a:xfrm>
                <a:custGeom>
                  <a:avLst/>
                  <a:gdLst/>
                  <a:ahLst/>
                  <a:cxnLst>
                    <a:cxn ang="0">
                      <a:pos x="0" y="343"/>
                    </a:cxn>
                    <a:cxn ang="0">
                      <a:pos x="7" y="335"/>
                    </a:cxn>
                    <a:cxn ang="0">
                      <a:pos x="136" y="201"/>
                    </a:cxn>
                    <a:cxn ang="0">
                      <a:pos x="271" y="76"/>
                    </a:cxn>
                    <a:cxn ang="0">
                      <a:pos x="355" y="0"/>
                    </a:cxn>
                    <a:cxn ang="0">
                      <a:pos x="639" y="275"/>
                    </a:cxn>
                    <a:cxn ang="0">
                      <a:pos x="585" y="324"/>
                    </a:cxn>
                    <a:cxn ang="0">
                      <a:pos x="450" y="452"/>
                    </a:cxn>
                    <a:cxn ang="0">
                      <a:pos x="319" y="585"/>
                    </a:cxn>
                    <a:cxn ang="0">
                      <a:pos x="284" y="620"/>
                    </a:cxn>
                    <a:cxn ang="0">
                      <a:pos x="0" y="343"/>
                    </a:cxn>
                  </a:cxnLst>
                  <a:rect l="0" t="0" r="r" b="b"/>
                  <a:pathLst>
                    <a:path w="639" h="620">
                      <a:moveTo>
                        <a:pt x="0" y="343"/>
                      </a:moveTo>
                      <a:lnTo>
                        <a:pt x="7" y="335"/>
                      </a:lnTo>
                      <a:lnTo>
                        <a:pt x="136" y="201"/>
                      </a:lnTo>
                      <a:lnTo>
                        <a:pt x="271" y="76"/>
                      </a:lnTo>
                      <a:lnTo>
                        <a:pt x="355" y="0"/>
                      </a:lnTo>
                      <a:lnTo>
                        <a:pt x="639" y="275"/>
                      </a:lnTo>
                      <a:lnTo>
                        <a:pt x="585" y="324"/>
                      </a:lnTo>
                      <a:lnTo>
                        <a:pt x="450" y="452"/>
                      </a:lnTo>
                      <a:lnTo>
                        <a:pt x="319" y="585"/>
                      </a:lnTo>
                      <a:lnTo>
                        <a:pt x="284" y="620"/>
                      </a:lnTo>
                      <a:lnTo>
                        <a:pt x="0" y="343"/>
                      </a:lnTo>
                      <a:close/>
                    </a:path>
                  </a:pathLst>
                </a:custGeom>
                <a:solidFill>
                  <a:srgbClr val="666666"/>
                </a:solidFill>
                <a:ln w="9525">
                  <a:noFill/>
                  <a:round/>
                  <a:headEnd/>
                  <a:tailEnd/>
                </a:ln>
              </p:spPr>
              <p:txBody>
                <a:bodyPr/>
                <a:lstStyle/>
                <a:p>
                  <a:pPr>
                    <a:defRPr/>
                  </a:pPr>
                  <a:endParaRPr lang="en-US">
                    <a:cs typeface="+mn-cs"/>
                  </a:endParaRPr>
                </a:p>
              </p:txBody>
            </p:sp>
            <p:sp>
              <p:nvSpPr>
                <p:cNvPr id="269" name="Freeform 470"/>
                <p:cNvSpPr>
                  <a:spLocks/>
                </p:cNvSpPr>
                <p:nvPr/>
              </p:nvSpPr>
              <p:spPr bwMode="auto">
                <a:xfrm>
                  <a:off x="170" y="422"/>
                  <a:ext cx="82" cy="68"/>
                </a:xfrm>
                <a:custGeom>
                  <a:avLst/>
                  <a:gdLst/>
                  <a:ahLst/>
                  <a:cxnLst>
                    <a:cxn ang="0">
                      <a:pos x="0" y="331"/>
                    </a:cxn>
                    <a:cxn ang="0">
                      <a:pos x="99" y="240"/>
                    </a:cxn>
                    <a:cxn ang="0">
                      <a:pos x="232" y="119"/>
                    </a:cxn>
                    <a:cxn ang="0">
                      <a:pos x="366" y="2"/>
                    </a:cxn>
                    <a:cxn ang="0">
                      <a:pos x="369" y="0"/>
                    </a:cxn>
                    <a:cxn ang="0">
                      <a:pos x="653" y="277"/>
                    </a:cxn>
                    <a:cxn ang="0">
                      <a:pos x="546" y="367"/>
                    </a:cxn>
                    <a:cxn ang="0">
                      <a:pos x="413" y="488"/>
                    </a:cxn>
                    <a:cxn ang="0">
                      <a:pos x="286" y="609"/>
                    </a:cxn>
                    <a:cxn ang="0">
                      <a:pos x="0" y="331"/>
                    </a:cxn>
                  </a:cxnLst>
                  <a:rect l="0" t="0" r="r" b="b"/>
                  <a:pathLst>
                    <a:path w="653" h="609">
                      <a:moveTo>
                        <a:pt x="0" y="331"/>
                      </a:moveTo>
                      <a:lnTo>
                        <a:pt x="99" y="240"/>
                      </a:lnTo>
                      <a:lnTo>
                        <a:pt x="232" y="119"/>
                      </a:lnTo>
                      <a:lnTo>
                        <a:pt x="366" y="2"/>
                      </a:lnTo>
                      <a:lnTo>
                        <a:pt x="369" y="0"/>
                      </a:lnTo>
                      <a:lnTo>
                        <a:pt x="653" y="277"/>
                      </a:lnTo>
                      <a:lnTo>
                        <a:pt x="546" y="367"/>
                      </a:lnTo>
                      <a:lnTo>
                        <a:pt x="413" y="488"/>
                      </a:lnTo>
                      <a:lnTo>
                        <a:pt x="286" y="609"/>
                      </a:lnTo>
                      <a:lnTo>
                        <a:pt x="0" y="331"/>
                      </a:lnTo>
                      <a:close/>
                    </a:path>
                  </a:pathLst>
                </a:custGeom>
                <a:solidFill>
                  <a:srgbClr val="757575"/>
                </a:solidFill>
                <a:ln w="9525">
                  <a:noFill/>
                  <a:round/>
                  <a:headEnd/>
                  <a:tailEnd/>
                </a:ln>
              </p:spPr>
              <p:txBody>
                <a:bodyPr/>
                <a:lstStyle/>
                <a:p>
                  <a:pPr>
                    <a:defRPr/>
                  </a:pPr>
                  <a:endParaRPr lang="en-US">
                    <a:cs typeface="+mn-cs"/>
                  </a:endParaRPr>
                </a:p>
              </p:txBody>
            </p:sp>
            <p:sp>
              <p:nvSpPr>
                <p:cNvPr id="270" name="Freeform 471"/>
                <p:cNvSpPr>
                  <a:spLocks/>
                </p:cNvSpPr>
                <p:nvPr/>
              </p:nvSpPr>
              <p:spPr bwMode="auto">
                <a:xfrm>
                  <a:off x="193" y="404"/>
                  <a:ext cx="83" cy="67"/>
                </a:xfrm>
                <a:custGeom>
                  <a:avLst/>
                  <a:gdLst/>
                  <a:ahLst/>
                  <a:cxnLst>
                    <a:cxn ang="0">
                      <a:pos x="0" y="324"/>
                    </a:cxn>
                    <a:cxn ang="0">
                      <a:pos x="49" y="279"/>
                    </a:cxn>
                    <a:cxn ang="0">
                      <a:pos x="183" y="162"/>
                    </a:cxn>
                    <a:cxn ang="0">
                      <a:pos x="316" y="49"/>
                    </a:cxn>
                    <a:cxn ang="0">
                      <a:pos x="378" y="0"/>
                    </a:cxn>
                    <a:cxn ang="0">
                      <a:pos x="665" y="279"/>
                    </a:cxn>
                    <a:cxn ang="0">
                      <a:pos x="625" y="308"/>
                    </a:cxn>
                    <a:cxn ang="0">
                      <a:pos x="494" y="417"/>
                    </a:cxn>
                    <a:cxn ang="0">
                      <a:pos x="363" y="527"/>
                    </a:cxn>
                    <a:cxn ang="0">
                      <a:pos x="284" y="599"/>
                    </a:cxn>
                    <a:cxn ang="0">
                      <a:pos x="0" y="324"/>
                    </a:cxn>
                  </a:cxnLst>
                  <a:rect l="0" t="0" r="r" b="b"/>
                  <a:pathLst>
                    <a:path w="665" h="599">
                      <a:moveTo>
                        <a:pt x="0" y="324"/>
                      </a:moveTo>
                      <a:lnTo>
                        <a:pt x="49" y="279"/>
                      </a:lnTo>
                      <a:lnTo>
                        <a:pt x="183" y="162"/>
                      </a:lnTo>
                      <a:lnTo>
                        <a:pt x="316" y="49"/>
                      </a:lnTo>
                      <a:lnTo>
                        <a:pt x="378" y="0"/>
                      </a:lnTo>
                      <a:lnTo>
                        <a:pt x="665" y="279"/>
                      </a:lnTo>
                      <a:lnTo>
                        <a:pt x="625" y="308"/>
                      </a:lnTo>
                      <a:lnTo>
                        <a:pt x="494" y="417"/>
                      </a:lnTo>
                      <a:lnTo>
                        <a:pt x="363" y="527"/>
                      </a:lnTo>
                      <a:lnTo>
                        <a:pt x="284" y="599"/>
                      </a:lnTo>
                      <a:lnTo>
                        <a:pt x="0" y="324"/>
                      </a:lnTo>
                      <a:close/>
                    </a:path>
                  </a:pathLst>
                </a:custGeom>
                <a:solidFill>
                  <a:srgbClr val="858585"/>
                </a:solidFill>
                <a:ln w="9525">
                  <a:noFill/>
                  <a:round/>
                  <a:headEnd/>
                  <a:tailEnd/>
                </a:ln>
              </p:spPr>
              <p:txBody>
                <a:bodyPr/>
                <a:lstStyle/>
                <a:p>
                  <a:pPr>
                    <a:defRPr/>
                  </a:pPr>
                  <a:endParaRPr lang="en-US">
                    <a:cs typeface="+mn-cs"/>
                  </a:endParaRPr>
                </a:p>
              </p:txBody>
            </p:sp>
            <p:sp>
              <p:nvSpPr>
                <p:cNvPr id="271" name="Freeform 472"/>
                <p:cNvSpPr>
                  <a:spLocks/>
                </p:cNvSpPr>
                <p:nvPr/>
              </p:nvSpPr>
              <p:spPr bwMode="auto">
                <a:xfrm>
                  <a:off x="216" y="388"/>
                  <a:ext cx="85" cy="65"/>
                </a:xfrm>
                <a:custGeom>
                  <a:avLst/>
                  <a:gdLst/>
                  <a:ahLst/>
                  <a:cxnLst>
                    <a:cxn ang="0">
                      <a:pos x="0" y="311"/>
                    </a:cxn>
                    <a:cxn ang="0">
                      <a:pos x="130" y="200"/>
                    </a:cxn>
                    <a:cxn ang="0">
                      <a:pos x="263" y="96"/>
                    </a:cxn>
                    <a:cxn ang="0">
                      <a:pos x="391" y="0"/>
                    </a:cxn>
                    <a:cxn ang="0">
                      <a:pos x="682" y="283"/>
                    </a:cxn>
                    <a:cxn ang="0">
                      <a:pos x="566" y="365"/>
                    </a:cxn>
                    <a:cxn ang="0">
                      <a:pos x="439" y="459"/>
                    </a:cxn>
                    <a:cxn ang="0">
                      <a:pos x="308" y="568"/>
                    </a:cxn>
                    <a:cxn ang="0">
                      <a:pos x="284" y="588"/>
                    </a:cxn>
                    <a:cxn ang="0">
                      <a:pos x="0" y="311"/>
                    </a:cxn>
                  </a:cxnLst>
                  <a:rect l="0" t="0" r="r" b="b"/>
                  <a:pathLst>
                    <a:path w="682" h="588">
                      <a:moveTo>
                        <a:pt x="0" y="311"/>
                      </a:moveTo>
                      <a:lnTo>
                        <a:pt x="130" y="200"/>
                      </a:lnTo>
                      <a:lnTo>
                        <a:pt x="263" y="96"/>
                      </a:lnTo>
                      <a:lnTo>
                        <a:pt x="391" y="0"/>
                      </a:lnTo>
                      <a:lnTo>
                        <a:pt x="682" y="283"/>
                      </a:lnTo>
                      <a:lnTo>
                        <a:pt x="566" y="365"/>
                      </a:lnTo>
                      <a:lnTo>
                        <a:pt x="439" y="459"/>
                      </a:lnTo>
                      <a:lnTo>
                        <a:pt x="308" y="568"/>
                      </a:lnTo>
                      <a:lnTo>
                        <a:pt x="284" y="588"/>
                      </a:lnTo>
                      <a:lnTo>
                        <a:pt x="0" y="311"/>
                      </a:lnTo>
                      <a:close/>
                    </a:path>
                  </a:pathLst>
                </a:custGeom>
                <a:solidFill>
                  <a:srgbClr val="949494"/>
                </a:solidFill>
                <a:ln w="9525">
                  <a:noFill/>
                  <a:round/>
                  <a:headEnd/>
                  <a:tailEnd/>
                </a:ln>
              </p:spPr>
              <p:txBody>
                <a:bodyPr/>
                <a:lstStyle/>
                <a:p>
                  <a:pPr>
                    <a:defRPr/>
                  </a:pPr>
                  <a:endParaRPr lang="en-US">
                    <a:cs typeface="+mn-cs"/>
                  </a:endParaRPr>
                </a:p>
              </p:txBody>
            </p:sp>
            <p:sp>
              <p:nvSpPr>
                <p:cNvPr id="272" name="Freeform 473"/>
                <p:cNvSpPr>
                  <a:spLocks/>
                </p:cNvSpPr>
                <p:nvPr/>
              </p:nvSpPr>
              <p:spPr bwMode="auto">
                <a:xfrm>
                  <a:off x="240" y="372"/>
                  <a:ext cx="88" cy="63"/>
                </a:xfrm>
                <a:custGeom>
                  <a:avLst/>
                  <a:gdLst/>
                  <a:ahLst/>
                  <a:cxnLst>
                    <a:cxn ang="0">
                      <a:pos x="0" y="294"/>
                    </a:cxn>
                    <a:cxn ang="0">
                      <a:pos x="71" y="239"/>
                    </a:cxn>
                    <a:cxn ang="0">
                      <a:pos x="202" y="141"/>
                    </a:cxn>
                    <a:cxn ang="0">
                      <a:pos x="329" y="51"/>
                    </a:cxn>
                    <a:cxn ang="0">
                      <a:pos x="406" y="0"/>
                    </a:cxn>
                    <a:cxn ang="0">
                      <a:pos x="707" y="292"/>
                    </a:cxn>
                    <a:cxn ang="0">
                      <a:pos x="621" y="343"/>
                    </a:cxn>
                    <a:cxn ang="0">
                      <a:pos x="498" y="421"/>
                    </a:cxn>
                    <a:cxn ang="0">
                      <a:pos x="374" y="508"/>
                    </a:cxn>
                    <a:cxn ang="0">
                      <a:pos x="287" y="573"/>
                    </a:cxn>
                    <a:cxn ang="0">
                      <a:pos x="0" y="294"/>
                    </a:cxn>
                  </a:cxnLst>
                  <a:rect l="0" t="0" r="r" b="b"/>
                  <a:pathLst>
                    <a:path w="707" h="573">
                      <a:moveTo>
                        <a:pt x="0" y="294"/>
                      </a:moveTo>
                      <a:lnTo>
                        <a:pt x="71" y="239"/>
                      </a:lnTo>
                      <a:lnTo>
                        <a:pt x="202" y="141"/>
                      </a:lnTo>
                      <a:lnTo>
                        <a:pt x="329" y="51"/>
                      </a:lnTo>
                      <a:lnTo>
                        <a:pt x="406" y="0"/>
                      </a:lnTo>
                      <a:lnTo>
                        <a:pt x="707" y="292"/>
                      </a:lnTo>
                      <a:lnTo>
                        <a:pt x="621" y="343"/>
                      </a:lnTo>
                      <a:lnTo>
                        <a:pt x="498" y="421"/>
                      </a:lnTo>
                      <a:lnTo>
                        <a:pt x="374" y="508"/>
                      </a:lnTo>
                      <a:lnTo>
                        <a:pt x="287" y="573"/>
                      </a:lnTo>
                      <a:lnTo>
                        <a:pt x="0" y="294"/>
                      </a:lnTo>
                      <a:close/>
                    </a:path>
                  </a:pathLst>
                </a:custGeom>
                <a:solidFill>
                  <a:srgbClr val="A3A3A3"/>
                </a:solidFill>
                <a:ln w="9525">
                  <a:noFill/>
                  <a:round/>
                  <a:headEnd/>
                  <a:tailEnd/>
                </a:ln>
              </p:spPr>
              <p:txBody>
                <a:bodyPr/>
                <a:lstStyle/>
                <a:p>
                  <a:pPr>
                    <a:defRPr/>
                  </a:pPr>
                  <a:endParaRPr lang="en-US">
                    <a:cs typeface="+mn-cs"/>
                  </a:endParaRPr>
                </a:p>
              </p:txBody>
            </p:sp>
            <p:sp>
              <p:nvSpPr>
                <p:cNvPr id="273" name="Freeform 474"/>
                <p:cNvSpPr>
                  <a:spLocks/>
                </p:cNvSpPr>
                <p:nvPr/>
              </p:nvSpPr>
              <p:spPr bwMode="auto">
                <a:xfrm>
                  <a:off x="265" y="357"/>
                  <a:ext cx="93" cy="62"/>
                </a:xfrm>
                <a:custGeom>
                  <a:avLst/>
                  <a:gdLst/>
                  <a:ahLst/>
                  <a:cxnLst>
                    <a:cxn ang="0">
                      <a:pos x="0" y="276"/>
                    </a:cxn>
                    <a:cxn ang="0">
                      <a:pos x="3" y="274"/>
                    </a:cxn>
                    <a:cxn ang="0">
                      <a:pos x="130" y="184"/>
                    </a:cxn>
                    <a:cxn ang="0">
                      <a:pos x="254" y="100"/>
                    </a:cxn>
                    <a:cxn ang="0">
                      <a:pos x="377" y="27"/>
                    </a:cxn>
                    <a:cxn ang="0">
                      <a:pos x="425" y="0"/>
                    </a:cxn>
                    <a:cxn ang="0">
                      <a:pos x="746" y="312"/>
                    </a:cxn>
                    <a:cxn ang="0">
                      <a:pos x="649" y="353"/>
                    </a:cxn>
                    <a:cxn ang="0">
                      <a:pos x="535" y="409"/>
                    </a:cxn>
                    <a:cxn ang="0">
                      <a:pos x="422" y="476"/>
                    </a:cxn>
                    <a:cxn ang="0">
                      <a:pos x="299" y="554"/>
                    </a:cxn>
                    <a:cxn ang="0">
                      <a:pos x="291" y="559"/>
                    </a:cxn>
                    <a:cxn ang="0">
                      <a:pos x="0" y="276"/>
                    </a:cxn>
                  </a:cxnLst>
                  <a:rect l="0" t="0" r="r" b="b"/>
                  <a:pathLst>
                    <a:path w="746" h="559">
                      <a:moveTo>
                        <a:pt x="0" y="276"/>
                      </a:moveTo>
                      <a:lnTo>
                        <a:pt x="3" y="274"/>
                      </a:lnTo>
                      <a:lnTo>
                        <a:pt x="130" y="184"/>
                      </a:lnTo>
                      <a:lnTo>
                        <a:pt x="254" y="100"/>
                      </a:lnTo>
                      <a:lnTo>
                        <a:pt x="377" y="27"/>
                      </a:lnTo>
                      <a:lnTo>
                        <a:pt x="425" y="0"/>
                      </a:lnTo>
                      <a:lnTo>
                        <a:pt x="746" y="312"/>
                      </a:lnTo>
                      <a:lnTo>
                        <a:pt x="649" y="353"/>
                      </a:lnTo>
                      <a:lnTo>
                        <a:pt x="535" y="409"/>
                      </a:lnTo>
                      <a:lnTo>
                        <a:pt x="422" y="476"/>
                      </a:lnTo>
                      <a:lnTo>
                        <a:pt x="299" y="554"/>
                      </a:lnTo>
                      <a:lnTo>
                        <a:pt x="291" y="559"/>
                      </a:lnTo>
                      <a:lnTo>
                        <a:pt x="0" y="276"/>
                      </a:lnTo>
                      <a:close/>
                    </a:path>
                  </a:pathLst>
                </a:custGeom>
                <a:solidFill>
                  <a:srgbClr val="B2B2B2"/>
                </a:solidFill>
                <a:ln w="9525">
                  <a:noFill/>
                  <a:round/>
                  <a:headEnd/>
                  <a:tailEnd/>
                </a:ln>
              </p:spPr>
              <p:txBody>
                <a:bodyPr/>
                <a:lstStyle/>
                <a:p>
                  <a:pPr>
                    <a:defRPr/>
                  </a:pPr>
                  <a:endParaRPr lang="en-US">
                    <a:cs typeface="+mn-cs"/>
                  </a:endParaRPr>
                </a:p>
              </p:txBody>
            </p:sp>
            <p:sp>
              <p:nvSpPr>
                <p:cNvPr id="274" name="Freeform 475"/>
                <p:cNvSpPr>
                  <a:spLocks/>
                </p:cNvSpPr>
                <p:nvPr/>
              </p:nvSpPr>
              <p:spPr bwMode="auto">
                <a:xfrm>
                  <a:off x="291" y="344"/>
                  <a:ext cx="105" cy="60"/>
                </a:xfrm>
                <a:custGeom>
                  <a:avLst/>
                  <a:gdLst/>
                  <a:ahLst/>
                  <a:cxnLst>
                    <a:cxn ang="0">
                      <a:pos x="0" y="248"/>
                    </a:cxn>
                    <a:cxn ang="0">
                      <a:pos x="47" y="215"/>
                    </a:cxn>
                    <a:cxn ang="0">
                      <a:pos x="170" y="142"/>
                    </a:cxn>
                    <a:cxn ang="0">
                      <a:pos x="283" y="80"/>
                    </a:cxn>
                    <a:cxn ang="0">
                      <a:pos x="395" y="25"/>
                    </a:cxn>
                    <a:cxn ang="0">
                      <a:pos x="454" y="0"/>
                    </a:cxn>
                    <a:cxn ang="0">
                      <a:pos x="841" y="376"/>
                    </a:cxn>
                    <a:cxn ang="0">
                      <a:pos x="825" y="374"/>
                    </a:cxn>
                    <a:cxn ang="0">
                      <a:pos x="737" y="376"/>
                    </a:cxn>
                    <a:cxn ang="0">
                      <a:pos x="646" y="393"/>
                    </a:cxn>
                    <a:cxn ang="0">
                      <a:pos x="548" y="424"/>
                    </a:cxn>
                    <a:cxn ang="0">
                      <a:pos x="442" y="468"/>
                    </a:cxn>
                    <a:cxn ang="0">
                      <a:pos x="328" y="524"/>
                    </a:cxn>
                    <a:cxn ang="0">
                      <a:pos x="301" y="540"/>
                    </a:cxn>
                    <a:cxn ang="0">
                      <a:pos x="0" y="248"/>
                    </a:cxn>
                  </a:cxnLst>
                  <a:rect l="0" t="0" r="r" b="b"/>
                  <a:pathLst>
                    <a:path w="841" h="540">
                      <a:moveTo>
                        <a:pt x="0" y="248"/>
                      </a:moveTo>
                      <a:lnTo>
                        <a:pt x="47" y="215"/>
                      </a:lnTo>
                      <a:lnTo>
                        <a:pt x="170" y="142"/>
                      </a:lnTo>
                      <a:lnTo>
                        <a:pt x="283" y="80"/>
                      </a:lnTo>
                      <a:lnTo>
                        <a:pt x="395" y="25"/>
                      </a:lnTo>
                      <a:lnTo>
                        <a:pt x="454" y="0"/>
                      </a:lnTo>
                      <a:lnTo>
                        <a:pt x="841" y="376"/>
                      </a:lnTo>
                      <a:lnTo>
                        <a:pt x="825" y="374"/>
                      </a:lnTo>
                      <a:lnTo>
                        <a:pt x="737" y="376"/>
                      </a:lnTo>
                      <a:lnTo>
                        <a:pt x="646" y="393"/>
                      </a:lnTo>
                      <a:lnTo>
                        <a:pt x="548" y="424"/>
                      </a:lnTo>
                      <a:lnTo>
                        <a:pt x="442" y="468"/>
                      </a:lnTo>
                      <a:lnTo>
                        <a:pt x="328" y="524"/>
                      </a:lnTo>
                      <a:lnTo>
                        <a:pt x="301" y="540"/>
                      </a:lnTo>
                      <a:lnTo>
                        <a:pt x="0" y="248"/>
                      </a:lnTo>
                      <a:close/>
                    </a:path>
                  </a:pathLst>
                </a:custGeom>
                <a:solidFill>
                  <a:srgbClr val="C2C2C2"/>
                </a:solidFill>
                <a:ln w="9525">
                  <a:noFill/>
                  <a:round/>
                  <a:headEnd/>
                  <a:tailEnd/>
                </a:ln>
              </p:spPr>
              <p:txBody>
                <a:bodyPr/>
                <a:lstStyle/>
                <a:p>
                  <a:pPr>
                    <a:defRPr/>
                  </a:pPr>
                  <a:endParaRPr lang="en-US">
                    <a:cs typeface="+mn-cs"/>
                  </a:endParaRPr>
                </a:p>
              </p:txBody>
            </p:sp>
            <p:sp>
              <p:nvSpPr>
                <p:cNvPr id="275" name="Freeform 476"/>
                <p:cNvSpPr>
                  <a:spLocks/>
                </p:cNvSpPr>
                <p:nvPr/>
              </p:nvSpPr>
              <p:spPr bwMode="auto">
                <a:xfrm>
                  <a:off x="318" y="336"/>
                  <a:ext cx="107" cy="66"/>
                </a:xfrm>
                <a:custGeom>
                  <a:avLst/>
                  <a:gdLst/>
                  <a:ahLst/>
                  <a:cxnLst>
                    <a:cxn ang="0">
                      <a:pos x="0" y="190"/>
                    </a:cxn>
                    <a:cxn ang="0">
                      <a:pos x="65" y="155"/>
                    </a:cxn>
                    <a:cxn ang="0">
                      <a:pos x="177" y="100"/>
                    </a:cxn>
                    <a:cxn ang="0">
                      <a:pos x="280" y="57"/>
                    </a:cxn>
                    <a:cxn ang="0">
                      <a:pos x="377" y="25"/>
                    </a:cxn>
                    <a:cxn ang="0">
                      <a:pos x="465" y="4"/>
                    </a:cxn>
                    <a:cxn ang="0">
                      <a:pos x="513" y="0"/>
                    </a:cxn>
                    <a:cxn ang="0">
                      <a:pos x="815" y="294"/>
                    </a:cxn>
                    <a:cxn ang="0">
                      <a:pos x="817" y="307"/>
                    </a:cxn>
                    <a:cxn ang="0">
                      <a:pos x="828" y="372"/>
                    </a:cxn>
                    <a:cxn ang="0">
                      <a:pos x="836" y="432"/>
                    </a:cxn>
                    <a:cxn ang="0">
                      <a:pos x="845" y="489"/>
                    </a:cxn>
                    <a:cxn ang="0">
                      <a:pos x="847" y="543"/>
                    </a:cxn>
                    <a:cxn ang="0">
                      <a:pos x="854" y="593"/>
                    </a:cxn>
                    <a:cxn ang="0">
                      <a:pos x="804" y="531"/>
                    </a:cxn>
                    <a:cxn ang="0">
                      <a:pos x="746" y="489"/>
                    </a:cxn>
                    <a:cxn ang="0">
                      <a:pos x="680" y="460"/>
                    </a:cxn>
                    <a:cxn ang="0">
                      <a:pos x="607" y="449"/>
                    </a:cxn>
                    <a:cxn ang="0">
                      <a:pos x="519" y="451"/>
                    </a:cxn>
                    <a:cxn ang="0">
                      <a:pos x="428" y="468"/>
                    </a:cxn>
                    <a:cxn ang="0">
                      <a:pos x="330" y="499"/>
                    </a:cxn>
                    <a:cxn ang="0">
                      <a:pos x="321" y="502"/>
                    </a:cxn>
                    <a:cxn ang="0">
                      <a:pos x="0" y="190"/>
                    </a:cxn>
                  </a:cxnLst>
                  <a:rect l="0" t="0" r="r" b="b"/>
                  <a:pathLst>
                    <a:path w="854" h="593">
                      <a:moveTo>
                        <a:pt x="0" y="190"/>
                      </a:moveTo>
                      <a:lnTo>
                        <a:pt x="65" y="155"/>
                      </a:lnTo>
                      <a:lnTo>
                        <a:pt x="177" y="100"/>
                      </a:lnTo>
                      <a:lnTo>
                        <a:pt x="280" y="57"/>
                      </a:lnTo>
                      <a:lnTo>
                        <a:pt x="377" y="25"/>
                      </a:lnTo>
                      <a:lnTo>
                        <a:pt x="465" y="4"/>
                      </a:lnTo>
                      <a:lnTo>
                        <a:pt x="513" y="0"/>
                      </a:lnTo>
                      <a:lnTo>
                        <a:pt x="815" y="294"/>
                      </a:lnTo>
                      <a:lnTo>
                        <a:pt x="817" y="307"/>
                      </a:lnTo>
                      <a:lnTo>
                        <a:pt x="828" y="372"/>
                      </a:lnTo>
                      <a:lnTo>
                        <a:pt x="836" y="432"/>
                      </a:lnTo>
                      <a:lnTo>
                        <a:pt x="845" y="489"/>
                      </a:lnTo>
                      <a:lnTo>
                        <a:pt x="847" y="543"/>
                      </a:lnTo>
                      <a:lnTo>
                        <a:pt x="854" y="593"/>
                      </a:lnTo>
                      <a:lnTo>
                        <a:pt x="804" y="531"/>
                      </a:lnTo>
                      <a:lnTo>
                        <a:pt x="746" y="489"/>
                      </a:lnTo>
                      <a:lnTo>
                        <a:pt x="680" y="460"/>
                      </a:lnTo>
                      <a:lnTo>
                        <a:pt x="607" y="449"/>
                      </a:lnTo>
                      <a:lnTo>
                        <a:pt x="519" y="451"/>
                      </a:lnTo>
                      <a:lnTo>
                        <a:pt x="428" y="468"/>
                      </a:lnTo>
                      <a:lnTo>
                        <a:pt x="330" y="499"/>
                      </a:lnTo>
                      <a:lnTo>
                        <a:pt x="321" y="502"/>
                      </a:lnTo>
                      <a:lnTo>
                        <a:pt x="0" y="190"/>
                      </a:lnTo>
                      <a:close/>
                    </a:path>
                  </a:pathLst>
                </a:custGeom>
                <a:solidFill>
                  <a:srgbClr val="D1D1D1"/>
                </a:solidFill>
                <a:ln w="9525">
                  <a:noFill/>
                  <a:round/>
                  <a:headEnd/>
                  <a:tailEnd/>
                </a:ln>
              </p:spPr>
              <p:txBody>
                <a:bodyPr/>
                <a:lstStyle/>
                <a:p>
                  <a:pPr>
                    <a:defRPr/>
                  </a:pPr>
                  <a:endParaRPr lang="en-US">
                    <a:cs typeface="+mn-cs"/>
                  </a:endParaRPr>
                </a:p>
              </p:txBody>
            </p:sp>
            <p:sp>
              <p:nvSpPr>
                <p:cNvPr id="276" name="Freeform 477"/>
                <p:cNvSpPr>
                  <a:spLocks/>
                </p:cNvSpPr>
                <p:nvPr/>
              </p:nvSpPr>
              <p:spPr bwMode="auto">
                <a:xfrm>
                  <a:off x="348" y="336"/>
                  <a:ext cx="77" cy="66"/>
                </a:xfrm>
                <a:custGeom>
                  <a:avLst/>
                  <a:gdLst/>
                  <a:ahLst/>
                  <a:cxnLst>
                    <a:cxn ang="0">
                      <a:pos x="0" y="77"/>
                    </a:cxn>
                    <a:cxn ang="0">
                      <a:pos x="44" y="59"/>
                    </a:cxn>
                    <a:cxn ang="0">
                      <a:pos x="141" y="27"/>
                    </a:cxn>
                    <a:cxn ang="0">
                      <a:pos x="229" y="6"/>
                    </a:cxn>
                    <a:cxn ang="0">
                      <a:pos x="308" y="0"/>
                    </a:cxn>
                    <a:cxn ang="0">
                      <a:pos x="379" y="4"/>
                    </a:cxn>
                    <a:cxn ang="0">
                      <a:pos x="439" y="25"/>
                    </a:cxn>
                    <a:cxn ang="0">
                      <a:pos x="489" y="57"/>
                    </a:cxn>
                    <a:cxn ang="0">
                      <a:pos x="530" y="105"/>
                    </a:cxn>
                    <a:cxn ang="0">
                      <a:pos x="549" y="173"/>
                    </a:cxn>
                    <a:cxn ang="0">
                      <a:pos x="566" y="242"/>
                    </a:cxn>
                    <a:cxn ang="0">
                      <a:pos x="581" y="309"/>
                    </a:cxn>
                    <a:cxn ang="0">
                      <a:pos x="592" y="374"/>
                    </a:cxn>
                    <a:cxn ang="0">
                      <a:pos x="600" y="434"/>
                    </a:cxn>
                    <a:cxn ang="0">
                      <a:pos x="609" y="491"/>
                    </a:cxn>
                    <a:cxn ang="0">
                      <a:pos x="611" y="545"/>
                    </a:cxn>
                    <a:cxn ang="0">
                      <a:pos x="618" y="595"/>
                    </a:cxn>
                    <a:cxn ang="0">
                      <a:pos x="568" y="533"/>
                    </a:cxn>
                    <a:cxn ang="0">
                      <a:pos x="510" y="491"/>
                    </a:cxn>
                    <a:cxn ang="0">
                      <a:pos x="444" y="462"/>
                    </a:cxn>
                    <a:cxn ang="0">
                      <a:pos x="387" y="453"/>
                    </a:cxn>
                    <a:cxn ang="0">
                      <a:pos x="0" y="77"/>
                    </a:cxn>
                  </a:cxnLst>
                  <a:rect l="0" t="0" r="r" b="b"/>
                  <a:pathLst>
                    <a:path w="618" h="595">
                      <a:moveTo>
                        <a:pt x="0" y="77"/>
                      </a:moveTo>
                      <a:lnTo>
                        <a:pt x="44" y="59"/>
                      </a:lnTo>
                      <a:lnTo>
                        <a:pt x="141" y="27"/>
                      </a:lnTo>
                      <a:lnTo>
                        <a:pt x="229" y="6"/>
                      </a:lnTo>
                      <a:lnTo>
                        <a:pt x="308" y="0"/>
                      </a:lnTo>
                      <a:lnTo>
                        <a:pt x="379" y="4"/>
                      </a:lnTo>
                      <a:lnTo>
                        <a:pt x="439" y="25"/>
                      </a:lnTo>
                      <a:lnTo>
                        <a:pt x="489" y="57"/>
                      </a:lnTo>
                      <a:lnTo>
                        <a:pt x="530" y="105"/>
                      </a:lnTo>
                      <a:lnTo>
                        <a:pt x="549" y="173"/>
                      </a:lnTo>
                      <a:lnTo>
                        <a:pt x="566" y="242"/>
                      </a:lnTo>
                      <a:lnTo>
                        <a:pt x="581" y="309"/>
                      </a:lnTo>
                      <a:lnTo>
                        <a:pt x="592" y="374"/>
                      </a:lnTo>
                      <a:lnTo>
                        <a:pt x="600" y="434"/>
                      </a:lnTo>
                      <a:lnTo>
                        <a:pt x="609" y="491"/>
                      </a:lnTo>
                      <a:lnTo>
                        <a:pt x="611" y="545"/>
                      </a:lnTo>
                      <a:lnTo>
                        <a:pt x="618" y="595"/>
                      </a:lnTo>
                      <a:lnTo>
                        <a:pt x="568" y="533"/>
                      </a:lnTo>
                      <a:lnTo>
                        <a:pt x="510" y="491"/>
                      </a:lnTo>
                      <a:lnTo>
                        <a:pt x="444" y="462"/>
                      </a:lnTo>
                      <a:lnTo>
                        <a:pt x="387" y="453"/>
                      </a:lnTo>
                      <a:lnTo>
                        <a:pt x="0" y="77"/>
                      </a:lnTo>
                      <a:close/>
                    </a:path>
                  </a:pathLst>
                </a:custGeom>
                <a:solidFill>
                  <a:srgbClr val="E0E0E0"/>
                </a:solidFill>
                <a:ln w="9525">
                  <a:noFill/>
                  <a:round/>
                  <a:headEnd/>
                  <a:tailEnd/>
                </a:ln>
              </p:spPr>
              <p:txBody>
                <a:bodyPr/>
                <a:lstStyle/>
                <a:p>
                  <a:pPr>
                    <a:defRPr/>
                  </a:pPr>
                  <a:endParaRPr lang="en-US">
                    <a:cs typeface="+mn-cs"/>
                  </a:endParaRPr>
                </a:p>
              </p:txBody>
            </p:sp>
            <p:sp>
              <p:nvSpPr>
                <p:cNvPr id="277" name="Freeform 478"/>
                <p:cNvSpPr>
                  <a:spLocks/>
                </p:cNvSpPr>
                <p:nvPr/>
              </p:nvSpPr>
              <p:spPr bwMode="auto">
                <a:xfrm>
                  <a:off x="382" y="336"/>
                  <a:ext cx="38" cy="32"/>
                </a:xfrm>
                <a:custGeom>
                  <a:avLst/>
                  <a:gdLst/>
                  <a:ahLst/>
                  <a:cxnLst>
                    <a:cxn ang="0">
                      <a:pos x="0" y="2"/>
                    </a:cxn>
                    <a:cxn ang="0">
                      <a:pos x="31" y="0"/>
                    </a:cxn>
                    <a:cxn ang="0">
                      <a:pos x="102" y="4"/>
                    </a:cxn>
                    <a:cxn ang="0">
                      <a:pos x="162" y="25"/>
                    </a:cxn>
                    <a:cxn ang="0">
                      <a:pos x="212" y="57"/>
                    </a:cxn>
                    <a:cxn ang="0">
                      <a:pos x="253" y="105"/>
                    </a:cxn>
                    <a:cxn ang="0">
                      <a:pos x="272" y="173"/>
                    </a:cxn>
                    <a:cxn ang="0">
                      <a:pos x="289" y="242"/>
                    </a:cxn>
                    <a:cxn ang="0">
                      <a:pos x="302" y="296"/>
                    </a:cxn>
                    <a:cxn ang="0">
                      <a:pos x="0" y="2"/>
                    </a:cxn>
                  </a:cxnLst>
                  <a:rect l="0" t="0" r="r" b="b"/>
                  <a:pathLst>
                    <a:path w="302" h="296">
                      <a:moveTo>
                        <a:pt x="0" y="2"/>
                      </a:moveTo>
                      <a:lnTo>
                        <a:pt x="31" y="0"/>
                      </a:lnTo>
                      <a:lnTo>
                        <a:pt x="102" y="4"/>
                      </a:lnTo>
                      <a:lnTo>
                        <a:pt x="162" y="25"/>
                      </a:lnTo>
                      <a:lnTo>
                        <a:pt x="212" y="57"/>
                      </a:lnTo>
                      <a:lnTo>
                        <a:pt x="253" y="105"/>
                      </a:lnTo>
                      <a:lnTo>
                        <a:pt x="272" y="173"/>
                      </a:lnTo>
                      <a:lnTo>
                        <a:pt x="289" y="242"/>
                      </a:lnTo>
                      <a:lnTo>
                        <a:pt x="302" y="296"/>
                      </a:lnTo>
                      <a:lnTo>
                        <a:pt x="0" y="2"/>
                      </a:lnTo>
                      <a:close/>
                    </a:path>
                  </a:pathLst>
                </a:custGeom>
                <a:solidFill>
                  <a:srgbClr val="FFFFFF"/>
                </a:solidFill>
                <a:ln w="9525">
                  <a:noFill/>
                  <a:round/>
                  <a:headEnd/>
                  <a:tailEnd/>
                </a:ln>
              </p:spPr>
              <p:txBody>
                <a:bodyPr/>
                <a:lstStyle/>
                <a:p>
                  <a:pPr>
                    <a:defRPr/>
                  </a:pPr>
                  <a:endParaRPr lang="en-US">
                    <a:cs typeface="+mn-cs"/>
                  </a:endParaRPr>
                </a:p>
              </p:txBody>
            </p:sp>
            <p:sp>
              <p:nvSpPr>
                <p:cNvPr id="278" name="Freeform 479"/>
                <p:cNvSpPr>
                  <a:spLocks/>
                </p:cNvSpPr>
                <p:nvPr/>
              </p:nvSpPr>
              <p:spPr bwMode="auto">
                <a:xfrm>
                  <a:off x="426" y="431"/>
                  <a:ext cx="35" cy="44"/>
                </a:xfrm>
                <a:custGeom>
                  <a:avLst/>
                  <a:gdLst/>
                  <a:ahLst/>
                  <a:cxnLst>
                    <a:cxn ang="0">
                      <a:pos x="285" y="269"/>
                    </a:cxn>
                    <a:cxn ang="0">
                      <a:pos x="268" y="302"/>
                    </a:cxn>
                    <a:cxn ang="0">
                      <a:pos x="232" y="348"/>
                    </a:cxn>
                    <a:cxn ang="0">
                      <a:pos x="195" y="379"/>
                    </a:cxn>
                    <a:cxn ang="0">
                      <a:pos x="155" y="390"/>
                    </a:cxn>
                    <a:cxn ang="0">
                      <a:pos x="118" y="375"/>
                    </a:cxn>
                    <a:cxn ang="0">
                      <a:pos x="77" y="338"/>
                    </a:cxn>
                    <a:cxn ang="0">
                      <a:pos x="39" y="267"/>
                    </a:cxn>
                    <a:cxn ang="0">
                      <a:pos x="0" y="166"/>
                    </a:cxn>
                    <a:cxn ang="0">
                      <a:pos x="9" y="31"/>
                    </a:cxn>
                    <a:cxn ang="0">
                      <a:pos x="9" y="0"/>
                    </a:cxn>
                    <a:cxn ang="0">
                      <a:pos x="285" y="269"/>
                    </a:cxn>
                  </a:cxnLst>
                  <a:rect l="0" t="0" r="r" b="b"/>
                  <a:pathLst>
                    <a:path w="285" h="390">
                      <a:moveTo>
                        <a:pt x="285" y="269"/>
                      </a:moveTo>
                      <a:lnTo>
                        <a:pt x="268" y="302"/>
                      </a:lnTo>
                      <a:lnTo>
                        <a:pt x="232" y="348"/>
                      </a:lnTo>
                      <a:lnTo>
                        <a:pt x="195" y="379"/>
                      </a:lnTo>
                      <a:lnTo>
                        <a:pt x="155" y="390"/>
                      </a:lnTo>
                      <a:lnTo>
                        <a:pt x="118" y="375"/>
                      </a:lnTo>
                      <a:lnTo>
                        <a:pt x="77" y="338"/>
                      </a:lnTo>
                      <a:lnTo>
                        <a:pt x="39" y="267"/>
                      </a:lnTo>
                      <a:lnTo>
                        <a:pt x="0" y="166"/>
                      </a:lnTo>
                      <a:lnTo>
                        <a:pt x="9" y="31"/>
                      </a:lnTo>
                      <a:lnTo>
                        <a:pt x="9" y="0"/>
                      </a:lnTo>
                      <a:lnTo>
                        <a:pt x="285" y="269"/>
                      </a:lnTo>
                      <a:close/>
                    </a:path>
                  </a:pathLst>
                </a:custGeom>
                <a:solidFill>
                  <a:srgbClr val="000000"/>
                </a:solidFill>
                <a:ln w="9525">
                  <a:noFill/>
                  <a:round/>
                  <a:headEnd/>
                  <a:tailEnd/>
                </a:ln>
              </p:spPr>
              <p:txBody>
                <a:bodyPr/>
                <a:lstStyle/>
                <a:p>
                  <a:pPr>
                    <a:defRPr/>
                  </a:pPr>
                  <a:endParaRPr lang="en-US">
                    <a:cs typeface="+mn-cs"/>
                  </a:endParaRPr>
                </a:p>
              </p:txBody>
            </p:sp>
            <p:sp>
              <p:nvSpPr>
                <p:cNvPr id="279" name="Freeform 480"/>
                <p:cNvSpPr>
                  <a:spLocks/>
                </p:cNvSpPr>
                <p:nvPr/>
              </p:nvSpPr>
              <p:spPr bwMode="auto">
                <a:xfrm>
                  <a:off x="425" y="404"/>
                  <a:ext cx="44" cy="70"/>
                </a:xfrm>
                <a:custGeom>
                  <a:avLst/>
                  <a:gdLst/>
                  <a:ahLst/>
                  <a:cxnLst>
                    <a:cxn ang="0">
                      <a:pos x="353" y="343"/>
                    </a:cxn>
                    <a:cxn ang="0">
                      <a:pos x="335" y="410"/>
                    </a:cxn>
                    <a:cxn ang="0">
                      <a:pos x="305" y="485"/>
                    </a:cxn>
                    <a:cxn ang="0">
                      <a:pos x="274" y="548"/>
                    </a:cxn>
                    <a:cxn ang="0">
                      <a:pos x="238" y="594"/>
                    </a:cxn>
                    <a:cxn ang="0">
                      <a:pos x="201" y="625"/>
                    </a:cxn>
                    <a:cxn ang="0">
                      <a:pos x="174" y="633"/>
                    </a:cxn>
                    <a:cxn ang="0">
                      <a:pos x="43" y="505"/>
                    </a:cxn>
                    <a:cxn ang="0">
                      <a:pos x="6" y="412"/>
                    </a:cxn>
                    <a:cxn ang="0">
                      <a:pos x="15" y="277"/>
                    </a:cxn>
                    <a:cxn ang="0">
                      <a:pos x="12" y="193"/>
                    </a:cxn>
                    <a:cxn ang="0">
                      <a:pos x="6" y="103"/>
                    </a:cxn>
                    <a:cxn ang="0">
                      <a:pos x="0" y="9"/>
                    </a:cxn>
                    <a:cxn ang="0">
                      <a:pos x="0" y="0"/>
                    </a:cxn>
                    <a:cxn ang="0">
                      <a:pos x="353" y="343"/>
                    </a:cxn>
                  </a:cxnLst>
                  <a:rect l="0" t="0" r="r" b="b"/>
                  <a:pathLst>
                    <a:path w="353" h="633">
                      <a:moveTo>
                        <a:pt x="353" y="343"/>
                      </a:moveTo>
                      <a:lnTo>
                        <a:pt x="335" y="410"/>
                      </a:lnTo>
                      <a:lnTo>
                        <a:pt x="305" y="485"/>
                      </a:lnTo>
                      <a:lnTo>
                        <a:pt x="274" y="548"/>
                      </a:lnTo>
                      <a:lnTo>
                        <a:pt x="238" y="594"/>
                      </a:lnTo>
                      <a:lnTo>
                        <a:pt x="201" y="625"/>
                      </a:lnTo>
                      <a:lnTo>
                        <a:pt x="174" y="633"/>
                      </a:lnTo>
                      <a:lnTo>
                        <a:pt x="43" y="505"/>
                      </a:lnTo>
                      <a:lnTo>
                        <a:pt x="6" y="412"/>
                      </a:lnTo>
                      <a:lnTo>
                        <a:pt x="15" y="277"/>
                      </a:lnTo>
                      <a:lnTo>
                        <a:pt x="12" y="193"/>
                      </a:lnTo>
                      <a:lnTo>
                        <a:pt x="6" y="103"/>
                      </a:lnTo>
                      <a:lnTo>
                        <a:pt x="0" y="9"/>
                      </a:lnTo>
                      <a:lnTo>
                        <a:pt x="0" y="0"/>
                      </a:lnTo>
                      <a:lnTo>
                        <a:pt x="353" y="343"/>
                      </a:lnTo>
                      <a:close/>
                    </a:path>
                  </a:pathLst>
                </a:custGeom>
                <a:solidFill>
                  <a:srgbClr val="171717"/>
                </a:solidFill>
                <a:ln w="9525">
                  <a:noFill/>
                  <a:round/>
                  <a:headEnd/>
                  <a:tailEnd/>
                </a:ln>
              </p:spPr>
              <p:txBody>
                <a:bodyPr/>
                <a:lstStyle/>
                <a:p>
                  <a:pPr>
                    <a:defRPr/>
                  </a:pPr>
                  <a:endParaRPr lang="en-US">
                    <a:cs typeface="+mn-cs"/>
                  </a:endParaRPr>
                </a:p>
              </p:txBody>
            </p:sp>
            <p:sp>
              <p:nvSpPr>
                <p:cNvPr id="280" name="Freeform 481"/>
                <p:cNvSpPr>
                  <a:spLocks/>
                </p:cNvSpPr>
                <p:nvPr/>
              </p:nvSpPr>
              <p:spPr bwMode="auto">
                <a:xfrm>
                  <a:off x="421" y="375"/>
                  <a:ext cx="54" cy="86"/>
                </a:xfrm>
                <a:custGeom>
                  <a:avLst/>
                  <a:gdLst/>
                  <a:ahLst/>
                  <a:cxnLst>
                    <a:cxn ang="0">
                      <a:pos x="425" y="414"/>
                    </a:cxn>
                    <a:cxn ang="0">
                      <a:pos x="409" y="489"/>
                    </a:cxn>
                    <a:cxn ang="0">
                      <a:pos x="385" y="583"/>
                    </a:cxn>
                    <a:cxn ang="0">
                      <a:pos x="362" y="668"/>
                    </a:cxn>
                    <a:cxn ang="0">
                      <a:pos x="332" y="743"/>
                    </a:cxn>
                    <a:cxn ang="0">
                      <a:pos x="318" y="773"/>
                    </a:cxn>
                    <a:cxn ang="0">
                      <a:pos x="42" y="504"/>
                    </a:cxn>
                    <a:cxn ang="0">
                      <a:pos x="39" y="451"/>
                    </a:cxn>
                    <a:cxn ang="0">
                      <a:pos x="33" y="361"/>
                    </a:cxn>
                    <a:cxn ang="0">
                      <a:pos x="27" y="267"/>
                    </a:cxn>
                    <a:cxn ang="0">
                      <a:pos x="22" y="176"/>
                    </a:cxn>
                    <a:cxn ang="0">
                      <a:pos x="9" y="88"/>
                    </a:cxn>
                    <a:cxn ang="0">
                      <a:pos x="1" y="6"/>
                    </a:cxn>
                    <a:cxn ang="0">
                      <a:pos x="0" y="0"/>
                    </a:cxn>
                    <a:cxn ang="0">
                      <a:pos x="425" y="414"/>
                    </a:cxn>
                  </a:cxnLst>
                  <a:rect l="0" t="0" r="r" b="b"/>
                  <a:pathLst>
                    <a:path w="425" h="773">
                      <a:moveTo>
                        <a:pt x="425" y="414"/>
                      </a:moveTo>
                      <a:lnTo>
                        <a:pt x="409" y="489"/>
                      </a:lnTo>
                      <a:lnTo>
                        <a:pt x="385" y="583"/>
                      </a:lnTo>
                      <a:lnTo>
                        <a:pt x="362" y="668"/>
                      </a:lnTo>
                      <a:lnTo>
                        <a:pt x="332" y="743"/>
                      </a:lnTo>
                      <a:lnTo>
                        <a:pt x="318" y="773"/>
                      </a:lnTo>
                      <a:lnTo>
                        <a:pt x="42" y="504"/>
                      </a:lnTo>
                      <a:lnTo>
                        <a:pt x="39" y="451"/>
                      </a:lnTo>
                      <a:lnTo>
                        <a:pt x="33" y="361"/>
                      </a:lnTo>
                      <a:lnTo>
                        <a:pt x="27" y="267"/>
                      </a:lnTo>
                      <a:lnTo>
                        <a:pt x="22" y="176"/>
                      </a:lnTo>
                      <a:lnTo>
                        <a:pt x="9" y="88"/>
                      </a:lnTo>
                      <a:lnTo>
                        <a:pt x="1" y="6"/>
                      </a:lnTo>
                      <a:lnTo>
                        <a:pt x="0" y="0"/>
                      </a:lnTo>
                      <a:lnTo>
                        <a:pt x="425" y="414"/>
                      </a:lnTo>
                      <a:close/>
                    </a:path>
                  </a:pathLst>
                </a:custGeom>
                <a:solidFill>
                  <a:srgbClr val="2E2E2E"/>
                </a:solidFill>
                <a:ln w="9525">
                  <a:noFill/>
                  <a:round/>
                  <a:headEnd/>
                  <a:tailEnd/>
                </a:ln>
              </p:spPr>
              <p:txBody>
                <a:bodyPr/>
                <a:lstStyle/>
                <a:p>
                  <a:pPr>
                    <a:defRPr/>
                  </a:pPr>
                  <a:endParaRPr lang="en-US">
                    <a:cs typeface="+mn-cs"/>
                  </a:endParaRPr>
                </a:p>
              </p:txBody>
            </p:sp>
            <p:sp>
              <p:nvSpPr>
                <p:cNvPr id="281" name="Freeform 482"/>
                <p:cNvSpPr>
                  <a:spLocks/>
                </p:cNvSpPr>
                <p:nvPr/>
              </p:nvSpPr>
              <p:spPr bwMode="auto">
                <a:xfrm>
                  <a:off x="419" y="357"/>
                  <a:ext cx="60" cy="85"/>
                </a:xfrm>
                <a:custGeom>
                  <a:avLst/>
                  <a:gdLst/>
                  <a:ahLst/>
                  <a:cxnLst>
                    <a:cxn ang="0">
                      <a:pos x="472" y="374"/>
                    </a:cxn>
                    <a:cxn ang="0">
                      <a:pos x="461" y="450"/>
                    </a:cxn>
                    <a:cxn ang="0">
                      <a:pos x="444" y="555"/>
                    </a:cxn>
                    <a:cxn ang="0">
                      <a:pos x="425" y="651"/>
                    </a:cxn>
                    <a:cxn ang="0">
                      <a:pos x="401" y="745"/>
                    </a:cxn>
                    <a:cxn ang="0">
                      <a:pos x="396" y="763"/>
                    </a:cxn>
                    <a:cxn ang="0">
                      <a:pos x="43" y="420"/>
                    </a:cxn>
                    <a:cxn ang="0">
                      <a:pos x="38" y="338"/>
                    </a:cxn>
                    <a:cxn ang="0">
                      <a:pos x="25" y="250"/>
                    </a:cxn>
                    <a:cxn ang="0">
                      <a:pos x="17" y="168"/>
                    </a:cxn>
                    <a:cxn ang="0">
                      <a:pos x="0" y="97"/>
                    </a:cxn>
                    <a:cxn ang="0">
                      <a:pos x="32" y="77"/>
                    </a:cxn>
                    <a:cxn ang="0">
                      <a:pos x="58" y="47"/>
                    </a:cxn>
                    <a:cxn ang="0">
                      <a:pos x="79" y="16"/>
                    </a:cxn>
                    <a:cxn ang="0">
                      <a:pos x="88" y="0"/>
                    </a:cxn>
                    <a:cxn ang="0">
                      <a:pos x="472" y="374"/>
                    </a:cxn>
                  </a:cxnLst>
                  <a:rect l="0" t="0" r="r" b="b"/>
                  <a:pathLst>
                    <a:path w="472" h="763">
                      <a:moveTo>
                        <a:pt x="472" y="374"/>
                      </a:moveTo>
                      <a:lnTo>
                        <a:pt x="461" y="450"/>
                      </a:lnTo>
                      <a:lnTo>
                        <a:pt x="444" y="555"/>
                      </a:lnTo>
                      <a:lnTo>
                        <a:pt x="425" y="651"/>
                      </a:lnTo>
                      <a:lnTo>
                        <a:pt x="401" y="745"/>
                      </a:lnTo>
                      <a:lnTo>
                        <a:pt x="396" y="763"/>
                      </a:lnTo>
                      <a:lnTo>
                        <a:pt x="43" y="420"/>
                      </a:lnTo>
                      <a:lnTo>
                        <a:pt x="38" y="338"/>
                      </a:lnTo>
                      <a:lnTo>
                        <a:pt x="25" y="250"/>
                      </a:lnTo>
                      <a:lnTo>
                        <a:pt x="17" y="168"/>
                      </a:lnTo>
                      <a:lnTo>
                        <a:pt x="0" y="97"/>
                      </a:lnTo>
                      <a:lnTo>
                        <a:pt x="32" y="77"/>
                      </a:lnTo>
                      <a:lnTo>
                        <a:pt x="58" y="47"/>
                      </a:lnTo>
                      <a:lnTo>
                        <a:pt x="79" y="16"/>
                      </a:lnTo>
                      <a:lnTo>
                        <a:pt x="88" y="0"/>
                      </a:lnTo>
                      <a:lnTo>
                        <a:pt x="472" y="374"/>
                      </a:lnTo>
                      <a:close/>
                    </a:path>
                  </a:pathLst>
                </a:custGeom>
                <a:solidFill>
                  <a:srgbClr val="454545"/>
                </a:solidFill>
                <a:ln w="9525">
                  <a:noFill/>
                  <a:round/>
                  <a:headEnd/>
                  <a:tailEnd/>
                </a:ln>
              </p:spPr>
              <p:txBody>
                <a:bodyPr/>
                <a:lstStyle/>
                <a:p>
                  <a:pPr>
                    <a:defRPr/>
                  </a:pPr>
                  <a:endParaRPr lang="en-US">
                    <a:cs typeface="+mn-cs"/>
                  </a:endParaRPr>
                </a:p>
              </p:txBody>
            </p:sp>
            <p:sp>
              <p:nvSpPr>
                <p:cNvPr id="282" name="Freeform 483"/>
                <p:cNvSpPr>
                  <a:spLocks/>
                </p:cNvSpPr>
                <p:nvPr/>
              </p:nvSpPr>
              <p:spPr bwMode="auto">
                <a:xfrm>
                  <a:off x="419" y="339"/>
                  <a:ext cx="62" cy="82"/>
                </a:xfrm>
                <a:custGeom>
                  <a:avLst/>
                  <a:gdLst/>
                  <a:ahLst/>
                  <a:cxnLst>
                    <a:cxn ang="0">
                      <a:pos x="489" y="327"/>
                    </a:cxn>
                    <a:cxn ang="0">
                      <a:pos x="483" y="416"/>
                    </a:cxn>
                    <a:cxn ang="0">
                      <a:pos x="474" y="518"/>
                    </a:cxn>
                    <a:cxn ang="0">
                      <a:pos x="461" y="618"/>
                    </a:cxn>
                    <a:cxn ang="0">
                      <a:pos x="444" y="723"/>
                    </a:cxn>
                    <a:cxn ang="0">
                      <a:pos x="441" y="744"/>
                    </a:cxn>
                    <a:cxn ang="0">
                      <a:pos x="16" y="330"/>
                    </a:cxn>
                    <a:cxn ang="0">
                      <a:pos x="0" y="265"/>
                    </a:cxn>
                    <a:cxn ang="0">
                      <a:pos x="32" y="245"/>
                    </a:cxn>
                    <a:cxn ang="0">
                      <a:pos x="58" y="215"/>
                    </a:cxn>
                    <a:cxn ang="0">
                      <a:pos x="79" y="184"/>
                    </a:cxn>
                    <a:cxn ang="0">
                      <a:pos x="98" y="149"/>
                    </a:cxn>
                    <a:cxn ang="0">
                      <a:pos x="120" y="109"/>
                    </a:cxn>
                    <a:cxn ang="0">
                      <a:pos x="135" y="67"/>
                    </a:cxn>
                    <a:cxn ang="0">
                      <a:pos x="148" y="21"/>
                    </a:cxn>
                    <a:cxn ang="0">
                      <a:pos x="153" y="0"/>
                    </a:cxn>
                    <a:cxn ang="0">
                      <a:pos x="489" y="327"/>
                    </a:cxn>
                  </a:cxnLst>
                  <a:rect l="0" t="0" r="r" b="b"/>
                  <a:pathLst>
                    <a:path w="489" h="744">
                      <a:moveTo>
                        <a:pt x="489" y="327"/>
                      </a:moveTo>
                      <a:lnTo>
                        <a:pt x="483" y="416"/>
                      </a:lnTo>
                      <a:lnTo>
                        <a:pt x="474" y="518"/>
                      </a:lnTo>
                      <a:lnTo>
                        <a:pt x="461" y="618"/>
                      </a:lnTo>
                      <a:lnTo>
                        <a:pt x="444" y="723"/>
                      </a:lnTo>
                      <a:lnTo>
                        <a:pt x="441" y="744"/>
                      </a:lnTo>
                      <a:lnTo>
                        <a:pt x="16" y="330"/>
                      </a:lnTo>
                      <a:lnTo>
                        <a:pt x="0" y="265"/>
                      </a:lnTo>
                      <a:lnTo>
                        <a:pt x="32" y="245"/>
                      </a:lnTo>
                      <a:lnTo>
                        <a:pt x="58" y="215"/>
                      </a:lnTo>
                      <a:lnTo>
                        <a:pt x="79" y="184"/>
                      </a:lnTo>
                      <a:lnTo>
                        <a:pt x="98" y="149"/>
                      </a:lnTo>
                      <a:lnTo>
                        <a:pt x="120" y="109"/>
                      </a:lnTo>
                      <a:lnTo>
                        <a:pt x="135" y="67"/>
                      </a:lnTo>
                      <a:lnTo>
                        <a:pt x="148" y="21"/>
                      </a:lnTo>
                      <a:lnTo>
                        <a:pt x="153" y="0"/>
                      </a:lnTo>
                      <a:lnTo>
                        <a:pt x="489" y="327"/>
                      </a:lnTo>
                      <a:close/>
                    </a:path>
                  </a:pathLst>
                </a:custGeom>
                <a:solidFill>
                  <a:srgbClr val="5C5C5C"/>
                </a:solidFill>
                <a:ln w="9525">
                  <a:noFill/>
                  <a:round/>
                  <a:headEnd/>
                  <a:tailEnd/>
                </a:ln>
              </p:spPr>
              <p:txBody>
                <a:bodyPr/>
                <a:lstStyle/>
                <a:p>
                  <a:pPr>
                    <a:defRPr/>
                  </a:pPr>
                  <a:endParaRPr lang="en-US">
                    <a:cs typeface="+mn-cs"/>
                  </a:endParaRPr>
                </a:p>
              </p:txBody>
            </p:sp>
            <p:sp>
              <p:nvSpPr>
                <p:cNvPr id="283" name="Freeform 484"/>
                <p:cNvSpPr>
                  <a:spLocks/>
                </p:cNvSpPr>
                <p:nvPr/>
              </p:nvSpPr>
              <p:spPr bwMode="auto">
                <a:xfrm>
                  <a:off x="430" y="317"/>
                  <a:ext cx="53" cy="82"/>
                </a:xfrm>
                <a:custGeom>
                  <a:avLst/>
                  <a:gdLst/>
                  <a:ahLst/>
                  <a:cxnLst>
                    <a:cxn ang="0">
                      <a:pos x="421" y="312"/>
                    </a:cxn>
                    <a:cxn ang="0">
                      <a:pos x="410" y="401"/>
                    </a:cxn>
                    <a:cxn ang="0">
                      <a:pos x="401" y="516"/>
                    </a:cxn>
                    <a:cxn ang="0">
                      <a:pos x="395" y="614"/>
                    </a:cxn>
                    <a:cxn ang="0">
                      <a:pos x="386" y="716"/>
                    </a:cxn>
                    <a:cxn ang="0">
                      <a:pos x="384" y="740"/>
                    </a:cxn>
                    <a:cxn ang="0">
                      <a:pos x="0" y="366"/>
                    </a:cxn>
                    <a:cxn ang="0">
                      <a:pos x="10" y="347"/>
                    </a:cxn>
                    <a:cxn ang="0">
                      <a:pos x="32" y="307"/>
                    </a:cxn>
                    <a:cxn ang="0">
                      <a:pos x="47" y="265"/>
                    </a:cxn>
                    <a:cxn ang="0">
                      <a:pos x="60" y="219"/>
                    </a:cxn>
                    <a:cxn ang="0">
                      <a:pos x="71" y="169"/>
                    </a:cxn>
                    <a:cxn ang="0">
                      <a:pos x="81" y="117"/>
                    </a:cxn>
                    <a:cxn ang="0">
                      <a:pos x="90" y="60"/>
                    </a:cxn>
                    <a:cxn ang="0">
                      <a:pos x="98" y="2"/>
                    </a:cxn>
                    <a:cxn ang="0">
                      <a:pos x="100" y="0"/>
                    </a:cxn>
                    <a:cxn ang="0">
                      <a:pos x="421" y="312"/>
                    </a:cxn>
                  </a:cxnLst>
                  <a:rect l="0" t="0" r="r" b="b"/>
                  <a:pathLst>
                    <a:path w="421" h="740">
                      <a:moveTo>
                        <a:pt x="421" y="312"/>
                      </a:moveTo>
                      <a:lnTo>
                        <a:pt x="410" y="401"/>
                      </a:lnTo>
                      <a:lnTo>
                        <a:pt x="401" y="516"/>
                      </a:lnTo>
                      <a:lnTo>
                        <a:pt x="395" y="614"/>
                      </a:lnTo>
                      <a:lnTo>
                        <a:pt x="386" y="716"/>
                      </a:lnTo>
                      <a:lnTo>
                        <a:pt x="384" y="740"/>
                      </a:lnTo>
                      <a:lnTo>
                        <a:pt x="0" y="366"/>
                      </a:lnTo>
                      <a:lnTo>
                        <a:pt x="10" y="347"/>
                      </a:lnTo>
                      <a:lnTo>
                        <a:pt x="32" y="307"/>
                      </a:lnTo>
                      <a:lnTo>
                        <a:pt x="47" y="265"/>
                      </a:lnTo>
                      <a:lnTo>
                        <a:pt x="60" y="219"/>
                      </a:lnTo>
                      <a:lnTo>
                        <a:pt x="71" y="169"/>
                      </a:lnTo>
                      <a:lnTo>
                        <a:pt x="81" y="117"/>
                      </a:lnTo>
                      <a:lnTo>
                        <a:pt x="90" y="60"/>
                      </a:lnTo>
                      <a:lnTo>
                        <a:pt x="98" y="2"/>
                      </a:lnTo>
                      <a:lnTo>
                        <a:pt x="100" y="0"/>
                      </a:lnTo>
                      <a:lnTo>
                        <a:pt x="421" y="312"/>
                      </a:lnTo>
                      <a:close/>
                    </a:path>
                  </a:pathLst>
                </a:custGeom>
                <a:solidFill>
                  <a:srgbClr val="737373"/>
                </a:solidFill>
                <a:ln w="9525">
                  <a:noFill/>
                  <a:round/>
                  <a:headEnd/>
                  <a:tailEnd/>
                </a:ln>
              </p:spPr>
              <p:txBody>
                <a:bodyPr/>
                <a:lstStyle/>
                <a:p>
                  <a:pPr>
                    <a:defRPr/>
                  </a:pPr>
                  <a:endParaRPr lang="en-US">
                    <a:cs typeface="+mn-cs"/>
                  </a:endParaRPr>
                </a:p>
              </p:txBody>
            </p:sp>
            <p:sp>
              <p:nvSpPr>
                <p:cNvPr id="284" name="Freeform 485"/>
                <p:cNvSpPr>
                  <a:spLocks/>
                </p:cNvSpPr>
                <p:nvPr/>
              </p:nvSpPr>
              <p:spPr bwMode="auto">
                <a:xfrm>
                  <a:off x="439" y="293"/>
                  <a:ext cx="49" cy="82"/>
                </a:xfrm>
                <a:custGeom>
                  <a:avLst/>
                  <a:gdLst/>
                  <a:ahLst/>
                  <a:cxnLst>
                    <a:cxn ang="0">
                      <a:pos x="394" y="329"/>
                    </a:cxn>
                    <a:cxn ang="0">
                      <a:pos x="377" y="395"/>
                    </a:cxn>
                    <a:cxn ang="0">
                      <a:pos x="358" y="499"/>
                    </a:cxn>
                    <a:cxn ang="0">
                      <a:pos x="345" y="612"/>
                    </a:cxn>
                    <a:cxn ang="0">
                      <a:pos x="336" y="727"/>
                    </a:cxn>
                    <a:cxn ang="0">
                      <a:pos x="336" y="736"/>
                    </a:cxn>
                    <a:cxn ang="0">
                      <a:pos x="0" y="409"/>
                    </a:cxn>
                    <a:cxn ang="0">
                      <a:pos x="6" y="380"/>
                    </a:cxn>
                    <a:cxn ang="0">
                      <a:pos x="16" y="328"/>
                    </a:cxn>
                    <a:cxn ang="0">
                      <a:pos x="25" y="271"/>
                    </a:cxn>
                    <a:cxn ang="0">
                      <a:pos x="33" y="213"/>
                    </a:cxn>
                    <a:cxn ang="0">
                      <a:pos x="40" y="155"/>
                    </a:cxn>
                    <a:cxn ang="0">
                      <a:pos x="46" y="94"/>
                    </a:cxn>
                    <a:cxn ang="0">
                      <a:pos x="53" y="31"/>
                    </a:cxn>
                    <a:cxn ang="0">
                      <a:pos x="56" y="0"/>
                    </a:cxn>
                    <a:cxn ang="0">
                      <a:pos x="394" y="329"/>
                    </a:cxn>
                  </a:cxnLst>
                  <a:rect l="0" t="0" r="r" b="b"/>
                  <a:pathLst>
                    <a:path w="394" h="736">
                      <a:moveTo>
                        <a:pt x="394" y="329"/>
                      </a:moveTo>
                      <a:lnTo>
                        <a:pt x="377" y="395"/>
                      </a:lnTo>
                      <a:lnTo>
                        <a:pt x="358" y="499"/>
                      </a:lnTo>
                      <a:lnTo>
                        <a:pt x="345" y="612"/>
                      </a:lnTo>
                      <a:lnTo>
                        <a:pt x="336" y="727"/>
                      </a:lnTo>
                      <a:lnTo>
                        <a:pt x="336" y="736"/>
                      </a:lnTo>
                      <a:lnTo>
                        <a:pt x="0" y="409"/>
                      </a:lnTo>
                      <a:lnTo>
                        <a:pt x="6" y="380"/>
                      </a:lnTo>
                      <a:lnTo>
                        <a:pt x="16" y="328"/>
                      </a:lnTo>
                      <a:lnTo>
                        <a:pt x="25" y="271"/>
                      </a:lnTo>
                      <a:lnTo>
                        <a:pt x="33" y="213"/>
                      </a:lnTo>
                      <a:lnTo>
                        <a:pt x="40" y="155"/>
                      </a:lnTo>
                      <a:lnTo>
                        <a:pt x="46" y="94"/>
                      </a:lnTo>
                      <a:lnTo>
                        <a:pt x="53" y="31"/>
                      </a:lnTo>
                      <a:lnTo>
                        <a:pt x="56" y="0"/>
                      </a:lnTo>
                      <a:lnTo>
                        <a:pt x="394" y="329"/>
                      </a:lnTo>
                      <a:close/>
                    </a:path>
                  </a:pathLst>
                </a:custGeom>
                <a:solidFill>
                  <a:srgbClr val="8A8A8A"/>
                </a:solidFill>
                <a:ln w="9525">
                  <a:noFill/>
                  <a:round/>
                  <a:headEnd/>
                  <a:tailEnd/>
                </a:ln>
              </p:spPr>
              <p:txBody>
                <a:bodyPr/>
                <a:lstStyle/>
                <a:p>
                  <a:pPr>
                    <a:defRPr/>
                  </a:pPr>
                  <a:endParaRPr lang="en-US">
                    <a:cs typeface="+mn-cs"/>
                  </a:endParaRPr>
                </a:p>
              </p:txBody>
            </p:sp>
            <p:sp>
              <p:nvSpPr>
                <p:cNvPr id="285" name="Freeform 486"/>
                <p:cNvSpPr>
                  <a:spLocks/>
                </p:cNvSpPr>
                <p:nvPr/>
              </p:nvSpPr>
              <p:spPr bwMode="auto">
                <a:xfrm>
                  <a:off x="443" y="270"/>
                  <a:ext cx="52" cy="81"/>
                </a:xfrm>
                <a:custGeom>
                  <a:avLst/>
                  <a:gdLst/>
                  <a:ahLst/>
                  <a:cxnLst>
                    <a:cxn ang="0">
                      <a:pos x="413" y="353"/>
                    </a:cxn>
                    <a:cxn ang="0">
                      <a:pos x="396" y="396"/>
                    </a:cxn>
                    <a:cxn ang="0">
                      <a:pos x="368" y="494"/>
                    </a:cxn>
                    <a:cxn ang="0">
                      <a:pos x="342" y="599"/>
                    </a:cxn>
                    <a:cxn ang="0">
                      <a:pos x="323" y="703"/>
                    </a:cxn>
                    <a:cxn ang="0">
                      <a:pos x="321" y="727"/>
                    </a:cxn>
                    <a:cxn ang="0">
                      <a:pos x="0" y="415"/>
                    </a:cxn>
                    <a:cxn ang="0">
                      <a:pos x="5" y="359"/>
                    </a:cxn>
                    <a:cxn ang="0">
                      <a:pos x="11" y="298"/>
                    </a:cxn>
                    <a:cxn ang="0">
                      <a:pos x="18" y="235"/>
                    </a:cxn>
                    <a:cxn ang="0">
                      <a:pos x="24" y="171"/>
                    </a:cxn>
                    <a:cxn ang="0">
                      <a:pos x="31" y="108"/>
                    </a:cxn>
                    <a:cxn ang="0">
                      <a:pos x="44" y="31"/>
                    </a:cxn>
                    <a:cxn ang="0">
                      <a:pos x="50" y="0"/>
                    </a:cxn>
                    <a:cxn ang="0">
                      <a:pos x="413" y="353"/>
                    </a:cxn>
                  </a:cxnLst>
                  <a:rect l="0" t="0" r="r" b="b"/>
                  <a:pathLst>
                    <a:path w="413" h="727">
                      <a:moveTo>
                        <a:pt x="413" y="353"/>
                      </a:moveTo>
                      <a:lnTo>
                        <a:pt x="396" y="396"/>
                      </a:lnTo>
                      <a:lnTo>
                        <a:pt x="368" y="494"/>
                      </a:lnTo>
                      <a:lnTo>
                        <a:pt x="342" y="599"/>
                      </a:lnTo>
                      <a:lnTo>
                        <a:pt x="323" y="703"/>
                      </a:lnTo>
                      <a:lnTo>
                        <a:pt x="321" y="727"/>
                      </a:lnTo>
                      <a:lnTo>
                        <a:pt x="0" y="415"/>
                      </a:lnTo>
                      <a:lnTo>
                        <a:pt x="5" y="359"/>
                      </a:lnTo>
                      <a:lnTo>
                        <a:pt x="11" y="298"/>
                      </a:lnTo>
                      <a:lnTo>
                        <a:pt x="18" y="235"/>
                      </a:lnTo>
                      <a:lnTo>
                        <a:pt x="24" y="171"/>
                      </a:lnTo>
                      <a:lnTo>
                        <a:pt x="31" y="108"/>
                      </a:lnTo>
                      <a:lnTo>
                        <a:pt x="44" y="31"/>
                      </a:lnTo>
                      <a:lnTo>
                        <a:pt x="50" y="0"/>
                      </a:lnTo>
                      <a:lnTo>
                        <a:pt x="413" y="353"/>
                      </a:lnTo>
                      <a:close/>
                    </a:path>
                  </a:pathLst>
                </a:custGeom>
                <a:solidFill>
                  <a:srgbClr val="A1A1A1"/>
                </a:solidFill>
                <a:ln w="9525">
                  <a:noFill/>
                  <a:round/>
                  <a:headEnd/>
                  <a:tailEnd/>
                </a:ln>
              </p:spPr>
              <p:txBody>
                <a:bodyPr/>
                <a:lstStyle/>
                <a:p>
                  <a:pPr>
                    <a:defRPr/>
                  </a:pPr>
                  <a:endParaRPr lang="en-US">
                    <a:cs typeface="+mn-cs"/>
                  </a:endParaRPr>
                </a:p>
              </p:txBody>
            </p:sp>
            <p:sp>
              <p:nvSpPr>
                <p:cNvPr id="286" name="Freeform 487"/>
                <p:cNvSpPr>
                  <a:spLocks/>
                </p:cNvSpPr>
                <p:nvPr/>
              </p:nvSpPr>
              <p:spPr bwMode="auto">
                <a:xfrm>
                  <a:off x="446" y="250"/>
                  <a:ext cx="57" cy="80"/>
                </a:xfrm>
                <a:custGeom>
                  <a:avLst/>
                  <a:gdLst/>
                  <a:ahLst/>
                  <a:cxnLst>
                    <a:cxn ang="0">
                      <a:pos x="462" y="369"/>
                    </a:cxn>
                    <a:cxn ang="0">
                      <a:pos x="446" y="401"/>
                    </a:cxn>
                    <a:cxn ang="0">
                      <a:pos x="409" y="488"/>
                    </a:cxn>
                    <a:cxn ang="0">
                      <a:pos x="375" y="578"/>
                    </a:cxn>
                    <a:cxn ang="0">
                      <a:pos x="347" y="676"/>
                    </a:cxn>
                    <a:cxn ang="0">
                      <a:pos x="338" y="715"/>
                    </a:cxn>
                    <a:cxn ang="0">
                      <a:pos x="0" y="386"/>
                    </a:cxn>
                    <a:cxn ang="0">
                      <a:pos x="3" y="353"/>
                    </a:cxn>
                    <a:cxn ang="0">
                      <a:pos x="10" y="290"/>
                    </a:cxn>
                    <a:cxn ang="0">
                      <a:pos x="23" y="213"/>
                    </a:cxn>
                    <a:cxn ang="0">
                      <a:pos x="38" y="138"/>
                    </a:cxn>
                    <a:cxn ang="0">
                      <a:pos x="59" y="65"/>
                    </a:cxn>
                    <a:cxn ang="0">
                      <a:pos x="82" y="0"/>
                    </a:cxn>
                    <a:cxn ang="0">
                      <a:pos x="462" y="369"/>
                    </a:cxn>
                  </a:cxnLst>
                  <a:rect l="0" t="0" r="r" b="b"/>
                  <a:pathLst>
                    <a:path w="462" h="715">
                      <a:moveTo>
                        <a:pt x="462" y="369"/>
                      </a:moveTo>
                      <a:lnTo>
                        <a:pt x="446" y="401"/>
                      </a:lnTo>
                      <a:lnTo>
                        <a:pt x="409" y="488"/>
                      </a:lnTo>
                      <a:lnTo>
                        <a:pt x="375" y="578"/>
                      </a:lnTo>
                      <a:lnTo>
                        <a:pt x="347" y="676"/>
                      </a:lnTo>
                      <a:lnTo>
                        <a:pt x="338" y="715"/>
                      </a:lnTo>
                      <a:lnTo>
                        <a:pt x="0" y="386"/>
                      </a:lnTo>
                      <a:lnTo>
                        <a:pt x="3" y="353"/>
                      </a:lnTo>
                      <a:lnTo>
                        <a:pt x="10" y="290"/>
                      </a:lnTo>
                      <a:lnTo>
                        <a:pt x="23" y="213"/>
                      </a:lnTo>
                      <a:lnTo>
                        <a:pt x="38" y="138"/>
                      </a:lnTo>
                      <a:lnTo>
                        <a:pt x="59" y="65"/>
                      </a:lnTo>
                      <a:lnTo>
                        <a:pt x="82" y="0"/>
                      </a:lnTo>
                      <a:lnTo>
                        <a:pt x="462" y="369"/>
                      </a:lnTo>
                      <a:close/>
                    </a:path>
                  </a:pathLst>
                </a:custGeom>
                <a:solidFill>
                  <a:srgbClr val="B8B8B8"/>
                </a:solidFill>
                <a:ln w="9525">
                  <a:noFill/>
                  <a:round/>
                  <a:headEnd/>
                  <a:tailEnd/>
                </a:ln>
              </p:spPr>
              <p:txBody>
                <a:bodyPr/>
                <a:lstStyle/>
                <a:p>
                  <a:pPr>
                    <a:defRPr/>
                  </a:pPr>
                  <a:endParaRPr lang="en-US">
                    <a:cs typeface="+mn-cs"/>
                  </a:endParaRPr>
                </a:p>
              </p:txBody>
            </p:sp>
            <p:sp>
              <p:nvSpPr>
                <p:cNvPr id="287" name="Freeform 488"/>
                <p:cNvSpPr>
                  <a:spLocks/>
                </p:cNvSpPr>
                <p:nvPr/>
              </p:nvSpPr>
              <p:spPr bwMode="auto">
                <a:xfrm>
                  <a:off x="449" y="233"/>
                  <a:ext cx="65" cy="77"/>
                </a:xfrm>
                <a:custGeom>
                  <a:avLst/>
                  <a:gdLst/>
                  <a:ahLst/>
                  <a:cxnLst>
                    <a:cxn ang="0">
                      <a:pos x="520" y="380"/>
                    </a:cxn>
                    <a:cxn ang="0">
                      <a:pos x="507" y="399"/>
                    </a:cxn>
                    <a:cxn ang="0">
                      <a:pos x="460" y="478"/>
                    </a:cxn>
                    <a:cxn ang="0">
                      <a:pos x="417" y="560"/>
                    </a:cxn>
                    <a:cxn ang="0">
                      <a:pos x="380" y="647"/>
                    </a:cxn>
                    <a:cxn ang="0">
                      <a:pos x="363" y="694"/>
                    </a:cxn>
                    <a:cxn ang="0">
                      <a:pos x="0" y="341"/>
                    </a:cxn>
                    <a:cxn ang="0">
                      <a:pos x="9" y="297"/>
                    </a:cxn>
                    <a:cxn ang="0">
                      <a:pos x="30" y="224"/>
                    </a:cxn>
                    <a:cxn ang="0">
                      <a:pos x="54" y="157"/>
                    </a:cxn>
                    <a:cxn ang="0">
                      <a:pos x="84" y="90"/>
                    </a:cxn>
                    <a:cxn ang="0">
                      <a:pos x="114" y="25"/>
                    </a:cxn>
                    <a:cxn ang="0">
                      <a:pos x="128" y="0"/>
                    </a:cxn>
                    <a:cxn ang="0">
                      <a:pos x="520" y="380"/>
                    </a:cxn>
                  </a:cxnLst>
                  <a:rect l="0" t="0" r="r" b="b"/>
                  <a:pathLst>
                    <a:path w="520" h="694">
                      <a:moveTo>
                        <a:pt x="520" y="380"/>
                      </a:moveTo>
                      <a:lnTo>
                        <a:pt x="507" y="399"/>
                      </a:lnTo>
                      <a:lnTo>
                        <a:pt x="460" y="478"/>
                      </a:lnTo>
                      <a:lnTo>
                        <a:pt x="417" y="560"/>
                      </a:lnTo>
                      <a:lnTo>
                        <a:pt x="380" y="647"/>
                      </a:lnTo>
                      <a:lnTo>
                        <a:pt x="363" y="694"/>
                      </a:lnTo>
                      <a:lnTo>
                        <a:pt x="0" y="341"/>
                      </a:lnTo>
                      <a:lnTo>
                        <a:pt x="9" y="297"/>
                      </a:lnTo>
                      <a:lnTo>
                        <a:pt x="30" y="224"/>
                      </a:lnTo>
                      <a:lnTo>
                        <a:pt x="54" y="157"/>
                      </a:lnTo>
                      <a:lnTo>
                        <a:pt x="84" y="90"/>
                      </a:lnTo>
                      <a:lnTo>
                        <a:pt x="114" y="25"/>
                      </a:lnTo>
                      <a:lnTo>
                        <a:pt x="128" y="0"/>
                      </a:lnTo>
                      <a:lnTo>
                        <a:pt x="520" y="380"/>
                      </a:lnTo>
                      <a:close/>
                    </a:path>
                  </a:pathLst>
                </a:custGeom>
                <a:solidFill>
                  <a:srgbClr val="CFCFCF"/>
                </a:solidFill>
                <a:ln w="9525">
                  <a:noFill/>
                  <a:round/>
                  <a:headEnd/>
                  <a:tailEnd/>
                </a:ln>
              </p:spPr>
              <p:txBody>
                <a:bodyPr/>
                <a:lstStyle/>
                <a:p>
                  <a:pPr>
                    <a:defRPr/>
                  </a:pPr>
                  <a:endParaRPr lang="en-US">
                    <a:cs typeface="+mn-cs"/>
                  </a:endParaRPr>
                </a:p>
              </p:txBody>
            </p:sp>
            <p:sp>
              <p:nvSpPr>
                <p:cNvPr id="288" name="Freeform 489"/>
                <p:cNvSpPr>
                  <a:spLocks/>
                </p:cNvSpPr>
                <p:nvPr/>
              </p:nvSpPr>
              <p:spPr bwMode="auto">
                <a:xfrm>
                  <a:off x="456" y="217"/>
                  <a:ext cx="70" cy="74"/>
                </a:xfrm>
                <a:custGeom>
                  <a:avLst/>
                  <a:gdLst/>
                  <a:ahLst/>
                  <a:cxnLst>
                    <a:cxn ang="0">
                      <a:pos x="564" y="383"/>
                    </a:cxn>
                    <a:cxn ang="0">
                      <a:pos x="550" y="400"/>
                    </a:cxn>
                    <a:cxn ang="0">
                      <a:pos x="501" y="467"/>
                    </a:cxn>
                    <a:cxn ang="0">
                      <a:pos x="454" y="538"/>
                    </a:cxn>
                    <a:cxn ang="0">
                      <a:pos x="407" y="617"/>
                    </a:cxn>
                    <a:cxn ang="0">
                      <a:pos x="380" y="667"/>
                    </a:cxn>
                    <a:cxn ang="0">
                      <a:pos x="0" y="298"/>
                    </a:cxn>
                    <a:cxn ang="0">
                      <a:pos x="1" y="296"/>
                    </a:cxn>
                    <a:cxn ang="0">
                      <a:pos x="31" y="229"/>
                    </a:cxn>
                    <a:cxn ang="0">
                      <a:pos x="61" y="164"/>
                    </a:cxn>
                    <a:cxn ang="0">
                      <a:pos x="95" y="102"/>
                    </a:cxn>
                    <a:cxn ang="0">
                      <a:pos x="134" y="45"/>
                    </a:cxn>
                    <a:cxn ang="0">
                      <a:pos x="170" y="0"/>
                    </a:cxn>
                    <a:cxn ang="0">
                      <a:pos x="564" y="383"/>
                    </a:cxn>
                  </a:cxnLst>
                  <a:rect l="0" t="0" r="r" b="b"/>
                  <a:pathLst>
                    <a:path w="564" h="667">
                      <a:moveTo>
                        <a:pt x="564" y="383"/>
                      </a:moveTo>
                      <a:lnTo>
                        <a:pt x="550" y="400"/>
                      </a:lnTo>
                      <a:lnTo>
                        <a:pt x="501" y="467"/>
                      </a:lnTo>
                      <a:lnTo>
                        <a:pt x="454" y="538"/>
                      </a:lnTo>
                      <a:lnTo>
                        <a:pt x="407" y="617"/>
                      </a:lnTo>
                      <a:lnTo>
                        <a:pt x="380" y="667"/>
                      </a:lnTo>
                      <a:lnTo>
                        <a:pt x="0" y="298"/>
                      </a:lnTo>
                      <a:lnTo>
                        <a:pt x="1" y="296"/>
                      </a:lnTo>
                      <a:lnTo>
                        <a:pt x="31" y="229"/>
                      </a:lnTo>
                      <a:lnTo>
                        <a:pt x="61" y="164"/>
                      </a:lnTo>
                      <a:lnTo>
                        <a:pt x="95" y="102"/>
                      </a:lnTo>
                      <a:lnTo>
                        <a:pt x="134" y="45"/>
                      </a:lnTo>
                      <a:lnTo>
                        <a:pt x="170" y="0"/>
                      </a:lnTo>
                      <a:lnTo>
                        <a:pt x="564" y="383"/>
                      </a:lnTo>
                      <a:close/>
                    </a:path>
                  </a:pathLst>
                </a:custGeom>
                <a:solidFill>
                  <a:srgbClr val="E5E5E5"/>
                </a:solidFill>
                <a:ln w="9525">
                  <a:noFill/>
                  <a:round/>
                  <a:headEnd/>
                  <a:tailEnd/>
                </a:ln>
              </p:spPr>
              <p:txBody>
                <a:bodyPr/>
                <a:lstStyle/>
                <a:p>
                  <a:pPr>
                    <a:defRPr/>
                  </a:pPr>
                  <a:endParaRPr lang="en-US">
                    <a:cs typeface="+mn-cs"/>
                  </a:endParaRPr>
                </a:p>
              </p:txBody>
            </p:sp>
            <p:sp>
              <p:nvSpPr>
                <p:cNvPr id="289" name="Freeform 490"/>
                <p:cNvSpPr>
                  <a:spLocks/>
                </p:cNvSpPr>
                <p:nvPr/>
              </p:nvSpPr>
              <p:spPr bwMode="auto">
                <a:xfrm>
                  <a:off x="465" y="203"/>
                  <a:ext cx="76" cy="72"/>
                </a:xfrm>
                <a:custGeom>
                  <a:avLst/>
                  <a:gdLst/>
                  <a:ahLst/>
                  <a:cxnLst>
                    <a:cxn ang="0">
                      <a:pos x="602" y="386"/>
                    </a:cxn>
                    <a:cxn ang="0">
                      <a:pos x="585" y="402"/>
                    </a:cxn>
                    <a:cxn ang="0">
                      <a:pos x="529" y="460"/>
                    </a:cxn>
                    <a:cxn ang="0">
                      <a:pos x="475" y="525"/>
                    </a:cxn>
                    <a:cxn ang="0">
                      <a:pos x="426" y="592"/>
                    </a:cxn>
                    <a:cxn ang="0">
                      <a:pos x="392" y="644"/>
                    </a:cxn>
                    <a:cxn ang="0">
                      <a:pos x="0" y="264"/>
                    </a:cxn>
                    <a:cxn ang="0">
                      <a:pos x="20" y="227"/>
                    </a:cxn>
                    <a:cxn ang="0">
                      <a:pos x="59" y="170"/>
                    </a:cxn>
                    <a:cxn ang="0">
                      <a:pos x="104" y="114"/>
                    </a:cxn>
                    <a:cxn ang="0">
                      <a:pos x="149" y="62"/>
                    </a:cxn>
                    <a:cxn ang="0">
                      <a:pos x="196" y="9"/>
                    </a:cxn>
                    <a:cxn ang="0">
                      <a:pos x="206" y="0"/>
                    </a:cxn>
                    <a:cxn ang="0">
                      <a:pos x="602" y="386"/>
                    </a:cxn>
                  </a:cxnLst>
                  <a:rect l="0" t="0" r="r" b="b"/>
                  <a:pathLst>
                    <a:path w="602" h="644">
                      <a:moveTo>
                        <a:pt x="602" y="386"/>
                      </a:moveTo>
                      <a:lnTo>
                        <a:pt x="585" y="402"/>
                      </a:lnTo>
                      <a:lnTo>
                        <a:pt x="529" y="460"/>
                      </a:lnTo>
                      <a:lnTo>
                        <a:pt x="475" y="525"/>
                      </a:lnTo>
                      <a:lnTo>
                        <a:pt x="426" y="592"/>
                      </a:lnTo>
                      <a:lnTo>
                        <a:pt x="392" y="644"/>
                      </a:lnTo>
                      <a:lnTo>
                        <a:pt x="0" y="264"/>
                      </a:lnTo>
                      <a:lnTo>
                        <a:pt x="20" y="227"/>
                      </a:lnTo>
                      <a:lnTo>
                        <a:pt x="59" y="170"/>
                      </a:lnTo>
                      <a:lnTo>
                        <a:pt x="104" y="114"/>
                      </a:lnTo>
                      <a:lnTo>
                        <a:pt x="149" y="62"/>
                      </a:lnTo>
                      <a:lnTo>
                        <a:pt x="196" y="9"/>
                      </a:lnTo>
                      <a:lnTo>
                        <a:pt x="206" y="0"/>
                      </a:lnTo>
                      <a:lnTo>
                        <a:pt x="602" y="386"/>
                      </a:lnTo>
                      <a:close/>
                    </a:path>
                  </a:pathLst>
                </a:custGeom>
                <a:solidFill>
                  <a:srgbClr val="E8E8E8"/>
                </a:solidFill>
                <a:ln w="9525">
                  <a:noFill/>
                  <a:round/>
                  <a:headEnd/>
                  <a:tailEnd/>
                </a:ln>
              </p:spPr>
              <p:txBody>
                <a:bodyPr/>
                <a:lstStyle/>
                <a:p>
                  <a:pPr>
                    <a:defRPr/>
                  </a:pPr>
                  <a:endParaRPr lang="en-US">
                    <a:cs typeface="+mn-cs"/>
                  </a:endParaRPr>
                </a:p>
              </p:txBody>
            </p:sp>
            <p:sp>
              <p:nvSpPr>
                <p:cNvPr id="290" name="Freeform 491"/>
                <p:cNvSpPr>
                  <a:spLocks/>
                </p:cNvSpPr>
                <p:nvPr/>
              </p:nvSpPr>
              <p:spPr bwMode="auto">
                <a:xfrm>
                  <a:off x="477" y="191"/>
                  <a:ext cx="79" cy="69"/>
                </a:xfrm>
                <a:custGeom>
                  <a:avLst/>
                  <a:gdLst/>
                  <a:ahLst/>
                  <a:cxnLst>
                    <a:cxn ang="0">
                      <a:pos x="634" y="386"/>
                    </a:cxn>
                    <a:cxn ang="0">
                      <a:pos x="602" y="410"/>
                    </a:cxn>
                    <a:cxn ang="0">
                      <a:pos x="546" y="458"/>
                    </a:cxn>
                    <a:cxn ang="0">
                      <a:pos x="490" y="510"/>
                    </a:cxn>
                    <a:cxn ang="0">
                      <a:pos x="434" y="568"/>
                    </a:cxn>
                    <a:cxn ang="0">
                      <a:pos x="394" y="616"/>
                    </a:cxn>
                    <a:cxn ang="0">
                      <a:pos x="0" y="233"/>
                    </a:cxn>
                    <a:cxn ang="0">
                      <a:pos x="9" y="222"/>
                    </a:cxn>
                    <a:cxn ang="0">
                      <a:pos x="54" y="170"/>
                    </a:cxn>
                    <a:cxn ang="0">
                      <a:pos x="101" y="117"/>
                    </a:cxn>
                    <a:cxn ang="0">
                      <a:pos x="151" y="69"/>
                    </a:cxn>
                    <a:cxn ang="0">
                      <a:pos x="207" y="26"/>
                    </a:cxn>
                    <a:cxn ang="0">
                      <a:pos x="238" y="0"/>
                    </a:cxn>
                    <a:cxn ang="0">
                      <a:pos x="634" y="386"/>
                    </a:cxn>
                  </a:cxnLst>
                  <a:rect l="0" t="0" r="r" b="b"/>
                  <a:pathLst>
                    <a:path w="634" h="616">
                      <a:moveTo>
                        <a:pt x="634" y="386"/>
                      </a:moveTo>
                      <a:lnTo>
                        <a:pt x="602" y="410"/>
                      </a:lnTo>
                      <a:lnTo>
                        <a:pt x="546" y="458"/>
                      </a:lnTo>
                      <a:lnTo>
                        <a:pt x="490" y="510"/>
                      </a:lnTo>
                      <a:lnTo>
                        <a:pt x="434" y="568"/>
                      </a:lnTo>
                      <a:lnTo>
                        <a:pt x="394" y="616"/>
                      </a:lnTo>
                      <a:lnTo>
                        <a:pt x="0" y="233"/>
                      </a:lnTo>
                      <a:lnTo>
                        <a:pt x="9" y="222"/>
                      </a:lnTo>
                      <a:lnTo>
                        <a:pt x="54" y="170"/>
                      </a:lnTo>
                      <a:lnTo>
                        <a:pt x="101" y="117"/>
                      </a:lnTo>
                      <a:lnTo>
                        <a:pt x="151" y="69"/>
                      </a:lnTo>
                      <a:lnTo>
                        <a:pt x="207" y="26"/>
                      </a:lnTo>
                      <a:lnTo>
                        <a:pt x="238" y="0"/>
                      </a:lnTo>
                      <a:lnTo>
                        <a:pt x="634" y="386"/>
                      </a:lnTo>
                      <a:close/>
                    </a:path>
                  </a:pathLst>
                </a:custGeom>
                <a:solidFill>
                  <a:srgbClr val="EBEBEB"/>
                </a:solidFill>
                <a:ln w="9525">
                  <a:noFill/>
                  <a:round/>
                  <a:headEnd/>
                  <a:tailEnd/>
                </a:ln>
              </p:spPr>
              <p:txBody>
                <a:bodyPr/>
                <a:lstStyle/>
                <a:p>
                  <a:pPr>
                    <a:defRPr/>
                  </a:pPr>
                  <a:endParaRPr lang="en-US">
                    <a:cs typeface="+mn-cs"/>
                  </a:endParaRPr>
                </a:p>
              </p:txBody>
            </p:sp>
            <p:sp>
              <p:nvSpPr>
                <p:cNvPr id="291" name="Freeform 492"/>
                <p:cNvSpPr>
                  <a:spLocks/>
                </p:cNvSpPr>
                <p:nvPr/>
              </p:nvSpPr>
              <p:spPr bwMode="auto">
                <a:xfrm>
                  <a:off x="491" y="181"/>
                  <a:ext cx="83" cy="65"/>
                </a:xfrm>
                <a:custGeom>
                  <a:avLst/>
                  <a:gdLst/>
                  <a:ahLst/>
                  <a:cxnLst>
                    <a:cxn ang="0">
                      <a:pos x="667" y="387"/>
                    </a:cxn>
                    <a:cxn ang="0">
                      <a:pos x="613" y="419"/>
                    </a:cxn>
                    <a:cxn ang="0">
                      <a:pos x="553" y="457"/>
                    </a:cxn>
                    <a:cxn ang="0">
                      <a:pos x="491" y="503"/>
                    </a:cxn>
                    <a:cxn ang="0">
                      <a:pos x="435" y="551"/>
                    </a:cxn>
                    <a:cxn ang="0">
                      <a:pos x="396" y="587"/>
                    </a:cxn>
                    <a:cxn ang="0">
                      <a:pos x="0" y="201"/>
                    </a:cxn>
                    <a:cxn ang="0">
                      <a:pos x="40" y="162"/>
                    </a:cxn>
                    <a:cxn ang="0">
                      <a:pos x="96" y="119"/>
                    </a:cxn>
                    <a:cxn ang="0">
                      <a:pos x="147" y="77"/>
                    </a:cxn>
                    <a:cxn ang="0">
                      <a:pos x="203" y="41"/>
                    </a:cxn>
                    <a:cxn ang="0">
                      <a:pos x="261" y="4"/>
                    </a:cxn>
                    <a:cxn ang="0">
                      <a:pos x="268" y="0"/>
                    </a:cxn>
                    <a:cxn ang="0">
                      <a:pos x="667" y="387"/>
                    </a:cxn>
                  </a:cxnLst>
                  <a:rect l="0" t="0" r="r" b="b"/>
                  <a:pathLst>
                    <a:path w="667" h="587">
                      <a:moveTo>
                        <a:pt x="667" y="387"/>
                      </a:moveTo>
                      <a:lnTo>
                        <a:pt x="613" y="419"/>
                      </a:lnTo>
                      <a:lnTo>
                        <a:pt x="553" y="457"/>
                      </a:lnTo>
                      <a:lnTo>
                        <a:pt x="491" y="503"/>
                      </a:lnTo>
                      <a:lnTo>
                        <a:pt x="435" y="551"/>
                      </a:lnTo>
                      <a:lnTo>
                        <a:pt x="396" y="587"/>
                      </a:lnTo>
                      <a:lnTo>
                        <a:pt x="0" y="201"/>
                      </a:lnTo>
                      <a:lnTo>
                        <a:pt x="40" y="162"/>
                      </a:lnTo>
                      <a:lnTo>
                        <a:pt x="96" y="119"/>
                      </a:lnTo>
                      <a:lnTo>
                        <a:pt x="147" y="77"/>
                      </a:lnTo>
                      <a:lnTo>
                        <a:pt x="203" y="41"/>
                      </a:lnTo>
                      <a:lnTo>
                        <a:pt x="261" y="4"/>
                      </a:lnTo>
                      <a:lnTo>
                        <a:pt x="268" y="0"/>
                      </a:lnTo>
                      <a:lnTo>
                        <a:pt x="667" y="387"/>
                      </a:lnTo>
                      <a:close/>
                    </a:path>
                  </a:pathLst>
                </a:custGeom>
                <a:solidFill>
                  <a:srgbClr val="EDEDED"/>
                </a:solidFill>
                <a:ln w="9525">
                  <a:noFill/>
                  <a:round/>
                  <a:headEnd/>
                  <a:tailEnd/>
                </a:ln>
              </p:spPr>
              <p:txBody>
                <a:bodyPr/>
                <a:lstStyle/>
                <a:p>
                  <a:pPr>
                    <a:defRPr/>
                  </a:pPr>
                  <a:endParaRPr lang="en-US">
                    <a:cs typeface="+mn-cs"/>
                  </a:endParaRPr>
                </a:p>
              </p:txBody>
            </p:sp>
            <p:sp>
              <p:nvSpPr>
                <p:cNvPr id="292" name="Freeform 493"/>
                <p:cNvSpPr>
                  <a:spLocks/>
                </p:cNvSpPr>
                <p:nvPr/>
              </p:nvSpPr>
              <p:spPr bwMode="auto">
                <a:xfrm>
                  <a:off x="507" y="172"/>
                  <a:ext cx="88" cy="62"/>
                </a:xfrm>
                <a:custGeom>
                  <a:avLst/>
                  <a:gdLst/>
                  <a:ahLst/>
                  <a:cxnLst>
                    <a:cxn ang="0">
                      <a:pos x="705" y="393"/>
                    </a:cxn>
                    <a:cxn ang="0">
                      <a:pos x="664" y="408"/>
                    </a:cxn>
                    <a:cxn ang="0">
                      <a:pos x="604" y="434"/>
                    </a:cxn>
                    <a:cxn ang="0">
                      <a:pos x="544" y="461"/>
                    </a:cxn>
                    <a:cxn ang="0">
                      <a:pos x="486" y="496"/>
                    </a:cxn>
                    <a:cxn ang="0">
                      <a:pos x="426" y="534"/>
                    </a:cxn>
                    <a:cxn ang="0">
                      <a:pos x="396" y="556"/>
                    </a:cxn>
                    <a:cxn ang="0">
                      <a:pos x="0" y="170"/>
                    </a:cxn>
                    <a:cxn ang="0">
                      <a:pos x="20" y="154"/>
                    </a:cxn>
                    <a:cxn ang="0">
                      <a:pos x="76" y="118"/>
                    </a:cxn>
                    <a:cxn ang="0">
                      <a:pos x="134" y="81"/>
                    </a:cxn>
                    <a:cxn ang="0">
                      <a:pos x="194" y="49"/>
                    </a:cxn>
                    <a:cxn ang="0">
                      <a:pos x="254" y="20"/>
                    </a:cxn>
                    <a:cxn ang="0">
                      <a:pos x="301" y="0"/>
                    </a:cxn>
                    <a:cxn ang="0">
                      <a:pos x="705" y="393"/>
                    </a:cxn>
                  </a:cxnLst>
                  <a:rect l="0" t="0" r="r" b="b"/>
                  <a:pathLst>
                    <a:path w="705" h="556">
                      <a:moveTo>
                        <a:pt x="705" y="393"/>
                      </a:moveTo>
                      <a:lnTo>
                        <a:pt x="664" y="408"/>
                      </a:lnTo>
                      <a:lnTo>
                        <a:pt x="604" y="434"/>
                      </a:lnTo>
                      <a:lnTo>
                        <a:pt x="544" y="461"/>
                      </a:lnTo>
                      <a:lnTo>
                        <a:pt x="486" y="496"/>
                      </a:lnTo>
                      <a:lnTo>
                        <a:pt x="426" y="534"/>
                      </a:lnTo>
                      <a:lnTo>
                        <a:pt x="396" y="556"/>
                      </a:lnTo>
                      <a:lnTo>
                        <a:pt x="0" y="170"/>
                      </a:lnTo>
                      <a:lnTo>
                        <a:pt x="20" y="154"/>
                      </a:lnTo>
                      <a:lnTo>
                        <a:pt x="76" y="118"/>
                      </a:lnTo>
                      <a:lnTo>
                        <a:pt x="134" y="81"/>
                      </a:lnTo>
                      <a:lnTo>
                        <a:pt x="194" y="49"/>
                      </a:lnTo>
                      <a:lnTo>
                        <a:pt x="254" y="20"/>
                      </a:lnTo>
                      <a:lnTo>
                        <a:pt x="301" y="0"/>
                      </a:lnTo>
                      <a:lnTo>
                        <a:pt x="705" y="393"/>
                      </a:lnTo>
                      <a:close/>
                    </a:path>
                  </a:pathLst>
                </a:custGeom>
                <a:solidFill>
                  <a:srgbClr val="F0F0F0"/>
                </a:solidFill>
                <a:ln w="9525">
                  <a:noFill/>
                  <a:round/>
                  <a:headEnd/>
                  <a:tailEnd/>
                </a:ln>
              </p:spPr>
              <p:txBody>
                <a:bodyPr/>
                <a:lstStyle/>
                <a:p>
                  <a:pPr>
                    <a:defRPr/>
                  </a:pPr>
                  <a:endParaRPr lang="en-US">
                    <a:cs typeface="+mn-cs"/>
                  </a:endParaRPr>
                </a:p>
              </p:txBody>
            </p:sp>
            <p:sp>
              <p:nvSpPr>
                <p:cNvPr id="293" name="Freeform 494"/>
                <p:cNvSpPr>
                  <a:spLocks/>
                </p:cNvSpPr>
                <p:nvPr/>
              </p:nvSpPr>
              <p:spPr bwMode="auto">
                <a:xfrm>
                  <a:off x="525" y="166"/>
                  <a:ext cx="95" cy="58"/>
                </a:xfrm>
                <a:custGeom>
                  <a:avLst/>
                  <a:gdLst/>
                  <a:ahLst/>
                  <a:cxnLst>
                    <a:cxn ang="0">
                      <a:pos x="764" y="410"/>
                    </a:cxn>
                    <a:cxn ang="0">
                      <a:pos x="742" y="411"/>
                    </a:cxn>
                    <a:cxn ang="0">
                      <a:pos x="691" y="415"/>
                    </a:cxn>
                    <a:cxn ang="0">
                      <a:pos x="637" y="428"/>
                    </a:cxn>
                    <a:cxn ang="0">
                      <a:pos x="579" y="443"/>
                    </a:cxn>
                    <a:cxn ang="0">
                      <a:pos x="523" y="463"/>
                    </a:cxn>
                    <a:cxn ang="0">
                      <a:pos x="463" y="489"/>
                    </a:cxn>
                    <a:cxn ang="0">
                      <a:pos x="403" y="516"/>
                    </a:cxn>
                    <a:cxn ang="0">
                      <a:pos x="399" y="519"/>
                    </a:cxn>
                    <a:cxn ang="0">
                      <a:pos x="0" y="132"/>
                    </a:cxn>
                    <a:cxn ang="0">
                      <a:pos x="53" y="104"/>
                    </a:cxn>
                    <a:cxn ang="0">
                      <a:pos x="113" y="75"/>
                    </a:cxn>
                    <a:cxn ang="0">
                      <a:pos x="173" y="50"/>
                    </a:cxn>
                    <a:cxn ang="0">
                      <a:pos x="233" y="27"/>
                    </a:cxn>
                    <a:cxn ang="0">
                      <a:pos x="296" y="10"/>
                    </a:cxn>
                    <a:cxn ang="0">
                      <a:pos x="342" y="0"/>
                    </a:cxn>
                    <a:cxn ang="0">
                      <a:pos x="764" y="410"/>
                    </a:cxn>
                  </a:cxnLst>
                  <a:rect l="0" t="0" r="r" b="b"/>
                  <a:pathLst>
                    <a:path w="764" h="519">
                      <a:moveTo>
                        <a:pt x="764" y="410"/>
                      </a:moveTo>
                      <a:lnTo>
                        <a:pt x="742" y="411"/>
                      </a:lnTo>
                      <a:lnTo>
                        <a:pt x="691" y="415"/>
                      </a:lnTo>
                      <a:lnTo>
                        <a:pt x="637" y="428"/>
                      </a:lnTo>
                      <a:lnTo>
                        <a:pt x="579" y="443"/>
                      </a:lnTo>
                      <a:lnTo>
                        <a:pt x="523" y="463"/>
                      </a:lnTo>
                      <a:lnTo>
                        <a:pt x="463" y="489"/>
                      </a:lnTo>
                      <a:lnTo>
                        <a:pt x="403" y="516"/>
                      </a:lnTo>
                      <a:lnTo>
                        <a:pt x="399" y="519"/>
                      </a:lnTo>
                      <a:lnTo>
                        <a:pt x="0" y="132"/>
                      </a:lnTo>
                      <a:lnTo>
                        <a:pt x="53" y="104"/>
                      </a:lnTo>
                      <a:lnTo>
                        <a:pt x="113" y="75"/>
                      </a:lnTo>
                      <a:lnTo>
                        <a:pt x="173" y="50"/>
                      </a:lnTo>
                      <a:lnTo>
                        <a:pt x="233" y="27"/>
                      </a:lnTo>
                      <a:lnTo>
                        <a:pt x="296" y="10"/>
                      </a:lnTo>
                      <a:lnTo>
                        <a:pt x="342" y="0"/>
                      </a:lnTo>
                      <a:lnTo>
                        <a:pt x="764" y="410"/>
                      </a:lnTo>
                      <a:close/>
                    </a:path>
                  </a:pathLst>
                </a:custGeom>
                <a:solidFill>
                  <a:srgbClr val="F2F2F2"/>
                </a:solidFill>
                <a:ln w="9525">
                  <a:noFill/>
                  <a:round/>
                  <a:headEnd/>
                  <a:tailEnd/>
                </a:ln>
              </p:spPr>
              <p:txBody>
                <a:bodyPr/>
                <a:lstStyle/>
                <a:p>
                  <a:pPr>
                    <a:defRPr/>
                  </a:pPr>
                  <a:endParaRPr lang="en-US">
                    <a:cs typeface="+mn-cs"/>
                  </a:endParaRPr>
                </a:p>
              </p:txBody>
            </p:sp>
            <p:sp>
              <p:nvSpPr>
                <p:cNvPr id="294" name="Freeform 495"/>
                <p:cNvSpPr>
                  <a:spLocks/>
                </p:cNvSpPr>
                <p:nvPr/>
              </p:nvSpPr>
              <p:spPr bwMode="auto">
                <a:xfrm>
                  <a:off x="545" y="164"/>
                  <a:ext cx="107" cy="57"/>
                </a:xfrm>
                <a:custGeom>
                  <a:avLst/>
                  <a:gdLst/>
                  <a:ahLst/>
                  <a:cxnLst>
                    <a:cxn ang="0">
                      <a:pos x="862" y="518"/>
                    </a:cxn>
                    <a:cxn ang="0">
                      <a:pos x="836" y="493"/>
                    </a:cxn>
                    <a:cxn ang="0">
                      <a:pos x="801" y="474"/>
                    </a:cxn>
                    <a:cxn ang="0">
                      <a:pos x="765" y="455"/>
                    </a:cxn>
                    <a:cxn ang="0">
                      <a:pos x="724" y="443"/>
                    </a:cxn>
                    <a:cxn ang="0">
                      <a:pos x="681" y="434"/>
                    </a:cxn>
                    <a:cxn ang="0">
                      <a:pos x="634" y="432"/>
                    </a:cxn>
                    <a:cxn ang="0">
                      <a:pos x="582" y="434"/>
                    </a:cxn>
                    <a:cxn ang="0">
                      <a:pos x="531" y="438"/>
                    </a:cxn>
                    <a:cxn ang="0">
                      <a:pos x="477" y="451"/>
                    </a:cxn>
                    <a:cxn ang="0">
                      <a:pos x="419" y="466"/>
                    </a:cxn>
                    <a:cxn ang="0">
                      <a:pos x="404" y="471"/>
                    </a:cxn>
                    <a:cxn ang="0">
                      <a:pos x="0" y="78"/>
                    </a:cxn>
                    <a:cxn ang="0">
                      <a:pos x="13" y="73"/>
                    </a:cxn>
                    <a:cxn ang="0">
                      <a:pos x="73" y="50"/>
                    </a:cxn>
                    <a:cxn ang="0">
                      <a:pos x="136" y="33"/>
                    </a:cxn>
                    <a:cxn ang="0">
                      <a:pos x="200" y="19"/>
                    </a:cxn>
                    <a:cxn ang="0">
                      <a:pos x="260" y="10"/>
                    </a:cxn>
                    <a:cxn ang="0">
                      <a:pos x="323" y="2"/>
                    </a:cxn>
                    <a:cxn ang="0">
                      <a:pos x="383" y="0"/>
                    </a:cxn>
                    <a:cxn ang="0">
                      <a:pos x="397" y="0"/>
                    </a:cxn>
                    <a:cxn ang="0">
                      <a:pos x="854" y="445"/>
                    </a:cxn>
                    <a:cxn ang="0">
                      <a:pos x="855" y="459"/>
                    </a:cxn>
                    <a:cxn ang="0">
                      <a:pos x="862" y="518"/>
                    </a:cxn>
                  </a:cxnLst>
                  <a:rect l="0" t="0" r="r" b="b"/>
                  <a:pathLst>
                    <a:path w="862" h="518">
                      <a:moveTo>
                        <a:pt x="862" y="518"/>
                      </a:moveTo>
                      <a:lnTo>
                        <a:pt x="836" y="493"/>
                      </a:lnTo>
                      <a:lnTo>
                        <a:pt x="801" y="474"/>
                      </a:lnTo>
                      <a:lnTo>
                        <a:pt x="765" y="455"/>
                      </a:lnTo>
                      <a:lnTo>
                        <a:pt x="724" y="443"/>
                      </a:lnTo>
                      <a:lnTo>
                        <a:pt x="681" y="434"/>
                      </a:lnTo>
                      <a:lnTo>
                        <a:pt x="634" y="432"/>
                      </a:lnTo>
                      <a:lnTo>
                        <a:pt x="582" y="434"/>
                      </a:lnTo>
                      <a:lnTo>
                        <a:pt x="531" y="438"/>
                      </a:lnTo>
                      <a:lnTo>
                        <a:pt x="477" y="451"/>
                      </a:lnTo>
                      <a:lnTo>
                        <a:pt x="419" y="466"/>
                      </a:lnTo>
                      <a:lnTo>
                        <a:pt x="404" y="471"/>
                      </a:lnTo>
                      <a:lnTo>
                        <a:pt x="0" y="78"/>
                      </a:lnTo>
                      <a:lnTo>
                        <a:pt x="13" y="73"/>
                      </a:lnTo>
                      <a:lnTo>
                        <a:pt x="73" y="50"/>
                      </a:lnTo>
                      <a:lnTo>
                        <a:pt x="136" y="33"/>
                      </a:lnTo>
                      <a:lnTo>
                        <a:pt x="200" y="19"/>
                      </a:lnTo>
                      <a:lnTo>
                        <a:pt x="260" y="10"/>
                      </a:lnTo>
                      <a:lnTo>
                        <a:pt x="323" y="2"/>
                      </a:lnTo>
                      <a:lnTo>
                        <a:pt x="383" y="0"/>
                      </a:lnTo>
                      <a:lnTo>
                        <a:pt x="397" y="0"/>
                      </a:lnTo>
                      <a:lnTo>
                        <a:pt x="854" y="445"/>
                      </a:lnTo>
                      <a:lnTo>
                        <a:pt x="855" y="459"/>
                      </a:lnTo>
                      <a:lnTo>
                        <a:pt x="862" y="518"/>
                      </a:lnTo>
                      <a:close/>
                    </a:path>
                  </a:pathLst>
                </a:custGeom>
                <a:solidFill>
                  <a:srgbClr val="F5F5F5"/>
                </a:solidFill>
                <a:ln w="9525">
                  <a:noFill/>
                  <a:round/>
                  <a:headEnd/>
                  <a:tailEnd/>
                </a:ln>
              </p:spPr>
              <p:txBody>
                <a:bodyPr/>
                <a:lstStyle/>
                <a:p>
                  <a:pPr>
                    <a:defRPr/>
                  </a:pPr>
                  <a:endParaRPr lang="en-US">
                    <a:cs typeface="+mn-cs"/>
                  </a:endParaRPr>
                </a:p>
              </p:txBody>
            </p:sp>
            <p:sp>
              <p:nvSpPr>
                <p:cNvPr id="295" name="Freeform 496"/>
                <p:cNvSpPr>
                  <a:spLocks/>
                </p:cNvSpPr>
                <p:nvPr/>
              </p:nvSpPr>
              <p:spPr bwMode="auto">
                <a:xfrm>
                  <a:off x="567" y="164"/>
                  <a:ext cx="85" cy="57"/>
                </a:xfrm>
                <a:custGeom>
                  <a:avLst/>
                  <a:gdLst/>
                  <a:ahLst/>
                  <a:cxnLst>
                    <a:cxn ang="0">
                      <a:pos x="680" y="518"/>
                    </a:cxn>
                    <a:cxn ang="0">
                      <a:pos x="654" y="493"/>
                    </a:cxn>
                    <a:cxn ang="0">
                      <a:pos x="619" y="474"/>
                    </a:cxn>
                    <a:cxn ang="0">
                      <a:pos x="583" y="455"/>
                    </a:cxn>
                    <a:cxn ang="0">
                      <a:pos x="542" y="443"/>
                    </a:cxn>
                    <a:cxn ang="0">
                      <a:pos x="499" y="434"/>
                    </a:cxn>
                    <a:cxn ang="0">
                      <a:pos x="452" y="432"/>
                    </a:cxn>
                    <a:cxn ang="0">
                      <a:pos x="422" y="433"/>
                    </a:cxn>
                    <a:cxn ang="0">
                      <a:pos x="0" y="23"/>
                    </a:cxn>
                    <a:cxn ang="0">
                      <a:pos x="18" y="19"/>
                    </a:cxn>
                    <a:cxn ang="0">
                      <a:pos x="78" y="10"/>
                    </a:cxn>
                    <a:cxn ang="0">
                      <a:pos x="141" y="2"/>
                    </a:cxn>
                    <a:cxn ang="0">
                      <a:pos x="201" y="0"/>
                    </a:cxn>
                    <a:cxn ang="0">
                      <a:pos x="263" y="2"/>
                    </a:cxn>
                    <a:cxn ang="0">
                      <a:pos x="323" y="8"/>
                    </a:cxn>
                    <a:cxn ang="0">
                      <a:pos x="381" y="17"/>
                    </a:cxn>
                    <a:cxn ang="0">
                      <a:pos x="437" y="33"/>
                    </a:cxn>
                    <a:cxn ang="0">
                      <a:pos x="491" y="50"/>
                    </a:cxn>
                    <a:cxn ang="0">
                      <a:pos x="514" y="60"/>
                    </a:cxn>
                    <a:cxn ang="0">
                      <a:pos x="612" y="155"/>
                    </a:cxn>
                    <a:cxn ang="0">
                      <a:pos x="613" y="161"/>
                    </a:cxn>
                    <a:cxn ang="0">
                      <a:pos x="632" y="213"/>
                    </a:cxn>
                    <a:cxn ang="0">
                      <a:pos x="643" y="263"/>
                    </a:cxn>
                    <a:cxn ang="0">
                      <a:pos x="649" y="309"/>
                    </a:cxn>
                    <a:cxn ang="0">
                      <a:pos x="658" y="359"/>
                    </a:cxn>
                    <a:cxn ang="0">
                      <a:pos x="667" y="407"/>
                    </a:cxn>
                    <a:cxn ang="0">
                      <a:pos x="673" y="459"/>
                    </a:cxn>
                    <a:cxn ang="0">
                      <a:pos x="680" y="518"/>
                    </a:cxn>
                  </a:cxnLst>
                  <a:rect l="0" t="0" r="r" b="b"/>
                  <a:pathLst>
                    <a:path w="680" h="518">
                      <a:moveTo>
                        <a:pt x="680" y="518"/>
                      </a:moveTo>
                      <a:lnTo>
                        <a:pt x="654" y="493"/>
                      </a:lnTo>
                      <a:lnTo>
                        <a:pt x="619" y="474"/>
                      </a:lnTo>
                      <a:lnTo>
                        <a:pt x="583" y="455"/>
                      </a:lnTo>
                      <a:lnTo>
                        <a:pt x="542" y="443"/>
                      </a:lnTo>
                      <a:lnTo>
                        <a:pt x="499" y="434"/>
                      </a:lnTo>
                      <a:lnTo>
                        <a:pt x="452" y="432"/>
                      </a:lnTo>
                      <a:lnTo>
                        <a:pt x="422" y="433"/>
                      </a:lnTo>
                      <a:lnTo>
                        <a:pt x="0" y="23"/>
                      </a:lnTo>
                      <a:lnTo>
                        <a:pt x="18" y="19"/>
                      </a:lnTo>
                      <a:lnTo>
                        <a:pt x="78" y="10"/>
                      </a:lnTo>
                      <a:lnTo>
                        <a:pt x="141" y="2"/>
                      </a:lnTo>
                      <a:lnTo>
                        <a:pt x="201" y="0"/>
                      </a:lnTo>
                      <a:lnTo>
                        <a:pt x="263" y="2"/>
                      </a:lnTo>
                      <a:lnTo>
                        <a:pt x="323" y="8"/>
                      </a:lnTo>
                      <a:lnTo>
                        <a:pt x="381" y="17"/>
                      </a:lnTo>
                      <a:lnTo>
                        <a:pt x="437" y="33"/>
                      </a:lnTo>
                      <a:lnTo>
                        <a:pt x="491" y="50"/>
                      </a:lnTo>
                      <a:lnTo>
                        <a:pt x="514" y="60"/>
                      </a:lnTo>
                      <a:lnTo>
                        <a:pt x="612" y="155"/>
                      </a:lnTo>
                      <a:lnTo>
                        <a:pt x="613" y="161"/>
                      </a:lnTo>
                      <a:lnTo>
                        <a:pt x="632" y="213"/>
                      </a:lnTo>
                      <a:lnTo>
                        <a:pt x="643" y="263"/>
                      </a:lnTo>
                      <a:lnTo>
                        <a:pt x="649" y="309"/>
                      </a:lnTo>
                      <a:lnTo>
                        <a:pt x="658" y="359"/>
                      </a:lnTo>
                      <a:lnTo>
                        <a:pt x="667" y="407"/>
                      </a:lnTo>
                      <a:lnTo>
                        <a:pt x="673" y="459"/>
                      </a:lnTo>
                      <a:lnTo>
                        <a:pt x="680" y="518"/>
                      </a:lnTo>
                      <a:close/>
                    </a:path>
                  </a:pathLst>
                </a:custGeom>
                <a:solidFill>
                  <a:srgbClr val="F7F7F7"/>
                </a:solidFill>
                <a:ln w="9525">
                  <a:noFill/>
                  <a:round/>
                  <a:headEnd/>
                  <a:tailEnd/>
                </a:ln>
              </p:spPr>
              <p:txBody>
                <a:bodyPr/>
                <a:lstStyle/>
                <a:p>
                  <a:pPr>
                    <a:defRPr/>
                  </a:pPr>
                  <a:endParaRPr lang="en-US">
                    <a:cs typeface="+mn-cs"/>
                  </a:endParaRPr>
                </a:p>
              </p:txBody>
            </p:sp>
            <p:sp>
              <p:nvSpPr>
                <p:cNvPr id="296" name="Freeform 497"/>
                <p:cNvSpPr>
                  <a:spLocks/>
                </p:cNvSpPr>
                <p:nvPr/>
              </p:nvSpPr>
              <p:spPr bwMode="auto">
                <a:xfrm>
                  <a:off x="594" y="164"/>
                  <a:ext cx="57" cy="49"/>
                </a:xfrm>
                <a:custGeom>
                  <a:avLst/>
                  <a:gdLst/>
                  <a:ahLst/>
                  <a:cxnLst>
                    <a:cxn ang="0">
                      <a:pos x="0" y="0"/>
                    </a:cxn>
                    <a:cxn ang="0">
                      <a:pos x="48" y="2"/>
                    </a:cxn>
                    <a:cxn ang="0">
                      <a:pos x="108" y="8"/>
                    </a:cxn>
                    <a:cxn ang="0">
                      <a:pos x="166" y="17"/>
                    </a:cxn>
                    <a:cxn ang="0">
                      <a:pos x="222" y="33"/>
                    </a:cxn>
                    <a:cxn ang="0">
                      <a:pos x="276" y="50"/>
                    </a:cxn>
                    <a:cxn ang="0">
                      <a:pos x="329" y="73"/>
                    </a:cxn>
                    <a:cxn ang="0">
                      <a:pos x="381" y="98"/>
                    </a:cxn>
                    <a:cxn ang="0">
                      <a:pos x="398" y="161"/>
                    </a:cxn>
                    <a:cxn ang="0">
                      <a:pos x="417" y="213"/>
                    </a:cxn>
                    <a:cxn ang="0">
                      <a:pos x="428" y="263"/>
                    </a:cxn>
                    <a:cxn ang="0">
                      <a:pos x="434" y="309"/>
                    </a:cxn>
                    <a:cxn ang="0">
                      <a:pos x="443" y="359"/>
                    </a:cxn>
                    <a:cxn ang="0">
                      <a:pos x="452" y="407"/>
                    </a:cxn>
                    <a:cxn ang="0">
                      <a:pos x="457" y="445"/>
                    </a:cxn>
                    <a:cxn ang="0">
                      <a:pos x="0" y="0"/>
                    </a:cxn>
                  </a:cxnLst>
                  <a:rect l="0" t="0" r="r" b="b"/>
                  <a:pathLst>
                    <a:path w="457" h="445">
                      <a:moveTo>
                        <a:pt x="0" y="0"/>
                      </a:moveTo>
                      <a:lnTo>
                        <a:pt x="48" y="2"/>
                      </a:lnTo>
                      <a:lnTo>
                        <a:pt x="108" y="8"/>
                      </a:lnTo>
                      <a:lnTo>
                        <a:pt x="166" y="17"/>
                      </a:lnTo>
                      <a:lnTo>
                        <a:pt x="222" y="33"/>
                      </a:lnTo>
                      <a:lnTo>
                        <a:pt x="276" y="50"/>
                      </a:lnTo>
                      <a:lnTo>
                        <a:pt x="329" y="73"/>
                      </a:lnTo>
                      <a:lnTo>
                        <a:pt x="381" y="98"/>
                      </a:lnTo>
                      <a:lnTo>
                        <a:pt x="398" y="161"/>
                      </a:lnTo>
                      <a:lnTo>
                        <a:pt x="417" y="213"/>
                      </a:lnTo>
                      <a:lnTo>
                        <a:pt x="428" y="263"/>
                      </a:lnTo>
                      <a:lnTo>
                        <a:pt x="434" y="309"/>
                      </a:lnTo>
                      <a:lnTo>
                        <a:pt x="443" y="359"/>
                      </a:lnTo>
                      <a:lnTo>
                        <a:pt x="452" y="407"/>
                      </a:lnTo>
                      <a:lnTo>
                        <a:pt x="457" y="445"/>
                      </a:lnTo>
                      <a:lnTo>
                        <a:pt x="0" y="0"/>
                      </a:lnTo>
                      <a:close/>
                    </a:path>
                  </a:pathLst>
                </a:custGeom>
                <a:solidFill>
                  <a:srgbClr val="FAFAFA"/>
                </a:solidFill>
                <a:ln w="9525">
                  <a:noFill/>
                  <a:round/>
                  <a:headEnd/>
                  <a:tailEnd/>
                </a:ln>
              </p:spPr>
              <p:txBody>
                <a:bodyPr/>
                <a:lstStyle/>
                <a:p>
                  <a:pPr>
                    <a:defRPr/>
                  </a:pPr>
                  <a:endParaRPr lang="en-US">
                    <a:cs typeface="+mn-cs"/>
                  </a:endParaRPr>
                </a:p>
              </p:txBody>
            </p:sp>
            <p:sp>
              <p:nvSpPr>
                <p:cNvPr id="297" name="Freeform 498"/>
                <p:cNvSpPr>
                  <a:spLocks/>
                </p:cNvSpPr>
                <p:nvPr/>
              </p:nvSpPr>
              <p:spPr bwMode="auto">
                <a:xfrm>
                  <a:off x="632" y="170"/>
                  <a:ext cx="12" cy="11"/>
                </a:xfrm>
                <a:custGeom>
                  <a:avLst/>
                  <a:gdLst/>
                  <a:ahLst/>
                  <a:cxnLst>
                    <a:cxn ang="0">
                      <a:pos x="0" y="0"/>
                    </a:cxn>
                    <a:cxn ang="0">
                      <a:pos x="30" y="13"/>
                    </a:cxn>
                    <a:cxn ang="0">
                      <a:pos x="82" y="38"/>
                    </a:cxn>
                    <a:cxn ang="0">
                      <a:pos x="98" y="95"/>
                    </a:cxn>
                    <a:cxn ang="0">
                      <a:pos x="0" y="0"/>
                    </a:cxn>
                  </a:cxnLst>
                  <a:rect l="0" t="0" r="r" b="b"/>
                  <a:pathLst>
                    <a:path w="98" h="95">
                      <a:moveTo>
                        <a:pt x="0" y="0"/>
                      </a:moveTo>
                      <a:lnTo>
                        <a:pt x="30" y="13"/>
                      </a:lnTo>
                      <a:lnTo>
                        <a:pt x="82" y="38"/>
                      </a:lnTo>
                      <a:lnTo>
                        <a:pt x="98" y="95"/>
                      </a:lnTo>
                      <a:lnTo>
                        <a:pt x="0" y="0"/>
                      </a:lnTo>
                      <a:close/>
                    </a:path>
                  </a:pathLst>
                </a:custGeom>
                <a:solidFill>
                  <a:srgbClr val="FFFFFF"/>
                </a:solidFill>
                <a:ln w="9525">
                  <a:noFill/>
                  <a:round/>
                  <a:headEnd/>
                  <a:tailEnd/>
                </a:ln>
              </p:spPr>
              <p:txBody>
                <a:bodyPr/>
                <a:lstStyle/>
                <a:p>
                  <a:pPr>
                    <a:defRPr/>
                  </a:pPr>
                  <a:endParaRPr lang="en-US">
                    <a:cs typeface="+mn-cs"/>
                  </a:endParaRPr>
                </a:p>
              </p:txBody>
            </p:sp>
            <p:sp>
              <p:nvSpPr>
                <p:cNvPr id="298" name="Freeform 499"/>
                <p:cNvSpPr>
                  <a:spLocks/>
                </p:cNvSpPr>
                <p:nvPr/>
              </p:nvSpPr>
              <p:spPr bwMode="auto">
                <a:xfrm>
                  <a:off x="377" y="279"/>
                  <a:ext cx="32" cy="37"/>
                </a:xfrm>
                <a:custGeom>
                  <a:avLst/>
                  <a:gdLst/>
                  <a:ahLst/>
                  <a:cxnLst>
                    <a:cxn ang="0">
                      <a:pos x="187" y="331"/>
                    </a:cxn>
                    <a:cxn ang="0">
                      <a:pos x="239" y="245"/>
                    </a:cxn>
                    <a:cxn ang="0">
                      <a:pos x="256" y="195"/>
                    </a:cxn>
                    <a:cxn ang="0">
                      <a:pos x="55" y="0"/>
                    </a:cxn>
                    <a:cxn ang="0">
                      <a:pos x="54" y="1"/>
                    </a:cxn>
                    <a:cxn ang="0">
                      <a:pos x="0" y="61"/>
                    </a:cxn>
                    <a:cxn ang="0">
                      <a:pos x="45" y="122"/>
                    </a:cxn>
                    <a:cxn ang="0">
                      <a:pos x="93" y="195"/>
                    </a:cxn>
                    <a:cxn ang="0">
                      <a:pos x="142" y="270"/>
                    </a:cxn>
                    <a:cxn ang="0">
                      <a:pos x="187" y="331"/>
                    </a:cxn>
                  </a:cxnLst>
                  <a:rect l="0" t="0" r="r" b="b"/>
                  <a:pathLst>
                    <a:path w="256" h="331">
                      <a:moveTo>
                        <a:pt x="187" y="331"/>
                      </a:moveTo>
                      <a:lnTo>
                        <a:pt x="239" y="245"/>
                      </a:lnTo>
                      <a:lnTo>
                        <a:pt x="256" y="195"/>
                      </a:lnTo>
                      <a:lnTo>
                        <a:pt x="55" y="0"/>
                      </a:lnTo>
                      <a:lnTo>
                        <a:pt x="54" y="1"/>
                      </a:lnTo>
                      <a:lnTo>
                        <a:pt x="0" y="61"/>
                      </a:lnTo>
                      <a:lnTo>
                        <a:pt x="45" y="122"/>
                      </a:lnTo>
                      <a:lnTo>
                        <a:pt x="93" y="195"/>
                      </a:lnTo>
                      <a:lnTo>
                        <a:pt x="142" y="270"/>
                      </a:lnTo>
                      <a:lnTo>
                        <a:pt x="187" y="331"/>
                      </a:lnTo>
                      <a:close/>
                    </a:path>
                  </a:pathLst>
                </a:custGeom>
                <a:solidFill>
                  <a:srgbClr val="000000"/>
                </a:solidFill>
                <a:ln w="9525">
                  <a:noFill/>
                  <a:round/>
                  <a:headEnd/>
                  <a:tailEnd/>
                </a:ln>
              </p:spPr>
              <p:txBody>
                <a:bodyPr/>
                <a:lstStyle/>
                <a:p>
                  <a:pPr>
                    <a:defRPr/>
                  </a:pPr>
                  <a:endParaRPr lang="en-US">
                    <a:cs typeface="+mn-cs"/>
                  </a:endParaRPr>
                </a:p>
              </p:txBody>
            </p:sp>
            <p:sp>
              <p:nvSpPr>
                <p:cNvPr id="299" name="Freeform 500"/>
                <p:cNvSpPr>
                  <a:spLocks/>
                </p:cNvSpPr>
                <p:nvPr/>
              </p:nvSpPr>
              <p:spPr bwMode="auto">
                <a:xfrm>
                  <a:off x="377" y="262"/>
                  <a:ext cx="36" cy="54"/>
                </a:xfrm>
                <a:custGeom>
                  <a:avLst/>
                  <a:gdLst/>
                  <a:ahLst/>
                  <a:cxnLst>
                    <a:cxn ang="0">
                      <a:pos x="188" y="479"/>
                    </a:cxn>
                    <a:cxn ang="0">
                      <a:pos x="239" y="394"/>
                    </a:cxn>
                    <a:cxn ang="0">
                      <a:pos x="269" y="304"/>
                    </a:cxn>
                    <a:cxn ang="0">
                      <a:pos x="284" y="214"/>
                    </a:cxn>
                    <a:cxn ang="0">
                      <a:pos x="287" y="174"/>
                    </a:cxn>
                    <a:cxn ang="0">
                      <a:pos x="109" y="0"/>
                    </a:cxn>
                    <a:cxn ang="0">
                      <a:pos x="108" y="14"/>
                    </a:cxn>
                    <a:cxn ang="0">
                      <a:pos x="88" y="85"/>
                    </a:cxn>
                    <a:cxn ang="0">
                      <a:pos x="54" y="150"/>
                    </a:cxn>
                    <a:cxn ang="0">
                      <a:pos x="0" y="210"/>
                    </a:cxn>
                    <a:cxn ang="0">
                      <a:pos x="45" y="271"/>
                    </a:cxn>
                    <a:cxn ang="0">
                      <a:pos x="93" y="344"/>
                    </a:cxn>
                    <a:cxn ang="0">
                      <a:pos x="142" y="419"/>
                    </a:cxn>
                    <a:cxn ang="0">
                      <a:pos x="185" y="475"/>
                    </a:cxn>
                    <a:cxn ang="0">
                      <a:pos x="188" y="479"/>
                    </a:cxn>
                  </a:cxnLst>
                  <a:rect l="0" t="0" r="r" b="b"/>
                  <a:pathLst>
                    <a:path w="287" h="479">
                      <a:moveTo>
                        <a:pt x="188" y="479"/>
                      </a:moveTo>
                      <a:lnTo>
                        <a:pt x="239" y="394"/>
                      </a:lnTo>
                      <a:lnTo>
                        <a:pt x="269" y="304"/>
                      </a:lnTo>
                      <a:lnTo>
                        <a:pt x="284" y="214"/>
                      </a:lnTo>
                      <a:lnTo>
                        <a:pt x="287" y="174"/>
                      </a:lnTo>
                      <a:lnTo>
                        <a:pt x="109" y="0"/>
                      </a:lnTo>
                      <a:lnTo>
                        <a:pt x="108" y="14"/>
                      </a:lnTo>
                      <a:lnTo>
                        <a:pt x="88" y="85"/>
                      </a:lnTo>
                      <a:lnTo>
                        <a:pt x="54" y="150"/>
                      </a:lnTo>
                      <a:lnTo>
                        <a:pt x="0" y="210"/>
                      </a:lnTo>
                      <a:lnTo>
                        <a:pt x="45" y="271"/>
                      </a:lnTo>
                      <a:lnTo>
                        <a:pt x="93" y="344"/>
                      </a:lnTo>
                      <a:lnTo>
                        <a:pt x="142" y="419"/>
                      </a:lnTo>
                      <a:lnTo>
                        <a:pt x="185" y="475"/>
                      </a:lnTo>
                      <a:lnTo>
                        <a:pt x="188" y="479"/>
                      </a:lnTo>
                      <a:close/>
                    </a:path>
                  </a:pathLst>
                </a:custGeom>
                <a:solidFill>
                  <a:srgbClr val="171717"/>
                </a:solidFill>
                <a:ln w="9525">
                  <a:noFill/>
                  <a:round/>
                  <a:headEnd/>
                  <a:tailEnd/>
                </a:ln>
              </p:spPr>
              <p:txBody>
                <a:bodyPr/>
                <a:lstStyle/>
                <a:p>
                  <a:pPr>
                    <a:defRPr/>
                  </a:pPr>
                  <a:endParaRPr lang="en-US">
                    <a:cs typeface="+mn-cs"/>
                  </a:endParaRPr>
                </a:p>
              </p:txBody>
            </p:sp>
            <p:sp>
              <p:nvSpPr>
                <p:cNvPr id="300" name="Freeform 501"/>
                <p:cNvSpPr>
                  <a:spLocks/>
                </p:cNvSpPr>
                <p:nvPr/>
              </p:nvSpPr>
              <p:spPr bwMode="auto">
                <a:xfrm>
                  <a:off x="384" y="239"/>
                  <a:ext cx="29" cy="62"/>
                </a:xfrm>
                <a:custGeom>
                  <a:avLst/>
                  <a:gdLst/>
                  <a:ahLst/>
                  <a:cxnLst>
                    <a:cxn ang="0">
                      <a:pos x="201" y="554"/>
                    </a:cxn>
                    <a:cxn ang="0">
                      <a:pos x="214" y="514"/>
                    </a:cxn>
                    <a:cxn ang="0">
                      <a:pos x="229" y="424"/>
                    </a:cxn>
                    <a:cxn ang="0">
                      <a:pos x="235" y="328"/>
                    </a:cxn>
                    <a:cxn ang="0">
                      <a:pos x="231" y="230"/>
                    </a:cxn>
                    <a:cxn ang="0">
                      <a:pos x="229" y="180"/>
                    </a:cxn>
                    <a:cxn ang="0">
                      <a:pos x="43" y="0"/>
                    </a:cxn>
                    <a:cxn ang="0">
                      <a:pos x="51" y="59"/>
                    </a:cxn>
                    <a:cxn ang="0">
                      <a:pos x="55" y="145"/>
                    </a:cxn>
                    <a:cxn ang="0">
                      <a:pos x="53" y="224"/>
                    </a:cxn>
                    <a:cxn ang="0">
                      <a:pos x="33" y="295"/>
                    </a:cxn>
                    <a:cxn ang="0">
                      <a:pos x="0" y="359"/>
                    </a:cxn>
                    <a:cxn ang="0">
                      <a:pos x="201" y="554"/>
                    </a:cxn>
                  </a:cxnLst>
                  <a:rect l="0" t="0" r="r" b="b"/>
                  <a:pathLst>
                    <a:path w="235" h="554">
                      <a:moveTo>
                        <a:pt x="201" y="554"/>
                      </a:moveTo>
                      <a:lnTo>
                        <a:pt x="214" y="514"/>
                      </a:lnTo>
                      <a:lnTo>
                        <a:pt x="229" y="424"/>
                      </a:lnTo>
                      <a:lnTo>
                        <a:pt x="235" y="328"/>
                      </a:lnTo>
                      <a:lnTo>
                        <a:pt x="231" y="230"/>
                      </a:lnTo>
                      <a:lnTo>
                        <a:pt x="229" y="180"/>
                      </a:lnTo>
                      <a:lnTo>
                        <a:pt x="43" y="0"/>
                      </a:lnTo>
                      <a:lnTo>
                        <a:pt x="51" y="59"/>
                      </a:lnTo>
                      <a:lnTo>
                        <a:pt x="55" y="145"/>
                      </a:lnTo>
                      <a:lnTo>
                        <a:pt x="53" y="224"/>
                      </a:lnTo>
                      <a:lnTo>
                        <a:pt x="33" y="295"/>
                      </a:lnTo>
                      <a:lnTo>
                        <a:pt x="0" y="359"/>
                      </a:lnTo>
                      <a:lnTo>
                        <a:pt x="201" y="554"/>
                      </a:lnTo>
                      <a:close/>
                    </a:path>
                  </a:pathLst>
                </a:custGeom>
                <a:solidFill>
                  <a:srgbClr val="2E2E2E"/>
                </a:solidFill>
                <a:ln w="9525">
                  <a:noFill/>
                  <a:round/>
                  <a:headEnd/>
                  <a:tailEnd/>
                </a:ln>
              </p:spPr>
              <p:txBody>
                <a:bodyPr/>
                <a:lstStyle/>
                <a:p>
                  <a:pPr>
                    <a:defRPr/>
                  </a:pPr>
                  <a:endParaRPr lang="en-US">
                    <a:cs typeface="+mn-cs"/>
                  </a:endParaRPr>
                </a:p>
              </p:txBody>
            </p:sp>
            <p:sp>
              <p:nvSpPr>
                <p:cNvPr id="301" name="Freeform 502"/>
                <p:cNvSpPr>
                  <a:spLocks/>
                </p:cNvSpPr>
                <p:nvPr/>
              </p:nvSpPr>
              <p:spPr bwMode="auto">
                <a:xfrm>
                  <a:off x="385" y="213"/>
                  <a:ext cx="28" cy="69"/>
                </a:xfrm>
                <a:custGeom>
                  <a:avLst/>
                  <a:gdLst/>
                  <a:ahLst/>
                  <a:cxnLst>
                    <a:cxn ang="0">
                      <a:pos x="220" y="615"/>
                    </a:cxn>
                    <a:cxn ang="0">
                      <a:pos x="223" y="559"/>
                    </a:cxn>
                    <a:cxn ang="0">
                      <a:pos x="219" y="461"/>
                    </a:cxn>
                    <a:cxn ang="0">
                      <a:pos x="212" y="357"/>
                    </a:cxn>
                    <a:cxn ang="0">
                      <a:pos x="210" y="250"/>
                    </a:cxn>
                    <a:cxn ang="0">
                      <a:pos x="211" y="205"/>
                    </a:cxn>
                    <a:cxn ang="0">
                      <a:pos x="0" y="0"/>
                    </a:cxn>
                    <a:cxn ang="0">
                      <a:pos x="11" y="92"/>
                    </a:cxn>
                    <a:cxn ang="0">
                      <a:pos x="26" y="196"/>
                    </a:cxn>
                    <a:cxn ang="0">
                      <a:pos x="39" y="290"/>
                    </a:cxn>
                    <a:cxn ang="0">
                      <a:pos x="43" y="376"/>
                    </a:cxn>
                    <a:cxn ang="0">
                      <a:pos x="42" y="441"/>
                    </a:cxn>
                    <a:cxn ang="0">
                      <a:pos x="220" y="615"/>
                    </a:cxn>
                  </a:cxnLst>
                  <a:rect l="0" t="0" r="r" b="b"/>
                  <a:pathLst>
                    <a:path w="223" h="615">
                      <a:moveTo>
                        <a:pt x="220" y="615"/>
                      </a:moveTo>
                      <a:lnTo>
                        <a:pt x="223" y="559"/>
                      </a:lnTo>
                      <a:lnTo>
                        <a:pt x="219" y="461"/>
                      </a:lnTo>
                      <a:lnTo>
                        <a:pt x="212" y="357"/>
                      </a:lnTo>
                      <a:lnTo>
                        <a:pt x="210" y="250"/>
                      </a:lnTo>
                      <a:lnTo>
                        <a:pt x="211" y="205"/>
                      </a:lnTo>
                      <a:lnTo>
                        <a:pt x="0" y="0"/>
                      </a:lnTo>
                      <a:lnTo>
                        <a:pt x="11" y="92"/>
                      </a:lnTo>
                      <a:lnTo>
                        <a:pt x="26" y="196"/>
                      </a:lnTo>
                      <a:lnTo>
                        <a:pt x="39" y="290"/>
                      </a:lnTo>
                      <a:lnTo>
                        <a:pt x="43" y="376"/>
                      </a:lnTo>
                      <a:lnTo>
                        <a:pt x="42" y="441"/>
                      </a:lnTo>
                      <a:lnTo>
                        <a:pt x="220" y="615"/>
                      </a:lnTo>
                      <a:close/>
                    </a:path>
                  </a:pathLst>
                </a:custGeom>
                <a:solidFill>
                  <a:srgbClr val="454545"/>
                </a:solidFill>
                <a:ln w="9525">
                  <a:noFill/>
                  <a:round/>
                  <a:headEnd/>
                  <a:tailEnd/>
                </a:ln>
              </p:spPr>
              <p:txBody>
                <a:bodyPr/>
                <a:lstStyle/>
                <a:p>
                  <a:pPr>
                    <a:defRPr/>
                  </a:pPr>
                  <a:endParaRPr lang="en-US">
                    <a:cs typeface="+mn-cs"/>
                  </a:endParaRPr>
                </a:p>
              </p:txBody>
            </p:sp>
            <p:sp>
              <p:nvSpPr>
                <p:cNvPr id="302" name="Freeform 503"/>
                <p:cNvSpPr>
                  <a:spLocks/>
                </p:cNvSpPr>
                <p:nvPr/>
              </p:nvSpPr>
              <p:spPr bwMode="auto">
                <a:xfrm>
                  <a:off x="385" y="191"/>
                  <a:ext cx="29" cy="68"/>
                </a:xfrm>
                <a:custGeom>
                  <a:avLst/>
                  <a:gdLst/>
                  <a:ahLst/>
                  <a:cxnLst>
                    <a:cxn ang="0">
                      <a:pos x="221" y="612"/>
                    </a:cxn>
                    <a:cxn ang="0">
                      <a:pos x="216" y="558"/>
                    </a:cxn>
                    <a:cxn ang="0">
                      <a:pos x="214" y="451"/>
                    </a:cxn>
                    <a:cxn ang="0">
                      <a:pos x="216" y="337"/>
                    </a:cxn>
                    <a:cxn ang="0">
                      <a:pos x="235" y="225"/>
                    </a:cxn>
                    <a:cxn ang="0">
                      <a:pos x="4" y="0"/>
                    </a:cxn>
                    <a:cxn ang="0">
                      <a:pos x="0" y="25"/>
                    </a:cxn>
                    <a:cxn ang="0">
                      <a:pos x="0" y="174"/>
                    </a:cxn>
                    <a:cxn ang="0">
                      <a:pos x="15" y="293"/>
                    </a:cxn>
                    <a:cxn ang="0">
                      <a:pos x="30" y="397"/>
                    </a:cxn>
                    <a:cxn ang="0">
                      <a:pos x="35" y="432"/>
                    </a:cxn>
                    <a:cxn ang="0">
                      <a:pos x="221" y="612"/>
                    </a:cxn>
                  </a:cxnLst>
                  <a:rect l="0" t="0" r="r" b="b"/>
                  <a:pathLst>
                    <a:path w="235" h="612">
                      <a:moveTo>
                        <a:pt x="221" y="612"/>
                      </a:moveTo>
                      <a:lnTo>
                        <a:pt x="216" y="558"/>
                      </a:lnTo>
                      <a:lnTo>
                        <a:pt x="214" y="451"/>
                      </a:lnTo>
                      <a:lnTo>
                        <a:pt x="216" y="337"/>
                      </a:lnTo>
                      <a:lnTo>
                        <a:pt x="235" y="225"/>
                      </a:lnTo>
                      <a:lnTo>
                        <a:pt x="4" y="0"/>
                      </a:lnTo>
                      <a:lnTo>
                        <a:pt x="0" y="25"/>
                      </a:lnTo>
                      <a:lnTo>
                        <a:pt x="0" y="174"/>
                      </a:lnTo>
                      <a:lnTo>
                        <a:pt x="15" y="293"/>
                      </a:lnTo>
                      <a:lnTo>
                        <a:pt x="30" y="397"/>
                      </a:lnTo>
                      <a:lnTo>
                        <a:pt x="35" y="432"/>
                      </a:lnTo>
                      <a:lnTo>
                        <a:pt x="221" y="612"/>
                      </a:lnTo>
                      <a:close/>
                    </a:path>
                  </a:pathLst>
                </a:custGeom>
                <a:solidFill>
                  <a:srgbClr val="5C5C5C"/>
                </a:solidFill>
                <a:ln w="9525">
                  <a:noFill/>
                  <a:round/>
                  <a:headEnd/>
                  <a:tailEnd/>
                </a:ln>
              </p:spPr>
              <p:txBody>
                <a:bodyPr/>
                <a:lstStyle/>
                <a:p>
                  <a:pPr>
                    <a:defRPr/>
                  </a:pPr>
                  <a:endParaRPr lang="en-US">
                    <a:cs typeface="+mn-cs"/>
                  </a:endParaRPr>
                </a:p>
              </p:txBody>
            </p:sp>
            <p:sp>
              <p:nvSpPr>
                <p:cNvPr id="303" name="Freeform 504"/>
                <p:cNvSpPr>
                  <a:spLocks/>
                </p:cNvSpPr>
                <p:nvPr/>
              </p:nvSpPr>
              <p:spPr bwMode="auto">
                <a:xfrm>
                  <a:off x="385" y="172"/>
                  <a:ext cx="35" cy="64"/>
                </a:xfrm>
                <a:custGeom>
                  <a:avLst/>
                  <a:gdLst/>
                  <a:ahLst/>
                  <a:cxnLst>
                    <a:cxn ang="0">
                      <a:pos x="215" y="576"/>
                    </a:cxn>
                    <a:cxn ang="0">
                      <a:pos x="216" y="507"/>
                    </a:cxn>
                    <a:cxn ang="0">
                      <a:pos x="240" y="356"/>
                    </a:cxn>
                    <a:cxn ang="0">
                      <a:pos x="278" y="236"/>
                    </a:cxn>
                    <a:cxn ang="0">
                      <a:pos x="35" y="0"/>
                    </a:cxn>
                    <a:cxn ang="0">
                      <a:pos x="21" y="49"/>
                    </a:cxn>
                    <a:cxn ang="0">
                      <a:pos x="0" y="195"/>
                    </a:cxn>
                    <a:cxn ang="0">
                      <a:pos x="0" y="344"/>
                    </a:cxn>
                    <a:cxn ang="0">
                      <a:pos x="4" y="371"/>
                    </a:cxn>
                    <a:cxn ang="0">
                      <a:pos x="215" y="576"/>
                    </a:cxn>
                  </a:cxnLst>
                  <a:rect l="0" t="0" r="r" b="b"/>
                  <a:pathLst>
                    <a:path w="278" h="576">
                      <a:moveTo>
                        <a:pt x="215" y="576"/>
                      </a:moveTo>
                      <a:lnTo>
                        <a:pt x="216" y="507"/>
                      </a:lnTo>
                      <a:lnTo>
                        <a:pt x="240" y="356"/>
                      </a:lnTo>
                      <a:lnTo>
                        <a:pt x="278" y="236"/>
                      </a:lnTo>
                      <a:lnTo>
                        <a:pt x="35" y="0"/>
                      </a:lnTo>
                      <a:lnTo>
                        <a:pt x="21" y="49"/>
                      </a:lnTo>
                      <a:lnTo>
                        <a:pt x="0" y="195"/>
                      </a:lnTo>
                      <a:lnTo>
                        <a:pt x="0" y="344"/>
                      </a:lnTo>
                      <a:lnTo>
                        <a:pt x="4" y="371"/>
                      </a:lnTo>
                      <a:lnTo>
                        <a:pt x="215" y="576"/>
                      </a:lnTo>
                      <a:close/>
                    </a:path>
                  </a:pathLst>
                </a:custGeom>
                <a:solidFill>
                  <a:srgbClr val="737373"/>
                </a:solidFill>
                <a:ln w="9525">
                  <a:noFill/>
                  <a:round/>
                  <a:headEnd/>
                  <a:tailEnd/>
                </a:ln>
              </p:spPr>
              <p:txBody>
                <a:bodyPr/>
                <a:lstStyle/>
                <a:p>
                  <a:pPr>
                    <a:defRPr/>
                  </a:pPr>
                  <a:endParaRPr lang="en-US">
                    <a:cs typeface="+mn-cs"/>
                  </a:endParaRPr>
                </a:p>
              </p:txBody>
            </p:sp>
            <p:sp>
              <p:nvSpPr>
                <p:cNvPr id="304" name="Freeform 505"/>
                <p:cNvSpPr>
                  <a:spLocks/>
                </p:cNvSpPr>
                <p:nvPr/>
              </p:nvSpPr>
              <p:spPr bwMode="auto">
                <a:xfrm>
                  <a:off x="385" y="156"/>
                  <a:ext cx="43" cy="60"/>
                </a:xfrm>
                <a:custGeom>
                  <a:avLst/>
                  <a:gdLst/>
                  <a:ahLst/>
                  <a:cxnLst>
                    <a:cxn ang="0">
                      <a:pos x="231" y="544"/>
                    </a:cxn>
                    <a:cxn ang="0">
                      <a:pos x="236" y="505"/>
                    </a:cxn>
                    <a:cxn ang="0">
                      <a:pos x="281" y="361"/>
                    </a:cxn>
                    <a:cxn ang="0">
                      <a:pos x="340" y="249"/>
                    </a:cxn>
                    <a:cxn ang="0">
                      <a:pos x="84" y="0"/>
                    </a:cxn>
                    <a:cxn ang="0">
                      <a:pos x="58" y="56"/>
                    </a:cxn>
                    <a:cxn ang="0">
                      <a:pos x="17" y="198"/>
                    </a:cxn>
                    <a:cxn ang="0">
                      <a:pos x="0" y="319"/>
                    </a:cxn>
                    <a:cxn ang="0">
                      <a:pos x="231" y="544"/>
                    </a:cxn>
                  </a:cxnLst>
                  <a:rect l="0" t="0" r="r" b="b"/>
                  <a:pathLst>
                    <a:path w="340" h="544">
                      <a:moveTo>
                        <a:pt x="231" y="544"/>
                      </a:moveTo>
                      <a:lnTo>
                        <a:pt x="236" y="505"/>
                      </a:lnTo>
                      <a:lnTo>
                        <a:pt x="281" y="361"/>
                      </a:lnTo>
                      <a:lnTo>
                        <a:pt x="340" y="249"/>
                      </a:lnTo>
                      <a:lnTo>
                        <a:pt x="84" y="0"/>
                      </a:lnTo>
                      <a:lnTo>
                        <a:pt x="58" y="56"/>
                      </a:lnTo>
                      <a:lnTo>
                        <a:pt x="17" y="198"/>
                      </a:lnTo>
                      <a:lnTo>
                        <a:pt x="0" y="319"/>
                      </a:lnTo>
                      <a:lnTo>
                        <a:pt x="231" y="544"/>
                      </a:lnTo>
                      <a:close/>
                    </a:path>
                  </a:pathLst>
                </a:custGeom>
                <a:solidFill>
                  <a:srgbClr val="8A8A8A"/>
                </a:solidFill>
                <a:ln w="9525">
                  <a:noFill/>
                  <a:round/>
                  <a:headEnd/>
                  <a:tailEnd/>
                </a:ln>
              </p:spPr>
              <p:txBody>
                <a:bodyPr/>
                <a:lstStyle/>
                <a:p>
                  <a:pPr>
                    <a:defRPr/>
                  </a:pPr>
                  <a:endParaRPr lang="en-US">
                    <a:cs typeface="+mn-cs"/>
                  </a:endParaRPr>
                </a:p>
              </p:txBody>
            </p:sp>
            <p:sp>
              <p:nvSpPr>
                <p:cNvPr id="305" name="Freeform 506"/>
                <p:cNvSpPr>
                  <a:spLocks/>
                </p:cNvSpPr>
                <p:nvPr/>
              </p:nvSpPr>
              <p:spPr bwMode="auto">
                <a:xfrm>
                  <a:off x="389" y="141"/>
                  <a:ext cx="49" cy="57"/>
                </a:xfrm>
                <a:custGeom>
                  <a:avLst/>
                  <a:gdLst/>
                  <a:ahLst/>
                  <a:cxnLst>
                    <a:cxn ang="0">
                      <a:pos x="243" y="519"/>
                    </a:cxn>
                    <a:cxn ang="0">
                      <a:pos x="250" y="495"/>
                    </a:cxn>
                    <a:cxn ang="0">
                      <a:pos x="317" y="368"/>
                    </a:cxn>
                    <a:cxn ang="0">
                      <a:pos x="392" y="263"/>
                    </a:cxn>
                    <a:cxn ang="0">
                      <a:pos x="121" y="0"/>
                    </a:cxn>
                    <a:cxn ang="0">
                      <a:pos x="85" y="59"/>
                    </a:cxn>
                    <a:cxn ang="0">
                      <a:pos x="27" y="190"/>
                    </a:cxn>
                    <a:cxn ang="0">
                      <a:pos x="0" y="283"/>
                    </a:cxn>
                    <a:cxn ang="0">
                      <a:pos x="243" y="519"/>
                    </a:cxn>
                  </a:cxnLst>
                  <a:rect l="0" t="0" r="r" b="b"/>
                  <a:pathLst>
                    <a:path w="392" h="519">
                      <a:moveTo>
                        <a:pt x="243" y="519"/>
                      </a:moveTo>
                      <a:lnTo>
                        <a:pt x="250" y="495"/>
                      </a:lnTo>
                      <a:lnTo>
                        <a:pt x="317" y="368"/>
                      </a:lnTo>
                      <a:lnTo>
                        <a:pt x="392" y="263"/>
                      </a:lnTo>
                      <a:lnTo>
                        <a:pt x="121" y="0"/>
                      </a:lnTo>
                      <a:lnTo>
                        <a:pt x="85" y="59"/>
                      </a:lnTo>
                      <a:lnTo>
                        <a:pt x="27" y="190"/>
                      </a:lnTo>
                      <a:lnTo>
                        <a:pt x="0" y="283"/>
                      </a:lnTo>
                      <a:lnTo>
                        <a:pt x="243" y="519"/>
                      </a:lnTo>
                      <a:close/>
                    </a:path>
                  </a:pathLst>
                </a:custGeom>
                <a:solidFill>
                  <a:srgbClr val="A1A1A1"/>
                </a:solidFill>
                <a:ln w="9525">
                  <a:noFill/>
                  <a:round/>
                  <a:headEnd/>
                  <a:tailEnd/>
                </a:ln>
              </p:spPr>
              <p:txBody>
                <a:bodyPr/>
                <a:lstStyle/>
                <a:p>
                  <a:pPr>
                    <a:defRPr/>
                  </a:pPr>
                  <a:endParaRPr lang="en-US">
                    <a:cs typeface="+mn-cs"/>
                  </a:endParaRPr>
                </a:p>
              </p:txBody>
            </p:sp>
            <p:sp>
              <p:nvSpPr>
                <p:cNvPr id="306" name="Freeform 507"/>
                <p:cNvSpPr>
                  <a:spLocks/>
                </p:cNvSpPr>
                <p:nvPr/>
              </p:nvSpPr>
              <p:spPr bwMode="auto">
                <a:xfrm>
                  <a:off x="396" y="127"/>
                  <a:ext cx="55" cy="56"/>
                </a:xfrm>
                <a:custGeom>
                  <a:avLst/>
                  <a:gdLst/>
                  <a:ahLst/>
                  <a:cxnLst>
                    <a:cxn ang="0">
                      <a:pos x="256" y="502"/>
                    </a:cxn>
                    <a:cxn ang="0">
                      <a:pos x="264" y="487"/>
                    </a:cxn>
                    <a:cxn ang="0">
                      <a:pos x="350" y="368"/>
                    </a:cxn>
                    <a:cxn ang="0">
                      <a:pos x="438" y="276"/>
                    </a:cxn>
                    <a:cxn ang="0">
                      <a:pos x="154" y="0"/>
                    </a:cxn>
                    <a:cxn ang="0">
                      <a:pos x="107" y="57"/>
                    </a:cxn>
                    <a:cxn ang="0">
                      <a:pos x="32" y="178"/>
                    </a:cxn>
                    <a:cxn ang="0">
                      <a:pos x="0" y="253"/>
                    </a:cxn>
                    <a:cxn ang="0">
                      <a:pos x="256" y="502"/>
                    </a:cxn>
                  </a:cxnLst>
                  <a:rect l="0" t="0" r="r" b="b"/>
                  <a:pathLst>
                    <a:path w="438" h="502">
                      <a:moveTo>
                        <a:pt x="256" y="502"/>
                      </a:moveTo>
                      <a:lnTo>
                        <a:pt x="264" y="487"/>
                      </a:lnTo>
                      <a:lnTo>
                        <a:pt x="350" y="368"/>
                      </a:lnTo>
                      <a:lnTo>
                        <a:pt x="438" y="276"/>
                      </a:lnTo>
                      <a:lnTo>
                        <a:pt x="154" y="0"/>
                      </a:lnTo>
                      <a:lnTo>
                        <a:pt x="107" y="57"/>
                      </a:lnTo>
                      <a:lnTo>
                        <a:pt x="32" y="178"/>
                      </a:lnTo>
                      <a:lnTo>
                        <a:pt x="0" y="253"/>
                      </a:lnTo>
                      <a:lnTo>
                        <a:pt x="256" y="502"/>
                      </a:lnTo>
                      <a:close/>
                    </a:path>
                  </a:pathLst>
                </a:custGeom>
                <a:solidFill>
                  <a:srgbClr val="B8B8B8"/>
                </a:solidFill>
                <a:ln w="9525">
                  <a:noFill/>
                  <a:round/>
                  <a:headEnd/>
                  <a:tailEnd/>
                </a:ln>
              </p:spPr>
              <p:txBody>
                <a:bodyPr/>
                <a:lstStyle/>
                <a:p>
                  <a:pPr>
                    <a:defRPr/>
                  </a:pPr>
                  <a:endParaRPr lang="en-US">
                    <a:cs typeface="+mn-cs"/>
                  </a:endParaRPr>
                </a:p>
              </p:txBody>
            </p:sp>
            <p:sp>
              <p:nvSpPr>
                <p:cNvPr id="307" name="Freeform 508"/>
                <p:cNvSpPr>
                  <a:spLocks/>
                </p:cNvSpPr>
                <p:nvPr/>
              </p:nvSpPr>
              <p:spPr bwMode="auto">
                <a:xfrm>
                  <a:off x="404" y="116"/>
                  <a:ext cx="60" cy="54"/>
                </a:xfrm>
                <a:custGeom>
                  <a:avLst/>
                  <a:gdLst/>
                  <a:ahLst/>
                  <a:cxnLst>
                    <a:cxn ang="0">
                      <a:pos x="271" y="487"/>
                    </a:cxn>
                    <a:cxn ang="0">
                      <a:pos x="282" y="473"/>
                    </a:cxn>
                    <a:cxn ang="0">
                      <a:pos x="383" y="368"/>
                    </a:cxn>
                    <a:cxn ang="0">
                      <a:pos x="480" y="288"/>
                    </a:cxn>
                    <a:cxn ang="0">
                      <a:pos x="184" y="0"/>
                    </a:cxn>
                    <a:cxn ang="0">
                      <a:pos x="133" y="49"/>
                    </a:cxn>
                    <a:cxn ang="0">
                      <a:pos x="39" y="162"/>
                    </a:cxn>
                    <a:cxn ang="0">
                      <a:pos x="0" y="224"/>
                    </a:cxn>
                    <a:cxn ang="0">
                      <a:pos x="271" y="487"/>
                    </a:cxn>
                  </a:cxnLst>
                  <a:rect l="0" t="0" r="r" b="b"/>
                  <a:pathLst>
                    <a:path w="480" h="487">
                      <a:moveTo>
                        <a:pt x="271" y="487"/>
                      </a:moveTo>
                      <a:lnTo>
                        <a:pt x="282" y="473"/>
                      </a:lnTo>
                      <a:lnTo>
                        <a:pt x="383" y="368"/>
                      </a:lnTo>
                      <a:lnTo>
                        <a:pt x="480" y="288"/>
                      </a:lnTo>
                      <a:lnTo>
                        <a:pt x="184" y="0"/>
                      </a:lnTo>
                      <a:lnTo>
                        <a:pt x="133" y="49"/>
                      </a:lnTo>
                      <a:lnTo>
                        <a:pt x="39" y="162"/>
                      </a:lnTo>
                      <a:lnTo>
                        <a:pt x="0" y="224"/>
                      </a:lnTo>
                      <a:lnTo>
                        <a:pt x="271" y="487"/>
                      </a:lnTo>
                      <a:close/>
                    </a:path>
                  </a:pathLst>
                </a:custGeom>
                <a:solidFill>
                  <a:srgbClr val="CFCFCF"/>
                </a:solidFill>
                <a:ln w="9525">
                  <a:noFill/>
                  <a:round/>
                  <a:headEnd/>
                  <a:tailEnd/>
                </a:ln>
              </p:spPr>
              <p:txBody>
                <a:bodyPr/>
                <a:lstStyle/>
                <a:p>
                  <a:pPr>
                    <a:defRPr/>
                  </a:pPr>
                  <a:endParaRPr lang="en-US">
                    <a:cs typeface="+mn-cs"/>
                  </a:endParaRPr>
                </a:p>
              </p:txBody>
            </p:sp>
            <p:sp>
              <p:nvSpPr>
                <p:cNvPr id="308" name="Freeform 509"/>
                <p:cNvSpPr>
                  <a:spLocks/>
                </p:cNvSpPr>
                <p:nvPr/>
              </p:nvSpPr>
              <p:spPr bwMode="auto">
                <a:xfrm>
                  <a:off x="415" y="105"/>
                  <a:ext cx="65" cy="53"/>
                </a:xfrm>
                <a:custGeom>
                  <a:avLst/>
                  <a:gdLst/>
                  <a:ahLst/>
                  <a:cxnLst>
                    <a:cxn ang="0">
                      <a:pos x="284" y="476"/>
                    </a:cxn>
                    <a:cxn ang="0">
                      <a:pos x="297" y="463"/>
                    </a:cxn>
                    <a:cxn ang="0">
                      <a:pos x="408" y="372"/>
                    </a:cxn>
                    <a:cxn ang="0">
                      <a:pos x="517" y="302"/>
                    </a:cxn>
                    <a:cxn ang="0">
                      <a:pos x="206" y="0"/>
                    </a:cxn>
                    <a:cxn ang="0">
                      <a:pos x="153" y="42"/>
                    </a:cxn>
                    <a:cxn ang="0">
                      <a:pos x="47" y="144"/>
                    </a:cxn>
                    <a:cxn ang="0">
                      <a:pos x="0" y="200"/>
                    </a:cxn>
                    <a:cxn ang="0">
                      <a:pos x="284" y="476"/>
                    </a:cxn>
                  </a:cxnLst>
                  <a:rect l="0" t="0" r="r" b="b"/>
                  <a:pathLst>
                    <a:path w="517" h="476">
                      <a:moveTo>
                        <a:pt x="284" y="476"/>
                      </a:moveTo>
                      <a:lnTo>
                        <a:pt x="297" y="463"/>
                      </a:lnTo>
                      <a:lnTo>
                        <a:pt x="408" y="372"/>
                      </a:lnTo>
                      <a:lnTo>
                        <a:pt x="517" y="302"/>
                      </a:lnTo>
                      <a:lnTo>
                        <a:pt x="206" y="0"/>
                      </a:lnTo>
                      <a:lnTo>
                        <a:pt x="153" y="42"/>
                      </a:lnTo>
                      <a:lnTo>
                        <a:pt x="47" y="144"/>
                      </a:lnTo>
                      <a:lnTo>
                        <a:pt x="0" y="200"/>
                      </a:lnTo>
                      <a:lnTo>
                        <a:pt x="284" y="476"/>
                      </a:lnTo>
                      <a:close/>
                    </a:path>
                  </a:pathLst>
                </a:custGeom>
                <a:solidFill>
                  <a:srgbClr val="E5E5E5"/>
                </a:solidFill>
                <a:ln w="9525">
                  <a:noFill/>
                  <a:round/>
                  <a:headEnd/>
                  <a:tailEnd/>
                </a:ln>
              </p:spPr>
              <p:txBody>
                <a:bodyPr/>
                <a:lstStyle/>
                <a:p>
                  <a:pPr>
                    <a:defRPr/>
                  </a:pPr>
                  <a:endParaRPr lang="en-US">
                    <a:cs typeface="+mn-cs"/>
                  </a:endParaRPr>
                </a:p>
              </p:txBody>
            </p:sp>
            <p:sp>
              <p:nvSpPr>
                <p:cNvPr id="309" name="Freeform 510"/>
                <p:cNvSpPr>
                  <a:spLocks/>
                </p:cNvSpPr>
                <p:nvPr/>
              </p:nvSpPr>
              <p:spPr bwMode="auto">
                <a:xfrm>
                  <a:off x="427" y="96"/>
                  <a:ext cx="69" cy="52"/>
                </a:xfrm>
                <a:custGeom>
                  <a:avLst/>
                  <a:gdLst/>
                  <a:ahLst/>
                  <a:cxnLst>
                    <a:cxn ang="0">
                      <a:pos x="296" y="467"/>
                    </a:cxn>
                    <a:cxn ang="0">
                      <a:pos x="310" y="456"/>
                    </a:cxn>
                    <a:cxn ang="0">
                      <a:pos x="433" y="376"/>
                    </a:cxn>
                    <a:cxn ang="0">
                      <a:pos x="551" y="314"/>
                    </a:cxn>
                    <a:cxn ang="0">
                      <a:pos x="229" y="0"/>
                    </a:cxn>
                    <a:cxn ang="0">
                      <a:pos x="169" y="38"/>
                    </a:cxn>
                    <a:cxn ang="0">
                      <a:pos x="55" y="126"/>
                    </a:cxn>
                    <a:cxn ang="0">
                      <a:pos x="0" y="179"/>
                    </a:cxn>
                    <a:cxn ang="0">
                      <a:pos x="296" y="467"/>
                    </a:cxn>
                  </a:cxnLst>
                  <a:rect l="0" t="0" r="r" b="b"/>
                  <a:pathLst>
                    <a:path w="551" h="467">
                      <a:moveTo>
                        <a:pt x="296" y="467"/>
                      </a:moveTo>
                      <a:lnTo>
                        <a:pt x="310" y="456"/>
                      </a:lnTo>
                      <a:lnTo>
                        <a:pt x="433" y="376"/>
                      </a:lnTo>
                      <a:lnTo>
                        <a:pt x="551" y="314"/>
                      </a:lnTo>
                      <a:lnTo>
                        <a:pt x="229" y="0"/>
                      </a:lnTo>
                      <a:lnTo>
                        <a:pt x="169" y="38"/>
                      </a:lnTo>
                      <a:lnTo>
                        <a:pt x="55" y="126"/>
                      </a:lnTo>
                      <a:lnTo>
                        <a:pt x="0" y="179"/>
                      </a:lnTo>
                      <a:lnTo>
                        <a:pt x="296" y="467"/>
                      </a:lnTo>
                      <a:close/>
                    </a:path>
                  </a:pathLst>
                </a:custGeom>
                <a:solidFill>
                  <a:srgbClr val="E8E8E8"/>
                </a:solidFill>
                <a:ln w="9525">
                  <a:noFill/>
                  <a:round/>
                  <a:headEnd/>
                  <a:tailEnd/>
                </a:ln>
              </p:spPr>
              <p:txBody>
                <a:bodyPr/>
                <a:lstStyle/>
                <a:p>
                  <a:pPr>
                    <a:defRPr/>
                  </a:pPr>
                  <a:endParaRPr lang="en-US">
                    <a:cs typeface="+mn-cs"/>
                  </a:endParaRPr>
                </a:p>
              </p:txBody>
            </p:sp>
            <p:sp>
              <p:nvSpPr>
                <p:cNvPr id="310" name="Freeform 511"/>
                <p:cNvSpPr>
                  <a:spLocks/>
                </p:cNvSpPr>
                <p:nvPr/>
              </p:nvSpPr>
              <p:spPr bwMode="auto">
                <a:xfrm>
                  <a:off x="441" y="88"/>
                  <a:ext cx="73" cy="51"/>
                </a:xfrm>
                <a:custGeom>
                  <a:avLst/>
                  <a:gdLst/>
                  <a:ahLst/>
                  <a:cxnLst>
                    <a:cxn ang="0">
                      <a:pos x="311" y="457"/>
                    </a:cxn>
                    <a:cxn ang="0">
                      <a:pos x="325" y="447"/>
                    </a:cxn>
                    <a:cxn ang="0">
                      <a:pos x="454" y="378"/>
                    </a:cxn>
                    <a:cxn ang="0">
                      <a:pos x="585" y="326"/>
                    </a:cxn>
                    <a:cxn ang="0">
                      <a:pos x="588" y="325"/>
                    </a:cxn>
                    <a:cxn ang="0">
                      <a:pos x="254" y="0"/>
                    </a:cxn>
                    <a:cxn ang="0">
                      <a:pos x="183" y="32"/>
                    </a:cxn>
                    <a:cxn ang="0">
                      <a:pos x="61" y="109"/>
                    </a:cxn>
                    <a:cxn ang="0">
                      <a:pos x="0" y="155"/>
                    </a:cxn>
                    <a:cxn ang="0">
                      <a:pos x="311" y="457"/>
                    </a:cxn>
                  </a:cxnLst>
                  <a:rect l="0" t="0" r="r" b="b"/>
                  <a:pathLst>
                    <a:path w="588" h="457">
                      <a:moveTo>
                        <a:pt x="311" y="457"/>
                      </a:moveTo>
                      <a:lnTo>
                        <a:pt x="325" y="447"/>
                      </a:lnTo>
                      <a:lnTo>
                        <a:pt x="454" y="378"/>
                      </a:lnTo>
                      <a:lnTo>
                        <a:pt x="585" y="326"/>
                      </a:lnTo>
                      <a:lnTo>
                        <a:pt x="588" y="325"/>
                      </a:lnTo>
                      <a:lnTo>
                        <a:pt x="254" y="0"/>
                      </a:lnTo>
                      <a:lnTo>
                        <a:pt x="183" y="32"/>
                      </a:lnTo>
                      <a:lnTo>
                        <a:pt x="61" y="109"/>
                      </a:lnTo>
                      <a:lnTo>
                        <a:pt x="0" y="155"/>
                      </a:lnTo>
                      <a:lnTo>
                        <a:pt x="311" y="457"/>
                      </a:lnTo>
                      <a:close/>
                    </a:path>
                  </a:pathLst>
                </a:custGeom>
                <a:solidFill>
                  <a:srgbClr val="EBEBEB"/>
                </a:solidFill>
                <a:ln w="9525">
                  <a:noFill/>
                  <a:round/>
                  <a:headEnd/>
                  <a:tailEnd/>
                </a:ln>
              </p:spPr>
              <p:txBody>
                <a:bodyPr/>
                <a:lstStyle/>
                <a:p>
                  <a:pPr>
                    <a:defRPr/>
                  </a:pPr>
                  <a:endParaRPr lang="en-US">
                    <a:cs typeface="+mn-cs"/>
                  </a:endParaRPr>
                </a:p>
              </p:txBody>
            </p:sp>
            <p:sp>
              <p:nvSpPr>
                <p:cNvPr id="311" name="Freeform 512"/>
                <p:cNvSpPr>
                  <a:spLocks/>
                </p:cNvSpPr>
                <p:nvPr/>
              </p:nvSpPr>
              <p:spPr bwMode="auto">
                <a:xfrm>
                  <a:off x="456" y="82"/>
                  <a:ext cx="78" cy="49"/>
                </a:xfrm>
                <a:custGeom>
                  <a:avLst/>
                  <a:gdLst/>
                  <a:ahLst/>
                  <a:cxnLst>
                    <a:cxn ang="0">
                      <a:pos x="322" y="439"/>
                    </a:cxn>
                    <a:cxn ang="0">
                      <a:pos x="333" y="432"/>
                    </a:cxn>
                    <a:cxn ang="0">
                      <a:pos x="464" y="380"/>
                    </a:cxn>
                    <a:cxn ang="0">
                      <a:pos x="599" y="338"/>
                    </a:cxn>
                    <a:cxn ang="0">
                      <a:pos x="626" y="333"/>
                    </a:cxn>
                    <a:cxn ang="0">
                      <a:pos x="283" y="0"/>
                    </a:cxn>
                    <a:cxn ang="0">
                      <a:pos x="193" y="29"/>
                    </a:cxn>
                    <a:cxn ang="0">
                      <a:pos x="62" y="86"/>
                    </a:cxn>
                    <a:cxn ang="0">
                      <a:pos x="0" y="125"/>
                    </a:cxn>
                    <a:cxn ang="0">
                      <a:pos x="322" y="439"/>
                    </a:cxn>
                  </a:cxnLst>
                  <a:rect l="0" t="0" r="r" b="b"/>
                  <a:pathLst>
                    <a:path w="626" h="439">
                      <a:moveTo>
                        <a:pt x="322" y="439"/>
                      </a:moveTo>
                      <a:lnTo>
                        <a:pt x="333" y="432"/>
                      </a:lnTo>
                      <a:lnTo>
                        <a:pt x="464" y="380"/>
                      </a:lnTo>
                      <a:lnTo>
                        <a:pt x="599" y="338"/>
                      </a:lnTo>
                      <a:lnTo>
                        <a:pt x="626" y="333"/>
                      </a:lnTo>
                      <a:lnTo>
                        <a:pt x="283" y="0"/>
                      </a:lnTo>
                      <a:lnTo>
                        <a:pt x="193" y="29"/>
                      </a:lnTo>
                      <a:lnTo>
                        <a:pt x="62" y="86"/>
                      </a:lnTo>
                      <a:lnTo>
                        <a:pt x="0" y="125"/>
                      </a:lnTo>
                      <a:lnTo>
                        <a:pt x="322" y="439"/>
                      </a:lnTo>
                      <a:close/>
                    </a:path>
                  </a:pathLst>
                </a:custGeom>
                <a:solidFill>
                  <a:srgbClr val="EDEDED"/>
                </a:solidFill>
                <a:ln w="9525">
                  <a:noFill/>
                  <a:round/>
                  <a:headEnd/>
                  <a:tailEnd/>
                </a:ln>
              </p:spPr>
              <p:txBody>
                <a:bodyPr/>
                <a:lstStyle/>
                <a:p>
                  <a:pPr>
                    <a:defRPr/>
                  </a:pPr>
                  <a:endParaRPr lang="en-US">
                    <a:cs typeface="+mn-cs"/>
                  </a:endParaRPr>
                </a:p>
              </p:txBody>
            </p:sp>
            <p:sp>
              <p:nvSpPr>
                <p:cNvPr id="312" name="Freeform 513"/>
                <p:cNvSpPr>
                  <a:spLocks/>
                </p:cNvSpPr>
                <p:nvPr/>
              </p:nvSpPr>
              <p:spPr bwMode="auto">
                <a:xfrm>
                  <a:off x="473" y="78"/>
                  <a:ext cx="83" cy="46"/>
                </a:xfrm>
                <a:custGeom>
                  <a:avLst/>
                  <a:gdLst/>
                  <a:ahLst/>
                  <a:cxnLst>
                    <a:cxn ang="0">
                      <a:pos x="334" y="414"/>
                    </a:cxn>
                    <a:cxn ang="0">
                      <a:pos x="466" y="373"/>
                    </a:cxn>
                    <a:cxn ang="0">
                      <a:pos x="595" y="348"/>
                    </a:cxn>
                    <a:cxn ang="0">
                      <a:pos x="669" y="339"/>
                    </a:cxn>
                    <a:cxn ang="0">
                      <a:pos x="320" y="0"/>
                    </a:cxn>
                    <a:cxn ang="0">
                      <a:pos x="193" y="23"/>
                    </a:cxn>
                    <a:cxn ang="0">
                      <a:pos x="60" y="64"/>
                    </a:cxn>
                    <a:cxn ang="0">
                      <a:pos x="0" y="89"/>
                    </a:cxn>
                    <a:cxn ang="0">
                      <a:pos x="334" y="414"/>
                    </a:cxn>
                  </a:cxnLst>
                  <a:rect l="0" t="0" r="r" b="b"/>
                  <a:pathLst>
                    <a:path w="669" h="414">
                      <a:moveTo>
                        <a:pt x="334" y="414"/>
                      </a:moveTo>
                      <a:lnTo>
                        <a:pt x="466" y="373"/>
                      </a:lnTo>
                      <a:lnTo>
                        <a:pt x="595" y="348"/>
                      </a:lnTo>
                      <a:lnTo>
                        <a:pt x="669" y="339"/>
                      </a:lnTo>
                      <a:lnTo>
                        <a:pt x="320" y="0"/>
                      </a:lnTo>
                      <a:lnTo>
                        <a:pt x="193" y="23"/>
                      </a:lnTo>
                      <a:lnTo>
                        <a:pt x="60" y="64"/>
                      </a:lnTo>
                      <a:lnTo>
                        <a:pt x="0" y="89"/>
                      </a:lnTo>
                      <a:lnTo>
                        <a:pt x="334" y="414"/>
                      </a:lnTo>
                      <a:close/>
                    </a:path>
                  </a:pathLst>
                </a:custGeom>
                <a:solidFill>
                  <a:srgbClr val="F0F0F0"/>
                </a:solidFill>
                <a:ln w="9525">
                  <a:noFill/>
                  <a:round/>
                  <a:headEnd/>
                  <a:tailEnd/>
                </a:ln>
              </p:spPr>
              <p:txBody>
                <a:bodyPr/>
                <a:lstStyle/>
                <a:p>
                  <a:pPr>
                    <a:defRPr/>
                  </a:pPr>
                  <a:endParaRPr lang="en-US">
                    <a:cs typeface="+mn-cs"/>
                  </a:endParaRPr>
                </a:p>
              </p:txBody>
            </p:sp>
            <p:sp>
              <p:nvSpPr>
                <p:cNvPr id="313" name="Freeform 514"/>
                <p:cNvSpPr>
                  <a:spLocks/>
                </p:cNvSpPr>
                <p:nvPr/>
              </p:nvSpPr>
              <p:spPr bwMode="auto">
                <a:xfrm>
                  <a:off x="491" y="77"/>
                  <a:ext cx="91" cy="42"/>
                </a:xfrm>
                <a:custGeom>
                  <a:avLst/>
                  <a:gdLst/>
                  <a:ahLst/>
                  <a:cxnLst>
                    <a:cxn ang="0">
                      <a:pos x="343" y="375"/>
                    </a:cxn>
                    <a:cxn ang="0">
                      <a:pos x="445" y="355"/>
                    </a:cxn>
                    <a:cxn ang="0">
                      <a:pos x="571" y="341"/>
                    </a:cxn>
                    <a:cxn ang="0">
                      <a:pos x="692" y="343"/>
                    </a:cxn>
                    <a:cxn ang="0">
                      <a:pos x="725" y="346"/>
                    </a:cxn>
                    <a:cxn ang="0">
                      <a:pos x="376" y="7"/>
                    </a:cxn>
                    <a:cxn ang="0">
                      <a:pos x="318" y="0"/>
                    </a:cxn>
                    <a:cxn ang="0">
                      <a:pos x="181" y="4"/>
                    </a:cxn>
                    <a:cxn ang="0">
                      <a:pos x="43" y="30"/>
                    </a:cxn>
                    <a:cxn ang="0">
                      <a:pos x="0" y="42"/>
                    </a:cxn>
                    <a:cxn ang="0">
                      <a:pos x="343" y="375"/>
                    </a:cxn>
                  </a:cxnLst>
                  <a:rect l="0" t="0" r="r" b="b"/>
                  <a:pathLst>
                    <a:path w="725" h="375">
                      <a:moveTo>
                        <a:pt x="343" y="375"/>
                      </a:moveTo>
                      <a:lnTo>
                        <a:pt x="445" y="355"/>
                      </a:lnTo>
                      <a:lnTo>
                        <a:pt x="571" y="341"/>
                      </a:lnTo>
                      <a:lnTo>
                        <a:pt x="692" y="343"/>
                      </a:lnTo>
                      <a:lnTo>
                        <a:pt x="725" y="346"/>
                      </a:lnTo>
                      <a:lnTo>
                        <a:pt x="376" y="7"/>
                      </a:lnTo>
                      <a:lnTo>
                        <a:pt x="318" y="0"/>
                      </a:lnTo>
                      <a:lnTo>
                        <a:pt x="181" y="4"/>
                      </a:lnTo>
                      <a:lnTo>
                        <a:pt x="43" y="30"/>
                      </a:lnTo>
                      <a:lnTo>
                        <a:pt x="0" y="42"/>
                      </a:lnTo>
                      <a:lnTo>
                        <a:pt x="343" y="375"/>
                      </a:lnTo>
                      <a:close/>
                    </a:path>
                  </a:pathLst>
                </a:custGeom>
                <a:solidFill>
                  <a:srgbClr val="F2F2F2"/>
                </a:solidFill>
                <a:ln w="9525">
                  <a:noFill/>
                  <a:round/>
                  <a:headEnd/>
                  <a:tailEnd/>
                </a:ln>
              </p:spPr>
              <p:txBody>
                <a:bodyPr/>
                <a:lstStyle/>
                <a:p>
                  <a:pPr>
                    <a:defRPr/>
                  </a:pPr>
                  <a:endParaRPr lang="en-US">
                    <a:cs typeface="+mn-cs"/>
                  </a:endParaRPr>
                </a:p>
              </p:txBody>
            </p:sp>
            <p:sp>
              <p:nvSpPr>
                <p:cNvPr id="314" name="Freeform 515"/>
                <p:cNvSpPr>
                  <a:spLocks/>
                </p:cNvSpPr>
                <p:nvPr/>
              </p:nvSpPr>
              <p:spPr bwMode="auto">
                <a:xfrm>
                  <a:off x="513" y="77"/>
                  <a:ext cx="101" cy="47"/>
                </a:xfrm>
                <a:custGeom>
                  <a:avLst/>
                  <a:gdLst/>
                  <a:ahLst/>
                  <a:cxnLst>
                    <a:cxn ang="0">
                      <a:pos x="349" y="346"/>
                    </a:cxn>
                    <a:cxn ang="0">
                      <a:pos x="401" y="341"/>
                    </a:cxn>
                    <a:cxn ang="0">
                      <a:pos x="522" y="343"/>
                    </a:cxn>
                    <a:cxn ang="0">
                      <a:pos x="631" y="355"/>
                    </a:cxn>
                    <a:cxn ang="0">
                      <a:pos x="726" y="382"/>
                    </a:cxn>
                    <a:cxn ang="0">
                      <a:pos x="807" y="424"/>
                    </a:cxn>
                    <a:cxn ang="0">
                      <a:pos x="751" y="347"/>
                    </a:cxn>
                    <a:cxn ang="0">
                      <a:pos x="711" y="297"/>
                    </a:cxn>
                    <a:cxn ang="0">
                      <a:pos x="504" y="96"/>
                    </a:cxn>
                    <a:cxn ang="0">
                      <a:pos x="414" y="55"/>
                    </a:cxn>
                    <a:cxn ang="0">
                      <a:pos x="283" y="17"/>
                    </a:cxn>
                    <a:cxn ang="0">
                      <a:pos x="148" y="0"/>
                    </a:cxn>
                    <a:cxn ang="0">
                      <a:pos x="11" y="4"/>
                    </a:cxn>
                    <a:cxn ang="0">
                      <a:pos x="0" y="7"/>
                    </a:cxn>
                    <a:cxn ang="0">
                      <a:pos x="349" y="346"/>
                    </a:cxn>
                  </a:cxnLst>
                  <a:rect l="0" t="0" r="r" b="b"/>
                  <a:pathLst>
                    <a:path w="807" h="424">
                      <a:moveTo>
                        <a:pt x="349" y="346"/>
                      </a:moveTo>
                      <a:lnTo>
                        <a:pt x="401" y="341"/>
                      </a:lnTo>
                      <a:lnTo>
                        <a:pt x="522" y="343"/>
                      </a:lnTo>
                      <a:lnTo>
                        <a:pt x="631" y="355"/>
                      </a:lnTo>
                      <a:lnTo>
                        <a:pt x="726" y="382"/>
                      </a:lnTo>
                      <a:lnTo>
                        <a:pt x="807" y="424"/>
                      </a:lnTo>
                      <a:lnTo>
                        <a:pt x="751" y="347"/>
                      </a:lnTo>
                      <a:lnTo>
                        <a:pt x="711" y="297"/>
                      </a:lnTo>
                      <a:lnTo>
                        <a:pt x="504" y="96"/>
                      </a:lnTo>
                      <a:lnTo>
                        <a:pt x="414" y="55"/>
                      </a:lnTo>
                      <a:lnTo>
                        <a:pt x="283" y="17"/>
                      </a:lnTo>
                      <a:lnTo>
                        <a:pt x="148" y="0"/>
                      </a:lnTo>
                      <a:lnTo>
                        <a:pt x="11" y="4"/>
                      </a:lnTo>
                      <a:lnTo>
                        <a:pt x="0" y="7"/>
                      </a:lnTo>
                      <a:lnTo>
                        <a:pt x="349" y="346"/>
                      </a:lnTo>
                      <a:close/>
                    </a:path>
                  </a:pathLst>
                </a:custGeom>
                <a:solidFill>
                  <a:srgbClr val="F5F5F5"/>
                </a:solidFill>
                <a:ln w="9525">
                  <a:noFill/>
                  <a:round/>
                  <a:headEnd/>
                  <a:tailEnd/>
                </a:ln>
              </p:spPr>
              <p:txBody>
                <a:bodyPr/>
                <a:lstStyle/>
                <a:p>
                  <a:pPr>
                    <a:defRPr/>
                  </a:pPr>
                  <a:endParaRPr lang="en-US">
                    <a:cs typeface="+mn-cs"/>
                  </a:endParaRPr>
                </a:p>
              </p:txBody>
            </p:sp>
            <p:sp>
              <p:nvSpPr>
                <p:cNvPr id="315" name="Freeform 516"/>
                <p:cNvSpPr>
                  <a:spLocks/>
                </p:cNvSpPr>
                <p:nvPr/>
              </p:nvSpPr>
              <p:spPr bwMode="auto">
                <a:xfrm>
                  <a:off x="538" y="78"/>
                  <a:ext cx="76" cy="46"/>
                </a:xfrm>
                <a:custGeom>
                  <a:avLst/>
                  <a:gdLst/>
                  <a:ahLst/>
                  <a:cxnLst>
                    <a:cxn ang="0">
                      <a:pos x="349" y="339"/>
                    </a:cxn>
                    <a:cxn ang="0">
                      <a:pos x="425" y="348"/>
                    </a:cxn>
                    <a:cxn ang="0">
                      <a:pos x="520" y="375"/>
                    </a:cxn>
                    <a:cxn ang="0">
                      <a:pos x="601" y="417"/>
                    </a:cxn>
                    <a:cxn ang="0">
                      <a:pos x="545" y="340"/>
                    </a:cxn>
                    <a:cxn ang="0">
                      <a:pos x="481" y="263"/>
                    </a:cxn>
                    <a:cxn ang="0">
                      <a:pos x="410" y="183"/>
                    </a:cxn>
                    <a:cxn ang="0">
                      <a:pos x="337" y="108"/>
                    </a:cxn>
                    <a:cxn ang="0">
                      <a:pos x="208" y="48"/>
                    </a:cxn>
                    <a:cxn ang="0">
                      <a:pos x="77" y="10"/>
                    </a:cxn>
                    <a:cxn ang="0">
                      <a:pos x="0" y="0"/>
                    </a:cxn>
                    <a:cxn ang="0">
                      <a:pos x="349" y="339"/>
                    </a:cxn>
                  </a:cxnLst>
                  <a:rect l="0" t="0" r="r" b="b"/>
                  <a:pathLst>
                    <a:path w="601" h="417">
                      <a:moveTo>
                        <a:pt x="349" y="339"/>
                      </a:moveTo>
                      <a:lnTo>
                        <a:pt x="425" y="348"/>
                      </a:lnTo>
                      <a:lnTo>
                        <a:pt x="520" y="375"/>
                      </a:lnTo>
                      <a:lnTo>
                        <a:pt x="601" y="417"/>
                      </a:lnTo>
                      <a:lnTo>
                        <a:pt x="545" y="340"/>
                      </a:lnTo>
                      <a:lnTo>
                        <a:pt x="481" y="263"/>
                      </a:lnTo>
                      <a:lnTo>
                        <a:pt x="410" y="183"/>
                      </a:lnTo>
                      <a:lnTo>
                        <a:pt x="337" y="108"/>
                      </a:lnTo>
                      <a:lnTo>
                        <a:pt x="208" y="48"/>
                      </a:lnTo>
                      <a:lnTo>
                        <a:pt x="77" y="10"/>
                      </a:lnTo>
                      <a:lnTo>
                        <a:pt x="0" y="0"/>
                      </a:lnTo>
                      <a:lnTo>
                        <a:pt x="349" y="339"/>
                      </a:lnTo>
                      <a:close/>
                    </a:path>
                  </a:pathLst>
                </a:custGeom>
                <a:solidFill>
                  <a:srgbClr val="F7F7F7"/>
                </a:solidFill>
                <a:ln w="9525">
                  <a:noFill/>
                  <a:round/>
                  <a:headEnd/>
                  <a:tailEnd/>
                </a:ln>
              </p:spPr>
              <p:txBody>
                <a:bodyPr/>
                <a:lstStyle/>
                <a:p>
                  <a:pPr>
                    <a:defRPr/>
                  </a:pPr>
                  <a:endParaRPr lang="en-US">
                    <a:cs typeface="+mn-cs"/>
                  </a:endParaRPr>
                </a:p>
              </p:txBody>
            </p:sp>
            <p:sp>
              <p:nvSpPr>
                <p:cNvPr id="316" name="Freeform 517"/>
                <p:cNvSpPr>
                  <a:spLocks/>
                </p:cNvSpPr>
                <p:nvPr/>
              </p:nvSpPr>
              <p:spPr bwMode="auto">
                <a:xfrm>
                  <a:off x="576" y="88"/>
                  <a:ext cx="25" cy="22"/>
                </a:xfrm>
                <a:custGeom>
                  <a:avLst/>
                  <a:gdLst/>
                  <a:ahLst/>
                  <a:cxnLst>
                    <a:cxn ang="0">
                      <a:pos x="207" y="201"/>
                    </a:cxn>
                    <a:cxn ang="0">
                      <a:pos x="183" y="174"/>
                    </a:cxn>
                    <a:cxn ang="0">
                      <a:pos x="112" y="94"/>
                    </a:cxn>
                    <a:cxn ang="0">
                      <a:pos x="39" y="19"/>
                    </a:cxn>
                    <a:cxn ang="0">
                      <a:pos x="0" y="0"/>
                    </a:cxn>
                    <a:cxn ang="0">
                      <a:pos x="207" y="201"/>
                    </a:cxn>
                  </a:cxnLst>
                  <a:rect l="0" t="0" r="r" b="b"/>
                  <a:pathLst>
                    <a:path w="207" h="201">
                      <a:moveTo>
                        <a:pt x="207" y="201"/>
                      </a:moveTo>
                      <a:lnTo>
                        <a:pt x="183" y="174"/>
                      </a:lnTo>
                      <a:lnTo>
                        <a:pt x="112" y="94"/>
                      </a:lnTo>
                      <a:lnTo>
                        <a:pt x="39" y="19"/>
                      </a:lnTo>
                      <a:lnTo>
                        <a:pt x="0" y="0"/>
                      </a:lnTo>
                      <a:lnTo>
                        <a:pt x="207" y="201"/>
                      </a:lnTo>
                      <a:close/>
                    </a:path>
                  </a:pathLst>
                </a:custGeom>
                <a:solidFill>
                  <a:srgbClr val="FAFAFA"/>
                </a:solidFill>
                <a:ln w="9525">
                  <a:noFill/>
                  <a:round/>
                  <a:headEnd/>
                  <a:tailEnd/>
                </a:ln>
              </p:spPr>
              <p:txBody>
                <a:bodyPr/>
                <a:lstStyle/>
                <a:p>
                  <a:pPr>
                    <a:defRPr/>
                  </a:pPr>
                  <a:endParaRPr lang="en-US">
                    <a:cs typeface="+mn-cs"/>
                  </a:endParaRPr>
                </a:p>
              </p:txBody>
            </p:sp>
            <p:sp>
              <p:nvSpPr>
                <p:cNvPr id="317" name="Freeform 518"/>
                <p:cNvSpPr>
                  <a:spLocks/>
                </p:cNvSpPr>
                <p:nvPr/>
              </p:nvSpPr>
              <p:spPr bwMode="auto">
                <a:xfrm>
                  <a:off x="317" y="205"/>
                  <a:ext cx="43" cy="48"/>
                </a:xfrm>
                <a:custGeom>
                  <a:avLst/>
                  <a:gdLst/>
                  <a:ahLst/>
                  <a:cxnLst>
                    <a:cxn ang="0">
                      <a:pos x="342" y="227"/>
                    </a:cxn>
                    <a:cxn ang="0">
                      <a:pos x="332" y="288"/>
                    </a:cxn>
                    <a:cxn ang="0">
                      <a:pos x="298" y="367"/>
                    </a:cxn>
                    <a:cxn ang="0">
                      <a:pos x="236" y="430"/>
                    </a:cxn>
                    <a:cxn ang="0">
                      <a:pos x="225" y="417"/>
                    </a:cxn>
                    <a:cxn ang="0">
                      <a:pos x="212" y="403"/>
                    </a:cxn>
                    <a:cxn ang="0">
                      <a:pos x="199" y="390"/>
                    </a:cxn>
                    <a:cxn ang="0">
                      <a:pos x="191" y="375"/>
                    </a:cxn>
                    <a:cxn ang="0">
                      <a:pos x="180" y="361"/>
                    </a:cxn>
                    <a:cxn ang="0">
                      <a:pos x="173" y="355"/>
                    </a:cxn>
                    <a:cxn ang="0">
                      <a:pos x="163" y="342"/>
                    </a:cxn>
                    <a:cxn ang="0">
                      <a:pos x="154" y="330"/>
                    </a:cxn>
                    <a:cxn ang="0">
                      <a:pos x="141" y="315"/>
                    </a:cxn>
                    <a:cxn ang="0">
                      <a:pos x="128" y="300"/>
                    </a:cxn>
                    <a:cxn ang="0">
                      <a:pos x="120" y="288"/>
                    </a:cxn>
                    <a:cxn ang="0">
                      <a:pos x="113" y="282"/>
                    </a:cxn>
                    <a:cxn ang="0">
                      <a:pos x="103" y="267"/>
                    </a:cxn>
                    <a:cxn ang="0">
                      <a:pos x="96" y="259"/>
                    </a:cxn>
                    <a:cxn ang="0">
                      <a:pos x="88" y="248"/>
                    </a:cxn>
                    <a:cxn ang="0">
                      <a:pos x="81" y="240"/>
                    </a:cxn>
                    <a:cxn ang="0">
                      <a:pos x="75" y="229"/>
                    </a:cxn>
                    <a:cxn ang="0">
                      <a:pos x="68" y="219"/>
                    </a:cxn>
                    <a:cxn ang="0">
                      <a:pos x="62" y="211"/>
                    </a:cxn>
                    <a:cxn ang="0">
                      <a:pos x="27" y="167"/>
                    </a:cxn>
                    <a:cxn ang="0">
                      <a:pos x="0" y="129"/>
                    </a:cxn>
                    <a:cxn ang="0">
                      <a:pos x="70" y="64"/>
                    </a:cxn>
                    <a:cxn ang="0">
                      <a:pos x="108" y="0"/>
                    </a:cxn>
                    <a:cxn ang="0">
                      <a:pos x="342" y="227"/>
                    </a:cxn>
                  </a:cxnLst>
                  <a:rect l="0" t="0" r="r" b="b"/>
                  <a:pathLst>
                    <a:path w="342" h="430">
                      <a:moveTo>
                        <a:pt x="342" y="227"/>
                      </a:moveTo>
                      <a:lnTo>
                        <a:pt x="332" y="288"/>
                      </a:lnTo>
                      <a:lnTo>
                        <a:pt x="298" y="367"/>
                      </a:lnTo>
                      <a:lnTo>
                        <a:pt x="236" y="430"/>
                      </a:lnTo>
                      <a:lnTo>
                        <a:pt x="225" y="417"/>
                      </a:lnTo>
                      <a:lnTo>
                        <a:pt x="212" y="403"/>
                      </a:lnTo>
                      <a:lnTo>
                        <a:pt x="199" y="390"/>
                      </a:lnTo>
                      <a:lnTo>
                        <a:pt x="191" y="375"/>
                      </a:lnTo>
                      <a:lnTo>
                        <a:pt x="180" y="361"/>
                      </a:lnTo>
                      <a:lnTo>
                        <a:pt x="173" y="355"/>
                      </a:lnTo>
                      <a:lnTo>
                        <a:pt x="163" y="342"/>
                      </a:lnTo>
                      <a:lnTo>
                        <a:pt x="154" y="330"/>
                      </a:lnTo>
                      <a:lnTo>
                        <a:pt x="141" y="315"/>
                      </a:lnTo>
                      <a:lnTo>
                        <a:pt x="128" y="300"/>
                      </a:lnTo>
                      <a:lnTo>
                        <a:pt x="120" y="288"/>
                      </a:lnTo>
                      <a:lnTo>
                        <a:pt x="113" y="282"/>
                      </a:lnTo>
                      <a:lnTo>
                        <a:pt x="103" y="267"/>
                      </a:lnTo>
                      <a:lnTo>
                        <a:pt x="96" y="259"/>
                      </a:lnTo>
                      <a:lnTo>
                        <a:pt x="88" y="248"/>
                      </a:lnTo>
                      <a:lnTo>
                        <a:pt x="81" y="240"/>
                      </a:lnTo>
                      <a:lnTo>
                        <a:pt x="75" y="229"/>
                      </a:lnTo>
                      <a:lnTo>
                        <a:pt x="68" y="219"/>
                      </a:lnTo>
                      <a:lnTo>
                        <a:pt x="62" y="211"/>
                      </a:lnTo>
                      <a:lnTo>
                        <a:pt x="27" y="167"/>
                      </a:lnTo>
                      <a:lnTo>
                        <a:pt x="0" y="129"/>
                      </a:lnTo>
                      <a:lnTo>
                        <a:pt x="70" y="64"/>
                      </a:lnTo>
                      <a:lnTo>
                        <a:pt x="108" y="0"/>
                      </a:lnTo>
                      <a:lnTo>
                        <a:pt x="342" y="227"/>
                      </a:lnTo>
                      <a:close/>
                    </a:path>
                  </a:pathLst>
                </a:custGeom>
                <a:solidFill>
                  <a:srgbClr val="171717"/>
                </a:solidFill>
                <a:ln w="9525">
                  <a:noFill/>
                  <a:round/>
                  <a:headEnd/>
                  <a:tailEnd/>
                </a:ln>
              </p:spPr>
              <p:txBody>
                <a:bodyPr/>
                <a:lstStyle/>
                <a:p>
                  <a:pPr>
                    <a:defRPr/>
                  </a:pPr>
                  <a:endParaRPr lang="en-US">
                    <a:cs typeface="+mn-cs"/>
                  </a:endParaRPr>
                </a:p>
              </p:txBody>
            </p:sp>
            <p:sp>
              <p:nvSpPr>
                <p:cNvPr id="318" name="Freeform 519"/>
                <p:cNvSpPr>
                  <a:spLocks/>
                </p:cNvSpPr>
                <p:nvPr/>
              </p:nvSpPr>
              <p:spPr bwMode="auto">
                <a:xfrm>
                  <a:off x="321" y="189"/>
                  <a:ext cx="40" cy="57"/>
                </a:xfrm>
                <a:custGeom>
                  <a:avLst/>
                  <a:gdLst/>
                  <a:ahLst/>
                  <a:cxnLst>
                    <a:cxn ang="0">
                      <a:pos x="318" y="184"/>
                    </a:cxn>
                    <a:cxn ang="0">
                      <a:pos x="321" y="226"/>
                    </a:cxn>
                    <a:cxn ang="0">
                      <a:pos x="321" y="333"/>
                    </a:cxn>
                    <a:cxn ang="0">
                      <a:pos x="306" y="429"/>
                    </a:cxn>
                    <a:cxn ang="0">
                      <a:pos x="272" y="508"/>
                    </a:cxn>
                    <a:cxn ang="0">
                      <a:pos x="272" y="509"/>
                    </a:cxn>
                    <a:cxn ang="0">
                      <a:pos x="0" y="245"/>
                    </a:cxn>
                    <a:cxn ang="0">
                      <a:pos x="44" y="205"/>
                    </a:cxn>
                    <a:cxn ang="0">
                      <a:pos x="89" y="128"/>
                    </a:cxn>
                    <a:cxn ang="0">
                      <a:pos x="122" y="40"/>
                    </a:cxn>
                    <a:cxn ang="0">
                      <a:pos x="128" y="0"/>
                    </a:cxn>
                    <a:cxn ang="0">
                      <a:pos x="318" y="184"/>
                    </a:cxn>
                  </a:cxnLst>
                  <a:rect l="0" t="0" r="r" b="b"/>
                  <a:pathLst>
                    <a:path w="321" h="509">
                      <a:moveTo>
                        <a:pt x="318" y="184"/>
                      </a:moveTo>
                      <a:lnTo>
                        <a:pt x="321" y="226"/>
                      </a:lnTo>
                      <a:lnTo>
                        <a:pt x="321" y="333"/>
                      </a:lnTo>
                      <a:lnTo>
                        <a:pt x="306" y="429"/>
                      </a:lnTo>
                      <a:lnTo>
                        <a:pt x="272" y="508"/>
                      </a:lnTo>
                      <a:lnTo>
                        <a:pt x="272" y="509"/>
                      </a:lnTo>
                      <a:lnTo>
                        <a:pt x="0" y="245"/>
                      </a:lnTo>
                      <a:lnTo>
                        <a:pt x="44" y="205"/>
                      </a:lnTo>
                      <a:lnTo>
                        <a:pt x="89" y="128"/>
                      </a:lnTo>
                      <a:lnTo>
                        <a:pt x="122" y="40"/>
                      </a:lnTo>
                      <a:lnTo>
                        <a:pt x="128" y="0"/>
                      </a:lnTo>
                      <a:lnTo>
                        <a:pt x="318" y="184"/>
                      </a:lnTo>
                      <a:close/>
                    </a:path>
                  </a:pathLst>
                </a:custGeom>
                <a:solidFill>
                  <a:srgbClr val="2E2E2E"/>
                </a:solidFill>
                <a:ln w="9525">
                  <a:noFill/>
                  <a:round/>
                  <a:headEnd/>
                  <a:tailEnd/>
                </a:ln>
              </p:spPr>
              <p:txBody>
                <a:bodyPr/>
                <a:lstStyle/>
                <a:p>
                  <a:pPr>
                    <a:defRPr/>
                  </a:pPr>
                  <a:endParaRPr lang="en-US">
                    <a:cs typeface="+mn-cs"/>
                  </a:endParaRPr>
                </a:p>
              </p:txBody>
            </p:sp>
            <p:sp>
              <p:nvSpPr>
                <p:cNvPr id="319" name="Freeform 520"/>
                <p:cNvSpPr>
                  <a:spLocks/>
                </p:cNvSpPr>
                <p:nvPr/>
              </p:nvSpPr>
              <p:spPr bwMode="auto">
                <a:xfrm>
                  <a:off x="331" y="170"/>
                  <a:ext cx="30" cy="60"/>
                </a:xfrm>
                <a:custGeom>
                  <a:avLst/>
                  <a:gdLst/>
                  <a:ahLst/>
                  <a:cxnLst>
                    <a:cxn ang="0">
                      <a:pos x="207" y="150"/>
                    </a:cxn>
                    <a:cxn ang="0">
                      <a:pos x="212" y="178"/>
                    </a:cxn>
                    <a:cxn ang="0">
                      <a:pos x="229" y="291"/>
                    </a:cxn>
                    <a:cxn ang="0">
                      <a:pos x="239" y="403"/>
                    </a:cxn>
                    <a:cxn ang="0">
                      <a:pos x="239" y="510"/>
                    </a:cxn>
                    <a:cxn ang="0">
                      <a:pos x="234" y="545"/>
                    </a:cxn>
                    <a:cxn ang="0">
                      <a:pos x="0" y="318"/>
                    </a:cxn>
                    <a:cxn ang="0">
                      <a:pos x="7" y="305"/>
                    </a:cxn>
                    <a:cxn ang="0">
                      <a:pos x="40" y="217"/>
                    </a:cxn>
                    <a:cxn ang="0">
                      <a:pos x="53" y="121"/>
                    </a:cxn>
                    <a:cxn ang="0">
                      <a:pos x="55" y="21"/>
                    </a:cxn>
                    <a:cxn ang="0">
                      <a:pos x="54" y="0"/>
                    </a:cxn>
                    <a:cxn ang="0">
                      <a:pos x="207" y="150"/>
                    </a:cxn>
                  </a:cxnLst>
                  <a:rect l="0" t="0" r="r" b="b"/>
                  <a:pathLst>
                    <a:path w="239" h="545">
                      <a:moveTo>
                        <a:pt x="207" y="150"/>
                      </a:moveTo>
                      <a:lnTo>
                        <a:pt x="212" y="178"/>
                      </a:lnTo>
                      <a:lnTo>
                        <a:pt x="229" y="291"/>
                      </a:lnTo>
                      <a:lnTo>
                        <a:pt x="239" y="403"/>
                      </a:lnTo>
                      <a:lnTo>
                        <a:pt x="239" y="510"/>
                      </a:lnTo>
                      <a:lnTo>
                        <a:pt x="234" y="545"/>
                      </a:lnTo>
                      <a:lnTo>
                        <a:pt x="0" y="318"/>
                      </a:lnTo>
                      <a:lnTo>
                        <a:pt x="7" y="305"/>
                      </a:lnTo>
                      <a:lnTo>
                        <a:pt x="40" y="217"/>
                      </a:lnTo>
                      <a:lnTo>
                        <a:pt x="53" y="121"/>
                      </a:lnTo>
                      <a:lnTo>
                        <a:pt x="55" y="21"/>
                      </a:lnTo>
                      <a:lnTo>
                        <a:pt x="54" y="0"/>
                      </a:lnTo>
                      <a:lnTo>
                        <a:pt x="207" y="150"/>
                      </a:lnTo>
                      <a:close/>
                    </a:path>
                  </a:pathLst>
                </a:custGeom>
                <a:solidFill>
                  <a:srgbClr val="454545"/>
                </a:solidFill>
                <a:ln w="9525">
                  <a:noFill/>
                  <a:round/>
                  <a:headEnd/>
                  <a:tailEnd/>
                </a:ln>
              </p:spPr>
              <p:txBody>
                <a:bodyPr/>
                <a:lstStyle/>
                <a:p>
                  <a:pPr>
                    <a:defRPr/>
                  </a:pPr>
                  <a:endParaRPr lang="en-US">
                    <a:cs typeface="+mn-cs"/>
                  </a:endParaRPr>
                </a:p>
              </p:txBody>
            </p:sp>
            <p:sp>
              <p:nvSpPr>
                <p:cNvPr id="320" name="Freeform 521"/>
                <p:cNvSpPr>
                  <a:spLocks/>
                </p:cNvSpPr>
                <p:nvPr/>
              </p:nvSpPr>
              <p:spPr bwMode="auto">
                <a:xfrm>
                  <a:off x="335" y="147"/>
                  <a:ext cx="26" cy="63"/>
                </a:xfrm>
                <a:custGeom>
                  <a:avLst/>
                  <a:gdLst/>
                  <a:ahLst/>
                  <a:cxnLst>
                    <a:cxn ang="0">
                      <a:pos x="148" y="144"/>
                    </a:cxn>
                    <a:cxn ang="0">
                      <a:pos x="148" y="170"/>
                    </a:cxn>
                    <a:cxn ang="0">
                      <a:pos x="161" y="274"/>
                    </a:cxn>
                    <a:cxn ang="0">
                      <a:pos x="181" y="385"/>
                    </a:cxn>
                    <a:cxn ang="0">
                      <a:pos x="198" y="498"/>
                    </a:cxn>
                    <a:cxn ang="0">
                      <a:pos x="205" y="568"/>
                    </a:cxn>
                    <a:cxn ang="0">
                      <a:pos x="15" y="384"/>
                    </a:cxn>
                    <a:cxn ang="0">
                      <a:pos x="22" y="328"/>
                    </a:cxn>
                    <a:cxn ang="0">
                      <a:pos x="24" y="228"/>
                    </a:cxn>
                    <a:cxn ang="0">
                      <a:pos x="17" y="126"/>
                    </a:cxn>
                    <a:cxn ang="0">
                      <a:pos x="4" y="28"/>
                    </a:cxn>
                    <a:cxn ang="0">
                      <a:pos x="0" y="0"/>
                    </a:cxn>
                    <a:cxn ang="0">
                      <a:pos x="148" y="144"/>
                    </a:cxn>
                  </a:cxnLst>
                  <a:rect l="0" t="0" r="r" b="b"/>
                  <a:pathLst>
                    <a:path w="205" h="568">
                      <a:moveTo>
                        <a:pt x="148" y="144"/>
                      </a:moveTo>
                      <a:lnTo>
                        <a:pt x="148" y="170"/>
                      </a:lnTo>
                      <a:lnTo>
                        <a:pt x="161" y="274"/>
                      </a:lnTo>
                      <a:lnTo>
                        <a:pt x="181" y="385"/>
                      </a:lnTo>
                      <a:lnTo>
                        <a:pt x="198" y="498"/>
                      </a:lnTo>
                      <a:lnTo>
                        <a:pt x="205" y="568"/>
                      </a:lnTo>
                      <a:lnTo>
                        <a:pt x="15" y="384"/>
                      </a:lnTo>
                      <a:lnTo>
                        <a:pt x="22" y="328"/>
                      </a:lnTo>
                      <a:lnTo>
                        <a:pt x="24" y="228"/>
                      </a:lnTo>
                      <a:lnTo>
                        <a:pt x="17" y="126"/>
                      </a:lnTo>
                      <a:lnTo>
                        <a:pt x="4" y="28"/>
                      </a:lnTo>
                      <a:lnTo>
                        <a:pt x="0" y="0"/>
                      </a:lnTo>
                      <a:lnTo>
                        <a:pt x="148" y="144"/>
                      </a:lnTo>
                      <a:close/>
                    </a:path>
                  </a:pathLst>
                </a:custGeom>
                <a:solidFill>
                  <a:srgbClr val="5C5C5C"/>
                </a:solidFill>
                <a:ln w="9525">
                  <a:noFill/>
                  <a:round/>
                  <a:headEnd/>
                  <a:tailEnd/>
                </a:ln>
              </p:spPr>
              <p:txBody>
                <a:bodyPr/>
                <a:lstStyle/>
                <a:p>
                  <a:pPr>
                    <a:defRPr/>
                  </a:pPr>
                  <a:endParaRPr lang="en-US">
                    <a:cs typeface="+mn-cs"/>
                  </a:endParaRPr>
                </a:p>
              </p:txBody>
            </p:sp>
            <p:sp>
              <p:nvSpPr>
                <p:cNvPr id="321" name="Freeform 522"/>
                <p:cNvSpPr>
                  <a:spLocks/>
                </p:cNvSpPr>
                <p:nvPr/>
              </p:nvSpPr>
              <p:spPr bwMode="auto">
                <a:xfrm>
                  <a:off x="332" y="124"/>
                  <a:ext cx="25" cy="62"/>
                </a:xfrm>
                <a:custGeom>
                  <a:avLst/>
                  <a:gdLst/>
                  <a:ahLst/>
                  <a:cxnLst>
                    <a:cxn ang="0">
                      <a:pos x="185" y="179"/>
                    </a:cxn>
                    <a:cxn ang="0">
                      <a:pos x="172" y="254"/>
                    </a:cxn>
                    <a:cxn ang="0">
                      <a:pos x="172" y="377"/>
                    </a:cxn>
                    <a:cxn ang="0">
                      <a:pos x="185" y="481"/>
                    </a:cxn>
                    <a:cxn ang="0">
                      <a:pos x="200" y="564"/>
                    </a:cxn>
                    <a:cxn ang="0">
                      <a:pos x="47" y="414"/>
                    </a:cxn>
                    <a:cxn ang="0">
                      <a:pos x="41" y="333"/>
                    </a:cxn>
                    <a:cxn ang="0">
                      <a:pos x="28" y="235"/>
                    </a:cxn>
                    <a:cxn ang="0">
                      <a:pos x="13" y="143"/>
                    </a:cxn>
                    <a:cxn ang="0">
                      <a:pos x="0" y="26"/>
                    </a:cxn>
                    <a:cxn ang="0">
                      <a:pos x="0" y="0"/>
                    </a:cxn>
                    <a:cxn ang="0">
                      <a:pos x="185" y="179"/>
                    </a:cxn>
                  </a:cxnLst>
                  <a:rect l="0" t="0" r="r" b="b"/>
                  <a:pathLst>
                    <a:path w="200" h="564">
                      <a:moveTo>
                        <a:pt x="185" y="179"/>
                      </a:moveTo>
                      <a:lnTo>
                        <a:pt x="172" y="254"/>
                      </a:lnTo>
                      <a:lnTo>
                        <a:pt x="172" y="377"/>
                      </a:lnTo>
                      <a:lnTo>
                        <a:pt x="185" y="481"/>
                      </a:lnTo>
                      <a:lnTo>
                        <a:pt x="200" y="564"/>
                      </a:lnTo>
                      <a:lnTo>
                        <a:pt x="47" y="414"/>
                      </a:lnTo>
                      <a:lnTo>
                        <a:pt x="41" y="333"/>
                      </a:lnTo>
                      <a:lnTo>
                        <a:pt x="28" y="235"/>
                      </a:lnTo>
                      <a:lnTo>
                        <a:pt x="13" y="143"/>
                      </a:lnTo>
                      <a:lnTo>
                        <a:pt x="0" y="26"/>
                      </a:lnTo>
                      <a:lnTo>
                        <a:pt x="0" y="0"/>
                      </a:lnTo>
                      <a:lnTo>
                        <a:pt x="185" y="179"/>
                      </a:lnTo>
                      <a:close/>
                    </a:path>
                  </a:pathLst>
                </a:custGeom>
                <a:solidFill>
                  <a:srgbClr val="737373"/>
                </a:solidFill>
                <a:ln w="9525">
                  <a:noFill/>
                  <a:round/>
                  <a:headEnd/>
                  <a:tailEnd/>
                </a:ln>
              </p:spPr>
              <p:txBody>
                <a:bodyPr/>
                <a:lstStyle/>
                <a:p>
                  <a:pPr>
                    <a:defRPr/>
                  </a:pPr>
                  <a:endParaRPr lang="en-US">
                    <a:cs typeface="+mn-cs"/>
                  </a:endParaRPr>
                </a:p>
              </p:txBody>
            </p:sp>
            <p:sp>
              <p:nvSpPr>
                <p:cNvPr id="322" name="Freeform 523"/>
                <p:cNvSpPr>
                  <a:spLocks/>
                </p:cNvSpPr>
                <p:nvPr/>
              </p:nvSpPr>
              <p:spPr bwMode="auto">
                <a:xfrm>
                  <a:off x="332" y="105"/>
                  <a:ext cx="28" cy="58"/>
                </a:xfrm>
                <a:custGeom>
                  <a:avLst/>
                  <a:gdLst/>
                  <a:ahLst/>
                  <a:cxnLst>
                    <a:cxn ang="0">
                      <a:pos x="224" y="203"/>
                    </a:cxn>
                    <a:cxn ang="0">
                      <a:pos x="192" y="307"/>
                    </a:cxn>
                    <a:cxn ang="0">
                      <a:pos x="172" y="426"/>
                    </a:cxn>
                    <a:cxn ang="0">
                      <a:pos x="172" y="523"/>
                    </a:cxn>
                    <a:cxn ang="0">
                      <a:pos x="24" y="379"/>
                    </a:cxn>
                    <a:cxn ang="0">
                      <a:pos x="13" y="315"/>
                    </a:cxn>
                    <a:cxn ang="0">
                      <a:pos x="0" y="198"/>
                    </a:cxn>
                    <a:cxn ang="0">
                      <a:pos x="0" y="85"/>
                    </a:cxn>
                    <a:cxn ang="0">
                      <a:pos x="14" y="0"/>
                    </a:cxn>
                    <a:cxn ang="0">
                      <a:pos x="224" y="203"/>
                    </a:cxn>
                  </a:cxnLst>
                  <a:rect l="0" t="0" r="r" b="b"/>
                  <a:pathLst>
                    <a:path w="224" h="523">
                      <a:moveTo>
                        <a:pt x="224" y="203"/>
                      </a:moveTo>
                      <a:lnTo>
                        <a:pt x="192" y="307"/>
                      </a:lnTo>
                      <a:lnTo>
                        <a:pt x="172" y="426"/>
                      </a:lnTo>
                      <a:lnTo>
                        <a:pt x="172" y="523"/>
                      </a:lnTo>
                      <a:lnTo>
                        <a:pt x="24" y="379"/>
                      </a:lnTo>
                      <a:lnTo>
                        <a:pt x="13" y="315"/>
                      </a:lnTo>
                      <a:lnTo>
                        <a:pt x="0" y="198"/>
                      </a:lnTo>
                      <a:lnTo>
                        <a:pt x="0" y="85"/>
                      </a:lnTo>
                      <a:lnTo>
                        <a:pt x="14" y="0"/>
                      </a:lnTo>
                      <a:lnTo>
                        <a:pt x="224" y="203"/>
                      </a:lnTo>
                      <a:close/>
                    </a:path>
                  </a:pathLst>
                </a:custGeom>
                <a:solidFill>
                  <a:srgbClr val="8A8A8A"/>
                </a:solidFill>
                <a:ln w="9525">
                  <a:noFill/>
                  <a:round/>
                  <a:headEnd/>
                  <a:tailEnd/>
                </a:ln>
              </p:spPr>
              <p:txBody>
                <a:bodyPr/>
                <a:lstStyle/>
                <a:p>
                  <a:pPr>
                    <a:defRPr/>
                  </a:pPr>
                  <a:endParaRPr lang="en-US">
                    <a:cs typeface="+mn-cs"/>
                  </a:endParaRPr>
                </a:p>
              </p:txBody>
            </p:sp>
            <p:sp>
              <p:nvSpPr>
                <p:cNvPr id="323" name="Freeform 524"/>
                <p:cNvSpPr>
                  <a:spLocks/>
                </p:cNvSpPr>
                <p:nvPr/>
              </p:nvSpPr>
              <p:spPr bwMode="auto">
                <a:xfrm>
                  <a:off x="332" y="88"/>
                  <a:ext cx="35" cy="56"/>
                </a:xfrm>
                <a:custGeom>
                  <a:avLst/>
                  <a:gdLst/>
                  <a:ahLst/>
                  <a:cxnLst>
                    <a:cxn ang="0">
                      <a:pos x="281" y="222"/>
                    </a:cxn>
                    <a:cxn ang="0">
                      <a:pos x="280" y="224"/>
                    </a:cxn>
                    <a:cxn ang="0">
                      <a:pos x="228" y="335"/>
                    </a:cxn>
                    <a:cxn ang="0">
                      <a:pos x="192" y="454"/>
                    </a:cxn>
                    <a:cxn ang="0">
                      <a:pos x="185" y="498"/>
                    </a:cxn>
                    <a:cxn ang="0">
                      <a:pos x="0" y="319"/>
                    </a:cxn>
                    <a:cxn ang="0">
                      <a:pos x="0" y="232"/>
                    </a:cxn>
                    <a:cxn ang="0">
                      <a:pos x="18" y="119"/>
                    </a:cxn>
                    <a:cxn ang="0">
                      <a:pos x="48" y="13"/>
                    </a:cxn>
                    <a:cxn ang="0">
                      <a:pos x="53" y="0"/>
                    </a:cxn>
                    <a:cxn ang="0">
                      <a:pos x="281" y="222"/>
                    </a:cxn>
                  </a:cxnLst>
                  <a:rect l="0" t="0" r="r" b="b"/>
                  <a:pathLst>
                    <a:path w="281" h="498">
                      <a:moveTo>
                        <a:pt x="281" y="222"/>
                      </a:moveTo>
                      <a:lnTo>
                        <a:pt x="280" y="224"/>
                      </a:lnTo>
                      <a:lnTo>
                        <a:pt x="228" y="335"/>
                      </a:lnTo>
                      <a:lnTo>
                        <a:pt x="192" y="454"/>
                      </a:lnTo>
                      <a:lnTo>
                        <a:pt x="185" y="498"/>
                      </a:lnTo>
                      <a:lnTo>
                        <a:pt x="0" y="319"/>
                      </a:lnTo>
                      <a:lnTo>
                        <a:pt x="0" y="232"/>
                      </a:lnTo>
                      <a:lnTo>
                        <a:pt x="18" y="119"/>
                      </a:lnTo>
                      <a:lnTo>
                        <a:pt x="48" y="13"/>
                      </a:lnTo>
                      <a:lnTo>
                        <a:pt x="53" y="0"/>
                      </a:lnTo>
                      <a:lnTo>
                        <a:pt x="281" y="222"/>
                      </a:lnTo>
                      <a:close/>
                    </a:path>
                  </a:pathLst>
                </a:custGeom>
                <a:solidFill>
                  <a:srgbClr val="A1A1A1"/>
                </a:solidFill>
                <a:ln w="9525">
                  <a:noFill/>
                  <a:round/>
                  <a:headEnd/>
                  <a:tailEnd/>
                </a:ln>
              </p:spPr>
              <p:txBody>
                <a:bodyPr/>
                <a:lstStyle/>
                <a:p>
                  <a:pPr>
                    <a:defRPr/>
                  </a:pPr>
                  <a:endParaRPr lang="en-US">
                    <a:cs typeface="+mn-cs"/>
                  </a:endParaRPr>
                </a:p>
              </p:txBody>
            </p:sp>
            <p:sp>
              <p:nvSpPr>
                <p:cNvPr id="324" name="Freeform 525"/>
                <p:cNvSpPr>
                  <a:spLocks/>
                </p:cNvSpPr>
                <p:nvPr/>
              </p:nvSpPr>
              <p:spPr bwMode="auto">
                <a:xfrm>
                  <a:off x="334" y="74"/>
                  <a:ext cx="42" cy="53"/>
                </a:xfrm>
                <a:custGeom>
                  <a:avLst/>
                  <a:gdLst/>
                  <a:ahLst/>
                  <a:cxnLst>
                    <a:cxn ang="0">
                      <a:pos x="342" y="235"/>
                    </a:cxn>
                    <a:cxn ang="0">
                      <a:pos x="334" y="243"/>
                    </a:cxn>
                    <a:cxn ang="0">
                      <a:pos x="266" y="350"/>
                    </a:cxn>
                    <a:cxn ang="0">
                      <a:pos x="214" y="461"/>
                    </a:cxn>
                    <a:cxn ang="0">
                      <a:pos x="210" y="476"/>
                    </a:cxn>
                    <a:cxn ang="0">
                      <a:pos x="0" y="273"/>
                    </a:cxn>
                    <a:cxn ang="0">
                      <a:pos x="4" y="245"/>
                    </a:cxn>
                    <a:cxn ang="0">
                      <a:pos x="34" y="139"/>
                    </a:cxn>
                    <a:cxn ang="0">
                      <a:pos x="79" y="37"/>
                    </a:cxn>
                    <a:cxn ang="0">
                      <a:pos x="100" y="0"/>
                    </a:cxn>
                    <a:cxn ang="0">
                      <a:pos x="342" y="235"/>
                    </a:cxn>
                  </a:cxnLst>
                  <a:rect l="0" t="0" r="r" b="b"/>
                  <a:pathLst>
                    <a:path w="342" h="476">
                      <a:moveTo>
                        <a:pt x="342" y="235"/>
                      </a:moveTo>
                      <a:lnTo>
                        <a:pt x="334" y="243"/>
                      </a:lnTo>
                      <a:lnTo>
                        <a:pt x="266" y="350"/>
                      </a:lnTo>
                      <a:lnTo>
                        <a:pt x="214" y="461"/>
                      </a:lnTo>
                      <a:lnTo>
                        <a:pt x="210" y="476"/>
                      </a:lnTo>
                      <a:lnTo>
                        <a:pt x="0" y="273"/>
                      </a:lnTo>
                      <a:lnTo>
                        <a:pt x="4" y="245"/>
                      </a:lnTo>
                      <a:lnTo>
                        <a:pt x="34" y="139"/>
                      </a:lnTo>
                      <a:lnTo>
                        <a:pt x="79" y="37"/>
                      </a:lnTo>
                      <a:lnTo>
                        <a:pt x="100" y="0"/>
                      </a:lnTo>
                      <a:lnTo>
                        <a:pt x="342" y="235"/>
                      </a:lnTo>
                      <a:close/>
                    </a:path>
                  </a:pathLst>
                </a:custGeom>
                <a:solidFill>
                  <a:srgbClr val="B8B8B8"/>
                </a:solidFill>
                <a:ln w="9525">
                  <a:noFill/>
                  <a:round/>
                  <a:headEnd/>
                  <a:tailEnd/>
                </a:ln>
              </p:spPr>
              <p:txBody>
                <a:bodyPr/>
                <a:lstStyle/>
                <a:p>
                  <a:pPr>
                    <a:defRPr/>
                  </a:pPr>
                  <a:endParaRPr lang="en-US">
                    <a:cs typeface="+mn-cs"/>
                  </a:endParaRPr>
                </a:p>
              </p:txBody>
            </p:sp>
            <p:sp>
              <p:nvSpPr>
                <p:cNvPr id="325" name="Freeform 526"/>
                <p:cNvSpPr>
                  <a:spLocks/>
                </p:cNvSpPr>
                <p:nvPr/>
              </p:nvSpPr>
              <p:spPr bwMode="auto">
                <a:xfrm>
                  <a:off x="339" y="62"/>
                  <a:ext cx="48" cy="51"/>
                </a:xfrm>
                <a:custGeom>
                  <a:avLst/>
                  <a:gdLst/>
                  <a:ahLst/>
                  <a:cxnLst>
                    <a:cxn ang="0">
                      <a:pos x="387" y="243"/>
                    </a:cxn>
                    <a:cxn ang="0">
                      <a:pos x="375" y="254"/>
                    </a:cxn>
                    <a:cxn ang="0">
                      <a:pos x="295" y="354"/>
                    </a:cxn>
                    <a:cxn ang="0">
                      <a:pos x="228" y="459"/>
                    </a:cxn>
                    <a:cxn ang="0">
                      <a:pos x="0" y="237"/>
                    </a:cxn>
                    <a:cxn ang="0">
                      <a:pos x="40" y="148"/>
                    </a:cxn>
                    <a:cxn ang="0">
                      <a:pos x="96" y="52"/>
                    </a:cxn>
                    <a:cxn ang="0">
                      <a:pos x="136" y="0"/>
                    </a:cxn>
                    <a:cxn ang="0">
                      <a:pos x="387" y="243"/>
                    </a:cxn>
                  </a:cxnLst>
                  <a:rect l="0" t="0" r="r" b="b"/>
                  <a:pathLst>
                    <a:path w="387" h="459">
                      <a:moveTo>
                        <a:pt x="387" y="243"/>
                      </a:moveTo>
                      <a:lnTo>
                        <a:pt x="375" y="254"/>
                      </a:lnTo>
                      <a:lnTo>
                        <a:pt x="295" y="354"/>
                      </a:lnTo>
                      <a:lnTo>
                        <a:pt x="228" y="459"/>
                      </a:lnTo>
                      <a:lnTo>
                        <a:pt x="0" y="237"/>
                      </a:lnTo>
                      <a:lnTo>
                        <a:pt x="40" y="148"/>
                      </a:lnTo>
                      <a:lnTo>
                        <a:pt x="96" y="52"/>
                      </a:lnTo>
                      <a:lnTo>
                        <a:pt x="136" y="0"/>
                      </a:lnTo>
                      <a:lnTo>
                        <a:pt x="387" y="243"/>
                      </a:lnTo>
                      <a:close/>
                    </a:path>
                  </a:pathLst>
                </a:custGeom>
                <a:solidFill>
                  <a:srgbClr val="CFCFCF"/>
                </a:solidFill>
                <a:ln w="9525">
                  <a:noFill/>
                  <a:round/>
                  <a:headEnd/>
                  <a:tailEnd/>
                </a:ln>
              </p:spPr>
              <p:txBody>
                <a:bodyPr/>
                <a:lstStyle/>
                <a:p>
                  <a:pPr>
                    <a:defRPr/>
                  </a:pPr>
                  <a:endParaRPr lang="en-US">
                    <a:cs typeface="+mn-cs"/>
                  </a:endParaRPr>
                </a:p>
              </p:txBody>
            </p:sp>
            <p:sp>
              <p:nvSpPr>
                <p:cNvPr id="326" name="Freeform 527"/>
                <p:cNvSpPr>
                  <a:spLocks/>
                </p:cNvSpPr>
                <p:nvPr/>
              </p:nvSpPr>
              <p:spPr bwMode="auto">
                <a:xfrm>
                  <a:off x="346" y="51"/>
                  <a:ext cx="53" cy="49"/>
                </a:xfrm>
                <a:custGeom>
                  <a:avLst/>
                  <a:gdLst/>
                  <a:ahLst/>
                  <a:cxnLst>
                    <a:cxn ang="0">
                      <a:pos x="421" y="250"/>
                    </a:cxn>
                    <a:cxn ang="0">
                      <a:pos x="406" y="263"/>
                    </a:cxn>
                    <a:cxn ang="0">
                      <a:pos x="314" y="353"/>
                    </a:cxn>
                    <a:cxn ang="0">
                      <a:pos x="242" y="445"/>
                    </a:cxn>
                    <a:cxn ang="0">
                      <a:pos x="0" y="210"/>
                    </a:cxn>
                    <a:cxn ang="0">
                      <a:pos x="35" y="151"/>
                    </a:cxn>
                    <a:cxn ang="0">
                      <a:pos x="103" y="63"/>
                    </a:cxn>
                    <a:cxn ang="0">
                      <a:pos x="165" y="0"/>
                    </a:cxn>
                    <a:cxn ang="0">
                      <a:pos x="421" y="250"/>
                    </a:cxn>
                  </a:cxnLst>
                  <a:rect l="0" t="0" r="r" b="b"/>
                  <a:pathLst>
                    <a:path w="421" h="445">
                      <a:moveTo>
                        <a:pt x="421" y="250"/>
                      </a:moveTo>
                      <a:lnTo>
                        <a:pt x="406" y="263"/>
                      </a:lnTo>
                      <a:lnTo>
                        <a:pt x="314" y="353"/>
                      </a:lnTo>
                      <a:lnTo>
                        <a:pt x="242" y="445"/>
                      </a:lnTo>
                      <a:lnTo>
                        <a:pt x="0" y="210"/>
                      </a:lnTo>
                      <a:lnTo>
                        <a:pt x="35" y="151"/>
                      </a:lnTo>
                      <a:lnTo>
                        <a:pt x="103" y="63"/>
                      </a:lnTo>
                      <a:lnTo>
                        <a:pt x="165" y="0"/>
                      </a:lnTo>
                      <a:lnTo>
                        <a:pt x="421" y="250"/>
                      </a:lnTo>
                      <a:close/>
                    </a:path>
                  </a:pathLst>
                </a:custGeom>
                <a:solidFill>
                  <a:srgbClr val="E5E5E5"/>
                </a:solidFill>
                <a:ln w="9525">
                  <a:noFill/>
                  <a:round/>
                  <a:headEnd/>
                  <a:tailEnd/>
                </a:ln>
              </p:spPr>
              <p:txBody>
                <a:bodyPr/>
                <a:lstStyle/>
                <a:p>
                  <a:pPr>
                    <a:defRPr/>
                  </a:pPr>
                  <a:endParaRPr lang="en-US">
                    <a:cs typeface="+mn-cs"/>
                  </a:endParaRPr>
                </a:p>
              </p:txBody>
            </p:sp>
            <p:sp>
              <p:nvSpPr>
                <p:cNvPr id="327" name="Freeform 528"/>
                <p:cNvSpPr>
                  <a:spLocks/>
                </p:cNvSpPr>
                <p:nvPr/>
              </p:nvSpPr>
              <p:spPr bwMode="auto">
                <a:xfrm>
                  <a:off x="356" y="42"/>
                  <a:ext cx="56" cy="47"/>
                </a:xfrm>
                <a:custGeom>
                  <a:avLst/>
                  <a:gdLst/>
                  <a:ahLst/>
                  <a:cxnLst>
                    <a:cxn ang="0">
                      <a:pos x="450" y="249"/>
                    </a:cxn>
                    <a:cxn ang="0">
                      <a:pos x="428" y="264"/>
                    </a:cxn>
                    <a:cxn ang="0">
                      <a:pos x="331" y="345"/>
                    </a:cxn>
                    <a:cxn ang="0">
                      <a:pos x="251" y="424"/>
                    </a:cxn>
                    <a:cxn ang="0">
                      <a:pos x="0" y="181"/>
                    </a:cxn>
                    <a:cxn ang="0">
                      <a:pos x="28" y="145"/>
                    </a:cxn>
                    <a:cxn ang="0">
                      <a:pos x="108" y="64"/>
                    </a:cxn>
                    <a:cxn ang="0">
                      <a:pos x="194" y="0"/>
                    </a:cxn>
                    <a:cxn ang="0">
                      <a:pos x="450" y="249"/>
                    </a:cxn>
                  </a:cxnLst>
                  <a:rect l="0" t="0" r="r" b="b"/>
                  <a:pathLst>
                    <a:path w="450" h="424">
                      <a:moveTo>
                        <a:pt x="450" y="249"/>
                      </a:moveTo>
                      <a:lnTo>
                        <a:pt x="428" y="264"/>
                      </a:lnTo>
                      <a:lnTo>
                        <a:pt x="331" y="345"/>
                      </a:lnTo>
                      <a:lnTo>
                        <a:pt x="251" y="424"/>
                      </a:lnTo>
                      <a:lnTo>
                        <a:pt x="0" y="181"/>
                      </a:lnTo>
                      <a:lnTo>
                        <a:pt x="28" y="145"/>
                      </a:lnTo>
                      <a:lnTo>
                        <a:pt x="108" y="64"/>
                      </a:lnTo>
                      <a:lnTo>
                        <a:pt x="194" y="0"/>
                      </a:lnTo>
                      <a:lnTo>
                        <a:pt x="450" y="249"/>
                      </a:lnTo>
                      <a:close/>
                    </a:path>
                  </a:pathLst>
                </a:custGeom>
                <a:solidFill>
                  <a:srgbClr val="E8E8E8"/>
                </a:solidFill>
                <a:ln w="9525">
                  <a:noFill/>
                  <a:round/>
                  <a:headEnd/>
                  <a:tailEnd/>
                </a:ln>
              </p:spPr>
              <p:txBody>
                <a:bodyPr/>
                <a:lstStyle/>
                <a:p>
                  <a:pPr>
                    <a:defRPr/>
                  </a:pPr>
                  <a:endParaRPr lang="en-US">
                    <a:cs typeface="+mn-cs"/>
                  </a:endParaRPr>
                </a:p>
              </p:txBody>
            </p:sp>
            <p:sp>
              <p:nvSpPr>
                <p:cNvPr id="328" name="Freeform 529"/>
                <p:cNvSpPr>
                  <a:spLocks/>
                </p:cNvSpPr>
                <p:nvPr/>
              </p:nvSpPr>
              <p:spPr bwMode="auto">
                <a:xfrm>
                  <a:off x="367" y="34"/>
                  <a:ext cx="59" cy="45"/>
                </a:xfrm>
                <a:custGeom>
                  <a:avLst/>
                  <a:gdLst/>
                  <a:ahLst/>
                  <a:cxnLst>
                    <a:cxn ang="0">
                      <a:pos x="475" y="246"/>
                    </a:cxn>
                    <a:cxn ang="0">
                      <a:pos x="447" y="262"/>
                    </a:cxn>
                    <a:cxn ang="0">
                      <a:pos x="338" y="335"/>
                    </a:cxn>
                    <a:cxn ang="0">
                      <a:pos x="256" y="403"/>
                    </a:cxn>
                    <a:cxn ang="0">
                      <a:pos x="0" y="153"/>
                    </a:cxn>
                    <a:cxn ang="0">
                      <a:pos x="18" y="135"/>
                    </a:cxn>
                    <a:cxn ang="0">
                      <a:pos x="110" y="66"/>
                    </a:cxn>
                    <a:cxn ang="0">
                      <a:pos x="211" y="5"/>
                    </a:cxn>
                    <a:cxn ang="0">
                      <a:pos x="222" y="0"/>
                    </a:cxn>
                    <a:cxn ang="0">
                      <a:pos x="475" y="246"/>
                    </a:cxn>
                  </a:cxnLst>
                  <a:rect l="0" t="0" r="r" b="b"/>
                  <a:pathLst>
                    <a:path w="475" h="403">
                      <a:moveTo>
                        <a:pt x="475" y="246"/>
                      </a:moveTo>
                      <a:lnTo>
                        <a:pt x="447" y="262"/>
                      </a:lnTo>
                      <a:lnTo>
                        <a:pt x="338" y="335"/>
                      </a:lnTo>
                      <a:lnTo>
                        <a:pt x="256" y="403"/>
                      </a:lnTo>
                      <a:lnTo>
                        <a:pt x="0" y="153"/>
                      </a:lnTo>
                      <a:lnTo>
                        <a:pt x="18" y="135"/>
                      </a:lnTo>
                      <a:lnTo>
                        <a:pt x="110" y="66"/>
                      </a:lnTo>
                      <a:lnTo>
                        <a:pt x="211" y="5"/>
                      </a:lnTo>
                      <a:lnTo>
                        <a:pt x="222" y="0"/>
                      </a:lnTo>
                      <a:lnTo>
                        <a:pt x="475" y="246"/>
                      </a:lnTo>
                      <a:close/>
                    </a:path>
                  </a:pathLst>
                </a:custGeom>
                <a:solidFill>
                  <a:srgbClr val="EBEBEB"/>
                </a:solidFill>
                <a:ln w="9525">
                  <a:noFill/>
                  <a:round/>
                  <a:headEnd/>
                  <a:tailEnd/>
                </a:ln>
              </p:spPr>
              <p:txBody>
                <a:bodyPr/>
                <a:lstStyle/>
                <a:p>
                  <a:pPr>
                    <a:defRPr/>
                  </a:pPr>
                  <a:endParaRPr lang="en-US">
                    <a:cs typeface="+mn-cs"/>
                  </a:endParaRPr>
                </a:p>
              </p:txBody>
            </p:sp>
            <p:sp>
              <p:nvSpPr>
                <p:cNvPr id="329" name="Freeform 530"/>
                <p:cNvSpPr>
                  <a:spLocks/>
                </p:cNvSpPr>
                <p:nvPr/>
              </p:nvSpPr>
              <p:spPr bwMode="auto">
                <a:xfrm>
                  <a:off x="380" y="28"/>
                  <a:ext cx="62" cy="41"/>
                </a:xfrm>
                <a:custGeom>
                  <a:avLst/>
                  <a:gdLst/>
                  <a:ahLst/>
                  <a:cxnLst>
                    <a:cxn ang="0">
                      <a:pos x="496" y="236"/>
                    </a:cxn>
                    <a:cxn ang="0">
                      <a:pos x="455" y="253"/>
                    </a:cxn>
                    <a:cxn ang="0">
                      <a:pos x="343" y="314"/>
                    </a:cxn>
                    <a:cxn ang="0">
                      <a:pos x="256" y="372"/>
                    </a:cxn>
                    <a:cxn ang="0">
                      <a:pos x="0" y="123"/>
                    </a:cxn>
                    <a:cxn ang="0">
                      <a:pos x="6" y="118"/>
                    </a:cxn>
                    <a:cxn ang="0">
                      <a:pos x="107" y="57"/>
                    </a:cxn>
                    <a:cxn ang="0">
                      <a:pos x="217" y="11"/>
                    </a:cxn>
                    <a:cxn ang="0">
                      <a:pos x="253" y="0"/>
                    </a:cxn>
                    <a:cxn ang="0">
                      <a:pos x="496" y="236"/>
                    </a:cxn>
                  </a:cxnLst>
                  <a:rect l="0" t="0" r="r" b="b"/>
                  <a:pathLst>
                    <a:path w="496" h="372">
                      <a:moveTo>
                        <a:pt x="496" y="236"/>
                      </a:moveTo>
                      <a:lnTo>
                        <a:pt x="455" y="253"/>
                      </a:lnTo>
                      <a:lnTo>
                        <a:pt x="343" y="314"/>
                      </a:lnTo>
                      <a:lnTo>
                        <a:pt x="256" y="372"/>
                      </a:lnTo>
                      <a:lnTo>
                        <a:pt x="0" y="123"/>
                      </a:lnTo>
                      <a:lnTo>
                        <a:pt x="6" y="118"/>
                      </a:lnTo>
                      <a:lnTo>
                        <a:pt x="107" y="57"/>
                      </a:lnTo>
                      <a:lnTo>
                        <a:pt x="217" y="11"/>
                      </a:lnTo>
                      <a:lnTo>
                        <a:pt x="253" y="0"/>
                      </a:lnTo>
                      <a:lnTo>
                        <a:pt x="496" y="236"/>
                      </a:lnTo>
                      <a:close/>
                    </a:path>
                  </a:pathLst>
                </a:custGeom>
                <a:solidFill>
                  <a:srgbClr val="EDEDED"/>
                </a:solidFill>
                <a:ln w="9525">
                  <a:noFill/>
                  <a:round/>
                  <a:headEnd/>
                  <a:tailEnd/>
                </a:ln>
              </p:spPr>
              <p:txBody>
                <a:bodyPr/>
                <a:lstStyle/>
                <a:p>
                  <a:pPr>
                    <a:defRPr/>
                  </a:pPr>
                  <a:endParaRPr lang="en-US">
                    <a:cs typeface="+mn-cs"/>
                  </a:endParaRPr>
                </a:p>
              </p:txBody>
            </p:sp>
            <p:sp>
              <p:nvSpPr>
                <p:cNvPr id="330" name="Freeform 531"/>
                <p:cNvSpPr>
                  <a:spLocks/>
                </p:cNvSpPr>
                <p:nvPr/>
              </p:nvSpPr>
              <p:spPr bwMode="auto">
                <a:xfrm>
                  <a:off x="394" y="24"/>
                  <a:ext cx="65" cy="37"/>
                </a:xfrm>
                <a:custGeom>
                  <a:avLst/>
                  <a:gdLst/>
                  <a:ahLst/>
                  <a:cxnLst>
                    <a:cxn ang="0">
                      <a:pos x="519" y="226"/>
                    </a:cxn>
                    <a:cxn ang="0">
                      <a:pos x="453" y="244"/>
                    </a:cxn>
                    <a:cxn ang="0">
                      <a:pos x="337" y="292"/>
                    </a:cxn>
                    <a:cxn ang="0">
                      <a:pos x="253" y="337"/>
                    </a:cxn>
                    <a:cxn ang="0">
                      <a:pos x="0" y="91"/>
                    </a:cxn>
                    <a:cxn ang="0">
                      <a:pos x="99" y="50"/>
                    </a:cxn>
                    <a:cxn ang="0">
                      <a:pos x="217" y="13"/>
                    </a:cxn>
                    <a:cxn ang="0">
                      <a:pos x="287" y="0"/>
                    </a:cxn>
                    <a:cxn ang="0">
                      <a:pos x="519" y="226"/>
                    </a:cxn>
                  </a:cxnLst>
                  <a:rect l="0" t="0" r="r" b="b"/>
                  <a:pathLst>
                    <a:path w="519" h="337">
                      <a:moveTo>
                        <a:pt x="519" y="226"/>
                      </a:moveTo>
                      <a:lnTo>
                        <a:pt x="453" y="244"/>
                      </a:lnTo>
                      <a:lnTo>
                        <a:pt x="337" y="292"/>
                      </a:lnTo>
                      <a:lnTo>
                        <a:pt x="253" y="337"/>
                      </a:lnTo>
                      <a:lnTo>
                        <a:pt x="0" y="91"/>
                      </a:lnTo>
                      <a:lnTo>
                        <a:pt x="99" y="50"/>
                      </a:lnTo>
                      <a:lnTo>
                        <a:pt x="217" y="13"/>
                      </a:lnTo>
                      <a:lnTo>
                        <a:pt x="287" y="0"/>
                      </a:lnTo>
                      <a:lnTo>
                        <a:pt x="519" y="226"/>
                      </a:lnTo>
                      <a:close/>
                    </a:path>
                  </a:pathLst>
                </a:custGeom>
                <a:solidFill>
                  <a:srgbClr val="F0F0F0"/>
                </a:solidFill>
                <a:ln w="9525">
                  <a:noFill/>
                  <a:round/>
                  <a:headEnd/>
                  <a:tailEnd/>
                </a:ln>
              </p:spPr>
              <p:txBody>
                <a:bodyPr/>
                <a:lstStyle/>
                <a:p>
                  <a:pPr>
                    <a:defRPr/>
                  </a:pPr>
                  <a:endParaRPr lang="en-US">
                    <a:cs typeface="+mn-cs"/>
                  </a:endParaRPr>
                </a:p>
              </p:txBody>
            </p:sp>
            <p:sp>
              <p:nvSpPr>
                <p:cNvPr id="331" name="Freeform 532"/>
                <p:cNvSpPr>
                  <a:spLocks/>
                </p:cNvSpPr>
                <p:nvPr/>
              </p:nvSpPr>
              <p:spPr bwMode="auto">
                <a:xfrm>
                  <a:off x="411" y="22"/>
                  <a:ext cx="68" cy="32"/>
                </a:xfrm>
                <a:custGeom>
                  <a:avLst/>
                  <a:gdLst/>
                  <a:ahLst/>
                  <a:cxnLst>
                    <a:cxn ang="0">
                      <a:pos x="541" y="210"/>
                    </a:cxn>
                    <a:cxn ang="0">
                      <a:pos x="434" y="226"/>
                    </a:cxn>
                    <a:cxn ang="0">
                      <a:pos x="318" y="259"/>
                    </a:cxn>
                    <a:cxn ang="0">
                      <a:pos x="243" y="290"/>
                    </a:cxn>
                    <a:cxn ang="0">
                      <a:pos x="0" y="54"/>
                    </a:cxn>
                    <a:cxn ang="0">
                      <a:pos x="82" y="28"/>
                    </a:cxn>
                    <a:cxn ang="0">
                      <a:pos x="208" y="7"/>
                    </a:cxn>
                    <a:cxn ang="0">
                      <a:pos x="326" y="0"/>
                    </a:cxn>
                    <a:cxn ang="0">
                      <a:pos x="541" y="210"/>
                    </a:cxn>
                  </a:cxnLst>
                  <a:rect l="0" t="0" r="r" b="b"/>
                  <a:pathLst>
                    <a:path w="541" h="290">
                      <a:moveTo>
                        <a:pt x="541" y="210"/>
                      </a:moveTo>
                      <a:lnTo>
                        <a:pt x="434" y="226"/>
                      </a:lnTo>
                      <a:lnTo>
                        <a:pt x="318" y="259"/>
                      </a:lnTo>
                      <a:lnTo>
                        <a:pt x="243" y="290"/>
                      </a:lnTo>
                      <a:lnTo>
                        <a:pt x="0" y="54"/>
                      </a:lnTo>
                      <a:lnTo>
                        <a:pt x="82" y="28"/>
                      </a:lnTo>
                      <a:lnTo>
                        <a:pt x="208" y="7"/>
                      </a:lnTo>
                      <a:lnTo>
                        <a:pt x="326" y="0"/>
                      </a:lnTo>
                      <a:lnTo>
                        <a:pt x="541" y="210"/>
                      </a:lnTo>
                      <a:close/>
                    </a:path>
                  </a:pathLst>
                </a:custGeom>
                <a:solidFill>
                  <a:srgbClr val="F2F2F2"/>
                </a:solidFill>
                <a:ln w="9525">
                  <a:noFill/>
                  <a:round/>
                  <a:headEnd/>
                  <a:tailEnd/>
                </a:ln>
              </p:spPr>
              <p:txBody>
                <a:bodyPr/>
                <a:lstStyle/>
                <a:p>
                  <a:pPr>
                    <a:defRPr/>
                  </a:pPr>
                  <a:endParaRPr lang="en-US">
                    <a:cs typeface="+mn-cs"/>
                  </a:endParaRPr>
                </a:p>
              </p:txBody>
            </p:sp>
            <p:sp>
              <p:nvSpPr>
                <p:cNvPr id="332" name="Freeform 533"/>
                <p:cNvSpPr>
                  <a:spLocks/>
                </p:cNvSpPr>
                <p:nvPr/>
              </p:nvSpPr>
              <p:spPr bwMode="auto">
                <a:xfrm>
                  <a:off x="430" y="22"/>
                  <a:ext cx="73" cy="27"/>
                </a:xfrm>
                <a:custGeom>
                  <a:avLst/>
                  <a:gdLst/>
                  <a:ahLst/>
                  <a:cxnLst>
                    <a:cxn ang="0">
                      <a:pos x="584" y="213"/>
                    </a:cxn>
                    <a:cxn ang="0">
                      <a:pos x="514" y="205"/>
                    </a:cxn>
                    <a:cxn ang="0">
                      <a:pos x="400" y="209"/>
                    </a:cxn>
                    <a:cxn ang="0">
                      <a:pos x="282" y="226"/>
                    </a:cxn>
                    <a:cxn ang="0">
                      <a:pos x="232" y="241"/>
                    </a:cxn>
                    <a:cxn ang="0">
                      <a:pos x="0" y="15"/>
                    </a:cxn>
                    <a:cxn ang="0">
                      <a:pos x="56" y="7"/>
                    </a:cxn>
                    <a:cxn ang="0">
                      <a:pos x="192" y="0"/>
                    </a:cxn>
                    <a:cxn ang="0">
                      <a:pos x="331" y="11"/>
                    </a:cxn>
                    <a:cxn ang="0">
                      <a:pos x="385" y="20"/>
                    </a:cxn>
                    <a:cxn ang="0">
                      <a:pos x="584" y="213"/>
                    </a:cxn>
                  </a:cxnLst>
                  <a:rect l="0" t="0" r="r" b="b"/>
                  <a:pathLst>
                    <a:path w="584" h="241">
                      <a:moveTo>
                        <a:pt x="584" y="213"/>
                      </a:moveTo>
                      <a:lnTo>
                        <a:pt x="514" y="205"/>
                      </a:lnTo>
                      <a:lnTo>
                        <a:pt x="400" y="209"/>
                      </a:lnTo>
                      <a:lnTo>
                        <a:pt x="282" y="226"/>
                      </a:lnTo>
                      <a:lnTo>
                        <a:pt x="232" y="241"/>
                      </a:lnTo>
                      <a:lnTo>
                        <a:pt x="0" y="15"/>
                      </a:lnTo>
                      <a:lnTo>
                        <a:pt x="56" y="7"/>
                      </a:lnTo>
                      <a:lnTo>
                        <a:pt x="192" y="0"/>
                      </a:lnTo>
                      <a:lnTo>
                        <a:pt x="331" y="11"/>
                      </a:lnTo>
                      <a:lnTo>
                        <a:pt x="385" y="20"/>
                      </a:lnTo>
                      <a:lnTo>
                        <a:pt x="584" y="213"/>
                      </a:lnTo>
                      <a:close/>
                    </a:path>
                  </a:pathLst>
                </a:custGeom>
                <a:solidFill>
                  <a:srgbClr val="F5F5F5"/>
                </a:solidFill>
                <a:ln w="9525">
                  <a:noFill/>
                  <a:round/>
                  <a:headEnd/>
                  <a:tailEnd/>
                </a:ln>
              </p:spPr>
              <p:txBody>
                <a:bodyPr/>
                <a:lstStyle/>
                <a:p>
                  <a:pPr>
                    <a:defRPr/>
                  </a:pPr>
                  <a:endParaRPr lang="en-US">
                    <a:cs typeface="+mn-cs"/>
                  </a:endParaRPr>
                </a:p>
              </p:txBody>
            </p:sp>
            <p:sp>
              <p:nvSpPr>
                <p:cNvPr id="333" name="Freeform 534"/>
                <p:cNvSpPr>
                  <a:spLocks/>
                </p:cNvSpPr>
                <p:nvPr/>
              </p:nvSpPr>
              <p:spPr bwMode="auto">
                <a:xfrm>
                  <a:off x="452" y="22"/>
                  <a:ext cx="70" cy="28"/>
                </a:xfrm>
                <a:custGeom>
                  <a:avLst/>
                  <a:gdLst/>
                  <a:ahLst/>
                  <a:cxnLst>
                    <a:cxn ang="0">
                      <a:pos x="559" y="251"/>
                    </a:cxn>
                    <a:cxn ang="0">
                      <a:pos x="452" y="220"/>
                    </a:cxn>
                    <a:cxn ang="0">
                      <a:pos x="340" y="205"/>
                    </a:cxn>
                    <a:cxn ang="0">
                      <a:pos x="226" y="209"/>
                    </a:cxn>
                    <a:cxn ang="0">
                      <a:pos x="215" y="210"/>
                    </a:cxn>
                    <a:cxn ang="0">
                      <a:pos x="0" y="0"/>
                    </a:cxn>
                    <a:cxn ang="0">
                      <a:pos x="18" y="0"/>
                    </a:cxn>
                    <a:cxn ang="0">
                      <a:pos x="157" y="11"/>
                    </a:cxn>
                    <a:cxn ang="0">
                      <a:pos x="303" y="38"/>
                    </a:cxn>
                    <a:cxn ang="0">
                      <a:pos x="316" y="51"/>
                    </a:cxn>
                    <a:cxn ang="0">
                      <a:pos x="327" y="63"/>
                    </a:cxn>
                    <a:cxn ang="0">
                      <a:pos x="340" y="73"/>
                    </a:cxn>
                    <a:cxn ang="0">
                      <a:pos x="351" y="86"/>
                    </a:cxn>
                    <a:cxn ang="0">
                      <a:pos x="364" y="96"/>
                    </a:cxn>
                    <a:cxn ang="0">
                      <a:pos x="374" y="105"/>
                    </a:cxn>
                    <a:cxn ang="0">
                      <a:pos x="387" y="117"/>
                    </a:cxn>
                    <a:cxn ang="0">
                      <a:pos x="398" y="128"/>
                    </a:cxn>
                    <a:cxn ang="0">
                      <a:pos x="409" y="136"/>
                    </a:cxn>
                    <a:cxn ang="0">
                      <a:pos x="422" y="147"/>
                    </a:cxn>
                    <a:cxn ang="0">
                      <a:pos x="430" y="153"/>
                    </a:cxn>
                    <a:cxn ang="0">
                      <a:pos x="441" y="163"/>
                    </a:cxn>
                    <a:cxn ang="0">
                      <a:pos x="454" y="174"/>
                    </a:cxn>
                    <a:cxn ang="0">
                      <a:pos x="467" y="182"/>
                    </a:cxn>
                    <a:cxn ang="0">
                      <a:pos x="475" y="192"/>
                    </a:cxn>
                    <a:cxn ang="0">
                      <a:pos x="490" y="201"/>
                    </a:cxn>
                    <a:cxn ang="0">
                      <a:pos x="527" y="230"/>
                    </a:cxn>
                    <a:cxn ang="0">
                      <a:pos x="559" y="251"/>
                    </a:cxn>
                  </a:cxnLst>
                  <a:rect l="0" t="0" r="r" b="b"/>
                  <a:pathLst>
                    <a:path w="559" h="251">
                      <a:moveTo>
                        <a:pt x="559" y="251"/>
                      </a:moveTo>
                      <a:lnTo>
                        <a:pt x="452" y="220"/>
                      </a:lnTo>
                      <a:lnTo>
                        <a:pt x="340" y="205"/>
                      </a:lnTo>
                      <a:lnTo>
                        <a:pt x="226" y="209"/>
                      </a:lnTo>
                      <a:lnTo>
                        <a:pt x="215" y="210"/>
                      </a:lnTo>
                      <a:lnTo>
                        <a:pt x="0" y="0"/>
                      </a:lnTo>
                      <a:lnTo>
                        <a:pt x="18" y="0"/>
                      </a:lnTo>
                      <a:lnTo>
                        <a:pt x="157" y="11"/>
                      </a:lnTo>
                      <a:lnTo>
                        <a:pt x="303" y="38"/>
                      </a:lnTo>
                      <a:lnTo>
                        <a:pt x="316" y="51"/>
                      </a:lnTo>
                      <a:lnTo>
                        <a:pt x="327" y="63"/>
                      </a:lnTo>
                      <a:lnTo>
                        <a:pt x="340" y="73"/>
                      </a:lnTo>
                      <a:lnTo>
                        <a:pt x="351" y="86"/>
                      </a:lnTo>
                      <a:lnTo>
                        <a:pt x="364" y="96"/>
                      </a:lnTo>
                      <a:lnTo>
                        <a:pt x="374" y="105"/>
                      </a:lnTo>
                      <a:lnTo>
                        <a:pt x="387" y="117"/>
                      </a:lnTo>
                      <a:lnTo>
                        <a:pt x="398" y="128"/>
                      </a:lnTo>
                      <a:lnTo>
                        <a:pt x="409" y="136"/>
                      </a:lnTo>
                      <a:lnTo>
                        <a:pt x="422" y="147"/>
                      </a:lnTo>
                      <a:lnTo>
                        <a:pt x="430" y="153"/>
                      </a:lnTo>
                      <a:lnTo>
                        <a:pt x="441" y="163"/>
                      </a:lnTo>
                      <a:lnTo>
                        <a:pt x="454" y="174"/>
                      </a:lnTo>
                      <a:lnTo>
                        <a:pt x="467" y="182"/>
                      </a:lnTo>
                      <a:lnTo>
                        <a:pt x="475" y="192"/>
                      </a:lnTo>
                      <a:lnTo>
                        <a:pt x="490" y="201"/>
                      </a:lnTo>
                      <a:lnTo>
                        <a:pt x="527" y="230"/>
                      </a:lnTo>
                      <a:lnTo>
                        <a:pt x="559" y="251"/>
                      </a:lnTo>
                      <a:close/>
                    </a:path>
                  </a:pathLst>
                </a:custGeom>
                <a:solidFill>
                  <a:srgbClr val="F7F7F7"/>
                </a:solidFill>
                <a:ln w="9525">
                  <a:noFill/>
                  <a:round/>
                  <a:headEnd/>
                  <a:tailEnd/>
                </a:ln>
              </p:spPr>
              <p:txBody>
                <a:bodyPr/>
                <a:lstStyle/>
                <a:p>
                  <a:pPr>
                    <a:defRPr/>
                  </a:pPr>
                  <a:endParaRPr lang="en-US">
                    <a:cs typeface="+mn-cs"/>
                  </a:endParaRPr>
                </a:p>
              </p:txBody>
            </p:sp>
            <p:sp>
              <p:nvSpPr>
                <p:cNvPr id="334" name="Freeform 535"/>
                <p:cNvSpPr>
                  <a:spLocks/>
                </p:cNvSpPr>
                <p:nvPr/>
              </p:nvSpPr>
              <p:spPr bwMode="auto">
                <a:xfrm>
                  <a:off x="479" y="24"/>
                  <a:ext cx="43" cy="26"/>
                </a:xfrm>
                <a:custGeom>
                  <a:avLst/>
                  <a:gdLst/>
                  <a:ahLst/>
                  <a:cxnLst>
                    <a:cxn ang="0">
                      <a:pos x="348" y="231"/>
                    </a:cxn>
                    <a:cxn ang="0">
                      <a:pos x="241" y="200"/>
                    </a:cxn>
                    <a:cxn ang="0">
                      <a:pos x="199" y="193"/>
                    </a:cxn>
                    <a:cxn ang="0">
                      <a:pos x="0" y="0"/>
                    </a:cxn>
                    <a:cxn ang="0">
                      <a:pos x="92" y="18"/>
                    </a:cxn>
                    <a:cxn ang="0">
                      <a:pos x="105" y="31"/>
                    </a:cxn>
                    <a:cxn ang="0">
                      <a:pos x="116" y="43"/>
                    </a:cxn>
                    <a:cxn ang="0">
                      <a:pos x="129" y="53"/>
                    </a:cxn>
                    <a:cxn ang="0">
                      <a:pos x="140" y="66"/>
                    </a:cxn>
                    <a:cxn ang="0">
                      <a:pos x="153" y="76"/>
                    </a:cxn>
                    <a:cxn ang="0">
                      <a:pos x="163" y="85"/>
                    </a:cxn>
                    <a:cxn ang="0">
                      <a:pos x="176" y="97"/>
                    </a:cxn>
                    <a:cxn ang="0">
                      <a:pos x="187" y="108"/>
                    </a:cxn>
                    <a:cxn ang="0">
                      <a:pos x="198" y="116"/>
                    </a:cxn>
                    <a:cxn ang="0">
                      <a:pos x="211" y="127"/>
                    </a:cxn>
                    <a:cxn ang="0">
                      <a:pos x="219" y="133"/>
                    </a:cxn>
                    <a:cxn ang="0">
                      <a:pos x="230" y="143"/>
                    </a:cxn>
                    <a:cxn ang="0">
                      <a:pos x="243" y="154"/>
                    </a:cxn>
                    <a:cxn ang="0">
                      <a:pos x="256" y="162"/>
                    </a:cxn>
                    <a:cxn ang="0">
                      <a:pos x="264" y="172"/>
                    </a:cxn>
                    <a:cxn ang="0">
                      <a:pos x="279" y="181"/>
                    </a:cxn>
                    <a:cxn ang="0">
                      <a:pos x="316" y="210"/>
                    </a:cxn>
                    <a:cxn ang="0">
                      <a:pos x="348" y="231"/>
                    </a:cxn>
                  </a:cxnLst>
                  <a:rect l="0" t="0" r="r" b="b"/>
                  <a:pathLst>
                    <a:path w="348" h="231">
                      <a:moveTo>
                        <a:pt x="348" y="231"/>
                      </a:moveTo>
                      <a:lnTo>
                        <a:pt x="241" y="200"/>
                      </a:lnTo>
                      <a:lnTo>
                        <a:pt x="199" y="193"/>
                      </a:lnTo>
                      <a:lnTo>
                        <a:pt x="0" y="0"/>
                      </a:lnTo>
                      <a:lnTo>
                        <a:pt x="92" y="18"/>
                      </a:lnTo>
                      <a:lnTo>
                        <a:pt x="105" y="31"/>
                      </a:lnTo>
                      <a:lnTo>
                        <a:pt x="116" y="43"/>
                      </a:lnTo>
                      <a:lnTo>
                        <a:pt x="129" y="53"/>
                      </a:lnTo>
                      <a:lnTo>
                        <a:pt x="140" y="66"/>
                      </a:lnTo>
                      <a:lnTo>
                        <a:pt x="153" y="76"/>
                      </a:lnTo>
                      <a:lnTo>
                        <a:pt x="163" y="85"/>
                      </a:lnTo>
                      <a:lnTo>
                        <a:pt x="176" y="97"/>
                      </a:lnTo>
                      <a:lnTo>
                        <a:pt x="187" y="108"/>
                      </a:lnTo>
                      <a:lnTo>
                        <a:pt x="198" y="116"/>
                      </a:lnTo>
                      <a:lnTo>
                        <a:pt x="211" y="127"/>
                      </a:lnTo>
                      <a:lnTo>
                        <a:pt x="219" y="133"/>
                      </a:lnTo>
                      <a:lnTo>
                        <a:pt x="230" y="143"/>
                      </a:lnTo>
                      <a:lnTo>
                        <a:pt x="243" y="154"/>
                      </a:lnTo>
                      <a:lnTo>
                        <a:pt x="256" y="162"/>
                      </a:lnTo>
                      <a:lnTo>
                        <a:pt x="264" y="172"/>
                      </a:lnTo>
                      <a:lnTo>
                        <a:pt x="279" y="181"/>
                      </a:lnTo>
                      <a:lnTo>
                        <a:pt x="316" y="210"/>
                      </a:lnTo>
                      <a:lnTo>
                        <a:pt x="348" y="231"/>
                      </a:lnTo>
                      <a:close/>
                    </a:path>
                  </a:pathLst>
                </a:custGeom>
                <a:solidFill>
                  <a:srgbClr val="FAFAFA"/>
                </a:solidFill>
                <a:ln w="9525">
                  <a:noFill/>
                  <a:round/>
                  <a:headEnd/>
                  <a:tailEnd/>
                </a:ln>
              </p:spPr>
              <p:txBody>
                <a:bodyPr/>
                <a:lstStyle/>
                <a:p>
                  <a:pPr>
                    <a:defRPr/>
                  </a:pPr>
                  <a:endParaRPr lang="en-US">
                    <a:cs typeface="+mn-cs"/>
                  </a:endParaRPr>
                </a:p>
              </p:txBody>
            </p:sp>
            <p:sp>
              <p:nvSpPr>
                <p:cNvPr id="335" name="Freeform 536"/>
                <p:cNvSpPr>
                  <a:spLocks/>
                </p:cNvSpPr>
                <p:nvPr/>
              </p:nvSpPr>
              <p:spPr bwMode="auto">
                <a:xfrm>
                  <a:off x="283" y="155"/>
                  <a:ext cx="20" cy="23"/>
                </a:xfrm>
                <a:custGeom>
                  <a:avLst/>
                  <a:gdLst/>
                  <a:ahLst/>
                  <a:cxnLst>
                    <a:cxn ang="0">
                      <a:pos x="162" y="156"/>
                    </a:cxn>
                    <a:cxn ang="0">
                      <a:pos x="151" y="166"/>
                    </a:cxn>
                    <a:cxn ang="0">
                      <a:pos x="112" y="191"/>
                    </a:cxn>
                    <a:cxn ang="0">
                      <a:pos x="71" y="207"/>
                    </a:cxn>
                    <a:cxn ang="0">
                      <a:pos x="0" y="0"/>
                    </a:cxn>
                    <a:cxn ang="0">
                      <a:pos x="162" y="156"/>
                    </a:cxn>
                  </a:cxnLst>
                  <a:rect l="0" t="0" r="r" b="b"/>
                  <a:pathLst>
                    <a:path w="162" h="207">
                      <a:moveTo>
                        <a:pt x="162" y="156"/>
                      </a:moveTo>
                      <a:lnTo>
                        <a:pt x="151" y="166"/>
                      </a:lnTo>
                      <a:lnTo>
                        <a:pt x="112" y="191"/>
                      </a:lnTo>
                      <a:lnTo>
                        <a:pt x="71" y="207"/>
                      </a:lnTo>
                      <a:lnTo>
                        <a:pt x="0" y="0"/>
                      </a:lnTo>
                      <a:lnTo>
                        <a:pt x="162" y="156"/>
                      </a:lnTo>
                      <a:close/>
                    </a:path>
                  </a:pathLst>
                </a:custGeom>
                <a:solidFill>
                  <a:srgbClr val="000000"/>
                </a:solidFill>
                <a:ln w="9525">
                  <a:noFill/>
                  <a:round/>
                  <a:headEnd/>
                  <a:tailEnd/>
                </a:ln>
              </p:spPr>
              <p:txBody>
                <a:bodyPr/>
                <a:lstStyle/>
                <a:p>
                  <a:pPr>
                    <a:defRPr/>
                  </a:pPr>
                  <a:endParaRPr lang="en-US">
                    <a:cs typeface="+mn-cs"/>
                  </a:endParaRPr>
                </a:p>
              </p:txBody>
            </p:sp>
            <p:sp>
              <p:nvSpPr>
                <p:cNvPr id="336" name="Freeform 537"/>
                <p:cNvSpPr>
                  <a:spLocks/>
                </p:cNvSpPr>
                <p:nvPr/>
              </p:nvSpPr>
              <p:spPr bwMode="auto">
                <a:xfrm>
                  <a:off x="272" y="128"/>
                  <a:ext cx="39" cy="50"/>
                </a:xfrm>
                <a:custGeom>
                  <a:avLst/>
                  <a:gdLst/>
                  <a:ahLst/>
                  <a:cxnLst>
                    <a:cxn ang="0">
                      <a:pos x="309" y="301"/>
                    </a:cxn>
                    <a:cxn ang="0">
                      <a:pos x="304" y="318"/>
                    </a:cxn>
                    <a:cxn ang="0">
                      <a:pos x="274" y="368"/>
                    </a:cxn>
                    <a:cxn ang="0">
                      <a:pos x="233" y="406"/>
                    </a:cxn>
                    <a:cxn ang="0">
                      <a:pos x="194" y="431"/>
                    </a:cxn>
                    <a:cxn ang="0">
                      <a:pos x="153" y="447"/>
                    </a:cxn>
                    <a:cxn ang="0">
                      <a:pos x="0" y="0"/>
                    </a:cxn>
                    <a:cxn ang="0">
                      <a:pos x="309" y="301"/>
                    </a:cxn>
                  </a:cxnLst>
                  <a:rect l="0" t="0" r="r" b="b"/>
                  <a:pathLst>
                    <a:path w="309" h="447">
                      <a:moveTo>
                        <a:pt x="309" y="301"/>
                      </a:moveTo>
                      <a:lnTo>
                        <a:pt x="304" y="318"/>
                      </a:lnTo>
                      <a:lnTo>
                        <a:pt x="274" y="368"/>
                      </a:lnTo>
                      <a:lnTo>
                        <a:pt x="233" y="406"/>
                      </a:lnTo>
                      <a:lnTo>
                        <a:pt x="194" y="431"/>
                      </a:lnTo>
                      <a:lnTo>
                        <a:pt x="153" y="447"/>
                      </a:lnTo>
                      <a:lnTo>
                        <a:pt x="0" y="0"/>
                      </a:lnTo>
                      <a:lnTo>
                        <a:pt x="309" y="301"/>
                      </a:lnTo>
                      <a:close/>
                    </a:path>
                  </a:pathLst>
                </a:custGeom>
                <a:solidFill>
                  <a:srgbClr val="171717"/>
                </a:solidFill>
                <a:ln w="9525">
                  <a:noFill/>
                  <a:round/>
                  <a:headEnd/>
                  <a:tailEnd/>
                </a:ln>
              </p:spPr>
              <p:txBody>
                <a:bodyPr/>
                <a:lstStyle/>
                <a:p>
                  <a:pPr>
                    <a:defRPr/>
                  </a:pPr>
                  <a:endParaRPr lang="en-US">
                    <a:cs typeface="+mn-cs"/>
                  </a:endParaRPr>
                </a:p>
              </p:txBody>
            </p:sp>
            <p:sp>
              <p:nvSpPr>
                <p:cNvPr id="337" name="Freeform 538"/>
                <p:cNvSpPr>
                  <a:spLocks/>
                </p:cNvSpPr>
                <p:nvPr/>
              </p:nvSpPr>
              <p:spPr bwMode="auto">
                <a:xfrm>
                  <a:off x="271" y="117"/>
                  <a:ext cx="43" cy="55"/>
                </a:xfrm>
                <a:custGeom>
                  <a:avLst/>
                  <a:gdLst/>
                  <a:ahLst/>
                  <a:cxnLst>
                    <a:cxn ang="0">
                      <a:pos x="341" y="260"/>
                    </a:cxn>
                    <a:cxn ang="0">
                      <a:pos x="337" y="341"/>
                    </a:cxn>
                    <a:cxn ang="0">
                      <a:pos x="316" y="416"/>
                    </a:cxn>
                    <a:cxn ang="0">
                      <a:pos x="286" y="466"/>
                    </a:cxn>
                    <a:cxn ang="0">
                      <a:pos x="256" y="494"/>
                    </a:cxn>
                    <a:cxn ang="0">
                      <a:pos x="94" y="338"/>
                    </a:cxn>
                    <a:cxn ang="0">
                      <a:pos x="0" y="67"/>
                    </a:cxn>
                    <a:cxn ang="0">
                      <a:pos x="62" y="17"/>
                    </a:cxn>
                    <a:cxn ang="0">
                      <a:pos x="74" y="0"/>
                    </a:cxn>
                    <a:cxn ang="0">
                      <a:pos x="341" y="260"/>
                    </a:cxn>
                  </a:cxnLst>
                  <a:rect l="0" t="0" r="r" b="b"/>
                  <a:pathLst>
                    <a:path w="341" h="494">
                      <a:moveTo>
                        <a:pt x="341" y="260"/>
                      </a:moveTo>
                      <a:lnTo>
                        <a:pt x="337" y="341"/>
                      </a:lnTo>
                      <a:lnTo>
                        <a:pt x="316" y="416"/>
                      </a:lnTo>
                      <a:lnTo>
                        <a:pt x="286" y="466"/>
                      </a:lnTo>
                      <a:lnTo>
                        <a:pt x="256" y="494"/>
                      </a:lnTo>
                      <a:lnTo>
                        <a:pt x="94" y="338"/>
                      </a:lnTo>
                      <a:lnTo>
                        <a:pt x="0" y="67"/>
                      </a:lnTo>
                      <a:lnTo>
                        <a:pt x="62" y="17"/>
                      </a:lnTo>
                      <a:lnTo>
                        <a:pt x="74" y="0"/>
                      </a:lnTo>
                      <a:lnTo>
                        <a:pt x="341" y="260"/>
                      </a:lnTo>
                      <a:close/>
                    </a:path>
                  </a:pathLst>
                </a:custGeom>
                <a:solidFill>
                  <a:srgbClr val="2E2E2E"/>
                </a:solidFill>
                <a:ln w="9525">
                  <a:noFill/>
                  <a:round/>
                  <a:headEnd/>
                  <a:tailEnd/>
                </a:ln>
              </p:spPr>
              <p:txBody>
                <a:bodyPr/>
                <a:lstStyle/>
                <a:p>
                  <a:pPr>
                    <a:defRPr/>
                  </a:pPr>
                  <a:endParaRPr lang="en-US">
                    <a:cs typeface="+mn-cs"/>
                  </a:endParaRPr>
                </a:p>
              </p:txBody>
            </p:sp>
            <p:sp>
              <p:nvSpPr>
                <p:cNvPr id="338" name="Freeform 539"/>
                <p:cNvSpPr>
                  <a:spLocks/>
                </p:cNvSpPr>
                <p:nvPr/>
              </p:nvSpPr>
              <p:spPr bwMode="auto">
                <a:xfrm>
                  <a:off x="271" y="105"/>
                  <a:ext cx="43" cy="56"/>
                </a:xfrm>
                <a:custGeom>
                  <a:avLst/>
                  <a:gdLst/>
                  <a:ahLst/>
                  <a:cxnLst>
                    <a:cxn ang="0">
                      <a:pos x="320" y="186"/>
                    </a:cxn>
                    <a:cxn ang="0">
                      <a:pos x="324" y="206"/>
                    </a:cxn>
                    <a:cxn ang="0">
                      <a:pos x="341" y="343"/>
                    </a:cxn>
                    <a:cxn ang="0">
                      <a:pos x="337" y="446"/>
                    </a:cxn>
                    <a:cxn ang="0">
                      <a:pos x="321" y="504"/>
                    </a:cxn>
                    <a:cxn ang="0">
                      <a:pos x="12" y="203"/>
                    </a:cxn>
                    <a:cxn ang="0">
                      <a:pos x="0" y="172"/>
                    </a:cxn>
                    <a:cxn ang="0">
                      <a:pos x="62" y="122"/>
                    </a:cxn>
                    <a:cxn ang="0">
                      <a:pos x="101" y="70"/>
                    </a:cxn>
                    <a:cxn ang="0">
                      <a:pos x="127" y="16"/>
                    </a:cxn>
                    <a:cxn ang="0">
                      <a:pos x="129" y="0"/>
                    </a:cxn>
                    <a:cxn ang="0">
                      <a:pos x="320" y="186"/>
                    </a:cxn>
                  </a:cxnLst>
                  <a:rect l="0" t="0" r="r" b="b"/>
                  <a:pathLst>
                    <a:path w="341" h="504">
                      <a:moveTo>
                        <a:pt x="320" y="186"/>
                      </a:moveTo>
                      <a:lnTo>
                        <a:pt x="324" y="206"/>
                      </a:lnTo>
                      <a:lnTo>
                        <a:pt x="341" y="343"/>
                      </a:lnTo>
                      <a:lnTo>
                        <a:pt x="337" y="446"/>
                      </a:lnTo>
                      <a:lnTo>
                        <a:pt x="321" y="504"/>
                      </a:lnTo>
                      <a:lnTo>
                        <a:pt x="12" y="203"/>
                      </a:lnTo>
                      <a:lnTo>
                        <a:pt x="0" y="172"/>
                      </a:lnTo>
                      <a:lnTo>
                        <a:pt x="62" y="122"/>
                      </a:lnTo>
                      <a:lnTo>
                        <a:pt x="101" y="70"/>
                      </a:lnTo>
                      <a:lnTo>
                        <a:pt x="127" y="16"/>
                      </a:lnTo>
                      <a:lnTo>
                        <a:pt x="129" y="0"/>
                      </a:lnTo>
                      <a:lnTo>
                        <a:pt x="320" y="186"/>
                      </a:lnTo>
                      <a:close/>
                    </a:path>
                  </a:pathLst>
                </a:custGeom>
                <a:solidFill>
                  <a:srgbClr val="454545"/>
                </a:solidFill>
                <a:ln w="9525">
                  <a:noFill/>
                  <a:round/>
                  <a:headEnd/>
                  <a:tailEnd/>
                </a:ln>
              </p:spPr>
              <p:txBody>
                <a:bodyPr/>
                <a:lstStyle/>
                <a:p>
                  <a:pPr>
                    <a:defRPr/>
                  </a:pPr>
                  <a:endParaRPr lang="en-US">
                    <a:cs typeface="+mn-cs"/>
                  </a:endParaRPr>
                </a:p>
              </p:txBody>
            </p:sp>
            <p:sp>
              <p:nvSpPr>
                <p:cNvPr id="339" name="Freeform 540"/>
                <p:cNvSpPr>
                  <a:spLocks/>
                </p:cNvSpPr>
                <p:nvPr/>
              </p:nvSpPr>
              <p:spPr bwMode="auto">
                <a:xfrm>
                  <a:off x="280" y="87"/>
                  <a:ext cx="34" cy="59"/>
                </a:xfrm>
                <a:custGeom>
                  <a:avLst/>
                  <a:gdLst/>
                  <a:ahLst/>
                  <a:cxnLst>
                    <a:cxn ang="0">
                      <a:pos x="192" y="138"/>
                    </a:cxn>
                    <a:cxn ang="0">
                      <a:pos x="203" y="193"/>
                    </a:cxn>
                    <a:cxn ang="0">
                      <a:pos x="250" y="369"/>
                    </a:cxn>
                    <a:cxn ang="0">
                      <a:pos x="267" y="506"/>
                    </a:cxn>
                    <a:cxn ang="0">
                      <a:pos x="267" y="528"/>
                    </a:cxn>
                    <a:cxn ang="0">
                      <a:pos x="0" y="268"/>
                    </a:cxn>
                    <a:cxn ang="0">
                      <a:pos x="27" y="233"/>
                    </a:cxn>
                    <a:cxn ang="0">
                      <a:pos x="53" y="179"/>
                    </a:cxn>
                    <a:cxn ang="0">
                      <a:pos x="61" y="118"/>
                    </a:cxn>
                    <a:cxn ang="0">
                      <a:pos x="57" y="47"/>
                    </a:cxn>
                    <a:cxn ang="0">
                      <a:pos x="51" y="0"/>
                    </a:cxn>
                    <a:cxn ang="0">
                      <a:pos x="192" y="138"/>
                    </a:cxn>
                  </a:cxnLst>
                  <a:rect l="0" t="0" r="r" b="b"/>
                  <a:pathLst>
                    <a:path w="267" h="528">
                      <a:moveTo>
                        <a:pt x="192" y="138"/>
                      </a:moveTo>
                      <a:lnTo>
                        <a:pt x="203" y="193"/>
                      </a:lnTo>
                      <a:lnTo>
                        <a:pt x="250" y="369"/>
                      </a:lnTo>
                      <a:lnTo>
                        <a:pt x="267" y="506"/>
                      </a:lnTo>
                      <a:lnTo>
                        <a:pt x="267" y="528"/>
                      </a:lnTo>
                      <a:lnTo>
                        <a:pt x="0" y="268"/>
                      </a:lnTo>
                      <a:lnTo>
                        <a:pt x="27" y="233"/>
                      </a:lnTo>
                      <a:lnTo>
                        <a:pt x="53" y="179"/>
                      </a:lnTo>
                      <a:lnTo>
                        <a:pt x="61" y="118"/>
                      </a:lnTo>
                      <a:lnTo>
                        <a:pt x="57" y="47"/>
                      </a:lnTo>
                      <a:lnTo>
                        <a:pt x="51" y="0"/>
                      </a:lnTo>
                      <a:lnTo>
                        <a:pt x="192" y="138"/>
                      </a:lnTo>
                      <a:close/>
                    </a:path>
                  </a:pathLst>
                </a:custGeom>
                <a:solidFill>
                  <a:srgbClr val="5C5C5C"/>
                </a:solidFill>
                <a:ln w="9525">
                  <a:noFill/>
                  <a:round/>
                  <a:headEnd/>
                  <a:tailEnd/>
                </a:ln>
              </p:spPr>
              <p:txBody>
                <a:bodyPr/>
                <a:lstStyle/>
                <a:p>
                  <a:pPr>
                    <a:defRPr/>
                  </a:pPr>
                  <a:endParaRPr lang="en-US">
                    <a:cs typeface="+mn-cs"/>
                  </a:endParaRPr>
                </a:p>
              </p:txBody>
            </p:sp>
            <p:sp>
              <p:nvSpPr>
                <p:cNvPr id="340" name="Freeform 541"/>
                <p:cNvSpPr>
                  <a:spLocks/>
                </p:cNvSpPr>
                <p:nvPr/>
              </p:nvSpPr>
              <p:spPr bwMode="auto">
                <a:xfrm>
                  <a:off x="281" y="64"/>
                  <a:ext cx="30" cy="62"/>
                </a:xfrm>
                <a:custGeom>
                  <a:avLst/>
                  <a:gdLst/>
                  <a:ahLst/>
                  <a:cxnLst>
                    <a:cxn ang="0">
                      <a:pos x="184" y="179"/>
                    </a:cxn>
                    <a:cxn ang="0">
                      <a:pos x="176" y="233"/>
                    </a:cxn>
                    <a:cxn ang="0">
                      <a:pos x="183" y="317"/>
                    </a:cxn>
                    <a:cxn ang="0">
                      <a:pos x="200" y="398"/>
                    </a:cxn>
                    <a:cxn ang="0">
                      <a:pos x="243" y="554"/>
                    </a:cxn>
                    <a:cxn ang="0">
                      <a:pos x="52" y="368"/>
                    </a:cxn>
                    <a:cxn ang="0">
                      <a:pos x="58" y="323"/>
                    </a:cxn>
                    <a:cxn ang="0">
                      <a:pos x="54" y="252"/>
                    </a:cxn>
                    <a:cxn ang="0">
                      <a:pos x="43" y="177"/>
                    </a:cxn>
                    <a:cxn ang="0">
                      <a:pos x="24" y="93"/>
                    </a:cxn>
                    <a:cxn ang="0">
                      <a:pos x="0" y="0"/>
                    </a:cxn>
                    <a:cxn ang="0">
                      <a:pos x="184" y="179"/>
                    </a:cxn>
                  </a:cxnLst>
                  <a:rect l="0" t="0" r="r" b="b"/>
                  <a:pathLst>
                    <a:path w="243" h="554">
                      <a:moveTo>
                        <a:pt x="184" y="179"/>
                      </a:moveTo>
                      <a:lnTo>
                        <a:pt x="176" y="233"/>
                      </a:lnTo>
                      <a:lnTo>
                        <a:pt x="183" y="317"/>
                      </a:lnTo>
                      <a:lnTo>
                        <a:pt x="200" y="398"/>
                      </a:lnTo>
                      <a:lnTo>
                        <a:pt x="243" y="554"/>
                      </a:lnTo>
                      <a:lnTo>
                        <a:pt x="52" y="368"/>
                      </a:lnTo>
                      <a:lnTo>
                        <a:pt x="58" y="323"/>
                      </a:lnTo>
                      <a:lnTo>
                        <a:pt x="54" y="252"/>
                      </a:lnTo>
                      <a:lnTo>
                        <a:pt x="43" y="177"/>
                      </a:lnTo>
                      <a:lnTo>
                        <a:pt x="24" y="93"/>
                      </a:lnTo>
                      <a:lnTo>
                        <a:pt x="0" y="0"/>
                      </a:lnTo>
                      <a:lnTo>
                        <a:pt x="184" y="179"/>
                      </a:lnTo>
                      <a:close/>
                    </a:path>
                  </a:pathLst>
                </a:custGeom>
                <a:solidFill>
                  <a:srgbClr val="737373"/>
                </a:solidFill>
                <a:ln w="9525">
                  <a:noFill/>
                  <a:round/>
                  <a:headEnd/>
                  <a:tailEnd/>
                </a:ln>
              </p:spPr>
              <p:txBody>
                <a:bodyPr/>
                <a:lstStyle/>
                <a:p>
                  <a:pPr>
                    <a:defRPr/>
                  </a:pPr>
                  <a:endParaRPr lang="en-US">
                    <a:cs typeface="+mn-cs"/>
                  </a:endParaRPr>
                </a:p>
              </p:txBody>
            </p:sp>
            <p:sp>
              <p:nvSpPr>
                <p:cNvPr id="341" name="Freeform 542"/>
                <p:cNvSpPr>
                  <a:spLocks/>
                </p:cNvSpPr>
                <p:nvPr/>
              </p:nvSpPr>
              <p:spPr bwMode="auto">
                <a:xfrm>
                  <a:off x="280" y="47"/>
                  <a:ext cx="27" cy="56"/>
                </a:xfrm>
                <a:custGeom>
                  <a:avLst/>
                  <a:gdLst/>
                  <a:ahLst/>
                  <a:cxnLst>
                    <a:cxn ang="0">
                      <a:pos x="221" y="202"/>
                    </a:cxn>
                    <a:cxn ang="0">
                      <a:pos x="217" y="212"/>
                    </a:cxn>
                    <a:cxn ang="0">
                      <a:pos x="195" y="300"/>
                    </a:cxn>
                    <a:cxn ang="0">
                      <a:pos x="184" y="387"/>
                    </a:cxn>
                    <a:cxn ang="0">
                      <a:pos x="191" y="471"/>
                    </a:cxn>
                    <a:cxn ang="0">
                      <a:pos x="197" y="497"/>
                    </a:cxn>
                    <a:cxn ang="0">
                      <a:pos x="56" y="359"/>
                    </a:cxn>
                    <a:cxn ang="0">
                      <a:pos x="51" y="331"/>
                    </a:cxn>
                    <a:cxn ang="0">
                      <a:pos x="32" y="247"/>
                    </a:cxn>
                    <a:cxn ang="0">
                      <a:pos x="8" y="155"/>
                    </a:cxn>
                    <a:cxn ang="0">
                      <a:pos x="0" y="80"/>
                    </a:cxn>
                    <a:cxn ang="0">
                      <a:pos x="13" y="0"/>
                    </a:cxn>
                    <a:cxn ang="0">
                      <a:pos x="221" y="202"/>
                    </a:cxn>
                  </a:cxnLst>
                  <a:rect l="0" t="0" r="r" b="b"/>
                  <a:pathLst>
                    <a:path w="221" h="497">
                      <a:moveTo>
                        <a:pt x="221" y="202"/>
                      </a:moveTo>
                      <a:lnTo>
                        <a:pt x="217" y="212"/>
                      </a:lnTo>
                      <a:lnTo>
                        <a:pt x="195" y="300"/>
                      </a:lnTo>
                      <a:lnTo>
                        <a:pt x="184" y="387"/>
                      </a:lnTo>
                      <a:lnTo>
                        <a:pt x="191" y="471"/>
                      </a:lnTo>
                      <a:lnTo>
                        <a:pt x="197" y="497"/>
                      </a:lnTo>
                      <a:lnTo>
                        <a:pt x="56" y="359"/>
                      </a:lnTo>
                      <a:lnTo>
                        <a:pt x="51" y="331"/>
                      </a:lnTo>
                      <a:lnTo>
                        <a:pt x="32" y="247"/>
                      </a:lnTo>
                      <a:lnTo>
                        <a:pt x="8" y="155"/>
                      </a:lnTo>
                      <a:lnTo>
                        <a:pt x="0" y="80"/>
                      </a:lnTo>
                      <a:lnTo>
                        <a:pt x="13" y="0"/>
                      </a:lnTo>
                      <a:lnTo>
                        <a:pt x="221" y="202"/>
                      </a:lnTo>
                      <a:close/>
                    </a:path>
                  </a:pathLst>
                </a:custGeom>
                <a:solidFill>
                  <a:srgbClr val="8A8A8A"/>
                </a:solidFill>
                <a:ln w="9525">
                  <a:noFill/>
                  <a:round/>
                  <a:headEnd/>
                  <a:tailEnd/>
                </a:ln>
              </p:spPr>
              <p:txBody>
                <a:bodyPr/>
                <a:lstStyle/>
                <a:p>
                  <a:pPr>
                    <a:defRPr/>
                  </a:pPr>
                  <a:endParaRPr lang="en-US">
                    <a:cs typeface="+mn-cs"/>
                  </a:endParaRPr>
                </a:p>
              </p:txBody>
            </p:sp>
            <p:sp>
              <p:nvSpPr>
                <p:cNvPr id="342" name="Freeform 543"/>
                <p:cNvSpPr>
                  <a:spLocks/>
                </p:cNvSpPr>
                <p:nvPr/>
              </p:nvSpPr>
              <p:spPr bwMode="auto">
                <a:xfrm>
                  <a:off x="280" y="34"/>
                  <a:ext cx="34" cy="50"/>
                </a:xfrm>
                <a:custGeom>
                  <a:avLst/>
                  <a:gdLst/>
                  <a:ahLst/>
                  <a:cxnLst>
                    <a:cxn ang="0">
                      <a:pos x="271" y="210"/>
                    </a:cxn>
                    <a:cxn ang="0">
                      <a:pos x="253" y="241"/>
                    </a:cxn>
                    <a:cxn ang="0">
                      <a:pos x="217" y="329"/>
                    </a:cxn>
                    <a:cxn ang="0">
                      <a:pos x="195" y="417"/>
                    </a:cxn>
                    <a:cxn ang="0">
                      <a:pos x="192" y="450"/>
                    </a:cxn>
                    <a:cxn ang="0">
                      <a:pos x="8" y="272"/>
                    </a:cxn>
                    <a:cxn ang="0">
                      <a:pos x="0" y="197"/>
                    </a:cxn>
                    <a:cxn ang="0">
                      <a:pos x="13" y="112"/>
                    </a:cxn>
                    <a:cxn ang="0">
                      <a:pos x="43" y="22"/>
                    </a:cxn>
                    <a:cxn ang="0">
                      <a:pos x="56" y="0"/>
                    </a:cxn>
                    <a:cxn ang="0">
                      <a:pos x="271" y="210"/>
                    </a:cxn>
                  </a:cxnLst>
                  <a:rect l="0" t="0" r="r" b="b"/>
                  <a:pathLst>
                    <a:path w="271" h="450">
                      <a:moveTo>
                        <a:pt x="271" y="210"/>
                      </a:moveTo>
                      <a:lnTo>
                        <a:pt x="253" y="241"/>
                      </a:lnTo>
                      <a:lnTo>
                        <a:pt x="217" y="329"/>
                      </a:lnTo>
                      <a:lnTo>
                        <a:pt x="195" y="417"/>
                      </a:lnTo>
                      <a:lnTo>
                        <a:pt x="192" y="450"/>
                      </a:lnTo>
                      <a:lnTo>
                        <a:pt x="8" y="272"/>
                      </a:lnTo>
                      <a:lnTo>
                        <a:pt x="0" y="197"/>
                      </a:lnTo>
                      <a:lnTo>
                        <a:pt x="13" y="112"/>
                      </a:lnTo>
                      <a:lnTo>
                        <a:pt x="43" y="22"/>
                      </a:lnTo>
                      <a:lnTo>
                        <a:pt x="56" y="0"/>
                      </a:lnTo>
                      <a:lnTo>
                        <a:pt x="271" y="210"/>
                      </a:lnTo>
                      <a:close/>
                    </a:path>
                  </a:pathLst>
                </a:custGeom>
                <a:solidFill>
                  <a:srgbClr val="A1A1A1"/>
                </a:solidFill>
                <a:ln w="9525">
                  <a:noFill/>
                  <a:round/>
                  <a:headEnd/>
                  <a:tailEnd/>
                </a:ln>
              </p:spPr>
              <p:txBody>
                <a:bodyPr/>
                <a:lstStyle/>
                <a:p>
                  <a:pPr>
                    <a:defRPr/>
                  </a:pPr>
                  <a:endParaRPr lang="en-US">
                    <a:cs typeface="+mn-cs"/>
                  </a:endParaRPr>
                </a:p>
              </p:txBody>
            </p:sp>
            <p:sp>
              <p:nvSpPr>
                <p:cNvPr id="343" name="Freeform 544"/>
                <p:cNvSpPr>
                  <a:spLocks/>
                </p:cNvSpPr>
                <p:nvPr/>
              </p:nvSpPr>
              <p:spPr bwMode="auto">
                <a:xfrm>
                  <a:off x="281" y="23"/>
                  <a:ext cx="40" cy="47"/>
                </a:xfrm>
                <a:custGeom>
                  <a:avLst/>
                  <a:gdLst/>
                  <a:ahLst/>
                  <a:cxnLst>
                    <a:cxn ang="0">
                      <a:pos x="322" y="209"/>
                    </a:cxn>
                    <a:cxn ang="0">
                      <a:pos x="290" y="254"/>
                    </a:cxn>
                    <a:cxn ang="0">
                      <a:pos x="240" y="339"/>
                    </a:cxn>
                    <a:cxn ang="0">
                      <a:pos x="208" y="417"/>
                    </a:cxn>
                    <a:cxn ang="0">
                      <a:pos x="0" y="215"/>
                    </a:cxn>
                    <a:cxn ang="0">
                      <a:pos x="0" y="210"/>
                    </a:cxn>
                    <a:cxn ang="0">
                      <a:pos x="30" y="120"/>
                    </a:cxn>
                    <a:cxn ang="0">
                      <a:pos x="79" y="32"/>
                    </a:cxn>
                    <a:cxn ang="0">
                      <a:pos x="107" y="0"/>
                    </a:cxn>
                    <a:cxn ang="0">
                      <a:pos x="322" y="209"/>
                    </a:cxn>
                  </a:cxnLst>
                  <a:rect l="0" t="0" r="r" b="b"/>
                  <a:pathLst>
                    <a:path w="322" h="417">
                      <a:moveTo>
                        <a:pt x="322" y="209"/>
                      </a:moveTo>
                      <a:lnTo>
                        <a:pt x="290" y="254"/>
                      </a:lnTo>
                      <a:lnTo>
                        <a:pt x="240" y="339"/>
                      </a:lnTo>
                      <a:lnTo>
                        <a:pt x="208" y="417"/>
                      </a:lnTo>
                      <a:lnTo>
                        <a:pt x="0" y="215"/>
                      </a:lnTo>
                      <a:lnTo>
                        <a:pt x="0" y="210"/>
                      </a:lnTo>
                      <a:lnTo>
                        <a:pt x="30" y="120"/>
                      </a:lnTo>
                      <a:lnTo>
                        <a:pt x="79" y="32"/>
                      </a:lnTo>
                      <a:lnTo>
                        <a:pt x="107" y="0"/>
                      </a:lnTo>
                      <a:lnTo>
                        <a:pt x="322" y="209"/>
                      </a:lnTo>
                      <a:close/>
                    </a:path>
                  </a:pathLst>
                </a:custGeom>
                <a:solidFill>
                  <a:srgbClr val="B8B8B8"/>
                </a:solidFill>
                <a:ln w="9525">
                  <a:noFill/>
                  <a:round/>
                  <a:headEnd/>
                  <a:tailEnd/>
                </a:ln>
              </p:spPr>
              <p:txBody>
                <a:bodyPr/>
                <a:lstStyle/>
                <a:p>
                  <a:pPr>
                    <a:defRPr/>
                  </a:pPr>
                  <a:endParaRPr lang="en-US">
                    <a:cs typeface="+mn-cs"/>
                  </a:endParaRPr>
                </a:p>
              </p:txBody>
            </p:sp>
            <p:sp>
              <p:nvSpPr>
                <p:cNvPr id="344" name="Freeform 545"/>
                <p:cNvSpPr>
                  <a:spLocks/>
                </p:cNvSpPr>
                <p:nvPr/>
              </p:nvSpPr>
              <p:spPr bwMode="auto">
                <a:xfrm>
                  <a:off x="287" y="14"/>
                  <a:ext cx="44" cy="44"/>
                </a:xfrm>
                <a:custGeom>
                  <a:avLst/>
                  <a:gdLst/>
                  <a:ahLst/>
                  <a:cxnLst>
                    <a:cxn ang="0">
                      <a:pos x="354" y="204"/>
                    </a:cxn>
                    <a:cxn ang="0">
                      <a:pos x="309" y="249"/>
                    </a:cxn>
                    <a:cxn ang="0">
                      <a:pos x="247" y="335"/>
                    </a:cxn>
                    <a:cxn ang="0">
                      <a:pos x="215" y="389"/>
                    </a:cxn>
                    <a:cxn ang="0">
                      <a:pos x="0" y="179"/>
                    </a:cxn>
                    <a:cxn ang="0">
                      <a:pos x="36" y="113"/>
                    </a:cxn>
                    <a:cxn ang="0">
                      <a:pos x="105" y="34"/>
                    </a:cxn>
                    <a:cxn ang="0">
                      <a:pos x="145" y="0"/>
                    </a:cxn>
                    <a:cxn ang="0">
                      <a:pos x="354" y="204"/>
                    </a:cxn>
                  </a:cxnLst>
                  <a:rect l="0" t="0" r="r" b="b"/>
                  <a:pathLst>
                    <a:path w="354" h="389">
                      <a:moveTo>
                        <a:pt x="354" y="204"/>
                      </a:moveTo>
                      <a:lnTo>
                        <a:pt x="309" y="249"/>
                      </a:lnTo>
                      <a:lnTo>
                        <a:pt x="247" y="335"/>
                      </a:lnTo>
                      <a:lnTo>
                        <a:pt x="215" y="389"/>
                      </a:lnTo>
                      <a:lnTo>
                        <a:pt x="0" y="179"/>
                      </a:lnTo>
                      <a:lnTo>
                        <a:pt x="36" y="113"/>
                      </a:lnTo>
                      <a:lnTo>
                        <a:pt x="105" y="34"/>
                      </a:lnTo>
                      <a:lnTo>
                        <a:pt x="145" y="0"/>
                      </a:lnTo>
                      <a:lnTo>
                        <a:pt x="354" y="204"/>
                      </a:lnTo>
                      <a:close/>
                    </a:path>
                  </a:pathLst>
                </a:custGeom>
                <a:solidFill>
                  <a:srgbClr val="CFCFCF"/>
                </a:solidFill>
                <a:ln w="9525">
                  <a:noFill/>
                  <a:round/>
                  <a:headEnd/>
                  <a:tailEnd/>
                </a:ln>
              </p:spPr>
              <p:txBody>
                <a:bodyPr/>
                <a:lstStyle/>
                <a:p>
                  <a:pPr>
                    <a:defRPr/>
                  </a:pPr>
                  <a:endParaRPr lang="en-US">
                    <a:cs typeface="+mn-cs"/>
                  </a:endParaRPr>
                </a:p>
              </p:txBody>
            </p:sp>
            <p:sp>
              <p:nvSpPr>
                <p:cNvPr id="345" name="Freeform 546"/>
                <p:cNvSpPr>
                  <a:spLocks/>
                </p:cNvSpPr>
                <p:nvPr/>
              </p:nvSpPr>
              <p:spPr bwMode="auto">
                <a:xfrm>
                  <a:off x="295" y="8"/>
                  <a:ext cx="47" cy="39"/>
                </a:xfrm>
                <a:custGeom>
                  <a:avLst/>
                  <a:gdLst/>
                  <a:ahLst/>
                  <a:cxnLst>
                    <a:cxn ang="0">
                      <a:pos x="376" y="188"/>
                    </a:cxn>
                    <a:cxn ang="0">
                      <a:pos x="320" y="233"/>
                    </a:cxn>
                    <a:cxn ang="0">
                      <a:pos x="245" y="308"/>
                    </a:cxn>
                    <a:cxn ang="0">
                      <a:pos x="215" y="349"/>
                    </a:cxn>
                    <a:cxn ang="0">
                      <a:pos x="0" y="140"/>
                    </a:cxn>
                    <a:cxn ang="0">
                      <a:pos x="41" y="93"/>
                    </a:cxn>
                    <a:cxn ang="0">
                      <a:pos x="122" y="26"/>
                    </a:cxn>
                    <a:cxn ang="0">
                      <a:pos x="183" y="0"/>
                    </a:cxn>
                    <a:cxn ang="0">
                      <a:pos x="376" y="188"/>
                    </a:cxn>
                  </a:cxnLst>
                  <a:rect l="0" t="0" r="r" b="b"/>
                  <a:pathLst>
                    <a:path w="376" h="349">
                      <a:moveTo>
                        <a:pt x="376" y="188"/>
                      </a:moveTo>
                      <a:lnTo>
                        <a:pt x="320" y="233"/>
                      </a:lnTo>
                      <a:lnTo>
                        <a:pt x="245" y="308"/>
                      </a:lnTo>
                      <a:lnTo>
                        <a:pt x="215" y="349"/>
                      </a:lnTo>
                      <a:lnTo>
                        <a:pt x="0" y="140"/>
                      </a:lnTo>
                      <a:lnTo>
                        <a:pt x="41" y="93"/>
                      </a:lnTo>
                      <a:lnTo>
                        <a:pt x="122" y="26"/>
                      </a:lnTo>
                      <a:lnTo>
                        <a:pt x="183" y="0"/>
                      </a:lnTo>
                      <a:lnTo>
                        <a:pt x="376" y="188"/>
                      </a:lnTo>
                      <a:close/>
                    </a:path>
                  </a:pathLst>
                </a:custGeom>
                <a:solidFill>
                  <a:srgbClr val="E5E5E5"/>
                </a:solidFill>
                <a:ln w="9525">
                  <a:noFill/>
                  <a:round/>
                  <a:headEnd/>
                  <a:tailEnd/>
                </a:ln>
              </p:spPr>
              <p:txBody>
                <a:bodyPr/>
                <a:lstStyle/>
                <a:p>
                  <a:pPr>
                    <a:defRPr/>
                  </a:pPr>
                  <a:endParaRPr lang="en-US">
                    <a:cs typeface="+mn-cs"/>
                  </a:endParaRPr>
                </a:p>
              </p:txBody>
            </p:sp>
          </p:grpSp>
          <p:sp>
            <p:nvSpPr>
              <p:cNvPr id="13" name="Freeform 547"/>
              <p:cNvSpPr>
                <a:spLocks/>
              </p:cNvSpPr>
              <p:nvPr/>
            </p:nvSpPr>
            <p:spPr bwMode="auto">
              <a:xfrm>
                <a:off x="305" y="4"/>
                <a:ext cx="49" cy="33"/>
              </a:xfrm>
              <a:custGeom>
                <a:avLst/>
                <a:gdLst/>
                <a:ahLst/>
                <a:cxnLst>
                  <a:cxn ang="0">
                    <a:pos x="391" y="155"/>
                  </a:cxn>
                  <a:cxn ang="0">
                    <a:pos x="329" y="192"/>
                  </a:cxn>
                  <a:cxn ang="0">
                    <a:pos x="239" y="265"/>
                  </a:cxn>
                  <a:cxn ang="0">
                    <a:pos x="209" y="295"/>
                  </a:cxn>
                  <a:cxn ang="0">
                    <a:pos x="0" y="91"/>
                  </a:cxn>
                  <a:cxn ang="0">
                    <a:pos x="41" y="58"/>
                  </a:cxn>
                  <a:cxn ang="0">
                    <a:pos x="142" y="14"/>
                  </a:cxn>
                  <a:cxn ang="0">
                    <a:pos x="231" y="0"/>
                  </a:cxn>
                  <a:cxn ang="0">
                    <a:pos x="391" y="155"/>
                  </a:cxn>
                </a:cxnLst>
                <a:rect l="0" t="0" r="r" b="b"/>
                <a:pathLst>
                  <a:path w="391" h="295">
                    <a:moveTo>
                      <a:pt x="391" y="155"/>
                    </a:moveTo>
                    <a:lnTo>
                      <a:pt x="329" y="192"/>
                    </a:lnTo>
                    <a:lnTo>
                      <a:pt x="239" y="265"/>
                    </a:lnTo>
                    <a:lnTo>
                      <a:pt x="209" y="295"/>
                    </a:lnTo>
                    <a:lnTo>
                      <a:pt x="0" y="91"/>
                    </a:lnTo>
                    <a:lnTo>
                      <a:pt x="41" y="58"/>
                    </a:lnTo>
                    <a:lnTo>
                      <a:pt x="142" y="14"/>
                    </a:lnTo>
                    <a:lnTo>
                      <a:pt x="231" y="0"/>
                    </a:lnTo>
                    <a:lnTo>
                      <a:pt x="391" y="155"/>
                    </a:lnTo>
                    <a:close/>
                  </a:path>
                </a:pathLst>
              </a:custGeom>
              <a:solidFill>
                <a:srgbClr val="E8E8E8"/>
              </a:solidFill>
              <a:ln w="9525">
                <a:noFill/>
                <a:round/>
                <a:headEnd/>
                <a:tailEnd/>
              </a:ln>
            </p:spPr>
            <p:txBody>
              <a:bodyPr/>
              <a:lstStyle/>
              <a:p>
                <a:pPr>
                  <a:defRPr/>
                </a:pPr>
                <a:endParaRPr lang="en-US">
                  <a:cs typeface="+mn-cs"/>
                </a:endParaRPr>
              </a:p>
            </p:txBody>
          </p:sp>
          <p:sp>
            <p:nvSpPr>
              <p:cNvPr id="14" name="Freeform 548"/>
              <p:cNvSpPr>
                <a:spLocks/>
              </p:cNvSpPr>
              <p:nvPr/>
            </p:nvSpPr>
            <p:spPr bwMode="auto">
              <a:xfrm>
                <a:off x="317" y="4"/>
                <a:ext cx="50" cy="25"/>
              </a:xfrm>
              <a:custGeom>
                <a:avLst/>
                <a:gdLst/>
                <a:ahLst/>
                <a:cxnLst>
                  <a:cxn ang="0">
                    <a:pos x="398" y="107"/>
                  </a:cxn>
                  <a:cxn ang="0">
                    <a:pos x="332" y="136"/>
                  </a:cxn>
                  <a:cxn ang="0">
                    <a:pos x="227" y="197"/>
                  </a:cxn>
                  <a:cxn ang="0">
                    <a:pos x="193" y="225"/>
                  </a:cxn>
                  <a:cxn ang="0">
                    <a:pos x="0" y="37"/>
                  </a:cxn>
                  <a:cxn ang="0">
                    <a:pos x="40" y="19"/>
                  </a:cxn>
                  <a:cxn ang="0">
                    <a:pos x="156" y="0"/>
                  </a:cxn>
                  <a:cxn ang="0">
                    <a:pos x="288" y="0"/>
                  </a:cxn>
                  <a:cxn ang="0">
                    <a:pos x="398" y="107"/>
                  </a:cxn>
                </a:cxnLst>
                <a:rect l="0" t="0" r="r" b="b"/>
                <a:pathLst>
                  <a:path w="398" h="225">
                    <a:moveTo>
                      <a:pt x="398" y="107"/>
                    </a:moveTo>
                    <a:lnTo>
                      <a:pt x="332" y="136"/>
                    </a:lnTo>
                    <a:lnTo>
                      <a:pt x="227" y="197"/>
                    </a:lnTo>
                    <a:lnTo>
                      <a:pt x="193" y="225"/>
                    </a:lnTo>
                    <a:lnTo>
                      <a:pt x="0" y="37"/>
                    </a:lnTo>
                    <a:lnTo>
                      <a:pt x="40" y="19"/>
                    </a:lnTo>
                    <a:lnTo>
                      <a:pt x="156" y="0"/>
                    </a:lnTo>
                    <a:lnTo>
                      <a:pt x="288" y="0"/>
                    </a:lnTo>
                    <a:lnTo>
                      <a:pt x="398" y="107"/>
                    </a:lnTo>
                    <a:close/>
                  </a:path>
                </a:pathLst>
              </a:custGeom>
              <a:solidFill>
                <a:srgbClr val="EBEBEB"/>
              </a:solidFill>
              <a:ln w="9525">
                <a:noFill/>
                <a:round/>
                <a:headEnd/>
                <a:tailEnd/>
              </a:ln>
            </p:spPr>
            <p:txBody>
              <a:bodyPr/>
              <a:lstStyle/>
              <a:p>
                <a:pPr>
                  <a:defRPr/>
                </a:pPr>
                <a:endParaRPr lang="en-US">
                  <a:cs typeface="+mn-cs"/>
                </a:endParaRPr>
              </a:p>
            </p:txBody>
          </p:sp>
          <p:sp>
            <p:nvSpPr>
              <p:cNvPr id="15" name="Freeform 549"/>
              <p:cNvSpPr>
                <a:spLocks/>
              </p:cNvSpPr>
              <p:nvPr/>
            </p:nvSpPr>
            <p:spPr bwMode="auto">
              <a:xfrm>
                <a:off x="334" y="4"/>
                <a:ext cx="48" cy="18"/>
              </a:xfrm>
              <a:custGeom>
                <a:avLst/>
                <a:gdLst/>
                <a:ahLst/>
                <a:cxnLst>
                  <a:cxn ang="0">
                    <a:pos x="388" y="64"/>
                  </a:cxn>
                  <a:cxn ang="0">
                    <a:pos x="322" y="84"/>
                  </a:cxn>
                  <a:cxn ang="0">
                    <a:pos x="203" y="136"/>
                  </a:cxn>
                  <a:cxn ang="0">
                    <a:pos x="160" y="160"/>
                  </a:cxn>
                  <a:cxn ang="0">
                    <a:pos x="0" y="5"/>
                  </a:cxn>
                  <a:cxn ang="0">
                    <a:pos x="27" y="0"/>
                  </a:cxn>
                  <a:cxn ang="0">
                    <a:pos x="323" y="0"/>
                  </a:cxn>
                  <a:cxn ang="0">
                    <a:pos x="388" y="64"/>
                  </a:cxn>
                </a:cxnLst>
                <a:rect l="0" t="0" r="r" b="b"/>
                <a:pathLst>
                  <a:path w="388" h="160">
                    <a:moveTo>
                      <a:pt x="388" y="64"/>
                    </a:moveTo>
                    <a:lnTo>
                      <a:pt x="322" y="84"/>
                    </a:lnTo>
                    <a:lnTo>
                      <a:pt x="203" y="136"/>
                    </a:lnTo>
                    <a:lnTo>
                      <a:pt x="160" y="160"/>
                    </a:lnTo>
                    <a:lnTo>
                      <a:pt x="0" y="5"/>
                    </a:lnTo>
                    <a:lnTo>
                      <a:pt x="27" y="0"/>
                    </a:lnTo>
                    <a:lnTo>
                      <a:pt x="323" y="0"/>
                    </a:lnTo>
                    <a:lnTo>
                      <a:pt x="388" y="64"/>
                    </a:lnTo>
                    <a:close/>
                  </a:path>
                </a:pathLst>
              </a:custGeom>
              <a:solidFill>
                <a:srgbClr val="EDEDED"/>
              </a:solidFill>
              <a:ln w="9525">
                <a:noFill/>
                <a:round/>
                <a:headEnd/>
                <a:tailEnd/>
              </a:ln>
            </p:spPr>
            <p:txBody>
              <a:bodyPr/>
              <a:lstStyle/>
              <a:p>
                <a:pPr>
                  <a:defRPr/>
                </a:pPr>
                <a:endParaRPr lang="en-US">
                  <a:cs typeface="+mn-cs"/>
                </a:endParaRPr>
              </a:p>
            </p:txBody>
          </p:sp>
          <p:sp>
            <p:nvSpPr>
              <p:cNvPr id="16" name="Freeform 550"/>
              <p:cNvSpPr>
                <a:spLocks/>
              </p:cNvSpPr>
              <p:nvPr/>
            </p:nvSpPr>
            <p:spPr bwMode="auto">
              <a:xfrm>
                <a:off x="354" y="4"/>
                <a:ext cx="44" cy="12"/>
              </a:xfrm>
              <a:custGeom>
                <a:avLst/>
                <a:gdLst/>
                <a:ahLst/>
                <a:cxnLst>
                  <a:cxn ang="0">
                    <a:pos x="359" y="32"/>
                  </a:cxn>
                  <a:cxn ang="0">
                    <a:pos x="294" y="44"/>
                  </a:cxn>
                  <a:cxn ang="0">
                    <a:pos x="163" y="84"/>
                  </a:cxn>
                  <a:cxn ang="0">
                    <a:pos x="110" y="107"/>
                  </a:cxn>
                  <a:cxn ang="0">
                    <a:pos x="0" y="0"/>
                  </a:cxn>
                  <a:cxn ang="0">
                    <a:pos x="327" y="0"/>
                  </a:cxn>
                  <a:cxn ang="0">
                    <a:pos x="359" y="32"/>
                  </a:cxn>
                </a:cxnLst>
                <a:rect l="0" t="0" r="r" b="b"/>
                <a:pathLst>
                  <a:path w="359" h="107">
                    <a:moveTo>
                      <a:pt x="359" y="32"/>
                    </a:moveTo>
                    <a:lnTo>
                      <a:pt x="294" y="44"/>
                    </a:lnTo>
                    <a:lnTo>
                      <a:pt x="163" y="84"/>
                    </a:lnTo>
                    <a:lnTo>
                      <a:pt x="110" y="107"/>
                    </a:lnTo>
                    <a:lnTo>
                      <a:pt x="0" y="0"/>
                    </a:lnTo>
                    <a:lnTo>
                      <a:pt x="327" y="0"/>
                    </a:lnTo>
                    <a:lnTo>
                      <a:pt x="359" y="32"/>
                    </a:lnTo>
                    <a:close/>
                  </a:path>
                </a:pathLst>
              </a:custGeom>
              <a:solidFill>
                <a:srgbClr val="F0F0F0"/>
              </a:solidFill>
              <a:ln w="9525">
                <a:noFill/>
                <a:round/>
                <a:headEnd/>
                <a:tailEnd/>
              </a:ln>
            </p:spPr>
            <p:txBody>
              <a:bodyPr/>
              <a:lstStyle/>
              <a:p>
                <a:pPr>
                  <a:defRPr/>
                </a:pPr>
                <a:endParaRPr lang="en-US">
                  <a:cs typeface="+mn-cs"/>
                </a:endParaRPr>
              </a:p>
            </p:txBody>
          </p:sp>
          <p:sp>
            <p:nvSpPr>
              <p:cNvPr id="17" name="Freeform 551"/>
              <p:cNvSpPr>
                <a:spLocks/>
              </p:cNvSpPr>
              <p:nvPr/>
            </p:nvSpPr>
            <p:spPr bwMode="auto">
              <a:xfrm>
                <a:off x="374" y="4"/>
                <a:ext cx="42" cy="7"/>
              </a:xfrm>
              <a:custGeom>
                <a:avLst/>
                <a:gdLst/>
                <a:ahLst/>
                <a:cxnLst>
                  <a:cxn ang="0">
                    <a:pos x="339" y="13"/>
                  </a:cxn>
                  <a:cxn ang="0">
                    <a:pos x="278" y="17"/>
                  </a:cxn>
                  <a:cxn ang="0">
                    <a:pos x="130" y="44"/>
                  </a:cxn>
                  <a:cxn ang="0">
                    <a:pos x="65" y="64"/>
                  </a:cxn>
                  <a:cxn ang="0">
                    <a:pos x="0" y="0"/>
                  </a:cxn>
                  <a:cxn ang="0">
                    <a:pos x="326" y="0"/>
                  </a:cxn>
                  <a:cxn ang="0">
                    <a:pos x="339" y="13"/>
                  </a:cxn>
                </a:cxnLst>
                <a:rect l="0" t="0" r="r" b="b"/>
                <a:pathLst>
                  <a:path w="339" h="64">
                    <a:moveTo>
                      <a:pt x="339" y="13"/>
                    </a:moveTo>
                    <a:lnTo>
                      <a:pt x="278" y="17"/>
                    </a:lnTo>
                    <a:lnTo>
                      <a:pt x="130" y="44"/>
                    </a:lnTo>
                    <a:lnTo>
                      <a:pt x="65" y="64"/>
                    </a:lnTo>
                    <a:lnTo>
                      <a:pt x="0" y="0"/>
                    </a:lnTo>
                    <a:lnTo>
                      <a:pt x="326" y="0"/>
                    </a:lnTo>
                    <a:lnTo>
                      <a:pt x="339" y="13"/>
                    </a:lnTo>
                    <a:close/>
                  </a:path>
                </a:pathLst>
              </a:custGeom>
              <a:solidFill>
                <a:srgbClr val="F2F2F2"/>
              </a:solidFill>
              <a:ln w="9525">
                <a:noFill/>
                <a:round/>
                <a:headEnd/>
                <a:tailEnd/>
              </a:ln>
            </p:spPr>
            <p:txBody>
              <a:bodyPr/>
              <a:lstStyle/>
              <a:p>
                <a:pPr>
                  <a:defRPr/>
                </a:pPr>
                <a:endParaRPr lang="en-US">
                  <a:cs typeface="+mn-cs"/>
                </a:endParaRPr>
              </a:p>
            </p:txBody>
          </p:sp>
          <p:sp>
            <p:nvSpPr>
              <p:cNvPr id="18" name="Freeform 552"/>
              <p:cNvSpPr>
                <a:spLocks/>
              </p:cNvSpPr>
              <p:nvPr/>
            </p:nvSpPr>
            <p:spPr bwMode="auto">
              <a:xfrm>
                <a:off x="394" y="4"/>
                <a:ext cx="42" cy="3"/>
              </a:xfrm>
              <a:custGeom>
                <a:avLst/>
                <a:gdLst/>
                <a:ahLst/>
                <a:cxnLst>
                  <a:cxn ang="0">
                    <a:pos x="333" y="7"/>
                  </a:cxn>
                  <a:cxn ang="0">
                    <a:pos x="278" y="7"/>
                  </a:cxn>
                  <a:cxn ang="0">
                    <a:pos x="115" y="17"/>
                  </a:cxn>
                  <a:cxn ang="0">
                    <a:pos x="32" y="32"/>
                  </a:cxn>
                  <a:cxn ang="0">
                    <a:pos x="0" y="0"/>
                  </a:cxn>
                  <a:cxn ang="0">
                    <a:pos x="326" y="0"/>
                  </a:cxn>
                  <a:cxn ang="0">
                    <a:pos x="333" y="7"/>
                  </a:cxn>
                </a:cxnLst>
                <a:rect l="0" t="0" r="r" b="b"/>
                <a:pathLst>
                  <a:path w="333" h="32">
                    <a:moveTo>
                      <a:pt x="333" y="7"/>
                    </a:moveTo>
                    <a:lnTo>
                      <a:pt x="278" y="7"/>
                    </a:lnTo>
                    <a:lnTo>
                      <a:pt x="115" y="17"/>
                    </a:lnTo>
                    <a:lnTo>
                      <a:pt x="32" y="32"/>
                    </a:lnTo>
                    <a:lnTo>
                      <a:pt x="0" y="0"/>
                    </a:lnTo>
                    <a:lnTo>
                      <a:pt x="326" y="0"/>
                    </a:lnTo>
                    <a:lnTo>
                      <a:pt x="333" y="7"/>
                    </a:lnTo>
                    <a:close/>
                  </a:path>
                </a:pathLst>
              </a:custGeom>
              <a:solidFill>
                <a:srgbClr val="F5F5F5"/>
              </a:solidFill>
              <a:ln w="9525">
                <a:noFill/>
                <a:round/>
                <a:headEnd/>
                <a:tailEnd/>
              </a:ln>
            </p:spPr>
            <p:txBody>
              <a:bodyPr/>
              <a:lstStyle/>
              <a:p>
                <a:pPr>
                  <a:defRPr/>
                </a:pPr>
                <a:endParaRPr lang="en-US">
                  <a:cs typeface="+mn-cs"/>
                </a:endParaRPr>
              </a:p>
            </p:txBody>
          </p:sp>
          <p:sp>
            <p:nvSpPr>
              <p:cNvPr id="19" name="Freeform 553"/>
              <p:cNvSpPr>
                <a:spLocks/>
              </p:cNvSpPr>
              <p:nvPr/>
            </p:nvSpPr>
            <p:spPr bwMode="auto">
              <a:xfrm>
                <a:off x="415" y="4"/>
                <a:ext cx="42" cy="1"/>
              </a:xfrm>
              <a:custGeom>
                <a:avLst/>
                <a:gdLst/>
                <a:ahLst/>
                <a:cxnLst>
                  <a:cxn ang="0">
                    <a:pos x="339" y="13"/>
                  </a:cxn>
                  <a:cxn ang="0">
                    <a:pos x="289" y="9"/>
                  </a:cxn>
                  <a:cxn ang="0">
                    <a:pos x="115" y="7"/>
                  </a:cxn>
                  <a:cxn ang="0">
                    <a:pos x="13" y="13"/>
                  </a:cxn>
                  <a:cxn ang="0">
                    <a:pos x="0" y="0"/>
                  </a:cxn>
                  <a:cxn ang="0">
                    <a:pos x="326" y="0"/>
                  </a:cxn>
                  <a:cxn ang="0">
                    <a:pos x="339" y="13"/>
                  </a:cxn>
                </a:cxnLst>
                <a:rect l="0" t="0" r="r" b="b"/>
                <a:pathLst>
                  <a:path w="339" h="13">
                    <a:moveTo>
                      <a:pt x="339" y="13"/>
                    </a:moveTo>
                    <a:lnTo>
                      <a:pt x="289" y="9"/>
                    </a:lnTo>
                    <a:lnTo>
                      <a:pt x="115" y="7"/>
                    </a:lnTo>
                    <a:lnTo>
                      <a:pt x="13" y="13"/>
                    </a:lnTo>
                    <a:lnTo>
                      <a:pt x="0" y="0"/>
                    </a:lnTo>
                    <a:lnTo>
                      <a:pt x="326" y="0"/>
                    </a:lnTo>
                    <a:lnTo>
                      <a:pt x="339" y="13"/>
                    </a:lnTo>
                    <a:close/>
                  </a:path>
                </a:pathLst>
              </a:custGeom>
              <a:solidFill>
                <a:srgbClr val="F7F7F7"/>
              </a:solidFill>
              <a:ln w="9525">
                <a:noFill/>
                <a:round/>
                <a:headEnd/>
                <a:tailEnd/>
              </a:ln>
            </p:spPr>
            <p:txBody>
              <a:bodyPr/>
              <a:lstStyle/>
              <a:p>
                <a:pPr>
                  <a:defRPr/>
                </a:pPr>
                <a:endParaRPr lang="en-US">
                  <a:cs typeface="+mn-cs"/>
                </a:endParaRPr>
              </a:p>
            </p:txBody>
          </p:sp>
          <p:sp>
            <p:nvSpPr>
              <p:cNvPr id="20" name="Freeform 554"/>
              <p:cNvSpPr>
                <a:spLocks/>
              </p:cNvSpPr>
              <p:nvPr/>
            </p:nvSpPr>
            <p:spPr bwMode="auto">
              <a:xfrm>
                <a:off x="435" y="4"/>
                <a:ext cx="39" cy="3"/>
              </a:xfrm>
              <a:custGeom>
                <a:avLst/>
                <a:gdLst/>
                <a:ahLst/>
                <a:cxnLst>
                  <a:cxn ang="0">
                    <a:pos x="315" y="28"/>
                  </a:cxn>
                  <a:cxn ang="0">
                    <a:pos x="126" y="9"/>
                  </a:cxn>
                  <a:cxn ang="0">
                    <a:pos x="7" y="7"/>
                  </a:cxn>
                  <a:cxn ang="0">
                    <a:pos x="0" y="0"/>
                  </a:cxn>
                  <a:cxn ang="0">
                    <a:pos x="302" y="0"/>
                  </a:cxn>
                  <a:cxn ang="0">
                    <a:pos x="315" y="28"/>
                  </a:cxn>
                </a:cxnLst>
                <a:rect l="0" t="0" r="r" b="b"/>
                <a:pathLst>
                  <a:path w="315" h="28">
                    <a:moveTo>
                      <a:pt x="315" y="28"/>
                    </a:moveTo>
                    <a:lnTo>
                      <a:pt x="126" y="9"/>
                    </a:lnTo>
                    <a:lnTo>
                      <a:pt x="7" y="7"/>
                    </a:lnTo>
                    <a:lnTo>
                      <a:pt x="0" y="0"/>
                    </a:lnTo>
                    <a:lnTo>
                      <a:pt x="302" y="0"/>
                    </a:lnTo>
                    <a:lnTo>
                      <a:pt x="315" y="28"/>
                    </a:lnTo>
                    <a:close/>
                  </a:path>
                </a:pathLst>
              </a:custGeom>
              <a:solidFill>
                <a:srgbClr val="FAFAFA"/>
              </a:solidFill>
              <a:ln w="9525">
                <a:noFill/>
                <a:round/>
                <a:headEnd/>
                <a:tailEnd/>
              </a:ln>
            </p:spPr>
            <p:txBody>
              <a:bodyPr/>
              <a:lstStyle/>
              <a:p>
                <a:pPr>
                  <a:defRPr/>
                </a:pPr>
                <a:endParaRPr lang="en-US">
                  <a:cs typeface="+mn-cs"/>
                </a:endParaRPr>
              </a:p>
            </p:txBody>
          </p:sp>
          <p:sp>
            <p:nvSpPr>
              <p:cNvPr id="21" name="Freeform 555"/>
              <p:cNvSpPr>
                <a:spLocks/>
              </p:cNvSpPr>
              <p:nvPr/>
            </p:nvSpPr>
            <p:spPr bwMode="auto">
              <a:xfrm>
                <a:off x="456" y="4"/>
                <a:ext cx="18" cy="3"/>
              </a:xfrm>
              <a:custGeom>
                <a:avLst/>
                <a:gdLst/>
                <a:ahLst/>
                <a:cxnLst>
                  <a:cxn ang="0">
                    <a:pos x="13" y="13"/>
                  </a:cxn>
                  <a:cxn ang="0">
                    <a:pos x="152" y="28"/>
                  </a:cxn>
                  <a:cxn ang="0">
                    <a:pos x="139" y="0"/>
                  </a:cxn>
                  <a:cxn ang="0">
                    <a:pos x="0" y="0"/>
                  </a:cxn>
                  <a:cxn ang="0">
                    <a:pos x="13" y="13"/>
                  </a:cxn>
                </a:cxnLst>
                <a:rect l="0" t="0" r="r" b="b"/>
                <a:pathLst>
                  <a:path w="152" h="28">
                    <a:moveTo>
                      <a:pt x="13" y="13"/>
                    </a:moveTo>
                    <a:lnTo>
                      <a:pt x="152" y="28"/>
                    </a:lnTo>
                    <a:lnTo>
                      <a:pt x="139" y="0"/>
                    </a:lnTo>
                    <a:lnTo>
                      <a:pt x="0" y="0"/>
                    </a:lnTo>
                    <a:lnTo>
                      <a:pt x="13" y="13"/>
                    </a:lnTo>
                    <a:close/>
                  </a:path>
                </a:pathLst>
              </a:custGeom>
              <a:solidFill>
                <a:srgbClr val="FFFFFF"/>
              </a:solidFill>
              <a:ln w="9525">
                <a:noFill/>
                <a:round/>
                <a:headEnd/>
                <a:tailEnd/>
              </a:ln>
            </p:spPr>
            <p:txBody>
              <a:bodyPr/>
              <a:lstStyle/>
              <a:p>
                <a:pPr>
                  <a:defRPr/>
                </a:pPr>
                <a:endParaRPr lang="en-US">
                  <a:cs typeface="+mn-cs"/>
                </a:endParaRPr>
              </a:p>
            </p:txBody>
          </p:sp>
          <p:sp>
            <p:nvSpPr>
              <p:cNvPr id="22" name="Freeform 556"/>
              <p:cNvSpPr>
                <a:spLocks/>
              </p:cNvSpPr>
              <p:nvPr/>
            </p:nvSpPr>
            <p:spPr bwMode="auto">
              <a:xfrm>
                <a:off x="246" y="65"/>
                <a:ext cx="7" cy="10"/>
              </a:xfrm>
              <a:custGeom>
                <a:avLst/>
                <a:gdLst/>
                <a:ahLst/>
                <a:cxnLst>
                  <a:cxn ang="0">
                    <a:pos x="0" y="0"/>
                  </a:cxn>
                  <a:cxn ang="0">
                    <a:pos x="3" y="8"/>
                  </a:cxn>
                  <a:cxn ang="0">
                    <a:pos x="12" y="25"/>
                  </a:cxn>
                  <a:cxn ang="0">
                    <a:pos x="20" y="43"/>
                  </a:cxn>
                  <a:cxn ang="0">
                    <a:pos x="29" y="60"/>
                  </a:cxn>
                  <a:cxn ang="0">
                    <a:pos x="38" y="77"/>
                  </a:cxn>
                  <a:cxn ang="0">
                    <a:pos x="44" y="94"/>
                  </a:cxn>
                  <a:cxn ang="0">
                    <a:pos x="51" y="77"/>
                  </a:cxn>
                  <a:cxn ang="0">
                    <a:pos x="55" y="60"/>
                  </a:cxn>
                  <a:cxn ang="0">
                    <a:pos x="56" y="55"/>
                  </a:cxn>
                  <a:cxn ang="0">
                    <a:pos x="0" y="0"/>
                  </a:cxn>
                </a:cxnLst>
                <a:rect l="0" t="0" r="r" b="b"/>
                <a:pathLst>
                  <a:path w="56" h="94">
                    <a:moveTo>
                      <a:pt x="0" y="0"/>
                    </a:moveTo>
                    <a:lnTo>
                      <a:pt x="3" y="8"/>
                    </a:lnTo>
                    <a:lnTo>
                      <a:pt x="12" y="25"/>
                    </a:lnTo>
                    <a:lnTo>
                      <a:pt x="20" y="43"/>
                    </a:lnTo>
                    <a:lnTo>
                      <a:pt x="29" y="60"/>
                    </a:lnTo>
                    <a:lnTo>
                      <a:pt x="38" y="77"/>
                    </a:lnTo>
                    <a:lnTo>
                      <a:pt x="44" y="94"/>
                    </a:lnTo>
                    <a:lnTo>
                      <a:pt x="51" y="77"/>
                    </a:lnTo>
                    <a:lnTo>
                      <a:pt x="55" y="60"/>
                    </a:lnTo>
                    <a:lnTo>
                      <a:pt x="56" y="55"/>
                    </a:lnTo>
                    <a:lnTo>
                      <a:pt x="0" y="0"/>
                    </a:lnTo>
                    <a:close/>
                  </a:path>
                </a:pathLst>
              </a:custGeom>
              <a:solidFill>
                <a:srgbClr val="5C5C5C"/>
              </a:solidFill>
              <a:ln w="9525">
                <a:noFill/>
                <a:round/>
                <a:headEnd/>
                <a:tailEnd/>
              </a:ln>
            </p:spPr>
            <p:txBody>
              <a:bodyPr/>
              <a:lstStyle/>
              <a:p>
                <a:pPr>
                  <a:defRPr/>
                </a:pPr>
                <a:endParaRPr lang="en-US">
                  <a:cs typeface="+mn-cs"/>
                </a:endParaRPr>
              </a:p>
            </p:txBody>
          </p:sp>
          <p:sp>
            <p:nvSpPr>
              <p:cNvPr id="23" name="Freeform 557"/>
              <p:cNvSpPr>
                <a:spLocks/>
              </p:cNvSpPr>
              <p:nvPr/>
            </p:nvSpPr>
            <p:spPr bwMode="auto">
              <a:xfrm>
                <a:off x="238" y="52"/>
                <a:ext cx="15" cy="23"/>
              </a:xfrm>
              <a:custGeom>
                <a:avLst/>
                <a:gdLst/>
                <a:ahLst/>
                <a:cxnLst>
                  <a:cxn ang="0">
                    <a:pos x="0" y="0"/>
                  </a:cxn>
                  <a:cxn ang="0">
                    <a:pos x="6" y="11"/>
                  </a:cxn>
                  <a:cxn ang="0">
                    <a:pos x="17" y="30"/>
                  </a:cxn>
                  <a:cxn ang="0">
                    <a:pos x="28" y="47"/>
                  </a:cxn>
                  <a:cxn ang="0">
                    <a:pos x="36" y="66"/>
                  </a:cxn>
                  <a:cxn ang="0">
                    <a:pos x="47" y="84"/>
                  </a:cxn>
                  <a:cxn ang="0">
                    <a:pos x="56" y="103"/>
                  </a:cxn>
                  <a:cxn ang="0">
                    <a:pos x="66" y="122"/>
                  </a:cxn>
                  <a:cxn ang="0">
                    <a:pos x="75" y="139"/>
                  </a:cxn>
                  <a:cxn ang="0">
                    <a:pos x="83" y="157"/>
                  </a:cxn>
                  <a:cxn ang="0">
                    <a:pos x="92" y="174"/>
                  </a:cxn>
                  <a:cxn ang="0">
                    <a:pos x="101" y="191"/>
                  </a:cxn>
                  <a:cxn ang="0">
                    <a:pos x="107" y="208"/>
                  </a:cxn>
                  <a:cxn ang="0">
                    <a:pos x="114" y="191"/>
                  </a:cxn>
                  <a:cxn ang="0">
                    <a:pos x="118" y="174"/>
                  </a:cxn>
                  <a:cxn ang="0">
                    <a:pos x="124" y="132"/>
                  </a:cxn>
                  <a:cxn ang="0">
                    <a:pos x="125" y="123"/>
                  </a:cxn>
                  <a:cxn ang="0">
                    <a:pos x="0" y="0"/>
                  </a:cxn>
                </a:cxnLst>
                <a:rect l="0" t="0" r="r" b="b"/>
                <a:pathLst>
                  <a:path w="125" h="208">
                    <a:moveTo>
                      <a:pt x="0" y="0"/>
                    </a:moveTo>
                    <a:lnTo>
                      <a:pt x="6" y="11"/>
                    </a:lnTo>
                    <a:lnTo>
                      <a:pt x="17" y="30"/>
                    </a:lnTo>
                    <a:lnTo>
                      <a:pt x="28" y="47"/>
                    </a:lnTo>
                    <a:lnTo>
                      <a:pt x="36" y="66"/>
                    </a:lnTo>
                    <a:lnTo>
                      <a:pt x="47" y="84"/>
                    </a:lnTo>
                    <a:lnTo>
                      <a:pt x="56" y="103"/>
                    </a:lnTo>
                    <a:lnTo>
                      <a:pt x="66" y="122"/>
                    </a:lnTo>
                    <a:lnTo>
                      <a:pt x="75" y="139"/>
                    </a:lnTo>
                    <a:lnTo>
                      <a:pt x="83" y="157"/>
                    </a:lnTo>
                    <a:lnTo>
                      <a:pt x="92" y="174"/>
                    </a:lnTo>
                    <a:lnTo>
                      <a:pt x="101" y="191"/>
                    </a:lnTo>
                    <a:lnTo>
                      <a:pt x="107" y="208"/>
                    </a:lnTo>
                    <a:lnTo>
                      <a:pt x="114" y="191"/>
                    </a:lnTo>
                    <a:lnTo>
                      <a:pt x="118" y="174"/>
                    </a:lnTo>
                    <a:lnTo>
                      <a:pt x="124" y="132"/>
                    </a:lnTo>
                    <a:lnTo>
                      <a:pt x="125" y="123"/>
                    </a:lnTo>
                    <a:lnTo>
                      <a:pt x="0" y="0"/>
                    </a:lnTo>
                    <a:close/>
                  </a:path>
                </a:pathLst>
              </a:custGeom>
              <a:solidFill>
                <a:srgbClr val="737373"/>
              </a:solidFill>
              <a:ln w="9525">
                <a:noFill/>
                <a:round/>
                <a:headEnd/>
                <a:tailEnd/>
              </a:ln>
            </p:spPr>
            <p:txBody>
              <a:bodyPr/>
              <a:lstStyle/>
              <a:p>
                <a:pPr>
                  <a:defRPr/>
                </a:pPr>
                <a:endParaRPr lang="en-US">
                  <a:cs typeface="+mn-cs"/>
                </a:endParaRPr>
              </a:p>
            </p:txBody>
          </p:sp>
          <p:sp>
            <p:nvSpPr>
              <p:cNvPr id="24" name="Freeform 558"/>
              <p:cNvSpPr>
                <a:spLocks/>
              </p:cNvSpPr>
              <p:nvPr/>
            </p:nvSpPr>
            <p:spPr bwMode="auto">
              <a:xfrm>
                <a:off x="231" y="40"/>
                <a:ext cx="23" cy="31"/>
              </a:xfrm>
              <a:custGeom>
                <a:avLst/>
                <a:gdLst/>
                <a:ahLst/>
                <a:cxnLst>
                  <a:cxn ang="0">
                    <a:pos x="0" y="0"/>
                  </a:cxn>
                  <a:cxn ang="0">
                    <a:pos x="1" y="7"/>
                  </a:cxn>
                  <a:cxn ang="0">
                    <a:pos x="7" y="32"/>
                  </a:cxn>
                  <a:cxn ang="0">
                    <a:pos x="12" y="40"/>
                  </a:cxn>
                  <a:cxn ang="0">
                    <a:pos x="29" y="67"/>
                  </a:cxn>
                  <a:cxn ang="0">
                    <a:pos x="40" y="84"/>
                  </a:cxn>
                  <a:cxn ang="0">
                    <a:pos x="50" y="100"/>
                  </a:cxn>
                  <a:cxn ang="0">
                    <a:pos x="63" y="119"/>
                  </a:cxn>
                  <a:cxn ang="0">
                    <a:pos x="74" y="138"/>
                  </a:cxn>
                  <a:cxn ang="0">
                    <a:pos x="85" y="155"/>
                  </a:cxn>
                  <a:cxn ang="0">
                    <a:pos x="93" y="174"/>
                  </a:cxn>
                  <a:cxn ang="0">
                    <a:pos x="104" y="192"/>
                  </a:cxn>
                  <a:cxn ang="0">
                    <a:pos x="113" y="211"/>
                  </a:cxn>
                  <a:cxn ang="0">
                    <a:pos x="120" y="222"/>
                  </a:cxn>
                  <a:cxn ang="0">
                    <a:pos x="176" y="277"/>
                  </a:cxn>
                  <a:cxn ang="0">
                    <a:pos x="181" y="240"/>
                  </a:cxn>
                  <a:cxn ang="0">
                    <a:pos x="186" y="197"/>
                  </a:cxn>
                  <a:cxn ang="0">
                    <a:pos x="186" y="182"/>
                  </a:cxn>
                  <a:cxn ang="0">
                    <a:pos x="0" y="0"/>
                  </a:cxn>
                </a:cxnLst>
                <a:rect l="0" t="0" r="r" b="b"/>
                <a:pathLst>
                  <a:path w="186" h="277">
                    <a:moveTo>
                      <a:pt x="0" y="0"/>
                    </a:moveTo>
                    <a:lnTo>
                      <a:pt x="1" y="7"/>
                    </a:lnTo>
                    <a:lnTo>
                      <a:pt x="7" y="32"/>
                    </a:lnTo>
                    <a:lnTo>
                      <a:pt x="12" y="40"/>
                    </a:lnTo>
                    <a:lnTo>
                      <a:pt x="29" y="67"/>
                    </a:lnTo>
                    <a:lnTo>
                      <a:pt x="40" y="84"/>
                    </a:lnTo>
                    <a:lnTo>
                      <a:pt x="50" y="100"/>
                    </a:lnTo>
                    <a:lnTo>
                      <a:pt x="63" y="119"/>
                    </a:lnTo>
                    <a:lnTo>
                      <a:pt x="74" y="138"/>
                    </a:lnTo>
                    <a:lnTo>
                      <a:pt x="85" y="155"/>
                    </a:lnTo>
                    <a:lnTo>
                      <a:pt x="93" y="174"/>
                    </a:lnTo>
                    <a:lnTo>
                      <a:pt x="104" y="192"/>
                    </a:lnTo>
                    <a:lnTo>
                      <a:pt x="113" y="211"/>
                    </a:lnTo>
                    <a:lnTo>
                      <a:pt x="120" y="222"/>
                    </a:lnTo>
                    <a:lnTo>
                      <a:pt x="176" y="277"/>
                    </a:lnTo>
                    <a:lnTo>
                      <a:pt x="181" y="240"/>
                    </a:lnTo>
                    <a:lnTo>
                      <a:pt x="186" y="197"/>
                    </a:lnTo>
                    <a:lnTo>
                      <a:pt x="186" y="182"/>
                    </a:lnTo>
                    <a:lnTo>
                      <a:pt x="0" y="0"/>
                    </a:lnTo>
                    <a:close/>
                  </a:path>
                </a:pathLst>
              </a:custGeom>
              <a:solidFill>
                <a:srgbClr val="8A8A8A"/>
              </a:solidFill>
              <a:ln w="9525">
                <a:noFill/>
                <a:round/>
                <a:headEnd/>
                <a:tailEnd/>
              </a:ln>
            </p:spPr>
            <p:txBody>
              <a:bodyPr/>
              <a:lstStyle/>
              <a:p>
                <a:pPr>
                  <a:defRPr/>
                </a:pPr>
                <a:endParaRPr lang="en-US">
                  <a:cs typeface="+mn-cs"/>
                </a:endParaRPr>
              </a:p>
            </p:txBody>
          </p:sp>
          <p:sp>
            <p:nvSpPr>
              <p:cNvPr id="25" name="Freeform 559"/>
              <p:cNvSpPr>
                <a:spLocks/>
              </p:cNvSpPr>
              <p:nvPr/>
            </p:nvSpPr>
            <p:spPr bwMode="auto">
              <a:xfrm>
                <a:off x="227" y="31"/>
                <a:ext cx="27" cy="35"/>
              </a:xfrm>
              <a:custGeom>
                <a:avLst/>
                <a:gdLst/>
                <a:ahLst/>
                <a:cxnLst>
                  <a:cxn ang="0">
                    <a:pos x="0" y="0"/>
                  </a:cxn>
                  <a:cxn ang="0">
                    <a:pos x="1" y="6"/>
                  </a:cxn>
                  <a:cxn ang="0">
                    <a:pos x="12" y="33"/>
                  </a:cxn>
                  <a:cxn ang="0">
                    <a:pos x="20" y="60"/>
                  </a:cxn>
                  <a:cxn ang="0">
                    <a:pos x="29" y="86"/>
                  </a:cxn>
                  <a:cxn ang="0">
                    <a:pos x="35" y="111"/>
                  </a:cxn>
                  <a:cxn ang="0">
                    <a:pos x="40" y="119"/>
                  </a:cxn>
                  <a:cxn ang="0">
                    <a:pos x="57" y="146"/>
                  </a:cxn>
                  <a:cxn ang="0">
                    <a:pos x="68" y="163"/>
                  </a:cxn>
                  <a:cxn ang="0">
                    <a:pos x="78" y="179"/>
                  </a:cxn>
                  <a:cxn ang="0">
                    <a:pos x="85" y="187"/>
                  </a:cxn>
                  <a:cxn ang="0">
                    <a:pos x="210" y="310"/>
                  </a:cxn>
                  <a:cxn ang="0">
                    <a:pos x="214" y="276"/>
                  </a:cxn>
                  <a:cxn ang="0">
                    <a:pos x="214" y="225"/>
                  </a:cxn>
                  <a:cxn ang="0">
                    <a:pos x="212" y="208"/>
                  </a:cxn>
                  <a:cxn ang="0">
                    <a:pos x="0" y="0"/>
                  </a:cxn>
                </a:cxnLst>
                <a:rect l="0" t="0" r="r" b="b"/>
                <a:pathLst>
                  <a:path w="214" h="310">
                    <a:moveTo>
                      <a:pt x="0" y="0"/>
                    </a:moveTo>
                    <a:lnTo>
                      <a:pt x="1" y="6"/>
                    </a:lnTo>
                    <a:lnTo>
                      <a:pt x="12" y="33"/>
                    </a:lnTo>
                    <a:lnTo>
                      <a:pt x="20" y="60"/>
                    </a:lnTo>
                    <a:lnTo>
                      <a:pt x="29" y="86"/>
                    </a:lnTo>
                    <a:lnTo>
                      <a:pt x="35" y="111"/>
                    </a:lnTo>
                    <a:lnTo>
                      <a:pt x="40" y="119"/>
                    </a:lnTo>
                    <a:lnTo>
                      <a:pt x="57" y="146"/>
                    </a:lnTo>
                    <a:lnTo>
                      <a:pt x="68" y="163"/>
                    </a:lnTo>
                    <a:lnTo>
                      <a:pt x="78" y="179"/>
                    </a:lnTo>
                    <a:lnTo>
                      <a:pt x="85" y="187"/>
                    </a:lnTo>
                    <a:lnTo>
                      <a:pt x="210" y="310"/>
                    </a:lnTo>
                    <a:lnTo>
                      <a:pt x="214" y="276"/>
                    </a:lnTo>
                    <a:lnTo>
                      <a:pt x="214" y="225"/>
                    </a:lnTo>
                    <a:lnTo>
                      <a:pt x="212" y="208"/>
                    </a:lnTo>
                    <a:lnTo>
                      <a:pt x="0" y="0"/>
                    </a:lnTo>
                    <a:close/>
                  </a:path>
                </a:pathLst>
              </a:custGeom>
              <a:solidFill>
                <a:srgbClr val="A1A1A1"/>
              </a:solidFill>
              <a:ln w="9525">
                <a:noFill/>
                <a:round/>
                <a:headEnd/>
                <a:tailEnd/>
              </a:ln>
            </p:spPr>
            <p:txBody>
              <a:bodyPr/>
              <a:lstStyle/>
              <a:p>
                <a:pPr>
                  <a:defRPr/>
                </a:pPr>
                <a:endParaRPr lang="en-US">
                  <a:cs typeface="+mn-cs"/>
                </a:endParaRPr>
              </a:p>
            </p:txBody>
          </p:sp>
          <p:sp>
            <p:nvSpPr>
              <p:cNvPr id="26" name="Freeform 560"/>
              <p:cNvSpPr>
                <a:spLocks/>
              </p:cNvSpPr>
              <p:nvPr/>
            </p:nvSpPr>
            <p:spPr bwMode="auto">
              <a:xfrm>
                <a:off x="223" y="22"/>
                <a:ext cx="31" cy="38"/>
              </a:xfrm>
              <a:custGeom>
                <a:avLst/>
                <a:gdLst/>
                <a:ahLst/>
                <a:cxnLst>
                  <a:cxn ang="0">
                    <a:pos x="0" y="0"/>
                  </a:cxn>
                  <a:cxn ang="0">
                    <a:pos x="6" y="19"/>
                  </a:cxn>
                  <a:cxn ang="0">
                    <a:pos x="17" y="42"/>
                  </a:cxn>
                  <a:cxn ang="0">
                    <a:pos x="27" y="67"/>
                  </a:cxn>
                  <a:cxn ang="0">
                    <a:pos x="36" y="92"/>
                  </a:cxn>
                  <a:cxn ang="0">
                    <a:pos x="47" y="119"/>
                  </a:cxn>
                  <a:cxn ang="0">
                    <a:pos x="55" y="146"/>
                  </a:cxn>
                  <a:cxn ang="0">
                    <a:pos x="63" y="165"/>
                  </a:cxn>
                  <a:cxn ang="0">
                    <a:pos x="249" y="347"/>
                  </a:cxn>
                  <a:cxn ang="0">
                    <a:pos x="249" y="311"/>
                  </a:cxn>
                  <a:cxn ang="0">
                    <a:pos x="244" y="261"/>
                  </a:cxn>
                  <a:cxn ang="0">
                    <a:pos x="243" y="236"/>
                  </a:cxn>
                  <a:cxn ang="0">
                    <a:pos x="0" y="0"/>
                  </a:cxn>
                </a:cxnLst>
                <a:rect l="0" t="0" r="r" b="b"/>
                <a:pathLst>
                  <a:path w="249" h="347">
                    <a:moveTo>
                      <a:pt x="0" y="0"/>
                    </a:moveTo>
                    <a:lnTo>
                      <a:pt x="6" y="19"/>
                    </a:lnTo>
                    <a:lnTo>
                      <a:pt x="17" y="42"/>
                    </a:lnTo>
                    <a:lnTo>
                      <a:pt x="27" y="67"/>
                    </a:lnTo>
                    <a:lnTo>
                      <a:pt x="36" y="92"/>
                    </a:lnTo>
                    <a:lnTo>
                      <a:pt x="47" y="119"/>
                    </a:lnTo>
                    <a:lnTo>
                      <a:pt x="55" y="146"/>
                    </a:lnTo>
                    <a:lnTo>
                      <a:pt x="63" y="165"/>
                    </a:lnTo>
                    <a:lnTo>
                      <a:pt x="249" y="347"/>
                    </a:lnTo>
                    <a:lnTo>
                      <a:pt x="249" y="311"/>
                    </a:lnTo>
                    <a:lnTo>
                      <a:pt x="244" y="261"/>
                    </a:lnTo>
                    <a:lnTo>
                      <a:pt x="243" y="236"/>
                    </a:lnTo>
                    <a:lnTo>
                      <a:pt x="0" y="0"/>
                    </a:lnTo>
                    <a:close/>
                  </a:path>
                </a:pathLst>
              </a:custGeom>
              <a:solidFill>
                <a:srgbClr val="B8B8B8"/>
              </a:solidFill>
              <a:ln w="9525">
                <a:noFill/>
                <a:round/>
                <a:headEnd/>
                <a:tailEnd/>
              </a:ln>
            </p:spPr>
            <p:txBody>
              <a:bodyPr/>
              <a:lstStyle/>
              <a:p>
                <a:pPr>
                  <a:defRPr/>
                </a:pPr>
                <a:endParaRPr lang="en-US">
                  <a:cs typeface="+mn-cs"/>
                </a:endParaRPr>
              </a:p>
            </p:txBody>
          </p:sp>
          <p:sp>
            <p:nvSpPr>
              <p:cNvPr id="27" name="Freeform 561"/>
              <p:cNvSpPr>
                <a:spLocks/>
              </p:cNvSpPr>
              <p:nvPr/>
            </p:nvSpPr>
            <p:spPr bwMode="auto">
              <a:xfrm>
                <a:off x="220" y="14"/>
                <a:ext cx="34" cy="41"/>
              </a:xfrm>
              <a:custGeom>
                <a:avLst/>
                <a:gdLst/>
                <a:ahLst/>
                <a:cxnLst>
                  <a:cxn ang="0">
                    <a:pos x="0" y="0"/>
                  </a:cxn>
                  <a:cxn ang="0">
                    <a:pos x="3" y="21"/>
                  </a:cxn>
                  <a:cxn ang="0">
                    <a:pos x="10" y="44"/>
                  </a:cxn>
                  <a:cxn ang="0">
                    <a:pos x="18" y="67"/>
                  </a:cxn>
                  <a:cxn ang="0">
                    <a:pos x="27" y="92"/>
                  </a:cxn>
                  <a:cxn ang="0">
                    <a:pos x="38" y="115"/>
                  </a:cxn>
                  <a:cxn ang="0">
                    <a:pos x="48" y="140"/>
                  </a:cxn>
                  <a:cxn ang="0">
                    <a:pos x="56" y="159"/>
                  </a:cxn>
                  <a:cxn ang="0">
                    <a:pos x="268" y="367"/>
                  </a:cxn>
                  <a:cxn ang="0">
                    <a:pos x="265" y="334"/>
                  </a:cxn>
                  <a:cxn ang="0">
                    <a:pos x="261" y="282"/>
                  </a:cxn>
                  <a:cxn ang="0">
                    <a:pos x="260" y="254"/>
                  </a:cxn>
                  <a:cxn ang="0">
                    <a:pos x="0" y="0"/>
                  </a:cxn>
                </a:cxnLst>
                <a:rect l="0" t="0" r="r" b="b"/>
                <a:pathLst>
                  <a:path w="268" h="367">
                    <a:moveTo>
                      <a:pt x="0" y="0"/>
                    </a:moveTo>
                    <a:lnTo>
                      <a:pt x="3" y="21"/>
                    </a:lnTo>
                    <a:lnTo>
                      <a:pt x="10" y="44"/>
                    </a:lnTo>
                    <a:lnTo>
                      <a:pt x="18" y="67"/>
                    </a:lnTo>
                    <a:lnTo>
                      <a:pt x="27" y="92"/>
                    </a:lnTo>
                    <a:lnTo>
                      <a:pt x="38" y="115"/>
                    </a:lnTo>
                    <a:lnTo>
                      <a:pt x="48" y="140"/>
                    </a:lnTo>
                    <a:lnTo>
                      <a:pt x="56" y="159"/>
                    </a:lnTo>
                    <a:lnTo>
                      <a:pt x="268" y="367"/>
                    </a:lnTo>
                    <a:lnTo>
                      <a:pt x="265" y="334"/>
                    </a:lnTo>
                    <a:lnTo>
                      <a:pt x="261" y="282"/>
                    </a:lnTo>
                    <a:lnTo>
                      <a:pt x="260" y="254"/>
                    </a:lnTo>
                    <a:lnTo>
                      <a:pt x="0" y="0"/>
                    </a:lnTo>
                    <a:close/>
                  </a:path>
                </a:pathLst>
              </a:custGeom>
              <a:solidFill>
                <a:srgbClr val="CFCFCF"/>
              </a:solidFill>
              <a:ln w="9525">
                <a:noFill/>
                <a:round/>
                <a:headEnd/>
                <a:tailEnd/>
              </a:ln>
            </p:spPr>
            <p:txBody>
              <a:bodyPr/>
              <a:lstStyle/>
              <a:p>
                <a:pPr>
                  <a:defRPr/>
                </a:pPr>
                <a:endParaRPr lang="en-US">
                  <a:cs typeface="+mn-cs"/>
                </a:endParaRPr>
              </a:p>
            </p:txBody>
          </p:sp>
          <p:sp>
            <p:nvSpPr>
              <p:cNvPr id="28" name="Freeform 562"/>
              <p:cNvSpPr>
                <a:spLocks/>
              </p:cNvSpPr>
              <p:nvPr/>
            </p:nvSpPr>
            <p:spPr bwMode="auto">
              <a:xfrm>
                <a:off x="219" y="8"/>
                <a:ext cx="34" cy="40"/>
              </a:xfrm>
              <a:custGeom>
                <a:avLst/>
                <a:gdLst/>
                <a:ahLst/>
                <a:cxnLst>
                  <a:cxn ang="0">
                    <a:pos x="3" y="0"/>
                  </a:cxn>
                  <a:cxn ang="0">
                    <a:pos x="0" y="15"/>
                  </a:cxn>
                  <a:cxn ang="0">
                    <a:pos x="0" y="33"/>
                  </a:cxn>
                  <a:cxn ang="0">
                    <a:pos x="4" y="54"/>
                  </a:cxn>
                  <a:cxn ang="0">
                    <a:pos x="8" y="75"/>
                  </a:cxn>
                  <a:cxn ang="0">
                    <a:pos x="15" y="98"/>
                  </a:cxn>
                  <a:cxn ang="0">
                    <a:pos x="23" y="121"/>
                  </a:cxn>
                  <a:cxn ang="0">
                    <a:pos x="26" y="127"/>
                  </a:cxn>
                  <a:cxn ang="0">
                    <a:pos x="269" y="363"/>
                  </a:cxn>
                  <a:cxn ang="0">
                    <a:pos x="266" y="336"/>
                  </a:cxn>
                  <a:cxn ang="0">
                    <a:pos x="264" y="282"/>
                  </a:cxn>
                  <a:cxn ang="0">
                    <a:pos x="263" y="254"/>
                  </a:cxn>
                  <a:cxn ang="0">
                    <a:pos x="3" y="0"/>
                  </a:cxn>
                </a:cxnLst>
                <a:rect l="0" t="0" r="r" b="b"/>
                <a:pathLst>
                  <a:path w="269" h="363">
                    <a:moveTo>
                      <a:pt x="3" y="0"/>
                    </a:moveTo>
                    <a:lnTo>
                      <a:pt x="0" y="15"/>
                    </a:lnTo>
                    <a:lnTo>
                      <a:pt x="0" y="33"/>
                    </a:lnTo>
                    <a:lnTo>
                      <a:pt x="4" y="54"/>
                    </a:lnTo>
                    <a:lnTo>
                      <a:pt x="8" y="75"/>
                    </a:lnTo>
                    <a:lnTo>
                      <a:pt x="15" y="98"/>
                    </a:lnTo>
                    <a:lnTo>
                      <a:pt x="23" y="121"/>
                    </a:lnTo>
                    <a:lnTo>
                      <a:pt x="26" y="127"/>
                    </a:lnTo>
                    <a:lnTo>
                      <a:pt x="269" y="363"/>
                    </a:lnTo>
                    <a:lnTo>
                      <a:pt x="266" y="336"/>
                    </a:lnTo>
                    <a:lnTo>
                      <a:pt x="264" y="282"/>
                    </a:lnTo>
                    <a:lnTo>
                      <a:pt x="263" y="254"/>
                    </a:lnTo>
                    <a:lnTo>
                      <a:pt x="3" y="0"/>
                    </a:lnTo>
                    <a:close/>
                  </a:path>
                </a:pathLst>
              </a:custGeom>
              <a:solidFill>
                <a:srgbClr val="E5E5E5"/>
              </a:solidFill>
              <a:ln w="9525">
                <a:noFill/>
                <a:round/>
                <a:headEnd/>
                <a:tailEnd/>
              </a:ln>
            </p:spPr>
            <p:txBody>
              <a:bodyPr/>
              <a:lstStyle/>
              <a:p>
                <a:pPr>
                  <a:defRPr/>
                </a:pPr>
                <a:endParaRPr lang="en-US">
                  <a:cs typeface="+mn-cs"/>
                </a:endParaRPr>
              </a:p>
            </p:txBody>
          </p:sp>
          <p:sp>
            <p:nvSpPr>
              <p:cNvPr id="29" name="Freeform 563"/>
              <p:cNvSpPr>
                <a:spLocks/>
              </p:cNvSpPr>
              <p:nvPr/>
            </p:nvSpPr>
            <p:spPr bwMode="auto">
              <a:xfrm>
                <a:off x="219" y="4"/>
                <a:ext cx="34" cy="38"/>
              </a:xfrm>
              <a:custGeom>
                <a:avLst/>
                <a:gdLst/>
                <a:ahLst/>
                <a:cxnLst>
                  <a:cxn ang="0">
                    <a:pos x="19" y="0"/>
                  </a:cxn>
                  <a:cxn ang="0">
                    <a:pos x="15" y="9"/>
                  </a:cxn>
                  <a:cxn ang="0">
                    <a:pos x="4" y="32"/>
                  </a:cxn>
                  <a:cxn ang="0">
                    <a:pos x="0" y="51"/>
                  </a:cxn>
                  <a:cxn ang="0">
                    <a:pos x="0" y="69"/>
                  </a:cxn>
                  <a:cxn ang="0">
                    <a:pos x="4" y="90"/>
                  </a:cxn>
                  <a:cxn ang="0">
                    <a:pos x="5" y="90"/>
                  </a:cxn>
                  <a:cxn ang="0">
                    <a:pos x="265" y="344"/>
                  </a:cxn>
                  <a:cxn ang="0">
                    <a:pos x="264" y="318"/>
                  </a:cxn>
                  <a:cxn ang="0">
                    <a:pos x="262" y="268"/>
                  </a:cxn>
                  <a:cxn ang="0">
                    <a:pos x="261" y="235"/>
                  </a:cxn>
                  <a:cxn ang="0">
                    <a:pos x="19" y="0"/>
                  </a:cxn>
                </a:cxnLst>
                <a:rect l="0" t="0" r="r" b="b"/>
                <a:pathLst>
                  <a:path w="265" h="344">
                    <a:moveTo>
                      <a:pt x="19" y="0"/>
                    </a:moveTo>
                    <a:lnTo>
                      <a:pt x="15" y="9"/>
                    </a:lnTo>
                    <a:lnTo>
                      <a:pt x="4" y="32"/>
                    </a:lnTo>
                    <a:lnTo>
                      <a:pt x="0" y="51"/>
                    </a:lnTo>
                    <a:lnTo>
                      <a:pt x="0" y="69"/>
                    </a:lnTo>
                    <a:lnTo>
                      <a:pt x="4" y="90"/>
                    </a:lnTo>
                    <a:lnTo>
                      <a:pt x="5" y="90"/>
                    </a:lnTo>
                    <a:lnTo>
                      <a:pt x="265" y="344"/>
                    </a:lnTo>
                    <a:lnTo>
                      <a:pt x="264" y="318"/>
                    </a:lnTo>
                    <a:lnTo>
                      <a:pt x="262" y="268"/>
                    </a:lnTo>
                    <a:lnTo>
                      <a:pt x="261" y="235"/>
                    </a:lnTo>
                    <a:lnTo>
                      <a:pt x="19" y="0"/>
                    </a:lnTo>
                    <a:close/>
                  </a:path>
                </a:pathLst>
              </a:custGeom>
              <a:solidFill>
                <a:srgbClr val="E8E8E8"/>
              </a:solidFill>
              <a:ln w="9525">
                <a:noFill/>
                <a:round/>
                <a:headEnd/>
                <a:tailEnd/>
              </a:ln>
            </p:spPr>
            <p:txBody>
              <a:bodyPr/>
              <a:lstStyle/>
              <a:p>
                <a:pPr>
                  <a:defRPr/>
                </a:pPr>
                <a:endParaRPr lang="en-US">
                  <a:cs typeface="+mn-cs"/>
                </a:endParaRPr>
              </a:p>
            </p:txBody>
          </p:sp>
          <p:sp>
            <p:nvSpPr>
              <p:cNvPr id="33" name="Freeform 564"/>
              <p:cNvSpPr>
                <a:spLocks/>
              </p:cNvSpPr>
              <p:nvPr/>
            </p:nvSpPr>
            <p:spPr bwMode="auto">
              <a:xfrm>
                <a:off x="220" y="4"/>
                <a:ext cx="32" cy="32"/>
              </a:xfrm>
              <a:custGeom>
                <a:avLst/>
                <a:gdLst/>
                <a:ahLst/>
                <a:cxnLst>
                  <a:cxn ang="0">
                    <a:pos x="70" y="0"/>
                  </a:cxn>
                  <a:cxn ang="0">
                    <a:pos x="16" y="0"/>
                  </a:cxn>
                  <a:cxn ang="0">
                    <a:pos x="12" y="9"/>
                  </a:cxn>
                  <a:cxn ang="0">
                    <a:pos x="1" y="32"/>
                  </a:cxn>
                  <a:cxn ang="0">
                    <a:pos x="0" y="36"/>
                  </a:cxn>
                  <a:cxn ang="0">
                    <a:pos x="260" y="290"/>
                  </a:cxn>
                  <a:cxn ang="0">
                    <a:pos x="259" y="268"/>
                  </a:cxn>
                  <a:cxn ang="0">
                    <a:pos x="257" y="216"/>
                  </a:cxn>
                  <a:cxn ang="0">
                    <a:pos x="259" y="183"/>
                  </a:cxn>
                  <a:cxn ang="0">
                    <a:pos x="70" y="0"/>
                  </a:cxn>
                </a:cxnLst>
                <a:rect l="0" t="0" r="r" b="b"/>
                <a:pathLst>
                  <a:path w="260" h="290">
                    <a:moveTo>
                      <a:pt x="70" y="0"/>
                    </a:moveTo>
                    <a:lnTo>
                      <a:pt x="16" y="0"/>
                    </a:lnTo>
                    <a:lnTo>
                      <a:pt x="12" y="9"/>
                    </a:lnTo>
                    <a:lnTo>
                      <a:pt x="1" y="32"/>
                    </a:lnTo>
                    <a:lnTo>
                      <a:pt x="0" y="36"/>
                    </a:lnTo>
                    <a:lnTo>
                      <a:pt x="260" y="290"/>
                    </a:lnTo>
                    <a:lnTo>
                      <a:pt x="259" y="268"/>
                    </a:lnTo>
                    <a:lnTo>
                      <a:pt x="257" y="216"/>
                    </a:lnTo>
                    <a:lnTo>
                      <a:pt x="259" y="183"/>
                    </a:lnTo>
                    <a:lnTo>
                      <a:pt x="70" y="0"/>
                    </a:lnTo>
                    <a:close/>
                  </a:path>
                </a:pathLst>
              </a:custGeom>
              <a:solidFill>
                <a:srgbClr val="EBEBEB"/>
              </a:solidFill>
              <a:ln w="9525">
                <a:noFill/>
                <a:round/>
                <a:headEnd/>
                <a:tailEnd/>
              </a:ln>
            </p:spPr>
            <p:txBody>
              <a:bodyPr/>
              <a:lstStyle/>
              <a:p>
                <a:pPr>
                  <a:defRPr/>
                </a:pPr>
                <a:endParaRPr lang="en-US">
                  <a:cs typeface="+mn-cs"/>
                </a:endParaRPr>
              </a:p>
            </p:txBody>
          </p:sp>
          <p:sp>
            <p:nvSpPr>
              <p:cNvPr id="38" name="Freeform 565"/>
              <p:cNvSpPr>
                <a:spLocks/>
              </p:cNvSpPr>
              <p:nvPr/>
            </p:nvSpPr>
            <p:spPr bwMode="auto">
              <a:xfrm>
                <a:off x="222" y="4"/>
                <a:ext cx="31" cy="26"/>
              </a:xfrm>
              <a:custGeom>
                <a:avLst/>
                <a:gdLst/>
                <a:ahLst/>
                <a:cxnLst>
                  <a:cxn ang="0">
                    <a:pos x="107" y="0"/>
                  </a:cxn>
                  <a:cxn ang="0">
                    <a:pos x="0" y="0"/>
                  </a:cxn>
                  <a:cxn ang="0">
                    <a:pos x="0" y="0"/>
                  </a:cxn>
                  <a:cxn ang="0">
                    <a:pos x="242" y="235"/>
                  </a:cxn>
                  <a:cxn ang="0">
                    <a:pos x="241" y="216"/>
                  </a:cxn>
                  <a:cxn ang="0">
                    <a:pos x="243" y="170"/>
                  </a:cxn>
                  <a:cxn ang="0">
                    <a:pos x="247" y="135"/>
                  </a:cxn>
                  <a:cxn ang="0">
                    <a:pos x="107" y="0"/>
                  </a:cxn>
                </a:cxnLst>
                <a:rect l="0" t="0" r="r" b="b"/>
                <a:pathLst>
                  <a:path w="247" h="235">
                    <a:moveTo>
                      <a:pt x="107" y="0"/>
                    </a:moveTo>
                    <a:lnTo>
                      <a:pt x="0" y="0"/>
                    </a:lnTo>
                    <a:lnTo>
                      <a:pt x="0" y="0"/>
                    </a:lnTo>
                    <a:lnTo>
                      <a:pt x="242" y="235"/>
                    </a:lnTo>
                    <a:lnTo>
                      <a:pt x="241" y="216"/>
                    </a:lnTo>
                    <a:lnTo>
                      <a:pt x="243" y="170"/>
                    </a:lnTo>
                    <a:lnTo>
                      <a:pt x="247" y="135"/>
                    </a:lnTo>
                    <a:lnTo>
                      <a:pt x="107" y="0"/>
                    </a:lnTo>
                    <a:close/>
                  </a:path>
                </a:pathLst>
              </a:custGeom>
              <a:solidFill>
                <a:srgbClr val="EDEDED"/>
              </a:solidFill>
              <a:ln w="9525">
                <a:noFill/>
                <a:round/>
                <a:headEnd/>
                <a:tailEnd/>
              </a:ln>
            </p:spPr>
            <p:txBody>
              <a:bodyPr/>
              <a:lstStyle/>
              <a:p>
                <a:pPr>
                  <a:defRPr/>
                </a:pPr>
                <a:endParaRPr lang="en-US">
                  <a:cs typeface="+mn-cs"/>
                </a:endParaRPr>
              </a:p>
            </p:txBody>
          </p:sp>
          <p:sp>
            <p:nvSpPr>
              <p:cNvPr id="39" name="Freeform 566"/>
              <p:cNvSpPr>
                <a:spLocks/>
              </p:cNvSpPr>
              <p:nvPr/>
            </p:nvSpPr>
            <p:spPr bwMode="auto">
              <a:xfrm>
                <a:off x="229" y="4"/>
                <a:ext cx="25" cy="20"/>
              </a:xfrm>
              <a:custGeom>
                <a:avLst/>
                <a:gdLst/>
                <a:ahLst/>
                <a:cxnLst>
                  <a:cxn ang="0">
                    <a:pos x="0" y="0"/>
                  </a:cxn>
                  <a:cxn ang="0">
                    <a:pos x="107" y="0"/>
                  </a:cxn>
                  <a:cxn ang="0">
                    <a:pos x="203" y="92"/>
                  </a:cxn>
                  <a:cxn ang="0">
                    <a:pos x="193" y="126"/>
                  </a:cxn>
                  <a:cxn ang="0">
                    <a:pos x="189" y="170"/>
                  </a:cxn>
                  <a:cxn ang="0">
                    <a:pos x="189" y="183"/>
                  </a:cxn>
                  <a:cxn ang="0">
                    <a:pos x="0" y="0"/>
                  </a:cxn>
                </a:cxnLst>
                <a:rect l="0" t="0" r="r" b="b"/>
                <a:pathLst>
                  <a:path w="203" h="183">
                    <a:moveTo>
                      <a:pt x="0" y="0"/>
                    </a:moveTo>
                    <a:lnTo>
                      <a:pt x="107" y="0"/>
                    </a:lnTo>
                    <a:lnTo>
                      <a:pt x="203" y="92"/>
                    </a:lnTo>
                    <a:lnTo>
                      <a:pt x="193" y="126"/>
                    </a:lnTo>
                    <a:lnTo>
                      <a:pt x="189" y="170"/>
                    </a:lnTo>
                    <a:lnTo>
                      <a:pt x="189" y="183"/>
                    </a:lnTo>
                    <a:lnTo>
                      <a:pt x="0" y="0"/>
                    </a:lnTo>
                    <a:close/>
                  </a:path>
                </a:pathLst>
              </a:custGeom>
              <a:solidFill>
                <a:srgbClr val="F0F0F0"/>
              </a:solidFill>
              <a:ln w="9525">
                <a:noFill/>
                <a:round/>
                <a:headEnd/>
                <a:tailEnd/>
              </a:ln>
            </p:spPr>
            <p:txBody>
              <a:bodyPr/>
              <a:lstStyle/>
              <a:p>
                <a:pPr>
                  <a:defRPr/>
                </a:pPr>
                <a:endParaRPr lang="en-US">
                  <a:cs typeface="+mn-cs"/>
                </a:endParaRPr>
              </a:p>
            </p:txBody>
          </p:sp>
          <p:sp>
            <p:nvSpPr>
              <p:cNvPr id="40" name="Freeform 567"/>
              <p:cNvSpPr>
                <a:spLocks/>
              </p:cNvSpPr>
              <p:nvPr/>
            </p:nvSpPr>
            <p:spPr bwMode="auto">
              <a:xfrm>
                <a:off x="235" y="4"/>
                <a:ext cx="21" cy="15"/>
              </a:xfrm>
              <a:custGeom>
                <a:avLst/>
                <a:gdLst/>
                <a:ahLst/>
                <a:cxnLst>
                  <a:cxn ang="0">
                    <a:pos x="0" y="0"/>
                  </a:cxn>
                  <a:cxn ang="0">
                    <a:pos x="108" y="0"/>
                  </a:cxn>
                  <a:cxn ang="0">
                    <a:pos x="166" y="56"/>
                  </a:cxn>
                  <a:cxn ang="0">
                    <a:pos x="151" y="86"/>
                  </a:cxn>
                  <a:cxn ang="0">
                    <a:pos x="140" y="126"/>
                  </a:cxn>
                  <a:cxn ang="0">
                    <a:pos x="140" y="135"/>
                  </a:cxn>
                  <a:cxn ang="0">
                    <a:pos x="0" y="0"/>
                  </a:cxn>
                </a:cxnLst>
                <a:rect l="0" t="0" r="r" b="b"/>
                <a:pathLst>
                  <a:path w="166" h="135">
                    <a:moveTo>
                      <a:pt x="0" y="0"/>
                    </a:moveTo>
                    <a:lnTo>
                      <a:pt x="108" y="0"/>
                    </a:lnTo>
                    <a:lnTo>
                      <a:pt x="166" y="56"/>
                    </a:lnTo>
                    <a:lnTo>
                      <a:pt x="151" y="86"/>
                    </a:lnTo>
                    <a:lnTo>
                      <a:pt x="140" y="126"/>
                    </a:lnTo>
                    <a:lnTo>
                      <a:pt x="140" y="135"/>
                    </a:lnTo>
                    <a:lnTo>
                      <a:pt x="0" y="0"/>
                    </a:lnTo>
                    <a:close/>
                  </a:path>
                </a:pathLst>
              </a:custGeom>
              <a:solidFill>
                <a:srgbClr val="F2F2F2"/>
              </a:solidFill>
              <a:ln w="9525">
                <a:noFill/>
                <a:round/>
                <a:headEnd/>
                <a:tailEnd/>
              </a:ln>
            </p:spPr>
            <p:txBody>
              <a:bodyPr/>
              <a:lstStyle/>
              <a:p>
                <a:pPr>
                  <a:defRPr/>
                </a:pPr>
                <a:endParaRPr lang="en-US">
                  <a:cs typeface="+mn-cs"/>
                </a:endParaRPr>
              </a:p>
            </p:txBody>
          </p:sp>
          <p:sp>
            <p:nvSpPr>
              <p:cNvPr id="41" name="Freeform 568"/>
              <p:cNvSpPr>
                <a:spLocks/>
              </p:cNvSpPr>
              <p:nvPr/>
            </p:nvSpPr>
            <p:spPr bwMode="auto">
              <a:xfrm>
                <a:off x="242" y="4"/>
                <a:ext cx="17" cy="10"/>
              </a:xfrm>
              <a:custGeom>
                <a:avLst/>
                <a:gdLst/>
                <a:ahLst/>
                <a:cxnLst>
                  <a:cxn ang="0">
                    <a:pos x="0" y="0"/>
                  </a:cxn>
                  <a:cxn ang="0">
                    <a:pos x="107" y="0"/>
                  </a:cxn>
                  <a:cxn ang="0">
                    <a:pos x="135" y="27"/>
                  </a:cxn>
                  <a:cxn ang="0">
                    <a:pos x="133" y="28"/>
                  </a:cxn>
                  <a:cxn ang="0">
                    <a:pos x="112" y="55"/>
                  </a:cxn>
                  <a:cxn ang="0">
                    <a:pos x="97" y="86"/>
                  </a:cxn>
                  <a:cxn ang="0">
                    <a:pos x="96" y="92"/>
                  </a:cxn>
                  <a:cxn ang="0">
                    <a:pos x="0" y="0"/>
                  </a:cxn>
                </a:cxnLst>
                <a:rect l="0" t="0" r="r" b="b"/>
                <a:pathLst>
                  <a:path w="135" h="92">
                    <a:moveTo>
                      <a:pt x="0" y="0"/>
                    </a:moveTo>
                    <a:lnTo>
                      <a:pt x="107" y="0"/>
                    </a:lnTo>
                    <a:lnTo>
                      <a:pt x="135" y="27"/>
                    </a:lnTo>
                    <a:lnTo>
                      <a:pt x="133" y="28"/>
                    </a:lnTo>
                    <a:lnTo>
                      <a:pt x="112" y="55"/>
                    </a:lnTo>
                    <a:lnTo>
                      <a:pt x="97" y="86"/>
                    </a:lnTo>
                    <a:lnTo>
                      <a:pt x="96" y="92"/>
                    </a:lnTo>
                    <a:lnTo>
                      <a:pt x="0" y="0"/>
                    </a:lnTo>
                    <a:close/>
                  </a:path>
                </a:pathLst>
              </a:custGeom>
              <a:solidFill>
                <a:srgbClr val="F5F5F5"/>
              </a:solidFill>
              <a:ln w="9525">
                <a:noFill/>
                <a:round/>
                <a:headEnd/>
                <a:tailEnd/>
              </a:ln>
            </p:spPr>
            <p:txBody>
              <a:bodyPr/>
              <a:lstStyle/>
              <a:p>
                <a:pPr>
                  <a:defRPr/>
                </a:pPr>
                <a:endParaRPr lang="en-US">
                  <a:cs typeface="+mn-cs"/>
                </a:endParaRPr>
              </a:p>
            </p:txBody>
          </p:sp>
          <p:sp>
            <p:nvSpPr>
              <p:cNvPr id="42" name="Freeform 569"/>
              <p:cNvSpPr>
                <a:spLocks/>
              </p:cNvSpPr>
              <p:nvPr/>
            </p:nvSpPr>
            <p:spPr bwMode="auto">
              <a:xfrm>
                <a:off x="249" y="4"/>
                <a:ext cx="14" cy="6"/>
              </a:xfrm>
              <a:custGeom>
                <a:avLst/>
                <a:gdLst/>
                <a:ahLst/>
                <a:cxnLst>
                  <a:cxn ang="0">
                    <a:pos x="0" y="0"/>
                  </a:cxn>
                  <a:cxn ang="0">
                    <a:pos x="107" y="0"/>
                  </a:cxn>
                  <a:cxn ang="0">
                    <a:pos x="117" y="9"/>
                  </a:cxn>
                  <a:cxn ang="0">
                    <a:pos x="111" y="11"/>
                  </a:cxn>
                  <a:cxn ang="0">
                    <a:pos x="79" y="28"/>
                  </a:cxn>
                  <a:cxn ang="0">
                    <a:pos x="58" y="55"/>
                  </a:cxn>
                  <a:cxn ang="0">
                    <a:pos x="58" y="56"/>
                  </a:cxn>
                  <a:cxn ang="0">
                    <a:pos x="0" y="0"/>
                  </a:cxn>
                </a:cxnLst>
                <a:rect l="0" t="0" r="r" b="b"/>
                <a:pathLst>
                  <a:path w="117" h="56">
                    <a:moveTo>
                      <a:pt x="0" y="0"/>
                    </a:moveTo>
                    <a:lnTo>
                      <a:pt x="107" y="0"/>
                    </a:lnTo>
                    <a:lnTo>
                      <a:pt x="117" y="9"/>
                    </a:lnTo>
                    <a:lnTo>
                      <a:pt x="111" y="11"/>
                    </a:lnTo>
                    <a:lnTo>
                      <a:pt x="79" y="28"/>
                    </a:lnTo>
                    <a:lnTo>
                      <a:pt x="58" y="55"/>
                    </a:lnTo>
                    <a:lnTo>
                      <a:pt x="58" y="56"/>
                    </a:lnTo>
                    <a:lnTo>
                      <a:pt x="0" y="0"/>
                    </a:lnTo>
                    <a:close/>
                  </a:path>
                </a:pathLst>
              </a:custGeom>
              <a:solidFill>
                <a:srgbClr val="F7F7F7"/>
              </a:solidFill>
              <a:ln w="9525">
                <a:noFill/>
                <a:round/>
                <a:headEnd/>
                <a:tailEnd/>
              </a:ln>
            </p:spPr>
            <p:txBody>
              <a:bodyPr/>
              <a:lstStyle/>
              <a:p>
                <a:pPr>
                  <a:defRPr/>
                </a:pPr>
                <a:endParaRPr lang="en-US">
                  <a:cs typeface="+mn-cs"/>
                </a:endParaRPr>
              </a:p>
            </p:txBody>
          </p:sp>
          <p:sp>
            <p:nvSpPr>
              <p:cNvPr id="43" name="Freeform 570"/>
              <p:cNvSpPr>
                <a:spLocks/>
              </p:cNvSpPr>
              <p:nvPr/>
            </p:nvSpPr>
            <p:spPr bwMode="auto">
              <a:xfrm>
                <a:off x="255" y="4"/>
                <a:ext cx="13" cy="3"/>
              </a:xfrm>
              <a:custGeom>
                <a:avLst/>
                <a:gdLst/>
                <a:ahLst/>
                <a:cxnLst>
                  <a:cxn ang="0">
                    <a:pos x="0" y="0"/>
                  </a:cxn>
                  <a:cxn ang="0">
                    <a:pos x="97" y="0"/>
                  </a:cxn>
                  <a:cxn ang="0">
                    <a:pos x="58" y="11"/>
                  </a:cxn>
                  <a:cxn ang="0">
                    <a:pos x="28" y="27"/>
                  </a:cxn>
                  <a:cxn ang="0">
                    <a:pos x="0" y="0"/>
                  </a:cxn>
                </a:cxnLst>
                <a:rect l="0" t="0" r="r" b="b"/>
                <a:pathLst>
                  <a:path w="97" h="27">
                    <a:moveTo>
                      <a:pt x="0" y="0"/>
                    </a:moveTo>
                    <a:lnTo>
                      <a:pt x="97" y="0"/>
                    </a:lnTo>
                    <a:lnTo>
                      <a:pt x="58" y="11"/>
                    </a:lnTo>
                    <a:lnTo>
                      <a:pt x="28" y="27"/>
                    </a:lnTo>
                    <a:lnTo>
                      <a:pt x="0" y="0"/>
                    </a:lnTo>
                    <a:close/>
                  </a:path>
                </a:pathLst>
              </a:custGeom>
              <a:solidFill>
                <a:srgbClr val="FAFAFA"/>
              </a:solidFill>
              <a:ln w="9525">
                <a:noFill/>
                <a:round/>
                <a:headEnd/>
                <a:tailEnd/>
              </a:ln>
            </p:spPr>
            <p:txBody>
              <a:bodyPr/>
              <a:lstStyle/>
              <a:p>
                <a:pPr>
                  <a:defRPr/>
                </a:pPr>
                <a:endParaRPr lang="en-US">
                  <a:cs typeface="+mn-cs"/>
                </a:endParaRPr>
              </a:p>
            </p:txBody>
          </p:sp>
          <p:sp>
            <p:nvSpPr>
              <p:cNvPr id="44" name="Freeform 571"/>
              <p:cNvSpPr>
                <a:spLocks/>
              </p:cNvSpPr>
              <p:nvPr/>
            </p:nvSpPr>
            <p:spPr bwMode="auto">
              <a:xfrm>
                <a:off x="262" y="4"/>
                <a:ext cx="6" cy="1"/>
              </a:xfrm>
              <a:custGeom>
                <a:avLst/>
                <a:gdLst/>
                <a:ahLst/>
                <a:cxnLst>
                  <a:cxn ang="0">
                    <a:pos x="0" y="0"/>
                  </a:cxn>
                  <a:cxn ang="0">
                    <a:pos x="43" y="0"/>
                  </a:cxn>
                  <a:cxn ang="0">
                    <a:pos x="10" y="9"/>
                  </a:cxn>
                  <a:cxn ang="0">
                    <a:pos x="0" y="0"/>
                  </a:cxn>
                </a:cxnLst>
                <a:rect l="0" t="0" r="r" b="b"/>
                <a:pathLst>
                  <a:path w="43" h="9">
                    <a:moveTo>
                      <a:pt x="0" y="0"/>
                    </a:moveTo>
                    <a:lnTo>
                      <a:pt x="43" y="0"/>
                    </a:lnTo>
                    <a:lnTo>
                      <a:pt x="10" y="9"/>
                    </a:lnTo>
                    <a:lnTo>
                      <a:pt x="0" y="0"/>
                    </a:lnTo>
                    <a:close/>
                  </a:path>
                </a:pathLst>
              </a:custGeom>
              <a:solidFill>
                <a:srgbClr val="FFFFFF"/>
              </a:solidFill>
              <a:ln w="9525">
                <a:noFill/>
                <a:round/>
                <a:headEnd/>
                <a:tailEnd/>
              </a:ln>
            </p:spPr>
            <p:txBody>
              <a:bodyPr/>
              <a:lstStyle/>
              <a:p>
                <a:pPr>
                  <a:defRPr/>
                </a:pPr>
                <a:endParaRPr lang="en-US">
                  <a:cs typeface="+mn-cs"/>
                </a:endParaRPr>
              </a:p>
            </p:txBody>
          </p:sp>
          <p:sp>
            <p:nvSpPr>
              <p:cNvPr id="45" name="Freeform 572"/>
              <p:cNvSpPr>
                <a:spLocks/>
              </p:cNvSpPr>
              <p:nvPr/>
            </p:nvSpPr>
            <p:spPr bwMode="auto">
              <a:xfrm>
                <a:off x="480" y="11"/>
                <a:ext cx="53" cy="45"/>
              </a:xfrm>
              <a:custGeom>
                <a:avLst/>
                <a:gdLst/>
                <a:ahLst/>
                <a:cxnLst>
                  <a:cxn ang="0">
                    <a:pos x="412" y="407"/>
                  </a:cxn>
                  <a:cxn ang="0">
                    <a:pos x="406" y="401"/>
                  </a:cxn>
                  <a:cxn ang="0">
                    <a:pos x="378" y="380"/>
                  </a:cxn>
                  <a:cxn ang="0">
                    <a:pos x="356" y="364"/>
                  </a:cxn>
                  <a:cxn ang="0">
                    <a:pos x="333" y="345"/>
                  </a:cxn>
                  <a:cxn ang="0">
                    <a:pos x="305" y="326"/>
                  </a:cxn>
                  <a:cxn ang="0">
                    <a:pos x="277" y="303"/>
                  </a:cxn>
                  <a:cxn ang="0">
                    <a:pos x="247" y="280"/>
                  </a:cxn>
                  <a:cxn ang="0">
                    <a:pos x="217" y="255"/>
                  </a:cxn>
                  <a:cxn ang="0">
                    <a:pos x="184" y="228"/>
                  </a:cxn>
                  <a:cxn ang="0">
                    <a:pos x="154" y="203"/>
                  </a:cxn>
                  <a:cxn ang="0">
                    <a:pos x="124" y="176"/>
                  </a:cxn>
                  <a:cxn ang="0">
                    <a:pos x="94" y="146"/>
                  </a:cxn>
                  <a:cxn ang="0">
                    <a:pos x="68" y="117"/>
                  </a:cxn>
                  <a:cxn ang="0">
                    <a:pos x="43" y="88"/>
                  </a:cxn>
                  <a:cxn ang="0">
                    <a:pos x="19" y="61"/>
                  </a:cxn>
                  <a:cxn ang="0">
                    <a:pos x="0" y="29"/>
                  </a:cxn>
                  <a:cxn ang="0">
                    <a:pos x="10" y="23"/>
                  </a:cxn>
                  <a:cxn ang="0">
                    <a:pos x="21" y="13"/>
                  </a:cxn>
                  <a:cxn ang="0">
                    <a:pos x="28" y="2"/>
                  </a:cxn>
                  <a:cxn ang="0">
                    <a:pos x="29" y="0"/>
                  </a:cxn>
                  <a:cxn ang="0">
                    <a:pos x="430" y="391"/>
                  </a:cxn>
                  <a:cxn ang="0">
                    <a:pos x="412" y="407"/>
                  </a:cxn>
                </a:cxnLst>
                <a:rect l="0" t="0" r="r" b="b"/>
                <a:pathLst>
                  <a:path w="430" h="407">
                    <a:moveTo>
                      <a:pt x="412" y="407"/>
                    </a:moveTo>
                    <a:lnTo>
                      <a:pt x="406" y="401"/>
                    </a:lnTo>
                    <a:lnTo>
                      <a:pt x="378" y="380"/>
                    </a:lnTo>
                    <a:lnTo>
                      <a:pt x="356" y="364"/>
                    </a:lnTo>
                    <a:lnTo>
                      <a:pt x="333" y="345"/>
                    </a:lnTo>
                    <a:lnTo>
                      <a:pt x="305" y="326"/>
                    </a:lnTo>
                    <a:lnTo>
                      <a:pt x="277" y="303"/>
                    </a:lnTo>
                    <a:lnTo>
                      <a:pt x="247" y="280"/>
                    </a:lnTo>
                    <a:lnTo>
                      <a:pt x="217" y="255"/>
                    </a:lnTo>
                    <a:lnTo>
                      <a:pt x="184" y="228"/>
                    </a:lnTo>
                    <a:lnTo>
                      <a:pt x="154" y="203"/>
                    </a:lnTo>
                    <a:lnTo>
                      <a:pt x="124" y="176"/>
                    </a:lnTo>
                    <a:lnTo>
                      <a:pt x="94" y="146"/>
                    </a:lnTo>
                    <a:lnTo>
                      <a:pt x="68" y="117"/>
                    </a:lnTo>
                    <a:lnTo>
                      <a:pt x="43" y="88"/>
                    </a:lnTo>
                    <a:lnTo>
                      <a:pt x="19" y="61"/>
                    </a:lnTo>
                    <a:lnTo>
                      <a:pt x="0" y="29"/>
                    </a:lnTo>
                    <a:lnTo>
                      <a:pt x="10" y="23"/>
                    </a:lnTo>
                    <a:lnTo>
                      <a:pt x="21" y="13"/>
                    </a:lnTo>
                    <a:lnTo>
                      <a:pt x="28" y="2"/>
                    </a:lnTo>
                    <a:lnTo>
                      <a:pt x="29" y="0"/>
                    </a:lnTo>
                    <a:lnTo>
                      <a:pt x="430" y="391"/>
                    </a:lnTo>
                    <a:lnTo>
                      <a:pt x="412" y="407"/>
                    </a:lnTo>
                    <a:close/>
                  </a:path>
                </a:pathLst>
              </a:custGeom>
              <a:solidFill>
                <a:srgbClr val="CFCFCF"/>
              </a:solidFill>
              <a:ln w="9525">
                <a:noFill/>
                <a:round/>
                <a:headEnd/>
                <a:tailEnd/>
              </a:ln>
            </p:spPr>
            <p:txBody>
              <a:bodyPr/>
              <a:lstStyle/>
              <a:p>
                <a:pPr>
                  <a:defRPr/>
                </a:pPr>
                <a:endParaRPr lang="en-US">
                  <a:cs typeface="+mn-cs"/>
                </a:endParaRPr>
              </a:p>
            </p:txBody>
          </p:sp>
          <p:sp>
            <p:nvSpPr>
              <p:cNvPr id="46" name="Freeform 573"/>
              <p:cNvSpPr>
                <a:spLocks/>
              </p:cNvSpPr>
              <p:nvPr/>
            </p:nvSpPr>
            <p:spPr bwMode="auto">
              <a:xfrm>
                <a:off x="480" y="7"/>
                <a:ext cx="57" cy="49"/>
              </a:xfrm>
              <a:custGeom>
                <a:avLst/>
                <a:gdLst/>
                <a:ahLst/>
                <a:cxnLst>
                  <a:cxn ang="0">
                    <a:pos x="412" y="443"/>
                  </a:cxn>
                  <a:cxn ang="0">
                    <a:pos x="406" y="437"/>
                  </a:cxn>
                  <a:cxn ang="0">
                    <a:pos x="378" y="416"/>
                  </a:cxn>
                  <a:cxn ang="0">
                    <a:pos x="356" y="400"/>
                  </a:cxn>
                  <a:cxn ang="0">
                    <a:pos x="333" y="381"/>
                  </a:cxn>
                  <a:cxn ang="0">
                    <a:pos x="306" y="362"/>
                  </a:cxn>
                  <a:cxn ang="0">
                    <a:pos x="0" y="65"/>
                  </a:cxn>
                  <a:cxn ang="0">
                    <a:pos x="10" y="59"/>
                  </a:cxn>
                  <a:cxn ang="0">
                    <a:pos x="21" y="49"/>
                  </a:cxn>
                  <a:cxn ang="0">
                    <a:pos x="28" y="38"/>
                  </a:cxn>
                  <a:cxn ang="0">
                    <a:pos x="36" y="26"/>
                  </a:cxn>
                  <a:cxn ang="0">
                    <a:pos x="43" y="13"/>
                  </a:cxn>
                  <a:cxn ang="0">
                    <a:pos x="47" y="3"/>
                  </a:cxn>
                  <a:cxn ang="0">
                    <a:pos x="49" y="0"/>
                  </a:cxn>
                  <a:cxn ang="0">
                    <a:pos x="459" y="399"/>
                  </a:cxn>
                  <a:cxn ang="0">
                    <a:pos x="436" y="423"/>
                  </a:cxn>
                  <a:cxn ang="0">
                    <a:pos x="412" y="443"/>
                  </a:cxn>
                </a:cxnLst>
                <a:rect l="0" t="0" r="r" b="b"/>
                <a:pathLst>
                  <a:path w="459" h="443">
                    <a:moveTo>
                      <a:pt x="412" y="443"/>
                    </a:moveTo>
                    <a:lnTo>
                      <a:pt x="406" y="437"/>
                    </a:lnTo>
                    <a:lnTo>
                      <a:pt x="378" y="416"/>
                    </a:lnTo>
                    <a:lnTo>
                      <a:pt x="356" y="400"/>
                    </a:lnTo>
                    <a:lnTo>
                      <a:pt x="333" y="381"/>
                    </a:lnTo>
                    <a:lnTo>
                      <a:pt x="306" y="362"/>
                    </a:lnTo>
                    <a:lnTo>
                      <a:pt x="0" y="65"/>
                    </a:lnTo>
                    <a:lnTo>
                      <a:pt x="10" y="59"/>
                    </a:lnTo>
                    <a:lnTo>
                      <a:pt x="21" y="49"/>
                    </a:lnTo>
                    <a:lnTo>
                      <a:pt x="28" y="38"/>
                    </a:lnTo>
                    <a:lnTo>
                      <a:pt x="36" y="26"/>
                    </a:lnTo>
                    <a:lnTo>
                      <a:pt x="43" y="13"/>
                    </a:lnTo>
                    <a:lnTo>
                      <a:pt x="47" y="3"/>
                    </a:lnTo>
                    <a:lnTo>
                      <a:pt x="49" y="0"/>
                    </a:lnTo>
                    <a:lnTo>
                      <a:pt x="459" y="399"/>
                    </a:lnTo>
                    <a:lnTo>
                      <a:pt x="436" y="423"/>
                    </a:lnTo>
                    <a:lnTo>
                      <a:pt x="412" y="443"/>
                    </a:lnTo>
                    <a:close/>
                  </a:path>
                </a:pathLst>
              </a:custGeom>
              <a:solidFill>
                <a:srgbClr val="D1D1D1"/>
              </a:solidFill>
              <a:ln w="9525">
                <a:noFill/>
                <a:round/>
                <a:headEnd/>
                <a:tailEnd/>
              </a:ln>
            </p:spPr>
            <p:txBody>
              <a:bodyPr/>
              <a:lstStyle/>
              <a:p>
                <a:pPr>
                  <a:defRPr/>
                </a:pPr>
                <a:endParaRPr lang="en-US">
                  <a:cs typeface="+mn-cs"/>
                </a:endParaRPr>
              </a:p>
            </p:txBody>
          </p:sp>
          <p:sp>
            <p:nvSpPr>
              <p:cNvPr id="47" name="Freeform 574"/>
              <p:cNvSpPr>
                <a:spLocks/>
              </p:cNvSpPr>
              <p:nvPr/>
            </p:nvSpPr>
            <p:spPr bwMode="auto">
              <a:xfrm>
                <a:off x="483" y="4"/>
                <a:ext cx="57" cy="51"/>
              </a:xfrm>
              <a:custGeom>
                <a:avLst/>
                <a:gdLst/>
                <a:ahLst/>
                <a:cxnLst>
                  <a:cxn ang="0">
                    <a:pos x="0" y="67"/>
                  </a:cxn>
                  <a:cxn ang="0">
                    <a:pos x="7" y="57"/>
                  </a:cxn>
                  <a:cxn ang="0">
                    <a:pos x="14" y="44"/>
                  </a:cxn>
                  <a:cxn ang="0">
                    <a:pos x="18" y="34"/>
                  </a:cxn>
                  <a:cxn ang="0">
                    <a:pos x="24" y="17"/>
                  </a:cxn>
                  <a:cxn ang="0">
                    <a:pos x="29" y="0"/>
                  </a:cxn>
                  <a:cxn ang="0">
                    <a:pos x="47" y="0"/>
                  </a:cxn>
                  <a:cxn ang="0">
                    <a:pos x="456" y="398"/>
                  </a:cxn>
                  <a:cxn ang="0">
                    <a:pos x="452" y="403"/>
                  </a:cxn>
                  <a:cxn ang="0">
                    <a:pos x="430" y="428"/>
                  </a:cxn>
                  <a:cxn ang="0">
                    <a:pos x="407" y="454"/>
                  </a:cxn>
                  <a:cxn ang="0">
                    <a:pos x="401" y="458"/>
                  </a:cxn>
                  <a:cxn ang="0">
                    <a:pos x="0" y="67"/>
                  </a:cxn>
                </a:cxnLst>
                <a:rect l="0" t="0" r="r" b="b"/>
                <a:pathLst>
                  <a:path w="456" h="458">
                    <a:moveTo>
                      <a:pt x="0" y="67"/>
                    </a:moveTo>
                    <a:lnTo>
                      <a:pt x="7" y="57"/>
                    </a:lnTo>
                    <a:lnTo>
                      <a:pt x="14" y="44"/>
                    </a:lnTo>
                    <a:lnTo>
                      <a:pt x="18" y="34"/>
                    </a:lnTo>
                    <a:lnTo>
                      <a:pt x="24" y="17"/>
                    </a:lnTo>
                    <a:lnTo>
                      <a:pt x="29" y="0"/>
                    </a:lnTo>
                    <a:lnTo>
                      <a:pt x="47" y="0"/>
                    </a:lnTo>
                    <a:lnTo>
                      <a:pt x="456" y="398"/>
                    </a:lnTo>
                    <a:lnTo>
                      <a:pt x="452" y="403"/>
                    </a:lnTo>
                    <a:lnTo>
                      <a:pt x="430" y="428"/>
                    </a:lnTo>
                    <a:lnTo>
                      <a:pt x="407" y="454"/>
                    </a:lnTo>
                    <a:lnTo>
                      <a:pt x="401" y="458"/>
                    </a:lnTo>
                    <a:lnTo>
                      <a:pt x="0" y="67"/>
                    </a:lnTo>
                    <a:close/>
                  </a:path>
                </a:pathLst>
              </a:custGeom>
              <a:solidFill>
                <a:srgbClr val="D6D6D6"/>
              </a:solidFill>
              <a:ln w="9525">
                <a:noFill/>
                <a:round/>
                <a:headEnd/>
                <a:tailEnd/>
              </a:ln>
            </p:spPr>
            <p:txBody>
              <a:bodyPr/>
              <a:lstStyle/>
              <a:p>
                <a:pPr>
                  <a:defRPr/>
                </a:pPr>
                <a:endParaRPr lang="en-US">
                  <a:cs typeface="+mn-cs"/>
                </a:endParaRPr>
              </a:p>
            </p:txBody>
          </p:sp>
          <p:sp>
            <p:nvSpPr>
              <p:cNvPr id="48" name="Freeform 575"/>
              <p:cNvSpPr>
                <a:spLocks/>
              </p:cNvSpPr>
              <p:nvPr/>
            </p:nvSpPr>
            <p:spPr bwMode="auto">
              <a:xfrm>
                <a:off x="486" y="4"/>
                <a:ext cx="57" cy="48"/>
              </a:xfrm>
              <a:custGeom>
                <a:avLst/>
                <a:gdLst/>
                <a:ahLst/>
                <a:cxnLst>
                  <a:cxn ang="0">
                    <a:pos x="0" y="31"/>
                  </a:cxn>
                  <a:cxn ang="0">
                    <a:pos x="4" y="17"/>
                  </a:cxn>
                  <a:cxn ang="0">
                    <a:pos x="9" y="0"/>
                  </a:cxn>
                  <a:cxn ang="0">
                    <a:pos x="85" y="0"/>
                  </a:cxn>
                  <a:cxn ang="0">
                    <a:pos x="460" y="365"/>
                  </a:cxn>
                  <a:cxn ang="0">
                    <a:pos x="453" y="374"/>
                  </a:cxn>
                  <a:cxn ang="0">
                    <a:pos x="432" y="403"/>
                  </a:cxn>
                  <a:cxn ang="0">
                    <a:pos x="410" y="428"/>
                  </a:cxn>
                  <a:cxn ang="0">
                    <a:pos x="410" y="430"/>
                  </a:cxn>
                  <a:cxn ang="0">
                    <a:pos x="0" y="31"/>
                  </a:cxn>
                </a:cxnLst>
                <a:rect l="0" t="0" r="r" b="b"/>
                <a:pathLst>
                  <a:path w="460" h="430">
                    <a:moveTo>
                      <a:pt x="0" y="31"/>
                    </a:moveTo>
                    <a:lnTo>
                      <a:pt x="4" y="17"/>
                    </a:lnTo>
                    <a:lnTo>
                      <a:pt x="9" y="0"/>
                    </a:lnTo>
                    <a:lnTo>
                      <a:pt x="85" y="0"/>
                    </a:lnTo>
                    <a:lnTo>
                      <a:pt x="460" y="365"/>
                    </a:lnTo>
                    <a:lnTo>
                      <a:pt x="453" y="374"/>
                    </a:lnTo>
                    <a:lnTo>
                      <a:pt x="432" y="403"/>
                    </a:lnTo>
                    <a:lnTo>
                      <a:pt x="410" y="428"/>
                    </a:lnTo>
                    <a:lnTo>
                      <a:pt x="410" y="430"/>
                    </a:lnTo>
                    <a:lnTo>
                      <a:pt x="0" y="31"/>
                    </a:lnTo>
                    <a:close/>
                  </a:path>
                </a:pathLst>
              </a:custGeom>
              <a:solidFill>
                <a:srgbClr val="D9D9D9"/>
              </a:solidFill>
              <a:ln w="9525">
                <a:noFill/>
                <a:round/>
                <a:headEnd/>
                <a:tailEnd/>
              </a:ln>
            </p:spPr>
            <p:txBody>
              <a:bodyPr/>
              <a:lstStyle/>
              <a:p>
                <a:pPr>
                  <a:defRPr/>
                </a:pPr>
                <a:endParaRPr lang="en-US">
                  <a:cs typeface="+mn-cs"/>
                </a:endParaRPr>
              </a:p>
            </p:txBody>
          </p:sp>
          <p:sp>
            <p:nvSpPr>
              <p:cNvPr id="49" name="Freeform 576"/>
              <p:cNvSpPr>
                <a:spLocks/>
              </p:cNvSpPr>
              <p:nvPr/>
            </p:nvSpPr>
            <p:spPr bwMode="auto">
              <a:xfrm>
                <a:off x="489" y="4"/>
                <a:ext cx="57" cy="44"/>
              </a:xfrm>
              <a:custGeom>
                <a:avLst/>
                <a:gdLst/>
                <a:ahLst/>
                <a:cxnLst>
                  <a:cxn ang="0">
                    <a:pos x="116" y="0"/>
                  </a:cxn>
                  <a:cxn ang="0">
                    <a:pos x="0" y="0"/>
                  </a:cxn>
                  <a:cxn ang="0">
                    <a:pos x="409" y="398"/>
                  </a:cxn>
                  <a:cxn ang="0">
                    <a:pos x="426" y="374"/>
                  </a:cxn>
                  <a:cxn ang="0">
                    <a:pos x="448" y="345"/>
                  </a:cxn>
                  <a:cxn ang="0">
                    <a:pos x="456" y="331"/>
                  </a:cxn>
                  <a:cxn ang="0">
                    <a:pos x="116" y="0"/>
                  </a:cxn>
                </a:cxnLst>
                <a:rect l="0" t="0" r="r" b="b"/>
                <a:pathLst>
                  <a:path w="456" h="398">
                    <a:moveTo>
                      <a:pt x="116" y="0"/>
                    </a:moveTo>
                    <a:lnTo>
                      <a:pt x="0" y="0"/>
                    </a:lnTo>
                    <a:lnTo>
                      <a:pt x="409" y="398"/>
                    </a:lnTo>
                    <a:lnTo>
                      <a:pt x="426" y="374"/>
                    </a:lnTo>
                    <a:lnTo>
                      <a:pt x="448" y="345"/>
                    </a:lnTo>
                    <a:lnTo>
                      <a:pt x="456" y="331"/>
                    </a:lnTo>
                    <a:lnTo>
                      <a:pt x="116" y="0"/>
                    </a:lnTo>
                    <a:close/>
                  </a:path>
                </a:pathLst>
              </a:custGeom>
              <a:solidFill>
                <a:srgbClr val="DEDEDE"/>
              </a:solidFill>
              <a:ln w="9525">
                <a:noFill/>
                <a:round/>
                <a:headEnd/>
                <a:tailEnd/>
              </a:ln>
            </p:spPr>
            <p:txBody>
              <a:bodyPr/>
              <a:lstStyle/>
              <a:p>
                <a:pPr>
                  <a:defRPr/>
                </a:pPr>
                <a:endParaRPr lang="en-US">
                  <a:cs typeface="+mn-cs"/>
                </a:endParaRPr>
              </a:p>
            </p:txBody>
          </p:sp>
          <p:sp>
            <p:nvSpPr>
              <p:cNvPr id="50" name="Freeform 577"/>
              <p:cNvSpPr>
                <a:spLocks/>
              </p:cNvSpPr>
              <p:nvPr/>
            </p:nvSpPr>
            <p:spPr bwMode="auto">
              <a:xfrm>
                <a:off x="496" y="4"/>
                <a:ext cx="53" cy="40"/>
              </a:xfrm>
              <a:custGeom>
                <a:avLst/>
                <a:gdLst/>
                <a:ahLst/>
                <a:cxnLst>
                  <a:cxn ang="0">
                    <a:pos x="116" y="0"/>
                  </a:cxn>
                  <a:cxn ang="0">
                    <a:pos x="0" y="0"/>
                  </a:cxn>
                  <a:cxn ang="0">
                    <a:pos x="375" y="365"/>
                  </a:cxn>
                  <a:cxn ang="0">
                    <a:pos x="390" y="345"/>
                  </a:cxn>
                  <a:cxn ang="0">
                    <a:pos x="409" y="314"/>
                  </a:cxn>
                  <a:cxn ang="0">
                    <a:pos x="420" y="296"/>
                  </a:cxn>
                  <a:cxn ang="0">
                    <a:pos x="116" y="0"/>
                  </a:cxn>
                </a:cxnLst>
                <a:rect l="0" t="0" r="r" b="b"/>
                <a:pathLst>
                  <a:path w="420" h="365">
                    <a:moveTo>
                      <a:pt x="116" y="0"/>
                    </a:moveTo>
                    <a:lnTo>
                      <a:pt x="0" y="0"/>
                    </a:lnTo>
                    <a:lnTo>
                      <a:pt x="375" y="365"/>
                    </a:lnTo>
                    <a:lnTo>
                      <a:pt x="390" y="345"/>
                    </a:lnTo>
                    <a:lnTo>
                      <a:pt x="409" y="314"/>
                    </a:lnTo>
                    <a:lnTo>
                      <a:pt x="420" y="296"/>
                    </a:lnTo>
                    <a:lnTo>
                      <a:pt x="116" y="0"/>
                    </a:lnTo>
                    <a:close/>
                  </a:path>
                </a:pathLst>
              </a:custGeom>
              <a:solidFill>
                <a:srgbClr val="E0E0E0"/>
              </a:solidFill>
              <a:ln w="9525">
                <a:noFill/>
                <a:round/>
                <a:headEnd/>
                <a:tailEnd/>
              </a:ln>
            </p:spPr>
            <p:txBody>
              <a:bodyPr/>
              <a:lstStyle/>
              <a:p>
                <a:pPr>
                  <a:defRPr/>
                </a:pPr>
                <a:endParaRPr lang="en-US">
                  <a:cs typeface="+mn-cs"/>
                </a:endParaRPr>
              </a:p>
            </p:txBody>
          </p:sp>
          <p:sp>
            <p:nvSpPr>
              <p:cNvPr id="51" name="Freeform 578"/>
              <p:cNvSpPr>
                <a:spLocks/>
              </p:cNvSpPr>
              <p:nvPr/>
            </p:nvSpPr>
            <p:spPr bwMode="auto">
              <a:xfrm>
                <a:off x="504" y="4"/>
                <a:ext cx="47" cy="37"/>
              </a:xfrm>
              <a:custGeom>
                <a:avLst/>
                <a:gdLst/>
                <a:ahLst/>
                <a:cxnLst>
                  <a:cxn ang="0">
                    <a:pos x="116" y="0"/>
                  </a:cxn>
                  <a:cxn ang="0">
                    <a:pos x="0" y="0"/>
                  </a:cxn>
                  <a:cxn ang="0">
                    <a:pos x="340" y="331"/>
                  </a:cxn>
                  <a:cxn ang="0">
                    <a:pos x="351" y="314"/>
                  </a:cxn>
                  <a:cxn ang="0">
                    <a:pos x="370" y="280"/>
                  </a:cxn>
                  <a:cxn ang="0">
                    <a:pos x="381" y="258"/>
                  </a:cxn>
                  <a:cxn ang="0">
                    <a:pos x="116" y="0"/>
                  </a:cxn>
                </a:cxnLst>
                <a:rect l="0" t="0" r="r" b="b"/>
                <a:pathLst>
                  <a:path w="381" h="331">
                    <a:moveTo>
                      <a:pt x="116" y="0"/>
                    </a:moveTo>
                    <a:lnTo>
                      <a:pt x="0" y="0"/>
                    </a:lnTo>
                    <a:lnTo>
                      <a:pt x="340" y="331"/>
                    </a:lnTo>
                    <a:lnTo>
                      <a:pt x="351" y="314"/>
                    </a:lnTo>
                    <a:lnTo>
                      <a:pt x="370" y="280"/>
                    </a:lnTo>
                    <a:lnTo>
                      <a:pt x="381" y="258"/>
                    </a:lnTo>
                    <a:lnTo>
                      <a:pt x="116" y="0"/>
                    </a:lnTo>
                    <a:close/>
                  </a:path>
                </a:pathLst>
              </a:custGeom>
              <a:solidFill>
                <a:srgbClr val="E3E3E3"/>
              </a:solidFill>
              <a:ln w="9525">
                <a:noFill/>
                <a:round/>
                <a:headEnd/>
                <a:tailEnd/>
              </a:ln>
            </p:spPr>
            <p:txBody>
              <a:bodyPr/>
              <a:lstStyle/>
              <a:p>
                <a:pPr>
                  <a:defRPr/>
                </a:pPr>
                <a:endParaRPr lang="en-US">
                  <a:cs typeface="+mn-cs"/>
                </a:endParaRPr>
              </a:p>
            </p:txBody>
          </p:sp>
          <p:sp>
            <p:nvSpPr>
              <p:cNvPr id="52" name="Freeform 579"/>
              <p:cNvSpPr>
                <a:spLocks/>
              </p:cNvSpPr>
              <p:nvPr/>
            </p:nvSpPr>
            <p:spPr bwMode="auto">
              <a:xfrm>
                <a:off x="511" y="4"/>
                <a:ext cx="43" cy="33"/>
              </a:xfrm>
              <a:custGeom>
                <a:avLst/>
                <a:gdLst/>
                <a:ahLst/>
                <a:cxnLst>
                  <a:cxn ang="0">
                    <a:pos x="116" y="0"/>
                  </a:cxn>
                  <a:cxn ang="0">
                    <a:pos x="0" y="0"/>
                  </a:cxn>
                  <a:cxn ang="0">
                    <a:pos x="304" y="296"/>
                  </a:cxn>
                  <a:cxn ang="0">
                    <a:pos x="312" y="280"/>
                  </a:cxn>
                  <a:cxn ang="0">
                    <a:pos x="327" y="249"/>
                  </a:cxn>
                  <a:cxn ang="0">
                    <a:pos x="341" y="220"/>
                  </a:cxn>
                  <a:cxn ang="0">
                    <a:pos x="116" y="0"/>
                  </a:cxn>
                </a:cxnLst>
                <a:rect l="0" t="0" r="r" b="b"/>
                <a:pathLst>
                  <a:path w="341" h="296">
                    <a:moveTo>
                      <a:pt x="116" y="0"/>
                    </a:moveTo>
                    <a:lnTo>
                      <a:pt x="0" y="0"/>
                    </a:lnTo>
                    <a:lnTo>
                      <a:pt x="304" y="296"/>
                    </a:lnTo>
                    <a:lnTo>
                      <a:pt x="312" y="280"/>
                    </a:lnTo>
                    <a:lnTo>
                      <a:pt x="327" y="249"/>
                    </a:lnTo>
                    <a:lnTo>
                      <a:pt x="341" y="220"/>
                    </a:lnTo>
                    <a:lnTo>
                      <a:pt x="116" y="0"/>
                    </a:lnTo>
                    <a:close/>
                  </a:path>
                </a:pathLst>
              </a:custGeom>
              <a:solidFill>
                <a:srgbClr val="E8E8E8"/>
              </a:solidFill>
              <a:ln w="9525">
                <a:noFill/>
                <a:round/>
                <a:headEnd/>
                <a:tailEnd/>
              </a:ln>
            </p:spPr>
            <p:txBody>
              <a:bodyPr/>
              <a:lstStyle/>
              <a:p>
                <a:pPr>
                  <a:defRPr/>
                </a:pPr>
                <a:endParaRPr lang="en-US">
                  <a:cs typeface="+mn-cs"/>
                </a:endParaRPr>
              </a:p>
            </p:txBody>
          </p:sp>
          <p:sp>
            <p:nvSpPr>
              <p:cNvPr id="53" name="Freeform 580"/>
              <p:cNvSpPr>
                <a:spLocks/>
              </p:cNvSpPr>
              <p:nvPr/>
            </p:nvSpPr>
            <p:spPr bwMode="auto">
              <a:xfrm>
                <a:off x="518" y="4"/>
                <a:ext cx="38" cy="28"/>
              </a:xfrm>
              <a:custGeom>
                <a:avLst/>
                <a:gdLst/>
                <a:ahLst/>
                <a:cxnLst>
                  <a:cxn ang="0">
                    <a:pos x="116" y="0"/>
                  </a:cxn>
                  <a:cxn ang="0">
                    <a:pos x="0" y="0"/>
                  </a:cxn>
                  <a:cxn ang="0">
                    <a:pos x="265" y="258"/>
                  </a:cxn>
                  <a:cxn ang="0">
                    <a:pos x="269" y="249"/>
                  </a:cxn>
                  <a:cxn ang="0">
                    <a:pos x="287" y="213"/>
                  </a:cxn>
                  <a:cxn ang="0">
                    <a:pos x="299" y="182"/>
                  </a:cxn>
                  <a:cxn ang="0">
                    <a:pos x="301" y="180"/>
                  </a:cxn>
                  <a:cxn ang="0">
                    <a:pos x="116" y="0"/>
                  </a:cxn>
                </a:cxnLst>
                <a:rect l="0" t="0" r="r" b="b"/>
                <a:pathLst>
                  <a:path w="301" h="258">
                    <a:moveTo>
                      <a:pt x="116" y="0"/>
                    </a:moveTo>
                    <a:lnTo>
                      <a:pt x="0" y="0"/>
                    </a:lnTo>
                    <a:lnTo>
                      <a:pt x="265" y="258"/>
                    </a:lnTo>
                    <a:lnTo>
                      <a:pt x="269" y="249"/>
                    </a:lnTo>
                    <a:lnTo>
                      <a:pt x="287" y="213"/>
                    </a:lnTo>
                    <a:lnTo>
                      <a:pt x="299" y="182"/>
                    </a:lnTo>
                    <a:lnTo>
                      <a:pt x="301" y="180"/>
                    </a:lnTo>
                    <a:lnTo>
                      <a:pt x="116" y="0"/>
                    </a:lnTo>
                    <a:close/>
                  </a:path>
                </a:pathLst>
              </a:custGeom>
              <a:solidFill>
                <a:srgbClr val="EBEBEB"/>
              </a:solidFill>
              <a:ln w="9525">
                <a:noFill/>
                <a:round/>
                <a:headEnd/>
                <a:tailEnd/>
              </a:ln>
            </p:spPr>
            <p:txBody>
              <a:bodyPr/>
              <a:lstStyle/>
              <a:p>
                <a:pPr>
                  <a:defRPr/>
                </a:pPr>
                <a:endParaRPr lang="en-US">
                  <a:cs typeface="+mn-cs"/>
                </a:endParaRPr>
              </a:p>
            </p:txBody>
          </p:sp>
          <p:sp>
            <p:nvSpPr>
              <p:cNvPr id="54" name="Freeform 581"/>
              <p:cNvSpPr>
                <a:spLocks/>
              </p:cNvSpPr>
              <p:nvPr/>
            </p:nvSpPr>
            <p:spPr bwMode="auto">
              <a:xfrm>
                <a:off x="525" y="4"/>
                <a:ext cx="33" cy="24"/>
              </a:xfrm>
              <a:custGeom>
                <a:avLst/>
                <a:gdLst/>
                <a:ahLst/>
                <a:cxnLst>
                  <a:cxn ang="0">
                    <a:pos x="116" y="0"/>
                  </a:cxn>
                  <a:cxn ang="0">
                    <a:pos x="0" y="0"/>
                  </a:cxn>
                  <a:cxn ang="0">
                    <a:pos x="225" y="220"/>
                  </a:cxn>
                  <a:cxn ang="0">
                    <a:pos x="229" y="213"/>
                  </a:cxn>
                  <a:cxn ang="0">
                    <a:pos x="241" y="182"/>
                  </a:cxn>
                  <a:cxn ang="0">
                    <a:pos x="254" y="149"/>
                  </a:cxn>
                  <a:cxn ang="0">
                    <a:pos x="258" y="138"/>
                  </a:cxn>
                  <a:cxn ang="0">
                    <a:pos x="116" y="0"/>
                  </a:cxn>
                </a:cxnLst>
                <a:rect l="0" t="0" r="r" b="b"/>
                <a:pathLst>
                  <a:path w="258" h="220">
                    <a:moveTo>
                      <a:pt x="116" y="0"/>
                    </a:moveTo>
                    <a:lnTo>
                      <a:pt x="0" y="0"/>
                    </a:lnTo>
                    <a:lnTo>
                      <a:pt x="225" y="220"/>
                    </a:lnTo>
                    <a:lnTo>
                      <a:pt x="229" y="213"/>
                    </a:lnTo>
                    <a:lnTo>
                      <a:pt x="241" y="182"/>
                    </a:lnTo>
                    <a:lnTo>
                      <a:pt x="254" y="149"/>
                    </a:lnTo>
                    <a:lnTo>
                      <a:pt x="258" y="138"/>
                    </a:lnTo>
                    <a:lnTo>
                      <a:pt x="116" y="0"/>
                    </a:lnTo>
                    <a:close/>
                  </a:path>
                </a:pathLst>
              </a:custGeom>
              <a:solidFill>
                <a:srgbClr val="EDEDED"/>
              </a:solidFill>
              <a:ln w="9525">
                <a:noFill/>
                <a:round/>
                <a:headEnd/>
                <a:tailEnd/>
              </a:ln>
            </p:spPr>
            <p:txBody>
              <a:bodyPr/>
              <a:lstStyle/>
              <a:p>
                <a:pPr>
                  <a:defRPr/>
                </a:pPr>
                <a:endParaRPr lang="en-US">
                  <a:cs typeface="+mn-cs"/>
                </a:endParaRPr>
              </a:p>
            </p:txBody>
          </p:sp>
          <p:sp>
            <p:nvSpPr>
              <p:cNvPr id="55" name="Freeform 582"/>
              <p:cNvSpPr>
                <a:spLocks/>
              </p:cNvSpPr>
              <p:nvPr/>
            </p:nvSpPr>
            <p:spPr bwMode="auto">
              <a:xfrm>
                <a:off x="533" y="4"/>
                <a:ext cx="26" cy="20"/>
              </a:xfrm>
              <a:custGeom>
                <a:avLst/>
                <a:gdLst/>
                <a:ahLst/>
                <a:cxnLst>
                  <a:cxn ang="0">
                    <a:pos x="116" y="0"/>
                  </a:cxn>
                  <a:cxn ang="0">
                    <a:pos x="0" y="0"/>
                  </a:cxn>
                  <a:cxn ang="0">
                    <a:pos x="185" y="180"/>
                  </a:cxn>
                  <a:cxn ang="0">
                    <a:pos x="196" y="149"/>
                  </a:cxn>
                  <a:cxn ang="0">
                    <a:pos x="205" y="115"/>
                  </a:cxn>
                  <a:cxn ang="0">
                    <a:pos x="211" y="93"/>
                  </a:cxn>
                  <a:cxn ang="0">
                    <a:pos x="116" y="0"/>
                  </a:cxn>
                </a:cxnLst>
                <a:rect l="0" t="0" r="r" b="b"/>
                <a:pathLst>
                  <a:path w="211" h="180">
                    <a:moveTo>
                      <a:pt x="116" y="0"/>
                    </a:moveTo>
                    <a:lnTo>
                      <a:pt x="0" y="0"/>
                    </a:lnTo>
                    <a:lnTo>
                      <a:pt x="185" y="180"/>
                    </a:lnTo>
                    <a:lnTo>
                      <a:pt x="196" y="149"/>
                    </a:lnTo>
                    <a:lnTo>
                      <a:pt x="205" y="115"/>
                    </a:lnTo>
                    <a:lnTo>
                      <a:pt x="211" y="93"/>
                    </a:lnTo>
                    <a:lnTo>
                      <a:pt x="116" y="0"/>
                    </a:lnTo>
                    <a:close/>
                  </a:path>
                </a:pathLst>
              </a:custGeom>
              <a:solidFill>
                <a:srgbClr val="F2F2F2"/>
              </a:solidFill>
              <a:ln w="9525">
                <a:noFill/>
                <a:round/>
                <a:headEnd/>
                <a:tailEnd/>
              </a:ln>
            </p:spPr>
            <p:txBody>
              <a:bodyPr/>
              <a:lstStyle/>
              <a:p>
                <a:pPr>
                  <a:defRPr/>
                </a:pPr>
                <a:endParaRPr lang="en-US">
                  <a:cs typeface="+mn-cs"/>
                </a:endParaRPr>
              </a:p>
            </p:txBody>
          </p:sp>
          <p:sp>
            <p:nvSpPr>
              <p:cNvPr id="56" name="Freeform 583"/>
              <p:cNvSpPr>
                <a:spLocks/>
              </p:cNvSpPr>
              <p:nvPr/>
            </p:nvSpPr>
            <p:spPr bwMode="auto">
              <a:xfrm>
                <a:off x="540" y="4"/>
                <a:ext cx="20" cy="15"/>
              </a:xfrm>
              <a:custGeom>
                <a:avLst/>
                <a:gdLst/>
                <a:ahLst/>
                <a:cxnLst>
                  <a:cxn ang="0">
                    <a:pos x="116" y="0"/>
                  </a:cxn>
                  <a:cxn ang="0">
                    <a:pos x="0" y="0"/>
                  </a:cxn>
                  <a:cxn ang="0">
                    <a:pos x="142" y="138"/>
                  </a:cxn>
                  <a:cxn ang="0">
                    <a:pos x="147" y="115"/>
                  </a:cxn>
                  <a:cxn ang="0">
                    <a:pos x="155" y="86"/>
                  </a:cxn>
                  <a:cxn ang="0">
                    <a:pos x="160" y="55"/>
                  </a:cxn>
                  <a:cxn ang="0">
                    <a:pos x="161" y="44"/>
                  </a:cxn>
                  <a:cxn ang="0">
                    <a:pos x="116" y="0"/>
                  </a:cxn>
                </a:cxnLst>
                <a:rect l="0" t="0" r="r" b="b"/>
                <a:pathLst>
                  <a:path w="161" h="138">
                    <a:moveTo>
                      <a:pt x="116" y="0"/>
                    </a:moveTo>
                    <a:lnTo>
                      <a:pt x="0" y="0"/>
                    </a:lnTo>
                    <a:lnTo>
                      <a:pt x="142" y="138"/>
                    </a:lnTo>
                    <a:lnTo>
                      <a:pt x="147" y="115"/>
                    </a:lnTo>
                    <a:lnTo>
                      <a:pt x="155" y="86"/>
                    </a:lnTo>
                    <a:lnTo>
                      <a:pt x="160" y="55"/>
                    </a:lnTo>
                    <a:lnTo>
                      <a:pt x="161" y="44"/>
                    </a:lnTo>
                    <a:lnTo>
                      <a:pt x="116" y="0"/>
                    </a:lnTo>
                    <a:close/>
                  </a:path>
                </a:pathLst>
              </a:custGeom>
              <a:solidFill>
                <a:srgbClr val="F5F5F5"/>
              </a:solidFill>
              <a:ln w="9525">
                <a:noFill/>
                <a:round/>
                <a:headEnd/>
                <a:tailEnd/>
              </a:ln>
            </p:spPr>
            <p:txBody>
              <a:bodyPr/>
              <a:lstStyle/>
              <a:p>
                <a:pPr>
                  <a:defRPr/>
                </a:pPr>
                <a:endParaRPr lang="en-US">
                  <a:cs typeface="+mn-cs"/>
                </a:endParaRPr>
              </a:p>
            </p:txBody>
          </p:sp>
          <p:sp>
            <p:nvSpPr>
              <p:cNvPr id="57" name="Freeform 584"/>
              <p:cNvSpPr>
                <a:spLocks/>
              </p:cNvSpPr>
              <p:nvPr/>
            </p:nvSpPr>
            <p:spPr bwMode="auto">
              <a:xfrm>
                <a:off x="547" y="4"/>
                <a:ext cx="13" cy="10"/>
              </a:xfrm>
              <a:custGeom>
                <a:avLst/>
                <a:gdLst/>
                <a:ahLst/>
                <a:cxnLst>
                  <a:cxn ang="0">
                    <a:pos x="0" y="0"/>
                  </a:cxn>
                  <a:cxn ang="0">
                    <a:pos x="106" y="0"/>
                  </a:cxn>
                  <a:cxn ang="0">
                    <a:pos x="106" y="13"/>
                  </a:cxn>
                  <a:cxn ang="0">
                    <a:pos x="104" y="28"/>
                  </a:cxn>
                  <a:cxn ang="0">
                    <a:pos x="102" y="55"/>
                  </a:cxn>
                  <a:cxn ang="0">
                    <a:pos x="97" y="86"/>
                  </a:cxn>
                  <a:cxn ang="0">
                    <a:pos x="95" y="93"/>
                  </a:cxn>
                  <a:cxn ang="0">
                    <a:pos x="0" y="0"/>
                  </a:cxn>
                </a:cxnLst>
                <a:rect l="0" t="0" r="r" b="b"/>
                <a:pathLst>
                  <a:path w="106" h="93">
                    <a:moveTo>
                      <a:pt x="0" y="0"/>
                    </a:moveTo>
                    <a:lnTo>
                      <a:pt x="106" y="0"/>
                    </a:lnTo>
                    <a:lnTo>
                      <a:pt x="106" y="13"/>
                    </a:lnTo>
                    <a:lnTo>
                      <a:pt x="104" y="28"/>
                    </a:lnTo>
                    <a:lnTo>
                      <a:pt x="102" y="55"/>
                    </a:lnTo>
                    <a:lnTo>
                      <a:pt x="97" y="86"/>
                    </a:lnTo>
                    <a:lnTo>
                      <a:pt x="95" y="93"/>
                    </a:lnTo>
                    <a:lnTo>
                      <a:pt x="0" y="0"/>
                    </a:lnTo>
                    <a:close/>
                  </a:path>
                </a:pathLst>
              </a:custGeom>
              <a:solidFill>
                <a:srgbClr val="F7F7F7"/>
              </a:solidFill>
              <a:ln w="9525">
                <a:noFill/>
                <a:round/>
                <a:headEnd/>
                <a:tailEnd/>
              </a:ln>
            </p:spPr>
            <p:txBody>
              <a:bodyPr/>
              <a:lstStyle/>
              <a:p>
                <a:pPr>
                  <a:defRPr/>
                </a:pPr>
                <a:endParaRPr lang="en-US">
                  <a:cs typeface="+mn-cs"/>
                </a:endParaRPr>
              </a:p>
            </p:txBody>
          </p:sp>
          <p:sp>
            <p:nvSpPr>
              <p:cNvPr id="58" name="Freeform 585"/>
              <p:cNvSpPr>
                <a:spLocks/>
              </p:cNvSpPr>
              <p:nvPr/>
            </p:nvSpPr>
            <p:spPr bwMode="auto">
              <a:xfrm>
                <a:off x="554" y="4"/>
                <a:ext cx="6" cy="5"/>
              </a:xfrm>
              <a:custGeom>
                <a:avLst/>
                <a:gdLst/>
                <a:ahLst/>
                <a:cxnLst>
                  <a:cxn ang="0">
                    <a:pos x="0" y="0"/>
                  </a:cxn>
                  <a:cxn ang="0">
                    <a:pos x="48" y="0"/>
                  </a:cxn>
                  <a:cxn ang="0">
                    <a:pos x="48" y="13"/>
                  </a:cxn>
                  <a:cxn ang="0">
                    <a:pos x="46" y="28"/>
                  </a:cxn>
                  <a:cxn ang="0">
                    <a:pos x="45" y="44"/>
                  </a:cxn>
                  <a:cxn ang="0">
                    <a:pos x="0" y="0"/>
                  </a:cxn>
                </a:cxnLst>
                <a:rect l="0" t="0" r="r" b="b"/>
                <a:pathLst>
                  <a:path w="48" h="44">
                    <a:moveTo>
                      <a:pt x="0" y="0"/>
                    </a:moveTo>
                    <a:lnTo>
                      <a:pt x="48" y="0"/>
                    </a:lnTo>
                    <a:lnTo>
                      <a:pt x="48" y="13"/>
                    </a:lnTo>
                    <a:lnTo>
                      <a:pt x="46" y="28"/>
                    </a:lnTo>
                    <a:lnTo>
                      <a:pt x="45" y="44"/>
                    </a:lnTo>
                    <a:lnTo>
                      <a:pt x="0" y="0"/>
                    </a:lnTo>
                    <a:close/>
                  </a:path>
                </a:pathLst>
              </a:custGeom>
              <a:solidFill>
                <a:srgbClr val="FFFFFF"/>
              </a:solidFill>
              <a:ln w="9525">
                <a:noFill/>
                <a:round/>
                <a:headEnd/>
                <a:tailEnd/>
              </a:ln>
            </p:spPr>
            <p:txBody>
              <a:bodyPr/>
              <a:lstStyle/>
              <a:p>
                <a:pPr>
                  <a:defRPr/>
                </a:pPr>
                <a:endParaRPr lang="en-US">
                  <a:cs typeface="+mn-cs"/>
                </a:endParaRPr>
              </a:p>
            </p:txBody>
          </p:sp>
          <p:sp>
            <p:nvSpPr>
              <p:cNvPr id="59" name="Freeform 586"/>
              <p:cNvSpPr>
                <a:spLocks/>
              </p:cNvSpPr>
              <p:nvPr/>
            </p:nvSpPr>
            <p:spPr bwMode="auto">
              <a:xfrm>
                <a:off x="554" y="71"/>
                <a:ext cx="53" cy="34"/>
              </a:xfrm>
              <a:custGeom>
                <a:avLst/>
                <a:gdLst/>
                <a:ahLst/>
                <a:cxnLst>
                  <a:cxn ang="0">
                    <a:pos x="270" y="236"/>
                  </a:cxn>
                  <a:cxn ang="0">
                    <a:pos x="264" y="230"/>
                  </a:cxn>
                  <a:cxn ang="0">
                    <a:pos x="247" y="207"/>
                  </a:cxn>
                  <a:cxn ang="0">
                    <a:pos x="232" y="192"/>
                  </a:cxn>
                  <a:cxn ang="0">
                    <a:pos x="215" y="175"/>
                  </a:cxn>
                  <a:cxn ang="0">
                    <a:pos x="197" y="161"/>
                  </a:cxn>
                  <a:cxn ang="0">
                    <a:pos x="178" y="144"/>
                  </a:cxn>
                  <a:cxn ang="0">
                    <a:pos x="159" y="129"/>
                  </a:cxn>
                  <a:cxn ang="0">
                    <a:pos x="139" y="113"/>
                  </a:cxn>
                  <a:cxn ang="0">
                    <a:pos x="120" y="96"/>
                  </a:cxn>
                  <a:cxn ang="0">
                    <a:pos x="101" y="79"/>
                  </a:cxn>
                  <a:cxn ang="0">
                    <a:pos x="79" y="65"/>
                  </a:cxn>
                  <a:cxn ang="0">
                    <a:pos x="60" y="50"/>
                  </a:cxn>
                  <a:cxn ang="0">
                    <a:pos x="43" y="35"/>
                  </a:cxn>
                  <a:cxn ang="0">
                    <a:pos x="26" y="23"/>
                  </a:cxn>
                  <a:cxn ang="0">
                    <a:pos x="13" y="10"/>
                  </a:cxn>
                  <a:cxn ang="0">
                    <a:pos x="0" y="0"/>
                  </a:cxn>
                  <a:cxn ang="0">
                    <a:pos x="32" y="19"/>
                  </a:cxn>
                  <a:cxn ang="0">
                    <a:pos x="66" y="31"/>
                  </a:cxn>
                  <a:cxn ang="0">
                    <a:pos x="131" y="44"/>
                  </a:cxn>
                  <a:cxn ang="0">
                    <a:pos x="150" y="42"/>
                  </a:cxn>
                  <a:cxn ang="0">
                    <a:pos x="420" y="304"/>
                  </a:cxn>
                  <a:cxn ang="0">
                    <a:pos x="412" y="305"/>
                  </a:cxn>
                  <a:cxn ang="0">
                    <a:pos x="339" y="284"/>
                  </a:cxn>
                  <a:cxn ang="0">
                    <a:pos x="270" y="236"/>
                  </a:cxn>
                </a:cxnLst>
                <a:rect l="0" t="0" r="r" b="b"/>
                <a:pathLst>
                  <a:path w="420" h="305">
                    <a:moveTo>
                      <a:pt x="270" y="236"/>
                    </a:moveTo>
                    <a:lnTo>
                      <a:pt x="264" y="230"/>
                    </a:lnTo>
                    <a:lnTo>
                      <a:pt x="247" y="207"/>
                    </a:lnTo>
                    <a:lnTo>
                      <a:pt x="232" y="192"/>
                    </a:lnTo>
                    <a:lnTo>
                      <a:pt x="215" y="175"/>
                    </a:lnTo>
                    <a:lnTo>
                      <a:pt x="197" y="161"/>
                    </a:lnTo>
                    <a:lnTo>
                      <a:pt x="178" y="144"/>
                    </a:lnTo>
                    <a:lnTo>
                      <a:pt x="159" y="129"/>
                    </a:lnTo>
                    <a:lnTo>
                      <a:pt x="139" y="113"/>
                    </a:lnTo>
                    <a:lnTo>
                      <a:pt x="120" y="96"/>
                    </a:lnTo>
                    <a:lnTo>
                      <a:pt x="101" y="79"/>
                    </a:lnTo>
                    <a:lnTo>
                      <a:pt x="79" y="65"/>
                    </a:lnTo>
                    <a:lnTo>
                      <a:pt x="60" y="50"/>
                    </a:lnTo>
                    <a:lnTo>
                      <a:pt x="43" y="35"/>
                    </a:lnTo>
                    <a:lnTo>
                      <a:pt x="26" y="23"/>
                    </a:lnTo>
                    <a:lnTo>
                      <a:pt x="13" y="10"/>
                    </a:lnTo>
                    <a:lnTo>
                      <a:pt x="0" y="0"/>
                    </a:lnTo>
                    <a:lnTo>
                      <a:pt x="32" y="19"/>
                    </a:lnTo>
                    <a:lnTo>
                      <a:pt x="66" y="31"/>
                    </a:lnTo>
                    <a:lnTo>
                      <a:pt x="131" y="44"/>
                    </a:lnTo>
                    <a:lnTo>
                      <a:pt x="150" y="42"/>
                    </a:lnTo>
                    <a:lnTo>
                      <a:pt x="420" y="304"/>
                    </a:lnTo>
                    <a:lnTo>
                      <a:pt x="412" y="305"/>
                    </a:lnTo>
                    <a:lnTo>
                      <a:pt x="339" y="284"/>
                    </a:lnTo>
                    <a:lnTo>
                      <a:pt x="270" y="236"/>
                    </a:lnTo>
                    <a:close/>
                  </a:path>
                </a:pathLst>
              </a:custGeom>
              <a:solidFill>
                <a:srgbClr val="5C5C5C"/>
              </a:solidFill>
              <a:ln w="9525">
                <a:noFill/>
                <a:round/>
                <a:headEnd/>
                <a:tailEnd/>
              </a:ln>
            </p:spPr>
            <p:txBody>
              <a:bodyPr/>
              <a:lstStyle/>
              <a:p>
                <a:pPr>
                  <a:defRPr/>
                </a:pPr>
                <a:endParaRPr lang="en-US">
                  <a:cs typeface="+mn-cs"/>
                </a:endParaRPr>
              </a:p>
            </p:txBody>
          </p:sp>
          <p:sp>
            <p:nvSpPr>
              <p:cNvPr id="60" name="Freeform 587"/>
              <p:cNvSpPr>
                <a:spLocks/>
              </p:cNvSpPr>
              <p:nvPr/>
            </p:nvSpPr>
            <p:spPr bwMode="auto">
              <a:xfrm>
                <a:off x="554" y="71"/>
                <a:ext cx="65" cy="34"/>
              </a:xfrm>
              <a:custGeom>
                <a:avLst/>
                <a:gdLst/>
                <a:ahLst/>
                <a:cxnLst>
                  <a:cxn ang="0">
                    <a:pos x="270" y="236"/>
                  </a:cxn>
                  <a:cxn ang="0">
                    <a:pos x="264" y="230"/>
                  </a:cxn>
                  <a:cxn ang="0">
                    <a:pos x="247" y="207"/>
                  </a:cxn>
                  <a:cxn ang="0">
                    <a:pos x="232" y="192"/>
                  </a:cxn>
                  <a:cxn ang="0">
                    <a:pos x="215" y="175"/>
                  </a:cxn>
                  <a:cxn ang="0">
                    <a:pos x="197" y="161"/>
                  </a:cxn>
                  <a:cxn ang="0">
                    <a:pos x="178" y="144"/>
                  </a:cxn>
                  <a:cxn ang="0">
                    <a:pos x="159" y="129"/>
                  </a:cxn>
                  <a:cxn ang="0">
                    <a:pos x="139" y="113"/>
                  </a:cxn>
                  <a:cxn ang="0">
                    <a:pos x="120" y="96"/>
                  </a:cxn>
                  <a:cxn ang="0">
                    <a:pos x="101" y="79"/>
                  </a:cxn>
                  <a:cxn ang="0">
                    <a:pos x="79" y="65"/>
                  </a:cxn>
                  <a:cxn ang="0">
                    <a:pos x="60" y="50"/>
                  </a:cxn>
                  <a:cxn ang="0">
                    <a:pos x="43" y="35"/>
                  </a:cxn>
                  <a:cxn ang="0">
                    <a:pos x="26" y="23"/>
                  </a:cxn>
                  <a:cxn ang="0">
                    <a:pos x="13" y="10"/>
                  </a:cxn>
                  <a:cxn ang="0">
                    <a:pos x="0" y="0"/>
                  </a:cxn>
                  <a:cxn ang="0">
                    <a:pos x="32" y="19"/>
                  </a:cxn>
                  <a:cxn ang="0">
                    <a:pos x="66" y="31"/>
                  </a:cxn>
                  <a:cxn ang="0">
                    <a:pos x="131" y="44"/>
                  </a:cxn>
                  <a:cxn ang="0">
                    <a:pos x="191" y="38"/>
                  </a:cxn>
                  <a:cxn ang="0">
                    <a:pos x="238" y="21"/>
                  </a:cxn>
                  <a:cxn ang="0">
                    <a:pos x="517" y="292"/>
                  </a:cxn>
                  <a:cxn ang="0">
                    <a:pos x="485" y="303"/>
                  </a:cxn>
                  <a:cxn ang="0">
                    <a:pos x="412" y="305"/>
                  </a:cxn>
                  <a:cxn ang="0">
                    <a:pos x="339" y="284"/>
                  </a:cxn>
                  <a:cxn ang="0">
                    <a:pos x="270" y="236"/>
                  </a:cxn>
                </a:cxnLst>
                <a:rect l="0" t="0" r="r" b="b"/>
                <a:pathLst>
                  <a:path w="517" h="305">
                    <a:moveTo>
                      <a:pt x="270" y="236"/>
                    </a:moveTo>
                    <a:lnTo>
                      <a:pt x="264" y="230"/>
                    </a:lnTo>
                    <a:lnTo>
                      <a:pt x="247" y="207"/>
                    </a:lnTo>
                    <a:lnTo>
                      <a:pt x="232" y="192"/>
                    </a:lnTo>
                    <a:lnTo>
                      <a:pt x="215" y="175"/>
                    </a:lnTo>
                    <a:lnTo>
                      <a:pt x="197" y="161"/>
                    </a:lnTo>
                    <a:lnTo>
                      <a:pt x="178" y="144"/>
                    </a:lnTo>
                    <a:lnTo>
                      <a:pt x="159" y="129"/>
                    </a:lnTo>
                    <a:lnTo>
                      <a:pt x="139" y="113"/>
                    </a:lnTo>
                    <a:lnTo>
                      <a:pt x="120" y="96"/>
                    </a:lnTo>
                    <a:lnTo>
                      <a:pt x="101" y="79"/>
                    </a:lnTo>
                    <a:lnTo>
                      <a:pt x="79" y="65"/>
                    </a:lnTo>
                    <a:lnTo>
                      <a:pt x="60" y="50"/>
                    </a:lnTo>
                    <a:lnTo>
                      <a:pt x="43" y="35"/>
                    </a:lnTo>
                    <a:lnTo>
                      <a:pt x="26" y="23"/>
                    </a:lnTo>
                    <a:lnTo>
                      <a:pt x="13" y="10"/>
                    </a:lnTo>
                    <a:lnTo>
                      <a:pt x="0" y="0"/>
                    </a:lnTo>
                    <a:lnTo>
                      <a:pt x="32" y="19"/>
                    </a:lnTo>
                    <a:lnTo>
                      <a:pt x="66" y="31"/>
                    </a:lnTo>
                    <a:lnTo>
                      <a:pt x="131" y="44"/>
                    </a:lnTo>
                    <a:lnTo>
                      <a:pt x="191" y="38"/>
                    </a:lnTo>
                    <a:lnTo>
                      <a:pt x="238" y="21"/>
                    </a:lnTo>
                    <a:lnTo>
                      <a:pt x="517" y="292"/>
                    </a:lnTo>
                    <a:lnTo>
                      <a:pt x="485" y="303"/>
                    </a:lnTo>
                    <a:lnTo>
                      <a:pt x="412" y="305"/>
                    </a:lnTo>
                    <a:lnTo>
                      <a:pt x="339" y="284"/>
                    </a:lnTo>
                    <a:lnTo>
                      <a:pt x="270" y="236"/>
                    </a:lnTo>
                    <a:close/>
                  </a:path>
                </a:pathLst>
              </a:custGeom>
              <a:solidFill>
                <a:srgbClr val="8A8A8A"/>
              </a:solidFill>
              <a:ln w="9525">
                <a:noFill/>
                <a:round/>
                <a:headEnd/>
                <a:tailEnd/>
              </a:ln>
            </p:spPr>
            <p:txBody>
              <a:bodyPr/>
              <a:lstStyle/>
              <a:p>
                <a:pPr>
                  <a:defRPr/>
                </a:pPr>
                <a:endParaRPr lang="en-US">
                  <a:cs typeface="+mn-cs"/>
                </a:endParaRPr>
              </a:p>
            </p:txBody>
          </p:sp>
          <p:sp>
            <p:nvSpPr>
              <p:cNvPr id="61" name="Freeform 588"/>
              <p:cNvSpPr>
                <a:spLocks/>
              </p:cNvSpPr>
              <p:nvPr/>
            </p:nvSpPr>
            <p:spPr bwMode="auto">
              <a:xfrm>
                <a:off x="573" y="69"/>
                <a:ext cx="56" cy="36"/>
              </a:xfrm>
              <a:custGeom>
                <a:avLst/>
                <a:gdLst/>
                <a:ahLst/>
                <a:cxnLst>
                  <a:cxn ang="0">
                    <a:pos x="0" y="62"/>
                  </a:cxn>
                  <a:cxn ang="0">
                    <a:pos x="41" y="58"/>
                  </a:cxn>
                  <a:cxn ang="0">
                    <a:pos x="99" y="37"/>
                  </a:cxn>
                  <a:cxn ang="0">
                    <a:pos x="153" y="3"/>
                  </a:cxn>
                  <a:cxn ang="0">
                    <a:pos x="156" y="0"/>
                  </a:cxn>
                  <a:cxn ang="0">
                    <a:pos x="445" y="281"/>
                  </a:cxn>
                  <a:cxn ang="0">
                    <a:pos x="410" y="300"/>
                  </a:cxn>
                  <a:cxn ang="0">
                    <a:pos x="335" y="323"/>
                  </a:cxn>
                  <a:cxn ang="0">
                    <a:pos x="270" y="324"/>
                  </a:cxn>
                  <a:cxn ang="0">
                    <a:pos x="0" y="62"/>
                  </a:cxn>
                </a:cxnLst>
                <a:rect l="0" t="0" r="r" b="b"/>
                <a:pathLst>
                  <a:path w="445" h="324">
                    <a:moveTo>
                      <a:pt x="0" y="62"/>
                    </a:moveTo>
                    <a:lnTo>
                      <a:pt x="41" y="58"/>
                    </a:lnTo>
                    <a:lnTo>
                      <a:pt x="99" y="37"/>
                    </a:lnTo>
                    <a:lnTo>
                      <a:pt x="153" y="3"/>
                    </a:lnTo>
                    <a:lnTo>
                      <a:pt x="156" y="0"/>
                    </a:lnTo>
                    <a:lnTo>
                      <a:pt x="445" y="281"/>
                    </a:lnTo>
                    <a:lnTo>
                      <a:pt x="410" y="300"/>
                    </a:lnTo>
                    <a:lnTo>
                      <a:pt x="335" y="323"/>
                    </a:lnTo>
                    <a:lnTo>
                      <a:pt x="270" y="324"/>
                    </a:lnTo>
                    <a:lnTo>
                      <a:pt x="0" y="62"/>
                    </a:lnTo>
                    <a:close/>
                  </a:path>
                </a:pathLst>
              </a:custGeom>
              <a:solidFill>
                <a:srgbClr val="B8B8B8"/>
              </a:solidFill>
              <a:ln w="9525">
                <a:noFill/>
                <a:round/>
                <a:headEnd/>
                <a:tailEnd/>
              </a:ln>
            </p:spPr>
            <p:txBody>
              <a:bodyPr/>
              <a:lstStyle/>
              <a:p>
                <a:pPr>
                  <a:defRPr/>
                </a:pPr>
                <a:endParaRPr lang="en-US">
                  <a:cs typeface="+mn-cs"/>
                </a:endParaRPr>
              </a:p>
            </p:txBody>
          </p:sp>
          <p:sp>
            <p:nvSpPr>
              <p:cNvPr id="62" name="Freeform 589"/>
              <p:cNvSpPr>
                <a:spLocks/>
              </p:cNvSpPr>
              <p:nvPr/>
            </p:nvSpPr>
            <p:spPr bwMode="auto">
              <a:xfrm>
                <a:off x="584" y="63"/>
                <a:ext cx="53" cy="41"/>
              </a:xfrm>
              <a:custGeom>
                <a:avLst/>
                <a:gdLst/>
                <a:ahLst/>
                <a:cxnLst>
                  <a:cxn ang="0">
                    <a:pos x="0" y="93"/>
                  </a:cxn>
                  <a:cxn ang="0">
                    <a:pos x="11" y="89"/>
                  </a:cxn>
                  <a:cxn ang="0">
                    <a:pos x="65" y="55"/>
                  </a:cxn>
                  <a:cxn ang="0">
                    <a:pos x="116" y="11"/>
                  </a:cxn>
                  <a:cxn ang="0">
                    <a:pos x="126" y="0"/>
                  </a:cxn>
                  <a:cxn ang="0">
                    <a:pos x="424" y="290"/>
                  </a:cxn>
                  <a:cxn ang="0">
                    <a:pos x="395" y="312"/>
                  </a:cxn>
                  <a:cxn ang="0">
                    <a:pos x="322" y="352"/>
                  </a:cxn>
                  <a:cxn ang="0">
                    <a:pos x="279" y="364"/>
                  </a:cxn>
                  <a:cxn ang="0">
                    <a:pos x="0" y="93"/>
                  </a:cxn>
                </a:cxnLst>
                <a:rect l="0" t="0" r="r" b="b"/>
                <a:pathLst>
                  <a:path w="424" h="364">
                    <a:moveTo>
                      <a:pt x="0" y="93"/>
                    </a:moveTo>
                    <a:lnTo>
                      <a:pt x="11" y="89"/>
                    </a:lnTo>
                    <a:lnTo>
                      <a:pt x="65" y="55"/>
                    </a:lnTo>
                    <a:lnTo>
                      <a:pt x="116" y="11"/>
                    </a:lnTo>
                    <a:lnTo>
                      <a:pt x="126" y="0"/>
                    </a:lnTo>
                    <a:lnTo>
                      <a:pt x="424" y="290"/>
                    </a:lnTo>
                    <a:lnTo>
                      <a:pt x="395" y="312"/>
                    </a:lnTo>
                    <a:lnTo>
                      <a:pt x="322" y="352"/>
                    </a:lnTo>
                    <a:lnTo>
                      <a:pt x="279" y="364"/>
                    </a:lnTo>
                    <a:lnTo>
                      <a:pt x="0" y="93"/>
                    </a:lnTo>
                    <a:close/>
                  </a:path>
                </a:pathLst>
              </a:custGeom>
              <a:solidFill>
                <a:srgbClr val="E5E5E5"/>
              </a:solidFill>
              <a:ln w="9525">
                <a:noFill/>
                <a:round/>
                <a:headEnd/>
                <a:tailEnd/>
              </a:ln>
            </p:spPr>
            <p:txBody>
              <a:bodyPr/>
              <a:lstStyle/>
              <a:p>
                <a:pPr>
                  <a:defRPr/>
                </a:pPr>
                <a:endParaRPr lang="en-US">
                  <a:cs typeface="+mn-cs"/>
                </a:endParaRPr>
              </a:p>
            </p:txBody>
          </p:sp>
          <p:sp>
            <p:nvSpPr>
              <p:cNvPr id="63" name="Freeform 590"/>
              <p:cNvSpPr>
                <a:spLocks/>
              </p:cNvSpPr>
              <p:nvPr/>
            </p:nvSpPr>
            <p:spPr bwMode="auto">
              <a:xfrm>
                <a:off x="593" y="57"/>
                <a:ext cx="52" cy="43"/>
              </a:xfrm>
              <a:custGeom>
                <a:avLst/>
                <a:gdLst/>
                <a:ahLst/>
                <a:cxnLst>
                  <a:cxn ang="0">
                    <a:pos x="0" y="111"/>
                  </a:cxn>
                  <a:cxn ang="0">
                    <a:pos x="48" y="70"/>
                  </a:cxn>
                  <a:cxn ang="0">
                    <a:pos x="93" y="18"/>
                  </a:cxn>
                  <a:cxn ang="0">
                    <a:pos x="107" y="0"/>
                  </a:cxn>
                  <a:cxn ang="0">
                    <a:pos x="417" y="301"/>
                  </a:cxn>
                  <a:cxn ang="0">
                    <a:pos x="403" y="315"/>
                  </a:cxn>
                  <a:cxn ang="0">
                    <a:pos x="327" y="371"/>
                  </a:cxn>
                  <a:cxn ang="0">
                    <a:pos x="289" y="392"/>
                  </a:cxn>
                  <a:cxn ang="0">
                    <a:pos x="0" y="111"/>
                  </a:cxn>
                </a:cxnLst>
                <a:rect l="0" t="0" r="r" b="b"/>
                <a:pathLst>
                  <a:path w="417" h="392">
                    <a:moveTo>
                      <a:pt x="0" y="111"/>
                    </a:moveTo>
                    <a:lnTo>
                      <a:pt x="48" y="70"/>
                    </a:lnTo>
                    <a:lnTo>
                      <a:pt x="93" y="18"/>
                    </a:lnTo>
                    <a:lnTo>
                      <a:pt x="107" y="0"/>
                    </a:lnTo>
                    <a:lnTo>
                      <a:pt x="417" y="301"/>
                    </a:lnTo>
                    <a:lnTo>
                      <a:pt x="403" y="315"/>
                    </a:lnTo>
                    <a:lnTo>
                      <a:pt x="327" y="371"/>
                    </a:lnTo>
                    <a:lnTo>
                      <a:pt x="289" y="392"/>
                    </a:lnTo>
                    <a:lnTo>
                      <a:pt x="0" y="111"/>
                    </a:lnTo>
                    <a:close/>
                  </a:path>
                </a:pathLst>
              </a:custGeom>
              <a:solidFill>
                <a:srgbClr val="E5E5E5"/>
              </a:solidFill>
              <a:ln w="9525">
                <a:noFill/>
                <a:round/>
                <a:headEnd/>
                <a:tailEnd/>
              </a:ln>
            </p:spPr>
            <p:txBody>
              <a:bodyPr/>
              <a:lstStyle/>
              <a:p>
                <a:pPr>
                  <a:defRPr/>
                </a:pPr>
                <a:endParaRPr lang="en-US">
                  <a:cs typeface="+mn-cs"/>
                </a:endParaRPr>
              </a:p>
            </p:txBody>
          </p:sp>
          <p:sp>
            <p:nvSpPr>
              <p:cNvPr id="64" name="Freeform 591"/>
              <p:cNvSpPr>
                <a:spLocks/>
              </p:cNvSpPr>
              <p:nvPr/>
            </p:nvSpPr>
            <p:spPr bwMode="auto">
              <a:xfrm>
                <a:off x="600" y="50"/>
                <a:ext cx="52" cy="45"/>
              </a:xfrm>
              <a:custGeom>
                <a:avLst/>
                <a:gdLst/>
                <a:ahLst/>
                <a:cxnLst>
                  <a:cxn ang="0">
                    <a:pos x="0" y="121"/>
                  </a:cxn>
                  <a:cxn ang="0">
                    <a:pos x="35" y="80"/>
                  </a:cxn>
                  <a:cxn ang="0">
                    <a:pos x="80" y="22"/>
                  </a:cxn>
                  <a:cxn ang="0">
                    <a:pos x="94" y="0"/>
                  </a:cxn>
                  <a:cxn ang="0">
                    <a:pos x="415" y="312"/>
                  </a:cxn>
                  <a:cxn ang="0">
                    <a:pos x="345" y="377"/>
                  </a:cxn>
                  <a:cxn ang="0">
                    <a:pos x="298" y="411"/>
                  </a:cxn>
                  <a:cxn ang="0">
                    <a:pos x="0" y="121"/>
                  </a:cxn>
                </a:cxnLst>
                <a:rect l="0" t="0" r="r" b="b"/>
                <a:pathLst>
                  <a:path w="415" h="411">
                    <a:moveTo>
                      <a:pt x="0" y="121"/>
                    </a:moveTo>
                    <a:lnTo>
                      <a:pt x="35" y="80"/>
                    </a:lnTo>
                    <a:lnTo>
                      <a:pt x="80" y="22"/>
                    </a:lnTo>
                    <a:lnTo>
                      <a:pt x="94" y="0"/>
                    </a:lnTo>
                    <a:lnTo>
                      <a:pt x="415" y="312"/>
                    </a:lnTo>
                    <a:lnTo>
                      <a:pt x="345" y="377"/>
                    </a:lnTo>
                    <a:lnTo>
                      <a:pt x="298" y="411"/>
                    </a:lnTo>
                    <a:lnTo>
                      <a:pt x="0" y="121"/>
                    </a:lnTo>
                    <a:close/>
                  </a:path>
                </a:pathLst>
              </a:custGeom>
              <a:solidFill>
                <a:srgbClr val="E8E8E8"/>
              </a:solidFill>
              <a:ln w="9525">
                <a:noFill/>
                <a:round/>
                <a:headEnd/>
                <a:tailEnd/>
              </a:ln>
            </p:spPr>
            <p:txBody>
              <a:bodyPr/>
              <a:lstStyle/>
              <a:p>
                <a:pPr>
                  <a:defRPr/>
                </a:pPr>
                <a:endParaRPr lang="en-US">
                  <a:cs typeface="+mn-cs"/>
                </a:endParaRPr>
              </a:p>
            </p:txBody>
          </p:sp>
          <p:sp>
            <p:nvSpPr>
              <p:cNvPr id="65" name="Freeform 592"/>
              <p:cNvSpPr>
                <a:spLocks/>
              </p:cNvSpPr>
              <p:nvPr/>
            </p:nvSpPr>
            <p:spPr bwMode="auto">
              <a:xfrm>
                <a:off x="606" y="42"/>
                <a:ext cx="52" cy="48"/>
              </a:xfrm>
              <a:custGeom>
                <a:avLst/>
                <a:gdLst/>
                <a:ahLst/>
                <a:cxnLst>
                  <a:cxn ang="0">
                    <a:pos x="0" y="130"/>
                  </a:cxn>
                  <a:cxn ang="0">
                    <a:pos x="31" y="90"/>
                  </a:cxn>
                  <a:cxn ang="0">
                    <a:pos x="72" y="27"/>
                  </a:cxn>
                  <a:cxn ang="0">
                    <a:pos x="87" y="0"/>
                  </a:cxn>
                  <a:cxn ang="0">
                    <a:pos x="418" y="321"/>
                  </a:cxn>
                  <a:cxn ang="0">
                    <a:pos x="369" y="378"/>
                  </a:cxn>
                  <a:cxn ang="0">
                    <a:pos x="310" y="431"/>
                  </a:cxn>
                  <a:cxn ang="0">
                    <a:pos x="0" y="130"/>
                  </a:cxn>
                </a:cxnLst>
                <a:rect l="0" t="0" r="r" b="b"/>
                <a:pathLst>
                  <a:path w="418" h="431">
                    <a:moveTo>
                      <a:pt x="0" y="130"/>
                    </a:moveTo>
                    <a:lnTo>
                      <a:pt x="31" y="90"/>
                    </a:lnTo>
                    <a:lnTo>
                      <a:pt x="72" y="27"/>
                    </a:lnTo>
                    <a:lnTo>
                      <a:pt x="87" y="0"/>
                    </a:lnTo>
                    <a:lnTo>
                      <a:pt x="418" y="321"/>
                    </a:lnTo>
                    <a:lnTo>
                      <a:pt x="369" y="378"/>
                    </a:lnTo>
                    <a:lnTo>
                      <a:pt x="310" y="431"/>
                    </a:lnTo>
                    <a:lnTo>
                      <a:pt x="0" y="130"/>
                    </a:lnTo>
                    <a:close/>
                  </a:path>
                </a:pathLst>
              </a:custGeom>
              <a:solidFill>
                <a:srgbClr val="EBEBEB"/>
              </a:solidFill>
              <a:ln w="9525">
                <a:noFill/>
                <a:round/>
                <a:headEnd/>
                <a:tailEnd/>
              </a:ln>
            </p:spPr>
            <p:txBody>
              <a:bodyPr/>
              <a:lstStyle/>
              <a:p>
                <a:pPr>
                  <a:defRPr/>
                </a:pPr>
                <a:endParaRPr lang="en-US">
                  <a:cs typeface="+mn-cs"/>
                </a:endParaRPr>
              </a:p>
            </p:txBody>
          </p:sp>
          <p:sp>
            <p:nvSpPr>
              <p:cNvPr id="66" name="Freeform 593"/>
              <p:cNvSpPr>
                <a:spLocks/>
              </p:cNvSpPr>
              <p:nvPr/>
            </p:nvSpPr>
            <p:spPr bwMode="auto">
              <a:xfrm>
                <a:off x="612" y="34"/>
                <a:ext cx="53" cy="50"/>
              </a:xfrm>
              <a:custGeom>
                <a:avLst/>
                <a:gdLst/>
                <a:ahLst/>
                <a:cxnLst>
                  <a:cxn ang="0">
                    <a:pos x="0" y="139"/>
                  </a:cxn>
                  <a:cxn ang="0">
                    <a:pos x="27" y="98"/>
                  </a:cxn>
                  <a:cxn ang="0">
                    <a:pos x="62" y="33"/>
                  </a:cxn>
                  <a:cxn ang="0">
                    <a:pos x="79" y="0"/>
                  </a:cxn>
                  <a:cxn ang="0">
                    <a:pos x="422" y="334"/>
                  </a:cxn>
                  <a:cxn ang="0">
                    <a:pos x="392" y="370"/>
                  </a:cxn>
                  <a:cxn ang="0">
                    <a:pos x="324" y="449"/>
                  </a:cxn>
                  <a:cxn ang="0">
                    <a:pos x="321" y="451"/>
                  </a:cxn>
                  <a:cxn ang="0">
                    <a:pos x="0" y="139"/>
                  </a:cxn>
                </a:cxnLst>
                <a:rect l="0" t="0" r="r" b="b"/>
                <a:pathLst>
                  <a:path w="422" h="451">
                    <a:moveTo>
                      <a:pt x="0" y="139"/>
                    </a:moveTo>
                    <a:lnTo>
                      <a:pt x="27" y="98"/>
                    </a:lnTo>
                    <a:lnTo>
                      <a:pt x="62" y="33"/>
                    </a:lnTo>
                    <a:lnTo>
                      <a:pt x="79" y="0"/>
                    </a:lnTo>
                    <a:lnTo>
                      <a:pt x="422" y="334"/>
                    </a:lnTo>
                    <a:lnTo>
                      <a:pt x="392" y="370"/>
                    </a:lnTo>
                    <a:lnTo>
                      <a:pt x="324" y="449"/>
                    </a:lnTo>
                    <a:lnTo>
                      <a:pt x="321" y="451"/>
                    </a:lnTo>
                    <a:lnTo>
                      <a:pt x="0" y="139"/>
                    </a:lnTo>
                    <a:close/>
                  </a:path>
                </a:pathLst>
              </a:custGeom>
              <a:solidFill>
                <a:srgbClr val="EBEBEB"/>
              </a:solidFill>
              <a:ln w="9525">
                <a:noFill/>
                <a:round/>
                <a:headEnd/>
                <a:tailEnd/>
              </a:ln>
            </p:spPr>
            <p:txBody>
              <a:bodyPr/>
              <a:lstStyle/>
              <a:p>
                <a:pPr>
                  <a:defRPr/>
                </a:pPr>
                <a:endParaRPr lang="en-US">
                  <a:cs typeface="+mn-cs"/>
                </a:endParaRPr>
              </a:p>
            </p:txBody>
          </p:sp>
          <p:sp>
            <p:nvSpPr>
              <p:cNvPr id="67" name="Freeform 594"/>
              <p:cNvSpPr>
                <a:spLocks/>
              </p:cNvSpPr>
              <p:nvPr/>
            </p:nvSpPr>
            <p:spPr bwMode="auto">
              <a:xfrm>
                <a:off x="617" y="26"/>
                <a:ext cx="53" cy="52"/>
              </a:xfrm>
              <a:custGeom>
                <a:avLst/>
                <a:gdLst/>
                <a:ahLst/>
                <a:cxnLst>
                  <a:cxn ang="0">
                    <a:pos x="0" y="145"/>
                  </a:cxn>
                  <a:cxn ang="0">
                    <a:pos x="20" y="107"/>
                  </a:cxn>
                  <a:cxn ang="0">
                    <a:pos x="52" y="43"/>
                  </a:cxn>
                  <a:cxn ang="0">
                    <a:pos x="70" y="0"/>
                  </a:cxn>
                  <a:cxn ang="0">
                    <a:pos x="428" y="347"/>
                  </a:cxn>
                  <a:cxn ang="0">
                    <a:pos x="419" y="360"/>
                  </a:cxn>
                  <a:cxn ang="0">
                    <a:pos x="350" y="444"/>
                  </a:cxn>
                  <a:cxn ang="0">
                    <a:pos x="331" y="466"/>
                  </a:cxn>
                  <a:cxn ang="0">
                    <a:pos x="0" y="145"/>
                  </a:cxn>
                </a:cxnLst>
                <a:rect l="0" t="0" r="r" b="b"/>
                <a:pathLst>
                  <a:path w="428" h="466">
                    <a:moveTo>
                      <a:pt x="0" y="145"/>
                    </a:moveTo>
                    <a:lnTo>
                      <a:pt x="20" y="107"/>
                    </a:lnTo>
                    <a:lnTo>
                      <a:pt x="52" y="43"/>
                    </a:lnTo>
                    <a:lnTo>
                      <a:pt x="70" y="0"/>
                    </a:lnTo>
                    <a:lnTo>
                      <a:pt x="428" y="347"/>
                    </a:lnTo>
                    <a:lnTo>
                      <a:pt x="419" y="360"/>
                    </a:lnTo>
                    <a:lnTo>
                      <a:pt x="350" y="444"/>
                    </a:lnTo>
                    <a:lnTo>
                      <a:pt x="331" y="466"/>
                    </a:lnTo>
                    <a:lnTo>
                      <a:pt x="0" y="145"/>
                    </a:lnTo>
                    <a:close/>
                  </a:path>
                </a:pathLst>
              </a:custGeom>
              <a:solidFill>
                <a:srgbClr val="EDEDED"/>
              </a:solidFill>
              <a:ln w="9525">
                <a:noFill/>
                <a:round/>
                <a:headEnd/>
                <a:tailEnd/>
              </a:ln>
            </p:spPr>
            <p:txBody>
              <a:bodyPr/>
              <a:lstStyle/>
              <a:p>
                <a:pPr>
                  <a:defRPr/>
                </a:pPr>
                <a:endParaRPr lang="en-US">
                  <a:cs typeface="+mn-cs"/>
                </a:endParaRPr>
              </a:p>
            </p:txBody>
          </p:sp>
          <p:sp>
            <p:nvSpPr>
              <p:cNvPr id="68" name="Freeform 595"/>
              <p:cNvSpPr>
                <a:spLocks/>
              </p:cNvSpPr>
              <p:nvPr/>
            </p:nvSpPr>
            <p:spPr bwMode="auto">
              <a:xfrm>
                <a:off x="622" y="18"/>
                <a:ext cx="54" cy="53"/>
              </a:xfrm>
              <a:custGeom>
                <a:avLst/>
                <a:gdLst/>
                <a:ahLst/>
                <a:cxnLst>
                  <a:cxn ang="0">
                    <a:pos x="0" y="150"/>
                  </a:cxn>
                  <a:cxn ang="0">
                    <a:pos x="15" y="119"/>
                  </a:cxn>
                  <a:cxn ang="0">
                    <a:pos x="41" y="58"/>
                  </a:cxn>
                  <a:cxn ang="0">
                    <a:pos x="64" y="0"/>
                  </a:cxn>
                  <a:cxn ang="0">
                    <a:pos x="435" y="360"/>
                  </a:cxn>
                  <a:cxn ang="0">
                    <a:pos x="382" y="436"/>
                  </a:cxn>
                  <a:cxn ang="0">
                    <a:pos x="343" y="484"/>
                  </a:cxn>
                  <a:cxn ang="0">
                    <a:pos x="0" y="150"/>
                  </a:cxn>
                </a:cxnLst>
                <a:rect l="0" t="0" r="r" b="b"/>
                <a:pathLst>
                  <a:path w="435" h="484">
                    <a:moveTo>
                      <a:pt x="0" y="150"/>
                    </a:moveTo>
                    <a:lnTo>
                      <a:pt x="15" y="119"/>
                    </a:lnTo>
                    <a:lnTo>
                      <a:pt x="41" y="58"/>
                    </a:lnTo>
                    <a:lnTo>
                      <a:pt x="64" y="0"/>
                    </a:lnTo>
                    <a:lnTo>
                      <a:pt x="435" y="360"/>
                    </a:lnTo>
                    <a:lnTo>
                      <a:pt x="382" y="436"/>
                    </a:lnTo>
                    <a:lnTo>
                      <a:pt x="343" y="484"/>
                    </a:lnTo>
                    <a:lnTo>
                      <a:pt x="0" y="150"/>
                    </a:lnTo>
                    <a:close/>
                  </a:path>
                </a:pathLst>
              </a:custGeom>
              <a:solidFill>
                <a:srgbClr val="F0F0F0"/>
              </a:solidFill>
              <a:ln w="9525">
                <a:noFill/>
                <a:round/>
                <a:headEnd/>
                <a:tailEnd/>
              </a:ln>
            </p:spPr>
            <p:txBody>
              <a:bodyPr/>
              <a:lstStyle/>
              <a:p>
                <a:pPr>
                  <a:defRPr/>
                </a:pPr>
                <a:endParaRPr lang="en-US">
                  <a:cs typeface="+mn-cs"/>
                </a:endParaRPr>
              </a:p>
            </p:txBody>
          </p:sp>
          <p:sp>
            <p:nvSpPr>
              <p:cNvPr id="69" name="Freeform 596"/>
              <p:cNvSpPr>
                <a:spLocks/>
              </p:cNvSpPr>
              <p:nvPr/>
            </p:nvSpPr>
            <p:spPr bwMode="auto">
              <a:xfrm>
                <a:off x="626" y="9"/>
                <a:ext cx="55" cy="56"/>
              </a:xfrm>
              <a:custGeom>
                <a:avLst/>
                <a:gdLst/>
                <a:ahLst/>
                <a:cxnLst>
                  <a:cxn ang="0">
                    <a:pos x="0" y="156"/>
                  </a:cxn>
                  <a:cxn ang="0">
                    <a:pos x="8" y="138"/>
                  </a:cxn>
                  <a:cxn ang="0">
                    <a:pos x="31" y="80"/>
                  </a:cxn>
                  <a:cxn ang="0">
                    <a:pos x="50" y="27"/>
                  </a:cxn>
                  <a:cxn ang="0">
                    <a:pos x="61" y="0"/>
                  </a:cxn>
                  <a:cxn ang="0">
                    <a:pos x="445" y="373"/>
                  </a:cxn>
                  <a:cxn ang="0">
                    <a:pos x="411" y="426"/>
                  </a:cxn>
                  <a:cxn ang="0">
                    <a:pos x="358" y="503"/>
                  </a:cxn>
                  <a:cxn ang="0">
                    <a:pos x="0" y="156"/>
                  </a:cxn>
                </a:cxnLst>
                <a:rect l="0" t="0" r="r" b="b"/>
                <a:pathLst>
                  <a:path w="445" h="503">
                    <a:moveTo>
                      <a:pt x="0" y="156"/>
                    </a:moveTo>
                    <a:lnTo>
                      <a:pt x="8" y="138"/>
                    </a:lnTo>
                    <a:lnTo>
                      <a:pt x="31" y="80"/>
                    </a:lnTo>
                    <a:lnTo>
                      <a:pt x="50" y="27"/>
                    </a:lnTo>
                    <a:lnTo>
                      <a:pt x="61" y="0"/>
                    </a:lnTo>
                    <a:lnTo>
                      <a:pt x="445" y="373"/>
                    </a:lnTo>
                    <a:lnTo>
                      <a:pt x="411" y="426"/>
                    </a:lnTo>
                    <a:lnTo>
                      <a:pt x="358" y="503"/>
                    </a:lnTo>
                    <a:lnTo>
                      <a:pt x="0" y="156"/>
                    </a:lnTo>
                    <a:close/>
                  </a:path>
                </a:pathLst>
              </a:custGeom>
              <a:solidFill>
                <a:srgbClr val="F2F2F2"/>
              </a:solidFill>
              <a:ln w="9525">
                <a:noFill/>
                <a:round/>
                <a:headEnd/>
                <a:tailEnd/>
              </a:ln>
            </p:spPr>
            <p:txBody>
              <a:bodyPr/>
              <a:lstStyle/>
              <a:p>
                <a:pPr>
                  <a:defRPr/>
                </a:pPr>
                <a:endParaRPr lang="en-US">
                  <a:cs typeface="+mn-cs"/>
                </a:endParaRPr>
              </a:p>
            </p:txBody>
          </p:sp>
          <p:sp>
            <p:nvSpPr>
              <p:cNvPr id="70" name="Freeform 597"/>
              <p:cNvSpPr>
                <a:spLocks/>
              </p:cNvSpPr>
              <p:nvPr/>
            </p:nvSpPr>
            <p:spPr bwMode="auto">
              <a:xfrm>
                <a:off x="630" y="4"/>
                <a:ext cx="56" cy="54"/>
              </a:xfrm>
              <a:custGeom>
                <a:avLst/>
                <a:gdLst/>
                <a:ahLst/>
                <a:cxnLst>
                  <a:cxn ang="0">
                    <a:pos x="0" y="126"/>
                  </a:cxn>
                  <a:cxn ang="0">
                    <a:pos x="0" y="126"/>
                  </a:cxn>
                  <a:cxn ang="0">
                    <a:pos x="19" y="73"/>
                  </a:cxn>
                  <a:cxn ang="0">
                    <a:pos x="35" y="32"/>
                  </a:cxn>
                  <a:cxn ang="0">
                    <a:pos x="43" y="0"/>
                  </a:cxn>
                  <a:cxn ang="0">
                    <a:pos x="93" y="0"/>
                  </a:cxn>
                  <a:cxn ang="0">
                    <a:pos x="454" y="352"/>
                  </a:cxn>
                  <a:cxn ang="0">
                    <a:pos x="436" y="382"/>
                  </a:cxn>
                  <a:cxn ang="0">
                    <a:pos x="380" y="472"/>
                  </a:cxn>
                  <a:cxn ang="0">
                    <a:pos x="371" y="486"/>
                  </a:cxn>
                  <a:cxn ang="0">
                    <a:pos x="0" y="126"/>
                  </a:cxn>
                </a:cxnLst>
                <a:rect l="0" t="0" r="r" b="b"/>
                <a:pathLst>
                  <a:path w="454" h="486">
                    <a:moveTo>
                      <a:pt x="0" y="126"/>
                    </a:moveTo>
                    <a:lnTo>
                      <a:pt x="0" y="126"/>
                    </a:lnTo>
                    <a:lnTo>
                      <a:pt x="19" y="73"/>
                    </a:lnTo>
                    <a:lnTo>
                      <a:pt x="35" y="32"/>
                    </a:lnTo>
                    <a:lnTo>
                      <a:pt x="43" y="0"/>
                    </a:lnTo>
                    <a:lnTo>
                      <a:pt x="93" y="0"/>
                    </a:lnTo>
                    <a:lnTo>
                      <a:pt x="454" y="352"/>
                    </a:lnTo>
                    <a:lnTo>
                      <a:pt x="436" y="382"/>
                    </a:lnTo>
                    <a:lnTo>
                      <a:pt x="380" y="472"/>
                    </a:lnTo>
                    <a:lnTo>
                      <a:pt x="371" y="486"/>
                    </a:lnTo>
                    <a:lnTo>
                      <a:pt x="0" y="126"/>
                    </a:lnTo>
                    <a:close/>
                  </a:path>
                </a:pathLst>
              </a:custGeom>
              <a:solidFill>
                <a:srgbClr val="F2F2F2"/>
              </a:solidFill>
              <a:ln w="9525">
                <a:noFill/>
                <a:round/>
                <a:headEnd/>
                <a:tailEnd/>
              </a:ln>
            </p:spPr>
            <p:txBody>
              <a:bodyPr/>
              <a:lstStyle/>
              <a:p>
                <a:pPr>
                  <a:defRPr/>
                </a:pPr>
                <a:endParaRPr lang="en-US">
                  <a:cs typeface="+mn-cs"/>
                </a:endParaRPr>
              </a:p>
            </p:txBody>
          </p:sp>
          <p:sp>
            <p:nvSpPr>
              <p:cNvPr id="71" name="Freeform 598"/>
              <p:cNvSpPr>
                <a:spLocks/>
              </p:cNvSpPr>
              <p:nvPr/>
            </p:nvSpPr>
            <p:spPr bwMode="auto">
              <a:xfrm>
                <a:off x="633" y="4"/>
                <a:ext cx="58" cy="46"/>
              </a:xfrm>
              <a:custGeom>
                <a:avLst/>
                <a:gdLst/>
                <a:ahLst/>
                <a:cxnLst>
                  <a:cxn ang="0">
                    <a:pos x="0" y="46"/>
                  </a:cxn>
                  <a:cxn ang="0">
                    <a:pos x="5" y="32"/>
                  </a:cxn>
                  <a:cxn ang="0">
                    <a:pos x="13" y="0"/>
                  </a:cxn>
                  <a:cxn ang="0">
                    <a:pos x="172" y="0"/>
                  </a:cxn>
                  <a:cxn ang="0">
                    <a:pos x="464" y="284"/>
                  </a:cxn>
                  <a:cxn ang="0">
                    <a:pos x="460" y="293"/>
                  </a:cxn>
                  <a:cxn ang="0">
                    <a:pos x="406" y="382"/>
                  </a:cxn>
                  <a:cxn ang="0">
                    <a:pos x="384" y="419"/>
                  </a:cxn>
                  <a:cxn ang="0">
                    <a:pos x="0" y="46"/>
                  </a:cxn>
                </a:cxnLst>
                <a:rect l="0" t="0" r="r" b="b"/>
                <a:pathLst>
                  <a:path w="464" h="419">
                    <a:moveTo>
                      <a:pt x="0" y="46"/>
                    </a:moveTo>
                    <a:lnTo>
                      <a:pt x="5" y="32"/>
                    </a:lnTo>
                    <a:lnTo>
                      <a:pt x="13" y="0"/>
                    </a:lnTo>
                    <a:lnTo>
                      <a:pt x="172" y="0"/>
                    </a:lnTo>
                    <a:lnTo>
                      <a:pt x="464" y="284"/>
                    </a:lnTo>
                    <a:lnTo>
                      <a:pt x="460" y="293"/>
                    </a:lnTo>
                    <a:lnTo>
                      <a:pt x="406" y="382"/>
                    </a:lnTo>
                    <a:lnTo>
                      <a:pt x="384" y="419"/>
                    </a:lnTo>
                    <a:lnTo>
                      <a:pt x="0" y="46"/>
                    </a:lnTo>
                    <a:close/>
                  </a:path>
                </a:pathLst>
              </a:custGeom>
              <a:solidFill>
                <a:srgbClr val="F5F5F5"/>
              </a:solidFill>
              <a:ln w="9525">
                <a:noFill/>
                <a:round/>
                <a:headEnd/>
                <a:tailEnd/>
              </a:ln>
            </p:spPr>
            <p:txBody>
              <a:bodyPr/>
              <a:lstStyle/>
              <a:p>
                <a:pPr>
                  <a:defRPr/>
                </a:pPr>
                <a:endParaRPr lang="en-US">
                  <a:cs typeface="+mn-cs"/>
                </a:endParaRPr>
              </a:p>
            </p:txBody>
          </p:sp>
          <p:sp>
            <p:nvSpPr>
              <p:cNvPr id="72" name="Freeform 599"/>
              <p:cNvSpPr>
                <a:spLocks/>
              </p:cNvSpPr>
              <p:nvPr/>
            </p:nvSpPr>
            <p:spPr bwMode="auto">
              <a:xfrm>
                <a:off x="641" y="4"/>
                <a:ext cx="55" cy="39"/>
              </a:xfrm>
              <a:custGeom>
                <a:avLst/>
                <a:gdLst/>
                <a:ahLst/>
                <a:cxnLst>
                  <a:cxn ang="0">
                    <a:pos x="221" y="0"/>
                  </a:cxn>
                  <a:cxn ang="0">
                    <a:pos x="0" y="0"/>
                  </a:cxn>
                  <a:cxn ang="0">
                    <a:pos x="361" y="352"/>
                  </a:cxn>
                  <a:cxn ang="0">
                    <a:pos x="397" y="293"/>
                  </a:cxn>
                  <a:cxn ang="0">
                    <a:pos x="439" y="212"/>
                  </a:cxn>
                  <a:cxn ang="0">
                    <a:pos x="221" y="0"/>
                  </a:cxn>
                </a:cxnLst>
                <a:rect l="0" t="0" r="r" b="b"/>
                <a:pathLst>
                  <a:path w="439" h="352">
                    <a:moveTo>
                      <a:pt x="221" y="0"/>
                    </a:moveTo>
                    <a:lnTo>
                      <a:pt x="0" y="0"/>
                    </a:lnTo>
                    <a:lnTo>
                      <a:pt x="361" y="352"/>
                    </a:lnTo>
                    <a:lnTo>
                      <a:pt x="397" y="293"/>
                    </a:lnTo>
                    <a:lnTo>
                      <a:pt x="439" y="212"/>
                    </a:lnTo>
                    <a:lnTo>
                      <a:pt x="221" y="0"/>
                    </a:lnTo>
                    <a:close/>
                  </a:path>
                </a:pathLst>
              </a:custGeom>
              <a:solidFill>
                <a:srgbClr val="F5F5F5"/>
              </a:solidFill>
              <a:ln w="9525">
                <a:noFill/>
                <a:round/>
                <a:headEnd/>
                <a:tailEnd/>
              </a:ln>
            </p:spPr>
            <p:txBody>
              <a:bodyPr/>
              <a:lstStyle/>
              <a:p>
                <a:pPr>
                  <a:defRPr/>
                </a:pPr>
                <a:endParaRPr lang="en-US">
                  <a:cs typeface="+mn-cs"/>
                </a:endParaRPr>
              </a:p>
            </p:txBody>
          </p:sp>
          <p:sp>
            <p:nvSpPr>
              <p:cNvPr id="73" name="Freeform 600"/>
              <p:cNvSpPr>
                <a:spLocks/>
              </p:cNvSpPr>
              <p:nvPr/>
            </p:nvSpPr>
            <p:spPr bwMode="auto">
              <a:xfrm>
                <a:off x="655" y="4"/>
                <a:ext cx="46" cy="31"/>
              </a:xfrm>
              <a:custGeom>
                <a:avLst/>
                <a:gdLst/>
                <a:ahLst/>
                <a:cxnLst>
                  <a:cxn ang="0">
                    <a:pos x="221" y="0"/>
                  </a:cxn>
                  <a:cxn ang="0">
                    <a:pos x="0" y="0"/>
                  </a:cxn>
                  <a:cxn ang="0">
                    <a:pos x="292" y="284"/>
                  </a:cxn>
                  <a:cxn ang="0">
                    <a:pos x="333" y="207"/>
                  </a:cxn>
                  <a:cxn ang="0">
                    <a:pos x="367" y="141"/>
                  </a:cxn>
                  <a:cxn ang="0">
                    <a:pos x="221" y="0"/>
                  </a:cxn>
                </a:cxnLst>
                <a:rect l="0" t="0" r="r" b="b"/>
                <a:pathLst>
                  <a:path w="367" h="284">
                    <a:moveTo>
                      <a:pt x="221" y="0"/>
                    </a:moveTo>
                    <a:lnTo>
                      <a:pt x="0" y="0"/>
                    </a:lnTo>
                    <a:lnTo>
                      <a:pt x="292" y="284"/>
                    </a:lnTo>
                    <a:lnTo>
                      <a:pt x="333" y="207"/>
                    </a:lnTo>
                    <a:lnTo>
                      <a:pt x="367" y="141"/>
                    </a:lnTo>
                    <a:lnTo>
                      <a:pt x="221" y="0"/>
                    </a:lnTo>
                    <a:close/>
                  </a:path>
                </a:pathLst>
              </a:custGeom>
              <a:solidFill>
                <a:srgbClr val="F7F7F7"/>
              </a:solidFill>
              <a:ln w="9525">
                <a:noFill/>
                <a:round/>
                <a:headEnd/>
                <a:tailEnd/>
              </a:ln>
            </p:spPr>
            <p:txBody>
              <a:bodyPr/>
              <a:lstStyle/>
              <a:p>
                <a:pPr>
                  <a:defRPr/>
                </a:pPr>
                <a:endParaRPr lang="en-US">
                  <a:cs typeface="+mn-cs"/>
                </a:endParaRPr>
              </a:p>
            </p:txBody>
          </p:sp>
          <p:sp>
            <p:nvSpPr>
              <p:cNvPr id="74" name="Freeform 601"/>
              <p:cNvSpPr>
                <a:spLocks/>
              </p:cNvSpPr>
              <p:nvPr/>
            </p:nvSpPr>
            <p:spPr bwMode="auto">
              <a:xfrm>
                <a:off x="669" y="4"/>
                <a:ext cx="36" cy="23"/>
              </a:xfrm>
              <a:custGeom>
                <a:avLst/>
                <a:gdLst/>
                <a:ahLst/>
                <a:cxnLst>
                  <a:cxn ang="0">
                    <a:pos x="219" y="0"/>
                  </a:cxn>
                  <a:cxn ang="0">
                    <a:pos x="0" y="0"/>
                  </a:cxn>
                  <a:cxn ang="0">
                    <a:pos x="218" y="212"/>
                  </a:cxn>
                  <a:cxn ang="0">
                    <a:pos x="221" y="207"/>
                  </a:cxn>
                  <a:cxn ang="0">
                    <a:pos x="262" y="128"/>
                  </a:cxn>
                  <a:cxn ang="0">
                    <a:pos x="290" y="69"/>
                  </a:cxn>
                  <a:cxn ang="0">
                    <a:pos x="219" y="0"/>
                  </a:cxn>
                </a:cxnLst>
                <a:rect l="0" t="0" r="r" b="b"/>
                <a:pathLst>
                  <a:path w="290" h="212">
                    <a:moveTo>
                      <a:pt x="219" y="0"/>
                    </a:moveTo>
                    <a:lnTo>
                      <a:pt x="0" y="0"/>
                    </a:lnTo>
                    <a:lnTo>
                      <a:pt x="218" y="212"/>
                    </a:lnTo>
                    <a:lnTo>
                      <a:pt x="221" y="207"/>
                    </a:lnTo>
                    <a:lnTo>
                      <a:pt x="262" y="128"/>
                    </a:lnTo>
                    <a:lnTo>
                      <a:pt x="290" y="69"/>
                    </a:lnTo>
                    <a:lnTo>
                      <a:pt x="219" y="0"/>
                    </a:lnTo>
                    <a:close/>
                  </a:path>
                </a:pathLst>
              </a:custGeom>
              <a:solidFill>
                <a:srgbClr val="FAFAFA"/>
              </a:solidFill>
              <a:ln w="9525">
                <a:noFill/>
                <a:round/>
                <a:headEnd/>
                <a:tailEnd/>
              </a:ln>
            </p:spPr>
            <p:txBody>
              <a:bodyPr/>
              <a:lstStyle/>
              <a:p>
                <a:pPr>
                  <a:defRPr/>
                </a:pPr>
                <a:endParaRPr lang="en-US">
                  <a:cs typeface="+mn-cs"/>
                </a:endParaRPr>
              </a:p>
            </p:txBody>
          </p:sp>
          <p:sp>
            <p:nvSpPr>
              <p:cNvPr id="75" name="Freeform 602"/>
              <p:cNvSpPr>
                <a:spLocks/>
              </p:cNvSpPr>
              <p:nvPr/>
            </p:nvSpPr>
            <p:spPr bwMode="auto">
              <a:xfrm>
                <a:off x="683" y="4"/>
                <a:ext cx="26" cy="15"/>
              </a:xfrm>
              <a:custGeom>
                <a:avLst/>
                <a:gdLst/>
                <a:ahLst/>
                <a:cxnLst>
                  <a:cxn ang="0">
                    <a:pos x="0" y="0"/>
                  </a:cxn>
                  <a:cxn ang="0">
                    <a:pos x="209" y="0"/>
                  </a:cxn>
                  <a:cxn ang="0">
                    <a:pos x="198" y="28"/>
                  </a:cxn>
                  <a:cxn ang="0">
                    <a:pos x="185" y="59"/>
                  </a:cxn>
                  <a:cxn ang="0">
                    <a:pos x="153" y="128"/>
                  </a:cxn>
                  <a:cxn ang="0">
                    <a:pos x="146" y="141"/>
                  </a:cxn>
                  <a:cxn ang="0">
                    <a:pos x="0" y="0"/>
                  </a:cxn>
                </a:cxnLst>
                <a:rect l="0" t="0" r="r" b="b"/>
                <a:pathLst>
                  <a:path w="209" h="141">
                    <a:moveTo>
                      <a:pt x="0" y="0"/>
                    </a:moveTo>
                    <a:lnTo>
                      <a:pt x="209" y="0"/>
                    </a:lnTo>
                    <a:lnTo>
                      <a:pt x="198" y="28"/>
                    </a:lnTo>
                    <a:lnTo>
                      <a:pt x="185" y="59"/>
                    </a:lnTo>
                    <a:lnTo>
                      <a:pt x="153" y="128"/>
                    </a:lnTo>
                    <a:lnTo>
                      <a:pt x="146" y="141"/>
                    </a:lnTo>
                    <a:lnTo>
                      <a:pt x="0" y="0"/>
                    </a:lnTo>
                    <a:close/>
                  </a:path>
                </a:pathLst>
              </a:custGeom>
              <a:solidFill>
                <a:srgbClr val="FAFAFA"/>
              </a:solidFill>
              <a:ln w="9525">
                <a:noFill/>
                <a:round/>
                <a:headEnd/>
                <a:tailEnd/>
              </a:ln>
            </p:spPr>
            <p:txBody>
              <a:bodyPr/>
              <a:lstStyle/>
              <a:p>
                <a:pPr>
                  <a:defRPr/>
                </a:pPr>
                <a:endParaRPr lang="en-US">
                  <a:cs typeface="+mn-cs"/>
                </a:endParaRPr>
              </a:p>
            </p:txBody>
          </p:sp>
          <p:sp>
            <p:nvSpPr>
              <p:cNvPr id="76" name="Freeform 603"/>
              <p:cNvSpPr>
                <a:spLocks/>
              </p:cNvSpPr>
              <p:nvPr/>
            </p:nvSpPr>
            <p:spPr bwMode="auto">
              <a:xfrm>
                <a:off x="696" y="4"/>
                <a:ext cx="13" cy="7"/>
              </a:xfrm>
              <a:custGeom>
                <a:avLst/>
                <a:gdLst/>
                <a:ahLst/>
                <a:cxnLst>
                  <a:cxn ang="0">
                    <a:pos x="0" y="0"/>
                  </a:cxn>
                  <a:cxn ang="0">
                    <a:pos x="99" y="0"/>
                  </a:cxn>
                  <a:cxn ang="0">
                    <a:pos x="88" y="28"/>
                  </a:cxn>
                  <a:cxn ang="0">
                    <a:pos x="75" y="59"/>
                  </a:cxn>
                  <a:cxn ang="0">
                    <a:pos x="71" y="69"/>
                  </a:cxn>
                  <a:cxn ang="0">
                    <a:pos x="0" y="0"/>
                  </a:cxn>
                </a:cxnLst>
                <a:rect l="0" t="0" r="r" b="b"/>
                <a:pathLst>
                  <a:path w="99" h="69">
                    <a:moveTo>
                      <a:pt x="0" y="0"/>
                    </a:moveTo>
                    <a:lnTo>
                      <a:pt x="99" y="0"/>
                    </a:lnTo>
                    <a:lnTo>
                      <a:pt x="88" y="28"/>
                    </a:lnTo>
                    <a:lnTo>
                      <a:pt x="75" y="59"/>
                    </a:lnTo>
                    <a:lnTo>
                      <a:pt x="71" y="69"/>
                    </a:lnTo>
                    <a:lnTo>
                      <a:pt x="0" y="0"/>
                    </a:lnTo>
                    <a:close/>
                  </a:path>
                </a:pathLst>
              </a:custGeom>
              <a:solidFill>
                <a:srgbClr val="FFFFFF"/>
              </a:solidFill>
              <a:ln w="9525">
                <a:noFill/>
                <a:round/>
                <a:headEnd/>
                <a:tailEnd/>
              </a:ln>
            </p:spPr>
            <p:txBody>
              <a:bodyPr/>
              <a:lstStyle/>
              <a:p>
                <a:pPr>
                  <a:defRPr/>
                </a:pPr>
                <a:endParaRPr lang="en-US">
                  <a:cs typeface="+mn-cs"/>
                </a:endParaRPr>
              </a:p>
            </p:txBody>
          </p:sp>
          <p:sp>
            <p:nvSpPr>
              <p:cNvPr id="77" name="Freeform 604"/>
              <p:cNvSpPr>
                <a:spLocks/>
              </p:cNvSpPr>
              <p:nvPr/>
            </p:nvSpPr>
            <p:spPr bwMode="auto">
              <a:xfrm>
                <a:off x="617" y="129"/>
                <a:ext cx="70" cy="53"/>
              </a:xfrm>
              <a:custGeom>
                <a:avLst/>
                <a:gdLst/>
                <a:ahLst/>
                <a:cxnLst>
                  <a:cxn ang="0">
                    <a:pos x="181" y="374"/>
                  </a:cxn>
                  <a:cxn ang="0">
                    <a:pos x="166" y="326"/>
                  </a:cxn>
                  <a:cxn ang="0">
                    <a:pos x="146" y="280"/>
                  </a:cxn>
                  <a:cxn ang="0">
                    <a:pos x="127" y="230"/>
                  </a:cxn>
                  <a:cxn ang="0">
                    <a:pos x="103" y="179"/>
                  </a:cxn>
                  <a:cxn ang="0">
                    <a:pos x="78" y="131"/>
                  </a:cxn>
                  <a:cxn ang="0">
                    <a:pos x="52" y="83"/>
                  </a:cxn>
                  <a:cxn ang="0">
                    <a:pos x="24" y="40"/>
                  </a:cxn>
                  <a:cxn ang="0">
                    <a:pos x="0" y="0"/>
                  </a:cxn>
                  <a:cxn ang="0">
                    <a:pos x="80" y="79"/>
                  </a:cxn>
                  <a:cxn ang="0">
                    <a:pos x="166" y="111"/>
                  </a:cxn>
                  <a:cxn ang="0">
                    <a:pos x="182" y="110"/>
                  </a:cxn>
                  <a:cxn ang="0">
                    <a:pos x="556" y="472"/>
                  </a:cxn>
                  <a:cxn ang="0">
                    <a:pos x="501" y="478"/>
                  </a:cxn>
                  <a:cxn ang="0">
                    <a:pos x="423" y="474"/>
                  </a:cxn>
                  <a:cxn ang="0">
                    <a:pos x="344" y="457"/>
                  </a:cxn>
                  <a:cxn ang="0">
                    <a:pos x="262" y="424"/>
                  </a:cxn>
                  <a:cxn ang="0">
                    <a:pos x="222" y="403"/>
                  </a:cxn>
                  <a:cxn ang="0">
                    <a:pos x="181" y="374"/>
                  </a:cxn>
                </a:cxnLst>
                <a:rect l="0" t="0" r="r" b="b"/>
                <a:pathLst>
                  <a:path w="556" h="478">
                    <a:moveTo>
                      <a:pt x="181" y="374"/>
                    </a:moveTo>
                    <a:lnTo>
                      <a:pt x="166" y="326"/>
                    </a:lnTo>
                    <a:lnTo>
                      <a:pt x="146" y="280"/>
                    </a:lnTo>
                    <a:lnTo>
                      <a:pt x="127" y="230"/>
                    </a:lnTo>
                    <a:lnTo>
                      <a:pt x="103" y="179"/>
                    </a:lnTo>
                    <a:lnTo>
                      <a:pt x="78" y="131"/>
                    </a:lnTo>
                    <a:lnTo>
                      <a:pt x="52" y="83"/>
                    </a:lnTo>
                    <a:lnTo>
                      <a:pt x="24" y="40"/>
                    </a:lnTo>
                    <a:lnTo>
                      <a:pt x="0" y="0"/>
                    </a:lnTo>
                    <a:lnTo>
                      <a:pt x="80" y="79"/>
                    </a:lnTo>
                    <a:lnTo>
                      <a:pt x="166" y="111"/>
                    </a:lnTo>
                    <a:lnTo>
                      <a:pt x="182" y="110"/>
                    </a:lnTo>
                    <a:lnTo>
                      <a:pt x="556" y="472"/>
                    </a:lnTo>
                    <a:lnTo>
                      <a:pt x="501" y="478"/>
                    </a:lnTo>
                    <a:lnTo>
                      <a:pt x="423" y="474"/>
                    </a:lnTo>
                    <a:lnTo>
                      <a:pt x="344" y="457"/>
                    </a:lnTo>
                    <a:lnTo>
                      <a:pt x="262" y="424"/>
                    </a:lnTo>
                    <a:lnTo>
                      <a:pt x="222" y="403"/>
                    </a:lnTo>
                    <a:lnTo>
                      <a:pt x="181" y="374"/>
                    </a:lnTo>
                    <a:close/>
                  </a:path>
                </a:pathLst>
              </a:custGeom>
              <a:solidFill>
                <a:srgbClr val="2E2E2E"/>
              </a:solidFill>
              <a:ln w="9525">
                <a:noFill/>
                <a:round/>
                <a:headEnd/>
                <a:tailEnd/>
              </a:ln>
            </p:spPr>
            <p:txBody>
              <a:bodyPr/>
              <a:lstStyle/>
              <a:p>
                <a:pPr>
                  <a:defRPr/>
                </a:pPr>
                <a:endParaRPr lang="en-US">
                  <a:cs typeface="+mn-cs"/>
                </a:endParaRPr>
              </a:p>
            </p:txBody>
          </p:sp>
          <p:sp>
            <p:nvSpPr>
              <p:cNvPr id="78" name="Freeform 605"/>
              <p:cNvSpPr>
                <a:spLocks/>
              </p:cNvSpPr>
              <p:nvPr/>
            </p:nvSpPr>
            <p:spPr bwMode="auto">
              <a:xfrm>
                <a:off x="617" y="129"/>
                <a:ext cx="88" cy="53"/>
              </a:xfrm>
              <a:custGeom>
                <a:avLst/>
                <a:gdLst/>
                <a:ahLst/>
                <a:cxnLst>
                  <a:cxn ang="0">
                    <a:pos x="137" y="254"/>
                  </a:cxn>
                  <a:cxn ang="0">
                    <a:pos x="127" y="230"/>
                  </a:cxn>
                  <a:cxn ang="0">
                    <a:pos x="103" y="179"/>
                  </a:cxn>
                  <a:cxn ang="0">
                    <a:pos x="78" y="131"/>
                  </a:cxn>
                  <a:cxn ang="0">
                    <a:pos x="52" y="83"/>
                  </a:cxn>
                  <a:cxn ang="0">
                    <a:pos x="24" y="40"/>
                  </a:cxn>
                  <a:cxn ang="0">
                    <a:pos x="0" y="0"/>
                  </a:cxn>
                  <a:cxn ang="0">
                    <a:pos x="80" y="79"/>
                  </a:cxn>
                  <a:cxn ang="0">
                    <a:pos x="166" y="111"/>
                  </a:cxn>
                  <a:cxn ang="0">
                    <a:pos x="260" y="106"/>
                  </a:cxn>
                  <a:cxn ang="0">
                    <a:pos x="341" y="75"/>
                  </a:cxn>
                  <a:cxn ang="0">
                    <a:pos x="702" y="426"/>
                  </a:cxn>
                  <a:cxn ang="0">
                    <a:pos x="653" y="447"/>
                  </a:cxn>
                  <a:cxn ang="0">
                    <a:pos x="578" y="470"/>
                  </a:cxn>
                  <a:cxn ang="0">
                    <a:pos x="501" y="478"/>
                  </a:cxn>
                  <a:cxn ang="0">
                    <a:pos x="423" y="474"/>
                  </a:cxn>
                  <a:cxn ang="0">
                    <a:pos x="347" y="457"/>
                  </a:cxn>
                  <a:cxn ang="0">
                    <a:pos x="137" y="254"/>
                  </a:cxn>
                </a:cxnLst>
                <a:rect l="0" t="0" r="r" b="b"/>
                <a:pathLst>
                  <a:path w="702" h="478">
                    <a:moveTo>
                      <a:pt x="137" y="254"/>
                    </a:moveTo>
                    <a:lnTo>
                      <a:pt x="127" y="230"/>
                    </a:lnTo>
                    <a:lnTo>
                      <a:pt x="103" y="179"/>
                    </a:lnTo>
                    <a:lnTo>
                      <a:pt x="78" y="131"/>
                    </a:lnTo>
                    <a:lnTo>
                      <a:pt x="52" y="83"/>
                    </a:lnTo>
                    <a:lnTo>
                      <a:pt x="24" y="40"/>
                    </a:lnTo>
                    <a:lnTo>
                      <a:pt x="0" y="0"/>
                    </a:lnTo>
                    <a:lnTo>
                      <a:pt x="80" y="79"/>
                    </a:lnTo>
                    <a:lnTo>
                      <a:pt x="166" y="111"/>
                    </a:lnTo>
                    <a:lnTo>
                      <a:pt x="260" y="106"/>
                    </a:lnTo>
                    <a:lnTo>
                      <a:pt x="341" y="75"/>
                    </a:lnTo>
                    <a:lnTo>
                      <a:pt x="702" y="426"/>
                    </a:lnTo>
                    <a:lnTo>
                      <a:pt x="653" y="447"/>
                    </a:lnTo>
                    <a:lnTo>
                      <a:pt x="578" y="470"/>
                    </a:lnTo>
                    <a:lnTo>
                      <a:pt x="501" y="478"/>
                    </a:lnTo>
                    <a:lnTo>
                      <a:pt x="423" y="474"/>
                    </a:lnTo>
                    <a:lnTo>
                      <a:pt x="347" y="457"/>
                    </a:lnTo>
                    <a:lnTo>
                      <a:pt x="137" y="254"/>
                    </a:lnTo>
                    <a:close/>
                  </a:path>
                </a:pathLst>
              </a:custGeom>
              <a:solidFill>
                <a:srgbClr val="5C5C5C"/>
              </a:solidFill>
              <a:ln w="9525">
                <a:noFill/>
                <a:round/>
                <a:headEnd/>
                <a:tailEnd/>
              </a:ln>
            </p:spPr>
            <p:txBody>
              <a:bodyPr/>
              <a:lstStyle/>
              <a:p>
                <a:pPr>
                  <a:defRPr/>
                </a:pPr>
                <a:endParaRPr lang="en-US">
                  <a:cs typeface="+mn-cs"/>
                </a:endParaRPr>
              </a:p>
            </p:txBody>
          </p:sp>
          <p:sp>
            <p:nvSpPr>
              <p:cNvPr id="79" name="Freeform 606"/>
              <p:cNvSpPr>
                <a:spLocks/>
              </p:cNvSpPr>
              <p:nvPr/>
            </p:nvSpPr>
            <p:spPr bwMode="auto">
              <a:xfrm>
                <a:off x="640" y="130"/>
                <a:ext cx="81" cy="52"/>
              </a:xfrm>
              <a:custGeom>
                <a:avLst/>
                <a:gdLst/>
                <a:ahLst/>
                <a:cxnLst>
                  <a:cxn ang="0">
                    <a:pos x="0" y="105"/>
                  </a:cxn>
                  <a:cxn ang="0">
                    <a:pos x="78" y="101"/>
                  </a:cxn>
                  <a:cxn ang="0">
                    <a:pos x="177" y="64"/>
                  </a:cxn>
                  <a:cxn ang="0">
                    <a:pos x="278" y="1"/>
                  </a:cxn>
                  <a:cxn ang="0">
                    <a:pos x="279" y="0"/>
                  </a:cxn>
                  <a:cxn ang="0">
                    <a:pos x="644" y="354"/>
                  </a:cxn>
                  <a:cxn ang="0">
                    <a:pos x="622" y="369"/>
                  </a:cxn>
                  <a:cxn ang="0">
                    <a:pos x="544" y="410"/>
                  </a:cxn>
                  <a:cxn ang="0">
                    <a:pos x="471" y="442"/>
                  </a:cxn>
                  <a:cxn ang="0">
                    <a:pos x="396" y="465"/>
                  </a:cxn>
                  <a:cxn ang="0">
                    <a:pos x="374" y="467"/>
                  </a:cxn>
                  <a:cxn ang="0">
                    <a:pos x="0" y="105"/>
                  </a:cxn>
                </a:cxnLst>
                <a:rect l="0" t="0" r="r" b="b"/>
                <a:pathLst>
                  <a:path w="644" h="467">
                    <a:moveTo>
                      <a:pt x="0" y="105"/>
                    </a:moveTo>
                    <a:lnTo>
                      <a:pt x="78" y="101"/>
                    </a:lnTo>
                    <a:lnTo>
                      <a:pt x="177" y="64"/>
                    </a:lnTo>
                    <a:lnTo>
                      <a:pt x="278" y="1"/>
                    </a:lnTo>
                    <a:lnTo>
                      <a:pt x="279" y="0"/>
                    </a:lnTo>
                    <a:lnTo>
                      <a:pt x="644" y="354"/>
                    </a:lnTo>
                    <a:lnTo>
                      <a:pt x="622" y="369"/>
                    </a:lnTo>
                    <a:lnTo>
                      <a:pt x="544" y="410"/>
                    </a:lnTo>
                    <a:lnTo>
                      <a:pt x="471" y="442"/>
                    </a:lnTo>
                    <a:lnTo>
                      <a:pt x="396" y="465"/>
                    </a:lnTo>
                    <a:lnTo>
                      <a:pt x="374" y="467"/>
                    </a:lnTo>
                    <a:lnTo>
                      <a:pt x="0" y="105"/>
                    </a:lnTo>
                    <a:close/>
                  </a:path>
                </a:pathLst>
              </a:custGeom>
              <a:solidFill>
                <a:srgbClr val="8A8A8A"/>
              </a:solidFill>
              <a:ln w="9525">
                <a:noFill/>
                <a:round/>
                <a:headEnd/>
                <a:tailEnd/>
              </a:ln>
            </p:spPr>
            <p:txBody>
              <a:bodyPr/>
              <a:lstStyle/>
              <a:p>
                <a:pPr>
                  <a:defRPr/>
                </a:pPr>
                <a:endParaRPr lang="en-US">
                  <a:cs typeface="+mn-cs"/>
                </a:endParaRPr>
              </a:p>
            </p:txBody>
          </p:sp>
          <p:sp>
            <p:nvSpPr>
              <p:cNvPr id="80" name="Freeform 607"/>
              <p:cNvSpPr>
                <a:spLocks/>
              </p:cNvSpPr>
              <p:nvPr/>
            </p:nvSpPr>
            <p:spPr bwMode="auto">
              <a:xfrm>
                <a:off x="660" y="120"/>
                <a:ext cx="74" cy="56"/>
              </a:xfrm>
              <a:custGeom>
                <a:avLst/>
                <a:gdLst/>
                <a:ahLst/>
                <a:cxnLst>
                  <a:cxn ang="0">
                    <a:pos x="0" y="159"/>
                  </a:cxn>
                  <a:cxn ang="0">
                    <a:pos x="18" y="153"/>
                  </a:cxn>
                  <a:cxn ang="0">
                    <a:pos x="119" y="90"/>
                  </a:cxn>
                  <a:cxn ang="0">
                    <a:pos x="222" y="0"/>
                  </a:cxn>
                  <a:cxn ang="0">
                    <a:pos x="594" y="363"/>
                  </a:cxn>
                  <a:cxn ang="0">
                    <a:pos x="533" y="410"/>
                  </a:cxn>
                  <a:cxn ang="0">
                    <a:pos x="463" y="458"/>
                  </a:cxn>
                  <a:cxn ang="0">
                    <a:pos x="385" y="499"/>
                  </a:cxn>
                  <a:cxn ang="0">
                    <a:pos x="361" y="510"/>
                  </a:cxn>
                  <a:cxn ang="0">
                    <a:pos x="0" y="159"/>
                  </a:cxn>
                </a:cxnLst>
                <a:rect l="0" t="0" r="r" b="b"/>
                <a:pathLst>
                  <a:path w="594" h="510">
                    <a:moveTo>
                      <a:pt x="0" y="159"/>
                    </a:moveTo>
                    <a:lnTo>
                      <a:pt x="18" y="153"/>
                    </a:lnTo>
                    <a:lnTo>
                      <a:pt x="119" y="90"/>
                    </a:lnTo>
                    <a:lnTo>
                      <a:pt x="222" y="0"/>
                    </a:lnTo>
                    <a:lnTo>
                      <a:pt x="594" y="363"/>
                    </a:lnTo>
                    <a:lnTo>
                      <a:pt x="533" y="410"/>
                    </a:lnTo>
                    <a:lnTo>
                      <a:pt x="463" y="458"/>
                    </a:lnTo>
                    <a:lnTo>
                      <a:pt x="385" y="499"/>
                    </a:lnTo>
                    <a:lnTo>
                      <a:pt x="361" y="510"/>
                    </a:lnTo>
                    <a:lnTo>
                      <a:pt x="0" y="159"/>
                    </a:lnTo>
                    <a:close/>
                  </a:path>
                </a:pathLst>
              </a:custGeom>
              <a:solidFill>
                <a:srgbClr val="B8B8B8"/>
              </a:solidFill>
              <a:ln w="9525">
                <a:noFill/>
                <a:round/>
                <a:headEnd/>
                <a:tailEnd/>
              </a:ln>
            </p:spPr>
            <p:txBody>
              <a:bodyPr/>
              <a:lstStyle/>
              <a:p>
                <a:pPr>
                  <a:defRPr/>
                </a:pPr>
                <a:endParaRPr lang="en-US">
                  <a:cs typeface="+mn-cs"/>
                </a:endParaRPr>
              </a:p>
            </p:txBody>
          </p:sp>
          <p:sp>
            <p:nvSpPr>
              <p:cNvPr id="81" name="Freeform 608"/>
              <p:cNvSpPr>
                <a:spLocks/>
              </p:cNvSpPr>
              <p:nvPr/>
            </p:nvSpPr>
            <p:spPr bwMode="auto">
              <a:xfrm>
                <a:off x="675" y="109"/>
                <a:ext cx="72" cy="60"/>
              </a:xfrm>
              <a:custGeom>
                <a:avLst/>
                <a:gdLst/>
                <a:ahLst/>
                <a:cxnLst>
                  <a:cxn ang="0">
                    <a:pos x="0" y="186"/>
                  </a:cxn>
                  <a:cxn ang="0">
                    <a:pos x="102" y="97"/>
                  </a:cxn>
                  <a:cxn ang="0">
                    <a:pos x="193" y="0"/>
                  </a:cxn>
                  <a:cxn ang="0">
                    <a:pos x="573" y="370"/>
                  </a:cxn>
                  <a:cxn ang="0">
                    <a:pos x="549" y="394"/>
                  </a:cxn>
                  <a:cxn ang="0">
                    <a:pos x="482" y="452"/>
                  </a:cxn>
                  <a:cxn ang="0">
                    <a:pos x="413" y="507"/>
                  </a:cxn>
                  <a:cxn ang="0">
                    <a:pos x="365" y="540"/>
                  </a:cxn>
                  <a:cxn ang="0">
                    <a:pos x="0" y="186"/>
                  </a:cxn>
                </a:cxnLst>
                <a:rect l="0" t="0" r="r" b="b"/>
                <a:pathLst>
                  <a:path w="573" h="540">
                    <a:moveTo>
                      <a:pt x="0" y="186"/>
                    </a:moveTo>
                    <a:lnTo>
                      <a:pt x="102" y="97"/>
                    </a:lnTo>
                    <a:lnTo>
                      <a:pt x="193" y="0"/>
                    </a:lnTo>
                    <a:lnTo>
                      <a:pt x="573" y="370"/>
                    </a:lnTo>
                    <a:lnTo>
                      <a:pt x="549" y="394"/>
                    </a:lnTo>
                    <a:lnTo>
                      <a:pt x="482" y="452"/>
                    </a:lnTo>
                    <a:lnTo>
                      <a:pt x="413" y="507"/>
                    </a:lnTo>
                    <a:lnTo>
                      <a:pt x="365" y="540"/>
                    </a:lnTo>
                    <a:lnTo>
                      <a:pt x="0" y="186"/>
                    </a:lnTo>
                    <a:close/>
                  </a:path>
                </a:pathLst>
              </a:custGeom>
              <a:solidFill>
                <a:srgbClr val="E5E5E5"/>
              </a:solidFill>
              <a:ln w="9525">
                <a:noFill/>
                <a:round/>
                <a:headEnd/>
                <a:tailEnd/>
              </a:ln>
            </p:spPr>
            <p:txBody>
              <a:bodyPr/>
              <a:lstStyle/>
              <a:p>
                <a:pPr>
                  <a:defRPr/>
                </a:pPr>
                <a:endParaRPr lang="en-US">
                  <a:cs typeface="+mn-cs"/>
                </a:endParaRPr>
              </a:p>
            </p:txBody>
          </p:sp>
          <p:sp>
            <p:nvSpPr>
              <p:cNvPr id="82" name="Freeform 609"/>
              <p:cNvSpPr>
                <a:spLocks/>
              </p:cNvSpPr>
              <p:nvPr/>
            </p:nvSpPr>
            <p:spPr bwMode="auto">
              <a:xfrm>
                <a:off x="688" y="98"/>
                <a:ext cx="71" cy="62"/>
              </a:xfrm>
              <a:custGeom>
                <a:avLst/>
                <a:gdLst/>
                <a:ahLst/>
                <a:cxnLst>
                  <a:cxn ang="0">
                    <a:pos x="0" y="198"/>
                  </a:cxn>
                  <a:cxn ang="0">
                    <a:pos x="0" y="198"/>
                  </a:cxn>
                  <a:cxn ang="0">
                    <a:pos x="99" y="94"/>
                  </a:cxn>
                  <a:cxn ang="0">
                    <a:pos x="180" y="0"/>
                  </a:cxn>
                  <a:cxn ang="0">
                    <a:pos x="568" y="376"/>
                  </a:cxn>
                  <a:cxn ang="0">
                    <a:pos x="511" y="432"/>
                  </a:cxn>
                  <a:cxn ang="0">
                    <a:pos x="447" y="495"/>
                  </a:cxn>
                  <a:cxn ang="0">
                    <a:pos x="380" y="553"/>
                  </a:cxn>
                  <a:cxn ang="0">
                    <a:pos x="372" y="561"/>
                  </a:cxn>
                  <a:cxn ang="0">
                    <a:pos x="0" y="198"/>
                  </a:cxn>
                </a:cxnLst>
                <a:rect l="0" t="0" r="r" b="b"/>
                <a:pathLst>
                  <a:path w="568" h="561">
                    <a:moveTo>
                      <a:pt x="0" y="198"/>
                    </a:moveTo>
                    <a:lnTo>
                      <a:pt x="0" y="198"/>
                    </a:lnTo>
                    <a:lnTo>
                      <a:pt x="99" y="94"/>
                    </a:lnTo>
                    <a:lnTo>
                      <a:pt x="180" y="0"/>
                    </a:lnTo>
                    <a:lnTo>
                      <a:pt x="568" y="376"/>
                    </a:lnTo>
                    <a:lnTo>
                      <a:pt x="511" y="432"/>
                    </a:lnTo>
                    <a:lnTo>
                      <a:pt x="447" y="495"/>
                    </a:lnTo>
                    <a:lnTo>
                      <a:pt x="380" y="553"/>
                    </a:lnTo>
                    <a:lnTo>
                      <a:pt x="372" y="561"/>
                    </a:lnTo>
                    <a:lnTo>
                      <a:pt x="0" y="198"/>
                    </a:lnTo>
                    <a:close/>
                  </a:path>
                </a:pathLst>
              </a:custGeom>
              <a:solidFill>
                <a:srgbClr val="E5E5E5"/>
              </a:solidFill>
              <a:ln w="9525">
                <a:noFill/>
                <a:round/>
                <a:headEnd/>
                <a:tailEnd/>
              </a:ln>
            </p:spPr>
            <p:txBody>
              <a:bodyPr/>
              <a:lstStyle/>
              <a:p>
                <a:pPr>
                  <a:defRPr/>
                </a:pPr>
                <a:endParaRPr lang="en-US">
                  <a:cs typeface="+mn-cs"/>
                </a:endParaRPr>
              </a:p>
            </p:txBody>
          </p:sp>
          <p:sp>
            <p:nvSpPr>
              <p:cNvPr id="83" name="Freeform 610"/>
              <p:cNvSpPr>
                <a:spLocks/>
              </p:cNvSpPr>
              <p:nvPr/>
            </p:nvSpPr>
            <p:spPr bwMode="auto">
              <a:xfrm>
                <a:off x="699" y="86"/>
                <a:ext cx="71" cy="64"/>
              </a:xfrm>
              <a:custGeom>
                <a:avLst/>
                <a:gdLst/>
                <a:ahLst/>
                <a:cxnLst>
                  <a:cxn ang="0">
                    <a:pos x="0" y="207"/>
                  </a:cxn>
                  <a:cxn ang="0">
                    <a:pos x="8" y="200"/>
                  </a:cxn>
                  <a:cxn ang="0">
                    <a:pos x="111" y="81"/>
                  </a:cxn>
                  <a:cxn ang="0">
                    <a:pos x="174" y="0"/>
                  </a:cxn>
                  <a:cxn ang="0">
                    <a:pos x="566" y="381"/>
                  </a:cxn>
                  <a:cxn ang="0">
                    <a:pos x="543" y="407"/>
                  </a:cxn>
                  <a:cxn ang="0">
                    <a:pos x="482" y="476"/>
                  </a:cxn>
                  <a:cxn ang="0">
                    <a:pos x="420" y="538"/>
                  </a:cxn>
                  <a:cxn ang="0">
                    <a:pos x="380" y="577"/>
                  </a:cxn>
                  <a:cxn ang="0">
                    <a:pos x="0" y="207"/>
                  </a:cxn>
                </a:cxnLst>
                <a:rect l="0" t="0" r="r" b="b"/>
                <a:pathLst>
                  <a:path w="566" h="577">
                    <a:moveTo>
                      <a:pt x="0" y="207"/>
                    </a:moveTo>
                    <a:lnTo>
                      <a:pt x="8" y="200"/>
                    </a:lnTo>
                    <a:lnTo>
                      <a:pt x="111" y="81"/>
                    </a:lnTo>
                    <a:lnTo>
                      <a:pt x="174" y="0"/>
                    </a:lnTo>
                    <a:lnTo>
                      <a:pt x="566" y="381"/>
                    </a:lnTo>
                    <a:lnTo>
                      <a:pt x="543" y="407"/>
                    </a:lnTo>
                    <a:lnTo>
                      <a:pt x="482" y="476"/>
                    </a:lnTo>
                    <a:lnTo>
                      <a:pt x="420" y="538"/>
                    </a:lnTo>
                    <a:lnTo>
                      <a:pt x="380" y="577"/>
                    </a:lnTo>
                    <a:lnTo>
                      <a:pt x="0" y="207"/>
                    </a:lnTo>
                    <a:close/>
                  </a:path>
                </a:pathLst>
              </a:custGeom>
              <a:solidFill>
                <a:srgbClr val="E8E8E8"/>
              </a:solidFill>
              <a:ln w="9525">
                <a:noFill/>
                <a:round/>
                <a:headEnd/>
                <a:tailEnd/>
              </a:ln>
            </p:spPr>
            <p:txBody>
              <a:bodyPr/>
              <a:lstStyle/>
              <a:p>
                <a:pPr>
                  <a:defRPr/>
                </a:pPr>
                <a:endParaRPr lang="en-US">
                  <a:cs typeface="+mn-cs"/>
                </a:endParaRPr>
              </a:p>
            </p:txBody>
          </p:sp>
          <p:sp>
            <p:nvSpPr>
              <p:cNvPr id="84" name="Freeform 611"/>
              <p:cNvSpPr>
                <a:spLocks/>
              </p:cNvSpPr>
              <p:nvPr/>
            </p:nvSpPr>
            <p:spPr bwMode="auto">
              <a:xfrm>
                <a:off x="710" y="74"/>
                <a:ext cx="71" cy="66"/>
              </a:xfrm>
              <a:custGeom>
                <a:avLst/>
                <a:gdLst/>
                <a:ahLst/>
                <a:cxnLst>
                  <a:cxn ang="0">
                    <a:pos x="0" y="214"/>
                  </a:cxn>
                  <a:cxn ang="0">
                    <a:pos x="22" y="189"/>
                  </a:cxn>
                  <a:cxn ang="0">
                    <a:pos x="121" y="62"/>
                  </a:cxn>
                  <a:cxn ang="0">
                    <a:pos x="167" y="0"/>
                  </a:cxn>
                  <a:cxn ang="0">
                    <a:pos x="566" y="387"/>
                  </a:cxn>
                  <a:cxn ang="0">
                    <a:pos x="512" y="452"/>
                  </a:cxn>
                  <a:cxn ang="0">
                    <a:pos x="454" y="515"/>
                  </a:cxn>
                  <a:cxn ang="0">
                    <a:pos x="393" y="584"/>
                  </a:cxn>
                  <a:cxn ang="0">
                    <a:pos x="388" y="590"/>
                  </a:cxn>
                  <a:cxn ang="0">
                    <a:pos x="0" y="214"/>
                  </a:cxn>
                </a:cxnLst>
                <a:rect l="0" t="0" r="r" b="b"/>
                <a:pathLst>
                  <a:path w="566" h="590">
                    <a:moveTo>
                      <a:pt x="0" y="214"/>
                    </a:moveTo>
                    <a:lnTo>
                      <a:pt x="22" y="189"/>
                    </a:lnTo>
                    <a:lnTo>
                      <a:pt x="121" y="62"/>
                    </a:lnTo>
                    <a:lnTo>
                      <a:pt x="167" y="0"/>
                    </a:lnTo>
                    <a:lnTo>
                      <a:pt x="566" y="387"/>
                    </a:lnTo>
                    <a:lnTo>
                      <a:pt x="512" y="452"/>
                    </a:lnTo>
                    <a:lnTo>
                      <a:pt x="454" y="515"/>
                    </a:lnTo>
                    <a:lnTo>
                      <a:pt x="393" y="584"/>
                    </a:lnTo>
                    <a:lnTo>
                      <a:pt x="388" y="590"/>
                    </a:lnTo>
                    <a:lnTo>
                      <a:pt x="0" y="214"/>
                    </a:lnTo>
                    <a:close/>
                  </a:path>
                </a:pathLst>
              </a:custGeom>
              <a:solidFill>
                <a:srgbClr val="EBEBEB"/>
              </a:solidFill>
              <a:ln w="9525">
                <a:noFill/>
                <a:round/>
                <a:headEnd/>
                <a:tailEnd/>
              </a:ln>
            </p:spPr>
            <p:txBody>
              <a:bodyPr/>
              <a:lstStyle/>
              <a:p>
                <a:pPr>
                  <a:defRPr/>
                </a:pPr>
                <a:endParaRPr lang="en-US">
                  <a:cs typeface="+mn-cs"/>
                </a:endParaRPr>
              </a:p>
            </p:txBody>
          </p:sp>
          <p:sp>
            <p:nvSpPr>
              <p:cNvPr id="85" name="Freeform 612"/>
              <p:cNvSpPr>
                <a:spLocks/>
              </p:cNvSpPr>
              <p:nvPr/>
            </p:nvSpPr>
            <p:spPr bwMode="auto">
              <a:xfrm>
                <a:off x="721" y="62"/>
                <a:ext cx="71" cy="66"/>
              </a:xfrm>
              <a:custGeom>
                <a:avLst/>
                <a:gdLst/>
                <a:ahLst/>
                <a:cxnLst>
                  <a:cxn ang="0">
                    <a:pos x="0" y="219"/>
                  </a:cxn>
                  <a:cxn ang="0">
                    <a:pos x="36" y="173"/>
                  </a:cxn>
                  <a:cxn ang="0">
                    <a:pos x="130" y="45"/>
                  </a:cxn>
                  <a:cxn ang="0">
                    <a:pos x="160" y="0"/>
                  </a:cxn>
                  <a:cxn ang="0">
                    <a:pos x="567" y="396"/>
                  </a:cxn>
                  <a:cxn ang="0">
                    <a:pos x="534" y="436"/>
                  </a:cxn>
                  <a:cxn ang="0">
                    <a:pos x="482" y="496"/>
                  </a:cxn>
                  <a:cxn ang="0">
                    <a:pos x="427" y="563"/>
                  </a:cxn>
                  <a:cxn ang="0">
                    <a:pos x="392" y="600"/>
                  </a:cxn>
                  <a:cxn ang="0">
                    <a:pos x="0" y="219"/>
                  </a:cxn>
                </a:cxnLst>
                <a:rect l="0" t="0" r="r" b="b"/>
                <a:pathLst>
                  <a:path w="567" h="600">
                    <a:moveTo>
                      <a:pt x="0" y="219"/>
                    </a:moveTo>
                    <a:lnTo>
                      <a:pt x="36" y="173"/>
                    </a:lnTo>
                    <a:lnTo>
                      <a:pt x="130" y="45"/>
                    </a:lnTo>
                    <a:lnTo>
                      <a:pt x="160" y="0"/>
                    </a:lnTo>
                    <a:lnTo>
                      <a:pt x="567" y="396"/>
                    </a:lnTo>
                    <a:lnTo>
                      <a:pt x="534" y="436"/>
                    </a:lnTo>
                    <a:lnTo>
                      <a:pt x="482" y="496"/>
                    </a:lnTo>
                    <a:lnTo>
                      <a:pt x="427" y="563"/>
                    </a:lnTo>
                    <a:lnTo>
                      <a:pt x="392" y="600"/>
                    </a:lnTo>
                    <a:lnTo>
                      <a:pt x="0" y="219"/>
                    </a:lnTo>
                    <a:close/>
                  </a:path>
                </a:pathLst>
              </a:custGeom>
              <a:solidFill>
                <a:srgbClr val="EBEBEB"/>
              </a:solidFill>
              <a:ln w="9525">
                <a:noFill/>
                <a:round/>
                <a:headEnd/>
                <a:tailEnd/>
              </a:ln>
            </p:spPr>
            <p:txBody>
              <a:bodyPr/>
              <a:lstStyle/>
              <a:p>
                <a:pPr>
                  <a:defRPr/>
                </a:pPr>
                <a:endParaRPr lang="en-US">
                  <a:cs typeface="+mn-cs"/>
                </a:endParaRPr>
              </a:p>
            </p:txBody>
          </p:sp>
          <p:sp>
            <p:nvSpPr>
              <p:cNvPr id="86" name="Freeform 613"/>
              <p:cNvSpPr>
                <a:spLocks/>
              </p:cNvSpPr>
              <p:nvPr/>
            </p:nvSpPr>
            <p:spPr bwMode="auto">
              <a:xfrm>
                <a:off x="731" y="49"/>
                <a:ext cx="71" cy="68"/>
              </a:xfrm>
              <a:custGeom>
                <a:avLst/>
                <a:gdLst/>
                <a:ahLst/>
                <a:cxnLst>
                  <a:cxn ang="0">
                    <a:pos x="0" y="225"/>
                  </a:cxn>
                  <a:cxn ang="0">
                    <a:pos x="48" y="159"/>
                  </a:cxn>
                  <a:cxn ang="0">
                    <a:pos x="134" y="30"/>
                  </a:cxn>
                  <a:cxn ang="0">
                    <a:pos x="155" y="0"/>
                  </a:cxn>
                  <a:cxn ang="0">
                    <a:pos x="571" y="406"/>
                  </a:cxn>
                  <a:cxn ang="0">
                    <a:pos x="557" y="422"/>
                  </a:cxn>
                  <a:cxn ang="0">
                    <a:pos x="506" y="487"/>
                  </a:cxn>
                  <a:cxn ang="0">
                    <a:pos x="452" y="550"/>
                  </a:cxn>
                  <a:cxn ang="0">
                    <a:pos x="400" y="610"/>
                  </a:cxn>
                  <a:cxn ang="0">
                    <a:pos x="399" y="612"/>
                  </a:cxn>
                  <a:cxn ang="0">
                    <a:pos x="0" y="225"/>
                  </a:cxn>
                </a:cxnLst>
                <a:rect l="0" t="0" r="r" b="b"/>
                <a:pathLst>
                  <a:path w="571" h="612">
                    <a:moveTo>
                      <a:pt x="0" y="225"/>
                    </a:moveTo>
                    <a:lnTo>
                      <a:pt x="48" y="159"/>
                    </a:lnTo>
                    <a:lnTo>
                      <a:pt x="134" y="30"/>
                    </a:lnTo>
                    <a:lnTo>
                      <a:pt x="155" y="0"/>
                    </a:lnTo>
                    <a:lnTo>
                      <a:pt x="571" y="406"/>
                    </a:lnTo>
                    <a:lnTo>
                      <a:pt x="557" y="422"/>
                    </a:lnTo>
                    <a:lnTo>
                      <a:pt x="506" y="487"/>
                    </a:lnTo>
                    <a:lnTo>
                      <a:pt x="452" y="550"/>
                    </a:lnTo>
                    <a:lnTo>
                      <a:pt x="400" y="610"/>
                    </a:lnTo>
                    <a:lnTo>
                      <a:pt x="399" y="612"/>
                    </a:lnTo>
                    <a:lnTo>
                      <a:pt x="0" y="225"/>
                    </a:lnTo>
                    <a:close/>
                  </a:path>
                </a:pathLst>
              </a:custGeom>
              <a:solidFill>
                <a:srgbClr val="EDEDED"/>
              </a:solidFill>
              <a:ln w="9525">
                <a:noFill/>
                <a:round/>
                <a:headEnd/>
                <a:tailEnd/>
              </a:ln>
            </p:spPr>
            <p:txBody>
              <a:bodyPr/>
              <a:lstStyle/>
              <a:p>
                <a:pPr>
                  <a:defRPr/>
                </a:pPr>
                <a:endParaRPr lang="en-US">
                  <a:cs typeface="+mn-cs"/>
                </a:endParaRPr>
              </a:p>
            </p:txBody>
          </p:sp>
          <p:sp>
            <p:nvSpPr>
              <p:cNvPr id="87" name="Freeform 614"/>
              <p:cNvSpPr>
                <a:spLocks/>
              </p:cNvSpPr>
              <p:nvPr/>
            </p:nvSpPr>
            <p:spPr bwMode="auto">
              <a:xfrm>
                <a:off x="741" y="36"/>
                <a:ext cx="72" cy="70"/>
              </a:xfrm>
              <a:custGeom>
                <a:avLst/>
                <a:gdLst/>
                <a:ahLst/>
                <a:cxnLst>
                  <a:cxn ang="0">
                    <a:pos x="0" y="228"/>
                  </a:cxn>
                  <a:cxn ang="0">
                    <a:pos x="56" y="144"/>
                  </a:cxn>
                  <a:cxn ang="0">
                    <a:pos x="138" y="23"/>
                  </a:cxn>
                  <a:cxn ang="0">
                    <a:pos x="153" y="0"/>
                  </a:cxn>
                  <a:cxn ang="0">
                    <a:pos x="578" y="414"/>
                  </a:cxn>
                  <a:cxn ang="0">
                    <a:pos x="533" y="470"/>
                  </a:cxn>
                  <a:cxn ang="0">
                    <a:pos x="479" y="536"/>
                  </a:cxn>
                  <a:cxn ang="0">
                    <a:pos x="428" y="601"/>
                  </a:cxn>
                  <a:cxn ang="0">
                    <a:pos x="407" y="624"/>
                  </a:cxn>
                  <a:cxn ang="0">
                    <a:pos x="0" y="228"/>
                  </a:cxn>
                </a:cxnLst>
                <a:rect l="0" t="0" r="r" b="b"/>
                <a:pathLst>
                  <a:path w="578" h="624">
                    <a:moveTo>
                      <a:pt x="0" y="228"/>
                    </a:moveTo>
                    <a:lnTo>
                      <a:pt x="56" y="144"/>
                    </a:lnTo>
                    <a:lnTo>
                      <a:pt x="138" y="23"/>
                    </a:lnTo>
                    <a:lnTo>
                      <a:pt x="153" y="0"/>
                    </a:lnTo>
                    <a:lnTo>
                      <a:pt x="578" y="414"/>
                    </a:lnTo>
                    <a:lnTo>
                      <a:pt x="533" y="470"/>
                    </a:lnTo>
                    <a:lnTo>
                      <a:pt x="479" y="536"/>
                    </a:lnTo>
                    <a:lnTo>
                      <a:pt x="428" y="601"/>
                    </a:lnTo>
                    <a:lnTo>
                      <a:pt x="407" y="624"/>
                    </a:lnTo>
                    <a:lnTo>
                      <a:pt x="0" y="228"/>
                    </a:lnTo>
                    <a:close/>
                  </a:path>
                </a:pathLst>
              </a:custGeom>
              <a:solidFill>
                <a:srgbClr val="F0F0F0"/>
              </a:solidFill>
              <a:ln w="9525">
                <a:noFill/>
                <a:round/>
                <a:headEnd/>
                <a:tailEnd/>
              </a:ln>
            </p:spPr>
            <p:txBody>
              <a:bodyPr/>
              <a:lstStyle/>
              <a:p>
                <a:pPr>
                  <a:defRPr/>
                </a:pPr>
                <a:endParaRPr lang="en-US">
                  <a:cs typeface="+mn-cs"/>
                </a:endParaRPr>
              </a:p>
            </p:txBody>
          </p:sp>
          <p:sp>
            <p:nvSpPr>
              <p:cNvPr id="88" name="Freeform 615"/>
              <p:cNvSpPr>
                <a:spLocks/>
              </p:cNvSpPr>
              <p:nvPr/>
            </p:nvSpPr>
            <p:spPr bwMode="auto">
              <a:xfrm>
                <a:off x="750" y="24"/>
                <a:ext cx="73" cy="70"/>
              </a:xfrm>
              <a:custGeom>
                <a:avLst/>
                <a:gdLst/>
                <a:ahLst/>
                <a:cxnLst>
                  <a:cxn ang="0">
                    <a:pos x="0" y="229"/>
                  </a:cxn>
                  <a:cxn ang="0">
                    <a:pos x="61" y="138"/>
                  </a:cxn>
                  <a:cxn ang="0">
                    <a:pos x="129" y="29"/>
                  </a:cxn>
                  <a:cxn ang="0">
                    <a:pos x="149" y="0"/>
                  </a:cxn>
                  <a:cxn ang="0">
                    <a:pos x="585" y="423"/>
                  </a:cxn>
                  <a:cxn ang="0">
                    <a:pos x="561" y="453"/>
                  </a:cxn>
                  <a:cxn ang="0">
                    <a:pos x="456" y="585"/>
                  </a:cxn>
                  <a:cxn ang="0">
                    <a:pos x="416" y="635"/>
                  </a:cxn>
                  <a:cxn ang="0">
                    <a:pos x="0" y="229"/>
                  </a:cxn>
                </a:cxnLst>
                <a:rect l="0" t="0" r="r" b="b"/>
                <a:pathLst>
                  <a:path w="585" h="635">
                    <a:moveTo>
                      <a:pt x="0" y="229"/>
                    </a:moveTo>
                    <a:lnTo>
                      <a:pt x="61" y="138"/>
                    </a:lnTo>
                    <a:lnTo>
                      <a:pt x="129" y="29"/>
                    </a:lnTo>
                    <a:lnTo>
                      <a:pt x="149" y="0"/>
                    </a:lnTo>
                    <a:lnTo>
                      <a:pt x="585" y="423"/>
                    </a:lnTo>
                    <a:lnTo>
                      <a:pt x="561" y="453"/>
                    </a:lnTo>
                    <a:lnTo>
                      <a:pt x="456" y="585"/>
                    </a:lnTo>
                    <a:lnTo>
                      <a:pt x="416" y="635"/>
                    </a:lnTo>
                    <a:lnTo>
                      <a:pt x="0" y="229"/>
                    </a:lnTo>
                    <a:close/>
                  </a:path>
                </a:pathLst>
              </a:custGeom>
              <a:solidFill>
                <a:srgbClr val="F2F2F2"/>
              </a:solidFill>
              <a:ln w="9525">
                <a:noFill/>
                <a:round/>
                <a:headEnd/>
                <a:tailEnd/>
              </a:ln>
            </p:spPr>
            <p:txBody>
              <a:bodyPr/>
              <a:lstStyle/>
              <a:p>
                <a:pPr>
                  <a:defRPr/>
                </a:pPr>
                <a:endParaRPr lang="en-US">
                  <a:cs typeface="+mn-cs"/>
                </a:endParaRPr>
              </a:p>
            </p:txBody>
          </p:sp>
          <p:sp>
            <p:nvSpPr>
              <p:cNvPr id="89" name="Freeform 616"/>
              <p:cNvSpPr>
                <a:spLocks/>
              </p:cNvSpPr>
              <p:nvPr/>
            </p:nvSpPr>
            <p:spPr bwMode="auto">
              <a:xfrm>
                <a:off x="760" y="11"/>
                <a:ext cx="74" cy="71"/>
              </a:xfrm>
              <a:custGeom>
                <a:avLst/>
                <a:gdLst/>
                <a:ahLst/>
                <a:cxnLst>
                  <a:cxn ang="0">
                    <a:pos x="0" y="229"/>
                  </a:cxn>
                  <a:cxn ang="0">
                    <a:pos x="53" y="143"/>
                  </a:cxn>
                  <a:cxn ang="0">
                    <a:pos x="114" y="51"/>
                  </a:cxn>
                  <a:cxn ang="0">
                    <a:pos x="149" y="0"/>
                  </a:cxn>
                  <a:cxn ang="0">
                    <a:pos x="594" y="431"/>
                  </a:cxn>
                  <a:cxn ang="0">
                    <a:pos x="592" y="433"/>
                  </a:cxn>
                  <a:cxn ang="0">
                    <a:pos x="485" y="567"/>
                  </a:cxn>
                  <a:cxn ang="0">
                    <a:pos x="425" y="643"/>
                  </a:cxn>
                  <a:cxn ang="0">
                    <a:pos x="0" y="229"/>
                  </a:cxn>
                </a:cxnLst>
                <a:rect l="0" t="0" r="r" b="b"/>
                <a:pathLst>
                  <a:path w="594" h="643">
                    <a:moveTo>
                      <a:pt x="0" y="229"/>
                    </a:moveTo>
                    <a:lnTo>
                      <a:pt x="53" y="143"/>
                    </a:lnTo>
                    <a:lnTo>
                      <a:pt x="114" y="51"/>
                    </a:lnTo>
                    <a:lnTo>
                      <a:pt x="149" y="0"/>
                    </a:lnTo>
                    <a:lnTo>
                      <a:pt x="594" y="431"/>
                    </a:lnTo>
                    <a:lnTo>
                      <a:pt x="592" y="433"/>
                    </a:lnTo>
                    <a:lnTo>
                      <a:pt x="485" y="567"/>
                    </a:lnTo>
                    <a:lnTo>
                      <a:pt x="425" y="643"/>
                    </a:lnTo>
                    <a:lnTo>
                      <a:pt x="0" y="229"/>
                    </a:lnTo>
                    <a:close/>
                  </a:path>
                </a:pathLst>
              </a:custGeom>
              <a:solidFill>
                <a:srgbClr val="F2F2F2"/>
              </a:solidFill>
              <a:ln w="9525">
                <a:noFill/>
                <a:round/>
                <a:headEnd/>
                <a:tailEnd/>
              </a:ln>
            </p:spPr>
            <p:txBody>
              <a:bodyPr/>
              <a:lstStyle/>
              <a:p>
                <a:pPr>
                  <a:defRPr/>
                </a:pPr>
                <a:endParaRPr lang="en-US">
                  <a:cs typeface="+mn-cs"/>
                </a:endParaRPr>
              </a:p>
            </p:txBody>
          </p:sp>
          <p:sp>
            <p:nvSpPr>
              <p:cNvPr id="90" name="Freeform 617"/>
              <p:cNvSpPr>
                <a:spLocks/>
              </p:cNvSpPr>
              <p:nvPr/>
            </p:nvSpPr>
            <p:spPr bwMode="auto">
              <a:xfrm>
                <a:off x="769" y="4"/>
                <a:ext cx="76" cy="67"/>
              </a:xfrm>
              <a:custGeom>
                <a:avLst/>
                <a:gdLst/>
                <a:ahLst/>
                <a:cxnLst>
                  <a:cxn ang="0">
                    <a:pos x="0" y="178"/>
                  </a:cxn>
                  <a:cxn ang="0">
                    <a:pos x="41" y="115"/>
                  </a:cxn>
                  <a:cxn ang="0">
                    <a:pos x="88" y="46"/>
                  </a:cxn>
                  <a:cxn ang="0">
                    <a:pos x="122" y="0"/>
                  </a:cxn>
                  <a:cxn ang="0">
                    <a:pos x="203" y="0"/>
                  </a:cxn>
                  <a:cxn ang="0">
                    <a:pos x="605" y="392"/>
                  </a:cxn>
                  <a:cxn ang="0">
                    <a:pos x="519" y="497"/>
                  </a:cxn>
                  <a:cxn ang="0">
                    <a:pos x="436" y="601"/>
                  </a:cxn>
                  <a:cxn ang="0">
                    <a:pos x="0" y="178"/>
                  </a:cxn>
                </a:cxnLst>
                <a:rect l="0" t="0" r="r" b="b"/>
                <a:pathLst>
                  <a:path w="605" h="601">
                    <a:moveTo>
                      <a:pt x="0" y="178"/>
                    </a:moveTo>
                    <a:lnTo>
                      <a:pt x="41" y="115"/>
                    </a:lnTo>
                    <a:lnTo>
                      <a:pt x="88" y="46"/>
                    </a:lnTo>
                    <a:lnTo>
                      <a:pt x="122" y="0"/>
                    </a:lnTo>
                    <a:lnTo>
                      <a:pt x="203" y="0"/>
                    </a:lnTo>
                    <a:lnTo>
                      <a:pt x="605" y="392"/>
                    </a:lnTo>
                    <a:lnTo>
                      <a:pt x="519" y="497"/>
                    </a:lnTo>
                    <a:lnTo>
                      <a:pt x="436" y="601"/>
                    </a:lnTo>
                    <a:lnTo>
                      <a:pt x="0" y="178"/>
                    </a:lnTo>
                    <a:close/>
                  </a:path>
                </a:pathLst>
              </a:custGeom>
              <a:solidFill>
                <a:srgbClr val="F5F5F5"/>
              </a:solidFill>
              <a:ln w="9525">
                <a:noFill/>
                <a:round/>
                <a:headEnd/>
                <a:tailEnd/>
              </a:ln>
            </p:spPr>
            <p:txBody>
              <a:bodyPr/>
              <a:lstStyle/>
              <a:p>
                <a:pPr>
                  <a:defRPr/>
                </a:pPr>
                <a:endParaRPr lang="en-US">
                  <a:cs typeface="+mn-cs"/>
                </a:endParaRPr>
              </a:p>
            </p:txBody>
          </p:sp>
          <p:sp>
            <p:nvSpPr>
              <p:cNvPr id="91" name="Freeform 618"/>
              <p:cNvSpPr>
                <a:spLocks/>
              </p:cNvSpPr>
              <p:nvPr/>
            </p:nvSpPr>
            <p:spPr bwMode="auto">
              <a:xfrm>
                <a:off x="779" y="4"/>
                <a:ext cx="77" cy="55"/>
              </a:xfrm>
              <a:custGeom>
                <a:avLst/>
                <a:gdLst/>
                <a:ahLst/>
                <a:cxnLst>
                  <a:cxn ang="0">
                    <a:pos x="0" y="64"/>
                  </a:cxn>
                  <a:cxn ang="0">
                    <a:pos x="12" y="46"/>
                  </a:cxn>
                  <a:cxn ang="0">
                    <a:pos x="46" y="0"/>
                  </a:cxn>
                  <a:cxn ang="0">
                    <a:pos x="320" y="0"/>
                  </a:cxn>
                  <a:cxn ang="0">
                    <a:pos x="617" y="289"/>
                  </a:cxn>
                  <a:cxn ang="0">
                    <a:pos x="551" y="366"/>
                  </a:cxn>
                  <a:cxn ang="0">
                    <a:pos x="445" y="495"/>
                  </a:cxn>
                  <a:cxn ang="0">
                    <a:pos x="0" y="64"/>
                  </a:cxn>
                </a:cxnLst>
                <a:rect l="0" t="0" r="r" b="b"/>
                <a:pathLst>
                  <a:path w="617" h="495">
                    <a:moveTo>
                      <a:pt x="0" y="64"/>
                    </a:moveTo>
                    <a:lnTo>
                      <a:pt x="12" y="46"/>
                    </a:lnTo>
                    <a:lnTo>
                      <a:pt x="46" y="0"/>
                    </a:lnTo>
                    <a:lnTo>
                      <a:pt x="320" y="0"/>
                    </a:lnTo>
                    <a:lnTo>
                      <a:pt x="617" y="289"/>
                    </a:lnTo>
                    <a:lnTo>
                      <a:pt x="551" y="366"/>
                    </a:lnTo>
                    <a:lnTo>
                      <a:pt x="445" y="495"/>
                    </a:lnTo>
                    <a:lnTo>
                      <a:pt x="0" y="64"/>
                    </a:lnTo>
                    <a:close/>
                  </a:path>
                </a:pathLst>
              </a:custGeom>
              <a:solidFill>
                <a:srgbClr val="F5F5F5"/>
              </a:solidFill>
              <a:ln w="9525">
                <a:noFill/>
                <a:round/>
                <a:headEnd/>
                <a:tailEnd/>
              </a:ln>
            </p:spPr>
            <p:txBody>
              <a:bodyPr/>
              <a:lstStyle/>
              <a:p>
                <a:pPr>
                  <a:defRPr/>
                </a:pPr>
                <a:endParaRPr lang="en-US">
                  <a:cs typeface="+mn-cs"/>
                </a:endParaRPr>
              </a:p>
            </p:txBody>
          </p:sp>
          <p:sp>
            <p:nvSpPr>
              <p:cNvPr id="92" name="Freeform 619"/>
              <p:cNvSpPr>
                <a:spLocks/>
              </p:cNvSpPr>
              <p:nvPr/>
            </p:nvSpPr>
            <p:spPr bwMode="auto">
              <a:xfrm>
                <a:off x="794" y="4"/>
                <a:ext cx="73" cy="43"/>
              </a:xfrm>
              <a:custGeom>
                <a:avLst/>
                <a:gdLst/>
                <a:ahLst/>
                <a:cxnLst>
                  <a:cxn ang="0">
                    <a:pos x="386" y="0"/>
                  </a:cxn>
                  <a:cxn ang="0">
                    <a:pos x="0" y="0"/>
                  </a:cxn>
                  <a:cxn ang="0">
                    <a:pos x="402" y="392"/>
                  </a:cxn>
                  <a:cxn ang="0">
                    <a:pos x="424" y="366"/>
                  </a:cxn>
                  <a:cxn ang="0">
                    <a:pos x="533" y="238"/>
                  </a:cxn>
                  <a:cxn ang="0">
                    <a:pos x="580" y="188"/>
                  </a:cxn>
                  <a:cxn ang="0">
                    <a:pos x="386" y="0"/>
                  </a:cxn>
                </a:cxnLst>
                <a:rect l="0" t="0" r="r" b="b"/>
                <a:pathLst>
                  <a:path w="580" h="392">
                    <a:moveTo>
                      <a:pt x="386" y="0"/>
                    </a:moveTo>
                    <a:lnTo>
                      <a:pt x="0" y="0"/>
                    </a:lnTo>
                    <a:lnTo>
                      <a:pt x="402" y="392"/>
                    </a:lnTo>
                    <a:lnTo>
                      <a:pt x="424" y="366"/>
                    </a:lnTo>
                    <a:lnTo>
                      <a:pt x="533" y="238"/>
                    </a:lnTo>
                    <a:lnTo>
                      <a:pt x="580" y="188"/>
                    </a:lnTo>
                    <a:lnTo>
                      <a:pt x="386" y="0"/>
                    </a:lnTo>
                    <a:close/>
                  </a:path>
                </a:pathLst>
              </a:custGeom>
              <a:solidFill>
                <a:srgbClr val="F7F7F7"/>
              </a:solidFill>
              <a:ln w="9525">
                <a:noFill/>
                <a:round/>
                <a:headEnd/>
                <a:tailEnd/>
              </a:ln>
            </p:spPr>
            <p:txBody>
              <a:bodyPr/>
              <a:lstStyle/>
              <a:p>
                <a:pPr>
                  <a:defRPr/>
                </a:pPr>
                <a:endParaRPr lang="en-US">
                  <a:cs typeface="+mn-cs"/>
                </a:endParaRPr>
              </a:p>
            </p:txBody>
          </p:sp>
          <p:sp>
            <p:nvSpPr>
              <p:cNvPr id="93" name="Freeform 620"/>
              <p:cNvSpPr>
                <a:spLocks/>
              </p:cNvSpPr>
              <p:nvPr/>
            </p:nvSpPr>
            <p:spPr bwMode="auto">
              <a:xfrm>
                <a:off x="818" y="4"/>
                <a:ext cx="60" cy="32"/>
              </a:xfrm>
              <a:custGeom>
                <a:avLst/>
                <a:gdLst/>
                <a:ahLst/>
                <a:cxnLst>
                  <a:cxn ang="0">
                    <a:pos x="387" y="0"/>
                  </a:cxn>
                  <a:cxn ang="0">
                    <a:pos x="0" y="0"/>
                  </a:cxn>
                  <a:cxn ang="0">
                    <a:pos x="297" y="289"/>
                  </a:cxn>
                  <a:cxn ang="0">
                    <a:pos x="340" y="238"/>
                  </a:cxn>
                  <a:cxn ang="0">
                    <a:pos x="452" y="115"/>
                  </a:cxn>
                  <a:cxn ang="0">
                    <a:pos x="478" y="89"/>
                  </a:cxn>
                  <a:cxn ang="0">
                    <a:pos x="387" y="0"/>
                  </a:cxn>
                </a:cxnLst>
                <a:rect l="0" t="0" r="r" b="b"/>
                <a:pathLst>
                  <a:path w="478" h="289">
                    <a:moveTo>
                      <a:pt x="387" y="0"/>
                    </a:moveTo>
                    <a:lnTo>
                      <a:pt x="0" y="0"/>
                    </a:lnTo>
                    <a:lnTo>
                      <a:pt x="297" y="289"/>
                    </a:lnTo>
                    <a:lnTo>
                      <a:pt x="340" y="238"/>
                    </a:lnTo>
                    <a:lnTo>
                      <a:pt x="452" y="115"/>
                    </a:lnTo>
                    <a:lnTo>
                      <a:pt x="478" y="89"/>
                    </a:lnTo>
                    <a:lnTo>
                      <a:pt x="387" y="0"/>
                    </a:lnTo>
                    <a:close/>
                  </a:path>
                </a:pathLst>
              </a:custGeom>
              <a:solidFill>
                <a:srgbClr val="FAFAFA"/>
              </a:solidFill>
              <a:ln w="9525">
                <a:noFill/>
                <a:round/>
                <a:headEnd/>
                <a:tailEnd/>
              </a:ln>
            </p:spPr>
            <p:txBody>
              <a:bodyPr/>
              <a:lstStyle/>
              <a:p>
                <a:pPr>
                  <a:defRPr/>
                </a:pPr>
                <a:endParaRPr lang="en-US">
                  <a:cs typeface="+mn-cs"/>
                </a:endParaRPr>
              </a:p>
            </p:txBody>
          </p:sp>
          <p:sp>
            <p:nvSpPr>
              <p:cNvPr id="94" name="Freeform 621"/>
              <p:cNvSpPr>
                <a:spLocks/>
              </p:cNvSpPr>
              <p:nvPr/>
            </p:nvSpPr>
            <p:spPr bwMode="auto">
              <a:xfrm>
                <a:off x="843" y="4"/>
                <a:ext cx="47" cy="21"/>
              </a:xfrm>
              <a:custGeom>
                <a:avLst/>
                <a:gdLst/>
                <a:ahLst/>
                <a:cxnLst>
                  <a:cxn ang="0">
                    <a:pos x="0" y="0"/>
                  </a:cxn>
                  <a:cxn ang="0">
                    <a:pos x="375" y="0"/>
                  </a:cxn>
                  <a:cxn ang="0">
                    <a:pos x="259" y="115"/>
                  </a:cxn>
                  <a:cxn ang="0">
                    <a:pos x="194" y="188"/>
                  </a:cxn>
                  <a:cxn ang="0">
                    <a:pos x="0" y="0"/>
                  </a:cxn>
                </a:cxnLst>
                <a:rect l="0" t="0" r="r" b="b"/>
                <a:pathLst>
                  <a:path w="375" h="188">
                    <a:moveTo>
                      <a:pt x="0" y="0"/>
                    </a:moveTo>
                    <a:lnTo>
                      <a:pt x="375" y="0"/>
                    </a:lnTo>
                    <a:lnTo>
                      <a:pt x="259" y="115"/>
                    </a:lnTo>
                    <a:lnTo>
                      <a:pt x="194" y="188"/>
                    </a:lnTo>
                    <a:lnTo>
                      <a:pt x="0" y="0"/>
                    </a:lnTo>
                    <a:close/>
                  </a:path>
                </a:pathLst>
              </a:custGeom>
              <a:solidFill>
                <a:srgbClr val="FAFAFA"/>
              </a:solidFill>
              <a:ln w="9525">
                <a:noFill/>
                <a:round/>
                <a:headEnd/>
                <a:tailEnd/>
              </a:ln>
            </p:spPr>
            <p:txBody>
              <a:bodyPr/>
              <a:lstStyle/>
              <a:p>
                <a:pPr>
                  <a:defRPr/>
                </a:pPr>
                <a:endParaRPr lang="en-US">
                  <a:cs typeface="+mn-cs"/>
                </a:endParaRPr>
              </a:p>
            </p:txBody>
          </p:sp>
          <p:sp>
            <p:nvSpPr>
              <p:cNvPr id="95" name="Freeform 622"/>
              <p:cNvSpPr>
                <a:spLocks/>
              </p:cNvSpPr>
              <p:nvPr/>
            </p:nvSpPr>
            <p:spPr bwMode="auto">
              <a:xfrm>
                <a:off x="867" y="4"/>
                <a:ext cx="23" cy="10"/>
              </a:xfrm>
              <a:custGeom>
                <a:avLst/>
                <a:gdLst/>
                <a:ahLst/>
                <a:cxnLst>
                  <a:cxn ang="0">
                    <a:pos x="0" y="0"/>
                  </a:cxn>
                  <a:cxn ang="0">
                    <a:pos x="181" y="0"/>
                  </a:cxn>
                  <a:cxn ang="0">
                    <a:pos x="91" y="89"/>
                  </a:cxn>
                  <a:cxn ang="0">
                    <a:pos x="0" y="0"/>
                  </a:cxn>
                </a:cxnLst>
                <a:rect l="0" t="0" r="r" b="b"/>
                <a:pathLst>
                  <a:path w="181" h="89">
                    <a:moveTo>
                      <a:pt x="0" y="0"/>
                    </a:moveTo>
                    <a:lnTo>
                      <a:pt x="181" y="0"/>
                    </a:lnTo>
                    <a:lnTo>
                      <a:pt x="91" y="89"/>
                    </a:lnTo>
                    <a:lnTo>
                      <a:pt x="0" y="0"/>
                    </a:lnTo>
                    <a:close/>
                  </a:path>
                </a:pathLst>
              </a:custGeom>
              <a:solidFill>
                <a:srgbClr val="FFFFFF"/>
              </a:solidFill>
              <a:ln w="9525">
                <a:noFill/>
                <a:round/>
                <a:headEnd/>
                <a:tailEnd/>
              </a:ln>
            </p:spPr>
            <p:txBody>
              <a:bodyPr/>
              <a:lstStyle/>
              <a:p>
                <a:pPr>
                  <a:defRPr/>
                </a:pPr>
                <a:endParaRPr lang="en-US">
                  <a:cs typeface="+mn-cs"/>
                </a:endParaRPr>
              </a:p>
            </p:txBody>
          </p:sp>
          <p:sp>
            <p:nvSpPr>
              <p:cNvPr id="96" name="Freeform 623"/>
              <p:cNvSpPr>
                <a:spLocks/>
              </p:cNvSpPr>
              <p:nvPr/>
            </p:nvSpPr>
            <p:spPr bwMode="auto">
              <a:xfrm>
                <a:off x="652" y="232"/>
                <a:ext cx="75" cy="63"/>
              </a:xfrm>
              <a:custGeom>
                <a:avLst/>
                <a:gdLst/>
                <a:ahLst/>
                <a:cxnLst>
                  <a:cxn ang="0">
                    <a:pos x="0" y="474"/>
                  </a:cxn>
                  <a:cxn ang="0">
                    <a:pos x="5" y="415"/>
                  </a:cxn>
                  <a:cxn ang="0">
                    <a:pos x="9" y="357"/>
                  </a:cxn>
                  <a:cxn ang="0">
                    <a:pos x="11" y="298"/>
                  </a:cxn>
                  <a:cxn ang="0">
                    <a:pos x="13" y="238"/>
                  </a:cxn>
                  <a:cxn ang="0">
                    <a:pos x="13" y="179"/>
                  </a:cxn>
                  <a:cxn ang="0">
                    <a:pos x="15" y="119"/>
                  </a:cxn>
                  <a:cxn ang="0">
                    <a:pos x="13" y="0"/>
                  </a:cxn>
                  <a:cxn ang="0">
                    <a:pos x="43" y="37"/>
                  </a:cxn>
                  <a:cxn ang="0">
                    <a:pos x="80" y="64"/>
                  </a:cxn>
                  <a:cxn ang="0">
                    <a:pos x="116" y="83"/>
                  </a:cxn>
                  <a:cxn ang="0">
                    <a:pos x="157" y="98"/>
                  </a:cxn>
                  <a:cxn ang="0">
                    <a:pos x="169" y="99"/>
                  </a:cxn>
                  <a:cxn ang="0">
                    <a:pos x="605" y="523"/>
                  </a:cxn>
                  <a:cxn ang="0">
                    <a:pos x="597" y="526"/>
                  </a:cxn>
                  <a:cxn ang="0">
                    <a:pos x="535" y="543"/>
                  </a:cxn>
                  <a:cxn ang="0">
                    <a:pos x="479" y="557"/>
                  </a:cxn>
                  <a:cxn ang="0">
                    <a:pos x="421" y="566"/>
                  </a:cxn>
                  <a:cxn ang="0">
                    <a:pos x="370" y="572"/>
                  </a:cxn>
                  <a:cxn ang="0">
                    <a:pos x="316" y="574"/>
                  </a:cxn>
                  <a:cxn ang="0">
                    <a:pos x="264" y="572"/>
                  </a:cxn>
                  <a:cxn ang="0">
                    <a:pos x="215" y="566"/>
                  </a:cxn>
                  <a:cxn ang="0">
                    <a:pos x="168" y="557"/>
                  </a:cxn>
                  <a:cxn ang="0">
                    <a:pos x="125" y="543"/>
                  </a:cxn>
                  <a:cxn ang="0">
                    <a:pos x="80" y="524"/>
                  </a:cxn>
                  <a:cxn ang="0">
                    <a:pos x="41" y="503"/>
                  </a:cxn>
                  <a:cxn ang="0">
                    <a:pos x="20" y="488"/>
                  </a:cxn>
                  <a:cxn ang="0">
                    <a:pos x="0" y="474"/>
                  </a:cxn>
                </a:cxnLst>
                <a:rect l="0" t="0" r="r" b="b"/>
                <a:pathLst>
                  <a:path w="605" h="574">
                    <a:moveTo>
                      <a:pt x="0" y="474"/>
                    </a:moveTo>
                    <a:lnTo>
                      <a:pt x="5" y="415"/>
                    </a:lnTo>
                    <a:lnTo>
                      <a:pt x="9" y="357"/>
                    </a:lnTo>
                    <a:lnTo>
                      <a:pt x="11" y="298"/>
                    </a:lnTo>
                    <a:lnTo>
                      <a:pt x="13" y="238"/>
                    </a:lnTo>
                    <a:lnTo>
                      <a:pt x="13" y="179"/>
                    </a:lnTo>
                    <a:lnTo>
                      <a:pt x="15" y="119"/>
                    </a:lnTo>
                    <a:lnTo>
                      <a:pt x="13" y="0"/>
                    </a:lnTo>
                    <a:lnTo>
                      <a:pt x="43" y="37"/>
                    </a:lnTo>
                    <a:lnTo>
                      <a:pt x="80" y="64"/>
                    </a:lnTo>
                    <a:lnTo>
                      <a:pt x="116" y="83"/>
                    </a:lnTo>
                    <a:lnTo>
                      <a:pt x="157" y="98"/>
                    </a:lnTo>
                    <a:lnTo>
                      <a:pt x="169" y="99"/>
                    </a:lnTo>
                    <a:lnTo>
                      <a:pt x="605" y="523"/>
                    </a:lnTo>
                    <a:lnTo>
                      <a:pt x="597" y="526"/>
                    </a:lnTo>
                    <a:lnTo>
                      <a:pt x="535" y="543"/>
                    </a:lnTo>
                    <a:lnTo>
                      <a:pt x="479" y="557"/>
                    </a:lnTo>
                    <a:lnTo>
                      <a:pt x="421" y="566"/>
                    </a:lnTo>
                    <a:lnTo>
                      <a:pt x="370" y="572"/>
                    </a:lnTo>
                    <a:lnTo>
                      <a:pt x="316" y="574"/>
                    </a:lnTo>
                    <a:lnTo>
                      <a:pt x="264" y="572"/>
                    </a:lnTo>
                    <a:lnTo>
                      <a:pt x="215" y="566"/>
                    </a:lnTo>
                    <a:lnTo>
                      <a:pt x="168" y="557"/>
                    </a:lnTo>
                    <a:lnTo>
                      <a:pt x="125" y="543"/>
                    </a:lnTo>
                    <a:lnTo>
                      <a:pt x="80" y="524"/>
                    </a:lnTo>
                    <a:lnTo>
                      <a:pt x="41" y="503"/>
                    </a:lnTo>
                    <a:lnTo>
                      <a:pt x="20" y="488"/>
                    </a:lnTo>
                    <a:lnTo>
                      <a:pt x="0" y="474"/>
                    </a:lnTo>
                    <a:close/>
                  </a:path>
                </a:pathLst>
              </a:custGeom>
              <a:solidFill>
                <a:srgbClr val="000000"/>
              </a:solidFill>
              <a:ln w="9525">
                <a:noFill/>
                <a:round/>
                <a:headEnd/>
                <a:tailEnd/>
              </a:ln>
            </p:spPr>
            <p:txBody>
              <a:bodyPr/>
              <a:lstStyle/>
              <a:p>
                <a:pPr>
                  <a:defRPr/>
                </a:pPr>
                <a:endParaRPr lang="en-US">
                  <a:cs typeface="+mn-cs"/>
                </a:endParaRPr>
              </a:p>
            </p:txBody>
          </p:sp>
          <p:sp>
            <p:nvSpPr>
              <p:cNvPr id="97" name="Freeform 624"/>
              <p:cNvSpPr>
                <a:spLocks/>
              </p:cNvSpPr>
              <p:nvPr/>
            </p:nvSpPr>
            <p:spPr bwMode="auto">
              <a:xfrm>
                <a:off x="653" y="232"/>
                <a:ext cx="104" cy="63"/>
              </a:xfrm>
              <a:custGeom>
                <a:avLst/>
                <a:gdLst/>
                <a:ahLst/>
                <a:cxnLst>
                  <a:cxn ang="0">
                    <a:pos x="0" y="274"/>
                  </a:cxn>
                  <a:cxn ang="0">
                    <a:pos x="1" y="238"/>
                  </a:cxn>
                  <a:cxn ang="0">
                    <a:pos x="1" y="179"/>
                  </a:cxn>
                  <a:cxn ang="0">
                    <a:pos x="3" y="119"/>
                  </a:cxn>
                  <a:cxn ang="0">
                    <a:pos x="1" y="0"/>
                  </a:cxn>
                  <a:cxn ang="0">
                    <a:pos x="31" y="37"/>
                  </a:cxn>
                  <a:cxn ang="0">
                    <a:pos x="68" y="64"/>
                  </a:cxn>
                  <a:cxn ang="0">
                    <a:pos x="104" y="83"/>
                  </a:cxn>
                  <a:cxn ang="0">
                    <a:pos x="145" y="98"/>
                  </a:cxn>
                  <a:cxn ang="0">
                    <a:pos x="186" y="104"/>
                  </a:cxn>
                  <a:cxn ang="0">
                    <a:pos x="235" y="106"/>
                  </a:cxn>
                  <a:cxn ang="0">
                    <a:pos x="282" y="102"/>
                  </a:cxn>
                  <a:cxn ang="0">
                    <a:pos x="334" y="90"/>
                  </a:cxn>
                  <a:cxn ang="0">
                    <a:pos x="386" y="79"/>
                  </a:cxn>
                  <a:cxn ang="0">
                    <a:pos x="439" y="58"/>
                  </a:cxn>
                  <a:cxn ang="0">
                    <a:pos x="448" y="55"/>
                  </a:cxn>
                  <a:cxn ang="0">
                    <a:pos x="830" y="427"/>
                  </a:cxn>
                  <a:cxn ang="0">
                    <a:pos x="770" y="455"/>
                  </a:cxn>
                  <a:cxn ang="0">
                    <a:pos x="708" y="482"/>
                  </a:cxn>
                  <a:cxn ang="0">
                    <a:pos x="645" y="505"/>
                  </a:cxn>
                  <a:cxn ang="0">
                    <a:pos x="585" y="526"/>
                  </a:cxn>
                  <a:cxn ang="0">
                    <a:pos x="523" y="543"/>
                  </a:cxn>
                  <a:cxn ang="0">
                    <a:pos x="467" y="557"/>
                  </a:cxn>
                  <a:cxn ang="0">
                    <a:pos x="409" y="566"/>
                  </a:cxn>
                  <a:cxn ang="0">
                    <a:pos x="358" y="572"/>
                  </a:cxn>
                  <a:cxn ang="0">
                    <a:pos x="307" y="573"/>
                  </a:cxn>
                  <a:cxn ang="0">
                    <a:pos x="0" y="274"/>
                  </a:cxn>
                </a:cxnLst>
                <a:rect l="0" t="0" r="r" b="b"/>
                <a:pathLst>
                  <a:path w="830" h="573">
                    <a:moveTo>
                      <a:pt x="0" y="274"/>
                    </a:moveTo>
                    <a:lnTo>
                      <a:pt x="1" y="238"/>
                    </a:lnTo>
                    <a:lnTo>
                      <a:pt x="1" y="179"/>
                    </a:lnTo>
                    <a:lnTo>
                      <a:pt x="3" y="119"/>
                    </a:lnTo>
                    <a:lnTo>
                      <a:pt x="1" y="0"/>
                    </a:lnTo>
                    <a:lnTo>
                      <a:pt x="31" y="37"/>
                    </a:lnTo>
                    <a:lnTo>
                      <a:pt x="68" y="64"/>
                    </a:lnTo>
                    <a:lnTo>
                      <a:pt x="104" y="83"/>
                    </a:lnTo>
                    <a:lnTo>
                      <a:pt x="145" y="98"/>
                    </a:lnTo>
                    <a:lnTo>
                      <a:pt x="186" y="104"/>
                    </a:lnTo>
                    <a:lnTo>
                      <a:pt x="235" y="106"/>
                    </a:lnTo>
                    <a:lnTo>
                      <a:pt x="282" y="102"/>
                    </a:lnTo>
                    <a:lnTo>
                      <a:pt x="334" y="90"/>
                    </a:lnTo>
                    <a:lnTo>
                      <a:pt x="386" y="79"/>
                    </a:lnTo>
                    <a:lnTo>
                      <a:pt x="439" y="58"/>
                    </a:lnTo>
                    <a:lnTo>
                      <a:pt x="448" y="55"/>
                    </a:lnTo>
                    <a:lnTo>
                      <a:pt x="830" y="427"/>
                    </a:lnTo>
                    <a:lnTo>
                      <a:pt x="770" y="455"/>
                    </a:lnTo>
                    <a:lnTo>
                      <a:pt x="708" y="482"/>
                    </a:lnTo>
                    <a:lnTo>
                      <a:pt x="645" y="505"/>
                    </a:lnTo>
                    <a:lnTo>
                      <a:pt x="585" y="526"/>
                    </a:lnTo>
                    <a:lnTo>
                      <a:pt x="523" y="543"/>
                    </a:lnTo>
                    <a:lnTo>
                      <a:pt x="467" y="557"/>
                    </a:lnTo>
                    <a:lnTo>
                      <a:pt x="409" y="566"/>
                    </a:lnTo>
                    <a:lnTo>
                      <a:pt x="358" y="572"/>
                    </a:lnTo>
                    <a:lnTo>
                      <a:pt x="307" y="573"/>
                    </a:lnTo>
                    <a:lnTo>
                      <a:pt x="0" y="274"/>
                    </a:lnTo>
                    <a:close/>
                  </a:path>
                </a:pathLst>
              </a:custGeom>
              <a:solidFill>
                <a:srgbClr val="2E2E2E"/>
              </a:solidFill>
              <a:ln w="9525">
                <a:noFill/>
                <a:round/>
                <a:headEnd/>
                <a:tailEnd/>
              </a:ln>
            </p:spPr>
            <p:txBody>
              <a:bodyPr/>
              <a:lstStyle/>
              <a:p>
                <a:pPr>
                  <a:defRPr/>
                </a:pPr>
                <a:endParaRPr lang="en-US">
                  <a:cs typeface="+mn-cs"/>
                </a:endParaRPr>
              </a:p>
            </p:txBody>
          </p:sp>
          <p:sp>
            <p:nvSpPr>
              <p:cNvPr id="98" name="Freeform 625"/>
              <p:cNvSpPr>
                <a:spLocks/>
              </p:cNvSpPr>
              <p:nvPr/>
            </p:nvSpPr>
            <p:spPr bwMode="auto">
              <a:xfrm>
                <a:off x="673" y="225"/>
                <a:ext cx="111" cy="65"/>
              </a:xfrm>
              <a:custGeom>
                <a:avLst/>
                <a:gdLst/>
                <a:ahLst/>
                <a:cxnLst>
                  <a:cxn ang="0">
                    <a:pos x="0" y="156"/>
                  </a:cxn>
                  <a:cxn ang="0">
                    <a:pos x="29" y="161"/>
                  </a:cxn>
                  <a:cxn ang="0">
                    <a:pos x="78" y="163"/>
                  </a:cxn>
                  <a:cxn ang="0">
                    <a:pos x="125" y="159"/>
                  </a:cxn>
                  <a:cxn ang="0">
                    <a:pos x="177" y="147"/>
                  </a:cxn>
                  <a:cxn ang="0">
                    <a:pos x="229" y="136"/>
                  </a:cxn>
                  <a:cxn ang="0">
                    <a:pos x="282" y="115"/>
                  </a:cxn>
                  <a:cxn ang="0">
                    <a:pos x="338" y="94"/>
                  </a:cxn>
                  <a:cxn ang="0">
                    <a:pos x="396" y="65"/>
                  </a:cxn>
                  <a:cxn ang="0">
                    <a:pos x="452" y="34"/>
                  </a:cxn>
                  <a:cxn ang="0">
                    <a:pos x="512" y="2"/>
                  </a:cxn>
                  <a:cxn ang="0">
                    <a:pos x="514" y="0"/>
                  </a:cxn>
                  <a:cxn ang="0">
                    <a:pos x="889" y="365"/>
                  </a:cxn>
                  <a:cxn ang="0">
                    <a:pos x="875" y="374"/>
                  </a:cxn>
                  <a:cxn ang="0">
                    <a:pos x="808" y="412"/>
                  </a:cxn>
                  <a:cxn ang="0">
                    <a:pos x="744" y="447"/>
                  </a:cxn>
                  <a:cxn ang="0">
                    <a:pos x="680" y="481"/>
                  </a:cxn>
                  <a:cxn ang="0">
                    <a:pos x="613" y="512"/>
                  </a:cxn>
                  <a:cxn ang="0">
                    <a:pos x="551" y="539"/>
                  </a:cxn>
                  <a:cxn ang="0">
                    <a:pos x="488" y="562"/>
                  </a:cxn>
                  <a:cxn ang="0">
                    <a:pos x="436" y="580"/>
                  </a:cxn>
                  <a:cxn ang="0">
                    <a:pos x="0" y="156"/>
                  </a:cxn>
                </a:cxnLst>
                <a:rect l="0" t="0" r="r" b="b"/>
                <a:pathLst>
                  <a:path w="889" h="580">
                    <a:moveTo>
                      <a:pt x="0" y="156"/>
                    </a:moveTo>
                    <a:lnTo>
                      <a:pt x="29" y="161"/>
                    </a:lnTo>
                    <a:lnTo>
                      <a:pt x="78" y="163"/>
                    </a:lnTo>
                    <a:lnTo>
                      <a:pt x="125" y="159"/>
                    </a:lnTo>
                    <a:lnTo>
                      <a:pt x="177" y="147"/>
                    </a:lnTo>
                    <a:lnTo>
                      <a:pt x="229" y="136"/>
                    </a:lnTo>
                    <a:lnTo>
                      <a:pt x="282" y="115"/>
                    </a:lnTo>
                    <a:lnTo>
                      <a:pt x="338" y="94"/>
                    </a:lnTo>
                    <a:lnTo>
                      <a:pt x="396" y="65"/>
                    </a:lnTo>
                    <a:lnTo>
                      <a:pt x="452" y="34"/>
                    </a:lnTo>
                    <a:lnTo>
                      <a:pt x="512" y="2"/>
                    </a:lnTo>
                    <a:lnTo>
                      <a:pt x="514" y="0"/>
                    </a:lnTo>
                    <a:lnTo>
                      <a:pt x="889" y="365"/>
                    </a:lnTo>
                    <a:lnTo>
                      <a:pt x="875" y="374"/>
                    </a:lnTo>
                    <a:lnTo>
                      <a:pt x="808" y="412"/>
                    </a:lnTo>
                    <a:lnTo>
                      <a:pt x="744" y="447"/>
                    </a:lnTo>
                    <a:lnTo>
                      <a:pt x="680" y="481"/>
                    </a:lnTo>
                    <a:lnTo>
                      <a:pt x="613" y="512"/>
                    </a:lnTo>
                    <a:lnTo>
                      <a:pt x="551" y="539"/>
                    </a:lnTo>
                    <a:lnTo>
                      <a:pt x="488" y="562"/>
                    </a:lnTo>
                    <a:lnTo>
                      <a:pt x="436" y="580"/>
                    </a:lnTo>
                    <a:lnTo>
                      <a:pt x="0" y="156"/>
                    </a:lnTo>
                    <a:close/>
                  </a:path>
                </a:pathLst>
              </a:custGeom>
              <a:solidFill>
                <a:srgbClr val="5C5C5C"/>
              </a:solidFill>
              <a:ln w="9525">
                <a:noFill/>
                <a:round/>
                <a:headEnd/>
                <a:tailEnd/>
              </a:ln>
            </p:spPr>
            <p:txBody>
              <a:bodyPr/>
              <a:lstStyle/>
              <a:p>
                <a:pPr>
                  <a:defRPr/>
                </a:pPr>
                <a:endParaRPr lang="en-US">
                  <a:cs typeface="+mn-cs"/>
                </a:endParaRPr>
              </a:p>
            </p:txBody>
          </p:sp>
          <p:sp>
            <p:nvSpPr>
              <p:cNvPr id="99" name="Freeform 626"/>
              <p:cNvSpPr>
                <a:spLocks/>
              </p:cNvSpPr>
              <p:nvPr/>
            </p:nvSpPr>
            <p:spPr bwMode="auto">
              <a:xfrm>
                <a:off x="709" y="210"/>
                <a:ext cx="100" cy="69"/>
              </a:xfrm>
              <a:custGeom>
                <a:avLst/>
                <a:gdLst/>
                <a:ahLst/>
                <a:cxnLst>
                  <a:cxn ang="0">
                    <a:pos x="0" y="246"/>
                  </a:cxn>
                  <a:cxn ang="0">
                    <a:pos x="47" y="228"/>
                  </a:cxn>
                  <a:cxn ang="0">
                    <a:pos x="105" y="199"/>
                  </a:cxn>
                  <a:cxn ang="0">
                    <a:pos x="161" y="168"/>
                  </a:cxn>
                  <a:cxn ang="0">
                    <a:pos x="221" y="136"/>
                  </a:cxn>
                  <a:cxn ang="0">
                    <a:pos x="279" y="99"/>
                  </a:cxn>
                  <a:cxn ang="0">
                    <a:pos x="339" y="57"/>
                  </a:cxn>
                  <a:cxn ang="0">
                    <a:pos x="399" y="15"/>
                  </a:cxn>
                  <a:cxn ang="0">
                    <a:pos x="421" y="0"/>
                  </a:cxn>
                  <a:cxn ang="0">
                    <a:pos x="798" y="366"/>
                  </a:cxn>
                  <a:cxn ang="0">
                    <a:pos x="788" y="372"/>
                  </a:cxn>
                  <a:cxn ang="0">
                    <a:pos x="721" y="420"/>
                  </a:cxn>
                  <a:cxn ang="0">
                    <a:pos x="653" y="464"/>
                  </a:cxn>
                  <a:cxn ang="0">
                    <a:pos x="584" y="508"/>
                  </a:cxn>
                  <a:cxn ang="0">
                    <a:pos x="517" y="546"/>
                  </a:cxn>
                  <a:cxn ang="0">
                    <a:pos x="453" y="581"/>
                  </a:cxn>
                  <a:cxn ang="0">
                    <a:pos x="389" y="615"/>
                  </a:cxn>
                  <a:cxn ang="0">
                    <a:pos x="382" y="618"/>
                  </a:cxn>
                  <a:cxn ang="0">
                    <a:pos x="0" y="246"/>
                  </a:cxn>
                </a:cxnLst>
                <a:rect l="0" t="0" r="r" b="b"/>
                <a:pathLst>
                  <a:path w="798" h="618">
                    <a:moveTo>
                      <a:pt x="0" y="246"/>
                    </a:moveTo>
                    <a:lnTo>
                      <a:pt x="47" y="228"/>
                    </a:lnTo>
                    <a:lnTo>
                      <a:pt x="105" y="199"/>
                    </a:lnTo>
                    <a:lnTo>
                      <a:pt x="161" y="168"/>
                    </a:lnTo>
                    <a:lnTo>
                      <a:pt x="221" y="136"/>
                    </a:lnTo>
                    <a:lnTo>
                      <a:pt x="279" y="99"/>
                    </a:lnTo>
                    <a:lnTo>
                      <a:pt x="339" y="57"/>
                    </a:lnTo>
                    <a:lnTo>
                      <a:pt x="399" y="15"/>
                    </a:lnTo>
                    <a:lnTo>
                      <a:pt x="421" y="0"/>
                    </a:lnTo>
                    <a:lnTo>
                      <a:pt x="798" y="366"/>
                    </a:lnTo>
                    <a:lnTo>
                      <a:pt x="788" y="372"/>
                    </a:lnTo>
                    <a:lnTo>
                      <a:pt x="721" y="420"/>
                    </a:lnTo>
                    <a:lnTo>
                      <a:pt x="653" y="464"/>
                    </a:lnTo>
                    <a:lnTo>
                      <a:pt x="584" y="508"/>
                    </a:lnTo>
                    <a:lnTo>
                      <a:pt x="517" y="546"/>
                    </a:lnTo>
                    <a:lnTo>
                      <a:pt x="453" y="581"/>
                    </a:lnTo>
                    <a:lnTo>
                      <a:pt x="389" y="615"/>
                    </a:lnTo>
                    <a:lnTo>
                      <a:pt x="382" y="618"/>
                    </a:lnTo>
                    <a:lnTo>
                      <a:pt x="0" y="246"/>
                    </a:lnTo>
                    <a:close/>
                  </a:path>
                </a:pathLst>
              </a:custGeom>
              <a:solidFill>
                <a:srgbClr val="8A8A8A"/>
              </a:solidFill>
              <a:ln w="9525">
                <a:noFill/>
                <a:round/>
                <a:headEnd/>
                <a:tailEnd/>
              </a:ln>
            </p:spPr>
            <p:txBody>
              <a:bodyPr/>
              <a:lstStyle/>
              <a:p>
                <a:pPr>
                  <a:defRPr/>
                </a:pPr>
                <a:endParaRPr lang="en-US">
                  <a:cs typeface="+mn-cs"/>
                </a:endParaRPr>
              </a:p>
            </p:txBody>
          </p:sp>
          <p:sp>
            <p:nvSpPr>
              <p:cNvPr id="100" name="Freeform 627"/>
              <p:cNvSpPr>
                <a:spLocks/>
              </p:cNvSpPr>
              <p:nvPr/>
            </p:nvSpPr>
            <p:spPr bwMode="auto">
              <a:xfrm>
                <a:off x="737" y="194"/>
                <a:ext cx="96" cy="72"/>
              </a:xfrm>
              <a:custGeom>
                <a:avLst/>
                <a:gdLst/>
                <a:ahLst/>
                <a:cxnLst>
                  <a:cxn ang="0">
                    <a:pos x="0" y="281"/>
                  </a:cxn>
                  <a:cxn ang="0">
                    <a:pos x="56" y="246"/>
                  </a:cxn>
                  <a:cxn ang="0">
                    <a:pos x="116" y="204"/>
                  </a:cxn>
                  <a:cxn ang="0">
                    <a:pos x="176" y="162"/>
                  </a:cxn>
                  <a:cxn ang="0">
                    <a:pos x="234" y="121"/>
                  </a:cxn>
                  <a:cxn ang="0">
                    <a:pos x="290" y="75"/>
                  </a:cxn>
                  <a:cxn ang="0">
                    <a:pos x="350" y="29"/>
                  </a:cxn>
                  <a:cxn ang="0">
                    <a:pos x="385" y="0"/>
                  </a:cxn>
                  <a:cxn ang="0">
                    <a:pos x="765" y="370"/>
                  </a:cxn>
                  <a:cxn ang="0">
                    <a:pos x="705" y="417"/>
                  </a:cxn>
                  <a:cxn ang="0">
                    <a:pos x="634" y="471"/>
                  </a:cxn>
                  <a:cxn ang="0">
                    <a:pos x="565" y="519"/>
                  </a:cxn>
                  <a:cxn ang="0">
                    <a:pos x="498" y="567"/>
                  </a:cxn>
                  <a:cxn ang="0">
                    <a:pos x="430" y="611"/>
                  </a:cxn>
                  <a:cxn ang="0">
                    <a:pos x="375" y="646"/>
                  </a:cxn>
                  <a:cxn ang="0">
                    <a:pos x="0" y="281"/>
                  </a:cxn>
                </a:cxnLst>
                <a:rect l="0" t="0" r="r" b="b"/>
                <a:pathLst>
                  <a:path w="765" h="646">
                    <a:moveTo>
                      <a:pt x="0" y="281"/>
                    </a:moveTo>
                    <a:lnTo>
                      <a:pt x="56" y="246"/>
                    </a:lnTo>
                    <a:lnTo>
                      <a:pt x="116" y="204"/>
                    </a:lnTo>
                    <a:lnTo>
                      <a:pt x="176" y="162"/>
                    </a:lnTo>
                    <a:lnTo>
                      <a:pt x="234" y="121"/>
                    </a:lnTo>
                    <a:lnTo>
                      <a:pt x="290" y="75"/>
                    </a:lnTo>
                    <a:lnTo>
                      <a:pt x="350" y="29"/>
                    </a:lnTo>
                    <a:lnTo>
                      <a:pt x="385" y="0"/>
                    </a:lnTo>
                    <a:lnTo>
                      <a:pt x="765" y="370"/>
                    </a:lnTo>
                    <a:lnTo>
                      <a:pt x="705" y="417"/>
                    </a:lnTo>
                    <a:lnTo>
                      <a:pt x="634" y="471"/>
                    </a:lnTo>
                    <a:lnTo>
                      <a:pt x="565" y="519"/>
                    </a:lnTo>
                    <a:lnTo>
                      <a:pt x="498" y="567"/>
                    </a:lnTo>
                    <a:lnTo>
                      <a:pt x="430" y="611"/>
                    </a:lnTo>
                    <a:lnTo>
                      <a:pt x="375" y="646"/>
                    </a:lnTo>
                    <a:lnTo>
                      <a:pt x="0" y="281"/>
                    </a:lnTo>
                    <a:close/>
                  </a:path>
                </a:pathLst>
              </a:custGeom>
              <a:solidFill>
                <a:srgbClr val="B8B8B8"/>
              </a:solidFill>
              <a:ln w="9525">
                <a:noFill/>
                <a:round/>
                <a:headEnd/>
                <a:tailEnd/>
              </a:ln>
            </p:spPr>
            <p:txBody>
              <a:bodyPr/>
              <a:lstStyle/>
              <a:p>
                <a:pPr>
                  <a:defRPr/>
                </a:pPr>
                <a:endParaRPr lang="en-US">
                  <a:cs typeface="+mn-cs"/>
                </a:endParaRPr>
              </a:p>
            </p:txBody>
          </p:sp>
          <p:sp>
            <p:nvSpPr>
              <p:cNvPr id="101" name="Freeform 628"/>
              <p:cNvSpPr>
                <a:spLocks/>
              </p:cNvSpPr>
              <p:nvPr/>
            </p:nvSpPr>
            <p:spPr bwMode="auto">
              <a:xfrm>
                <a:off x="762" y="177"/>
                <a:ext cx="93" cy="74"/>
              </a:xfrm>
              <a:custGeom>
                <a:avLst/>
                <a:gdLst/>
                <a:ahLst/>
                <a:cxnLst>
                  <a:cxn ang="0">
                    <a:pos x="0" y="303"/>
                  </a:cxn>
                  <a:cxn ang="0">
                    <a:pos x="36" y="277"/>
                  </a:cxn>
                  <a:cxn ang="0">
                    <a:pos x="92" y="231"/>
                  </a:cxn>
                  <a:cxn ang="0">
                    <a:pos x="152" y="185"/>
                  </a:cxn>
                  <a:cxn ang="0">
                    <a:pos x="206" y="139"/>
                  </a:cxn>
                  <a:cxn ang="0">
                    <a:pos x="260" y="93"/>
                  </a:cxn>
                  <a:cxn ang="0">
                    <a:pos x="313" y="45"/>
                  </a:cxn>
                  <a:cxn ang="0">
                    <a:pos x="364" y="0"/>
                  </a:cxn>
                  <a:cxn ang="0">
                    <a:pos x="748" y="374"/>
                  </a:cxn>
                  <a:cxn ang="0">
                    <a:pos x="713" y="406"/>
                  </a:cxn>
                  <a:cxn ang="0">
                    <a:pos x="644" y="462"/>
                  </a:cxn>
                  <a:cxn ang="0">
                    <a:pos x="575" y="519"/>
                  </a:cxn>
                  <a:cxn ang="0">
                    <a:pos x="507" y="573"/>
                  </a:cxn>
                  <a:cxn ang="0">
                    <a:pos x="436" y="627"/>
                  </a:cxn>
                  <a:cxn ang="0">
                    <a:pos x="377" y="669"/>
                  </a:cxn>
                  <a:cxn ang="0">
                    <a:pos x="0" y="303"/>
                  </a:cxn>
                </a:cxnLst>
                <a:rect l="0" t="0" r="r" b="b"/>
                <a:pathLst>
                  <a:path w="748" h="669">
                    <a:moveTo>
                      <a:pt x="0" y="303"/>
                    </a:moveTo>
                    <a:lnTo>
                      <a:pt x="36" y="277"/>
                    </a:lnTo>
                    <a:lnTo>
                      <a:pt x="92" y="231"/>
                    </a:lnTo>
                    <a:lnTo>
                      <a:pt x="152" y="185"/>
                    </a:lnTo>
                    <a:lnTo>
                      <a:pt x="206" y="139"/>
                    </a:lnTo>
                    <a:lnTo>
                      <a:pt x="260" y="93"/>
                    </a:lnTo>
                    <a:lnTo>
                      <a:pt x="313" y="45"/>
                    </a:lnTo>
                    <a:lnTo>
                      <a:pt x="364" y="0"/>
                    </a:lnTo>
                    <a:lnTo>
                      <a:pt x="748" y="374"/>
                    </a:lnTo>
                    <a:lnTo>
                      <a:pt x="713" y="406"/>
                    </a:lnTo>
                    <a:lnTo>
                      <a:pt x="644" y="462"/>
                    </a:lnTo>
                    <a:lnTo>
                      <a:pt x="575" y="519"/>
                    </a:lnTo>
                    <a:lnTo>
                      <a:pt x="507" y="573"/>
                    </a:lnTo>
                    <a:lnTo>
                      <a:pt x="436" y="627"/>
                    </a:lnTo>
                    <a:lnTo>
                      <a:pt x="377" y="669"/>
                    </a:lnTo>
                    <a:lnTo>
                      <a:pt x="0" y="303"/>
                    </a:lnTo>
                    <a:close/>
                  </a:path>
                </a:pathLst>
              </a:custGeom>
              <a:solidFill>
                <a:srgbClr val="E5E5E5"/>
              </a:solidFill>
              <a:ln w="9525">
                <a:noFill/>
                <a:round/>
                <a:headEnd/>
                <a:tailEnd/>
              </a:ln>
            </p:spPr>
            <p:txBody>
              <a:bodyPr/>
              <a:lstStyle/>
              <a:p>
                <a:pPr>
                  <a:defRPr/>
                </a:pPr>
                <a:endParaRPr lang="en-US">
                  <a:cs typeface="+mn-cs"/>
                </a:endParaRPr>
              </a:p>
            </p:txBody>
          </p:sp>
          <p:sp>
            <p:nvSpPr>
              <p:cNvPr id="102" name="Freeform 629"/>
              <p:cNvSpPr>
                <a:spLocks/>
              </p:cNvSpPr>
              <p:nvPr/>
            </p:nvSpPr>
            <p:spPr bwMode="auto">
              <a:xfrm>
                <a:off x="785" y="158"/>
                <a:ext cx="92" cy="77"/>
              </a:xfrm>
              <a:custGeom>
                <a:avLst/>
                <a:gdLst/>
                <a:ahLst/>
                <a:cxnLst>
                  <a:cxn ang="0">
                    <a:pos x="0" y="321"/>
                  </a:cxn>
                  <a:cxn ang="0">
                    <a:pos x="19" y="304"/>
                  </a:cxn>
                  <a:cxn ang="0">
                    <a:pos x="73" y="258"/>
                  </a:cxn>
                  <a:cxn ang="0">
                    <a:pos x="126" y="210"/>
                  </a:cxn>
                  <a:cxn ang="0">
                    <a:pos x="178" y="164"/>
                  </a:cxn>
                  <a:cxn ang="0">
                    <a:pos x="227" y="116"/>
                  </a:cxn>
                  <a:cxn ang="0">
                    <a:pos x="275" y="72"/>
                  </a:cxn>
                  <a:cxn ang="0">
                    <a:pos x="317" y="28"/>
                  </a:cxn>
                  <a:cxn ang="0">
                    <a:pos x="344" y="0"/>
                  </a:cxn>
                  <a:cxn ang="0">
                    <a:pos x="736" y="381"/>
                  </a:cxn>
                  <a:cxn ang="0">
                    <a:pos x="665" y="446"/>
                  </a:cxn>
                  <a:cxn ang="0">
                    <a:pos x="597" y="506"/>
                  </a:cxn>
                  <a:cxn ang="0">
                    <a:pos x="526" y="571"/>
                  </a:cxn>
                  <a:cxn ang="0">
                    <a:pos x="457" y="627"/>
                  </a:cxn>
                  <a:cxn ang="0">
                    <a:pos x="388" y="684"/>
                  </a:cxn>
                  <a:cxn ang="0">
                    <a:pos x="380" y="691"/>
                  </a:cxn>
                  <a:cxn ang="0">
                    <a:pos x="0" y="321"/>
                  </a:cxn>
                </a:cxnLst>
                <a:rect l="0" t="0" r="r" b="b"/>
                <a:pathLst>
                  <a:path w="736" h="691">
                    <a:moveTo>
                      <a:pt x="0" y="321"/>
                    </a:moveTo>
                    <a:lnTo>
                      <a:pt x="19" y="304"/>
                    </a:lnTo>
                    <a:lnTo>
                      <a:pt x="73" y="258"/>
                    </a:lnTo>
                    <a:lnTo>
                      <a:pt x="126" y="210"/>
                    </a:lnTo>
                    <a:lnTo>
                      <a:pt x="178" y="164"/>
                    </a:lnTo>
                    <a:lnTo>
                      <a:pt x="227" y="116"/>
                    </a:lnTo>
                    <a:lnTo>
                      <a:pt x="275" y="72"/>
                    </a:lnTo>
                    <a:lnTo>
                      <a:pt x="317" y="28"/>
                    </a:lnTo>
                    <a:lnTo>
                      <a:pt x="344" y="0"/>
                    </a:lnTo>
                    <a:lnTo>
                      <a:pt x="736" y="381"/>
                    </a:lnTo>
                    <a:lnTo>
                      <a:pt x="665" y="446"/>
                    </a:lnTo>
                    <a:lnTo>
                      <a:pt x="597" y="506"/>
                    </a:lnTo>
                    <a:lnTo>
                      <a:pt x="526" y="571"/>
                    </a:lnTo>
                    <a:lnTo>
                      <a:pt x="457" y="627"/>
                    </a:lnTo>
                    <a:lnTo>
                      <a:pt x="388" y="684"/>
                    </a:lnTo>
                    <a:lnTo>
                      <a:pt x="380" y="691"/>
                    </a:lnTo>
                    <a:lnTo>
                      <a:pt x="0" y="321"/>
                    </a:lnTo>
                    <a:close/>
                  </a:path>
                </a:pathLst>
              </a:custGeom>
              <a:solidFill>
                <a:srgbClr val="E5E5E5"/>
              </a:solidFill>
              <a:ln w="9525">
                <a:noFill/>
                <a:round/>
                <a:headEnd/>
                <a:tailEnd/>
              </a:ln>
            </p:spPr>
            <p:txBody>
              <a:bodyPr/>
              <a:lstStyle/>
              <a:p>
                <a:pPr>
                  <a:defRPr/>
                </a:pPr>
                <a:endParaRPr lang="en-US">
                  <a:cs typeface="+mn-cs"/>
                </a:endParaRPr>
              </a:p>
            </p:txBody>
          </p:sp>
          <p:sp>
            <p:nvSpPr>
              <p:cNvPr id="103" name="Freeform 630"/>
              <p:cNvSpPr>
                <a:spLocks/>
              </p:cNvSpPr>
              <p:nvPr/>
            </p:nvSpPr>
            <p:spPr bwMode="auto">
              <a:xfrm>
                <a:off x="807" y="139"/>
                <a:ext cx="91" cy="79"/>
              </a:xfrm>
              <a:custGeom>
                <a:avLst/>
                <a:gdLst/>
                <a:ahLst/>
                <a:cxnLst>
                  <a:cxn ang="0">
                    <a:pos x="0" y="339"/>
                  </a:cxn>
                  <a:cxn ang="0">
                    <a:pos x="1" y="338"/>
                  </a:cxn>
                  <a:cxn ang="0">
                    <a:pos x="50" y="290"/>
                  </a:cxn>
                  <a:cxn ang="0">
                    <a:pos x="98" y="246"/>
                  </a:cxn>
                  <a:cxn ang="0">
                    <a:pos x="140" y="202"/>
                  </a:cxn>
                  <a:cxn ang="0">
                    <a:pos x="181" y="158"/>
                  </a:cxn>
                  <a:cxn ang="0">
                    <a:pos x="218" y="119"/>
                  </a:cxn>
                  <a:cxn ang="0">
                    <a:pos x="252" y="79"/>
                  </a:cxn>
                  <a:cxn ang="0">
                    <a:pos x="284" y="46"/>
                  </a:cxn>
                  <a:cxn ang="0">
                    <a:pos x="314" y="12"/>
                  </a:cxn>
                  <a:cxn ang="0">
                    <a:pos x="324" y="0"/>
                  </a:cxn>
                  <a:cxn ang="0">
                    <a:pos x="729" y="393"/>
                  </a:cxn>
                  <a:cxn ang="0">
                    <a:pos x="699" y="424"/>
                  </a:cxn>
                  <a:cxn ang="0">
                    <a:pos x="628" y="490"/>
                  </a:cxn>
                  <a:cxn ang="0">
                    <a:pos x="559" y="555"/>
                  </a:cxn>
                  <a:cxn ang="0">
                    <a:pos x="488" y="620"/>
                  </a:cxn>
                  <a:cxn ang="0">
                    <a:pos x="420" y="680"/>
                  </a:cxn>
                  <a:cxn ang="0">
                    <a:pos x="384" y="713"/>
                  </a:cxn>
                  <a:cxn ang="0">
                    <a:pos x="0" y="339"/>
                  </a:cxn>
                </a:cxnLst>
                <a:rect l="0" t="0" r="r" b="b"/>
                <a:pathLst>
                  <a:path w="729" h="713">
                    <a:moveTo>
                      <a:pt x="0" y="339"/>
                    </a:moveTo>
                    <a:lnTo>
                      <a:pt x="1" y="338"/>
                    </a:lnTo>
                    <a:lnTo>
                      <a:pt x="50" y="290"/>
                    </a:lnTo>
                    <a:lnTo>
                      <a:pt x="98" y="246"/>
                    </a:lnTo>
                    <a:lnTo>
                      <a:pt x="140" y="202"/>
                    </a:lnTo>
                    <a:lnTo>
                      <a:pt x="181" y="158"/>
                    </a:lnTo>
                    <a:lnTo>
                      <a:pt x="218" y="119"/>
                    </a:lnTo>
                    <a:lnTo>
                      <a:pt x="252" y="79"/>
                    </a:lnTo>
                    <a:lnTo>
                      <a:pt x="284" y="46"/>
                    </a:lnTo>
                    <a:lnTo>
                      <a:pt x="314" y="12"/>
                    </a:lnTo>
                    <a:lnTo>
                      <a:pt x="324" y="0"/>
                    </a:lnTo>
                    <a:lnTo>
                      <a:pt x="729" y="393"/>
                    </a:lnTo>
                    <a:lnTo>
                      <a:pt x="699" y="424"/>
                    </a:lnTo>
                    <a:lnTo>
                      <a:pt x="628" y="490"/>
                    </a:lnTo>
                    <a:lnTo>
                      <a:pt x="559" y="555"/>
                    </a:lnTo>
                    <a:lnTo>
                      <a:pt x="488" y="620"/>
                    </a:lnTo>
                    <a:lnTo>
                      <a:pt x="420" y="680"/>
                    </a:lnTo>
                    <a:lnTo>
                      <a:pt x="384" y="713"/>
                    </a:lnTo>
                    <a:lnTo>
                      <a:pt x="0" y="339"/>
                    </a:lnTo>
                    <a:close/>
                  </a:path>
                </a:pathLst>
              </a:custGeom>
              <a:solidFill>
                <a:srgbClr val="E8E8E8"/>
              </a:solidFill>
              <a:ln w="9525">
                <a:noFill/>
                <a:round/>
                <a:headEnd/>
                <a:tailEnd/>
              </a:ln>
            </p:spPr>
            <p:txBody>
              <a:bodyPr/>
              <a:lstStyle/>
              <a:p>
                <a:pPr>
                  <a:defRPr/>
                </a:pPr>
                <a:endParaRPr lang="en-US">
                  <a:cs typeface="+mn-cs"/>
                </a:endParaRPr>
              </a:p>
            </p:txBody>
          </p:sp>
          <p:sp>
            <p:nvSpPr>
              <p:cNvPr id="104" name="Freeform 631"/>
              <p:cNvSpPr>
                <a:spLocks/>
              </p:cNvSpPr>
              <p:nvPr/>
            </p:nvSpPr>
            <p:spPr bwMode="auto">
              <a:xfrm>
                <a:off x="828" y="118"/>
                <a:ext cx="91" cy="83"/>
              </a:xfrm>
              <a:custGeom>
                <a:avLst/>
                <a:gdLst/>
                <a:ahLst/>
                <a:cxnLst>
                  <a:cxn ang="0">
                    <a:pos x="0" y="360"/>
                  </a:cxn>
                  <a:cxn ang="0">
                    <a:pos x="14" y="344"/>
                  </a:cxn>
                  <a:cxn ang="0">
                    <a:pos x="51" y="305"/>
                  </a:cxn>
                  <a:cxn ang="0">
                    <a:pos x="85" y="265"/>
                  </a:cxn>
                  <a:cxn ang="0">
                    <a:pos x="117" y="232"/>
                  </a:cxn>
                  <a:cxn ang="0">
                    <a:pos x="147" y="198"/>
                  </a:cxn>
                  <a:cxn ang="0">
                    <a:pos x="197" y="133"/>
                  </a:cxn>
                  <a:cxn ang="0">
                    <a:pos x="253" y="63"/>
                  </a:cxn>
                  <a:cxn ang="0">
                    <a:pos x="305" y="0"/>
                  </a:cxn>
                  <a:cxn ang="0">
                    <a:pos x="726" y="409"/>
                  </a:cxn>
                  <a:cxn ang="0">
                    <a:pos x="665" y="472"/>
                  </a:cxn>
                  <a:cxn ang="0">
                    <a:pos x="598" y="541"/>
                  </a:cxn>
                  <a:cxn ang="0">
                    <a:pos x="532" y="610"/>
                  </a:cxn>
                  <a:cxn ang="0">
                    <a:pos x="461" y="676"/>
                  </a:cxn>
                  <a:cxn ang="0">
                    <a:pos x="392" y="741"/>
                  </a:cxn>
                  <a:cxn ang="0">
                    <a:pos x="392" y="741"/>
                  </a:cxn>
                  <a:cxn ang="0">
                    <a:pos x="0" y="360"/>
                  </a:cxn>
                </a:cxnLst>
                <a:rect l="0" t="0" r="r" b="b"/>
                <a:pathLst>
                  <a:path w="726" h="741">
                    <a:moveTo>
                      <a:pt x="0" y="360"/>
                    </a:moveTo>
                    <a:lnTo>
                      <a:pt x="14" y="344"/>
                    </a:lnTo>
                    <a:lnTo>
                      <a:pt x="51" y="305"/>
                    </a:lnTo>
                    <a:lnTo>
                      <a:pt x="85" y="265"/>
                    </a:lnTo>
                    <a:lnTo>
                      <a:pt x="117" y="232"/>
                    </a:lnTo>
                    <a:lnTo>
                      <a:pt x="147" y="198"/>
                    </a:lnTo>
                    <a:lnTo>
                      <a:pt x="197" y="133"/>
                    </a:lnTo>
                    <a:lnTo>
                      <a:pt x="253" y="63"/>
                    </a:lnTo>
                    <a:lnTo>
                      <a:pt x="305" y="0"/>
                    </a:lnTo>
                    <a:lnTo>
                      <a:pt x="726" y="409"/>
                    </a:lnTo>
                    <a:lnTo>
                      <a:pt x="665" y="472"/>
                    </a:lnTo>
                    <a:lnTo>
                      <a:pt x="598" y="541"/>
                    </a:lnTo>
                    <a:lnTo>
                      <a:pt x="532" y="610"/>
                    </a:lnTo>
                    <a:lnTo>
                      <a:pt x="461" y="676"/>
                    </a:lnTo>
                    <a:lnTo>
                      <a:pt x="392" y="741"/>
                    </a:lnTo>
                    <a:lnTo>
                      <a:pt x="392" y="741"/>
                    </a:lnTo>
                    <a:lnTo>
                      <a:pt x="0" y="360"/>
                    </a:lnTo>
                    <a:close/>
                  </a:path>
                </a:pathLst>
              </a:custGeom>
              <a:solidFill>
                <a:srgbClr val="EBEBEB"/>
              </a:solidFill>
              <a:ln w="9525">
                <a:noFill/>
                <a:round/>
                <a:headEnd/>
                <a:tailEnd/>
              </a:ln>
            </p:spPr>
            <p:txBody>
              <a:bodyPr/>
              <a:lstStyle/>
              <a:p>
                <a:pPr>
                  <a:defRPr/>
                </a:pPr>
                <a:endParaRPr lang="en-US">
                  <a:cs typeface="+mn-cs"/>
                </a:endParaRPr>
              </a:p>
            </p:txBody>
          </p:sp>
          <p:sp>
            <p:nvSpPr>
              <p:cNvPr id="105" name="Freeform 632"/>
              <p:cNvSpPr>
                <a:spLocks/>
              </p:cNvSpPr>
              <p:nvPr/>
            </p:nvSpPr>
            <p:spPr bwMode="auto">
              <a:xfrm>
                <a:off x="848" y="98"/>
                <a:ext cx="91" cy="85"/>
              </a:xfrm>
              <a:custGeom>
                <a:avLst/>
                <a:gdLst/>
                <a:ahLst/>
                <a:cxnLst>
                  <a:cxn ang="0">
                    <a:pos x="0" y="369"/>
                  </a:cxn>
                  <a:cxn ang="0">
                    <a:pos x="40" y="316"/>
                  </a:cxn>
                  <a:cxn ang="0">
                    <a:pos x="96" y="246"/>
                  </a:cxn>
                  <a:cxn ang="0">
                    <a:pos x="158" y="172"/>
                  </a:cxn>
                  <a:cxn ang="0">
                    <a:pos x="222" y="89"/>
                  </a:cxn>
                  <a:cxn ang="0">
                    <a:pos x="289" y="10"/>
                  </a:cxn>
                  <a:cxn ang="0">
                    <a:pos x="298" y="0"/>
                  </a:cxn>
                  <a:cxn ang="0">
                    <a:pos x="732" y="423"/>
                  </a:cxn>
                  <a:cxn ang="0">
                    <a:pos x="703" y="452"/>
                  </a:cxn>
                  <a:cxn ang="0">
                    <a:pos x="639" y="521"/>
                  </a:cxn>
                  <a:cxn ang="0">
                    <a:pos x="572" y="588"/>
                  </a:cxn>
                  <a:cxn ang="0">
                    <a:pos x="508" y="655"/>
                  </a:cxn>
                  <a:cxn ang="0">
                    <a:pos x="441" y="724"/>
                  </a:cxn>
                  <a:cxn ang="0">
                    <a:pos x="405" y="762"/>
                  </a:cxn>
                  <a:cxn ang="0">
                    <a:pos x="0" y="369"/>
                  </a:cxn>
                </a:cxnLst>
                <a:rect l="0" t="0" r="r" b="b"/>
                <a:pathLst>
                  <a:path w="732" h="762">
                    <a:moveTo>
                      <a:pt x="0" y="369"/>
                    </a:moveTo>
                    <a:lnTo>
                      <a:pt x="40" y="316"/>
                    </a:lnTo>
                    <a:lnTo>
                      <a:pt x="96" y="246"/>
                    </a:lnTo>
                    <a:lnTo>
                      <a:pt x="158" y="172"/>
                    </a:lnTo>
                    <a:lnTo>
                      <a:pt x="222" y="89"/>
                    </a:lnTo>
                    <a:lnTo>
                      <a:pt x="289" y="10"/>
                    </a:lnTo>
                    <a:lnTo>
                      <a:pt x="298" y="0"/>
                    </a:lnTo>
                    <a:lnTo>
                      <a:pt x="732" y="423"/>
                    </a:lnTo>
                    <a:lnTo>
                      <a:pt x="703" y="452"/>
                    </a:lnTo>
                    <a:lnTo>
                      <a:pt x="639" y="521"/>
                    </a:lnTo>
                    <a:lnTo>
                      <a:pt x="572" y="588"/>
                    </a:lnTo>
                    <a:lnTo>
                      <a:pt x="508" y="655"/>
                    </a:lnTo>
                    <a:lnTo>
                      <a:pt x="441" y="724"/>
                    </a:lnTo>
                    <a:lnTo>
                      <a:pt x="405" y="762"/>
                    </a:lnTo>
                    <a:lnTo>
                      <a:pt x="0" y="369"/>
                    </a:lnTo>
                    <a:close/>
                  </a:path>
                </a:pathLst>
              </a:custGeom>
              <a:solidFill>
                <a:srgbClr val="EBEBEB"/>
              </a:solidFill>
              <a:ln w="9525">
                <a:noFill/>
                <a:round/>
                <a:headEnd/>
                <a:tailEnd/>
              </a:ln>
            </p:spPr>
            <p:txBody>
              <a:bodyPr/>
              <a:lstStyle/>
              <a:p>
                <a:pPr>
                  <a:defRPr/>
                </a:pPr>
                <a:endParaRPr lang="en-US">
                  <a:cs typeface="+mn-cs"/>
                </a:endParaRPr>
              </a:p>
            </p:txBody>
          </p:sp>
          <p:sp>
            <p:nvSpPr>
              <p:cNvPr id="106" name="Freeform 633"/>
              <p:cNvSpPr>
                <a:spLocks/>
              </p:cNvSpPr>
              <p:nvPr/>
            </p:nvSpPr>
            <p:spPr bwMode="auto">
              <a:xfrm>
                <a:off x="866" y="78"/>
                <a:ext cx="93" cy="86"/>
              </a:xfrm>
              <a:custGeom>
                <a:avLst/>
                <a:gdLst/>
                <a:ahLst/>
                <a:cxnLst>
                  <a:cxn ang="0">
                    <a:pos x="0" y="363"/>
                  </a:cxn>
                  <a:cxn ang="0">
                    <a:pos x="10" y="352"/>
                  </a:cxn>
                  <a:cxn ang="0">
                    <a:pos x="74" y="269"/>
                  </a:cxn>
                  <a:cxn ang="0">
                    <a:pos x="141" y="190"/>
                  </a:cxn>
                  <a:cxn ang="0">
                    <a:pos x="212" y="104"/>
                  </a:cxn>
                  <a:cxn ang="0">
                    <a:pos x="285" y="18"/>
                  </a:cxn>
                  <a:cxn ang="0">
                    <a:pos x="301" y="0"/>
                  </a:cxn>
                  <a:cxn ang="0">
                    <a:pos x="742" y="430"/>
                  </a:cxn>
                  <a:cxn ang="0">
                    <a:pos x="680" y="496"/>
                  </a:cxn>
                  <a:cxn ang="0">
                    <a:pos x="620" y="565"/>
                  </a:cxn>
                  <a:cxn ang="0">
                    <a:pos x="555" y="632"/>
                  </a:cxn>
                  <a:cxn ang="0">
                    <a:pos x="491" y="701"/>
                  </a:cxn>
                  <a:cxn ang="0">
                    <a:pos x="424" y="768"/>
                  </a:cxn>
                  <a:cxn ang="0">
                    <a:pos x="421" y="772"/>
                  </a:cxn>
                  <a:cxn ang="0">
                    <a:pos x="0" y="363"/>
                  </a:cxn>
                </a:cxnLst>
                <a:rect l="0" t="0" r="r" b="b"/>
                <a:pathLst>
                  <a:path w="742" h="772">
                    <a:moveTo>
                      <a:pt x="0" y="363"/>
                    </a:moveTo>
                    <a:lnTo>
                      <a:pt x="10" y="352"/>
                    </a:lnTo>
                    <a:lnTo>
                      <a:pt x="74" y="269"/>
                    </a:lnTo>
                    <a:lnTo>
                      <a:pt x="141" y="190"/>
                    </a:lnTo>
                    <a:lnTo>
                      <a:pt x="212" y="104"/>
                    </a:lnTo>
                    <a:lnTo>
                      <a:pt x="285" y="18"/>
                    </a:lnTo>
                    <a:lnTo>
                      <a:pt x="301" y="0"/>
                    </a:lnTo>
                    <a:lnTo>
                      <a:pt x="742" y="430"/>
                    </a:lnTo>
                    <a:lnTo>
                      <a:pt x="680" y="496"/>
                    </a:lnTo>
                    <a:lnTo>
                      <a:pt x="620" y="565"/>
                    </a:lnTo>
                    <a:lnTo>
                      <a:pt x="555" y="632"/>
                    </a:lnTo>
                    <a:lnTo>
                      <a:pt x="491" y="701"/>
                    </a:lnTo>
                    <a:lnTo>
                      <a:pt x="424" y="768"/>
                    </a:lnTo>
                    <a:lnTo>
                      <a:pt x="421" y="772"/>
                    </a:lnTo>
                    <a:lnTo>
                      <a:pt x="0" y="363"/>
                    </a:lnTo>
                    <a:close/>
                  </a:path>
                </a:pathLst>
              </a:custGeom>
              <a:solidFill>
                <a:srgbClr val="EDEDED"/>
              </a:solidFill>
              <a:ln w="9525">
                <a:noFill/>
                <a:round/>
                <a:headEnd/>
                <a:tailEnd/>
              </a:ln>
            </p:spPr>
            <p:txBody>
              <a:bodyPr/>
              <a:lstStyle/>
              <a:p>
                <a:pPr>
                  <a:defRPr/>
                </a:pPr>
                <a:endParaRPr lang="en-US">
                  <a:cs typeface="+mn-cs"/>
                </a:endParaRPr>
              </a:p>
            </p:txBody>
          </p:sp>
          <p:sp>
            <p:nvSpPr>
              <p:cNvPr id="107" name="Freeform 634"/>
              <p:cNvSpPr>
                <a:spLocks/>
              </p:cNvSpPr>
              <p:nvPr/>
            </p:nvSpPr>
            <p:spPr bwMode="auto">
              <a:xfrm>
                <a:off x="885" y="58"/>
                <a:ext cx="94" cy="87"/>
              </a:xfrm>
              <a:custGeom>
                <a:avLst/>
                <a:gdLst/>
                <a:ahLst/>
                <a:cxnLst>
                  <a:cxn ang="0">
                    <a:pos x="0" y="358"/>
                  </a:cxn>
                  <a:cxn ang="0">
                    <a:pos x="62" y="282"/>
                  </a:cxn>
                  <a:cxn ang="0">
                    <a:pos x="135" y="196"/>
                  </a:cxn>
                  <a:cxn ang="0">
                    <a:pos x="210" y="107"/>
                  </a:cxn>
                  <a:cxn ang="0">
                    <a:pos x="285" y="23"/>
                  </a:cxn>
                  <a:cxn ang="0">
                    <a:pos x="306" y="0"/>
                  </a:cxn>
                  <a:cxn ang="0">
                    <a:pos x="754" y="436"/>
                  </a:cxn>
                  <a:cxn ang="0">
                    <a:pos x="715" y="476"/>
                  </a:cxn>
                  <a:cxn ang="0">
                    <a:pos x="652" y="541"/>
                  </a:cxn>
                  <a:cxn ang="0">
                    <a:pos x="592" y="608"/>
                  </a:cxn>
                  <a:cxn ang="0">
                    <a:pos x="530" y="674"/>
                  </a:cxn>
                  <a:cxn ang="0">
                    <a:pos x="470" y="743"/>
                  </a:cxn>
                  <a:cxn ang="0">
                    <a:pos x="434" y="781"/>
                  </a:cxn>
                  <a:cxn ang="0">
                    <a:pos x="0" y="358"/>
                  </a:cxn>
                </a:cxnLst>
                <a:rect l="0" t="0" r="r" b="b"/>
                <a:pathLst>
                  <a:path w="754" h="781">
                    <a:moveTo>
                      <a:pt x="0" y="358"/>
                    </a:moveTo>
                    <a:lnTo>
                      <a:pt x="62" y="282"/>
                    </a:lnTo>
                    <a:lnTo>
                      <a:pt x="135" y="196"/>
                    </a:lnTo>
                    <a:lnTo>
                      <a:pt x="210" y="107"/>
                    </a:lnTo>
                    <a:lnTo>
                      <a:pt x="285" y="23"/>
                    </a:lnTo>
                    <a:lnTo>
                      <a:pt x="306" y="0"/>
                    </a:lnTo>
                    <a:lnTo>
                      <a:pt x="754" y="436"/>
                    </a:lnTo>
                    <a:lnTo>
                      <a:pt x="715" y="476"/>
                    </a:lnTo>
                    <a:lnTo>
                      <a:pt x="652" y="541"/>
                    </a:lnTo>
                    <a:lnTo>
                      <a:pt x="592" y="608"/>
                    </a:lnTo>
                    <a:lnTo>
                      <a:pt x="530" y="674"/>
                    </a:lnTo>
                    <a:lnTo>
                      <a:pt x="470" y="743"/>
                    </a:lnTo>
                    <a:lnTo>
                      <a:pt x="434" y="781"/>
                    </a:lnTo>
                    <a:lnTo>
                      <a:pt x="0" y="358"/>
                    </a:lnTo>
                    <a:close/>
                  </a:path>
                </a:pathLst>
              </a:custGeom>
              <a:solidFill>
                <a:srgbClr val="F0F0F0"/>
              </a:solidFill>
              <a:ln w="9525">
                <a:noFill/>
                <a:round/>
                <a:headEnd/>
                <a:tailEnd/>
              </a:ln>
            </p:spPr>
            <p:txBody>
              <a:bodyPr/>
              <a:lstStyle/>
              <a:p>
                <a:pPr>
                  <a:defRPr/>
                </a:pPr>
                <a:endParaRPr lang="en-US">
                  <a:cs typeface="+mn-cs"/>
                </a:endParaRPr>
              </a:p>
            </p:txBody>
          </p:sp>
          <p:sp>
            <p:nvSpPr>
              <p:cNvPr id="108" name="Freeform 635"/>
              <p:cNvSpPr>
                <a:spLocks/>
              </p:cNvSpPr>
              <p:nvPr/>
            </p:nvSpPr>
            <p:spPr bwMode="auto">
              <a:xfrm>
                <a:off x="904" y="39"/>
                <a:ext cx="96" cy="87"/>
              </a:xfrm>
              <a:custGeom>
                <a:avLst/>
                <a:gdLst/>
                <a:ahLst/>
                <a:cxnLst>
                  <a:cxn ang="0">
                    <a:pos x="0" y="350"/>
                  </a:cxn>
                  <a:cxn ang="0">
                    <a:pos x="59" y="279"/>
                  </a:cxn>
                  <a:cxn ang="0">
                    <a:pos x="134" y="195"/>
                  </a:cxn>
                  <a:cxn ang="0">
                    <a:pos x="209" y="109"/>
                  </a:cxn>
                  <a:cxn ang="0">
                    <a:pos x="287" y="28"/>
                  </a:cxn>
                  <a:cxn ang="0">
                    <a:pos x="315" y="0"/>
                  </a:cxn>
                  <a:cxn ang="0">
                    <a:pos x="767" y="438"/>
                  </a:cxn>
                  <a:cxn ang="0">
                    <a:pos x="746" y="458"/>
                  </a:cxn>
                  <a:cxn ang="0">
                    <a:pos x="686" y="521"/>
                  </a:cxn>
                  <a:cxn ang="0">
                    <a:pos x="626" y="586"/>
                  </a:cxn>
                  <a:cxn ang="0">
                    <a:pos x="564" y="648"/>
                  </a:cxn>
                  <a:cxn ang="0">
                    <a:pos x="501" y="713"/>
                  </a:cxn>
                  <a:cxn ang="0">
                    <a:pos x="442" y="779"/>
                  </a:cxn>
                  <a:cxn ang="0">
                    <a:pos x="0" y="350"/>
                  </a:cxn>
                </a:cxnLst>
                <a:rect l="0" t="0" r="r" b="b"/>
                <a:pathLst>
                  <a:path w="767" h="779">
                    <a:moveTo>
                      <a:pt x="0" y="350"/>
                    </a:moveTo>
                    <a:lnTo>
                      <a:pt x="59" y="279"/>
                    </a:lnTo>
                    <a:lnTo>
                      <a:pt x="134" y="195"/>
                    </a:lnTo>
                    <a:lnTo>
                      <a:pt x="209" y="109"/>
                    </a:lnTo>
                    <a:lnTo>
                      <a:pt x="287" y="28"/>
                    </a:lnTo>
                    <a:lnTo>
                      <a:pt x="315" y="0"/>
                    </a:lnTo>
                    <a:lnTo>
                      <a:pt x="767" y="438"/>
                    </a:lnTo>
                    <a:lnTo>
                      <a:pt x="746" y="458"/>
                    </a:lnTo>
                    <a:lnTo>
                      <a:pt x="686" y="521"/>
                    </a:lnTo>
                    <a:lnTo>
                      <a:pt x="626" y="586"/>
                    </a:lnTo>
                    <a:lnTo>
                      <a:pt x="564" y="648"/>
                    </a:lnTo>
                    <a:lnTo>
                      <a:pt x="501" y="713"/>
                    </a:lnTo>
                    <a:lnTo>
                      <a:pt x="442" y="779"/>
                    </a:lnTo>
                    <a:lnTo>
                      <a:pt x="0" y="350"/>
                    </a:lnTo>
                    <a:close/>
                  </a:path>
                </a:pathLst>
              </a:custGeom>
              <a:solidFill>
                <a:srgbClr val="F2F2F2"/>
              </a:solidFill>
              <a:ln w="9525">
                <a:noFill/>
                <a:round/>
                <a:headEnd/>
                <a:tailEnd/>
              </a:ln>
            </p:spPr>
            <p:txBody>
              <a:bodyPr/>
              <a:lstStyle/>
              <a:p>
                <a:pPr>
                  <a:defRPr/>
                </a:pPr>
                <a:endParaRPr lang="en-US">
                  <a:cs typeface="+mn-cs"/>
                </a:endParaRPr>
              </a:p>
            </p:txBody>
          </p:sp>
          <p:sp>
            <p:nvSpPr>
              <p:cNvPr id="109" name="Freeform 636"/>
              <p:cNvSpPr>
                <a:spLocks/>
              </p:cNvSpPr>
              <p:nvPr/>
            </p:nvSpPr>
            <p:spPr bwMode="auto">
              <a:xfrm>
                <a:off x="923" y="21"/>
                <a:ext cx="98" cy="86"/>
              </a:xfrm>
              <a:custGeom>
                <a:avLst/>
                <a:gdLst/>
                <a:ahLst/>
                <a:cxnLst>
                  <a:cxn ang="0">
                    <a:pos x="0" y="337"/>
                  </a:cxn>
                  <a:cxn ang="0">
                    <a:pos x="54" y="274"/>
                  </a:cxn>
                  <a:cxn ang="0">
                    <a:pos x="132" y="193"/>
                  </a:cxn>
                  <a:cxn ang="0">
                    <a:pos x="211" y="112"/>
                  </a:cxn>
                  <a:cxn ang="0">
                    <a:pos x="286" y="39"/>
                  </a:cxn>
                  <a:cxn ang="0">
                    <a:pos x="327" y="0"/>
                  </a:cxn>
                  <a:cxn ang="0">
                    <a:pos x="781" y="441"/>
                  </a:cxn>
                  <a:cxn ang="0">
                    <a:pos x="776" y="446"/>
                  </a:cxn>
                  <a:cxn ang="0">
                    <a:pos x="714" y="504"/>
                  </a:cxn>
                  <a:cxn ang="0">
                    <a:pos x="653" y="563"/>
                  </a:cxn>
                  <a:cxn ang="0">
                    <a:pos x="591" y="623"/>
                  </a:cxn>
                  <a:cxn ang="0">
                    <a:pos x="531" y="686"/>
                  </a:cxn>
                  <a:cxn ang="0">
                    <a:pos x="471" y="751"/>
                  </a:cxn>
                  <a:cxn ang="0">
                    <a:pos x="448" y="773"/>
                  </a:cxn>
                  <a:cxn ang="0">
                    <a:pos x="0" y="337"/>
                  </a:cxn>
                </a:cxnLst>
                <a:rect l="0" t="0" r="r" b="b"/>
                <a:pathLst>
                  <a:path w="781" h="773">
                    <a:moveTo>
                      <a:pt x="0" y="337"/>
                    </a:moveTo>
                    <a:lnTo>
                      <a:pt x="54" y="274"/>
                    </a:lnTo>
                    <a:lnTo>
                      <a:pt x="132" y="193"/>
                    </a:lnTo>
                    <a:lnTo>
                      <a:pt x="211" y="112"/>
                    </a:lnTo>
                    <a:lnTo>
                      <a:pt x="286" y="39"/>
                    </a:lnTo>
                    <a:lnTo>
                      <a:pt x="327" y="0"/>
                    </a:lnTo>
                    <a:lnTo>
                      <a:pt x="781" y="441"/>
                    </a:lnTo>
                    <a:lnTo>
                      <a:pt x="776" y="446"/>
                    </a:lnTo>
                    <a:lnTo>
                      <a:pt x="714" y="504"/>
                    </a:lnTo>
                    <a:lnTo>
                      <a:pt x="653" y="563"/>
                    </a:lnTo>
                    <a:lnTo>
                      <a:pt x="591" y="623"/>
                    </a:lnTo>
                    <a:lnTo>
                      <a:pt x="531" y="686"/>
                    </a:lnTo>
                    <a:lnTo>
                      <a:pt x="471" y="751"/>
                    </a:lnTo>
                    <a:lnTo>
                      <a:pt x="448" y="773"/>
                    </a:lnTo>
                    <a:lnTo>
                      <a:pt x="0" y="337"/>
                    </a:lnTo>
                    <a:close/>
                  </a:path>
                </a:pathLst>
              </a:custGeom>
              <a:solidFill>
                <a:srgbClr val="F2F2F2"/>
              </a:solidFill>
              <a:ln w="9525">
                <a:noFill/>
                <a:round/>
                <a:headEnd/>
                <a:tailEnd/>
              </a:ln>
            </p:spPr>
            <p:txBody>
              <a:bodyPr/>
              <a:lstStyle/>
              <a:p>
                <a:pPr>
                  <a:defRPr/>
                </a:pPr>
                <a:endParaRPr lang="en-US">
                  <a:cs typeface="+mn-cs"/>
                </a:endParaRPr>
              </a:p>
            </p:txBody>
          </p:sp>
          <p:sp>
            <p:nvSpPr>
              <p:cNvPr id="110" name="Freeform 637"/>
              <p:cNvSpPr>
                <a:spLocks/>
              </p:cNvSpPr>
              <p:nvPr/>
            </p:nvSpPr>
            <p:spPr bwMode="auto">
              <a:xfrm>
                <a:off x="943" y="4"/>
                <a:ext cx="100" cy="84"/>
              </a:xfrm>
              <a:custGeom>
                <a:avLst/>
                <a:gdLst/>
                <a:ahLst/>
                <a:cxnLst>
                  <a:cxn ang="0">
                    <a:pos x="0" y="318"/>
                  </a:cxn>
                  <a:cxn ang="0">
                    <a:pos x="51" y="265"/>
                  </a:cxn>
                  <a:cxn ang="0">
                    <a:pos x="126" y="192"/>
                  </a:cxn>
                  <a:cxn ang="0">
                    <a:pos x="204" y="118"/>
                  </a:cxn>
                  <a:cxn ang="0">
                    <a:pos x="279" y="56"/>
                  </a:cxn>
                  <a:cxn ang="0">
                    <a:pos x="347" y="0"/>
                  </a:cxn>
                  <a:cxn ang="0">
                    <a:pos x="797" y="438"/>
                  </a:cxn>
                  <a:cxn ang="0">
                    <a:pos x="738" y="488"/>
                  </a:cxn>
                  <a:cxn ang="0">
                    <a:pos x="676" y="544"/>
                  </a:cxn>
                  <a:cxn ang="0">
                    <a:pos x="616" y="599"/>
                  </a:cxn>
                  <a:cxn ang="0">
                    <a:pos x="554" y="657"/>
                  </a:cxn>
                  <a:cxn ang="0">
                    <a:pos x="493" y="716"/>
                  </a:cxn>
                  <a:cxn ang="0">
                    <a:pos x="452" y="756"/>
                  </a:cxn>
                  <a:cxn ang="0">
                    <a:pos x="0" y="318"/>
                  </a:cxn>
                </a:cxnLst>
                <a:rect l="0" t="0" r="r" b="b"/>
                <a:pathLst>
                  <a:path w="797" h="756">
                    <a:moveTo>
                      <a:pt x="0" y="318"/>
                    </a:moveTo>
                    <a:lnTo>
                      <a:pt x="51" y="265"/>
                    </a:lnTo>
                    <a:lnTo>
                      <a:pt x="126" y="192"/>
                    </a:lnTo>
                    <a:lnTo>
                      <a:pt x="204" y="118"/>
                    </a:lnTo>
                    <a:lnTo>
                      <a:pt x="279" y="56"/>
                    </a:lnTo>
                    <a:lnTo>
                      <a:pt x="347" y="0"/>
                    </a:lnTo>
                    <a:lnTo>
                      <a:pt x="797" y="438"/>
                    </a:lnTo>
                    <a:lnTo>
                      <a:pt x="738" y="488"/>
                    </a:lnTo>
                    <a:lnTo>
                      <a:pt x="676" y="544"/>
                    </a:lnTo>
                    <a:lnTo>
                      <a:pt x="616" y="599"/>
                    </a:lnTo>
                    <a:lnTo>
                      <a:pt x="554" y="657"/>
                    </a:lnTo>
                    <a:lnTo>
                      <a:pt x="493" y="716"/>
                    </a:lnTo>
                    <a:lnTo>
                      <a:pt x="452" y="756"/>
                    </a:lnTo>
                    <a:lnTo>
                      <a:pt x="0" y="318"/>
                    </a:lnTo>
                    <a:close/>
                  </a:path>
                </a:pathLst>
              </a:custGeom>
              <a:solidFill>
                <a:srgbClr val="F5F5F5"/>
              </a:solidFill>
              <a:ln w="9525">
                <a:noFill/>
                <a:round/>
                <a:headEnd/>
                <a:tailEnd/>
              </a:ln>
            </p:spPr>
            <p:txBody>
              <a:bodyPr/>
              <a:lstStyle/>
              <a:p>
                <a:pPr>
                  <a:defRPr/>
                </a:pPr>
                <a:endParaRPr lang="en-US">
                  <a:cs typeface="+mn-cs"/>
                </a:endParaRPr>
              </a:p>
            </p:txBody>
          </p:sp>
          <p:sp>
            <p:nvSpPr>
              <p:cNvPr id="111" name="Freeform 638"/>
              <p:cNvSpPr>
                <a:spLocks/>
              </p:cNvSpPr>
              <p:nvPr/>
            </p:nvSpPr>
            <p:spPr bwMode="auto">
              <a:xfrm>
                <a:off x="964" y="4"/>
                <a:ext cx="103" cy="66"/>
              </a:xfrm>
              <a:custGeom>
                <a:avLst/>
                <a:gdLst/>
                <a:ahLst/>
                <a:cxnLst>
                  <a:cxn ang="0">
                    <a:pos x="0" y="156"/>
                  </a:cxn>
                  <a:cxn ang="0">
                    <a:pos x="37" y="121"/>
                  </a:cxn>
                  <a:cxn ang="0">
                    <a:pos x="112" y="59"/>
                  </a:cxn>
                  <a:cxn ang="0">
                    <a:pos x="185" y="0"/>
                  </a:cxn>
                  <a:cxn ang="0">
                    <a:pos x="514" y="0"/>
                  </a:cxn>
                  <a:cxn ang="0">
                    <a:pos x="820" y="299"/>
                  </a:cxn>
                  <a:cxn ang="0">
                    <a:pos x="758" y="343"/>
                  </a:cxn>
                  <a:cxn ang="0">
                    <a:pos x="694" y="391"/>
                  </a:cxn>
                  <a:cxn ang="0">
                    <a:pos x="631" y="441"/>
                  </a:cxn>
                  <a:cxn ang="0">
                    <a:pos x="571" y="491"/>
                  </a:cxn>
                  <a:cxn ang="0">
                    <a:pos x="509" y="547"/>
                  </a:cxn>
                  <a:cxn ang="0">
                    <a:pos x="454" y="597"/>
                  </a:cxn>
                  <a:cxn ang="0">
                    <a:pos x="0" y="156"/>
                  </a:cxn>
                </a:cxnLst>
                <a:rect l="0" t="0" r="r" b="b"/>
                <a:pathLst>
                  <a:path w="820" h="597">
                    <a:moveTo>
                      <a:pt x="0" y="156"/>
                    </a:moveTo>
                    <a:lnTo>
                      <a:pt x="37" y="121"/>
                    </a:lnTo>
                    <a:lnTo>
                      <a:pt x="112" y="59"/>
                    </a:lnTo>
                    <a:lnTo>
                      <a:pt x="185" y="0"/>
                    </a:lnTo>
                    <a:lnTo>
                      <a:pt x="514" y="0"/>
                    </a:lnTo>
                    <a:lnTo>
                      <a:pt x="820" y="299"/>
                    </a:lnTo>
                    <a:lnTo>
                      <a:pt x="758" y="343"/>
                    </a:lnTo>
                    <a:lnTo>
                      <a:pt x="694" y="391"/>
                    </a:lnTo>
                    <a:lnTo>
                      <a:pt x="631" y="441"/>
                    </a:lnTo>
                    <a:lnTo>
                      <a:pt x="571" y="491"/>
                    </a:lnTo>
                    <a:lnTo>
                      <a:pt x="509" y="547"/>
                    </a:lnTo>
                    <a:lnTo>
                      <a:pt x="454" y="597"/>
                    </a:lnTo>
                    <a:lnTo>
                      <a:pt x="0" y="156"/>
                    </a:lnTo>
                    <a:close/>
                  </a:path>
                </a:pathLst>
              </a:custGeom>
              <a:solidFill>
                <a:srgbClr val="F5F5F5"/>
              </a:solidFill>
              <a:ln w="9525">
                <a:noFill/>
                <a:round/>
                <a:headEnd/>
                <a:tailEnd/>
              </a:ln>
            </p:spPr>
            <p:txBody>
              <a:bodyPr/>
              <a:lstStyle/>
              <a:p>
                <a:pPr>
                  <a:defRPr/>
                </a:pPr>
                <a:endParaRPr lang="en-US">
                  <a:cs typeface="+mn-cs"/>
                </a:endParaRPr>
              </a:p>
            </p:txBody>
          </p:sp>
          <p:sp>
            <p:nvSpPr>
              <p:cNvPr id="112" name="Freeform 639"/>
              <p:cNvSpPr>
                <a:spLocks/>
              </p:cNvSpPr>
              <p:nvPr/>
            </p:nvSpPr>
            <p:spPr bwMode="auto">
              <a:xfrm>
                <a:off x="987" y="4"/>
                <a:ext cx="106" cy="49"/>
              </a:xfrm>
              <a:custGeom>
                <a:avLst/>
                <a:gdLst/>
                <a:ahLst/>
                <a:cxnLst>
                  <a:cxn ang="0">
                    <a:pos x="0" y="3"/>
                  </a:cxn>
                  <a:cxn ang="0">
                    <a:pos x="5" y="0"/>
                  </a:cxn>
                  <a:cxn ang="0">
                    <a:pos x="672" y="0"/>
                  </a:cxn>
                  <a:cxn ang="0">
                    <a:pos x="848" y="172"/>
                  </a:cxn>
                  <a:cxn ang="0">
                    <a:pos x="836" y="178"/>
                  </a:cxn>
                  <a:cxn ang="0">
                    <a:pos x="771" y="215"/>
                  </a:cxn>
                  <a:cxn ang="0">
                    <a:pos x="707" y="255"/>
                  </a:cxn>
                  <a:cxn ang="0">
                    <a:pos x="640" y="299"/>
                  </a:cxn>
                  <a:cxn ang="0">
                    <a:pos x="578" y="343"/>
                  </a:cxn>
                  <a:cxn ang="0">
                    <a:pos x="514" y="391"/>
                  </a:cxn>
                  <a:cxn ang="0">
                    <a:pos x="451" y="441"/>
                  </a:cxn>
                  <a:cxn ang="0">
                    <a:pos x="450" y="441"/>
                  </a:cxn>
                  <a:cxn ang="0">
                    <a:pos x="0" y="3"/>
                  </a:cxn>
                </a:cxnLst>
                <a:rect l="0" t="0" r="r" b="b"/>
                <a:pathLst>
                  <a:path w="848" h="441">
                    <a:moveTo>
                      <a:pt x="0" y="3"/>
                    </a:moveTo>
                    <a:lnTo>
                      <a:pt x="5" y="0"/>
                    </a:lnTo>
                    <a:lnTo>
                      <a:pt x="672" y="0"/>
                    </a:lnTo>
                    <a:lnTo>
                      <a:pt x="848" y="172"/>
                    </a:lnTo>
                    <a:lnTo>
                      <a:pt x="836" y="178"/>
                    </a:lnTo>
                    <a:lnTo>
                      <a:pt x="771" y="215"/>
                    </a:lnTo>
                    <a:lnTo>
                      <a:pt x="707" y="255"/>
                    </a:lnTo>
                    <a:lnTo>
                      <a:pt x="640" y="299"/>
                    </a:lnTo>
                    <a:lnTo>
                      <a:pt x="578" y="343"/>
                    </a:lnTo>
                    <a:lnTo>
                      <a:pt x="514" y="391"/>
                    </a:lnTo>
                    <a:lnTo>
                      <a:pt x="451" y="441"/>
                    </a:lnTo>
                    <a:lnTo>
                      <a:pt x="450" y="441"/>
                    </a:lnTo>
                    <a:lnTo>
                      <a:pt x="0" y="3"/>
                    </a:lnTo>
                    <a:close/>
                  </a:path>
                </a:pathLst>
              </a:custGeom>
              <a:solidFill>
                <a:srgbClr val="F7F7F7"/>
              </a:solidFill>
              <a:ln w="9525">
                <a:noFill/>
                <a:round/>
                <a:headEnd/>
                <a:tailEnd/>
              </a:ln>
            </p:spPr>
            <p:txBody>
              <a:bodyPr/>
              <a:lstStyle/>
              <a:p>
                <a:pPr>
                  <a:defRPr/>
                </a:pPr>
                <a:endParaRPr lang="en-US">
                  <a:cs typeface="+mn-cs"/>
                </a:endParaRPr>
              </a:p>
            </p:txBody>
          </p:sp>
          <p:sp>
            <p:nvSpPr>
              <p:cNvPr id="113" name="Freeform 640"/>
              <p:cNvSpPr>
                <a:spLocks/>
              </p:cNvSpPr>
              <p:nvPr/>
            </p:nvSpPr>
            <p:spPr bwMode="auto">
              <a:xfrm>
                <a:off x="1028" y="4"/>
                <a:ext cx="94" cy="33"/>
              </a:xfrm>
              <a:custGeom>
                <a:avLst/>
                <a:gdLst/>
                <a:ahLst/>
                <a:cxnLst>
                  <a:cxn ang="0">
                    <a:pos x="675" y="0"/>
                  </a:cxn>
                  <a:cxn ang="0">
                    <a:pos x="0" y="0"/>
                  </a:cxn>
                  <a:cxn ang="0">
                    <a:pos x="306" y="299"/>
                  </a:cxn>
                  <a:cxn ang="0">
                    <a:pos x="373" y="255"/>
                  </a:cxn>
                  <a:cxn ang="0">
                    <a:pos x="437" y="215"/>
                  </a:cxn>
                  <a:cxn ang="0">
                    <a:pos x="502" y="178"/>
                  </a:cxn>
                  <a:cxn ang="0">
                    <a:pos x="571" y="142"/>
                  </a:cxn>
                  <a:cxn ang="0">
                    <a:pos x="639" y="111"/>
                  </a:cxn>
                  <a:cxn ang="0">
                    <a:pos x="710" y="82"/>
                  </a:cxn>
                  <a:cxn ang="0">
                    <a:pos x="746" y="69"/>
                  </a:cxn>
                  <a:cxn ang="0">
                    <a:pos x="675" y="0"/>
                  </a:cxn>
                </a:cxnLst>
                <a:rect l="0" t="0" r="r" b="b"/>
                <a:pathLst>
                  <a:path w="746" h="299">
                    <a:moveTo>
                      <a:pt x="675" y="0"/>
                    </a:moveTo>
                    <a:lnTo>
                      <a:pt x="0" y="0"/>
                    </a:lnTo>
                    <a:lnTo>
                      <a:pt x="306" y="299"/>
                    </a:lnTo>
                    <a:lnTo>
                      <a:pt x="373" y="255"/>
                    </a:lnTo>
                    <a:lnTo>
                      <a:pt x="437" y="215"/>
                    </a:lnTo>
                    <a:lnTo>
                      <a:pt x="502" y="178"/>
                    </a:lnTo>
                    <a:lnTo>
                      <a:pt x="571" y="142"/>
                    </a:lnTo>
                    <a:lnTo>
                      <a:pt x="639" y="111"/>
                    </a:lnTo>
                    <a:lnTo>
                      <a:pt x="710" y="82"/>
                    </a:lnTo>
                    <a:lnTo>
                      <a:pt x="746" y="69"/>
                    </a:lnTo>
                    <a:lnTo>
                      <a:pt x="675" y="0"/>
                    </a:lnTo>
                    <a:close/>
                  </a:path>
                </a:pathLst>
              </a:custGeom>
              <a:solidFill>
                <a:srgbClr val="FAFAFA"/>
              </a:solidFill>
              <a:ln w="9525">
                <a:noFill/>
                <a:round/>
                <a:headEnd/>
                <a:tailEnd/>
              </a:ln>
            </p:spPr>
            <p:txBody>
              <a:bodyPr/>
              <a:lstStyle/>
              <a:p>
                <a:pPr>
                  <a:defRPr/>
                </a:pPr>
                <a:endParaRPr lang="en-US">
                  <a:cs typeface="+mn-cs"/>
                </a:endParaRPr>
              </a:p>
            </p:txBody>
          </p:sp>
          <p:sp>
            <p:nvSpPr>
              <p:cNvPr id="114" name="Freeform 641"/>
              <p:cNvSpPr>
                <a:spLocks/>
              </p:cNvSpPr>
              <p:nvPr/>
            </p:nvSpPr>
            <p:spPr bwMode="auto">
              <a:xfrm>
                <a:off x="1071" y="4"/>
                <a:ext cx="83" cy="19"/>
              </a:xfrm>
              <a:custGeom>
                <a:avLst/>
                <a:gdLst/>
                <a:ahLst/>
                <a:cxnLst>
                  <a:cxn ang="0">
                    <a:pos x="0" y="0"/>
                  </a:cxn>
                  <a:cxn ang="0">
                    <a:pos x="664" y="0"/>
                  </a:cxn>
                  <a:cxn ang="0">
                    <a:pos x="587" y="17"/>
                  </a:cxn>
                  <a:cxn ang="0">
                    <a:pos x="512" y="34"/>
                  </a:cxn>
                  <a:cxn ang="0">
                    <a:pos x="441" y="57"/>
                  </a:cxn>
                  <a:cxn ang="0">
                    <a:pos x="372" y="82"/>
                  </a:cxn>
                  <a:cxn ang="0">
                    <a:pos x="301" y="111"/>
                  </a:cxn>
                  <a:cxn ang="0">
                    <a:pos x="233" y="142"/>
                  </a:cxn>
                  <a:cxn ang="0">
                    <a:pos x="176" y="172"/>
                  </a:cxn>
                  <a:cxn ang="0">
                    <a:pos x="0" y="0"/>
                  </a:cxn>
                </a:cxnLst>
                <a:rect l="0" t="0" r="r" b="b"/>
                <a:pathLst>
                  <a:path w="664" h="172">
                    <a:moveTo>
                      <a:pt x="0" y="0"/>
                    </a:moveTo>
                    <a:lnTo>
                      <a:pt x="664" y="0"/>
                    </a:lnTo>
                    <a:lnTo>
                      <a:pt x="587" y="17"/>
                    </a:lnTo>
                    <a:lnTo>
                      <a:pt x="512" y="34"/>
                    </a:lnTo>
                    <a:lnTo>
                      <a:pt x="441" y="57"/>
                    </a:lnTo>
                    <a:lnTo>
                      <a:pt x="372" y="82"/>
                    </a:lnTo>
                    <a:lnTo>
                      <a:pt x="301" y="111"/>
                    </a:lnTo>
                    <a:lnTo>
                      <a:pt x="233" y="142"/>
                    </a:lnTo>
                    <a:lnTo>
                      <a:pt x="176" y="172"/>
                    </a:lnTo>
                    <a:lnTo>
                      <a:pt x="0" y="0"/>
                    </a:lnTo>
                    <a:close/>
                  </a:path>
                </a:pathLst>
              </a:custGeom>
              <a:solidFill>
                <a:srgbClr val="FAFAFA"/>
              </a:solidFill>
              <a:ln w="9525">
                <a:noFill/>
                <a:round/>
                <a:headEnd/>
                <a:tailEnd/>
              </a:ln>
            </p:spPr>
            <p:txBody>
              <a:bodyPr/>
              <a:lstStyle/>
              <a:p>
                <a:pPr>
                  <a:defRPr/>
                </a:pPr>
                <a:endParaRPr lang="en-US">
                  <a:cs typeface="+mn-cs"/>
                </a:endParaRPr>
              </a:p>
            </p:txBody>
          </p:sp>
          <p:sp>
            <p:nvSpPr>
              <p:cNvPr id="115" name="Freeform 642"/>
              <p:cNvSpPr>
                <a:spLocks/>
              </p:cNvSpPr>
              <p:nvPr/>
            </p:nvSpPr>
            <p:spPr bwMode="auto">
              <a:xfrm>
                <a:off x="1113" y="4"/>
                <a:ext cx="41" cy="7"/>
              </a:xfrm>
              <a:custGeom>
                <a:avLst/>
                <a:gdLst/>
                <a:ahLst/>
                <a:cxnLst>
                  <a:cxn ang="0">
                    <a:pos x="0" y="0"/>
                  </a:cxn>
                  <a:cxn ang="0">
                    <a:pos x="327" y="0"/>
                  </a:cxn>
                  <a:cxn ang="0">
                    <a:pos x="250" y="17"/>
                  </a:cxn>
                  <a:cxn ang="0">
                    <a:pos x="175" y="34"/>
                  </a:cxn>
                  <a:cxn ang="0">
                    <a:pos x="104" y="57"/>
                  </a:cxn>
                  <a:cxn ang="0">
                    <a:pos x="71" y="69"/>
                  </a:cxn>
                  <a:cxn ang="0">
                    <a:pos x="0" y="0"/>
                  </a:cxn>
                </a:cxnLst>
                <a:rect l="0" t="0" r="r" b="b"/>
                <a:pathLst>
                  <a:path w="327" h="69">
                    <a:moveTo>
                      <a:pt x="0" y="0"/>
                    </a:moveTo>
                    <a:lnTo>
                      <a:pt x="327" y="0"/>
                    </a:lnTo>
                    <a:lnTo>
                      <a:pt x="250" y="17"/>
                    </a:lnTo>
                    <a:lnTo>
                      <a:pt x="175" y="34"/>
                    </a:lnTo>
                    <a:lnTo>
                      <a:pt x="104" y="57"/>
                    </a:lnTo>
                    <a:lnTo>
                      <a:pt x="71" y="69"/>
                    </a:lnTo>
                    <a:lnTo>
                      <a:pt x="0" y="0"/>
                    </a:lnTo>
                    <a:close/>
                  </a:path>
                </a:pathLst>
              </a:custGeom>
              <a:solidFill>
                <a:srgbClr val="FFFFFF"/>
              </a:solidFill>
              <a:ln w="9525">
                <a:noFill/>
                <a:round/>
                <a:headEnd/>
                <a:tailEnd/>
              </a:ln>
            </p:spPr>
            <p:txBody>
              <a:bodyPr/>
              <a:lstStyle/>
              <a:p>
                <a:pPr>
                  <a:defRPr/>
                </a:pPr>
                <a:endParaRPr lang="en-US">
                  <a:cs typeface="+mn-cs"/>
                </a:endParaRPr>
              </a:p>
            </p:txBody>
          </p:sp>
          <p:sp>
            <p:nvSpPr>
              <p:cNvPr id="116" name="Freeform 643"/>
              <p:cNvSpPr>
                <a:spLocks/>
              </p:cNvSpPr>
              <p:nvPr/>
            </p:nvSpPr>
            <p:spPr bwMode="auto">
              <a:xfrm>
                <a:off x="12" y="115"/>
                <a:ext cx="36" cy="40"/>
              </a:xfrm>
              <a:custGeom>
                <a:avLst/>
                <a:gdLst/>
                <a:ahLst/>
                <a:cxnLst>
                  <a:cxn ang="0">
                    <a:pos x="43" y="125"/>
                  </a:cxn>
                  <a:cxn ang="0">
                    <a:pos x="82" y="212"/>
                  </a:cxn>
                  <a:cxn ang="0">
                    <a:pos x="0" y="341"/>
                  </a:cxn>
                  <a:cxn ang="0">
                    <a:pos x="111" y="269"/>
                  </a:cxn>
                  <a:cxn ang="0">
                    <a:pos x="153" y="363"/>
                  </a:cxn>
                  <a:cxn ang="0">
                    <a:pos x="177" y="226"/>
                  </a:cxn>
                  <a:cxn ang="0">
                    <a:pos x="284" y="149"/>
                  </a:cxn>
                  <a:cxn ang="0">
                    <a:pos x="190" y="136"/>
                  </a:cxn>
                  <a:cxn ang="0">
                    <a:pos x="212" y="0"/>
                  </a:cxn>
                  <a:cxn ang="0">
                    <a:pos x="130" y="132"/>
                  </a:cxn>
                  <a:cxn ang="0">
                    <a:pos x="43" y="125"/>
                  </a:cxn>
                </a:cxnLst>
                <a:rect l="0" t="0" r="r" b="b"/>
                <a:pathLst>
                  <a:path w="284" h="363">
                    <a:moveTo>
                      <a:pt x="43" y="125"/>
                    </a:moveTo>
                    <a:lnTo>
                      <a:pt x="82" y="212"/>
                    </a:lnTo>
                    <a:lnTo>
                      <a:pt x="0" y="341"/>
                    </a:lnTo>
                    <a:lnTo>
                      <a:pt x="111" y="269"/>
                    </a:lnTo>
                    <a:lnTo>
                      <a:pt x="153" y="363"/>
                    </a:lnTo>
                    <a:lnTo>
                      <a:pt x="177" y="226"/>
                    </a:lnTo>
                    <a:lnTo>
                      <a:pt x="284" y="149"/>
                    </a:lnTo>
                    <a:lnTo>
                      <a:pt x="190" y="136"/>
                    </a:lnTo>
                    <a:lnTo>
                      <a:pt x="212" y="0"/>
                    </a:lnTo>
                    <a:lnTo>
                      <a:pt x="130" y="132"/>
                    </a:lnTo>
                    <a:lnTo>
                      <a:pt x="43" y="125"/>
                    </a:lnTo>
                    <a:close/>
                  </a:path>
                </a:pathLst>
              </a:custGeom>
              <a:solidFill>
                <a:srgbClr val="FFFFFF"/>
              </a:solidFill>
              <a:ln w="9525">
                <a:noFill/>
                <a:round/>
                <a:headEnd/>
                <a:tailEnd/>
              </a:ln>
            </p:spPr>
            <p:txBody>
              <a:bodyPr/>
              <a:lstStyle/>
              <a:p>
                <a:pPr>
                  <a:defRPr/>
                </a:pPr>
                <a:endParaRPr lang="en-US">
                  <a:cs typeface="+mn-cs"/>
                </a:endParaRPr>
              </a:p>
            </p:txBody>
          </p:sp>
          <p:sp>
            <p:nvSpPr>
              <p:cNvPr id="117" name="Freeform 644"/>
              <p:cNvSpPr>
                <a:spLocks/>
              </p:cNvSpPr>
              <p:nvPr/>
            </p:nvSpPr>
            <p:spPr bwMode="auto">
              <a:xfrm>
                <a:off x="12" y="115"/>
                <a:ext cx="36" cy="40"/>
              </a:xfrm>
              <a:custGeom>
                <a:avLst/>
                <a:gdLst/>
                <a:ahLst/>
                <a:cxnLst>
                  <a:cxn ang="0">
                    <a:pos x="43" y="125"/>
                  </a:cxn>
                  <a:cxn ang="0">
                    <a:pos x="82" y="212"/>
                  </a:cxn>
                  <a:cxn ang="0">
                    <a:pos x="0" y="341"/>
                  </a:cxn>
                  <a:cxn ang="0">
                    <a:pos x="111" y="269"/>
                  </a:cxn>
                  <a:cxn ang="0">
                    <a:pos x="153" y="363"/>
                  </a:cxn>
                  <a:cxn ang="0">
                    <a:pos x="177" y="226"/>
                  </a:cxn>
                  <a:cxn ang="0">
                    <a:pos x="284" y="149"/>
                  </a:cxn>
                  <a:cxn ang="0">
                    <a:pos x="190" y="136"/>
                  </a:cxn>
                  <a:cxn ang="0">
                    <a:pos x="212" y="0"/>
                  </a:cxn>
                  <a:cxn ang="0">
                    <a:pos x="130" y="132"/>
                  </a:cxn>
                  <a:cxn ang="0">
                    <a:pos x="43" y="125"/>
                  </a:cxn>
                </a:cxnLst>
                <a:rect l="0" t="0" r="r" b="b"/>
                <a:pathLst>
                  <a:path w="284" h="363">
                    <a:moveTo>
                      <a:pt x="43" y="125"/>
                    </a:moveTo>
                    <a:lnTo>
                      <a:pt x="82" y="212"/>
                    </a:lnTo>
                    <a:lnTo>
                      <a:pt x="0" y="341"/>
                    </a:lnTo>
                    <a:lnTo>
                      <a:pt x="111" y="269"/>
                    </a:lnTo>
                    <a:lnTo>
                      <a:pt x="153" y="363"/>
                    </a:lnTo>
                    <a:lnTo>
                      <a:pt x="177" y="226"/>
                    </a:lnTo>
                    <a:lnTo>
                      <a:pt x="284" y="149"/>
                    </a:lnTo>
                    <a:lnTo>
                      <a:pt x="190" y="136"/>
                    </a:lnTo>
                    <a:lnTo>
                      <a:pt x="212" y="0"/>
                    </a:lnTo>
                    <a:lnTo>
                      <a:pt x="130" y="132"/>
                    </a:lnTo>
                    <a:lnTo>
                      <a:pt x="43" y="125"/>
                    </a:lnTo>
                  </a:path>
                </a:pathLst>
              </a:custGeom>
              <a:noFill/>
              <a:ln w="0">
                <a:solidFill>
                  <a:srgbClr val="FFFFFF"/>
                </a:solidFill>
                <a:prstDash val="solid"/>
                <a:round/>
                <a:headEnd/>
                <a:tailEnd/>
              </a:ln>
            </p:spPr>
            <p:txBody>
              <a:bodyPr/>
              <a:lstStyle/>
              <a:p>
                <a:pPr>
                  <a:defRPr/>
                </a:pPr>
                <a:endParaRPr lang="en-US">
                  <a:cs typeface="+mn-cs"/>
                </a:endParaRPr>
              </a:p>
            </p:txBody>
          </p:sp>
          <p:sp>
            <p:nvSpPr>
              <p:cNvPr id="118" name="Freeform 645"/>
              <p:cNvSpPr>
                <a:spLocks/>
              </p:cNvSpPr>
              <p:nvPr/>
            </p:nvSpPr>
            <p:spPr bwMode="auto">
              <a:xfrm>
                <a:off x="18" y="59"/>
                <a:ext cx="36" cy="41"/>
              </a:xfrm>
              <a:custGeom>
                <a:avLst/>
                <a:gdLst/>
                <a:ahLst/>
                <a:cxnLst>
                  <a:cxn ang="0">
                    <a:pos x="43" y="126"/>
                  </a:cxn>
                  <a:cxn ang="0">
                    <a:pos x="82" y="212"/>
                  </a:cxn>
                  <a:cxn ang="0">
                    <a:pos x="0" y="343"/>
                  </a:cxn>
                  <a:cxn ang="0">
                    <a:pos x="111" y="269"/>
                  </a:cxn>
                  <a:cxn ang="0">
                    <a:pos x="154" y="364"/>
                  </a:cxn>
                  <a:cxn ang="0">
                    <a:pos x="178" y="226"/>
                  </a:cxn>
                  <a:cxn ang="0">
                    <a:pos x="285" y="149"/>
                  </a:cxn>
                  <a:cxn ang="0">
                    <a:pos x="192" y="137"/>
                  </a:cxn>
                  <a:cxn ang="0">
                    <a:pos x="214" y="0"/>
                  </a:cxn>
                  <a:cxn ang="0">
                    <a:pos x="130" y="134"/>
                  </a:cxn>
                  <a:cxn ang="0">
                    <a:pos x="43" y="126"/>
                  </a:cxn>
                </a:cxnLst>
                <a:rect l="0" t="0" r="r" b="b"/>
                <a:pathLst>
                  <a:path w="285" h="364">
                    <a:moveTo>
                      <a:pt x="43" y="126"/>
                    </a:moveTo>
                    <a:lnTo>
                      <a:pt x="82" y="212"/>
                    </a:lnTo>
                    <a:lnTo>
                      <a:pt x="0" y="343"/>
                    </a:lnTo>
                    <a:lnTo>
                      <a:pt x="111" y="269"/>
                    </a:lnTo>
                    <a:lnTo>
                      <a:pt x="154" y="364"/>
                    </a:lnTo>
                    <a:lnTo>
                      <a:pt x="178" y="226"/>
                    </a:lnTo>
                    <a:lnTo>
                      <a:pt x="285" y="149"/>
                    </a:lnTo>
                    <a:lnTo>
                      <a:pt x="192" y="137"/>
                    </a:lnTo>
                    <a:lnTo>
                      <a:pt x="214" y="0"/>
                    </a:lnTo>
                    <a:lnTo>
                      <a:pt x="130" y="134"/>
                    </a:lnTo>
                    <a:lnTo>
                      <a:pt x="43" y="126"/>
                    </a:lnTo>
                    <a:close/>
                  </a:path>
                </a:pathLst>
              </a:custGeom>
              <a:solidFill>
                <a:srgbClr val="FFFFFF"/>
              </a:solidFill>
              <a:ln w="9525">
                <a:noFill/>
                <a:round/>
                <a:headEnd/>
                <a:tailEnd/>
              </a:ln>
            </p:spPr>
            <p:txBody>
              <a:bodyPr/>
              <a:lstStyle/>
              <a:p>
                <a:pPr>
                  <a:defRPr/>
                </a:pPr>
                <a:endParaRPr lang="en-US">
                  <a:cs typeface="+mn-cs"/>
                </a:endParaRPr>
              </a:p>
            </p:txBody>
          </p:sp>
          <p:sp>
            <p:nvSpPr>
              <p:cNvPr id="119" name="Freeform 646"/>
              <p:cNvSpPr>
                <a:spLocks/>
              </p:cNvSpPr>
              <p:nvPr/>
            </p:nvSpPr>
            <p:spPr bwMode="auto">
              <a:xfrm>
                <a:off x="18" y="59"/>
                <a:ext cx="36" cy="41"/>
              </a:xfrm>
              <a:custGeom>
                <a:avLst/>
                <a:gdLst/>
                <a:ahLst/>
                <a:cxnLst>
                  <a:cxn ang="0">
                    <a:pos x="43" y="126"/>
                  </a:cxn>
                  <a:cxn ang="0">
                    <a:pos x="82" y="212"/>
                  </a:cxn>
                  <a:cxn ang="0">
                    <a:pos x="0" y="343"/>
                  </a:cxn>
                  <a:cxn ang="0">
                    <a:pos x="111" y="269"/>
                  </a:cxn>
                  <a:cxn ang="0">
                    <a:pos x="154" y="364"/>
                  </a:cxn>
                  <a:cxn ang="0">
                    <a:pos x="178" y="226"/>
                  </a:cxn>
                  <a:cxn ang="0">
                    <a:pos x="285" y="149"/>
                  </a:cxn>
                  <a:cxn ang="0">
                    <a:pos x="192" y="137"/>
                  </a:cxn>
                  <a:cxn ang="0">
                    <a:pos x="214" y="0"/>
                  </a:cxn>
                  <a:cxn ang="0">
                    <a:pos x="130" y="134"/>
                  </a:cxn>
                  <a:cxn ang="0">
                    <a:pos x="43" y="126"/>
                  </a:cxn>
                </a:cxnLst>
                <a:rect l="0" t="0" r="r" b="b"/>
                <a:pathLst>
                  <a:path w="285" h="364">
                    <a:moveTo>
                      <a:pt x="43" y="126"/>
                    </a:moveTo>
                    <a:lnTo>
                      <a:pt x="82" y="212"/>
                    </a:lnTo>
                    <a:lnTo>
                      <a:pt x="0" y="343"/>
                    </a:lnTo>
                    <a:lnTo>
                      <a:pt x="111" y="269"/>
                    </a:lnTo>
                    <a:lnTo>
                      <a:pt x="154" y="364"/>
                    </a:lnTo>
                    <a:lnTo>
                      <a:pt x="178" y="226"/>
                    </a:lnTo>
                    <a:lnTo>
                      <a:pt x="285" y="149"/>
                    </a:lnTo>
                    <a:lnTo>
                      <a:pt x="192" y="137"/>
                    </a:lnTo>
                    <a:lnTo>
                      <a:pt x="214" y="0"/>
                    </a:lnTo>
                    <a:lnTo>
                      <a:pt x="130" y="134"/>
                    </a:lnTo>
                    <a:lnTo>
                      <a:pt x="43" y="126"/>
                    </a:lnTo>
                  </a:path>
                </a:pathLst>
              </a:custGeom>
              <a:noFill/>
              <a:ln w="0">
                <a:solidFill>
                  <a:srgbClr val="FFFFFF"/>
                </a:solidFill>
                <a:prstDash val="solid"/>
                <a:round/>
                <a:headEnd/>
                <a:tailEnd/>
              </a:ln>
            </p:spPr>
            <p:txBody>
              <a:bodyPr/>
              <a:lstStyle/>
              <a:p>
                <a:pPr>
                  <a:defRPr/>
                </a:pPr>
                <a:endParaRPr lang="en-US">
                  <a:cs typeface="+mn-cs"/>
                </a:endParaRPr>
              </a:p>
            </p:txBody>
          </p:sp>
          <p:sp>
            <p:nvSpPr>
              <p:cNvPr id="120" name="Freeform 647"/>
              <p:cNvSpPr>
                <a:spLocks/>
              </p:cNvSpPr>
              <p:nvPr/>
            </p:nvSpPr>
            <p:spPr bwMode="auto">
              <a:xfrm>
                <a:off x="19" y="16"/>
                <a:ext cx="37" cy="37"/>
              </a:xfrm>
              <a:custGeom>
                <a:avLst/>
                <a:gdLst/>
                <a:ahLst/>
                <a:cxnLst>
                  <a:cxn ang="0">
                    <a:pos x="63" y="132"/>
                  </a:cxn>
                  <a:cxn ang="0">
                    <a:pos x="93" y="204"/>
                  </a:cxn>
                  <a:cxn ang="0">
                    <a:pos x="0" y="328"/>
                  </a:cxn>
                  <a:cxn ang="0">
                    <a:pos x="116" y="251"/>
                  </a:cxn>
                  <a:cxn ang="0">
                    <a:pos x="148" y="328"/>
                  </a:cxn>
                  <a:cxn ang="0">
                    <a:pos x="187" y="205"/>
                  </a:cxn>
                  <a:cxn ang="0">
                    <a:pos x="295" y="124"/>
                  </a:cxn>
                  <a:cxn ang="0">
                    <a:pos x="208" y="124"/>
                  </a:cxn>
                  <a:cxn ang="0">
                    <a:pos x="241" y="0"/>
                  </a:cxn>
                  <a:cxn ang="0">
                    <a:pos x="148" y="130"/>
                  </a:cxn>
                  <a:cxn ang="0">
                    <a:pos x="63" y="132"/>
                  </a:cxn>
                </a:cxnLst>
                <a:rect l="0" t="0" r="r" b="b"/>
                <a:pathLst>
                  <a:path w="295" h="328">
                    <a:moveTo>
                      <a:pt x="63" y="132"/>
                    </a:moveTo>
                    <a:lnTo>
                      <a:pt x="93" y="204"/>
                    </a:lnTo>
                    <a:lnTo>
                      <a:pt x="0" y="328"/>
                    </a:lnTo>
                    <a:lnTo>
                      <a:pt x="116" y="251"/>
                    </a:lnTo>
                    <a:lnTo>
                      <a:pt x="148" y="328"/>
                    </a:lnTo>
                    <a:lnTo>
                      <a:pt x="187" y="205"/>
                    </a:lnTo>
                    <a:lnTo>
                      <a:pt x="295" y="124"/>
                    </a:lnTo>
                    <a:lnTo>
                      <a:pt x="208" y="124"/>
                    </a:lnTo>
                    <a:lnTo>
                      <a:pt x="241" y="0"/>
                    </a:lnTo>
                    <a:lnTo>
                      <a:pt x="148" y="130"/>
                    </a:lnTo>
                    <a:lnTo>
                      <a:pt x="63" y="132"/>
                    </a:lnTo>
                    <a:close/>
                  </a:path>
                </a:pathLst>
              </a:custGeom>
              <a:solidFill>
                <a:srgbClr val="FFFFFF"/>
              </a:solidFill>
              <a:ln w="9525">
                <a:noFill/>
                <a:round/>
                <a:headEnd/>
                <a:tailEnd/>
              </a:ln>
            </p:spPr>
            <p:txBody>
              <a:bodyPr/>
              <a:lstStyle/>
              <a:p>
                <a:pPr>
                  <a:defRPr/>
                </a:pPr>
                <a:endParaRPr lang="en-US">
                  <a:cs typeface="+mn-cs"/>
                </a:endParaRPr>
              </a:p>
            </p:txBody>
          </p:sp>
          <p:sp>
            <p:nvSpPr>
              <p:cNvPr id="121" name="Freeform 648"/>
              <p:cNvSpPr>
                <a:spLocks/>
              </p:cNvSpPr>
              <p:nvPr/>
            </p:nvSpPr>
            <p:spPr bwMode="auto">
              <a:xfrm>
                <a:off x="19" y="16"/>
                <a:ext cx="37" cy="37"/>
              </a:xfrm>
              <a:custGeom>
                <a:avLst/>
                <a:gdLst/>
                <a:ahLst/>
                <a:cxnLst>
                  <a:cxn ang="0">
                    <a:pos x="63" y="132"/>
                  </a:cxn>
                  <a:cxn ang="0">
                    <a:pos x="93" y="204"/>
                  </a:cxn>
                  <a:cxn ang="0">
                    <a:pos x="0" y="328"/>
                  </a:cxn>
                  <a:cxn ang="0">
                    <a:pos x="116" y="251"/>
                  </a:cxn>
                  <a:cxn ang="0">
                    <a:pos x="148" y="328"/>
                  </a:cxn>
                  <a:cxn ang="0">
                    <a:pos x="187" y="205"/>
                  </a:cxn>
                  <a:cxn ang="0">
                    <a:pos x="295" y="124"/>
                  </a:cxn>
                  <a:cxn ang="0">
                    <a:pos x="208" y="124"/>
                  </a:cxn>
                  <a:cxn ang="0">
                    <a:pos x="241" y="0"/>
                  </a:cxn>
                  <a:cxn ang="0">
                    <a:pos x="148" y="130"/>
                  </a:cxn>
                  <a:cxn ang="0">
                    <a:pos x="63" y="132"/>
                  </a:cxn>
                </a:cxnLst>
                <a:rect l="0" t="0" r="r" b="b"/>
                <a:pathLst>
                  <a:path w="295" h="328">
                    <a:moveTo>
                      <a:pt x="63" y="132"/>
                    </a:moveTo>
                    <a:lnTo>
                      <a:pt x="93" y="204"/>
                    </a:lnTo>
                    <a:lnTo>
                      <a:pt x="0" y="328"/>
                    </a:lnTo>
                    <a:lnTo>
                      <a:pt x="116" y="251"/>
                    </a:lnTo>
                    <a:lnTo>
                      <a:pt x="148" y="328"/>
                    </a:lnTo>
                    <a:lnTo>
                      <a:pt x="187" y="205"/>
                    </a:lnTo>
                    <a:lnTo>
                      <a:pt x="295" y="124"/>
                    </a:lnTo>
                    <a:lnTo>
                      <a:pt x="208" y="124"/>
                    </a:lnTo>
                    <a:lnTo>
                      <a:pt x="241" y="0"/>
                    </a:lnTo>
                    <a:lnTo>
                      <a:pt x="148" y="130"/>
                    </a:lnTo>
                    <a:lnTo>
                      <a:pt x="63" y="132"/>
                    </a:lnTo>
                  </a:path>
                </a:pathLst>
              </a:custGeom>
              <a:noFill/>
              <a:ln w="0">
                <a:solidFill>
                  <a:srgbClr val="FFFFFF"/>
                </a:solidFill>
                <a:prstDash val="solid"/>
                <a:round/>
                <a:headEnd/>
                <a:tailEnd/>
              </a:ln>
            </p:spPr>
            <p:txBody>
              <a:bodyPr/>
              <a:lstStyle/>
              <a:p>
                <a:pPr>
                  <a:defRPr/>
                </a:pPr>
                <a:endParaRPr lang="en-US">
                  <a:cs typeface="+mn-cs"/>
                </a:endParaRPr>
              </a:p>
            </p:txBody>
          </p:sp>
          <p:sp>
            <p:nvSpPr>
              <p:cNvPr id="122" name="Freeform 649"/>
              <p:cNvSpPr>
                <a:spLocks/>
              </p:cNvSpPr>
              <p:nvPr/>
            </p:nvSpPr>
            <p:spPr bwMode="auto">
              <a:xfrm>
                <a:off x="12" y="166"/>
                <a:ext cx="36" cy="44"/>
              </a:xfrm>
              <a:custGeom>
                <a:avLst/>
                <a:gdLst/>
                <a:ahLst/>
                <a:cxnLst>
                  <a:cxn ang="0">
                    <a:pos x="43" y="166"/>
                  </a:cxn>
                  <a:cxn ang="0">
                    <a:pos x="82" y="244"/>
                  </a:cxn>
                  <a:cxn ang="0">
                    <a:pos x="0" y="394"/>
                  </a:cxn>
                  <a:cxn ang="0">
                    <a:pos x="111" y="294"/>
                  </a:cxn>
                  <a:cxn ang="0">
                    <a:pos x="153" y="379"/>
                  </a:cxn>
                  <a:cxn ang="0">
                    <a:pos x="177" y="235"/>
                  </a:cxn>
                  <a:cxn ang="0">
                    <a:pos x="284" y="136"/>
                  </a:cxn>
                  <a:cxn ang="0">
                    <a:pos x="190" y="144"/>
                  </a:cxn>
                  <a:cxn ang="0">
                    <a:pos x="212" y="0"/>
                  </a:cxn>
                  <a:cxn ang="0">
                    <a:pos x="130" y="152"/>
                  </a:cxn>
                  <a:cxn ang="0">
                    <a:pos x="43" y="166"/>
                  </a:cxn>
                </a:cxnLst>
                <a:rect l="0" t="0" r="r" b="b"/>
                <a:pathLst>
                  <a:path w="284" h="394">
                    <a:moveTo>
                      <a:pt x="43" y="166"/>
                    </a:moveTo>
                    <a:lnTo>
                      <a:pt x="82" y="244"/>
                    </a:lnTo>
                    <a:lnTo>
                      <a:pt x="0" y="394"/>
                    </a:lnTo>
                    <a:lnTo>
                      <a:pt x="111" y="294"/>
                    </a:lnTo>
                    <a:lnTo>
                      <a:pt x="153" y="379"/>
                    </a:lnTo>
                    <a:lnTo>
                      <a:pt x="177" y="235"/>
                    </a:lnTo>
                    <a:lnTo>
                      <a:pt x="284" y="136"/>
                    </a:lnTo>
                    <a:lnTo>
                      <a:pt x="190" y="144"/>
                    </a:lnTo>
                    <a:lnTo>
                      <a:pt x="212" y="0"/>
                    </a:lnTo>
                    <a:lnTo>
                      <a:pt x="130" y="152"/>
                    </a:lnTo>
                    <a:lnTo>
                      <a:pt x="43" y="166"/>
                    </a:lnTo>
                    <a:close/>
                  </a:path>
                </a:pathLst>
              </a:custGeom>
              <a:solidFill>
                <a:srgbClr val="FFFFFF"/>
              </a:solidFill>
              <a:ln w="9525">
                <a:noFill/>
                <a:round/>
                <a:headEnd/>
                <a:tailEnd/>
              </a:ln>
            </p:spPr>
            <p:txBody>
              <a:bodyPr/>
              <a:lstStyle/>
              <a:p>
                <a:pPr>
                  <a:defRPr/>
                </a:pPr>
                <a:endParaRPr lang="en-US">
                  <a:cs typeface="+mn-cs"/>
                </a:endParaRPr>
              </a:p>
            </p:txBody>
          </p:sp>
          <p:sp>
            <p:nvSpPr>
              <p:cNvPr id="123" name="Freeform 650"/>
              <p:cNvSpPr>
                <a:spLocks/>
              </p:cNvSpPr>
              <p:nvPr/>
            </p:nvSpPr>
            <p:spPr bwMode="auto">
              <a:xfrm>
                <a:off x="12" y="166"/>
                <a:ext cx="36" cy="44"/>
              </a:xfrm>
              <a:custGeom>
                <a:avLst/>
                <a:gdLst/>
                <a:ahLst/>
                <a:cxnLst>
                  <a:cxn ang="0">
                    <a:pos x="43" y="166"/>
                  </a:cxn>
                  <a:cxn ang="0">
                    <a:pos x="82" y="244"/>
                  </a:cxn>
                  <a:cxn ang="0">
                    <a:pos x="0" y="394"/>
                  </a:cxn>
                  <a:cxn ang="0">
                    <a:pos x="111" y="294"/>
                  </a:cxn>
                  <a:cxn ang="0">
                    <a:pos x="153" y="379"/>
                  </a:cxn>
                  <a:cxn ang="0">
                    <a:pos x="177" y="235"/>
                  </a:cxn>
                  <a:cxn ang="0">
                    <a:pos x="284" y="136"/>
                  </a:cxn>
                  <a:cxn ang="0">
                    <a:pos x="190" y="144"/>
                  </a:cxn>
                  <a:cxn ang="0">
                    <a:pos x="212" y="0"/>
                  </a:cxn>
                  <a:cxn ang="0">
                    <a:pos x="130" y="152"/>
                  </a:cxn>
                  <a:cxn ang="0">
                    <a:pos x="43" y="166"/>
                  </a:cxn>
                </a:cxnLst>
                <a:rect l="0" t="0" r="r" b="b"/>
                <a:pathLst>
                  <a:path w="284" h="394">
                    <a:moveTo>
                      <a:pt x="43" y="166"/>
                    </a:moveTo>
                    <a:lnTo>
                      <a:pt x="82" y="244"/>
                    </a:lnTo>
                    <a:lnTo>
                      <a:pt x="0" y="394"/>
                    </a:lnTo>
                    <a:lnTo>
                      <a:pt x="111" y="294"/>
                    </a:lnTo>
                    <a:lnTo>
                      <a:pt x="153" y="379"/>
                    </a:lnTo>
                    <a:lnTo>
                      <a:pt x="177" y="235"/>
                    </a:lnTo>
                    <a:lnTo>
                      <a:pt x="284" y="136"/>
                    </a:lnTo>
                    <a:lnTo>
                      <a:pt x="190" y="144"/>
                    </a:lnTo>
                    <a:lnTo>
                      <a:pt x="212" y="0"/>
                    </a:lnTo>
                    <a:lnTo>
                      <a:pt x="130" y="152"/>
                    </a:lnTo>
                    <a:lnTo>
                      <a:pt x="43" y="166"/>
                    </a:lnTo>
                  </a:path>
                </a:pathLst>
              </a:custGeom>
              <a:noFill/>
              <a:ln w="0">
                <a:solidFill>
                  <a:srgbClr val="FFFFFF"/>
                </a:solidFill>
                <a:prstDash val="solid"/>
                <a:round/>
                <a:headEnd/>
                <a:tailEnd/>
              </a:ln>
            </p:spPr>
            <p:txBody>
              <a:bodyPr/>
              <a:lstStyle/>
              <a:p>
                <a:pPr>
                  <a:defRPr/>
                </a:pPr>
                <a:endParaRPr lang="en-US">
                  <a:cs typeface="+mn-cs"/>
                </a:endParaRPr>
              </a:p>
            </p:txBody>
          </p:sp>
          <p:sp>
            <p:nvSpPr>
              <p:cNvPr id="124" name="Freeform 651"/>
              <p:cNvSpPr>
                <a:spLocks/>
              </p:cNvSpPr>
              <p:nvPr/>
            </p:nvSpPr>
            <p:spPr bwMode="auto">
              <a:xfrm>
                <a:off x="6" y="225"/>
                <a:ext cx="35" cy="44"/>
              </a:xfrm>
              <a:custGeom>
                <a:avLst/>
                <a:gdLst/>
                <a:ahLst/>
                <a:cxnLst>
                  <a:cxn ang="0">
                    <a:pos x="43" y="165"/>
                  </a:cxn>
                  <a:cxn ang="0">
                    <a:pos x="83" y="244"/>
                  </a:cxn>
                  <a:cxn ang="0">
                    <a:pos x="0" y="393"/>
                  </a:cxn>
                  <a:cxn ang="0">
                    <a:pos x="112" y="294"/>
                  </a:cxn>
                  <a:cxn ang="0">
                    <a:pos x="155" y="378"/>
                  </a:cxn>
                  <a:cxn ang="0">
                    <a:pos x="176" y="235"/>
                  </a:cxn>
                  <a:cxn ang="0">
                    <a:pos x="284" y="135"/>
                  </a:cxn>
                  <a:cxn ang="0">
                    <a:pos x="193" y="143"/>
                  </a:cxn>
                  <a:cxn ang="0">
                    <a:pos x="213" y="0"/>
                  </a:cxn>
                  <a:cxn ang="0">
                    <a:pos x="130" y="152"/>
                  </a:cxn>
                  <a:cxn ang="0">
                    <a:pos x="43" y="165"/>
                  </a:cxn>
                </a:cxnLst>
                <a:rect l="0" t="0" r="r" b="b"/>
                <a:pathLst>
                  <a:path w="284" h="393">
                    <a:moveTo>
                      <a:pt x="43" y="165"/>
                    </a:moveTo>
                    <a:lnTo>
                      <a:pt x="83" y="244"/>
                    </a:lnTo>
                    <a:lnTo>
                      <a:pt x="0" y="393"/>
                    </a:lnTo>
                    <a:lnTo>
                      <a:pt x="112" y="294"/>
                    </a:lnTo>
                    <a:lnTo>
                      <a:pt x="155" y="378"/>
                    </a:lnTo>
                    <a:lnTo>
                      <a:pt x="176" y="235"/>
                    </a:lnTo>
                    <a:lnTo>
                      <a:pt x="284" y="135"/>
                    </a:lnTo>
                    <a:lnTo>
                      <a:pt x="193" y="143"/>
                    </a:lnTo>
                    <a:lnTo>
                      <a:pt x="213" y="0"/>
                    </a:lnTo>
                    <a:lnTo>
                      <a:pt x="130" y="152"/>
                    </a:lnTo>
                    <a:lnTo>
                      <a:pt x="43" y="165"/>
                    </a:lnTo>
                    <a:close/>
                  </a:path>
                </a:pathLst>
              </a:custGeom>
              <a:solidFill>
                <a:srgbClr val="FFFFFF"/>
              </a:solidFill>
              <a:ln w="9525">
                <a:noFill/>
                <a:round/>
                <a:headEnd/>
                <a:tailEnd/>
              </a:ln>
            </p:spPr>
            <p:txBody>
              <a:bodyPr/>
              <a:lstStyle/>
              <a:p>
                <a:pPr>
                  <a:defRPr/>
                </a:pPr>
                <a:endParaRPr lang="en-US">
                  <a:cs typeface="+mn-cs"/>
                </a:endParaRPr>
              </a:p>
            </p:txBody>
          </p:sp>
          <p:sp>
            <p:nvSpPr>
              <p:cNvPr id="125" name="Freeform 652"/>
              <p:cNvSpPr>
                <a:spLocks/>
              </p:cNvSpPr>
              <p:nvPr/>
            </p:nvSpPr>
            <p:spPr bwMode="auto">
              <a:xfrm>
                <a:off x="6" y="225"/>
                <a:ext cx="35" cy="44"/>
              </a:xfrm>
              <a:custGeom>
                <a:avLst/>
                <a:gdLst/>
                <a:ahLst/>
                <a:cxnLst>
                  <a:cxn ang="0">
                    <a:pos x="43" y="165"/>
                  </a:cxn>
                  <a:cxn ang="0">
                    <a:pos x="83" y="244"/>
                  </a:cxn>
                  <a:cxn ang="0">
                    <a:pos x="0" y="393"/>
                  </a:cxn>
                  <a:cxn ang="0">
                    <a:pos x="112" y="294"/>
                  </a:cxn>
                  <a:cxn ang="0">
                    <a:pos x="155" y="378"/>
                  </a:cxn>
                  <a:cxn ang="0">
                    <a:pos x="176" y="235"/>
                  </a:cxn>
                  <a:cxn ang="0">
                    <a:pos x="284" y="135"/>
                  </a:cxn>
                  <a:cxn ang="0">
                    <a:pos x="193" y="143"/>
                  </a:cxn>
                  <a:cxn ang="0">
                    <a:pos x="213" y="0"/>
                  </a:cxn>
                  <a:cxn ang="0">
                    <a:pos x="130" y="152"/>
                  </a:cxn>
                  <a:cxn ang="0">
                    <a:pos x="43" y="165"/>
                  </a:cxn>
                </a:cxnLst>
                <a:rect l="0" t="0" r="r" b="b"/>
                <a:pathLst>
                  <a:path w="284" h="393">
                    <a:moveTo>
                      <a:pt x="43" y="165"/>
                    </a:moveTo>
                    <a:lnTo>
                      <a:pt x="83" y="244"/>
                    </a:lnTo>
                    <a:lnTo>
                      <a:pt x="0" y="393"/>
                    </a:lnTo>
                    <a:lnTo>
                      <a:pt x="112" y="294"/>
                    </a:lnTo>
                    <a:lnTo>
                      <a:pt x="155" y="378"/>
                    </a:lnTo>
                    <a:lnTo>
                      <a:pt x="176" y="235"/>
                    </a:lnTo>
                    <a:lnTo>
                      <a:pt x="284" y="135"/>
                    </a:lnTo>
                    <a:lnTo>
                      <a:pt x="193" y="143"/>
                    </a:lnTo>
                    <a:lnTo>
                      <a:pt x="213" y="0"/>
                    </a:lnTo>
                    <a:lnTo>
                      <a:pt x="130" y="152"/>
                    </a:lnTo>
                    <a:lnTo>
                      <a:pt x="43" y="165"/>
                    </a:lnTo>
                  </a:path>
                </a:pathLst>
              </a:custGeom>
              <a:noFill/>
              <a:ln w="0">
                <a:solidFill>
                  <a:srgbClr val="FFFFFF"/>
                </a:solidFill>
                <a:prstDash val="solid"/>
                <a:round/>
                <a:headEnd/>
                <a:tailEnd/>
              </a:ln>
            </p:spPr>
            <p:txBody>
              <a:bodyPr/>
              <a:lstStyle/>
              <a:p>
                <a:pPr>
                  <a:defRPr/>
                </a:pPr>
                <a:endParaRPr lang="en-US">
                  <a:cs typeface="+mn-cs"/>
                </a:endParaRPr>
              </a:p>
            </p:txBody>
          </p:sp>
          <p:sp>
            <p:nvSpPr>
              <p:cNvPr id="126" name="Freeform 653"/>
              <p:cNvSpPr>
                <a:spLocks/>
              </p:cNvSpPr>
              <p:nvPr/>
            </p:nvSpPr>
            <p:spPr bwMode="auto">
              <a:xfrm>
                <a:off x="9" y="281"/>
                <a:ext cx="36" cy="44"/>
              </a:xfrm>
              <a:custGeom>
                <a:avLst/>
                <a:gdLst/>
                <a:ahLst/>
                <a:cxnLst>
                  <a:cxn ang="0">
                    <a:pos x="43" y="166"/>
                  </a:cxn>
                  <a:cxn ang="0">
                    <a:pos x="81" y="245"/>
                  </a:cxn>
                  <a:cxn ang="0">
                    <a:pos x="0" y="394"/>
                  </a:cxn>
                  <a:cxn ang="0">
                    <a:pos x="110" y="294"/>
                  </a:cxn>
                  <a:cxn ang="0">
                    <a:pos x="154" y="378"/>
                  </a:cxn>
                  <a:cxn ang="0">
                    <a:pos x="176" y="234"/>
                  </a:cxn>
                  <a:cxn ang="0">
                    <a:pos x="284" y="135"/>
                  </a:cxn>
                  <a:cxn ang="0">
                    <a:pos x="190" y="142"/>
                  </a:cxn>
                  <a:cxn ang="0">
                    <a:pos x="213" y="0"/>
                  </a:cxn>
                  <a:cxn ang="0">
                    <a:pos x="130" y="153"/>
                  </a:cxn>
                  <a:cxn ang="0">
                    <a:pos x="43" y="166"/>
                  </a:cxn>
                </a:cxnLst>
                <a:rect l="0" t="0" r="r" b="b"/>
                <a:pathLst>
                  <a:path w="284" h="394">
                    <a:moveTo>
                      <a:pt x="43" y="166"/>
                    </a:moveTo>
                    <a:lnTo>
                      <a:pt x="81" y="245"/>
                    </a:lnTo>
                    <a:lnTo>
                      <a:pt x="0" y="394"/>
                    </a:lnTo>
                    <a:lnTo>
                      <a:pt x="110" y="294"/>
                    </a:lnTo>
                    <a:lnTo>
                      <a:pt x="154" y="378"/>
                    </a:lnTo>
                    <a:lnTo>
                      <a:pt x="176" y="234"/>
                    </a:lnTo>
                    <a:lnTo>
                      <a:pt x="284" y="135"/>
                    </a:lnTo>
                    <a:lnTo>
                      <a:pt x="190" y="142"/>
                    </a:lnTo>
                    <a:lnTo>
                      <a:pt x="213" y="0"/>
                    </a:lnTo>
                    <a:lnTo>
                      <a:pt x="130" y="153"/>
                    </a:lnTo>
                    <a:lnTo>
                      <a:pt x="43" y="166"/>
                    </a:lnTo>
                    <a:close/>
                  </a:path>
                </a:pathLst>
              </a:custGeom>
              <a:solidFill>
                <a:srgbClr val="FFFFFF"/>
              </a:solidFill>
              <a:ln w="9525">
                <a:noFill/>
                <a:round/>
                <a:headEnd/>
                <a:tailEnd/>
              </a:ln>
            </p:spPr>
            <p:txBody>
              <a:bodyPr/>
              <a:lstStyle/>
              <a:p>
                <a:pPr>
                  <a:defRPr/>
                </a:pPr>
                <a:endParaRPr lang="en-US">
                  <a:cs typeface="+mn-cs"/>
                </a:endParaRPr>
              </a:p>
            </p:txBody>
          </p:sp>
          <p:sp>
            <p:nvSpPr>
              <p:cNvPr id="127" name="Freeform 654"/>
              <p:cNvSpPr>
                <a:spLocks/>
              </p:cNvSpPr>
              <p:nvPr/>
            </p:nvSpPr>
            <p:spPr bwMode="auto">
              <a:xfrm>
                <a:off x="9" y="281"/>
                <a:ext cx="36" cy="44"/>
              </a:xfrm>
              <a:custGeom>
                <a:avLst/>
                <a:gdLst/>
                <a:ahLst/>
                <a:cxnLst>
                  <a:cxn ang="0">
                    <a:pos x="43" y="166"/>
                  </a:cxn>
                  <a:cxn ang="0">
                    <a:pos x="81" y="245"/>
                  </a:cxn>
                  <a:cxn ang="0">
                    <a:pos x="0" y="394"/>
                  </a:cxn>
                  <a:cxn ang="0">
                    <a:pos x="110" y="294"/>
                  </a:cxn>
                  <a:cxn ang="0">
                    <a:pos x="154" y="378"/>
                  </a:cxn>
                  <a:cxn ang="0">
                    <a:pos x="176" y="234"/>
                  </a:cxn>
                  <a:cxn ang="0">
                    <a:pos x="284" y="135"/>
                  </a:cxn>
                  <a:cxn ang="0">
                    <a:pos x="190" y="142"/>
                  </a:cxn>
                  <a:cxn ang="0">
                    <a:pos x="213" y="0"/>
                  </a:cxn>
                  <a:cxn ang="0">
                    <a:pos x="130" y="153"/>
                  </a:cxn>
                  <a:cxn ang="0">
                    <a:pos x="43" y="166"/>
                  </a:cxn>
                </a:cxnLst>
                <a:rect l="0" t="0" r="r" b="b"/>
                <a:pathLst>
                  <a:path w="284" h="394">
                    <a:moveTo>
                      <a:pt x="43" y="166"/>
                    </a:moveTo>
                    <a:lnTo>
                      <a:pt x="81" y="245"/>
                    </a:lnTo>
                    <a:lnTo>
                      <a:pt x="0" y="394"/>
                    </a:lnTo>
                    <a:lnTo>
                      <a:pt x="110" y="294"/>
                    </a:lnTo>
                    <a:lnTo>
                      <a:pt x="154" y="378"/>
                    </a:lnTo>
                    <a:lnTo>
                      <a:pt x="176" y="234"/>
                    </a:lnTo>
                    <a:lnTo>
                      <a:pt x="284" y="135"/>
                    </a:lnTo>
                    <a:lnTo>
                      <a:pt x="190" y="142"/>
                    </a:lnTo>
                    <a:lnTo>
                      <a:pt x="213" y="0"/>
                    </a:lnTo>
                    <a:lnTo>
                      <a:pt x="130" y="153"/>
                    </a:lnTo>
                    <a:lnTo>
                      <a:pt x="43" y="166"/>
                    </a:lnTo>
                  </a:path>
                </a:pathLst>
              </a:custGeom>
              <a:noFill/>
              <a:ln w="0">
                <a:solidFill>
                  <a:srgbClr val="FFFFFF"/>
                </a:solidFill>
                <a:prstDash val="solid"/>
                <a:round/>
                <a:headEnd/>
                <a:tailEnd/>
              </a:ln>
            </p:spPr>
            <p:txBody>
              <a:bodyPr/>
              <a:lstStyle/>
              <a:p>
                <a:pPr>
                  <a:defRPr/>
                </a:pPr>
                <a:endParaRPr lang="en-US">
                  <a:cs typeface="+mn-cs"/>
                </a:endParaRPr>
              </a:p>
            </p:txBody>
          </p:sp>
          <p:sp>
            <p:nvSpPr>
              <p:cNvPr id="128" name="Freeform 655"/>
              <p:cNvSpPr>
                <a:spLocks/>
              </p:cNvSpPr>
              <p:nvPr/>
            </p:nvSpPr>
            <p:spPr bwMode="auto">
              <a:xfrm>
                <a:off x="70" y="70"/>
                <a:ext cx="42" cy="36"/>
              </a:xfrm>
              <a:custGeom>
                <a:avLst/>
                <a:gdLst/>
                <a:ahLst/>
                <a:cxnLst>
                  <a:cxn ang="0">
                    <a:pos x="63" y="92"/>
                  </a:cxn>
                  <a:cxn ang="0">
                    <a:pos x="101" y="174"/>
                  </a:cxn>
                  <a:cxn ang="0">
                    <a:pos x="0" y="280"/>
                  </a:cxn>
                  <a:cxn ang="0">
                    <a:pos x="129" y="228"/>
                  </a:cxn>
                  <a:cxn ang="0">
                    <a:pos x="170" y="319"/>
                  </a:cxn>
                  <a:cxn ang="0">
                    <a:pos x="207" y="195"/>
                  </a:cxn>
                  <a:cxn ang="0">
                    <a:pos x="330" y="142"/>
                  </a:cxn>
                  <a:cxn ang="0">
                    <a:pos x="228" y="122"/>
                  </a:cxn>
                  <a:cxn ang="0">
                    <a:pos x="263" y="0"/>
                  </a:cxn>
                  <a:cxn ang="0">
                    <a:pos x="161" y="108"/>
                  </a:cxn>
                  <a:cxn ang="0">
                    <a:pos x="63" y="92"/>
                  </a:cxn>
                </a:cxnLst>
                <a:rect l="0" t="0" r="r" b="b"/>
                <a:pathLst>
                  <a:path w="330" h="319">
                    <a:moveTo>
                      <a:pt x="63" y="92"/>
                    </a:moveTo>
                    <a:lnTo>
                      <a:pt x="101" y="174"/>
                    </a:lnTo>
                    <a:lnTo>
                      <a:pt x="0" y="280"/>
                    </a:lnTo>
                    <a:lnTo>
                      <a:pt x="129" y="228"/>
                    </a:lnTo>
                    <a:lnTo>
                      <a:pt x="170" y="319"/>
                    </a:lnTo>
                    <a:lnTo>
                      <a:pt x="207" y="195"/>
                    </a:lnTo>
                    <a:lnTo>
                      <a:pt x="330" y="142"/>
                    </a:lnTo>
                    <a:lnTo>
                      <a:pt x="228" y="122"/>
                    </a:lnTo>
                    <a:lnTo>
                      <a:pt x="263" y="0"/>
                    </a:lnTo>
                    <a:lnTo>
                      <a:pt x="161" y="108"/>
                    </a:lnTo>
                    <a:lnTo>
                      <a:pt x="63" y="92"/>
                    </a:lnTo>
                    <a:close/>
                  </a:path>
                </a:pathLst>
              </a:custGeom>
              <a:solidFill>
                <a:srgbClr val="FFFFFF"/>
              </a:solidFill>
              <a:ln w="9525">
                <a:noFill/>
                <a:round/>
                <a:headEnd/>
                <a:tailEnd/>
              </a:ln>
            </p:spPr>
            <p:txBody>
              <a:bodyPr/>
              <a:lstStyle/>
              <a:p>
                <a:pPr>
                  <a:defRPr/>
                </a:pPr>
                <a:endParaRPr lang="en-US">
                  <a:cs typeface="+mn-cs"/>
                </a:endParaRPr>
              </a:p>
            </p:txBody>
          </p:sp>
          <p:sp>
            <p:nvSpPr>
              <p:cNvPr id="129" name="Freeform 656"/>
              <p:cNvSpPr>
                <a:spLocks/>
              </p:cNvSpPr>
              <p:nvPr/>
            </p:nvSpPr>
            <p:spPr bwMode="auto">
              <a:xfrm>
                <a:off x="70" y="70"/>
                <a:ext cx="42" cy="36"/>
              </a:xfrm>
              <a:custGeom>
                <a:avLst/>
                <a:gdLst/>
                <a:ahLst/>
                <a:cxnLst>
                  <a:cxn ang="0">
                    <a:pos x="63" y="92"/>
                  </a:cxn>
                  <a:cxn ang="0">
                    <a:pos x="101" y="174"/>
                  </a:cxn>
                  <a:cxn ang="0">
                    <a:pos x="0" y="280"/>
                  </a:cxn>
                  <a:cxn ang="0">
                    <a:pos x="129" y="228"/>
                  </a:cxn>
                  <a:cxn ang="0">
                    <a:pos x="170" y="319"/>
                  </a:cxn>
                  <a:cxn ang="0">
                    <a:pos x="207" y="195"/>
                  </a:cxn>
                  <a:cxn ang="0">
                    <a:pos x="330" y="142"/>
                  </a:cxn>
                  <a:cxn ang="0">
                    <a:pos x="228" y="122"/>
                  </a:cxn>
                  <a:cxn ang="0">
                    <a:pos x="263" y="0"/>
                  </a:cxn>
                  <a:cxn ang="0">
                    <a:pos x="161" y="108"/>
                  </a:cxn>
                  <a:cxn ang="0">
                    <a:pos x="63" y="92"/>
                  </a:cxn>
                </a:cxnLst>
                <a:rect l="0" t="0" r="r" b="b"/>
                <a:pathLst>
                  <a:path w="330" h="319">
                    <a:moveTo>
                      <a:pt x="63" y="92"/>
                    </a:moveTo>
                    <a:lnTo>
                      <a:pt x="101" y="174"/>
                    </a:lnTo>
                    <a:lnTo>
                      <a:pt x="0" y="280"/>
                    </a:lnTo>
                    <a:lnTo>
                      <a:pt x="129" y="228"/>
                    </a:lnTo>
                    <a:lnTo>
                      <a:pt x="170" y="319"/>
                    </a:lnTo>
                    <a:lnTo>
                      <a:pt x="207" y="195"/>
                    </a:lnTo>
                    <a:lnTo>
                      <a:pt x="330" y="142"/>
                    </a:lnTo>
                    <a:lnTo>
                      <a:pt x="228" y="122"/>
                    </a:lnTo>
                    <a:lnTo>
                      <a:pt x="263" y="0"/>
                    </a:lnTo>
                    <a:lnTo>
                      <a:pt x="161" y="108"/>
                    </a:lnTo>
                    <a:lnTo>
                      <a:pt x="63" y="92"/>
                    </a:lnTo>
                  </a:path>
                </a:pathLst>
              </a:custGeom>
              <a:noFill/>
              <a:ln w="0">
                <a:solidFill>
                  <a:srgbClr val="FFFFFF"/>
                </a:solidFill>
                <a:prstDash val="solid"/>
                <a:round/>
                <a:headEnd/>
                <a:tailEnd/>
              </a:ln>
            </p:spPr>
            <p:txBody>
              <a:bodyPr/>
              <a:lstStyle/>
              <a:p>
                <a:pPr>
                  <a:defRPr/>
                </a:pPr>
                <a:endParaRPr lang="en-US">
                  <a:cs typeface="+mn-cs"/>
                </a:endParaRPr>
              </a:p>
            </p:txBody>
          </p:sp>
          <p:sp>
            <p:nvSpPr>
              <p:cNvPr id="130" name="Freeform 657"/>
              <p:cNvSpPr>
                <a:spLocks/>
              </p:cNvSpPr>
              <p:nvPr/>
            </p:nvSpPr>
            <p:spPr bwMode="auto">
              <a:xfrm>
                <a:off x="94" y="128"/>
                <a:ext cx="41" cy="35"/>
              </a:xfrm>
              <a:custGeom>
                <a:avLst/>
                <a:gdLst/>
                <a:ahLst/>
                <a:cxnLst>
                  <a:cxn ang="0">
                    <a:pos x="61" y="71"/>
                  </a:cxn>
                  <a:cxn ang="0">
                    <a:pos x="101" y="161"/>
                  </a:cxn>
                  <a:cxn ang="0">
                    <a:pos x="0" y="257"/>
                  </a:cxn>
                  <a:cxn ang="0">
                    <a:pos x="127" y="219"/>
                  </a:cxn>
                  <a:cxn ang="0">
                    <a:pos x="170" y="315"/>
                  </a:cxn>
                  <a:cxn ang="0">
                    <a:pos x="206" y="194"/>
                  </a:cxn>
                  <a:cxn ang="0">
                    <a:pos x="330" y="154"/>
                  </a:cxn>
                  <a:cxn ang="0">
                    <a:pos x="226" y="121"/>
                  </a:cxn>
                  <a:cxn ang="0">
                    <a:pos x="261" y="0"/>
                  </a:cxn>
                  <a:cxn ang="0">
                    <a:pos x="159" y="102"/>
                  </a:cxn>
                  <a:cxn ang="0">
                    <a:pos x="61" y="71"/>
                  </a:cxn>
                </a:cxnLst>
                <a:rect l="0" t="0" r="r" b="b"/>
                <a:pathLst>
                  <a:path w="330" h="315">
                    <a:moveTo>
                      <a:pt x="61" y="71"/>
                    </a:moveTo>
                    <a:lnTo>
                      <a:pt x="101" y="161"/>
                    </a:lnTo>
                    <a:lnTo>
                      <a:pt x="0" y="257"/>
                    </a:lnTo>
                    <a:lnTo>
                      <a:pt x="127" y="219"/>
                    </a:lnTo>
                    <a:lnTo>
                      <a:pt x="170" y="315"/>
                    </a:lnTo>
                    <a:lnTo>
                      <a:pt x="206" y="194"/>
                    </a:lnTo>
                    <a:lnTo>
                      <a:pt x="330" y="154"/>
                    </a:lnTo>
                    <a:lnTo>
                      <a:pt x="226" y="121"/>
                    </a:lnTo>
                    <a:lnTo>
                      <a:pt x="261" y="0"/>
                    </a:lnTo>
                    <a:lnTo>
                      <a:pt x="159" y="102"/>
                    </a:lnTo>
                    <a:lnTo>
                      <a:pt x="61" y="71"/>
                    </a:lnTo>
                    <a:close/>
                  </a:path>
                </a:pathLst>
              </a:custGeom>
              <a:solidFill>
                <a:srgbClr val="FFFFFF"/>
              </a:solidFill>
              <a:ln w="9525">
                <a:noFill/>
                <a:round/>
                <a:headEnd/>
                <a:tailEnd/>
              </a:ln>
            </p:spPr>
            <p:txBody>
              <a:bodyPr/>
              <a:lstStyle/>
              <a:p>
                <a:pPr>
                  <a:defRPr/>
                </a:pPr>
                <a:endParaRPr lang="en-US">
                  <a:cs typeface="+mn-cs"/>
                </a:endParaRPr>
              </a:p>
            </p:txBody>
          </p:sp>
          <p:sp>
            <p:nvSpPr>
              <p:cNvPr id="131" name="Freeform 658"/>
              <p:cNvSpPr>
                <a:spLocks/>
              </p:cNvSpPr>
              <p:nvPr/>
            </p:nvSpPr>
            <p:spPr bwMode="auto">
              <a:xfrm>
                <a:off x="94" y="128"/>
                <a:ext cx="41" cy="35"/>
              </a:xfrm>
              <a:custGeom>
                <a:avLst/>
                <a:gdLst/>
                <a:ahLst/>
                <a:cxnLst>
                  <a:cxn ang="0">
                    <a:pos x="61" y="71"/>
                  </a:cxn>
                  <a:cxn ang="0">
                    <a:pos x="101" y="161"/>
                  </a:cxn>
                  <a:cxn ang="0">
                    <a:pos x="0" y="257"/>
                  </a:cxn>
                  <a:cxn ang="0">
                    <a:pos x="127" y="219"/>
                  </a:cxn>
                  <a:cxn ang="0">
                    <a:pos x="170" y="315"/>
                  </a:cxn>
                  <a:cxn ang="0">
                    <a:pos x="206" y="194"/>
                  </a:cxn>
                  <a:cxn ang="0">
                    <a:pos x="330" y="154"/>
                  </a:cxn>
                  <a:cxn ang="0">
                    <a:pos x="226" y="121"/>
                  </a:cxn>
                  <a:cxn ang="0">
                    <a:pos x="261" y="0"/>
                  </a:cxn>
                  <a:cxn ang="0">
                    <a:pos x="159" y="102"/>
                  </a:cxn>
                  <a:cxn ang="0">
                    <a:pos x="61" y="71"/>
                  </a:cxn>
                </a:cxnLst>
                <a:rect l="0" t="0" r="r" b="b"/>
                <a:pathLst>
                  <a:path w="330" h="315">
                    <a:moveTo>
                      <a:pt x="61" y="71"/>
                    </a:moveTo>
                    <a:lnTo>
                      <a:pt x="101" y="161"/>
                    </a:lnTo>
                    <a:lnTo>
                      <a:pt x="0" y="257"/>
                    </a:lnTo>
                    <a:lnTo>
                      <a:pt x="127" y="219"/>
                    </a:lnTo>
                    <a:lnTo>
                      <a:pt x="170" y="315"/>
                    </a:lnTo>
                    <a:lnTo>
                      <a:pt x="206" y="194"/>
                    </a:lnTo>
                    <a:lnTo>
                      <a:pt x="330" y="154"/>
                    </a:lnTo>
                    <a:lnTo>
                      <a:pt x="226" y="121"/>
                    </a:lnTo>
                    <a:lnTo>
                      <a:pt x="261" y="0"/>
                    </a:lnTo>
                    <a:lnTo>
                      <a:pt x="159" y="102"/>
                    </a:lnTo>
                    <a:lnTo>
                      <a:pt x="61" y="71"/>
                    </a:lnTo>
                  </a:path>
                </a:pathLst>
              </a:custGeom>
              <a:noFill/>
              <a:ln w="0">
                <a:solidFill>
                  <a:srgbClr val="FFFFFF"/>
                </a:solidFill>
                <a:prstDash val="solid"/>
                <a:round/>
                <a:headEnd/>
                <a:tailEnd/>
              </a:ln>
            </p:spPr>
            <p:txBody>
              <a:bodyPr/>
              <a:lstStyle/>
              <a:p>
                <a:pPr>
                  <a:defRPr/>
                </a:pPr>
                <a:endParaRPr lang="en-US">
                  <a:cs typeface="+mn-cs"/>
                </a:endParaRPr>
              </a:p>
            </p:txBody>
          </p:sp>
          <p:sp>
            <p:nvSpPr>
              <p:cNvPr id="132" name="Freeform 659"/>
              <p:cNvSpPr>
                <a:spLocks/>
              </p:cNvSpPr>
              <p:nvPr/>
            </p:nvSpPr>
            <p:spPr bwMode="auto">
              <a:xfrm>
                <a:off x="103" y="176"/>
                <a:ext cx="46" cy="35"/>
              </a:xfrm>
              <a:custGeom>
                <a:avLst/>
                <a:gdLst/>
                <a:ahLst/>
                <a:cxnLst>
                  <a:cxn ang="0">
                    <a:pos x="69" y="70"/>
                  </a:cxn>
                  <a:cxn ang="0">
                    <a:pos x="109" y="160"/>
                  </a:cxn>
                  <a:cxn ang="0">
                    <a:pos x="0" y="255"/>
                  </a:cxn>
                  <a:cxn ang="0">
                    <a:pos x="143" y="219"/>
                  </a:cxn>
                  <a:cxn ang="0">
                    <a:pos x="188" y="317"/>
                  </a:cxn>
                  <a:cxn ang="0">
                    <a:pos x="228" y="194"/>
                  </a:cxn>
                  <a:cxn ang="0">
                    <a:pos x="364" y="154"/>
                  </a:cxn>
                  <a:cxn ang="0">
                    <a:pos x="251" y="121"/>
                  </a:cxn>
                  <a:cxn ang="0">
                    <a:pos x="289" y="0"/>
                  </a:cxn>
                  <a:cxn ang="0">
                    <a:pos x="176" y="101"/>
                  </a:cxn>
                  <a:cxn ang="0">
                    <a:pos x="69" y="70"/>
                  </a:cxn>
                </a:cxnLst>
                <a:rect l="0" t="0" r="r" b="b"/>
                <a:pathLst>
                  <a:path w="364" h="317">
                    <a:moveTo>
                      <a:pt x="69" y="70"/>
                    </a:moveTo>
                    <a:lnTo>
                      <a:pt x="109" y="160"/>
                    </a:lnTo>
                    <a:lnTo>
                      <a:pt x="0" y="255"/>
                    </a:lnTo>
                    <a:lnTo>
                      <a:pt x="143" y="219"/>
                    </a:lnTo>
                    <a:lnTo>
                      <a:pt x="188" y="317"/>
                    </a:lnTo>
                    <a:lnTo>
                      <a:pt x="228" y="194"/>
                    </a:lnTo>
                    <a:lnTo>
                      <a:pt x="364" y="154"/>
                    </a:lnTo>
                    <a:lnTo>
                      <a:pt x="251" y="121"/>
                    </a:lnTo>
                    <a:lnTo>
                      <a:pt x="289" y="0"/>
                    </a:lnTo>
                    <a:lnTo>
                      <a:pt x="176" y="101"/>
                    </a:lnTo>
                    <a:lnTo>
                      <a:pt x="69" y="70"/>
                    </a:lnTo>
                    <a:close/>
                  </a:path>
                </a:pathLst>
              </a:custGeom>
              <a:solidFill>
                <a:srgbClr val="FFFFFF"/>
              </a:solidFill>
              <a:ln w="9525">
                <a:noFill/>
                <a:round/>
                <a:headEnd/>
                <a:tailEnd/>
              </a:ln>
            </p:spPr>
            <p:txBody>
              <a:bodyPr/>
              <a:lstStyle/>
              <a:p>
                <a:pPr>
                  <a:defRPr/>
                </a:pPr>
                <a:endParaRPr lang="en-US">
                  <a:cs typeface="+mn-cs"/>
                </a:endParaRPr>
              </a:p>
            </p:txBody>
          </p:sp>
          <p:sp>
            <p:nvSpPr>
              <p:cNvPr id="133" name="Freeform 660"/>
              <p:cNvSpPr>
                <a:spLocks/>
              </p:cNvSpPr>
              <p:nvPr/>
            </p:nvSpPr>
            <p:spPr bwMode="auto">
              <a:xfrm>
                <a:off x="103" y="176"/>
                <a:ext cx="46" cy="35"/>
              </a:xfrm>
              <a:custGeom>
                <a:avLst/>
                <a:gdLst/>
                <a:ahLst/>
                <a:cxnLst>
                  <a:cxn ang="0">
                    <a:pos x="69" y="70"/>
                  </a:cxn>
                  <a:cxn ang="0">
                    <a:pos x="109" y="160"/>
                  </a:cxn>
                  <a:cxn ang="0">
                    <a:pos x="0" y="255"/>
                  </a:cxn>
                  <a:cxn ang="0">
                    <a:pos x="143" y="219"/>
                  </a:cxn>
                  <a:cxn ang="0">
                    <a:pos x="188" y="317"/>
                  </a:cxn>
                  <a:cxn ang="0">
                    <a:pos x="228" y="194"/>
                  </a:cxn>
                  <a:cxn ang="0">
                    <a:pos x="364" y="154"/>
                  </a:cxn>
                  <a:cxn ang="0">
                    <a:pos x="251" y="121"/>
                  </a:cxn>
                  <a:cxn ang="0">
                    <a:pos x="289" y="0"/>
                  </a:cxn>
                  <a:cxn ang="0">
                    <a:pos x="176" y="101"/>
                  </a:cxn>
                  <a:cxn ang="0">
                    <a:pos x="69" y="70"/>
                  </a:cxn>
                </a:cxnLst>
                <a:rect l="0" t="0" r="r" b="b"/>
                <a:pathLst>
                  <a:path w="364" h="317">
                    <a:moveTo>
                      <a:pt x="69" y="70"/>
                    </a:moveTo>
                    <a:lnTo>
                      <a:pt x="109" y="160"/>
                    </a:lnTo>
                    <a:lnTo>
                      <a:pt x="0" y="255"/>
                    </a:lnTo>
                    <a:lnTo>
                      <a:pt x="143" y="219"/>
                    </a:lnTo>
                    <a:lnTo>
                      <a:pt x="188" y="317"/>
                    </a:lnTo>
                    <a:lnTo>
                      <a:pt x="228" y="194"/>
                    </a:lnTo>
                    <a:lnTo>
                      <a:pt x="364" y="154"/>
                    </a:lnTo>
                    <a:lnTo>
                      <a:pt x="251" y="121"/>
                    </a:lnTo>
                    <a:lnTo>
                      <a:pt x="289" y="0"/>
                    </a:lnTo>
                    <a:lnTo>
                      <a:pt x="176" y="101"/>
                    </a:lnTo>
                    <a:lnTo>
                      <a:pt x="69" y="70"/>
                    </a:lnTo>
                  </a:path>
                </a:pathLst>
              </a:custGeom>
              <a:noFill/>
              <a:ln w="0">
                <a:solidFill>
                  <a:srgbClr val="FFFFFF"/>
                </a:solidFill>
                <a:prstDash val="solid"/>
                <a:round/>
                <a:headEnd/>
                <a:tailEnd/>
              </a:ln>
            </p:spPr>
            <p:txBody>
              <a:bodyPr/>
              <a:lstStyle/>
              <a:p>
                <a:pPr>
                  <a:defRPr/>
                </a:pPr>
                <a:endParaRPr lang="en-US">
                  <a:cs typeface="+mn-cs"/>
                </a:endParaRPr>
              </a:p>
            </p:txBody>
          </p:sp>
          <p:sp>
            <p:nvSpPr>
              <p:cNvPr id="134" name="Freeform 661"/>
              <p:cNvSpPr>
                <a:spLocks/>
              </p:cNvSpPr>
              <p:nvPr/>
            </p:nvSpPr>
            <p:spPr bwMode="auto">
              <a:xfrm>
                <a:off x="73" y="27"/>
                <a:ext cx="41" cy="33"/>
              </a:xfrm>
              <a:custGeom>
                <a:avLst/>
                <a:gdLst/>
                <a:ahLst/>
                <a:cxnLst>
                  <a:cxn ang="0">
                    <a:pos x="63" y="88"/>
                  </a:cxn>
                  <a:cxn ang="0">
                    <a:pos x="102" y="165"/>
                  </a:cxn>
                  <a:cxn ang="0">
                    <a:pos x="0" y="263"/>
                  </a:cxn>
                  <a:cxn ang="0">
                    <a:pos x="130" y="214"/>
                  </a:cxn>
                  <a:cxn ang="0">
                    <a:pos x="171" y="298"/>
                  </a:cxn>
                  <a:cxn ang="0">
                    <a:pos x="207" y="183"/>
                  </a:cxn>
                  <a:cxn ang="0">
                    <a:pos x="332" y="132"/>
                  </a:cxn>
                  <a:cxn ang="0">
                    <a:pos x="229" y="114"/>
                  </a:cxn>
                  <a:cxn ang="0">
                    <a:pos x="262" y="0"/>
                  </a:cxn>
                  <a:cxn ang="0">
                    <a:pos x="161" y="104"/>
                  </a:cxn>
                  <a:cxn ang="0">
                    <a:pos x="63" y="88"/>
                  </a:cxn>
                </a:cxnLst>
                <a:rect l="0" t="0" r="r" b="b"/>
                <a:pathLst>
                  <a:path w="332" h="298">
                    <a:moveTo>
                      <a:pt x="63" y="88"/>
                    </a:moveTo>
                    <a:lnTo>
                      <a:pt x="102" y="165"/>
                    </a:lnTo>
                    <a:lnTo>
                      <a:pt x="0" y="263"/>
                    </a:lnTo>
                    <a:lnTo>
                      <a:pt x="130" y="214"/>
                    </a:lnTo>
                    <a:lnTo>
                      <a:pt x="171" y="298"/>
                    </a:lnTo>
                    <a:lnTo>
                      <a:pt x="207" y="183"/>
                    </a:lnTo>
                    <a:lnTo>
                      <a:pt x="332" y="132"/>
                    </a:lnTo>
                    <a:lnTo>
                      <a:pt x="229" y="114"/>
                    </a:lnTo>
                    <a:lnTo>
                      <a:pt x="262" y="0"/>
                    </a:lnTo>
                    <a:lnTo>
                      <a:pt x="161" y="104"/>
                    </a:lnTo>
                    <a:lnTo>
                      <a:pt x="63" y="88"/>
                    </a:lnTo>
                    <a:close/>
                  </a:path>
                </a:pathLst>
              </a:custGeom>
              <a:solidFill>
                <a:srgbClr val="FFFFFF"/>
              </a:solidFill>
              <a:ln w="9525">
                <a:noFill/>
                <a:round/>
                <a:headEnd/>
                <a:tailEnd/>
              </a:ln>
            </p:spPr>
            <p:txBody>
              <a:bodyPr/>
              <a:lstStyle/>
              <a:p>
                <a:pPr>
                  <a:defRPr/>
                </a:pPr>
                <a:endParaRPr lang="en-US">
                  <a:cs typeface="+mn-cs"/>
                </a:endParaRPr>
              </a:p>
            </p:txBody>
          </p:sp>
          <p:sp>
            <p:nvSpPr>
              <p:cNvPr id="135" name="Freeform 662"/>
              <p:cNvSpPr>
                <a:spLocks/>
              </p:cNvSpPr>
              <p:nvPr/>
            </p:nvSpPr>
            <p:spPr bwMode="auto">
              <a:xfrm>
                <a:off x="73" y="27"/>
                <a:ext cx="41" cy="33"/>
              </a:xfrm>
              <a:custGeom>
                <a:avLst/>
                <a:gdLst/>
                <a:ahLst/>
                <a:cxnLst>
                  <a:cxn ang="0">
                    <a:pos x="63" y="88"/>
                  </a:cxn>
                  <a:cxn ang="0">
                    <a:pos x="102" y="165"/>
                  </a:cxn>
                  <a:cxn ang="0">
                    <a:pos x="0" y="263"/>
                  </a:cxn>
                  <a:cxn ang="0">
                    <a:pos x="130" y="214"/>
                  </a:cxn>
                  <a:cxn ang="0">
                    <a:pos x="171" y="298"/>
                  </a:cxn>
                  <a:cxn ang="0">
                    <a:pos x="207" y="183"/>
                  </a:cxn>
                  <a:cxn ang="0">
                    <a:pos x="332" y="132"/>
                  </a:cxn>
                  <a:cxn ang="0">
                    <a:pos x="229" y="114"/>
                  </a:cxn>
                  <a:cxn ang="0">
                    <a:pos x="262" y="0"/>
                  </a:cxn>
                  <a:cxn ang="0">
                    <a:pos x="161" y="104"/>
                  </a:cxn>
                  <a:cxn ang="0">
                    <a:pos x="63" y="88"/>
                  </a:cxn>
                </a:cxnLst>
                <a:rect l="0" t="0" r="r" b="b"/>
                <a:pathLst>
                  <a:path w="332" h="298">
                    <a:moveTo>
                      <a:pt x="63" y="88"/>
                    </a:moveTo>
                    <a:lnTo>
                      <a:pt x="102" y="165"/>
                    </a:lnTo>
                    <a:lnTo>
                      <a:pt x="0" y="263"/>
                    </a:lnTo>
                    <a:lnTo>
                      <a:pt x="130" y="214"/>
                    </a:lnTo>
                    <a:lnTo>
                      <a:pt x="171" y="298"/>
                    </a:lnTo>
                    <a:lnTo>
                      <a:pt x="207" y="183"/>
                    </a:lnTo>
                    <a:lnTo>
                      <a:pt x="332" y="132"/>
                    </a:lnTo>
                    <a:lnTo>
                      <a:pt x="229" y="114"/>
                    </a:lnTo>
                    <a:lnTo>
                      <a:pt x="262" y="0"/>
                    </a:lnTo>
                    <a:lnTo>
                      <a:pt x="161" y="104"/>
                    </a:lnTo>
                    <a:lnTo>
                      <a:pt x="63" y="88"/>
                    </a:lnTo>
                  </a:path>
                </a:pathLst>
              </a:custGeom>
              <a:noFill/>
              <a:ln w="0">
                <a:solidFill>
                  <a:srgbClr val="FFFFFF"/>
                </a:solidFill>
                <a:prstDash val="solid"/>
                <a:round/>
                <a:headEnd/>
                <a:tailEnd/>
              </a:ln>
            </p:spPr>
            <p:txBody>
              <a:bodyPr/>
              <a:lstStyle/>
              <a:p>
                <a:pPr>
                  <a:defRPr/>
                </a:pPr>
                <a:endParaRPr lang="en-US">
                  <a:cs typeface="+mn-cs"/>
                </a:endParaRPr>
              </a:p>
            </p:txBody>
          </p:sp>
          <p:sp>
            <p:nvSpPr>
              <p:cNvPr id="136" name="Freeform 663"/>
              <p:cNvSpPr>
                <a:spLocks/>
              </p:cNvSpPr>
              <p:nvPr/>
            </p:nvSpPr>
            <p:spPr bwMode="auto">
              <a:xfrm>
                <a:off x="56" y="116"/>
                <a:ext cx="41" cy="37"/>
              </a:xfrm>
              <a:custGeom>
                <a:avLst/>
                <a:gdLst/>
                <a:ahLst/>
                <a:cxnLst>
                  <a:cxn ang="0">
                    <a:pos x="61" y="110"/>
                  </a:cxn>
                  <a:cxn ang="0">
                    <a:pos x="100" y="190"/>
                  </a:cxn>
                  <a:cxn ang="0">
                    <a:pos x="0" y="310"/>
                  </a:cxn>
                  <a:cxn ang="0">
                    <a:pos x="128" y="243"/>
                  </a:cxn>
                  <a:cxn ang="0">
                    <a:pos x="169" y="329"/>
                  </a:cxn>
                  <a:cxn ang="0">
                    <a:pos x="204" y="203"/>
                  </a:cxn>
                  <a:cxn ang="0">
                    <a:pos x="329" y="134"/>
                  </a:cxn>
                  <a:cxn ang="0">
                    <a:pos x="226" y="123"/>
                  </a:cxn>
                  <a:cxn ang="0">
                    <a:pos x="262" y="0"/>
                  </a:cxn>
                  <a:cxn ang="0">
                    <a:pos x="159" y="119"/>
                  </a:cxn>
                  <a:cxn ang="0">
                    <a:pos x="61" y="110"/>
                  </a:cxn>
                </a:cxnLst>
                <a:rect l="0" t="0" r="r" b="b"/>
                <a:pathLst>
                  <a:path w="329" h="329">
                    <a:moveTo>
                      <a:pt x="61" y="110"/>
                    </a:moveTo>
                    <a:lnTo>
                      <a:pt x="100" y="190"/>
                    </a:lnTo>
                    <a:lnTo>
                      <a:pt x="0" y="310"/>
                    </a:lnTo>
                    <a:lnTo>
                      <a:pt x="128" y="243"/>
                    </a:lnTo>
                    <a:lnTo>
                      <a:pt x="169" y="329"/>
                    </a:lnTo>
                    <a:lnTo>
                      <a:pt x="204" y="203"/>
                    </a:lnTo>
                    <a:lnTo>
                      <a:pt x="329" y="134"/>
                    </a:lnTo>
                    <a:lnTo>
                      <a:pt x="226" y="123"/>
                    </a:lnTo>
                    <a:lnTo>
                      <a:pt x="262" y="0"/>
                    </a:lnTo>
                    <a:lnTo>
                      <a:pt x="159" y="119"/>
                    </a:lnTo>
                    <a:lnTo>
                      <a:pt x="61" y="110"/>
                    </a:lnTo>
                    <a:close/>
                  </a:path>
                </a:pathLst>
              </a:custGeom>
              <a:solidFill>
                <a:srgbClr val="FFFFFF"/>
              </a:solidFill>
              <a:ln w="9525">
                <a:noFill/>
                <a:round/>
                <a:headEnd/>
                <a:tailEnd/>
              </a:ln>
            </p:spPr>
            <p:txBody>
              <a:bodyPr/>
              <a:lstStyle/>
              <a:p>
                <a:pPr>
                  <a:defRPr/>
                </a:pPr>
                <a:endParaRPr lang="en-US">
                  <a:cs typeface="+mn-cs"/>
                </a:endParaRPr>
              </a:p>
            </p:txBody>
          </p:sp>
          <p:sp>
            <p:nvSpPr>
              <p:cNvPr id="137" name="Freeform 664"/>
              <p:cNvSpPr>
                <a:spLocks/>
              </p:cNvSpPr>
              <p:nvPr/>
            </p:nvSpPr>
            <p:spPr bwMode="auto">
              <a:xfrm>
                <a:off x="56" y="116"/>
                <a:ext cx="41" cy="37"/>
              </a:xfrm>
              <a:custGeom>
                <a:avLst/>
                <a:gdLst/>
                <a:ahLst/>
                <a:cxnLst>
                  <a:cxn ang="0">
                    <a:pos x="61" y="110"/>
                  </a:cxn>
                  <a:cxn ang="0">
                    <a:pos x="100" y="190"/>
                  </a:cxn>
                  <a:cxn ang="0">
                    <a:pos x="0" y="310"/>
                  </a:cxn>
                  <a:cxn ang="0">
                    <a:pos x="128" y="243"/>
                  </a:cxn>
                  <a:cxn ang="0">
                    <a:pos x="169" y="329"/>
                  </a:cxn>
                  <a:cxn ang="0">
                    <a:pos x="204" y="203"/>
                  </a:cxn>
                  <a:cxn ang="0">
                    <a:pos x="329" y="134"/>
                  </a:cxn>
                  <a:cxn ang="0">
                    <a:pos x="226" y="123"/>
                  </a:cxn>
                  <a:cxn ang="0">
                    <a:pos x="262" y="0"/>
                  </a:cxn>
                  <a:cxn ang="0">
                    <a:pos x="159" y="119"/>
                  </a:cxn>
                  <a:cxn ang="0">
                    <a:pos x="61" y="110"/>
                  </a:cxn>
                </a:cxnLst>
                <a:rect l="0" t="0" r="r" b="b"/>
                <a:pathLst>
                  <a:path w="329" h="329">
                    <a:moveTo>
                      <a:pt x="61" y="110"/>
                    </a:moveTo>
                    <a:lnTo>
                      <a:pt x="100" y="190"/>
                    </a:lnTo>
                    <a:lnTo>
                      <a:pt x="0" y="310"/>
                    </a:lnTo>
                    <a:lnTo>
                      <a:pt x="128" y="243"/>
                    </a:lnTo>
                    <a:lnTo>
                      <a:pt x="169" y="329"/>
                    </a:lnTo>
                    <a:lnTo>
                      <a:pt x="204" y="203"/>
                    </a:lnTo>
                    <a:lnTo>
                      <a:pt x="329" y="134"/>
                    </a:lnTo>
                    <a:lnTo>
                      <a:pt x="226" y="123"/>
                    </a:lnTo>
                    <a:lnTo>
                      <a:pt x="262" y="0"/>
                    </a:lnTo>
                    <a:lnTo>
                      <a:pt x="159" y="119"/>
                    </a:lnTo>
                    <a:lnTo>
                      <a:pt x="61" y="110"/>
                    </a:lnTo>
                  </a:path>
                </a:pathLst>
              </a:custGeom>
              <a:noFill/>
              <a:ln w="0">
                <a:solidFill>
                  <a:srgbClr val="FFFFFF"/>
                </a:solidFill>
                <a:prstDash val="solid"/>
                <a:round/>
                <a:headEnd/>
                <a:tailEnd/>
              </a:ln>
            </p:spPr>
            <p:txBody>
              <a:bodyPr/>
              <a:lstStyle/>
              <a:p>
                <a:pPr>
                  <a:defRPr/>
                </a:pPr>
                <a:endParaRPr lang="en-US">
                  <a:cs typeface="+mn-cs"/>
                </a:endParaRPr>
              </a:p>
            </p:txBody>
          </p:sp>
          <p:sp>
            <p:nvSpPr>
              <p:cNvPr id="138" name="Freeform 665"/>
              <p:cNvSpPr>
                <a:spLocks/>
              </p:cNvSpPr>
              <p:nvPr/>
            </p:nvSpPr>
            <p:spPr bwMode="auto">
              <a:xfrm>
                <a:off x="53" y="172"/>
                <a:ext cx="41" cy="39"/>
              </a:xfrm>
              <a:custGeom>
                <a:avLst/>
                <a:gdLst/>
                <a:ahLst/>
                <a:cxnLst>
                  <a:cxn ang="0">
                    <a:pos x="61" y="140"/>
                  </a:cxn>
                  <a:cxn ang="0">
                    <a:pos x="101" y="215"/>
                  </a:cxn>
                  <a:cxn ang="0">
                    <a:pos x="0" y="348"/>
                  </a:cxn>
                  <a:cxn ang="0">
                    <a:pos x="128" y="262"/>
                  </a:cxn>
                  <a:cxn ang="0">
                    <a:pos x="170" y="344"/>
                  </a:cxn>
                  <a:cxn ang="0">
                    <a:pos x="206" y="210"/>
                  </a:cxn>
                  <a:cxn ang="0">
                    <a:pos x="331" y="124"/>
                  </a:cxn>
                  <a:cxn ang="0">
                    <a:pos x="228" y="129"/>
                  </a:cxn>
                  <a:cxn ang="0">
                    <a:pos x="261" y="0"/>
                  </a:cxn>
                  <a:cxn ang="0">
                    <a:pos x="159" y="136"/>
                  </a:cxn>
                  <a:cxn ang="0">
                    <a:pos x="61" y="140"/>
                  </a:cxn>
                </a:cxnLst>
                <a:rect l="0" t="0" r="r" b="b"/>
                <a:pathLst>
                  <a:path w="331" h="348">
                    <a:moveTo>
                      <a:pt x="61" y="140"/>
                    </a:moveTo>
                    <a:lnTo>
                      <a:pt x="101" y="215"/>
                    </a:lnTo>
                    <a:lnTo>
                      <a:pt x="0" y="348"/>
                    </a:lnTo>
                    <a:lnTo>
                      <a:pt x="128" y="262"/>
                    </a:lnTo>
                    <a:lnTo>
                      <a:pt x="170" y="344"/>
                    </a:lnTo>
                    <a:lnTo>
                      <a:pt x="206" y="210"/>
                    </a:lnTo>
                    <a:lnTo>
                      <a:pt x="331" y="124"/>
                    </a:lnTo>
                    <a:lnTo>
                      <a:pt x="228" y="129"/>
                    </a:lnTo>
                    <a:lnTo>
                      <a:pt x="261" y="0"/>
                    </a:lnTo>
                    <a:lnTo>
                      <a:pt x="159" y="136"/>
                    </a:lnTo>
                    <a:lnTo>
                      <a:pt x="61" y="140"/>
                    </a:lnTo>
                    <a:close/>
                  </a:path>
                </a:pathLst>
              </a:custGeom>
              <a:solidFill>
                <a:srgbClr val="FFFFFF"/>
              </a:solidFill>
              <a:ln w="9525">
                <a:noFill/>
                <a:round/>
                <a:headEnd/>
                <a:tailEnd/>
              </a:ln>
            </p:spPr>
            <p:txBody>
              <a:bodyPr/>
              <a:lstStyle/>
              <a:p>
                <a:pPr>
                  <a:defRPr/>
                </a:pPr>
                <a:endParaRPr lang="en-US">
                  <a:cs typeface="+mn-cs"/>
                </a:endParaRPr>
              </a:p>
            </p:txBody>
          </p:sp>
          <p:sp>
            <p:nvSpPr>
              <p:cNvPr id="139" name="Freeform 666"/>
              <p:cNvSpPr>
                <a:spLocks/>
              </p:cNvSpPr>
              <p:nvPr/>
            </p:nvSpPr>
            <p:spPr bwMode="auto">
              <a:xfrm>
                <a:off x="53" y="172"/>
                <a:ext cx="41" cy="39"/>
              </a:xfrm>
              <a:custGeom>
                <a:avLst/>
                <a:gdLst/>
                <a:ahLst/>
                <a:cxnLst>
                  <a:cxn ang="0">
                    <a:pos x="61" y="140"/>
                  </a:cxn>
                  <a:cxn ang="0">
                    <a:pos x="101" y="215"/>
                  </a:cxn>
                  <a:cxn ang="0">
                    <a:pos x="0" y="348"/>
                  </a:cxn>
                  <a:cxn ang="0">
                    <a:pos x="128" y="262"/>
                  </a:cxn>
                  <a:cxn ang="0">
                    <a:pos x="170" y="344"/>
                  </a:cxn>
                  <a:cxn ang="0">
                    <a:pos x="206" y="210"/>
                  </a:cxn>
                  <a:cxn ang="0">
                    <a:pos x="331" y="124"/>
                  </a:cxn>
                  <a:cxn ang="0">
                    <a:pos x="228" y="129"/>
                  </a:cxn>
                  <a:cxn ang="0">
                    <a:pos x="261" y="0"/>
                  </a:cxn>
                  <a:cxn ang="0">
                    <a:pos x="159" y="136"/>
                  </a:cxn>
                  <a:cxn ang="0">
                    <a:pos x="61" y="140"/>
                  </a:cxn>
                </a:cxnLst>
                <a:rect l="0" t="0" r="r" b="b"/>
                <a:pathLst>
                  <a:path w="331" h="348">
                    <a:moveTo>
                      <a:pt x="61" y="140"/>
                    </a:moveTo>
                    <a:lnTo>
                      <a:pt x="101" y="215"/>
                    </a:lnTo>
                    <a:lnTo>
                      <a:pt x="0" y="348"/>
                    </a:lnTo>
                    <a:lnTo>
                      <a:pt x="128" y="262"/>
                    </a:lnTo>
                    <a:lnTo>
                      <a:pt x="170" y="344"/>
                    </a:lnTo>
                    <a:lnTo>
                      <a:pt x="206" y="210"/>
                    </a:lnTo>
                    <a:lnTo>
                      <a:pt x="331" y="124"/>
                    </a:lnTo>
                    <a:lnTo>
                      <a:pt x="228" y="129"/>
                    </a:lnTo>
                    <a:lnTo>
                      <a:pt x="261" y="0"/>
                    </a:lnTo>
                    <a:lnTo>
                      <a:pt x="159" y="136"/>
                    </a:lnTo>
                    <a:lnTo>
                      <a:pt x="61" y="140"/>
                    </a:lnTo>
                  </a:path>
                </a:pathLst>
              </a:custGeom>
              <a:noFill/>
              <a:ln w="0">
                <a:solidFill>
                  <a:srgbClr val="FFFFFF"/>
                </a:solidFill>
                <a:prstDash val="solid"/>
                <a:round/>
                <a:headEnd/>
                <a:tailEnd/>
              </a:ln>
            </p:spPr>
            <p:txBody>
              <a:bodyPr/>
              <a:lstStyle/>
              <a:p>
                <a:pPr>
                  <a:defRPr/>
                </a:pPr>
                <a:endParaRPr lang="en-US">
                  <a:cs typeface="+mn-cs"/>
                </a:endParaRPr>
              </a:p>
            </p:txBody>
          </p:sp>
          <p:sp>
            <p:nvSpPr>
              <p:cNvPr id="140" name="Freeform 667"/>
              <p:cNvSpPr>
                <a:spLocks/>
              </p:cNvSpPr>
              <p:nvPr/>
            </p:nvSpPr>
            <p:spPr bwMode="auto">
              <a:xfrm>
                <a:off x="52" y="221"/>
                <a:ext cx="42" cy="42"/>
              </a:xfrm>
              <a:custGeom>
                <a:avLst/>
                <a:gdLst/>
                <a:ahLst/>
                <a:cxnLst>
                  <a:cxn ang="0">
                    <a:pos x="62" y="151"/>
                  </a:cxn>
                  <a:cxn ang="0">
                    <a:pos x="101" y="232"/>
                  </a:cxn>
                  <a:cxn ang="0">
                    <a:pos x="0" y="372"/>
                  </a:cxn>
                  <a:cxn ang="0">
                    <a:pos x="130" y="284"/>
                  </a:cxn>
                  <a:cxn ang="0">
                    <a:pos x="171" y="366"/>
                  </a:cxn>
                  <a:cxn ang="0">
                    <a:pos x="206" y="227"/>
                  </a:cxn>
                  <a:cxn ang="0">
                    <a:pos x="332" y="133"/>
                  </a:cxn>
                  <a:cxn ang="0">
                    <a:pos x="227" y="140"/>
                  </a:cxn>
                  <a:cxn ang="0">
                    <a:pos x="262" y="0"/>
                  </a:cxn>
                  <a:cxn ang="0">
                    <a:pos x="160" y="147"/>
                  </a:cxn>
                  <a:cxn ang="0">
                    <a:pos x="62" y="151"/>
                  </a:cxn>
                </a:cxnLst>
                <a:rect l="0" t="0" r="r" b="b"/>
                <a:pathLst>
                  <a:path w="332" h="372">
                    <a:moveTo>
                      <a:pt x="62" y="151"/>
                    </a:moveTo>
                    <a:lnTo>
                      <a:pt x="101" y="232"/>
                    </a:lnTo>
                    <a:lnTo>
                      <a:pt x="0" y="372"/>
                    </a:lnTo>
                    <a:lnTo>
                      <a:pt x="130" y="284"/>
                    </a:lnTo>
                    <a:lnTo>
                      <a:pt x="171" y="366"/>
                    </a:lnTo>
                    <a:lnTo>
                      <a:pt x="206" y="227"/>
                    </a:lnTo>
                    <a:lnTo>
                      <a:pt x="332" y="133"/>
                    </a:lnTo>
                    <a:lnTo>
                      <a:pt x="227" y="140"/>
                    </a:lnTo>
                    <a:lnTo>
                      <a:pt x="262" y="0"/>
                    </a:lnTo>
                    <a:lnTo>
                      <a:pt x="160" y="147"/>
                    </a:lnTo>
                    <a:lnTo>
                      <a:pt x="62" y="151"/>
                    </a:lnTo>
                    <a:close/>
                  </a:path>
                </a:pathLst>
              </a:custGeom>
              <a:solidFill>
                <a:srgbClr val="FFFFFF"/>
              </a:solidFill>
              <a:ln w="9525">
                <a:noFill/>
                <a:round/>
                <a:headEnd/>
                <a:tailEnd/>
              </a:ln>
            </p:spPr>
            <p:txBody>
              <a:bodyPr/>
              <a:lstStyle/>
              <a:p>
                <a:pPr>
                  <a:defRPr/>
                </a:pPr>
                <a:endParaRPr lang="en-US">
                  <a:cs typeface="+mn-cs"/>
                </a:endParaRPr>
              </a:p>
            </p:txBody>
          </p:sp>
          <p:sp>
            <p:nvSpPr>
              <p:cNvPr id="141" name="Freeform 668"/>
              <p:cNvSpPr>
                <a:spLocks/>
              </p:cNvSpPr>
              <p:nvPr/>
            </p:nvSpPr>
            <p:spPr bwMode="auto">
              <a:xfrm>
                <a:off x="52" y="221"/>
                <a:ext cx="42" cy="42"/>
              </a:xfrm>
              <a:custGeom>
                <a:avLst/>
                <a:gdLst/>
                <a:ahLst/>
                <a:cxnLst>
                  <a:cxn ang="0">
                    <a:pos x="62" y="151"/>
                  </a:cxn>
                  <a:cxn ang="0">
                    <a:pos x="101" y="232"/>
                  </a:cxn>
                  <a:cxn ang="0">
                    <a:pos x="0" y="372"/>
                  </a:cxn>
                  <a:cxn ang="0">
                    <a:pos x="130" y="284"/>
                  </a:cxn>
                  <a:cxn ang="0">
                    <a:pos x="171" y="366"/>
                  </a:cxn>
                  <a:cxn ang="0">
                    <a:pos x="206" y="227"/>
                  </a:cxn>
                  <a:cxn ang="0">
                    <a:pos x="332" y="133"/>
                  </a:cxn>
                  <a:cxn ang="0">
                    <a:pos x="227" y="140"/>
                  </a:cxn>
                  <a:cxn ang="0">
                    <a:pos x="262" y="0"/>
                  </a:cxn>
                  <a:cxn ang="0">
                    <a:pos x="160" y="147"/>
                  </a:cxn>
                  <a:cxn ang="0">
                    <a:pos x="62" y="151"/>
                  </a:cxn>
                </a:cxnLst>
                <a:rect l="0" t="0" r="r" b="b"/>
                <a:pathLst>
                  <a:path w="332" h="372">
                    <a:moveTo>
                      <a:pt x="62" y="151"/>
                    </a:moveTo>
                    <a:lnTo>
                      <a:pt x="101" y="232"/>
                    </a:lnTo>
                    <a:lnTo>
                      <a:pt x="0" y="372"/>
                    </a:lnTo>
                    <a:lnTo>
                      <a:pt x="130" y="284"/>
                    </a:lnTo>
                    <a:lnTo>
                      <a:pt x="171" y="366"/>
                    </a:lnTo>
                    <a:lnTo>
                      <a:pt x="206" y="227"/>
                    </a:lnTo>
                    <a:lnTo>
                      <a:pt x="332" y="133"/>
                    </a:lnTo>
                    <a:lnTo>
                      <a:pt x="227" y="140"/>
                    </a:lnTo>
                    <a:lnTo>
                      <a:pt x="262" y="0"/>
                    </a:lnTo>
                    <a:lnTo>
                      <a:pt x="160" y="147"/>
                    </a:lnTo>
                    <a:lnTo>
                      <a:pt x="62" y="151"/>
                    </a:lnTo>
                  </a:path>
                </a:pathLst>
              </a:custGeom>
              <a:noFill/>
              <a:ln w="0">
                <a:solidFill>
                  <a:srgbClr val="FFFFFF"/>
                </a:solidFill>
                <a:prstDash val="solid"/>
                <a:round/>
                <a:headEnd/>
                <a:tailEnd/>
              </a:ln>
            </p:spPr>
            <p:txBody>
              <a:bodyPr/>
              <a:lstStyle/>
              <a:p>
                <a:pPr>
                  <a:defRPr/>
                </a:pPr>
                <a:endParaRPr lang="en-US">
                  <a:cs typeface="+mn-cs"/>
                </a:endParaRPr>
              </a:p>
            </p:txBody>
          </p:sp>
          <p:sp>
            <p:nvSpPr>
              <p:cNvPr id="142" name="Freeform 669"/>
              <p:cNvSpPr>
                <a:spLocks/>
              </p:cNvSpPr>
              <p:nvPr/>
            </p:nvSpPr>
            <p:spPr bwMode="auto">
              <a:xfrm>
                <a:off x="377" y="433"/>
                <a:ext cx="77" cy="73"/>
              </a:xfrm>
              <a:custGeom>
                <a:avLst/>
                <a:gdLst/>
                <a:ahLst/>
                <a:cxnLst>
                  <a:cxn ang="0">
                    <a:pos x="617" y="656"/>
                  </a:cxn>
                  <a:cxn ang="0">
                    <a:pos x="602" y="650"/>
                  </a:cxn>
                  <a:cxn ang="0">
                    <a:pos x="584" y="642"/>
                  </a:cxn>
                  <a:cxn ang="0">
                    <a:pos x="549" y="618"/>
                  </a:cxn>
                  <a:cxn ang="0">
                    <a:pos x="511" y="587"/>
                  </a:cxn>
                  <a:cxn ang="0">
                    <a:pos x="472" y="548"/>
                  </a:cxn>
                  <a:cxn ang="0">
                    <a:pos x="431" y="504"/>
                  </a:cxn>
                  <a:cxn ang="0">
                    <a:pos x="390" y="456"/>
                  </a:cxn>
                  <a:cxn ang="0">
                    <a:pos x="347" y="407"/>
                  </a:cxn>
                  <a:cxn ang="0">
                    <a:pos x="304" y="354"/>
                  </a:cxn>
                  <a:cxn ang="0">
                    <a:pos x="260" y="304"/>
                  </a:cxn>
                  <a:cxn ang="0">
                    <a:pos x="219" y="252"/>
                  </a:cxn>
                  <a:cxn ang="0">
                    <a:pos x="177" y="206"/>
                  </a:cxn>
                  <a:cxn ang="0">
                    <a:pos x="138" y="163"/>
                  </a:cxn>
                  <a:cxn ang="0">
                    <a:pos x="98" y="124"/>
                  </a:cxn>
                  <a:cxn ang="0">
                    <a:pos x="62" y="92"/>
                  </a:cxn>
                  <a:cxn ang="0">
                    <a:pos x="29" y="68"/>
                  </a:cxn>
                  <a:cxn ang="0">
                    <a:pos x="0" y="52"/>
                  </a:cxn>
                  <a:cxn ang="0">
                    <a:pos x="12" y="48"/>
                  </a:cxn>
                  <a:cxn ang="0">
                    <a:pos x="23" y="43"/>
                  </a:cxn>
                  <a:cxn ang="0">
                    <a:pos x="45" y="31"/>
                  </a:cxn>
                  <a:cxn ang="0">
                    <a:pos x="71" y="23"/>
                  </a:cxn>
                  <a:cxn ang="0">
                    <a:pos x="96" y="16"/>
                  </a:cxn>
                  <a:cxn ang="0">
                    <a:pos x="119" y="8"/>
                  </a:cxn>
                  <a:cxn ang="0">
                    <a:pos x="143" y="5"/>
                  </a:cxn>
                  <a:cxn ang="0">
                    <a:pos x="167" y="2"/>
                  </a:cxn>
                  <a:cxn ang="0">
                    <a:pos x="189" y="0"/>
                  </a:cxn>
                  <a:cxn ang="0">
                    <a:pos x="211" y="1"/>
                  </a:cxn>
                  <a:cxn ang="0">
                    <a:pos x="233" y="3"/>
                  </a:cxn>
                  <a:cxn ang="0">
                    <a:pos x="255" y="7"/>
                  </a:cxn>
                  <a:cxn ang="0">
                    <a:pos x="275" y="13"/>
                  </a:cxn>
                  <a:cxn ang="0">
                    <a:pos x="296" y="23"/>
                  </a:cxn>
                  <a:cxn ang="0">
                    <a:pos x="313" y="31"/>
                  </a:cxn>
                  <a:cxn ang="0">
                    <a:pos x="330" y="43"/>
                  </a:cxn>
                  <a:cxn ang="0">
                    <a:pos x="347" y="56"/>
                  </a:cxn>
                  <a:cxn ang="0">
                    <a:pos x="355" y="63"/>
                  </a:cxn>
                  <a:cxn ang="0">
                    <a:pos x="374" y="93"/>
                  </a:cxn>
                  <a:cxn ang="0">
                    <a:pos x="384" y="122"/>
                  </a:cxn>
                  <a:cxn ang="0">
                    <a:pos x="392" y="157"/>
                  </a:cxn>
                  <a:cxn ang="0">
                    <a:pos x="400" y="194"/>
                  </a:cxn>
                  <a:cxn ang="0">
                    <a:pos x="408" y="235"/>
                  </a:cxn>
                  <a:cxn ang="0">
                    <a:pos x="416" y="280"/>
                  </a:cxn>
                  <a:cxn ang="0">
                    <a:pos x="425" y="326"/>
                  </a:cxn>
                  <a:cxn ang="0">
                    <a:pos x="436" y="374"/>
                  </a:cxn>
                  <a:cxn ang="0">
                    <a:pos x="451" y="420"/>
                  </a:cxn>
                  <a:cxn ang="0">
                    <a:pos x="469" y="467"/>
                  </a:cxn>
                  <a:cxn ang="0">
                    <a:pos x="488" y="511"/>
                  </a:cxn>
                  <a:cxn ang="0">
                    <a:pos x="511" y="553"/>
                  </a:cxn>
                  <a:cxn ang="0">
                    <a:pos x="541" y="592"/>
                  </a:cxn>
                  <a:cxn ang="0">
                    <a:pos x="576" y="626"/>
                  </a:cxn>
                  <a:cxn ang="0">
                    <a:pos x="617" y="656"/>
                  </a:cxn>
                </a:cxnLst>
                <a:rect l="0" t="0" r="r" b="b"/>
                <a:pathLst>
                  <a:path w="617" h="656">
                    <a:moveTo>
                      <a:pt x="617" y="656"/>
                    </a:moveTo>
                    <a:lnTo>
                      <a:pt x="602" y="650"/>
                    </a:lnTo>
                    <a:lnTo>
                      <a:pt x="584" y="642"/>
                    </a:lnTo>
                    <a:lnTo>
                      <a:pt x="549" y="618"/>
                    </a:lnTo>
                    <a:lnTo>
                      <a:pt x="511" y="587"/>
                    </a:lnTo>
                    <a:lnTo>
                      <a:pt x="472" y="548"/>
                    </a:lnTo>
                    <a:lnTo>
                      <a:pt x="431" y="504"/>
                    </a:lnTo>
                    <a:lnTo>
                      <a:pt x="390" y="456"/>
                    </a:lnTo>
                    <a:lnTo>
                      <a:pt x="347" y="407"/>
                    </a:lnTo>
                    <a:lnTo>
                      <a:pt x="304" y="354"/>
                    </a:lnTo>
                    <a:lnTo>
                      <a:pt x="260" y="304"/>
                    </a:lnTo>
                    <a:lnTo>
                      <a:pt x="219" y="252"/>
                    </a:lnTo>
                    <a:lnTo>
                      <a:pt x="177" y="206"/>
                    </a:lnTo>
                    <a:lnTo>
                      <a:pt x="138" y="163"/>
                    </a:lnTo>
                    <a:lnTo>
                      <a:pt x="98" y="124"/>
                    </a:lnTo>
                    <a:lnTo>
                      <a:pt x="62" y="92"/>
                    </a:lnTo>
                    <a:lnTo>
                      <a:pt x="29" y="68"/>
                    </a:lnTo>
                    <a:lnTo>
                      <a:pt x="0" y="52"/>
                    </a:lnTo>
                    <a:lnTo>
                      <a:pt x="12" y="48"/>
                    </a:lnTo>
                    <a:lnTo>
                      <a:pt x="23" y="43"/>
                    </a:lnTo>
                    <a:lnTo>
                      <a:pt x="45" y="31"/>
                    </a:lnTo>
                    <a:lnTo>
                      <a:pt x="71" y="23"/>
                    </a:lnTo>
                    <a:lnTo>
                      <a:pt x="96" y="16"/>
                    </a:lnTo>
                    <a:lnTo>
                      <a:pt x="119" y="8"/>
                    </a:lnTo>
                    <a:lnTo>
                      <a:pt x="143" y="5"/>
                    </a:lnTo>
                    <a:lnTo>
                      <a:pt x="167" y="2"/>
                    </a:lnTo>
                    <a:lnTo>
                      <a:pt x="189" y="0"/>
                    </a:lnTo>
                    <a:lnTo>
                      <a:pt x="211" y="1"/>
                    </a:lnTo>
                    <a:lnTo>
                      <a:pt x="233" y="3"/>
                    </a:lnTo>
                    <a:lnTo>
                      <a:pt x="255" y="7"/>
                    </a:lnTo>
                    <a:lnTo>
                      <a:pt x="275" y="13"/>
                    </a:lnTo>
                    <a:lnTo>
                      <a:pt x="296" y="23"/>
                    </a:lnTo>
                    <a:lnTo>
                      <a:pt x="313" y="31"/>
                    </a:lnTo>
                    <a:lnTo>
                      <a:pt x="330" y="43"/>
                    </a:lnTo>
                    <a:lnTo>
                      <a:pt x="347" y="56"/>
                    </a:lnTo>
                    <a:lnTo>
                      <a:pt x="355" y="63"/>
                    </a:lnTo>
                    <a:lnTo>
                      <a:pt x="374" y="93"/>
                    </a:lnTo>
                    <a:lnTo>
                      <a:pt x="384" y="122"/>
                    </a:lnTo>
                    <a:lnTo>
                      <a:pt x="392" y="157"/>
                    </a:lnTo>
                    <a:lnTo>
                      <a:pt x="400" y="194"/>
                    </a:lnTo>
                    <a:lnTo>
                      <a:pt x="408" y="235"/>
                    </a:lnTo>
                    <a:lnTo>
                      <a:pt x="416" y="280"/>
                    </a:lnTo>
                    <a:lnTo>
                      <a:pt x="425" y="326"/>
                    </a:lnTo>
                    <a:lnTo>
                      <a:pt x="436" y="374"/>
                    </a:lnTo>
                    <a:lnTo>
                      <a:pt x="451" y="420"/>
                    </a:lnTo>
                    <a:lnTo>
                      <a:pt x="469" y="467"/>
                    </a:lnTo>
                    <a:lnTo>
                      <a:pt x="488" y="511"/>
                    </a:lnTo>
                    <a:lnTo>
                      <a:pt x="511" y="553"/>
                    </a:lnTo>
                    <a:lnTo>
                      <a:pt x="541" y="592"/>
                    </a:lnTo>
                    <a:lnTo>
                      <a:pt x="576" y="626"/>
                    </a:lnTo>
                    <a:lnTo>
                      <a:pt x="617" y="656"/>
                    </a:lnTo>
                    <a:close/>
                  </a:path>
                </a:pathLst>
              </a:custGeom>
              <a:solidFill>
                <a:srgbClr val="000000"/>
              </a:solidFill>
              <a:ln w="9525">
                <a:noFill/>
                <a:round/>
                <a:headEnd/>
                <a:tailEnd/>
              </a:ln>
            </p:spPr>
            <p:txBody>
              <a:bodyPr/>
              <a:lstStyle/>
              <a:p>
                <a:pPr>
                  <a:defRPr/>
                </a:pPr>
                <a:endParaRPr lang="en-US">
                  <a:cs typeface="+mn-cs"/>
                </a:endParaRPr>
              </a:p>
            </p:txBody>
          </p:sp>
          <p:sp>
            <p:nvSpPr>
              <p:cNvPr id="143" name="Freeform 670"/>
              <p:cNvSpPr>
                <a:spLocks/>
              </p:cNvSpPr>
              <p:nvPr/>
            </p:nvSpPr>
            <p:spPr bwMode="auto">
              <a:xfrm>
                <a:off x="377" y="433"/>
                <a:ext cx="77" cy="73"/>
              </a:xfrm>
              <a:custGeom>
                <a:avLst/>
                <a:gdLst/>
                <a:ahLst/>
                <a:cxnLst>
                  <a:cxn ang="0">
                    <a:pos x="617" y="656"/>
                  </a:cxn>
                  <a:cxn ang="0">
                    <a:pos x="602" y="650"/>
                  </a:cxn>
                  <a:cxn ang="0">
                    <a:pos x="584" y="642"/>
                  </a:cxn>
                  <a:cxn ang="0">
                    <a:pos x="549" y="618"/>
                  </a:cxn>
                  <a:cxn ang="0">
                    <a:pos x="511" y="587"/>
                  </a:cxn>
                  <a:cxn ang="0">
                    <a:pos x="472" y="548"/>
                  </a:cxn>
                  <a:cxn ang="0">
                    <a:pos x="431" y="504"/>
                  </a:cxn>
                  <a:cxn ang="0">
                    <a:pos x="390" y="456"/>
                  </a:cxn>
                  <a:cxn ang="0">
                    <a:pos x="347" y="407"/>
                  </a:cxn>
                  <a:cxn ang="0">
                    <a:pos x="304" y="354"/>
                  </a:cxn>
                  <a:cxn ang="0">
                    <a:pos x="260" y="304"/>
                  </a:cxn>
                  <a:cxn ang="0">
                    <a:pos x="219" y="252"/>
                  </a:cxn>
                  <a:cxn ang="0">
                    <a:pos x="177" y="206"/>
                  </a:cxn>
                  <a:cxn ang="0">
                    <a:pos x="138" y="163"/>
                  </a:cxn>
                  <a:cxn ang="0">
                    <a:pos x="98" y="124"/>
                  </a:cxn>
                  <a:cxn ang="0">
                    <a:pos x="62" y="92"/>
                  </a:cxn>
                  <a:cxn ang="0">
                    <a:pos x="29" y="68"/>
                  </a:cxn>
                  <a:cxn ang="0">
                    <a:pos x="0" y="52"/>
                  </a:cxn>
                  <a:cxn ang="0">
                    <a:pos x="12" y="48"/>
                  </a:cxn>
                  <a:cxn ang="0">
                    <a:pos x="23" y="43"/>
                  </a:cxn>
                  <a:cxn ang="0">
                    <a:pos x="45" y="31"/>
                  </a:cxn>
                  <a:cxn ang="0">
                    <a:pos x="71" y="23"/>
                  </a:cxn>
                  <a:cxn ang="0">
                    <a:pos x="96" y="16"/>
                  </a:cxn>
                  <a:cxn ang="0">
                    <a:pos x="119" y="8"/>
                  </a:cxn>
                  <a:cxn ang="0">
                    <a:pos x="143" y="5"/>
                  </a:cxn>
                  <a:cxn ang="0">
                    <a:pos x="167" y="2"/>
                  </a:cxn>
                  <a:cxn ang="0">
                    <a:pos x="189" y="0"/>
                  </a:cxn>
                  <a:cxn ang="0">
                    <a:pos x="211" y="1"/>
                  </a:cxn>
                  <a:cxn ang="0">
                    <a:pos x="233" y="3"/>
                  </a:cxn>
                  <a:cxn ang="0">
                    <a:pos x="255" y="7"/>
                  </a:cxn>
                  <a:cxn ang="0">
                    <a:pos x="275" y="13"/>
                  </a:cxn>
                  <a:cxn ang="0">
                    <a:pos x="296" y="23"/>
                  </a:cxn>
                  <a:cxn ang="0">
                    <a:pos x="313" y="31"/>
                  </a:cxn>
                  <a:cxn ang="0">
                    <a:pos x="330" y="43"/>
                  </a:cxn>
                  <a:cxn ang="0">
                    <a:pos x="347" y="56"/>
                  </a:cxn>
                  <a:cxn ang="0">
                    <a:pos x="355" y="63"/>
                  </a:cxn>
                  <a:cxn ang="0">
                    <a:pos x="374" y="93"/>
                  </a:cxn>
                  <a:cxn ang="0">
                    <a:pos x="384" y="122"/>
                  </a:cxn>
                  <a:cxn ang="0">
                    <a:pos x="392" y="157"/>
                  </a:cxn>
                  <a:cxn ang="0">
                    <a:pos x="400" y="194"/>
                  </a:cxn>
                  <a:cxn ang="0">
                    <a:pos x="408" y="235"/>
                  </a:cxn>
                  <a:cxn ang="0">
                    <a:pos x="416" y="280"/>
                  </a:cxn>
                  <a:cxn ang="0">
                    <a:pos x="425" y="326"/>
                  </a:cxn>
                  <a:cxn ang="0">
                    <a:pos x="436" y="374"/>
                  </a:cxn>
                  <a:cxn ang="0">
                    <a:pos x="451" y="420"/>
                  </a:cxn>
                  <a:cxn ang="0">
                    <a:pos x="469" y="467"/>
                  </a:cxn>
                  <a:cxn ang="0">
                    <a:pos x="488" y="511"/>
                  </a:cxn>
                  <a:cxn ang="0">
                    <a:pos x="511" y="553"/>
                  </a:cxn>
                  <a:cxn ang="0">
                    <a:pos x="541" y="592"/>
                  </a:cxn>
                  <a:cxn ang="0">
                    <a:pos x="576" y="626"/>
                  </a:cxn>
                  <a:cxn ang="0">
                    <a:pos x="617" y="656"/>
                  </a:cxn>
                </a:cxnLst>
                <a:rect l="0" t="0" r="r" b="b"/>
                <a:pathLst>
                  <a:path w="617" h="656">
                    <a:moveTo>
                      <a:pt x="617" y="656"/>
                    </a:moveTo>
                    <a:lnTo>
                      <a:pt x="602" y="650"/>
                    </a:lnTo>
                    <a:lnTo>
                      <a:pt x="584" y="642"/>
                    </a:lnTo>
                    <a:lnTo>
                      <a:pt x="549" y="618"/>
                    </a:lnTo>
                    <a:lnTo>
                      <a:pt x="511" y="587"/>
                    </a:lnTo>
                    <a:lnTo>
                      <a:pt x="472" y="548"/>
                    </a:lnTo>
                    <a:lnTo>
                      <a:pt x="431" y="504"/>
                    </a:lnTo>
                    <a:lnTo>
                      <a:pt x="390" y="456"/>
                    </a:lnTo>
                    <a:lnTo>
                      <a:pt x="347" y="407"/>
                    </a:lnTo>
                    <a:lnTo>
                      <a:pt x="304" y="354"/>
                    </a:lnTo>
                    <a:lnTo>
                      <a:pt x="260" y="304"/>
                    </a:lnTo>
                    <a:lnTo>
                      <a:pt x="219" y="252"/>
                    </a:lnTo>
                    <a:lnTo>
                      <a:pt x="177" y="206"/>
                    </a:lnTo>
                    <a:lnTo>
                      <a:pt x="138" y="163"/>
                    </a:lnTo>
                    <a:lnTo>
                      <a:pt x="98" y="124"/>
                    </a:lnTo>
                    <a:lnTo>
                      <a:pt x="62" y="92"/>
                    </a:lnTo>
                    <a:lnTo>
                      <a:pt x="29" y="68"/>
                    </a:lnTo>
                    <a:lnTo>
                      <a:pt x="0" y="52"/>
                    </a:lnTo>
                    <a:lnTo>
                      <a:pt x="12" y="48"/>
                    </a:lnTo>
                    <a:lnTo>
                      <a:pt x="23" y="43"/>
                    </a:lnTo>
                    <a:lnTo>
                      <a:pt x="45" y="31"/>
                    </a:lnTo>
                    <a:lnTo>
                      <a:pt x="71" y="23"/>
                    </a:lnTo>
                    <a:lnTo>
                      <a:pt x="96" y="16"/>
                    </a:lnTo>
                    <a:lnTo>
                      <a:pt x="119" y="8"/>
                    </a:lnTo>
                    <a:lnTo>
                      <a:pt x="143" y="5"/>
                    </a:lnTo>
                    <a:lnTo>
                      <a:pt x="167" y="2"/>
                    </a:lnTo>
                    <a:lnTo>
                      <a:pt x="189" y="0"/>
                    </a:lnTo>
                    <a:lnTo>
                      <a:pt x="211" y="1"/>
                    </a:lnTo>
                    <a:lnTo>
                      <a:pt x="233" y="3"/>
                    </a:lnTo>
                    <a:lnTo>
                      <a:pt x="255" y="7"/>
                    </a:lnTo>
                    <a:lnTo>
                      <a:pt x="275" y="13"/>
                    </a:lnTo>
                    <a:lnTo>
                      <a:pt x="296" y="23"/>
                    </a:lnTo>
                    <a:lnTo>
                      <a:pt x="313" y="31"/>
                    </a:lnTo>
                    <a:lnTo>
                      <a:pt x="330" y="43"/>
                    </a:lnTo>
                    <a:lnTo>
                      <a:pt x="347" y="56"/>
                    </a:lnTo>
                    <a:lnTo>
                      <a:pt x="355" y="63"/>
                    </a:lnTo>
                    <a:lnTo>
                      <a:pt x="374" y="93"/>
                    </a:lnTo>
                    <a:lnTo>
                      <a:pt x="384" y="122"/>
                    </a:lnTo>
                    <a:lnTo>
                      <a:pt x="392" y="157"/>
                    </a:lnTo>
                    <a:lnTo>
                      <a:pt x="400" y="194"/>
                    </a:lnTo>
                    <a:lnTo>
                      <a:pt x="408" y="235"/>
                    </a:lnTo>
                    <a:lnTo>
                      <a:pt x="416" y="280"/>
                    </a:lnTo>
                    <a:lnTo>
                      <a:pt x="425" y="326"/>
                    </a:lnTo>
                    <a:lnTo>
                      <a:pt x="436" y="374"/>
                    </a:lnTo>
                    <a:lnTo>
                      <a:pt x="451" y="420"/>
                    </a:lnTo>
                    <a:lnTo>
                      <a:pt x="469" y="467"/>
                    </a:lnTo>
                    <a:lnTo>
                      <a:pt x="488" y="511"/>
                    </a:lnTo>
                    <a:lnTo>
                      <a:pt x="511" y="553"/>
                    </a:lnTo>
                    <a:lnTo>
                      <a:pt x="541" y="592"/>
                    </a:lnTo>
                    <a:lnTo>
                      <a:pt x="576" y="626"/>
                    </a:lnTo>
                    <a:lnTo>
                      <a:pt x="617" y="656"/>
                    </a:lnTo>
                  </a:path>
                </a:pathLst>
              </a:custGeom>
              <a:noFill/>
              <a:ln w="0">
                <a:solidFill>
                  <a:srgbClr val="870505"/>
                </a:solidFill>
                <a:prstDash val="solid"/>
                <a:round/>
                <a:headEnd/>
                <a:tailEnd/>
              </a:ln>
            </p:spPr>
            <p:txBody>
              <a:bodyPr/>
              <a:lstStyle/>
              <a:p>
                <a:pPr>
                  <a:defRPr/>
                </a:pPr>
                <a:endParaRPr lang="en-US">
                  <a:cs typeface="+mn-cs"/>
                </a:endParaRPr>
              </a:p>
            </p:txBody>
          </p:sp>
          <p:sp>
            <p:nvSpPr>
              <p:cNvPr id="144" name="Freeform 671"/>
              <p:cNvSpPr>
                <a:spLocks/>
              </p:cNvSpPr>
              <p:nvPr/>
            </p:nvSpPr>
            <p:spPr bwMode="auto">
              <a:xfrm>
                <a:off x="595" y="271"/>
                <a:ext cx="56" cy="68"/>
              </a:xfrm>
              <a:custGeom>
                <a:avLst/>
                <a:gdLst/>
                <a:ahLst/>
                <a:cxnLst>
                  <a:cxn ang="0">
                    <a:pos x="0" y="24"/>
                  </a:cxn>
                  <a:cxn ang="0">
                    <a:pos x="15" y="39"/>
                  </a:cxn>
                  <a:cxn ang="0">
                    <a:pos x="30" y="54"/>
                  </a:cxn>
                  <a:cxn ang="0">
                    <a:pos x="59" y="85"/>
                  </a:cxn>
                  <a:cxn ang="0">
                    <a:pos x="85" y="119"/>
                  </a:cxn>
                  <a:cxn ang="0">
                    <a:pos x="111" y="152"/>
                  </a:cxn>
                  <a:cxn ang="0">
                    <a:pos x="130" y="187"/>
                  </a:cxn>
                  <a:cxn ang="0">
                    <a:pos x="151" y="222"/>
                  </a:cxn>
                  <a:cxn ang="0">
                    <a:pos x="169" y="258"/>
                  </a:cxn>
                  <a:cxn ang="0">
                    <a:pos x="186" y="296"/>
                  </a:cxn>
                  <a:cxn ang="0">
                    <a:pos x="199" y="334"/>
                  </a:cxn>
                  <a:cxn ang="0">
                    <a:pos x="212" y="372"/>
                  </a:cxn>
                  <a:cxn ang="0">
                    <a:pos x="225" y="410"/>
                  </a:cxn>
                  <a:cxn ang="0">
                    <a:pos x="233" y="451"/>
                  </a:cxn>
                  <a:cxn ang="0">
                    <a:pos x="241" y="489"/>
                  </a:cxn>
                  <a:cxn ang="0">
                    <a:pos x="249" y="531"/>
                  </a:cxn>
                  <a:cxn ang="0">
                    <a:pos x="256" y="571"/>
                  </a:cxn>
                  <a:cxn ang="0">
                    <a:pos x="261" y="612"/>
                  </a:cxn>
                  <a:cxn ang="0">
                    <a:pos x="257" y="597"/>
                  </a:cxn>
                  <a:cxn ang="0">
                    <a:pos x="257" y="582"/>
                  </a:cxn>
                  <a:cxn ang="0">
                    <a:pos x="257" y="552"/>
                  </a:cxn>
                  <a:cxn ang="0">
                    <a:pos x="265" y="523"/>
                  </a:cxn>
                  <a:cxn ang="0">
                    <a:pos x="276" y="493"/>
                  </a:cxn>
                  <a:cxn ang="0">
                    <a:pos x="290" y="465"/>
                  </a:cxn>
                  <a:cxn ang="0">
                    <a:pos x="310" y="435"/>
                  </a:cxn>
                  <a:cxn ang="0">
                    <a:pos x="330" y="407"/>
                  </a:cxn>
                  <a:cxn ang="0">
                    <a:pos x="350" y="377"/>
                  </a:cxn>
                  <a:cxn ang="0">
                    <a:pos x="371" y="348"/>
                  </a:cxn>
                  <a:cxn ang="0">
                    <a:pos x="391" y="319"/>
                  </a:cxn>
                  <a:cxn ang="0">
                    <a:pos x="409" y="288"/>
                  </a:cxn>
                  <a:cxn ang="0">
                    <a:pos x="424" y="259"/>
                  </a:cxn>
                  <a:cxn ang="0">
                    <a:pos x="437" y="230"/>
                  </a:cxn>
                  <a:cxn ang="0">
                    <a:pos x="446" y="201"/>
                  </a:cxn>
                  <a:cxn ang="0">
                    <a:pos x="446" y="171"/>
                  </a:cxn>
                  <a:cxn ang="0">
                    <a:pos x="442" y="143"/>
                  </a:cxn>
                  <a:cxn ang="0">
                    <a:pos x="437" y="127"/>
                  </a:cxn>
                  <a:cxn ang="0">
                    <a:pos x="433" y="109"/>
                  </a:cxn>
                  <a:cxn ang="0">
                    <a:pos x="419" y="85"/>
                  </a:cxn>
                  <a:cxn ang="0">
                    <a:pos x="400" y="61"/>
                  </a:cxn>
                  <a:cxn ang="0">
                    <a:pos x="375" y="42"/>
                  </a:cxn>
                  <a:cxn ang="0">
                    <a:pos x="347" y="29"/>
                  </a:cxn>
                  <a:cxn ang="0">
                    <a:pos x="315" y="18"/>
                  </a:cxn>
                  <a:cxn ang="0">
                    <a:pos x="283" y="10"/>
                  </a:cxn>
                  <a:cxn ang="0">
                    <a:pos x="247" y="3"/>
                  </a:cxn>
                  <a:cxn ang="0">
                    <a:pos x="212" y="0"/>
                  </a:cxn>
                  <a:cxn ang="0">
                    <a:pos x="173" y="0"/>
                  </a:cxn>
                  <a:cxn ang="0">
                    <a:pos x="139" y="0"/>
                  </a:cxn>
                  <a:cxn ang="0">
                    <a:pos x="106" y="3"/>
                  </a:cxn>
                  <a:cxn ang="0">
                    <a:pos x="73" y="7"/>
                  </a:cxn>
                  <a:cxn ang="0">
                    <a:pos x="45" y="12"/>
                  </a:cxn>
                  <a:cxn ang="0">
                    <a:pos x="21" y="18"/>
                  </a:cxn>
                  <a:cxn ang="0">
                    <a:pos x="0" y="24"/>
                  </a:cxn>
                </a:cxnLst>
                <a:rect l="0" t="0" r="r" b="b"/>
                <a:pathLst>
                  <a:path w="446" h="612">
                    <a:moveTo>
                      <a:pt x="0" y="24"/>
                    </a:moveTo>
                    <a:lnTo>
                      <a:pt x="15" y="39"/>
                    </a:lnTo>
                    <a:lnTo>
                      <a:pt x="30" y="54"/>
                    </a:lnTo>
                    <a:lnTo>
                      <a:pt x="59" y="85"/>
                    </a:lnTo>
                    <a:lnTo>
                      <a:pt x="85" y="119"/>
                    </a:lnTo>
                    <a:lnTo>
                      <a:pt x="111" y="152"/>
                    </a:lnTo>
                    <a:lnTo>
                      <a:pt x="130" y="187"/>
                    </a:lnTo>
                    <a:lnTo>
                      <a:pt x="151" y="222"/>
                    </a:lnTo>
                    <a:lnTo>
                      <a:pt x="169" y="258"/>
                    </a:lnTo>
                    <a:lnTo>
                      <a:pt x="186" y="296"/>
                    </a:lnTo>
                    <a:lnTo>
                      <a:pt x="199" y="334"/>
                    </a:lnTo>
                    <a:lnTo>
                      <a:pt x="212" y="372"/>
                    </a:lnTo>
                    <a:lnTo>
                      <a:pt x="225" y="410"/>
                    </a:lnTo>
                    <a:lnTo>
                      <a:pt x="233" y="451"/>
                    </a:lnTo>
                    <a:lnTo>
                      <a:pt x="241" y="489"/>
                    </a:lnTo>
                    <a:lnTo>
                      <a:pt x="249" y="531"/>
                    </a:lnTo>
                    <a:lnTo>
                      <a:pt x="256" y="571"/>
                    </a:lnTo>
                    <a:lnTo>
                      <a:pt x="261" y="612"/>
                    </a:lnTo>
                    <a:lnTo>
                      <a:pt x="257" y="597"/>
                    </a:lnTo>
                    <a:lnTo>
                      <a:pt x="257" y="582"/>
                    </a:lnTo>
                    <a:lnTo>
                      <a:pt x="257" y="552"/>
                    </a:lnTo>
                    <a:lnTo>
                      <a:pt x="265" y="523"/>
                    </a:lnTo>
                    <a:lnTo>
                      <a:pt x="276" y="493"/>
                    </a:lnTo>
                    <a:lnTo>
                      <a:pt x="290" y="465"/>
                    </a:lnTo>
                    <a:lnTo>
                      <a:pt x="310" y="435"/>
                    </a:lnTo>
                    <a:lnTo>
                      <a:pt x="330" y="407"/>
                    </a:lnTo>
                    <a:lnTo>
                      <a:pt x="350" y="377"/>
                    </a:lnTo>
                    <a:lnTo>
                      <a:pt x="371" y="348"/>
                    </a:lnTo>
                    <a:lnTo>
                      <a:pt x="391" y="319"/>
                    </a:lnTo>
                    <a:lnTo>
                      <a:pt x="409" y="288"/>
                    </a:lnTo>
                    <a:lnTo>
                      <a:pt x="424" y="259"/>
                    </a:lnTo>
                    <a:lnTo>
                      <a:pt x="437" y="230"/>
                    </a:lnTo>
                    <a:lnTo>
                      <a:pt x="446" y="201"/>
                    </a:lnTo>
                    <a:lnTo>
                      <a:pt x="446" y="171"/>
                    </a:lnTo>
                    <a:lnTo>
                      <a:pt x="442" y="143"/>
                    </a:lnTo>
                    <a:lnTo>
                      <a:pt x="437" y="127"/>
                    </a:lnTo>
                    <a:lnTo>
                      <a:pt x="433" y="109"/>
                    </a:lnTo>
                    <a:lnTo>
                      <a:pt x="419" y="85"/>
                    </a:lnTo>
                    <a:lnTo>
                      <a:pt x="400" y="61"/>
                    </a:lnTo>
                    <a:lnTo>
                      <a:pt x="375" y="42"/>
                    </a:lnTo>
                    <a:lnTo>
                      <a:pt x="347" y="29"/>
                    </a:lnTo>
                    <a:lnTo>
                      <a:pt x="315" y="18"/>
                    </a:lnTo>
                    <a:lnTo>
                      <a:pt x="283" y="10"/>
                    </a:lnTo>
                    <a:lnTo>
                      <a:pt x="247" y="3"/>
                    </a:lnTo>
                    <a:lnTo>
                      <a:pt x="212" y="0"/>
                    </a:lnTo>
                    <a:lnTo>
                      <a:pt x="173" y="0"/>
                    </a:lnTo>
                    <a:lnTo>
                      <a:pt x="139" y="0"/>
                    </a:lnTo>
                    <a:lnTo>
                      <a:pt x="106" y="3"/>
                    </a:lnTo>
                    <a:lnTo>
                      <a:pt x="73" y="7"/>
                    </a:lnTo>
                    <a:lnTo>
                      <a:pt x="45" y="12"/>
                    </a:lnTo>
                    <a:lnTo>
                      <a:pt x="21" y="18"/>
                    </a:lnTo>
                    <a:lnTo>
                      <a:pt x="0" y="24"/>
                    </a:lnTo>
                    <a:close/>
                  </a:path>
                </a:pathLst>
              </a:custGeom>
              <a:solidFill>
                <a:srgbClr val="000000"/>
              </a:solidFill>
              <a:ln w="9525">
                <a:noFill/>
                <a:round/>
                <a:headEnd/>
                <a:tailEnd/>
              </a:ln>
            </p:spPr>
            <p:txBody>
              <a:bodyPr/>
              <a:lstStyle/>
              <a:p>
                <a:pPr>
                  <a:defRPr/>
                </a:pPr>
                <a:endParaRPr lang="en-US">
                  <a:cs typeface="+mn-cs"/>
                </a:endParaRPr>
              </a:p>
            </p:txBody>
          </p:sp>
          <p:sp>
            <p:nvSpPr>
              <p:cNvPr id="145" name="Freeform 672"/>
              <p:cNvSpPr>
                <a:spLocks/>
              </p:cNvSpPr>
              <p:nvPr/>
            </p:nvSpPr>
            <p:spPr bwMode="auto">
              <a:xfrm>
                <a:off x="595" y="271"/>
                <a:ext cx="56" cy="68"/>
              </a:xfrm>
              <a:custGeom>
                <a:avLst/>
                <a:gdLst/>
                <a:ahLst/>
                <a:cxnLst>
                  <a:cxn ang="0">
                    <a:pos x="0" y="24"/>
                  </a:cxn>
                  <a:cxn ang="0">
                    <a:pos x="15" y="39"/>
                  </a:cxn>
                  <a:cxn ang="0">
                    <a:pos x="30" y="54"/>
                  </a:cxn>
                  <a:cxn ang="0">
                    <a:pos x="59" y="85"/>
                  </a:cxn>
                  <a:cxn ang="0">
                    <a:pos x="85" y="119"/>
                  </a:cxn>
                  <a:cxn ang="0">
                    <a:pos x="111" y="152"/>
                  </a:cxn>
                  <a:cxn ang="0">
                    <a:pos x="130" y="187"/>
                  </a:cxn>
                  <a:cxn ang="0">
                    <a:pos x="151" y="222"/>
                  </a:cxn>
                  <a:cxn ang="0">
                    <a:pos x="169" y="258"/>
                  </a:cxn>
                  <a:cxn ang="0">
                    <a:pos x="186" y="296"/>
                  </a:cxn>
                  <a:cxn ang="0">
                    <a:pos x="199" y="334"/>
                  </a:cxn>
                  <a:cxn ang="0">
                    <a:pos x="212" y="372"/>
                  </a:cxn>
                  <a:cxn ang="0">
                    <a:pos x="225" y="410"/>
                  </a:cxn>
                  <a:cxn ang="0">
                    <a:pos x="233" y="451"/>
                  </a:cxn>
                  <a:cxn ang="0">
                    <a:pos x="241" y="489"/>
                  </a:cxn>
                  <a:cxn ang="0">
                    <a:pos x="249" y="531"/>
                  </a:cxn>
                  <a:cxn ang="0">
                    <a:pos x="256" y="571"/>
                  </a:cxn>
                  <a:cxn ang="0">
                    <a:pos x="261" y="612"/>
                  </a:cxn>
                  <a:cxn ang="0">
                    <a:pos x="257" y="597"/>
                  </a:cxn>
                  <a:cxn ang="0">
                    <a:pos x="257" y="582"/>
                  </a:cxn>
                  <a:cxn ang="0">
                    <a:pos x="257" y="552"/>
                  </a:cxn>
                  <a:cxn ang="0">
                    <a:pos x="265" y="523"/>
                  </a:cxn>
                  <a:cxn ang="0">
                    <a:pos x="276" y="493"/>
                  </a:cxn>
                  <a:cxn ang="0">
                    <a:pos x="290" y="465"/>
                  </a:cxn>
                  <a:cxn ang="0">
                    <a:pos x="310" y="435"/>
                  </a:cxn>
                  <a:cxn ang="0">
                    <a:pos x="330" y="407"/>
                  </a:cxn>
                  <a:cxn ang="0">
                    <a:pos x="350" y="377"/>
                  </a:cxn>
                  <a:cxn ang="0">
                    <a:pos x="371" y="348"/>
                  </a:cxn>
                  <a:cxn ang="0">
                    <a:pos x="391" y="319"/>
                  </a:cxn>
                  <a:cxn ang="0">
                    <a:pos x="409" y="288"/>
                  </a:cxn>
                  <a:cxn ang="0">
                    <a:pos x="424" y="259"/>
                  </a:cxn>
                  <a:cxn ang="0">
                    <a:pos x="437" y="230"/>
                  </a:cxn>
                  <a:cxn ang="0">
                    <a:pos x="446" y="201"/>
                  </a:cxn>
                  <a:cxn ang="0">
                    <a:pos x="446" y="171"/>
                  </a:cxn>
                  <a:cxn ang="0">
                    <a:pos x="442" y="143"/>
                  </a:cxn>
                  <a:cxn ang="0">
                    <a:pos x="437" y="127"/>
                  </a:cxn>
                  <a:cxn ang="0">
                    <a:pos x="433" y="109"/>
                  </a:cxn>
                  <a:cxn ang="0">
                    <a:pos x="419" y="85"/>
                  </a:cxn>
                  <a:cxn ang="0">
                    <a:pos x="400" y="61"/>
                  </a:cxn>
                  <a:cxn ang="0">
                    <a:pos x="375" y="42"/>
                  </a:cxn>
                  <a:cxn ang="0">
                    <a:pos x="347" y="29"/>
                  </a:cxn>
                  <a:cxn ang="0">
                    <a:pos x="315" y="18"/>
                  </a:cxn>
                  <a:cxn ang="0">
                    <a:pos x="283" y="10"/>
                  </a:cxn>
                  <a:cxn ang="0">
                    <a:pos x="247" y="3"/>
                  </a:cxn>
                  <a:cxn ang="0">
                    <a:pos x="212" y="0"/>
                  </a:cxn>
                  <a:cxn ang="0">
                    <a:pos x="173" y="0"/>
                  </a:cxn>
                  <a:cxn ang="0">
                    <a:pos x="139" y="0"/>
                  </a:cxn>
                  <a:cxn ang="0">
                    <a:pos x="106" y="3"/>
                  </a:cxn>
                  <a:cxn ang="0">
                    <a:pos x="73" y="7"/>
                  </a:cxn>
                  <a:cxn ang="0">
                    <a:pos x="45" y="12"/>
                  </a:cxn>
                  <a:cxn ang="0">
                    <a:pos x="21" y="18"/>
                  </a:cxn>
                  <a:cxn ang="0">
                    <a:pos x="0" y="24"/>
                  </a:cxn>
                </a:cxnLst>
                <a:rect l="0" t="0" r="r" b="b"/>
                <a:pathLst>
                  <a:path w="446" h="612">
                    <a:moveTo>
                      <a:pt x="0" y="24"/>
                    </a:moveTo>
                    <a:lnTo>
                      <a:pt x="15" y="39"/>
                    </a:lnTo>
                    <a:lnTo>
                      <a:pt x="30" y="54"/>
                    </a:lnTo>
                    <a:lnTo>
                      <a:pt x="59" y="85"/>
                    </a:lnTo>
                    <a:lnTo>
                      <a:pt x="85" y="119"/>
                    </a:lnTo>
                    <a:lnTo>
                      <a:pt x="111" y="152"/>
                    </a:lnTo>
                    <a:lnTo>
                      <a:pt x="130" y="187"/>
                    </a:lnTo>
                    <a:lnTo>
                      <a:pt x="151" y="222"/>
                    </a:lnTo>
                    <a:lnTo>
                      <a:pt x="169" y="258"/>
                    </a:lnTo>
                    <a:lnTo>
                      <a:pt x="186" y="296"/>
                    </a:lnTo>
                    <a:lnTo>
                      <a:pt x="199" y="334"/>
                    </a:lnTo>
                    <a:lnTo>
                      <a:pt x="212" y="372"/>
                    </a:lnTo>
                    <a:lnTo>
                      <a:pt x="225" y="410"/>
                    </a:lnTo>
                    <a:lnTo>
                      <a:pt x="233" y="451"/>
                    </a:lnTo>
                    <a:lnTo>
                      <a:pt x="241" y="489"/>
                    </a:lnTo>
                    <a:lnTo>
                      <a:pt x="249" y="531"/>
                    </a:lnTo>
                    <a:lnTo>
                      <a:pt x="256" y="571"/>
                    </a:lnTo>
                    <a:lnTo>
                      <a:pt x="261" y="612"/>
                    </a:lnTo>
                    <a:lnTo>
                      <a:pt x="257" y="597"/>
                    </a:lnTo>
                    <a:lnTo>
                      <a:pt x="257" y="582"/>
                    </a:lnTo>
                    <a:lnTo>
                      <a:pt x="257" y="552"/>
                    </a:lnTo>
                    <a:lnTo>
                      <a:pt x="265" y="523"/>
                    </a:lnTo>
                    <a:lnTo>
                      <a:pt x="276" y="493"/>
                    </a:lnTo>
                    <a:lnTo>
                      <a:pt x="290" y="465"/>
                    </a:lnTo>
                    <a:lnTo>
                      <a:pt x="310" y="435"/>
                    </a:lnTo>
                    <a:lnTo>
                      <a:pt x="330" y="407"/>
                    </a:lnTo>
                    <a:lnTo>
                      <a:pt x="350" y="377"/>
                    </a:lnTo>
                    <a:lnTo>
                      <a:pt x="371" y="348"/>
                    </a:lnTo>
                    <a:lnTo>
                      <a:pt x="391" y="319"/>
                    </a:lnTo>
                    <a:lnTo>
                      <a:pt x="409" y="288"/>
                    </a:lnTo>
                    <a:lnTo>
                      <a:pt x="424" y="259"/>
                    </a:lnTo>
                    <a:lnTo>
                      <a:pt x="437" y="230"/>
                    </a:lnTo>
                    <a:lnTo>
                      <a:pt x="446" y="201"/>
                    </a:lnTo>
                    <a:lnTo>
                      <a:pt x="446" y="171"/>
                    </a:lnTo>
                    <a:lnTo>
                      <a:pt x="442" y="143"/>
                    </a:lnTo>
                    <a:lnTo>
                      <a:pt x="437" y="127"/>
                    </a:lnTo>
                    <a:lnTo>
                      <a:pt x="433" y="109"/>
                    </a:lnTo>
                    <a:lnTo>
                      <a:pt x="419" y="85"/>
                    </a:lnTo>
                    <a:lnTo>
                      <a:pt x="400" y="61"/>
                    </a:lnTo>
                    <a:lnTo>
                      <a:pt x="375" y="42"/>
                    </a:lnTo>
                    <a:lnTo>
                      <a:pt x="347" y="29"/>
                    </a:lnTo>
                    <a:lnTo>
                      <a:pt x="315" y="18"/>
                    </a:lnTo>
                    <a:lnTo>
                      <a:pt x="283" y="10"/>
                    </a:lnTo>
                    <a:lnTo>
                      <a:pt x="247" y="3"/>
                    </a:lnTo>
                    <a:lnTo>
                      <a:pt x="212" y="0"/>
                    </a:lnTo>
                    <a:lnTo>
                      <a:pt x="173" y="0"/>
                    </a:lnTo>
                    <a:lnTo>
                      <a:pt x="139" y="0"/>
                    </a:lnTo>
                    <a:lnTo>
                      <a:pt x="106" y="3"/>
                    </a:lnTo>
                    <a:lnTo>
                      <a:pt x="73" y="7"/>
                    </a:lnTo>
                    <a:lnTo>
                      <a:pt x="45" y="12"/>
                    </a:lnTo>
                    <a:lnTo>
                      <a:pt x="21" y="18"/>
                    </a:lnTo>
                    <a:lnTo>
                      <a:pt x="0" y="24"/>
                    </a:lnTo>
                  </a:path>
                </a:pathLst>
              </a:custGeom>
              <a:noFill/>
              <a:ln w="0">
                <a:solidFill>
                  <a:srgbClr val="870505"/>
                </a:solidFill>
                <a:prstDash val="solid"/>
                <a:round/>
                <a:headEnd/>
                <a:tailEnd/>
              </a:ln>
            </p:spPr>
            <p:txBody>
              <a:bodyPr/>
              <a:lstStyle/>
              <a:p>
                <a:pPr>
                  <a:defRPr/>
                </a:pPr>
                <a:endParaRPr lang="en-US">
                  <a:cs typeface="+mn-cs"/>
                </a:endParaRPr>
              </a:p>
            </p:txBody>
          </p:sp>
        </p:grpSp>
        <p:pic>
          <p:nvPicPr>
            <p:cNvPr id="11" name="Picture 673" descr="army_01.wmf">
              <a:hlinkClick r:id="rId9"/>
            </p:cNvPr>
            <p:cNvPicPr>
              <a:picLocks noChangeAspect="1" noChangeArrowheads="1"/>
            </p:cNvPicPr>
            <p:nvPr/>
          </p:nvPicPr>
          <p:blipFill>
            <a:blip r:embed="rId10" cstate="email"/>
            <a:srcRect/>
            <a:stretch>
              <a:fillRect/>
            </a:stretch>
          </p:blipFill>
          <p:spPr bwMode="auto">
            <a:xfrm>
              <a:off x="350" y="173"/>
              <a:ext cx="324" cy="340"/>
            </a:xfrm>
            <a:prstGeom prst="rect">
              <a:avLst/>
            </a:prstGeom>
            <a:noFill/>
            <a:ln w="9525">
              <a:noFill/>
              <a:miter lim="800000"/>
              <a:headEnd/>
              <a:tailEnd/>
            </a:ln>
          </p:spPr>
        </p:pic>
      </p:grpSp>
      <p:sp>
        <p:nvSpPr>
          <p:cNvPr id="346" name="Text Box 343"/>
          <p:cNvSpPr txBox="1">
            <a:spLocks noChangeAspect="1" noChangeArrowheads="1"/>
          </p:cNvSpPr>
          <p:nvPr userDrawn="1"/>
        </p:nvSpPr>
        <p:spPr bwMode="auto">
          <a:xfrm>
            <a:off x="0" y="6550870"/>
            <a:ext cx="9144000" cy="307130"/>
          </a:xfrm>
          <a:prstGeom prst="rect">
            <a:avLst/>
          </a:prstGeom>
          <a:noFill/>
          <a:ln w="9525">
            <a:noFill/>
            <a:miter lim="800000"/>
            <a:headEnd/>
            <a:tailEnd/>
          </a:ln>
          <a:effectLst/>
        </p:spPr>
        <p:txBody>
          <a:bodyPr wrap="square" lIns="90837" tIns="45400" rIns="90837" bIns="45400">
            <a:spAutoFit/>
          </a:bodyPr>
          <a:lstStyle/>
          <a:p>
            <a:pPr>
              <a:defRPr/>
            </a:pPr>
            <a:r>
              <a:rPr lang="en-US" sz="1400" b="1" i="1" dirty="0" smtClean="0">
                <a:solidFill>
                  <a:srgbClr val="FF0000"/>
                </a:solidFill>
                <a:cs typeface="+mn-cs"/>
              </a:rPr>
              <a:t>Confirm… Clear… Cordon… Control… Call</a:t>
            </a:r>
            <a:endParaRPr lang="en-US" sz="1400" b="1" i="1" dirty="0">
              <a:solidFill>
                <a:srgbClr val="FF0000"/>
              </a:solidFill>
              <a:cs typeface="+mn-cs"/>
            </a:endParaRPr>
          </a:p>
        </p:txBody>
      </p:sp>
      <p:grpSp>
        <p:nvGrpSpPr>
          <p:cNvPr id="347" name="Group 729"/>
          <p:cNvGrpSpPr>
            <a:grpSpLocks/>
          </p:cNvGrpSpPr>
          <p:nvPr userDrawn="1"/>
        </p:nvGrpSpPr>
        <p:grpSpPr bwMode="auto">
          <a:xfrm>
            <a:off x="8168640" y="36576"/>
            <a:ext cx="877824" cy="950976"/>
            <a:chOff x="4985" y="34"/>
            <a:chExt cx="720" cy="720"/>
          </a:xfrm>
        </p:grpSpPr>
        <p:pic>
          <p:nvPicPr>
            <p:cNvPr id="348" name="Picture 730"/>
            <p:cNvPicPr>
              <a:picLocks noChangeAspect="1" noChangeArrowheads="1"/>
            </p:cNvPicPr>
            <p:nvPr userDrawn="1"/>
          </p:nvPicPr>
          <p:blipFill>
            <a:blip r:embed="rId11" cstate="email"/>
            <a:srcRect/>
            <a:stretch>
              <a:fillRect/>
            </a:stretch>
          </p:blipFill>
          <p:spPr bwMode="auto">
            <a:xfrm>
              <a:off x="4985" y="34"/>
              <a:ext cx="720" cy="720"/>
            </a:xfrm>
            <a:prstGeom prst="rect">
              <a:avLst/>
            </a:prstGeom>
            <a:noFill/>
            <a:ln w="9525">
              <a:noFill/>
              <a:miter lim="800000"/>
              <a:headEnd/>
              <a:tailEnd/>
            </a:ln>
          </p:spPr>
        </p:pic>
        <p:pic>
          <p:nvPicPr>
            <p:cNvPr id="349" name="Picture 731" descr="army_01.wmf">
              <a:hlinkClick r:id="rId9"/>
            </p:cNvPr>
            <p:cNvPicPr>
              <a:picLocks noChangeAspect="1" noChangeArrowheads="1"/>
            </p:cNvPicPr>
            <p:nvPr userDrawn="1"/>
          </p:nvPicPr>
          <p:blipFill>
            <a:blip r:embed="rId10" cstate="email"/>
            <a:srcRect/>
            <a:stretch>
              <a:fillRect/>
            </a:stretch>
          </p:blipFill>
          <p:spPr bwMode="auto">
            <a:xfrm>
              <a:off x="5277" y="483"/>
              <a:ext cx="139" cy="156"/>
            </a:xfrm>
            <a:prstGeom prst="rect">
              <a:avLst/>
            </a:prstGeom>
            <a:noFill/>
            <a:ln w="9525">
              <a:noFill/>
              <a:miter lim="800000"/>
              <a:headEnd/>
              <a:tailEnd/>
            </a:ln>
          </p:spPr>
        </p:pic>
      </p:grpSp>
      <p:cxnSp>
        <p:nvCxnSpPr>
          <p:cNvPr id="350" name="Straight Connector 349"/>
          <p:cNvCxnSpPr/>
          <p:nvPr userDrawn="1"/>
        </p:nvCxnSpPr>
        <p:spPr>
          <a:xfrm flipV="1">
            <a:off x="4084320" y="6595872"/>
            <a:ext cx="36576" cy="24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351" name="Straight Connector 350"/>
          <p:cNvCxnSpPr/>
          <p:nvPr userDrawn="1"/>
        </p:nvCxnSpPr>
        <p:spPr>
          <a:xfrm>
            <a:off x="3998976" y="6595872"/>
            <a:ext cx="4888992" cy="0"/>
          </a:xfrm>
          <a:prstGeom prst="line">
            <a:avLst/>
          </a:prstGeom>
          <a:ln w="31750">
            <a:solidFill>
              <a:srgbClr val="FA2C0A"/>
            </a:solidFill>
          </a:ln>
        </p:spPr>
        <p:style>
          <a:lnRef idx="1">
            <a:schemeClr val="dk1"/>
          </a:lnRef>
          <a:fillRef idx="0">
            <a:schemeClr val="dk1"/>
          </a:fillRef>
          <a:effectRef idx="0">
            <a:schemeClr val="dk1"/>
          </a:effectRef>
          <a:fontRef idx="minor">
            <a:schemeClr val="tx1"/>
          </a:fontRef>
        </p:style>
      </p:cxnSp>
      <p:cxnSp>
        <p:nvCxnSpPr>
          <p:cNvPr id="352" name="Straight Connector 351"/>
          <p:cNvCxnSpPr/>
          <p:nvPr userDrawn="1"/>
        </p:nvCxnSpPr>
        <p:spPr>
          <a:xfrm>
            <a:off x="3998976" y="6675120"/>
            <a:ext cx="4206240" cy="6096"/>
          </a:xfrm>
          <a:prstGeom prst="line">
            <a:avLst/>
          </a:prstGeom>
          <a:ln w="31750">
            <a:solidFill>
              <a:srgbClr val="333399"/>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p:cNvCxnSpPr/>
          <p:nvPr userDrawn="1"/>
        </p:nvCxnSpPr>
        <p:spPr>
          <a:xfrm flipV="1">
            <a:off x="4005072" y="6766560"/>
            <a:ext cx="3773424" cy="6096"/>
          </a:xfrm>
          <a:prstGeom prst="line">
            <a:avLst/>
          </a:prstGeom>
          <a:ln w="31750">
            <a:solidFill>
              <a:srgbClr val="FA2C0A"/>
            </a:solidFill>
          </a:ln>
        </p:spPr>
        <p:style>
          <a:lnRef idx="1">
            <a:schemeClr val="dk1"/>
          </a:lnRef>
          <a:fillRef idx="0">
            <a:schemeClr val="dk1"/>
          </a:fillRef>
          <a:effectRef idx="0">
            <a:schemeClr val="dk1"/>
          </a:effectRef>
          <a:fontRef idx="minor">
            <a:schemeClr val="tx1"/>
          </a:fontRef>
        </p:style>
      </p:cxnSp>
      <p:sp>
        <p:nvSpPr>
          <p:cNvPr id="354" name="Text Box 456"/>
          <p:cNvSpPr txBox="1">
            <a:spLocks noChangeArrowheads="1"/>
          </p:cNvSpPr>
          <p:nvPr userDrawn="1"/>
        </p:nvSpPr>
        <p:spPr bwMode="auto">
          <a:xfrm>
            <a:off x="2922229" y="-29496"/>
            <a:ext cx="3302000" cy="276225"/>
          </a:xfrm>
          <a:prstGeom prst="rect">
            <a:avLst/>
          </a:prstGeom>
          <a:noFill/>
          <a:ln w="9525">
            <a:noFill/>
            <a:miter lim="800000"/>
            <a:headEnd/>
            <a:tailEnd/>
          </a:ln>
          <a:effectLst/>
        </p:spPr>
        <p:txBody>
          <a:bodyPr wrap="none">
            <a:spAutoFit/>
          </a:bodyPr>
          <a:lstStyle/>
          <a:p>
            <a:pPr algn="r">
              <a:spcBef>
                <a:spcPct val="50000"/>
              </a:spcBef>
              <a:defRPr/>
            </a:pPr>
            <a:r>
              <a:rPr lang="en-US" sz="1200" b="1" dirty="0">
                <a:solidFill>
                  <a:srgbClr val="00B050"/>
                </a:solidFill>
                <a:latin typeface="Arial" charset="0"/>
              </a:rPr>
              <a:t>UNCLASSIFIED//FOR OFFICIAL USE ONLY</a:t>
            </a:r>
          </a:p>
        </p:txBody>
      </p:sp>
      <p:grpSp>
        <p:nvGrpSpPr>
          <p:cNvPr id="355" name="Group 354"/>
          <p:cNvGrpSpPr/>
          <p:nvPr userDrawn="1"/>
        </p:nvGrpSpPr>
        <p:grpSpPr>
          <a:xfrm>
            <a:off x="398418" y="727164"/>
            <a:ext cx="522190" cy="168839"/>
            <a:chOff x="1408206" y="2263951"/>
            <a:chExt cx="2009584" cy="571888"/>
          </a:xfrm>
        </p:grpSpPr>
        <p:grpSp>
          <p:nvGrpSpPr>
            <p:cNvPr id="356" name="Group 117"/>
            <p:cNvGrpSpPr>
              <a:grpSpLocks/>
            </p:cNvGrpSpPr>
            <p:nvPr userDrawn="1"/>
          </p:nvGrpSpPr>
          <p:grpSpPr bwMode="auto">
            <a:xfrm>
              <a:off x="1408206" y="2278892"/>
              <a:ext cx="635000" cy="556947"/>
              <a:chOff x="376" y="619"/>
              <a:chExt cx="90" cy="85"/>
            </a:xfrm>
          </p:grpSpPr>
          <p:sp>
            <p:nvSpPr>
              <p:cNvPr id="385" name="Freeform 118"/>
              <p:cNvSpPr>
                <a:spLocks/>
              </p:cNvSpPr>
              <p:nvPr userDrawn="1"/>
            </p:nvSpPr>
            <p:spPr bwMode="auto">
              <a:xfrm>
                <a:off x="376" y="620"/>
                <a:ext cx="90" cy="84"/>
              </a:xfrm>
              <a:custGeom>
                <a:avLst/>
                <a:gdLst/>
                <a:ahLst/>
                <a:cxnLst>
                  <a:cxn ang="0">
                    <a:pos x="0" y="639"/>
                  </a:cxn>
                  <a:cxn ang="0">
                    <a:pos x="592" y="650"/>
                  </a:cxn>
                  <a:cxn ang="0">
                    <a:pos x="764" y="0"/>
                  </a:cxn>
                  <a:cxn ang="0">
                    <a:pos x="915" y="652"/>
                  </a:cxn>
                  <a:cxn ang="0">
                    <a:pos x="1454" y="660"/>
                  </a:cxn>
                  <a:cxn ang="0">
                    <a:pos x="1020" y="1039"/>
                  </a:cxn>
                  <a:cxn ang="0">
                    <a:pos x="1166" y="1696"/>
                  </a:cxn>
                  <a:cxn ang="0">
                    <a:pos x="745" y="1295"/>
                  </a:cxn>
                  <a:cxn ang="0">
                    <a:pos x="251" y="1678"/>
                  </a:cxn>
                  <a:cxn ang="0">
                    <a:pos x="428" y="1029"/>
                  </a:cxn>
                  <a:cxn ang="0">
                    <a:pos x="0" y="639"/>
                  </a:cxn>
                </a:cxnLst>
                <a:rect l="0" t="0" r="r" b="b"/>
                <a:pathLst>
                  <a:path w="1454" h="1696">
                    <a:moveTo>
                      <a:pt x="0" y="639"/>
                    </a:moveTo>
                    <a:lnTo>
                      <a:pt x="592" y="650"/>
                    </a:lnTo>
                    <a:lnTo>
                      <a:pt x="764" y="0"/>
                    </a:lnTo>
                    <a:lnTo>
                      <a:pt x="915" y="652"/>
                    </a:lnTo>
                    <a:lnTo>
                      <a:pt x="1454" y="660"/>
                    </a:lnTo>
                    <a:lnTo>
                      <a:pt x="1020" y="1039"/>
                    </a:lnTo>
                    <a:lnTo>
                      <a:pt x="1166" y="1696"/>
                    </a:lnTo>
                    <a:lnTo>
                      <a:pt x="745" y="1295"/>
                    </a:lnTo>
                    <a:lnTo>
                      <a:pt x="251" y="1678"/>
                    </a:lnTo>
                    <a:lnTo>
                      <a:pt x="428" y="1029"/>
                    </a:lnTo>
                    <a:lnTo>
                      <a:pt x="0" y="639"/>
                    </a:lnTo>
                    <a:close/>
                  </a:path>
                </a:pathLst>
              </a:custGeom>
              <a:solidFill>
                <a:srgbClr val="F8F8F8"/>
              </a:solidFill>
              <a:ln w="3175" cmpd="sng">
                <a:solidFill>
                  <a:srgbClr val="4D4D4D"/>
                </a:solidFill>
                <a:round/>
                <a:headEnd/>
                <a:tailEnd/>
              </a:ln>
            </p:spPr>
            <p:txBody>
              <a:bodyPr/>
              <a:lstStyle/>
              <a:p>
                <a:pPr>
                  <a:defRPr/>
                </a:pPr>
                <a:endParaRPr lang="en-US"/>
              </a:p>
            </p:txBody>
          </p:sp>
          <p:sp>
            <p:nvSpPr>
              <p:cNvPr id="386" name="Freeform 119"/>
              <p:cNvSpPr>
                <a:spLocks/>
              </p:cNvSpPr>
              <p:nvPr userDrawn="1"/>
            </p:nvSpPr>
            <p:spPr bwMode="auto">
              <a:xfrm>
                <a:off x="376" y="620"/>
                <a:ext cx="90" cy="84"/>
              </a:xfrm>
              <a:custGeom>
                <a:avLst/>
                <a:gdLst/>
                <a:ahLst/>
                <a:cxnLst>
                  <a:cxn ang="0">
                    <a:pos x="0" y="639"/>
                  </a:cxn>
                  <a:cxn ang="0">
                    <a:pos x="592" y="650"/>
                  </a:cxn>
                  <a:cxn ang="0">
                    <a:pos x="764" y="0"/>
                  </a:cxn>
                  <a:cxn ang="0">
                    <a:pos x="915" y="652"/>
                  </a:cxn>
                  <a:cxn ang="0">
                    <a:pos x="1454" y="660"/>
                  </a:cxn>
                  <a:cxn ang="0">
                    <a:pos x="1020" y="1039"/>
                  </a:cxn>
                  <a:cxn ang="0">
                    <a:pos x="1166" y="1696"/>
                  </a:cxn>
                  <a:cxn ang="0">
                    <a:pos x="745" y="1295"/>
                  </a:cxn>
                  <a:cxn ang="0">
                    <a:pos x="251" y="1678"/>
                  </a:cxn>
                  <a:cxn ang="0">
                    <a:pos x="428" y="1029"/>
                  </a:cxn>
                  <a:cxn ang="0">
                    <a:pos x="0" y="639"/>
                  </a:cxn>
                </a:cxnLst>
                <a:rect l="0" t="0" r="r" b="b"/>
                <a:pathLst>
                  <a:path w="1454" h="1696">
                    <a:moveTo>
                      <a:pt x="0" y="639"/>
                    </a:moveTo>
                    <a:lnTo>
                      <a:pt x="592" y="650"/>
                    </a:lnTo>
                    <a:lnTo>
                      <a:pt x="764" y="0"/>
                    </a:lnTo>
                    <a:lnTo>
                      <a:pt x="915" y="652"/>
                    </a:lnTo>
                    <a:lnTo>
                      <a:pt x="1454" y="660"/>
                    </a:lnTo>
                    <a:lnTo>
                      <a:pt x="1020" y="1039"/>
                    </a:lnTo>
                    <a:lnTo>
                      <a:pt x="1166" y="1696"/>
                    </a:lnTo>
                    <a:lnTo>
                      <a:pt x="745" y="1295"/>
                    </a:lnTo>
                    <a:lnTo>
                      <a:pt x="251" y="1678"/>
                    </a:lnTo>
                    <a:lnTo>
                      <a:pt x="428" y="1029"/>
                    </a:lnTo>
                    <a:lnTo>
                      <a:pt x="0" y="639"/>
                    </a:lnTo>
                  </a:path>
                </a:pathLst>
              </a:custGeom>
              <a:solidFill>
                <a:srgbClr val="F8F8F8"/>
              </a:solidFill>
              <a:ln w="3175" cmpd="sng">
                <a:solidFill>
                  <a:srgbClr val="4D4D4D"/>
                </a:solidFill>
                <a:prstDash val="solid"/>
                <a:round/>
                <a:headEnd/>
                <a:tailEnd/>
              </a:ln>
            </p:spPr>
            <p:txBody>
              <a:bodyPr/>
              <a:lstStyle/>
              <a:p>
                <a:pPr>
                  <a:defRPr/>
                </a:pPr>
                <a:endParaRPr lang="en-US"/>
              </a:p>
            </p:txBody>
          </p:sp>
          <p:sp>
            <p:nvSpPr>
              <p:cNvPr id="387" name="Freeform 120"/>
              <p:cNvSpPr>
                <a:spLocks/>
              </p:cNvSpPr>
              <p:nvPr userDrawn="1"/>
            </p:nvSpPr>
            <p:spPr bwMode="auto">
              <a:xfrm>
                <a:off x="423" y="652"/>
                <a:ext cx="43" cy="18"/>
              </a:xfrm>
              <a:custGeom>
                <a:avLst/>
                <a:gdLst/>
                <a:ahLst/>
                <a:cxnLst>
                  <a:cxn ang="0">
                    <a:pos x="705" y="0"/>
                  </a:cxn>
                  <a:cxn ang="0">
                    <a:pos x="222" y="365"/>
                  </a:cxn>
                  <a:cxn ang="0">
                    <a:pos x="0" y="241"/>
                  </a:cxn>
                  <a:cxn ang="0">
                    <a:pos x="705" y="0"/>
                  </a:cxn>
                </a:cxnLst>
                <a:rect l="0" t="0" r="r" b="b"/>
                <a:pathLst>
                  <a:path w="705" h="365">
                    <a:moveTo>
                      <a:pt x="705" y="0"/>
                    </a:moveTo>
                    <a:lnTo>
                      <a:pt x="222" y="365"/>
                    </a:lnTo>
                    <a:lnTo>
                      <a:pt x="0" y="241"/>
                    </a:lnTo>
                    <a:lnTo>
                      <a:pt x="705" y="0"/>
                    </a:lnTo>
                    <a:close/>
                  </a:path>
                </a:pathLst>
              </a:custGeom>
              <a:solidFill>
                <a:srgbClr val="F8F8F8"/>
              </a:solidFill>
              <a:ln w="3175" cmpd="sng">
                <a:solidFill>
                  <a:srgbClr val="4D4D4D"/>
                </a:solidFill>
                <a:round/>
                <a:headEnd/>
                <a:tailEnd/>
              </a:ln>
            </p:spPr>
            <p:txBody>
              <a:bodyPr/>
              <a:lstStyle/>
              <a:p>
                <a:pPr>
                  <a:defRPr/>
                </a:pPr>
                <a:endParaRPr lang="en-US"/>
              </a:p>
            </p:txBody>
          </p:sp>
          <p:grpSp>
            <p:nvGrpSpPr>
              <p:cNvPr id="388" name="Group 121"/>
              <p:cNvGrpSpPr>
                <a:grpSpLocks/>
              </p:cNvGrpSpPr>
              <p:nvPr userDrawn="1"/>
            </p:nvGrpSpPr>
            <p:grpSpPr bwMode="auto">
              <a:xfrm>
                <a:off x="378" y="619"/>
                <a:ext cx="88" cy="85"/>
                <a:chOff x="378" y="619"/>
                <a:chExt cx="88" cy="85"/>
              </a:xfrm>
            </p:grpSpPr>
            <p:sp>
              <p:nvSpPr>
                <p:cNvPr id="389" name="Freeform 122"/>
                <p:cNvSpPr>
                  <a:spLocks/>
                </p:cNvSpPr>
                <p:nvPr userDrawn="1"/>
              </p:nvSpPr>
              <p:spPr bwMode="auto">
                <a:xfrm>
                  <a:off x="423" y="619"/>
                  <a:ext cx="10" cy="47"/>
                </a:xfrm>
                <a:custGeom>
                  <a:avLst/>
                  <a:gdLst/>
                  <a:ahLst/>
                  <a:cxnLst>
                    <a:cxn ang="0">
                      <a:pos x="18" y="19"/>
                    </a:cxn>
                    <a:cxn ang="0">
                      <a:pos x="164" y="657"/>
                    </a:cxn>
                    <a:cxn ang="0">
                      <a:pos x="0" y="949"/>
                    </a:cxn>
                    <a:cxn ang="0">
                      <a:pos x="18" y="0"/>
                    </a:cxn>
                    <a:cxn ang="0">
                      <a:pos x="18" y="19"/>
                    </a:cxn>
                  </a:cxnLst>
                  <a:rect l="0" t="0" r="r" b="b"/>
                  <a:pathLst>
                    <a:path w="164" h="949">
                      <a:moveTo>
                        <a:pt x="18" y="19"/>
                      </a:moveTo>
                      <a:lnTo>
                        <a:pt x="164" y="657"/>
                      </a:lnTo>
                      <a:lnTo>
                        <a:pt x="0" y="949"/>
                      </a:lnTo>
                      <a:lnTo>
                        <a:pt x="18" y="0"/>
                      </a:lnTo>
                      <a:lnTo>
                        <a:pt x="18" y="19"/>
                      </a:lnTo>
                      <a:close/>
                    </a:path>
                  </a:pathLst>
                </a:custGeom>
                <a:solidFill>
                  <a:srgbClr val="F8F8F8"/>
                </a:solidFill>
                <a:ln w="3175" cmpd="sng">
                  <a:solidFill>
                    <a:srgbClr val="4D4D4D"/>
                  </a:solidFill>
                  <a:round/>
                  <a:headEnd/>
                  <a:tailEnd/>
                </a:ln>
              </p:spPr>
              <p:txBody>
                <a:bodyPr/>
                <a:lstStyle/>
                <a:p>
                  <a:pPr>
                    <a:defRPr/>
                  </a:pPr>
                  <a:endParaRPr lang="en-US"/>
                </a:p>
              </p:txBody>
            </p:sp>
            <p:sp>
              <p:nvSpPr>
                <p:cNvPr id="390" name="Freeform 123"/>
                <p:cNvSpPr>
                  <a:spLocks/>
                </p:cNvSpPr>
                <p:nvPr userDrawn="1"/>
              </p:nvSpPr>
              <p:spPr bwMode="auto">
                <a:xfrm>
                  <a:off x="423" y="619"/>
                  <a:ext cx="10" cy="47"/>
                </a:xfrm>
                <a:custGeom>
                  <a:avLst/>
                  <a:gdLst/>
                  <a:ahLst/>
                  <a:cxnLst>
                    <a:cxn ang="0">
                      <a:pos x="18" y="19"/>
                    </a:cxn>
                    <a:cxn ang="0">
                      <a:pos x="164" y="657"/>
                    </a:cxn>
                    <a:cxn ang="0">
                      <a:pos x="0" y="949"/>
                    </a:cxn>
                    <a:cxn ang="0">
                      <a:pos x="18" y="0"/>
                    </a:cxn>
                    <a:cxn ang="0">
                      <a:pos x="18" y="19"/>
                    </a:cxn>
                  </a:cxnLst>
                  <a:rect l="0" t="0" r="r" b="b"/>
                  <a:pathLst>
                    <a:path w="164" h="949">
                      <a:moveTo>
                        <a:pt x="18" y="19"/>
                      </a:moveTo>
                      <a:lnTo>
                        <a:pt x="164" y="657"/>
                      </a:lnTo>
                      <a:lnTo>
                        <a:pt x="0" y="949"/>
                      </a:lnTo>
                      <a:lnTo>
                        <a:pt x="18" y="0"/>
                      </a:lnTo>
                      <a:lnTo>
                        <a:pt x="18" y="19"/>
                      </a:lnTo>
                    </a:path>
                  </a:pathLst>
                </a:custGeom>
                <a:solidFill>
                  <a:srgbClr val="F8F8F8"/>
                </a:solidFill>
                <a:ln w="3175" cmpd="sng">
                  <a:solidFill>
                    <a:srgbClr val="4D4D4D"/>
                  </a:solidFill>
                  <a:prstDash val="solid"/>
                  <a:round/>
                  <a:headEnd/>
                  <a:tailEnd/>
                </a:ln>
              </p:spPr>
              <p:txBody>
                <a:bodyPr/>
                <a:lstStyle/>
                <a:p>
                  <a:pPr>
                    <a:defRPr/>
                  </a:pPr>
                  <a:endParaRPr lang="en-US"/>
                </a:p>
              </p:txBody>
            </p:sp>
            <p:sp>
              <p:nvSpPr>
                <p:cNvPr id="391" name="Freeform 124"/>
                <p:cNvSpPr>
                  <a:spLocks/>
                </p:cNvSpPr>
                <p:nvPr userDrawn="1"/>
              </p:nvSpPr>
              <p:spPr bwMode="auto">
                <a:xfrm>
                  <a:off x="423" y="652"/>
                  <a:ext cx="43" cy="18"/>
                </a:xfrm>
                <a:custGeom>
                  <a:avLst/>
                  <a:gdLst/>
                  <a:ahLst/>
                  <a:cxnLst>
                    <a:cxn ang="0">
                      <a:pos x="705" y="0"/>
                    </a:cxn>
                    <a:cxn ang="0">
                      <a:pos x="222" y="365"/>
                    </a:cxn>
                    <a:cxn ang="0">
                      <a:pos x="0" y="241"/>
                    </a:cxn>
                    <a:cxn ang="0">
                      <a:pos x="705" y="0"/>
                    </a:cxn>
                    <a:cxn ang="0">
                      <a:pos x="705" y="0"/>
                    </a:cxn>
                  </a:cxnLst>
                  <a:rect l="0" t="0" r="r" b="b"/>
                  <a:pathLst>
                    <a:path w="705" h="365">
                      <a:moveTo>
                        <a:pt x="705" y="0"/>
                      </a:moveTo>
                      <a:lnTo>
                        <a:pt x="222" y="365"/>
                      </a:lnTo>
                      <a:lnTo>
                        <a:pt x="0" y="241"/>
                      </a:lnTo>
                      <a:lnTo>
                        <a:pt x="705" y="0"/>
                      </a:lnTo>
                      <a:lnTo>
                        <a:pt x="705" y="0"/>
                      </a:lnTo>
                    </a:path>
                  </a:pathLst>
                </a:custGeom>
                <a:solidFill>
                  <a:srgbClr val="F8F8F8"/>
                </a:solidFill>
                <a:ln w="3175" cmpd="sng">
                  <a:solidFill>
                    <a:srgbClr val="4D4D4D"/>
                  </a:solidFill>
                  <a:prstDash val="solid"/>
                  <a:round/>
                  <a:headEnd/>
                  <a:tailEnd/>
                </a:ln>
              </p:spPr>
              <p:txBody>
                <a:bodyPr/>
                <a:lstStyle/>
                <a:p>
                  <a:pPr>
                    <a:defRPr/>
                  </a:pPr>
                  <a:endParaRPr lang="en-US"/>
                </a:p>
              </p:txBody>
            </p:sp>
            <p:sp>
              <p:nvSpPr>
                <p:cNvPr id="392" name="Freeform 125"/>
                <p:cNvSpPr>
                  <a:spLocks/>
                </p:cNvSpPr>
                <p:nvPr userDrawn="1"/>
              </p:nvSpPr>
              <p:spPr bwMode="auto">
                <a:xfrm>
                  <a:off x="422" y="664"/>
                  <a:ext cx="26" cy="40"/>
                </a:xfrm>
                <a:custGeom>
                  <a:avLst/>
                  <a:gdLst/>
                  <a:ahLst/>
                  <a:cxnLst>
                    <a:cxn ang="0">
                      <a:pos x="432" y="802"/>
                    </a:cxn>
                    <a:cxn ang="0">
                      <a:pos x="0" y="374"/>
                    </a:cxn>
                    <a:cxn ang="0">
                      <a:pos x="9" y="0"/>
                    </a:cxn>
                    <a:cxn ang="0">
                      <a:pos x="419" y="802"/>
                    </a:cxn>
                    <a:cxn ang="0">
                      <a:pos x="432" y="802"/>
                    </a:cxn>
                  </a:cxnLst>
                  <a:rect l="0" t="0" r="r" b="b"/>
                  <a:pathLst>
                    <a:path w="432" h="802">
                      <a:moveTo>
                        <a:pt x="432" y="802"/>
                      </a:moveTo>
                      <a:lnTo>
                        <a:pt x="0" y="374"/>
                      </a:lnTo>
                      <a:lnTo>
                        <a:pt x="9" y="0"/>
                      </a:lnTo>
                      <a:lnTo>
                        <a:pt x="419" y="802"/>
                      </a:lnTo>
                      <a:lnTo>
                        <a:pt x="432" y="802"/>
                      </a:lnTo>
                      <a:close/>
                    </a:path>
                  </a:pathLst>
                </a:custGeom>
                <a:solidFill>
                  <a:srgbClr val="F8F8F8"/>
                </a:solidFill>
                <a:ln w="3175" cmpd="sng">
                  <a:solidFill>
                    <a:srgbClr val="4D4D4D"/>
                  </a:solidFill>
                  <a:round/>
                  <a:headEnd/>
                  <a:tailEnd/>
                </a:ln>
              </p:spPr>
              <p:txBody>
                <a:bodyPr/>
                <a:lstStyle/>
                <a:p>
                  <a:pPr>
                    <a:defRPr/>
                  </a:pPr>
                  <a:endParaRPr lang="en-US"/>
                </a:p>
              </p:txBody>
            </p:sp>
            <p:sp>
              <p:nvSpPr>
                <p:cNvPr id="393" name="Freeform 126"/>
                <p:cNvSpPr>
                  <a:spLocks/>
                </p:cNvSpPr>
                <p:nvPr userDrawn="1"/>
              </p:nvSpPr>
              <p:spPr bwMode="auto">
                <a:xfrm>
                  <a:off x="422" y="664"/>
                  <a:ext cx="26" cy="40"/>
                </a:xfrm>
                <a:custGeom>
                  <a:avLst/>
                  <a:gdLst/>
                  <a:ahLst/>
                  <a:cxnLst>
                    <a:cxn ang="0">
                      <a:pos x="432" y="802"/>
                    </a:cxn>
                    <a:cxn ang="0">
                      <a:pos x="0" y="374"/>
                    </a:cxn>
                    <a:cxn ang="0">
                      <a:pos x="9" y="0"/>
                    </a:cxn>
                    <a:cxn ang="0">
                      <a:pos x="419" y="802"/>
                    </a:cxn>
                    <a:cxn ang="0">
                      <a:pos x="432" y="802"/>
                    </a:cxn>
                  </a:cxnLst>
                  <a:rect l="0" t="0" r="r" b="b"/>
                  <a:pathLst>
                    <a:path w="432" h="802">
                      <a:moveTo>
                        <a:pt x="432" y="802"/>
                      </a:moveTo>
                      <a:lnTo>
                        <a:pt x="0" y="374"/>
                      </a:lnTo>
                      <a:lnTo>
                        <a:pt x="9" y="0"/>
                      </a:lnTo>
                      <a:lnTo>
                        <a:pt x="419" y="802"/>
                      </a:lnTo>
                      <a:lnTo>
                        <a:pt x="432" y="802"/>
                      </a:lnTo>
                    </a:path>
                  </a:pathLst>
                </a:custGeom>
                <a:solidFill>
                  <a:srgbClr val="F8F8F8"/>
                </a:solidFill>
                <a:ln w="3175" cmpd="sng">
                  <a:solidFill>
                    <a:srgbClr val="4D4D4D"/>
                  </a:solidFill>
                  <a:prstDash val="solid"/>
                  <a:round/>
                  <a:headEnd/>
                  <a:tailEnd/>
                </a:ln>
              </p:spPr>
              <p:txBody>
                <a:bodyPr/>
                <a:lstStyle/>
                <a:p>
                  <a:pPr>
                    <a:defRPr/>
                  </a:pPr>
                  <a:endParaRPr lang="en-US"/>
                </a:p>
              </p:txBody>
            </p:sp>
            <p:sp>
              <p:nvSpPr>
                <p:cNvPr id="394" name="Freeform 127"/>
                <p:cNvSpPr>
                  <a:spLocks/>
                </p:cNvSpPr>
                <p:nvPr userDrawn="1"/>
              </p:nvSpPr>
              <p:spPr bwMode="auto">
                <a:xfrm>
                  <a:off x="394" y="664"/>
                  <a:ext cx="31" cy="38"/>
                </a:xfrm>
                <a:custGeom>
                  <a:avLst/>
                  <a:gdLst/>
                  <a:ahLst/>
                  <a:cxnLst>
                    <a:cxn ang="0">
                      <a:pos x="0" y="772"/>
                    </a:cxn>
                    <a:cxn ang="0">
                      <a:pos x="175" y="114"/>
                    </a:cxn>
                    <a:cxn ang="0">
                      <a:pos x="520" y="0"/>
                    </a:cxn>
                    <a:cxn ang="0">
                      <a:pos x="0" y="772"/>
                    </a:cxn>
                  </a:cxnLst>
                  <a:rect l="0" t="0" r="r" b="b"/>
                  <a:pathLst>
                    <a:path w="520" h="772">
                      <a:moveTo>
                        <a:pt x="0" y="772"/>
                      </a:moveTo>
                      <a:lnTo>
                        <a:pt x="175" y="114"/>
                      </a:lnTo>
                      <a:lnTo>
                        <a:pt x="520" y="0"/>
                      </a:lnTo>
                      <a:lnTo>
                        <a:pt x="0" y="772"/>
                      </a:lnTo>
                      <a:close/>
                    </a:path>
                  </a:pathLst>
                </a:custGeom>
                <a:solidFill>
                  <a:srgbClr val="F8F8F8"/>
                </a:solidFill>
                <a:ln w="3175" cmpd="sng">
                  <a:solidFill>
                    <a:srgbClr val="4D4D4D"/>
                  </a:solidFill>
                  <a:round/>
                  <a:headEnd/>
                  <a:tailEnd/>
                </a:ln>
              </p:spPr>
              <p:txBody>
                <a:bodyPr/>
                <a:lstStyle/>
                <a:p>
                  <a:pPr>
                    <a:defRPr/>
                  </a:pPr>
                  <a:endParaRPr lang="en-US"/>
                </a:p>
              </p:txBody>
            </p:sp>
            <p:sp>
              <p:nvSpPr>
                <p:cNvPr id="395" name="Freeform 128"/>
                <p:cNvSpPr>
                  <a:spLocks/>
                </p:cNvSpPr>
                <p:nvPr userDrawn="1"/>
              </p:nvSpPr>
              <p:spPr bwMode="auto">
                <a:xfrm>
                  <a:off x="394" y="664"/>
                  <a:ext cx="31" cy="38"/>
                </a:xfrm>
                <a:custGeom>
                  <a:avLst/>
                  <a:gdLst/>
                  <a:ahLst/>
                  <a:cxnLst>
                    <a:cxn ang="0">
                      <a:pos x="0" y="772"/>
                    </a:cxn>
                    <a:cxn ang="0">
                      <a:pos x="175" y="114"/>
                    </a:cxn>
                    <a:cxn ang="0">
                      <a:pos x="520" y="0"/>
                    </a:cxn>
                    <a:cxn ang="0">
                      <a:pos x="0" y="772"/>
                    </a:cxn>
                    <a:cxn ang="0">
                      <a:pos x="0" y="772"/>
                    </a:cxn>
                  </a:cxnLst>
                  <a:rect l="0" t="0" r="r" b="b"/>
                  <a:pathLst>
                    <a:path w="520" h="772">
                      <a:moveTo>
                        <a:pt x="0" y="772"/>
                      </a:moveTo>
                      <a:lnTo>
                        <a:pt x="175" y="114"/>
                      </a:lnTo>
                      <a:lnTo>
                        <a:pt x="520" y="0"/>
                      </a:lnTo>
                      <a:lnTo>
                        <a:pt x="0" y="772"/>
                      </a:lnTo>
                      <a:lnTo>
                        <a:pt x="0" y="772"/>
                      </a:lnTo>
                    </a:path>
                  </a:pathLst>
                </a:custGeom>
                <a:solidFill>
                  <a:srgbClr val="F8F8F8"/>
                </a:solidFill>
                <a:ln w="3175" cmpd="sng">
                  <a:solidFill>
                    <a:srgbClr val="4D4D4D"/>
                  </a:solidFill>
                  <a:prstDash val="solid"/>
                  <a:round/>
                  <a:headEnd/>
                  <a:tailEnd/>
                </a:ln>
              </p:spPr>
              <p:txBody>
                <a:bodyPr/>
                <a:lstStyle/>
                <a:p>
                  <a:pPr>
                    <a:defRPr/>
                  </a:pPr>
                  <a:endParaRPr lang="en-US"/>
                </a:p>
              </p:txBody>
            </p:sp>
            <p:sp>
              <p:nvSpPr>
                <p:cNvPr id="396" name="Freeform 129"/>
                <p:cNvSpPr>
                  <a:spLocks/>
                </p:cNvSpPr>
                <p:nvPr userDrawn="1"/>
              </p:nvSpPr>
              <p:spPr bwMode="auto">
                <a:xfrm>
                  <a:off x="378" y="650"/>
                  <a:ext cx="47" cy="15"/>
                </a:xfrm>
                <a:custGeom>
                  <a:avLst/>
                  <a:gdLst/>
                  <a:ahLst/>
                  <a:cxnLst>
                    <a:cxn ang="0">
                      <a:pos x="17" y="0"/>
                    </a:cxn>
                    <a:cxn ang="0">
                      <a:pos x="602" y="15"/>
                    </a:cxn>
                    <a:cxn ang="0">
                      <a:pos x="776" y="288"/>
                    </a:cxn>
                    <a:cxn ang="0">
                      <a:pos x="0" y="0"/>
                    </a:cxn>
                    <a:cxn ang="0">
                      <a:pos x="17" y="0"/>
                    </a:cxn>
                  </a:cxnLst>
                  <a:rect l="0" t="0" r="r" b="b"/>
                  <a:pathLst>
                    <a:path w="776" h="288">
                      <a:moveTo>
                        <a:pt x="17" y="0"/>
                      </a:moveTo>
                      <a:lnTo>
                        <a:pt x="602" y="15"/>
                      </a:lnTo>
                      <a:lnTo>
                        <a:pt x="776" y="288"/>
                      </a:lnTo>
                      <a:lnTo>
                        <a:pt x="0" y="0"/>
                      </a:lnTo>
                      <a:lnTo>
                        <a:pt x="17" y="0"/>
                      </a:lnTo>
                      <a:close/>
                    </a:path>
                  </a:pathLst>
                </a:custGeom>
                <a:solidFill>
                  <a:srgbClr val="F8F8F8"/>
                </a:solidFill>
                <a:ln w="3175" cmpd="sng">
                  <a:solidFill>
                    <a:srgbClr val="4D4D4D"/>
                  </a:solidFill>
                  <a:round/>
                  <a:headEnd/>
                  <a:tailEnd/>
                </a:ln>
              </p:spPr>
              <p:txBody>
                <a:bodyPr/>
                <a:lstStyle/>
                <a:p>
                  <a:pPr>
                    <a:defRPr/>
                  </a:pPr>
                  <a:endParaRPr lang="en-US"/>
                </a:p>
              </p:txBody>
            </p:sp>
            <p:sp>
              <p:nvSpPr>
                <p:cNvPr id="397" name="Freeform 130"/>
                <p:cNvSpPr>
                  <a:spLocks/>
                </p:cNvSpPr>
                <p:nvPr userDrawn="1"/>
              </p:nvSpPr>
              <p:spPr bwMode="auto">
                <a:xfrm>
                  <a:off x="378" y="650"/>
                  <a:ext cx="47" cy="15"/>
                </a:xfrm>
                <a:custGeom>
                  <a:avLst/>
                  <a:gdLst/>
                  <a:ahLst/>
                  <a:cxnLst>
                    <a:cxn ang="0">
                      <a:pos x="17" y="0"/>
                    </a:cxn>
                    <a:cxn ang="0">
                      <a:pos x="602" y="15"/>
                    </a:cxn>
                    <a:cxn ang="0">
                      <a:pos x="776" y="288"/>
                    </a:cxn>
                    <a:cxn ang="0">
                      <a:pos x="0" y="0"/>
                    </a:cxn>
                    <a:cxn ang="0">
                      <a:pos x="17" y="0"/>
                    </a:cxn>
                  </a:cxnLst>
                  <a:rect l="0" t="0" r="r" b="b"/>
                  <a:pathLst>
                    <a:path w="776" h="288">
                      <a:moveTo>
                        <a:pt x="17" y="0"/>
                      </a:moveTo>
                      <a:lnTo>
                        <a:pt x="602" y="15"/>
                      </a:lnTo>
                      <a:lnTo>
                        <a:pt x="776" y="288"/>
                      </a:lnTo>
                      <a:lnTo>
                        <a:pt x="0" y="0"/>
                      </a:lnTo>
                      <a:lnTo>
                        <a:pt x="17" y="0"/>
                      </a:lnTo>
                    </a:path>
                  </a:pathLst>
                </a:custGeom>
                <a:solidFill>
                  <a:srgbClr val="F8F8F8"/>
                </a:solidFill>
                <a:ln w="3175" cmpd="sng">
                  <a:solidFill>
                    <a:srgbClr val="4D4D4D"/>
                  </a:solidFill>
                  <a:prstDash val="solid"/>
                  <a:round/>
                  <a:headEnd/>
                  <a:tailEnd/>
                </a:ln>
              </p:spPr>
              <p:txBody>
                <a:bodyPr/>
                <a:lstStyle/>
                <a:p>
                  <a:pPr>
                    <a:defRPr/>
                  </a:pPr>
                  <a:endParaRPr lang="en-US"/>
                </a:p>
              </p:txBody>
            </p:sp>
          </p:grpSp>
        </p:grpSp>
        <p:grpSp>
          <p:nvGrpSpPr>
            <p:cNvPr id="357" name="Group 117"/>
            <p:cNvGrpSpPr>
              <a:grpSpLocks/>
            </p:cNvGrpSpPr>
            <p:nvPr userDrawn="1"/>
          </p:nvGrpSpPr>
          <p:grpSpPr bwMode="auto">
            <a:xfrm>
              <a:off x="2073087" y="2271422"/>
              <a:ext cx="635000" cy="556947"/>
              <a:chOff x="376" y="619"/>
              <a:chExt cx="90" cy="85"/>
            </a:xfrm>
          </p:grpSpPr>
          <p:sp>
            <p:nvSpPr>
              <p:cNvPr id="372" name="Freeform 118"/>
              <p:cNvSpPr>
                <a:spLocks/>
              </p:cNvSpPr>
              <p:nvPr userDrawn="1"/>
            </p:nvSpPr>
            <p:spPr bwMode="auto">
              <a:xfrm>
                <a:off x="376" y="620"/>
                <a:ext cx="90" cy="84"/>
              </a:xfrm>
              <a:custGeom>
                <a:avLst/>
                <a:gdLst/>
                <a:ahLst/>
                <a:cxnLst>
                  <a:cxn ang="0">
                    <a:pos x="0" y="639"/>
                  </a:cxn>
                  <a:cxn ang="0">
                    <a:pos x="592" y="650"/>
                  </a:cxn>
                  <a:cxn ang="0">
                    <a:pos x="764" y="0"/>
                  </a:cxn>
                  <a:cxn ang="0">
                    <a:pos x="915" y="652"/>
                  </a:cxn>
                  <a:cxn ang="0">
                    <a:pos x="1454" y="660"/>
                  </a:cxn>
                  <a:cxn ang="0">
                    <a:pos x="1020" y="1039"/>
                  </a:cxn>
                  <a:cxn ang="0">
                    <a:pos x="1166" y="1696"/>
                  </a:cxn>
                  <a:cxn ang="0">
                    <a:pos x="745" y="1295"/>
                  </a:cxn>
                  <a:cxn ang="0">
                    <a:pos x="251" y="1678"/>
                  </a:cxn>
                  <a:cxn ang="0">
                    <a:pos x="428" y="1029"/>
                  </a:cxn>
                  <a:cxn ang="0">
                    <a:pos x="0" y="639"/>
                  </a:cxn>
                </a:cxnLst>
                <a:rect l="0" t="0" r="r" b="b"/>
                <a:pathLst>
                  <a:path w="1454" h="1696">
                    <a:moveTo>
                      <a:pt x="0" y="639"/>
                    </a:moveTo>
                    <a:lnTo>
                      <a:pt x="592" y="650"/>
                    </a:lnTo>
                    <a:lnTo>
                      <a:pt x="764" y="0"/>
                    </a:lnTo>
                    <a:lnTo>
                      <a:pt x="915" y="652"/>
                    </a:lnTo>
                    <a:lnTo>
                      <a:pt x="1454" y="660"/>
                    </a:lnTo>
                    <a:lnTo>
                      <a:pt x="1020" y="1039"/>
                    </a:lnTo>
                    <a:lnTo>
                      <a:pt x="1166" y="1696"/>
                    </a:lnTo>
                    <a:lnTo>
                      <a:pt x="745" y="1295"/>
                    </a:lnTo>
                    <a:lnTo>
                      <a:pt x="251" y="1678"/>
                    </a:lnTo>
                    <a:lnTo>
                      <a:pt x="428" y="1029"/>
                    </a:lnTo>
                    <a:lnTo>
                      <a:pt x="0" y="639"/>
                    </a:lnTo>
                    <a:close/>
                  </a:path>
                </a:pathLst>
              </a:custGeom>
              <a:solidFill>
                <a:srgbClr val="F8F8F8"/>
              </a:solidFill>
              <a:ln w="3175" cmpd="sng">
                <a:solidFill>
                  <a:srgbClr val="4D4D4D"/>
                </a:solidFill>
                <a:round/>
                <a:headEnd/>
                <a:tailEnd/>
              </a:ln>
            </p:spPr>
            <p:txBody>
              <a:bodyPr/>
              <a:lstStyle/>
              <a:p>
                <a:pPr>
                  <a:defRPr/>
                </a:pPr>
                <a:endParaRPr lang="en-US"/>
              </a:p>
            </p:txBody>
          </p:sp>
          <p:sp>
            <p:nvSpPr>
              <p:cNvPr id="373" name="Freeform 119"/>
              <p:cNvSpPr>
                <a:spLocks/>
              </p:cNvSpPr>
              <p:nvPr userDrawn="1"/>
            </p:nvSpPr>
            <p:spPr bwMode="auto">
              <a:xfrm>
                <a:off x="376" y="620"/>
                <a:ext cx="90" cy="84"/>
              </a:xfrm>
              <a:custGeom>
                <a:avLst/>
                <a:gdLst/>
                <a:ahLst/>
                <a:cxnLst>
                  <a:cxn ang="0">
                    <a:pos x="0" y="639"/>
                  </a:cxn>
                  <a:cxn ang="0">
                    <a:pos x="592" y="650"/>
                  </a:cxn>
                  <a:cxn ang="0">
                    <a:pos x="764" y="0"/>
                  </a:cxn>
                  <a:cxn ang="0">
                    <a:pos x="915" y="652"/>
                  </a:cxn>
                  <a:cxn ang="0">
                    <a:pos x="1454" y="660"/>
                  </a:cxn>
                  <a:cxn ang="0">
                    <a:pos x="1020" y="1039"/>
                  </a:cxn>
                  <a:cxn ang="0">
                    <a:pos x="1166" y="1696"/>
                  </a:cxn>
                  <a:cxn ang="0">
                    <a:pos x="745" y="1295"/>
                  </a:cxn>
                  <a:cxn ang="0">
                    <a:pos x="251" y="1678"/>
                  </a:cxn>
                  <a:cxn ang="0">
                    <a:pos x="428" y="1029"/>
                  </a:cxn>
                  <a:cxn ang="0">
                    <a:pos x="0" y="639"/>
                  </a:cxn>
                </a:cxnLst>
                <a:rect l="0" t="0" r="r" b="b"/>
                <a:pathLst>
                  <a:path w="1454" h="1696">
                    <a:moveTo>
                      <a:pt x="0" y="639"/>
                    </a:moveTo>
                    <a:lnTo>
                      <a:pt x="592" y="650"/>
                    </a:lnTo>
                    <a:lnTo>
                      <a:pt x="764" y="0"/>
                    </a:lnTo>
                    <a:lnTo>
                      <a:pt x="915" y="652"/>
                    </a:lnTo>
                    <a:lnTo>
                      <a:pt x="1454" y="660"/>
                    </a:lnTo>
                    <a:lnTo>
                      <a:pt x="1020" y="1039"/>
                    </a:lnTo>
                    <a:lnTo>
                      <a:pt x="1166" y="1696"/>
                    </a:lnTo>
                    <a:lnTo>
                      <a:pt x="745" y="1295"/>
                    </a:lnTo>
                    <a:lnTo>
                      <a:pt x="251" y="1678"/>
                    </a:lnTo>
                    <a:lnTo>
                      <a:pt x="428" y="1029"/>
                    </a:lnTo>
                    <a:lnTo>
                      <a:pt x="0" y="639"/>
                    </a:lnTo>
                  </a:path>
                </a:pathLst>
              </a:custGeom>
              <a:solidFill>
                <a:srgbClr val="F8F8F8"/>
              </a:solidFill>
              <a:ln w="3175" cmpd="sng">
                <a:solidFill>
                  <a:srgbClr val="4D4D4D"/>
                </a:solidFill>
                <a:prstDash val="solid"/>
                <a:round/>
                <a:headEnd/>
                <a:tailEnd/>
              </a:ln>
            </p:spPr>
            <p:txBody>
              <a:bodyPr/>
              <a:lstStyle/>
              <a:p>
                <a:pPr>
                  <a:defRPr/>
                </a:pPr>
                <a:endParaRPr lang="en-US"/>
              </a:p>
            </p:txBody>
          </p:sp>
          <p:sp>
            <p:nvSpPr>
              <p:cNvPr id="374" name="Freeform 120"/>
              <p:cNvSpPr>
                <a:spLocks/>
              </p:cNvSpPr>
              <p:nvPr userDrawn="1"/>
            </p:nvSpPr>
            <p:spPr bwMode="auto">
              <a:xfrm>
                <a:off x="423" y="652"/>
                <a:ext cx="43" cy="18"/>
              </a:xfrm>
              <a:custGeom>
                <a:avLst/>
                <a:gdLst/>
                <a:ahLst/>
                <a:cxnLst>
                  <a:cxn ang="0">
                    <a:pos x="705" y="0"/>
                  </a:cxn>
                  <a:cxn ang="0">
                    <a:pos x="222" y="365"/>
                  </a:cxn>
                  <a:cxn ang="0">
                    <a:pos x="0" y="241"/>
                  </a:cxn>
                  <a:cxn ang="0">
                    <a:pos x="705" y="0"/>
                  </a:cxn>
                </a:cxnLst>
                <a:rect l="0" t="0" r="r" b="b"/>
                <a:pathLst>
                  <a:path w="705" h="365">
                    <a:moveTo>
                      <a:pt x="705" y="0"/>
                    </a:moveTo>
                    <a:lnTo>
                      <a:pt x="222" y="365"/>
                    </a:lnTo>
                    <a:lnTo>
                      <a:pt x="0" y="241"/>
                    </a:lnTo>
                    <a:lnTo>
                      <a:pt x="705" y="0"/>
                    </a:lnTo>
                    <a:close/>
                  </a:path>
                </a:pathLst>
              </a:custGeom>
              <a:solidFill>
                <a:srgbClr val="F8F8F8"/>
              </a:solidFill>
              <a:ln w="3175" cmpd="sng">
                <a:solidFill>
                  <a:srgbClr val="4D4D4D"/>
                </a:solidFill>
                <a:round/>
                <a:headEnd/>
                <a:tailEnd/>
              </a:ln>
            </p:spPr>
            <p:txBody>
              <a:bodyPr/>
              <a:lstStyle/>
              <a:p>
                <a:pPr>
                  <a:defRPr/>
                </a:pPr>
                <a:endParaRPr lang="en-US"/>
              </a:p>
            </p:txBody>
          </p:sp>
          <p:grpSp>
            <p:nvGrpSpPr>
              <p:cNvPr id="375" name="Group 121"/>
              <p:cNvGrpSpPr>
                <a:grpSpLocks/>
              </p:cNvGrpSpPr>
              <p:nvPr userDrawn="1"/>
            </p:nvGrpSpPr>
            <p:grpSpPr bwMode="auto">
              <a:xfrm>
                <a:off x="378" y="619"/>
                <a:ext cx="88" cy="85"/>
                <a:chOff x="378" y="619"/>
                <a:chExt cx="88" cy="85"/>
              </a:xfrm>
            </p:grpSpPr>
            <p:sp>
              <p:nvSpPr>
                <p:cNvPr id="376" name="Freeform 122"/>
                <p:cNvSpPr>
                  <a:spLocks/>
                </p:cNvSpPr>
                <p:nvPr userDrawn="1"/>
              </p:nvSpPr>
              <p:spPr bwMode="auto">
                <a:xfrm>
                  <a:off x="423" y="619"/>
                  <a:ext cx="10" cy="47"/>
                </a:xfrm>
                <a:custGeom>
                  <a:avLst/>
                  <a:gdLst/>
                  <a:ahLst/>
                  <a:cxnLst>
                    <a:cxn ang="0">
                      <a:pos x="18" y="19"/>
                    </a:cxn>
                    <a:cxn ang="0">
                      <a:pos x="164" y="657"/>
                    </a:cxn>
                    <a:cxn ang="0">
                      <a:pos x="0" y="949"/>
                    </a:cxn>
                    <a:cxn ang="0">
                      <a:pos x="18" y="0"/>
                    </a:cxn>
                    <a:cxn ang="0">
                      <a:pos x="18" y="19"/>
                    </a:cxn>
                  </a:cxnLst>
                  <a:rect l="0" t="0" r="r" b="b"/>
                  <a:pathLst>
                    <a:path w="164" h="949">
                      <a:moveTo>
                        <a:pt x="18" y="19"/>
                      </a:moveTo>
                      <a:lnTo>
                        <a:pt x="164" y="657"/>
                      </a:lnTo>
                      <a:lnTo>
                        <a:pt x="0" y="949"/>
                      </a:lnTo>
                      <a:lnTo>
                        <a:pt x="18" y="0"/>
                      </a:lnTo>
                      <a:lnTo>
                        <a:pt x="18" y="19"/>
                      </a:lnTo>
                      <a:close/>
                    </a:path>
                  </a:pathLst>
                </a:custGeom>
                <a:solidFill>
                  <a:srgbClr val="F8F8F8"/>
                </a:solidFill>
                <a:ln w="3175" cmpd="sng">
                  <a:solidFill>
                    <a:srgbClr val="4D4D4D"/>
                  </a:solidFill>
                  <a:round/>
                  <a:headEnd/>
                  <a:tailEnd/>
                </a:ln>
              </p:spPr>
              <p:txBody>
                <a:bodyPr/>
                <a:lstStyle/>
                <a:p>
                  <a:pPr>
                    <a:defRPr/>
                  </a:pPr>
                  <a:endParaRPr lang="en-US"/>
                </a:p>
              </p:txBody>
            </p:sp>
            <p:sp>
              <p:nvSpPr>
                <p:cNvPr id="377" name="Freeform 123"/>
                <p:cNvSpPr>
                  <a:spLocks/>
                </p:cNvSpPr>
                <p:nvPr userDrawn="1"/>
              </p:nvSpPr>
              <p:spPr bwMode="auto">
                <a:xfrm>
                  <a:off x="423" y="619"/>
                  <a:ext cx="10" cy="47"/>
                </a:xfrm>
                <a:custGeom>
                  <a:avLst/>
                  <a:gdLst/>
                  <a:ahLst/>
                  <a:cxnLst>
                    <a:cxn ang="0">
                      <a:pos x="18" y="19"/>
                    </a:cxn>
                    <a:cxn ang="0">
                      <a:pos x="164" y="657"/>
                    </a:cxn>
                    <a:cxn ang="0">
                      <a:pos x="0" y="949"/>
                    </a:cxn>
                    <a:cxn ang="0">
                      <a:pos x="18" y="0"/>
                    </a:cxn>
                    <a:cxn ang="0">
                      <a:pos x="18" y="19"/>
                    </a:cxn>
                  </a:cxnLst>
                  <a:rect l="0" t="0" r="r" b="b"/>
                  <a:pathLst>
                    <a:path w="164" h="949">
                      <a:moveTo>
                        <a:pt x="18" y="19"/>
                      </a:moveTo>
                      <a:lnTo>
                        <a:pt x="164" y="657"/>
                      </a:lnTo>
                      <a:lnTo>
                        <a:pt x="0" y="949"/>
                      </a:lnTo>
                      <a:lnTo>
                        <a:pt x="18" y="0"/>
                      </a:lnTo>
                      <a:lnTo>
                        <a:pt x="18" y="19"/>
                      </a:lnTo>
                    </a:path>
                  </a:pathLst>
                </a:custGeom>
                <a:solidFill>
                  <a:srgbClr val="F8F8F8"/>
                </a:solidFill>
                <a:ln w="3175" cmpd="sng">
                  <a:solidFill>
                    <a:srgbClr val="4D4D4D"/>
                  </a:solidFill>
                  <a:prstDash val="solid"/>
                  <a:round/>
                  <a:headEnd/>
                  <a:tailEnd/>
                </a:ln>
              </p:spPr>
              <p:txBody>
                <a:bodyPr/>
                <a:lstStyle/>
                <a:p>
                  <a:pPr>
                    <a:defRPr/>
                  </a:pPr>
                  <a:endParaRPr lang="en-US"/>
                </a:p>
              </p:txBody>
            </p:sp>
            <p:sp>
              <p:nvSpPr>
                <p:cNvPr id="378" name="Freeform 124"/>
                <p:cNvSpPr>
                  <a:spLocks/>
                </p:cNvSpPr>
                <p:nvPr userDrawn="1"/>
              </p:nvSpPr>
              <p:spPr bwMode="auto">
                <a:xfrm>
                  <a:off x="423" y="652"/>
                  <a:ext cx="43" cy="18"/>
                </a:xfrm>
                <a:custGeom>
                  <a:avLst/>
                  <a:gdLst/>
                  <a:ahLst/>
                  <a:cxnLst>
                    <a:cxn ang="0">
                      <a:pos x="705" y="0"/>
                    </a:cxn>
                    <a:cxn ang="0">
                      <a:pos x="222" y="365"/>
                    </a:cxn>
                    <a:cxn ang="0">
                      <a:pos x="0" y="241"/>
                    </a:cxn>
                    <a:cxn ang="0">
                      <a:pos x="705" y="0"/>
                    </a:cxn>
                    <a:cxn ang="0">
                      <a:pos x="705" y="0"/>
                    </a:cxn>
                  </a:cxnLst>
                  <a:rect l="0" t="0" r="r" b="b"/>
                  <a:pathLst>
                    <a:path w="705" h="365">
                      <a:moveTo>
                        <a:pt x="705" y="0"/>
                      </a:moveTo>
                      <a:lnTo>
                        <a:pt x="222" y="365"/>
                      </a:lnTo>
                      <a:lnTo>
                        <a:pt x="0" y="241"/>
                      </a:lnTo>
                      <a:lnTo>
                        <a:pt x="705" y="0"/>
                      </a:lnTo>
                      <a:lnTo>
                        <a:pt x="705" y="0"/>
                      </a:lnTo>
                    </a:path>
                  </a:pathLst>
                </a:custGeom>
                <a:solidFill>
                  <a:srgbClr val="F8F8F8"/>
                </a:solidFill>
                <a:ln w="3175" cmpd="sng">
                  <a:solidFill>
                    <a:srgbClr val="4D4D4D"/>
                  </a:solidFill>
                  <a:prstDash val="solid"/>
                  <a:round/>
                  <a:headEnd/>
                  <a:tailEnd/>
                </a:ln>
              </p:spPr>
              <p:txBody>
                <a:bodyPr/>
                <a:lstStyle/>
                <a:p>
                  <a:pPr>
                    <a:defRPr/>
                  </a:pPr>
                  <a:endParaRPr lang="en-US"/>
                </a:p>
              </p:txBody>
            </p:sp>
            <p:sp>
              <p:nvSpPr>
                <p:cNvPr id="379" name="Freeform 125"/>
                <p:cNvSpPr>
                  <a:spLocks/>
                </p:cNvSpPr>
                <p:nvPr userDrawn="1"/>
              </p:nvSpPr>
              <p:spPr bwMode="auto">
                <a:xfrm>
                  <a:off x="422" y="664"/>
                  <a:ext cx="26" cy="40"/>
                </a:xfrm>
                <a:custGeom>
                  <a:avLst/>
                  <a:gdLst/>
                  <a:ahLst/>
                  <a:cxnLst>
                    <a:cxn ang="0">
                      <a:pos x="432" y="802"/>
                    </a:cxn>
                    <a:cxn ang="0">
                      <a:pos x="0" y="374"/>
                    </a:cxn>
                    <a:cxn ang="0">
                      <a:pos x="9" y="0"/>
                    </a:cxn>
                    <a:cxn ang="0">
                      <a:pos x="419" y="802"/>
                    </a:cxn>
                    <a:cxn ang="0">
                      <a:pos x="432" y="802"/>
                    </a:cxn>
                  </a:cxnLst>
                  <a:rect l="0" t="0" r="r" b="b"/>
                  <a:pathLst>
                    <a:path w="432" h="802">
                      <a:moveTo>
                        <a:pt x="432" y="802"/>
                      </a:moveTo>
                      <a:lnTo>
                        <a:pt x="0" y="374"/>
                      </a:lnTo>
                      <a:lnTo>
                        <a:pt x="9" y="0"/>
                      </a:lnTo>
                      <a:lnTo>
                        <a:pt x="419" y="802"/>
                      </a:lnTo>
                      <a:lnTo>
                        <a:pt x="432" y="802"/>
                      </a:lnTo>
                      <a:close/>
                    </a:path>
                  </a:pathLst>
                </a:custGeom>
                <a:solidFill>
                  <a:srgbClr val="F8F8F8"/>
                </a:solidFill>
                <a:ln w="3175" cmpd="sng">
                  <a:solidFill>
                    <a:srgbClr val="4D4D4D"/>
                  </a:solidFill>
                  <a:round/>
                  <a:headEnd/>
                  <a:tailEnd/>
                </a:ln>
              </p:spPr>
              <p:txBody>
                <a:bodyPr/>
                <a:lstStyle/>
                <a:p>
                  <a:pPr>
                    <a:defRPr/>
                  </a:pPr>
                  <a:endParaRPr lang="en-US"/>
                </a:p>
              </p:txBody>
            </p:sp>
            <p:sp>
              <p:nvSpPr>
                <p:cNvPr id="380" name="Freeform 126"/>
                <p:cNvSpPr>
                  <a:spLocks/>
                </p:cNvSpPr>
                <p:nvPr userDrawn="1"/>
              </p:nvSpPr>
              <p:spPr bwMode="auto">
                <a:xfrm>
                  <a:off x="422" y="664"/>
                  <a:ext cx="26" cy="40"/>
                </a:xfrm>
                <a:custGeom>
                  <a:avLst/>
                  <a:gdLst/>
                  <a:ahLst/>
                  <a:cxnLst>
                    <a:cxn ang="0">
                      <a:pos x="432" y="802"/>
                    </a:cxn>
                    <a:cxn ang="0">
                      <a:pos x="0" y="374"/>
                    </a:cxn>
                    <a:cxn ang="0">
                      <a:pos x="9" y="0"/>
                    </a:cxn>
                    <a:cxn ang="0">
                      <a:pos x="419" y="802"/>
                    </a:cxn>
                    <a:cxn ang="0">
                      <a:pos x="432" y="802"/>
                    </a:cxn>
                  </a:cxnLst>
                  <a:rect l="0" t="0" r="r" b="b"/>
                  <a:pathLst>
                    <a:path w="432" h="802">
                      <a:moveTo>
                        <a:pt x="432" y="802"/>
                      </a:moveTo>
                      <a:lnTo>
                        <a:pt x="0" y="374"/>
                      </a:lnTo>
                      <a:lnTo>
                        <a:pt x="9" y="0"/>
                      </a:lnTo>
                      <a:lnTo>
                        <a:pt x="419" y="802"/>
                      </a:lnTo>
                      <a:lnTo>
                        <a:pt x="432" y="802"/>
                      </a:lnTo>
                    </a:path>
                  </a:pathLst>
                </a:custGeom>
                <a:solidFill>
                  <a:srgbClr val="F8F8F8"/>
                </a:solidFill>
                <a:ln w="3175" cmpd="sng">
                  <a:solidFill>
                    <a:srgbClr val="4D4D4D"/>
                  </a:solidFill>
                  <a:prstDash val="solid"/>
                  <a:round/>
                  <a:headEnd/>
                  <a:tailEnd/>
                </a:ln>
              </p:spPr>
              <p:txBody>
                <a:bodyPr/>
                <a:lstStyle/>
                <a:p>
                  <a:pPr>
                    <a:defRPr/>
                  </a:pPr>
                  <a:endParaRPr lang="en-US"/>
                </a:p>
              </p:txBody>
            </p:sp>
            <p:sp>
              <p:nvSpPr>
                <p:cNvPr id="381" name="Freeform 127"/>
                <p:cNvSpPr>
                  <a:spLocks/>
                </p:cNvSpPr>
                <p:nvPr userDrawn="1"/>
              </p:nvSpPr>
              <p:spPr bwMode="auto">
                <a:xfrm>
                  <a:off x="394" y="664"/>
                  <a:ext cx="31" cy="38"/>
                </a:xfrm>
                <a:custGeom>
                  <a:avLst/>
                  <a:gdLst/>
                  <a:ahLst/>
                  <a:cxnLst>
                    <a:cxn ang="0">
                      <a:pos x="0" y="772"/>
                    </a:cxn>
                    <a:cxn ang="0">
                      <a:pos x="175" y="114"/>
                    </a:cxn>
                    <a:cxn ang="0">
                      <a:pos x="520" y="0"/>
                    </a:cxn>
                    <a:cxn ang="0">
                      <a:pos x="0" y="772"/>
                    </a:cxn>
                  </a:cxnLst>
                  <a:rect l="0" t="0" r="r" b="b"/>
                  <a:pathLst>
                    <a:path w="520" h="772">
                      <a:moveTo>
                        <a:pt x="0" y="772"/>
                      </a:moveTo>
                      <a:lnTo>
                        <a:pt x="175" y="114"/>
                      </a:lnTo>
                      <a:lnTo>
                        <a:pt x="520" y="0"/>
                      </a:lnTo>
                      <a:lnTo>
                        <a:pt x="0" y="772"/>
                      </a:lnTo>
                      <a:close/>
                    </a:path>
                  </a:pathLst>
                </a:custGeom>
                <a:solidFill>
                  <a:srgbClr val="F8F8F8"/>
                </a:solidFill>
                <a:ln w="3175" cmpd="sng">
                  <a:solidFill>
                    <a:srgbClr val="4D4D4D"/>
                  </a:solidFill>
                  <a:round/>
                  <a:headEnd/>
                  <a:tailEnd/>
                </a:ln>
              </p:spPr>
              <p:txBody>
                <a:bodyPr/>
                <a:lstStyle/>
                <a:p>
                  <a:pPr>
                    <a:defRPr/>
                  </a:pPr>
                  <a:endParaRPr lang="en-US"/>
                </a:p>
              </p:txBody>
            </p:sp>
            <p:sp>
              <p:nvSpPr>
                <p:cNvPr id="382" name="Freeform 128"/>
                <p:cNvSpPr>
                  <a:spLocks/>
                </p:cNvSpPr>
                <p:nvPr userDrawn="1"/>
              </p:nvSpPr>
              <p:spPr bwMode="auto">
                <a:xfrm>
                  <a:off x="394" y="664"/>
                  <a:ext cx="31" cy="38"/>
                </a:xfrm>
                <a:custGeom>
                  <a:avLst/>
                  <a:gdLst/>
                  <a:ahLst/>
                  <a:cxnLst>
                    <a:cxn ang="0">
                      <a:pos x="0" y="772"/>
                    </a:cxn>
                    <a:cxn ang="0">
                      <a:pos x="175" y="114"/>
                    </a:cxn>
                    <a:cxn ang="0">
                      <a:pos x="520" y="0"/>
                    </a:cxn>
                    <a:cxn ang="0">
                      <a:pos x="0" y="772"/>
                    </a:cxn>
                    <a:cxn ang="0">
                      <a:pos x="0" y="772"/>
                    </a:cxn>
                  </a:cxnLst>
                  <a:rect l="0" t="0" r="r" b="b"/>
                  <a:pathLst>
                    <a:path w="520" h="772">
                      <a:moveTo>
                        <a:pt x="0" y="772"/>
                      </a:moveTo>
                      <a:lnTo>
                        <a:pt x="175" y="114"/>
                      </a:lnTo>
                      <a:lnTo>
                        <a:pt x="520" y="0"/>
                      </a:lnTo>
                      <a:lnTo>
                        <a:pt x="0" y="772"/>
                      </a:lnTo>
                      <a:lnTo>
                        <a:pt x="0" y="772"/>
                      </a:lnTo>
                    </a:path>
                  </a:pathLst>
                </a:custGeom>
                <a:solidFill>
                  <a:srgbClr val="F8F8F8"/>
                </a:solidFill>
                <a:ln w="3175" cmpd="sng">
                  <a:solidFill>
                    <a:srgbClr val="4D4D4D"/>
                  </a:solidFill>
                  <a:prstDash val="solid"/>
                  <a:round/>
                  <a:headEnd/>
                  <a:tailEnd/>
                </a:ln>
              </p:spPr>
              <p:txBody>
                <a:bodyPr/>
                <a:lstStyle/>
                <a:p>
                  <a:pPr>
                    <a:defRPr/>
                  </a:pPr>
                  <a:endParaRPr lang="en-US"/>
                </a:p>
              </p:txBody>
            </p:sp>
            <p:sp>
              <p:nvSpPr>
                <p:cNvPr id="383" name="Freeform 129"/>
                <p:cNvSpPr>
                  <a:spLocks/>
                </p:cNvSpPr>
                <p:nvPr userDrawn="1"/>
              </p:nvSpPr>
              <p:spPr bwMode="auto">
                <a:xfrm>
                  <a:off x="378" y="650"/>
                  <a:ext cx="47" cy="15"/>
                </a:xfrm>
                <a:custGeom>
                  <a:avLst/>
                  <a:gdLst/>
                  <a:ahLst/>
                  <a:cxnLst>
                    <a:cxn ang="0">
                      <a:pos x="17" y="0"/>
                    </a:cxn>
                    <a:cxn ang="0">
                      <a:pos x="602" y="15"/>
                    </a:cxn>
                    <a:cxn ang="0">
                      <a:pos x="776" y="288"/>
                    </a:cxn>
                    <a:cxn ang="0">
                      <a:pos x="0" y="0"/>
                    </a:cxn>
                    <a:cxn ang="0">
                      <a:pos x="17" y="0"/>
                    </a:cxn>
                  </a:cxnLst>
                  <a:rect l="0" t="0" r="r" b="b"/>
                  <a:pathLst>
                    <a:path w="776" h="288">
                      <a:moveTo>
                        <a:pt x="17" y="0"/>
                      </a:moveTo>
                      <a:lnTo>
                        <a:pt x="602" y="15"/>
                      </a:lnTo>
                      <a:lnTo>
                        <a:pt x="776" y="288"/>
                      </a:lnTo>
                      <a:lnTo>
                        <a:pt x="0" y="0"/>
                      </a:lnTo>
                      <a:lnTo>
                        <a:pt x="17" y="0"/>
                      </a:lnTo>
                      <a:close/>
                    </a:path>
                  </a:pathLst>
                </a:custGeom>
                <a:solidFill>
                  <a:srgbClr val="F8F8F8"/>
                </a:solidFill>
                <a:ln w="3175" cmpd="sng">
                  <a:solidFill>
                    <a:srgbClr val="4D4D4D"/>
                  </a:solidFill>
                  <a:round/>
                  <a:headEnd/>
                  <a:tailEnd/>
                </a:ln>
              </p:spPr>
              <p:txBody>
                <a:bodyPr/>
                <a:lstStyle/>
                <a:p>
                  <a:pPr>
                    <a:defRPr/>
                  </a:pPr>
                  <a:endParaRPr lang="en-US"/>
                </a:p>
              </p:txBody>
            </p:sp>
            <p:sp>
              <p:nvSpPr>
                <p:cNvPr id="384" name="Freeform 130"/>
                <p:cNvSpPr>
                  <a:spLocks/>
                </p:cNvSpPr>
                <p:nvPr userDrawn="1"/>
              </p:nvSpPr>
              <p:spPr bwMode="auto">
                <a:xfrm>
                  <a:off x="378" y="650"/>
                  <a:ext cx="47" cy="15"/>
                </a:xfrm>
                <a:custGeom>
                  <a:avLst/>
                  <a:gdLst/>
                  <a:ahLst/>
                  <a:cxnLst>
                    <a:cxn ang="0">
                      <a:pos x="17" y="0"/>
                    </a:cxn>
                    <a:cxn ang="0">
                      <a:pos x="602" y="15"/>
                    </a:cxn>
                    <a:cxn ang="0">
                      <a:pos x="776" y="288"/>
                    </a:cxn>
                    <a:cxn ang="0">
                      <a:pos x="0" y="0"/>
                    </a:cxn>
                    <a:cxn ang="0">
                      <a:pos x="17" y="0"/>
                    </a:cxn>
                  </a:cxnLst>
                  <a:rect l="0" t="0" r="r" b="b"/>
                  <a:pathLst>
                    <a:path w="776" h="288">
                      <a:moveTo>
                        <a:pt x="17" y="0"/>
                      </a:moveTo>
                      <a:lnTo>
                        <a:pt x="602" y="15"/>
                      </a:lnTo>
                      <a:lnTo>
                        <a:pt x="776" y="288"/>
                      </a:lnTo>
                      <a:lnTo>
                        <a:pt x="0" y="0"/>
                      </a:lnTo>
                      <a:lnTo>
                        <a:pt x="17" y="0"/>
                      </a:lnTo>
                    </a:path>
                  </a:pathLst>
                </a:custGeom>
                <a:solidFill>
                  <a:srgbClr val="F8F8F8"/>
                </a:solidFill>
                <a:ln w="3175" cmpd="sng">
                  <a:solidFill>
                    <a:srgbClr val="4D4D4D"/>
                  </a:solidFill>
                  <a:prstDash val="solid"/>
                  <a:round/>
                  <a:headEnd/>
                  <a:tailEnd/>
                </a:ln>
              </p:spPr>
              <p:txBody>
                <a:bodyPr/>
                <a:lstStyle/>
                <a:p>
                  <a:pPr>
                    <a:defRPr/>
                  </a:pPr>
                  <a:endParaRPr lang="en-US"/>
                </a:p>
              </p:txBody>
            </p:sp>
          </p:grpSp>
        </p:grpSp>
        <p:grpSp>
          <p:nvGrpSpPr>
            <p:cNvPr id="358" name="Group 117"/>
            <p:cNvGrpSpPr>
              <a:grpSpLocks/>
            </p:cNvGrpSpPr>
            <p:nvPr userDrawn="1"/>
          </p:nvGrpSpPr>
          <p:grpSpPr bwMode="auto">
            <a:xfrm>
              <a:off x="2782790" y="2263951"/>
              <a:ext cx="635000" cy="556947"/>
              <a:chOff x="376" y="619"/>
              <a:chExt cx="90" cy="85"/>
            </a:xfrm>
          </p:grpSpPr>
          <p:sp>
            <p:nvSpPr>
              <p:cNvPr id="359" name="Freeform 118"/>
              <p:cNvSpPr>
                <a:spLocks/>
              </p:cNvSpPr>
              <p:nvPr userDrawn="1"/>
            </p:nvSpPr>
            <p:spPr bwMode="auto">
              <a:xfrm>
                <a:off x="376" y="620"/>
                <a:ext cx="90" cy="84"/>
              </a:xfrm>
              <a:custGeom>
                <a:avLst/>
                <a:gdLst/>
                <a:ahLst/>
                <a:cxnLst>
                  <a:cxn ang="0">
                    <a:pos x="0" y="639"/>
                  </a:cxn>
                  <a:cxn ang="0">
                    <a:pos x="592" y="650"/>
                  </a:cxn>
                  <a:cxn ang="0">
                    <a:pos x="764" y="0"/>
                  </a:cxn>
                  <a:cxn ang="0">
                    <a:pos x="915" y="652"/>
                  </a:cxn>
                  <a:cxn ang="0">
                    <a:pos x="1454" y="660"/>
                  </a:cxn>
                  <a:cxn ang="0">
                    <a:pos x="1020" y="1039"/>
                  </a:cxn>
                  <a:cxn ang="0">
                    <a:pos x="1166" y="1696"/>
                  </a:cxn>
                  <a:cxn ang="0">
                    <a:pos x="745" y="1295"/>
                  </a:cxn>
                  <a:cxn ang="0">
                    <a:pos x="251" y="1678"/>
                  </a:cxn>
                  <a:cxn ang="0">
                    <a:pos x="428" y="1029"/>
                  </a:cxn>
                  <a:cxn ang="0">
                    <a:pos x="0" y="639"/>
                  </a:cxn>
                </a:cxnLst>
                <a:rect l="0" t="0" r="r" b="b"/>
                <a:pathLst>
                  <a:path w="1454" h="1696">
                    <a:moveTo>
                      <a:pt x="0" y="639"/>
                    </a:moveTo>
                    <a:lnTo>
                      <a:pt x="592" y="650"/>
                    </a:lnTo>
                    <a:lnTo>
                      <a:pt x="764" y="0"/>
                    </a:lnTo>
                    <a:lnTo>
                      <a:pt x="915" y="652"/>
                    </a:lnTo>
                    <a:lnTo>
                      <a:pt x="1454" y="660"/>
                    </a:lnTo>
                    <a:lnTo>
                      <a:pt x="1020" y="1039"/>
                    </a:lnTo>
                    <a:lnTo>
                      <a:pt x="1166" y="1696"/>
                    </a:lnTo>
                    <a:lnTo>
                      <a:pt x="745" y="1295"/>
                    </a:lnTo>
                    <a:lnTo>
                      <a:pt x="251" y="1678"/>
                    </a:lnTo>
                    <a:lnTo>
                      <a:pt x="428" y="1029"/>
                    </a:lnTo>
                    <a:lnTo>
                      <a:pt x="0" y="639"/>
                    </a:lnTo>
                    <a:close/>
                  </a:path>
                </a:pathLst>
              </a:custGeom>
              <a:solidFill>
                <a:srgbClr val="F8F8F8"/>
              </a:solidFill>
              <a:ln w="3175" cmpd="sng">
                <a:solidFill>
                  <a:srgbClr val="4D4D4D"/>
                </a:solidFill>
                <a:round/>
                <a:headEnd/>
                <a:tailEnd/>
              </a:ln>
            </p:spPr>
            <p:txBody>
              <a:bodyPr/>
              <a:lstStyle/>
              <a:p>
                <a:pPr>
                  <a:defRPr/>
                </a:pPr>
                <a:endParaRPr lang="en-US"/>
              </a:p>
            </p:txBody>
          </p:sp>
          <p:sp>
            <p:nvSpPr>
              <p:cNvPr id="360" name="Freeform 119"/>
              <p:cNvSpPr>
                <a:spLocks/>
              </p:cNvSpPr>
              <p:nvPr userDrawn="1"/>
            </p:nvSpPr>
            <p:spPr bwMode="auto">
              <a:xfrm>
                <a:off x="376" y="620"/>
                <a:ext cx="90" cy="84"/>
              </a:xfrm>
              <a:custGeom>
                <a:avLst/>
                <a:gdLst/>
                <a:ahLst/>
                <a:cxnLst>
                  <a:cxn ang="0">
                    <a:pos x="0" y="639"/>
                  </a:cxn>
                  <a:cxn ang="0">
                    <a:pos x="592" y="650"/>
                  </a:cxn>
                  <a:cxn ang="0">
                    <a:pos x="764" y="0"/>
                  </a:cxn>
                  <a:cxn ang="0">
                    <a:pos x="915" y="652"/>
                  </a:cxn>
                  <a:cxn ang="0">
                    <a:pos x="1454" y="660"/>
                  </a:cxn>
                  <a:cxn ang="0">
                    <a:pos x="1020" y="1039"/>
                  </a:cxn>
                  <a:cxn ang="0">
                    <a:pos x="1166" y="1696"/>
                  </a:cxn>
                  <a:cxn ang="0">
                    <a:pos x="745" y="1295"/>
                  </a:cxn>
                  <a:cxn ang="0">
                    <a:pos x="251" y="1678"/>
                  </a:cxn>
                  <a:cxn ang="0">
                    <a:pos x="428" y="1029"/>
                  </a:cxn>
                  <a:cxn ang="0">
                    <a:pos x="0" y="639"/>
                  </a:cxn>
                </a:cxnLst>
                <a:rect l="0" t="0" r="r" b="b"/>
                <a:pathLst>
                  <a:path w="1454" h="1696">
                    <a:moveTo>
                      <a:pt x="0" y="639"/>
                    </a:moveTo>
                    <a:lnTo>
                      <a:pt x="592" y="650"/>
                    </a:lnTo>
                    <a:lnTo>
                      <a:pt x="764" y="0"/>
                    </a:lnTo>
                    <a:lnTo>
                      <a:pt x="915" y="652"/>
                    </a:lnTo>
                    <a:lnTo>
                      <a:pt x="1454" y="660"/>
                    </a:lnTo>
                    <a:lnTo>
                      <a:pt x="1020" y="1039"/>
                    </a:lnTo>
                    <a:lnTo>
                      <a:pt x="1166" y="1696"/>
                    </a:lnTo>
                    <a:lnTo>
                      <a:pt x="745" y="1295"/>
                    </a:lnTo>
                    <a:lnTo>
                      <a:pt x="251" y="1678"/>
                    </a:lnTo>
                    <a:lnTo>
                      <a:pt x="428" y="1029"/>
                    </a:lnTo>
                    <a:lnTo>
                      <a:pt x="0" y="639"/>
                    </a:lnTo>
                  </a:path>
                </a:pathLst>
              </a:custGeom>
              <a:solidFill>
                <a:srgbClr val="F8F8F8"/>
              </a:solidFill>
              <a:ln w="3175" cmpd="sng">
                <a:solidFill>
                  <a:srgbClr val="4D4D4D"/>
                </a:solidFill>
                <a:prstDash val="solid"/>
                <a:round/>
                <a:headEnd/>
                <a:tailEnd/>
              </a:ln>
            </p:spPr>
            <p:txBody>
              <a:bodyPr/>
              <a:lstStyle/>
              <a:p>
                <a:pPr>
                  <a:defRPr/>
                </a:pPr>
                <a:endParaRPr lang="en-US"/>
              </a:p>
            </p:txBody>
          </p:sp>
          <p:sp>
            <p:nvSpPr>
              <p:cNvPr id="361" name="Freeform 120"/>
              <p:cNvSpPr>
                <a:spLocks/>
              </p:cNvSpPr>
              <p:nvPr userDrawn="1"/>
            </p:nvSpPr>
            <p:spPr bwMode="auto">
              <a:xfrm>
                <a:off x="423" y="652"/>
                <a:ext cx="43" cy="18"/>
              </a:xfrm>
              <a:custGeom>
                <a:avLst/>
                <a:gdLst/>
                <a:ahLst/>
                <a:cxnLst>
                  <a:cxn ang="0">
                    <a:pos x="705" y="0"/>
                  </a:cxn>
                  <a:cxn ang="0">
                    <a:pos x="222" y="365"/>
                  </a:cxn>
                  <a:cxn ang="0">
                    <a:pos x="0" y="241"/>
                  </a:cxn>
                  <a:cxn ang="0">
                    <a:pos x="705" y="0"/>
                  </a:cxn>
                </a:cxnLst>
                <a:rect l="0" t="0" r="r" b="b"/>
                <a:pathLst>
                  <a:path w="705" h="365">
                    <a:moveTo>
                      <a:pt x="705" y="0"/>
                    </a:moveTo>
                    <a:lnTo>
                      <a:pt x="222" y="365"/>
                    </a:lnTo>
                    <a:lnTo>
                      <a:pt x="0" y="241"/>
                    </a:lnTo>
                    <a:lnTo>
                      <a:pt x="705" y="0"/>
                    </a:lnTo>
                    <a:close/>
                  </a:path>
                </a:pathLst>
              </a:custGeom>
              <a:solidFill>
                <a:srgbClr val="F8F8F8"/>
              </a:solidFill>
              <a:ln w="3175" cmpd="sng">
                <a:solidFill>
                  <a:srgbClr val="4D4D4D"/>
                </a:solidFill>
                <a:round/>
                <a:headEnd/>
                <a:tailEnd/>
              </a:ln>
            </p:spPr>
            <p:txBody>
              <a:bodyPr/>
              <a:lstStyle/>
              <a:p>
                <a:pPr>
                  <a:defRPr/>
                </a:pPr>
                <a:endParaRPr lang="en-US"/>
              </a:p>
            </p:txBody>
          </p:sp>
          <p:grpSp>
            <p:nvGrpSpPr>
              <p:cNvPr id="362" name="Group 121"/>
              <p:cNvGrpSpPr>
                <a:grpSpLocks/>
              </p:cNvGrpSpPr>
              <p:nvPr userDrawn="1"/>
            </p:nvGrpSpPr>
            <p:grpSpPr bwMode="auto">
              <a:xfrm>
                <a:off x="378" y="619"/>
                <a:ext cx="88" cy="85"/>
                <a:chOff x="378" y="619"/>
                <a:chExt cx="88" cy="85"/>
              </a:xfrm>
            </p:grpSpPr>
            <p:sp>
              <p:nvSpPr>
                <p:cNvPr id="363" name="Freeform 122"/>
                <p:cNvSpPr>
                  <a:spLocks/>
                </p:cNvSpPr>
                <p:nvPr userDrawn="1"/>
              </p:nvSpPr>
              <p:spPr bwMode="auto">
                <a:xfrm>
                  <a:off x="423" y="619"/>
                  <a:ext cx="10" cy="47"/>
                </a:xfrm>
                <a:custGeom>
                  <a:avLst/>
                  <a:gdLst/>
                  <a:ahLst/>
                  <a:cxnLst>
                    <a:cxn ang="0">
                      <a:pos x="18" y="19"/>
                    </a:cxn>
                    <a:cxn ang="0">
                      <a:pos x="164" y="657"/>
                    </a:cxn>
                    <a:cxn ang="0">
                      <a:pos x="0" y="949"/>
                    </a:cxn>
                    <a:cxn ang="0">
                      <a:pos x="18" y="0"/>
                    </a:cxn>
                    <a:cxn ang="0">
                      <a:pos x="18" y="19"/>
                    </a:cxn>
                  </a:cxnLst>
                  <a:rect l="0" t="0" r="r" b="b"/>
                  <a:pathLst>
                    <a:path w="164" h="949">
                      <a:moveTo>
                        <a:pt x="18" y="19"/>
                      </a:moveTo>
                      <a:lnTo>
                        <a:pt x="164" y="657"/>
                      </a:lnTo>
                      <a:lnTo>
                        <a:pt x="0" y="949"/>
                      </a:lnTo>
                      <a:lnTo>
                        <a:pt x="18" y="0"/>
                      </a:lnTo>
                      <a:lnTo>
                        <a:pt x="18" y="19"/>
                      </a:lnTo>
                      <a:close/>
                    </a:path>
                  </a:pathLst>
                </a:custGeom>
                <a:solidFill>
                  <a:srgbClr val="F8F8F8"/>
                </a:solidFill>
                <a:ln w="3175" cmpd="sng">
                  <a:solidFill>
                    <a:srgbClr val="4D4D4D"/>
                  </a:solidFill>
                  <a:round/>
                  <a:headEnd/>
                  <a:tailEnd/>
                </a:ln>
              </p:spPr>
              <p:txBody>
                <a:bodyPr/>
                <a:lstStyle/>
                <a:p>
                  <a:pPr>
                    <a:defRPr/>
                  </a:pPr>
                  <a:endParaRPr lang="en-US"/>
                </a:p>
              </p:txBody>
            </p:sp>
            <p:sp>
              <p:nvSpPr>
                <p:cNvPr id="364" name="Freeform 123"/>
                <p:cNvSpPr>
                  <a:spLocks/>
                </p:cNvSpPr>
                <p:nvPr userDrawn="1"/>
              </p:nvSpPr>
              <p:spPr bwMode="auto">
                <a:xfrm>
                  <a:off x="423" y="619"/>
                  <a:ext cx="10" cy="47"/>
                </a:xfrm>
                <a:custGeom>
                  <a:avLst/>
                  <a:gdLst/>
                  <a:ahLst/>
                  <a:cxnLst>
                    <a:cxn ang="0">
                      <a:pos x="18" y="19"/>
                    </a:cxn>
                    <a:cxn ang="0">
                      <a:pos x="164" y="657"/>
                    </a:cxn>
                    <a:cxn ang="0">
                      <a:pos x="0" y="949"/>
                    </a:cxn>
                    <a:cxn ang="0">
                      <a:pos x="18" y="0"/>
                    </a:cxn>
                    <a:cxn ang="0">
                      <a:pos x="18" y="19"/>
                    </a:cxn>
                  </a:cxnLst>
                  <a:rect l="0" t="0" r="r" b="b"/>
                  <a:pathLst>
                    <a:path w="164" h="949">
                      <a:moveTo>
                        <a:pt x="18" y="19"/>
                      </a:moveTo>
                      <a:lnTo>
                        <a:pt x="164" y="657"/>
                      </a:lnTo>
                      <a:lnTo>
                        <a:pt x="0" y="949"/>
                      </a:lnTo>
                      <a:lnTo>
                        <a:pt x="18" y="0"/>
                      </a:lnTo>
                      <a:lnTo>
                        <a:pt x="18" y="19"/>
                      </a:lnTo>
                    </a:path>
                  </a:pathLst>
                </a:custGeom>
                <a:solidFill>
                  <a:srgbClr val="F8F8F8"/>
                </a:solidFill>
                <a:ln w="3175" cmpd="sng">
                  <a:solidFill>
                    <a:srgbClr val="4D4D4D"/>
                  </a:solidFill>
                  <a:prstDash val="solid"/>
                  <a:round/>
                  <a:headEnd/>
                  <a:tailEnd/>
                </a:ln>
              </p:spPr>
              <p:txBody>
                <a:bodyPr/>
                <a:lstStyle/>
                <a:p>
                  <a:pPr>
                    <a:defRPr/>
                  </a:pPr>
                  <a:endParaRPr lang="en-US"/>
                </a:p>
              </p:txBody>
            </p:sp>
            <p:sp>
              <p:nvSpPr>
                <p:cNvPr id="365" name="Freeform 124"/>
                <p:cNvSpPr>
                  <a:spLocks/>
                </p:cNvSpPr>
                <p:nvPr userDrawn="1"/>
              </p:nvSpPr>
              <p:spPr bwMode="auto">
                <a:xfrm>
                  <a:off x="423" y="652"/>
                  <a:ext cx="43" cy="18"/>
                </a:xfrm>
                <a:custGeom>
                  <a:avLst/>
                  <a:gdLst/>
                  <a:ahLst/>
                  <a:cxnLst>
                    <a:cxn ang="0">
                      <a:pos x="705" y="0"/>
                    </a:cxn>
                    <a:cxn ang="0">
                      <a:pos x="222" y="365"/>
                    </a:cxn>
                    <a:cxn ang="0">
                      <a:pos x="0" y="241"/>
                    </a:cxn>
                    <a:cxn ang="0">
                      <a:pos x="705" y="0"/>
                    </a:cxn>
                    <a:cxn ang="0">
                      <a:pos x="705" y="0"/>
                    </a:cxn>
                  </a:cxnLst>
                  <a:rect l="0" t="0" r="r" b="b"/>
                  <a:pathLst>
                    <a:path w="705" h="365">
                      <a:moveTo>
                        <a:pt x="705" y="0"/>
                      </a:moveTo>
                      <a:lnTo>
                        <a:pt x="222" y="365"/>
                      </a:lnTo>
                      <a:lnTo>
                        <a:pt x="0" y="241"/>
                      </a:lnTo>
                      <a:lnTo>
                        <a:pt x="705" y="0"/>
                      </a:lnTo>
                      <a:lnTo>
                        <a:pt x="705" y="0"/>
                      </a:lnTo>
                    </a:path>
                  </a:pathLst>
                </a:custGeom>
                <a:solidFill>
                  <a:srgbClr val="F8F8F8"/>
                </a:solidFill>
                <a:ln w="3175" cmpd="sng">
                  <a:solidFill>
                    <a:srgbClr val="4D4D4D"/>
                  </a:solidFill>
                  <a:prstDash val="solid"/>
                  <a:round/>
                  <a:headEnd/>
                  <a:tailEnd/>
                </a:ln>
              </p:spPr>
              <p:txBody>
                <a:bodyPr/>
                <a:lstStyle/>
                <a:p>
                  <a:pPr>
                    <a:defRPr/>
                  </a:pPr>
                  <a:endParaRPr lang="en-US"/>
                </a:p>
              </p:txBody>
            </p:sp>
            <p:sp>
              <p:nvSpPr>
                <p:cNvPr id="366" name="Freeform 125"/>
                <p:cNvSpPr>
                  <a:spLocks/>
                </p:cNvSpPr>
                <p:nvPr userDrawn="1"/>
              </p:nvSpPr>
              <p:spPr bwMode="auto">
                <a:xfrm>
                  <a:off x="422" y="664"/>
                  <a:ext cx="26" cy="40"/>
                </a:xfrm>
                <a:custGeom>
                  <a:avLst/>
                  <a:gdLst/>
                  <a:ahLst/>
                  <a:cxnLst>
                    <a:cxn ang="0">
                      <a:pos x="432" y="802"/>
                    </a:cxn>
                    <a:cxn ang="0">
                      <a:pos x="0" y="374"/>
                    </a:cxn>
                    <a:cxn ang="0">
                      <a:pos x="9" y="0"/>
                    </a:cxn>
                    <a:cxn ang="0">
                      <a:pos x="419" y="802"/>
                    </a:cxn>
                    <a:cxn ang="0">
                      <a:pos x="432" y="802"/>
                    </a:cxn>
                  </a:cxnLst>
                  <a:rect l="0" t="0" r="r" b="b"/>
                  <a:pathLst>
                    <a:path w="432" h="802">
                      <a:moveTo>
                        <a:pt x="432" y="802"/>
                      </a:moveTo>
                      <a:lnTo>
                        <a:pt x="0" y="374"/>
                      </a:lnTo>
                      <a:lnTo>
                        <a:pt x="9" y="0"/>
                      </a:lnTo>
                      <a:lnTo>
                        <a:pt x="419" y="802"/>
                      </a:lnTo>
                      <a:lnTo>
                        <a:pt x="432" y="802"/>
                      </a:lnTo>
                      <a:close/>
                    </a:path>
                  </a:pathLst>
                </a:custGeom>
                <a:solidFill>
                  <a:srgbClr val="F8F8F8"/>
                </a:solidFill>
                <a:ln w="3175" cmpd="sng">
                  <a:solidFill>
                    <a:srgbClr val="4D4D4D"/>
                  </a:solidFill>
                  <a:round/>
                  <a:headEnd/>
                  <a:tailEnd/>
                </a:ln>
              </p:spPr>
              <p:txBody>
                <a:bodyPr/>
                <a:lstStyle/>
                <a:p>
                  <a:pPr>
                    <a:defRPr/>
                  </a:pPr>
                  <a:endParaRPr lang="en-US"/>
                </a:p>
              </p:txBody>
            </p:sp>
            <p:sp>
              <p:nvSpPr>
                <p:cNvPr id="367" name="Freeform 126"/>
                <p:cNvSpPr>
                  <a:spLocks/>
                </p:cNvSpPr>
                <p:nvPr userDrawn="1"/>
              </p:nvSpPr>
              <p:spPr bwMode="auto">
                <a:xfrm>
                  <a:off x="422" y="664"/>
                  <a:ext cx="26" cy="40"/>
                </a:xfrm>
                <a:custGeom>
                  <a:avLst/>
                  <a:gdLst/>
                  <a:ahLst/>
                  <a:cxnLst>
                    <a:cxn ang="0">
                      <a:pos x="432" y="802"/>
                    </a:cxn>
                    <a:cxn ang="0">
                      <a:pos x="0" y="374"/>
                    </a:cxn>
                    <a:cxn ang="0">
                      <a:pos x="9" y="0"/>
                    </a:cxn>
                    <a:cxn ang="0">
                      <a:pos x="419" y="802"/>
                    </a:cxn>
                    <a:cxn ang="0">
                      <a:pos x="432" y="802"/>
                    </a:cxn>
                  </a:cxnLst>
                  <a:rect l="0" t="0" r="r" b="b"/>
                  <a:pathLst>
                    <a:path w="432" h="802">
                      <a:moveTo>
                        <a:pt x="432" y="802"/>
                      </a:moveTo>
                      <a:lnTo>
                        <a:pt x="0" y="374"/>
                      </a:lnTo>
                      <a:lnTo>
                        <a:pt x="9" y="0"/>
                      </a:lnTo>
                      <a:lnTo>
                        <a:pt x="419" y="802"/>
                      </a:lnTo>
                      <a:lnTo>
                        <a:pt x="432" y="802"/>
                      </a:lnTo>
                    </a:path>
                  </a:pathLst>
                </a:custGeom>
                <a:solidFill>
                  <a:srgbClr val="F8F8F8"/>
                </a:solidFill>
                <a:ln w="3175" cmpd="sng">
                  <a:solidFill>
                    <a:srgbClr val="4D4D4D"/>
                  </a:solidFill>
                  <a:prstDash val="solid"/>
                  <a:round/>
                  <a:headEnd/>
                  <a:tailEnd/>
                </a:ln>
              </p:spPr>
              <p:txBody>
                <a:bodyPr/>
                <a:lstStyle/>
                <a:p>
                  <a:pPr>
                    <a:defRPr/>
                  </a:pPr>
                  <a:endParaRPr lang="en-US"/>
                </a:p>
              </p:txBody>
            </p:sp>
            <p:sp>
              <p:nvSpPr>
                <p:cNvPr id="368" name="Freeform 127"/>
                <p:cNvSpPr>
                  <a:spLocks/>
                </p:cNvSpPr>
                <p:nvPr userDrawn="1"/>
              </p:nvSpPr>
              <p:spPr bwMode="auto">
                <a:xfrm>
                  <a:off x="394" y="664"/>
                  <a:ext cx="31" cy="38"/>
                </a:xfrm>
                <a:custGeom>
                  <a:avLst/>
                  <a:gdLst/>
                  <a:ahLst/>
                  <a:cxnLst>
                    <a:cxn ang="0">
                      <a:pos x="0" y="772"/>
                    </a:cxn>
                    <a:cxn ang="0">
                      <a:pos x="175" y="114"/>
                    </a:cxn>
                    <a:cxn ang="0">
                      <a:pos x="520" y="0"/>
                    </a:cxn>
                    <a:cxn ang="0">
                      <a:pos x="0" y="772"/>
                    </a:cxn>
                  </a:cxnLst>
                  <a:rect l="0" t="0" r="r" b="b"/>
                  <a:pathLst>
                    <a:path w="520" h="772">
                      <a:moveTo>
                        <a:pt x="0" y="772"/>
                      </a:moveTo>
                      <a:lnTo>
                        <a:pt x="175" y="114"/>
                      </a:lnTo>
                      <a:lnTo>
                        <a:pt x="520" y="0"/>
                      </a:lnTo>
                      <a:lnTo>
                        <a:pt x="0" y="772"/>
                      </a:lnTo>
                      <a:close/>
                    </a:path>
                  </a:pathLst>
                </a:custGeom>
                <a:solidFill>
                  <a:srgbClr val="F8F8F8"/>
                </a:solidFill>
                <a:ln w="3175" cmpd="sng">
                  <a:solidFill>
                    <a:srgbClr val="4D4D4D"/>
                  </a:solidFill>
                  <a:round/>
                  <a:headEnd/>
                  <a:tailEnd/>
                </a:ln>
              </p:spPr>
              <p:txBody>
                <a:bodyPr/>
                <a:lstStyle/>
                <a:p>
                  <a:pPr>
                    <a:defRPr/>
                  </a:pPr>
                  <a:endParaRPr lang="en-US"/>
                </a:p>
              </p:txBody>
            </p:sp>
            <p:sp>
              <p:nvSpPr>
                <p:cNvPr id="369" name="Freeform 128"/>
                <p:cNvSpPr>
                  <a:spLocks/>
                </p:cNvSpPr>
                <p:nvPr userDrawn="1"/>
              </p:nvSpPr>
              <p:spPr bwMode="auto">
                <a:xfrm>
                  <a:off x="394" y="664"/>
                  <a:ext cx="31" cy="38"/>
                </a:xfrm>
                <a:custGeom>
                  <a:avLst/>
                  <a:gdLst/>
                  <a:ahLst/>
                  <a:cxnLst>
                    <a:cxn ang="0">
                      <a:pos x="0" y="772"/>
                    </a:cxn>
                    <a:cxn ang="0">
                      <a:pos x="175" y="114"/>
                    </a:cxn>
                    <a:cxn ang="0">
                      <a:pos x="520" y="0"/>
                    </a:cxn>
                    <a:cxn ang="0">
                      <a:pos x="0" y="772"/>
                    </a:cxn>
                    <a:cxn ang="0">
                      <a:pos x="0" y="772"/>
                    </a:cxn>
                  </a:cxnLst>
                  <a:rect l="0" t="0" r="r" b="b"/>
                  <a:pathLst>
                    <a:path w="520" h="772">
                      <a:moveTo>
                        <a:pt x="0" y="772"/>
                      </a:moveTo>
                      <a:lnTo>
                        <a:pt x="175" y="114"/>
                      </a:lnTo>
                      <a:lnTo>
                        <a:pt x="520" y="0"/>
                      </a:lnTo>
                      <a:lnTo>
                        <a:pt x="0" y="772"/>
                      </a:lnTo>
                      <a:lnTo>
                        <a:pt x="0" y="772"/>
                      </a:lnTo>
                    </a:path>
                  </a:pathLst>
                </a:custGeom>
                <a:solidFill>
                  <a:srgbClr val="F8F8F8"/>
                </a:solidFill>
                <a:ln w="3175" cmpd="sng">
                  <a:solidFill>
                    <a:srgbClr val="4D4D4D"/>
                  </a:solidFill>
                  <a:prstDash val="solid"/>
                  <a:round/>
                  <a:headEnd/>
                  <a:tailEnd/>
                </a:ln>
              </p:spPr>
              <p:txBody>
                <a:bodyPr/>
                <a:lstStyle/>
                <a:p>
                  <a:pPr>
                    <a:defRPr/>
                  </a:pPr>
                  <a:endParaRPr lang="en-US"/>
                </a:p>
              </p:txBody>
            </p:sp>
            <p:sp>
              <p:nvSpPr>
                <p:cNvPr id="370" name="Freeform 129"/>
                <p:cNvSpPr>
                  <a:spLocks/>
                </p:cNvSpPr>
                <p:nvPr userDrawn="1"/>
              </p:nvSpPr>
              <p:spPr bwMode="auto">
                <a:xfrm>
                  <a:off x="378" y="650"/>
                  <a:ext cx="47" cy="15"/>
                </a:xfrm>
                <a:custGeom>
                  <a:avLst/>
                  <a:gdLst/>
                  <a:ahLst/>
                  <a:cxnLst>
                    <a:cxn ang="0">
                      <a:pos x="17" y="0"/>
                    </a:cxn>
                    <a:cxn ang="0">
                      <a:pos x="602" y="15"/>
                    </a:cxn>
                    <a:cxn ang="0">
                      <a:pos x="776" y="288"/>
                    </a:cxn>
                    <a:cxn ang="0">
                      <a:pos x="0" y="0"/>
                    </a:cxn>
                    <a:cxn ang="0">
                      <a:pos x="17" y="0"/>
                    </a:cxn>
                  </a:cxnLst>
                  <a:rect l="0" t="0" r="r" b="b"/>
                  <a:pathLst>
                    <a:path w="776" h="288">
                      <a:moveTo>
                        <a:pt x="17" y="0"/>
                      </a:moveTo>
                      <a:lnTo>
                        <a:pt x="602" y="15"/>
                      </a:lnTo>
                      <a:lnTo>
                        <a:pt x="776" y="288"/>
                      </a:lnTo>
                      <a:lnTo>
                        <a:pt x="0" y="0"/>
                      </a:lnTo>
                      <a:lnTo>
                        <a:pt x="17" y="0"/>
                      </a:lnTo>
                      <a:close/>
                    </a:path>
                  </a:pathLst>
                </a:custGeom>
                <a:solidFill>
                  <a:srgbClr val="F8F8F8"/>
                </a:solidFill>
                <a:ln w="3175" cmpd="sng">
                  <a:solidFill>
                    <a:srgbClr val="4D4D4D"/>
                  </a:solidFill>
                  <a:round/>
                  <a:headEnd/>
                  <a:tailEnd/>
                </a:ln>
              </p:spPr>
              <p:txBody>
                <a:bodyPr/>
                <a:lstStyle/>
                <a:p>
                  <a:pPr>
                    <a:defRPr/>
                  </a:pPr>
                  <a:endParaRPr lang="en-US"/>
                </a:p>
              </p:txBody>
            </p:sp>
            <p:sp>
              <p:nvSpPr>
                <p:cNvPr id="371" name="Freeform 130"/>
                <p:cNvSpPr>
                  <a:spLocks/>
                </p:cNvSpPr>
                <p:nvPr userDrawn="1"/>
              </p:nvSpPr>
              <p:spPr bwMode="auto">
                <a:xfrm>
                  <a:off x="378" y="650"/>
                  <a:ext cx="47" cy="15"/>
                </a:xfrm>
                <a:custGeom>
                  <a:avLst/>
                  <a:gdLst/>
                  <a:ahLst/>
                  <a:cxnLst>
                    <a:cxn ang="0">
                      <a:pos x="17" y="0"/>
                    </a:cxn>
                    <a:cxn ang="0">
                      <a:pos x="602" y="15"/>
                    </a:cxn>
                    <a:cxn ang="0">
                      <a:pos x="776" y="288"/>
                    </a:cxn>
                    <a:cxn ang="0">
                      <a:pos x="0" y="0"/>
                    </a:cxn>
                    <a:cxn ang="0">
                      <a:pos x="17" y="0"/>
                    </a:cxn>
                  </a:cxnLst>
                  <a:rect l="0" t="0" r="r" b="b"/>
                  <a:pathLst>
                    <a:path w="776" h="288">
                      <a:moveTo>
                        <a:pt x="17" y="0"/>
                      </a:moveTo>
                      <a:lnTo>
                        <a:pt x="602" y="15"/>
                      </a:lnTo>
                      <a:lnTo>
                        <a:pt x="776" y="288"/>
                      </a:lnTo>
                      <a:lnTo>
                        <a:pt x="0" y="0"/>
                      </a:lnTo>
                      <a:lnTo>
                        <a:pt x="17" y="0"/>
                      </a:lnTo>
                    </a:path>
                  </a:pathLst>
                </a:custGeom>
                <a:solidFill>
                  <a:srgbClr val="F8F8F8"/>
                </a:solidFill>
                <a:ln w="3175" cmpd="sng">
                  <a:solidFill>
                    <a:srgbClr val="4D4D4D"/>
                  </a:solidFill>
                  <a:prstDash val="solid"/>
                  <a:round/>
                  <a:headEnd/>
                  <a:tailEnd/>
                </a:ln>
              </p:spPr>
              <p:txBody>
                <a:bodyPr/>
                <a:lstStyle/>
                <a:p>
                  <a:pPr>
                    <a:defRPr/>
                  </a:pPr>
                  <a:endParaRPr lang="en-US"/>
                </a:p>
              </p:txBody>
            </p:sp>
          </p:grpSp>
        </p:grpSp>
      </p:gr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6" r:id="rId3"/>
    <p:sldLayoutId id="2147483657" r:id="rId4"/>
    <p:sldLayoutId id="2147483658" r:id="rId5"/>
    <p:sldLayoutId id="2147483659" r:id="rId6"/>
    <p:sldLayoutId id="2147483660" r:id="rId7"/>
  </p:sldLayoutIdLst>
  <p:txStyles>
    <p:titleStyle>
      <a:lvl1pPr algn="ctr" defTabSz="934608" rtl="0" eaLnBrk="1" latinLnBrk="0" hangingPunct="1">
        <a:spcBef>
          <a:spcPct val="0"/>
        </a:spcBef>
        <a:buNone/>
        <a:defRPr sz="2900" b="1" kern="1200">
          <a:solidFill>
            <a:schemeClr val="tx1"/>
          </a:solidFill>
          <a:latin typeface="Arial" pitchFamily="34" charset="0"/>
          <a:ea typeface="+mj-ea"/>
          <a:cs typeface="Arial" pitchFamily="34" charset="0"/>
        </a:defRPr>
      </a:lvl1pPr>
    </p:titleStyle>
    <p:bodyStyle>
      <a:lvl1pPr marL="350478" indent="-350478" algn="l" defTabSz="934608" rtl="0" eaLnBrk="1" latinLnBrk="0" hangingPunct="1">
        <a:spcBef>
          <a:spcPct val="20000"/>
        </a:spcBef>
        <a:buFont typeface="Arial" pitchFamily="34" charset="0"/>
        <a:buChar char="•"/>
        <a:defRPr sz="2000" b="1" kern="1200">
          <a:solidFill>
            <a:schemeClr val="tx1"/>
          </a:solidFill>
          <a:latin typeface="Arial" pitchFamily="34" charset="0"/>
          <a:ea typeface="+mn-ea"/>
          <a:cs typeface="Arial" pitchFamily="34" charset="0"/>
        </a:defRPr>
      </a:lvl1pPr>
      <a:lvl2pPr marL="759369" indent="-292065" algn="l" defTabSz="934608" rtl="0" eaLnBrk="1" latinLnBrk="0" hangingPunct="1">
        <a:spcBef>
          <a:spcPct val="20000"/>
        </a:spcBef>
        <a:buFont typeface="Arial" pitchFamily="34" charset="0"/>
        <a:buChar char="–"/>
        <a:defRPr sz="1800" b="1" kern="1200">
          <a:solidFill>
            <a:schemeClr val="tx1"/>
          </a:solidFill>
          <a:latin typeface="Arial" pitchFamily="34" charset="0"/>
          <a:ea typeface="+mn-ea"/>
          <a:cs typeface="Arial" pitchFamily="34" charset="0"/>
        </a:defRPr>
      </a:lvl2pPr>
      <a:lvl3pPr marL="1168260" indent="-233652" algn="l" defTabSz="934608" rtl="0" eaLnBrk="1" latinLnBrk="0" hangingPunct="1">
        <a:spcBef>
          <a:spcPct val="20000"/>
        </a:spcBef>
        <a:buFont typeface="Arial" pitchFamily="34" charset="0"/>
        <a:buChar char="•"/>
        <a:defRPr sz="1600" b="1" kern="1200">
          <a:solidFill>
            <a:schemeClr val="tx1"/>
          </a:solidFill>
          <a:latin typeface="Arial" pitchFamily="34" charset="0"/>
          <a:ea typeface="+mn-ea"/>
          <a:cs typeface="Arial" pitchFamily="34" charset="0"/>
        </a:defRPr>
      </a:lvl3pPr>
      <a:lvl4pPr marL="1635564" indent="-233652" algn="l" defTabSz="934608" rtl="0" eaLnBrk="1" latinLnBrk="0" hangingPunct="1">
        <a:spcBef>
          <a:spcPct val="20000"/>
        </a:spcBef>
        <a:buFont typeface="Arial" pitchFamily="34" charset="0"/>
        <a:buChar char="–"/>
        <a:defRPr sz="1400" b="1" kern="1200">
          <a:solidFill>
            <a:schemeClr val="tx1"/>
          </a:solidFill>
          <a:latin typeface="Arial" pitchFamily="34" charset="0"/>
          <a:ea typeface="+mn-ea"/>
          <a:cs typeface="Arial" pitchFamily="34" charset="0"/>
        </a:defRPr>
      </a:lvl4pPr>
      <a:lvl5pPr marL="2102869" indent="-233652" algn="l" defTabSz="934608" rtl="0" eaLnBrk="1" latinLnBrk="0" hangingPunct="1">
        <a:spcBef>
          <a:spcPct val="20000"/>
        </a:spcBef>
        <a:buFont typeface="Arial" pitchFamily="34" charset="0"/>
        <a:buChar char="»"/>
        <a:defRPr sz="1200" b="1" kern="1200">
          <a:solidFill>
            <a:schemeClr val="tx1"/>
          </a:solidFill>
          <a:latin typeface="Arial" pitchFamily="34" charset="0"/>
          <a:ea typeface="+mn-ea"/>
          <a:cs typeface="Arial" pitchFamily="34" charset="0"/>
        </a:defRPr>
      </a:lvl5pPr>
      <a:lvl6pPr marL="2570173" indent="-233652" algn="l" defTabSz="93460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7477" indent="-233652" algn="l" defTabSz="93460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504781" indent="-233652" algn="l" defTabSz="93460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72085" indent="-233652" algn="l" defTabSz="93460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4608" rtl="0" eaLnBrk="1" latinLnBrk="0" hangingPunct="1">
        <a:defRPr sz="1800" kern="1200">
          <a:solidFill>
            <a:schemeClr val="tx1"/>
          </a:solidFill>
          <a:latin typeface="+mn-lt"/>
          <a:ea typeface="+mn-ea"/>
          <a:cs typeface="+mn-cs"/>
        </a:defRPr>
      </a:lvl1pPr>
      <a:lvl2pPr marL="467304" algn="l" defTabSz="934608" rtl="0" eaLnBrk="1" latinLnBrk="0" hangingPunct="1">
        <a:defRPr sz="1800" kern="1200">
          <a:solidFill>
            <a:schemeClr val="tx1"/>
          </a:solidFill>
          <a:latin typeface="+mn-lt"/>
          <a:ea typeface="+mn-ea"/>
          <a:cs typeface="+mn-cs"/>
        </a:defRPr>
      </a:lvl2pPr>
      <a:lvl3pPr marL="934608" algn="l" defTabSz="934608" rtl="0" eaLnBrk="1" latinLnBrk="0" hangingPunct="1">
        <a:defRPr sz="1800" kern="1200">
          <a:solidFill>
            <a:schemeClr val="tx1"/>
          </a:solidFill>
          <a:latin typeface="+mn-lt"/>
          <a:ea typeface="+mn-ea"/>
          <a:cs typeface="+mn-cs"/>
        </a:defRPr>
      </a:lvl3pPr>
      <a:lvl4pPr marL="1401912" algn="l" defTabSz="934608" rtl="0" eaLnBrk="1" latinLnBrk="0" hangingPunct="1">
        <a:defRPr sz="1800" kern="1200">
          <a:solidFill>
            <a:schemeClr val="tx1"/>
          </a:solidFill>
          <a:latin typeface="+mn-lt"/>
          <a:ea typeface="+mn-ea"/>
          <a:cs typeface="+mn-cs"/>
        </a:defRPr>
      </a:lvl4pPr>
      <a:lvl5pPr marL="1869216" algn="l" defTabSz="934608" rtl="0" eaLnBrk="1" latinLnBrk="0" hangingPunct="1">
        <a:defRPr sz="1800" kern="1200">
          <a:solidFill>
            <a:schemeClr val="tx1"/>
          </a:solidFill>
          <a:latin typeface="+mn-lt"/>
          <a:ea typeface="+mn-ea"/>
          <a:cs typeface="+mn-cs"/>
        </a:defRPr>
      </a:lvl5pPr>
      <a:lvl6pPr marL="2336521" algn="l" defTabSz="934608" rtl="0" eaLnBrk="1" latinLnBrk="0" hangingPunct="1">
        <a:defRPr sz="1800" kern="1200">
          <a:solidFill>
            <a:schemeClr val="tx1"/>
          </a:solidFill>
          <a:latin typeface="+mn-lt"/>
          <a:ea typeface="+mn-ea"/>
          <a:cs typeface="+mn-cs"/>
        </a:defRPr>
      </a:lvl6pPr>
      <a:lvl7pPr marL="2803825" algn="l" defTabSz="934608" rtl="0" eaLnBrk="1" latinLnBrk="0" hangingPunct="1">
        <a:defRPr sz="1800" kern="1200">
          <a:solidFill>
            <a:schemeClr val="tx1"/>
          </a:solidFill>
          <a:latin typeface="+mn-lt"/>
          <a:ea typeface="+mn-ea"/>
          <a:cs typeface="+mn-cs"/>
        </a:defRPr>
      </a:lvl7pPr>
      <a:lvl8pPr marL="3271129" algn="l" defTabSz="934608" rtl="0" eaLnBrk="1" latinLnBrk="0" hangingPunct="1">
        <a:defRPr sz="1800" kern="1200">
          <a:solidFill>
            <a:schemeClr val="tx1"/>
          </a:solidFill>
          <a:latin typeface="+mn-lt"/>
          <a:ea typeface="+mn-ea"/>
          <a:cs typeface="+mn-cs"/>
        </a:defRPr>
      </a:lvl8pPr>
      <a:lvl9pPr marL="3738433" algn="l" defTabSz="93460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ayonet.net/clip_art/images/army_01.wmf" TargetMode="External"/><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emf"/><Relationship Id="rId1" Type="http://schemas.openxmlformats.org/officeDocument/2006/relationships/slideLayout" Target="../slideLayouts/slideLayout5.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ntm-a.com/" TargetMode="External"/><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hyperlink" Target="http://www.isaf.nato.in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6" name="TextBox 15"/>
          <p:cNvSpPr txBox="1"/>
          <p:nvPr/>
        </p:nvSpPr>
        <p:spPr>
          <a:xfrm>
            <a:off x="0" y="231507"/>
            <a:ext cx="9144000" cy="6124754"/>
          </a:xfrm>
          <a:prstGeom prst="rect">
            <a:avLst/>
          </a:prstGeom>
          <a:noFill/>
        </p:spPr>
        <p:txBody>
          <a:bodyPr wrap="square" rtlCol="0">
            <a:spAutoFit/>
          </a:bodyPr>
          <a:lstStyle/>
          <a:p>
            <a:pPr algn="ctr"/>
            <a:r>
              <a:rPr lang="en-US" sz="4000" b="1" i="1" dirty="0" smtClean="0">
                <a:effectLst>
                  <a:outerShdw blurRad="38100" dist="38100" dir="2700000" algn="tl">
                    <a:srgbClr val="000000">
                      <a:alpha val="43137"/>
                    </a:srgbClr>
                  </a:outerShdw>
                </a:effectLst>
                <a:latin typeface="Arial" pitchFamily="34" charset="0"/>
                <a:cs typeface="Arial" pitchFamily="34" charset="0"/>
              </a:rPr>
              <a:t>1-395</a:t>
            </a:r>
            <a:r>
              <a:rPr lang="en-US" sz="4000" b="1" i="1" baseline="30000" dirty="0" smtClean="0">
                <a:effectLst>
                  <a:outerShdw blurRad="38100" dist="38100" dir="2700000" algn="tl">
                    <a:srgbClr val="000000">
                      <a:alpha val="43137"/>
                    </a:srgbClr>
                  </a:outerShdw>
                </a:effectLst>
                <a:latin typeface="Arial" pitchFamily="34" charset="0"/>
                <a:cs typeface="Arial" pitchFamily="34" charset="0"/>
              </a:rPr>
              <a:t>th</a:t>
            </a:r>
            <a:r>
              <a:rPr lang="en-US" sz="4000" b="1" i="1" dirty="0" smtClean="0">
                <a:effectLst>
                  <a:outerShdw blurRad="38100" dist="38100" dir="2700000" algn="tl">
                    <a:srgbClr val="000000">
                      <a:alpha val="43137"/>
                    </a:srgbClr>
                  </a:outerShdw>
                </a:effectLst>
                <a:latin typeface="Arial" pitchFamily="34" charset="0"/>
                <a:cs typeface="Arial" pitchFamily="34" charset="0"/>
              </a:rPr>
              <a:t> Engineer Battalion</a:t>
            </a:r>
          </a:p>
          <a:p>
            <a:pPr algn="ctr"/>
            <a:endParaRPr lang="en-US" sz="3600" b="1" i="1" dirty="0" smtClean="0">
              <a:effectLst>
                <a:outerShdw blurRad="38100" dist="38100" dir="2700000" algn="tl">
                  <a:srgbClr val="000000">
                    <a:alpha val="43137"/>
                  </a:srgbClr>
                </a:outerShdw>
              </a:effectLst>
              <a:latin typeface="Arial" pitchFamily="34" charset="0"/>
              <a:cs typeface="Arial" pitchFamily="34" charset="0"/>
            </a:endParaRPr>
          </a:p>
          <a:p>
            <a:pPr algn="ctr"/>
            <a:endParaRPr lang="en-US" sz="3600" i="1" dirty="0">
              <a:effectLst>
                <a:outerShdw blurRad="38100" dist="38100" dir="2700000" algn="tl">
                  <a:srgbClr val="000000">
                    <a:alpha val="43137"/>
                  </a:srgbClr>
                </a:outerShdw>
              </a:effectLst>
              <a:latin typeface="Arial" pitchFamily="34" charset="0"/>
              <a:cs typeface="Arial" pitchFamily="34" charset="0"/>
            </a:endParaRPr>
          </a:p>
          <a:p>
            <a:pPr algn="ctr"/>
            <a:endParaRPr lang="en-US" sz="3600" b="1" i="1" dirty="0" smtClean="0">
              <a:effectLst>
                <a:outerShdw blurRad="38100" dist="38100" dir="2700000" algn="tl">
                  <a:srgbClr val="000000">
                    <a:alpha val="43137"/>
                  </a:srgbClr>
                </a:outerShdw>
              </a:effectLst>
              <a:latin typeface="Arial" pitchFamily="34" charset="0"/>
              <a:cs typeface="Arial" pitchFamily="34" charset="0"/>
            </a:endParaRPr>
          </a:p>
          <a:p>
            <a:pPr algn="ctr"/>
            <a:endParaRPr lang="en-US" sz="3600" b="1" i="1" dirty="0" smtClean="0">
              <a:effectLst>
                <a:outerShdw blurRad="38100" dist="38100" dir="2700000" algn="tl">
                  <a:srgbClr val="000000">
                    <a:alpha val="43137"/>
                  </a:srgbClr>
                </a:outerShdw>
              </a:effectLst>
              <a:latin typeface="Arial" pitchFamily="34" charset="0"/>
              <a:cs typeface="Arial" pitchFamily="34" charset="0"/>
            </a:endParaRPr>
          </a:p>
          <a:p>
            <a:pPr algn="ctr"/>
            <a:endParaRPr lang="en-US" sz="3600" b="1" i="1" dirty="0" smtClean="0">
              <a:effectLst>
                <a:outerShdw blurRad="38100" dist="38100" dir="2700000" algn="tl">
                  <a:srgbClr val="000000">
                    <a:alpha val="43137"/>
                  </a:srgbClr>
                </a:outerShdw>
              </a:effectLst>
              <a:latin typeface="Arial" pitchFamily="34" charset="0"/>
              <a:cs typeface="Arial" pitchFamily="34" charset="0"/>
            </a:endParaRPr>
          </a:p>
          <a:p>
            <a:pPr algn="ctr"/>
            <a:endParaRPr lang="en-US" sz="3600" b="1" i="1" dirty="0" smtClean="0">
              <a:effectLst>
                <a:outerShdw blurRad="38100" dist="38100" dir="2700000" algn="tl">
                  <a:srgbClr val="000000">
                    <a:alpha val="43137"/>
                  </a:srgbClr>
                </a:outerShdw>
              </a:effectLst>
              <a:latin typeface="Arial" pitchFamily="34" charset="0"/>
              <a:cs typeface="Arial" pitchFamily="34" charset="0"/>
            </a:endParaRPr>
          </a:p>
          <a:p>
            <a:pPr algn="ctr"/>
            <a:endParaRPr lang="en-US" sz="3600" b="1" i="1" dirty="0" smtClean="0">
              <a:effectLst>
                <a:outerShdw blurRad="38100" dist="38100" dir="2700000" algn="tl">
                  <a:srgbClr val="000000">
                    <a:alpha val="43137"/>
                  </a:srgbClr>
                </a:outerShdw>
              </a:effectLst>
              <a:latin typeface="Arial" pitchFamily="34" charset="0"/>
              <a:cs typeface="Arial" pitchFamily="34" charset="0"/>
            </a:endParaRPr>
          </a:p>
          <a:p>
            <a:pPr marL="742950" indent="-742950" algn="ctr"/>
            <a:r>
              <a:rPr lang="en-US" sz="3600" b="1" i="1" dirty="0" smtClean="0">
                <a:effectLst>
                  <a:outerShdw blurRad="38100" dist="38100" dir="2700000" algn="tl">
                    <a:srgbClr val="000000">
                      <a:alpha val="43137"/>
                    </a:srgbClr>
                  </a:outerShdw>
                </a:effectLst>
                <a:cs typeface="+mn-cs"/>
              </a:rPr>
              <a:t>Inside the Wire Threat </a:t>
            </a:r>
          </a:p>
          <a:p>
            <a:pPr marL="742950" indent="-742950" algn="ctr"/>
            <a:r>
              <a:rPr lang="en-US" sz="3600" b="1" i="1" dirty="0" smtClean="0">
                <a:effectLst>
                  <a:outerShdw blurRad="38100" dist="38100" dir="2700000" algn="tl">
                    <a:srgbClr val="000000">
                      <a:alpha val="43137"/>
                    </a:srgbClr>
                  </a:outerShdw>
                </a:effectLst>
                <a:cs typeface="+mn-cs"/>
              </a:rPr>
              <a:t>Awareness Brief</a:t>
            </a:r>
            <a:endParaRPr lang="en-US" sz="4400" b="1" i="1" dirty="0" smtClean="0">
              <a:effectLst>
                <a:outerShdw blurRad="38100" dist="38100" dir="2700000" algn="tl">
                  <a:srgbClr val="000000">
                    <a:alpha val="43137"/>
                  </a:srgbClr>
                </a:outerShdw>
              </a:effectLst>
              <a:cs typeface="+mn-cs"/>
            </a:endParaRPr>
          </a:p>
          <a:p>
            <a:pPr algn="ctr"/>
            <a:r>
              <a:rPr lang="en-US" sz="2800" b="1" i="1" dirty="0" smtClean="0">
                <a:effectLst>
                  <a:outerShdw blurRad="38100" dist="38100" dir="2700000" algn="tl">
                    <a:srgbClr val="000000">
                      <a:alpha val="43137"/>
                    </a:srgbClr>
                  </a:outerShdw>
                </a:effectLst>
                <a:latin typeface="Arial" pitchFamily="34" charset="0"/>
                <a:cs typeface="Arial" pitchFamily="34" charset="0"/>
              </a:rPr>
              <a:t>OCT 2012  </a:t>
            </a:r>
            <a:endParaRPr lang="en-US" sz="2800" b="1" i="1" dirty="0">
              <a:effectLst>
                <a:outerShdw blurRad="38100" dist="38100" dir="2700000" algn="tl">
                  <a:srgbClr val="000000">
                    <a:alpha val="43137"/>
                  </a:srgbClr>
                </a:outerShdw>
              </a:effectLst>
              <a:latin typeface="Arial" pitchFamily="34" charset="0"/>
              <a:cs typeface="Arial" pitchFamily="34" charset="0"/>
            </a:endParaRPr>
          </a:p>
        </p:txBody>
      </p:sp>
      <p:pic>
        <p:nvPicPr>
          <p:cNvPr id="18" name="Picture 730"/>
          <p:cNvPicPr>
            <a:picLocks noChangeAspect="1" noChangeArrowheads="1"/>
          </p:cNvPicPr>
          <p:nvPr/>
        </p:nvPicPr>
        <p:blipFill>
          <a:blip r:embed="rId2" cstate="email"/>
          <a:srcRect/>
          <a:stretch>
            <a:fillRect/>
          </a:stretch>
        </p:blipFill>
        <p:spPr bwMode="auto">
          <a:xfrm>
            <a:off x="2411103" y="1233055"/>
            <a:ext cx="4488873" cy="3588328"/>
          </a:xfrm>
          <a:prstGeom prst="rect">
            <a:avLst/>
          </a:prstGeom>
          <a:noFill/>
          <a:ln w="9525">
            <a:noFill/>
            <a:miter lim="800000"/>
            <a:headEnd/>
            <a:tailEnd/>
          </a:ln>
        </p:spPr>
      </p:pic>
      <p:pic>
        <p:nvPicPr>
          <p:cNvPr id="19" name="Picture 731" descr="army_01.wmf">
            <a:hlinkClick r:id="rId3"/>
          </p:cNvPr>
          <p:cNvPicPr>
            <a:picLocks noChangeAspect="1" noChangeArrowheads="1"/>
          </p:cNvPicPr>
          <p:nvPr/>
        </p:nvPicPr>
        <p:blipFill>
          <a:blip r:embed="rId4" cstate="email"/>
          <a:srcRect/>
          <a:stretch>
            <a:fillRect/>
          </a:stretch>
        </p:blipFill>
        <p:spPr bwMode="auto">
          <a:xfrm>
            <a:off x="4231590" y="3470776"/>
            <a:ext cx="866602" cy="7774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srcRect/>
          <a:stretch>
            <a:fillRect/>
          </a:stretch>
        </p:blipFill>
        <p:spPr bwMode="auto">
          <a:xfrm>
            <a:off x="304800" y="1217142"/>
            <a:ext cx="3657600" cy="5282514"/>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051" name="Content Placeholder 2"/>
          <p:cNvSpPr>
            <a:spLocks noGrp="1"/>
          </p:cNvSpPr>
          <p:nvPr>
            <p:ph idx="4294967295"/>
          </p:nvPr>
        </p:nvSpPr>
        <p:spPr>
          <a:xfrm>
            <a:off x="228600" y="160632"/>
            <a:ext cx="8610600" cy="906168"/>
          </a:xfrm>
          <a:prstGeom prst="rect">
            <a:avLst/>
          </a:prstGeom>
        </p:spPr>
        <p:txBody>
          <a:bodyPr/>
          <a:lstStyle/>
          <a:p>
            <a:pPr algn="ctr">
              <a:buFont typeface="Arial" charset="0"/>
              <a:buNone/>
            </a:pPr>
            <a:r>
              <a:rPr lang="en-US" sz="2800" b="1" i="1" dirty="0" smtClean="0">
                <a:effectLst>
                  <a:outerShdw blurRad="38100" dist="38100" dir="2700000" algn="tl">
                    <a:srgbClr val="000000">
                      <a:alpha val="43137"/>
                    </a:srgbClr>
                  </a:outerShdw>
                </a:effectLst>
              </a:rPr>
              <a:t>   COMISAF INSIDER THREAT TACTICAL DIRECTIVE (2 MARCH 2012)</a:t>
            </a:r>
          </a:p>
        </p:txBody>
      </p:sp>
      <p:sp>
        <p:nvSpPr>
          <p:cNvPr id="2052" name="TextBox 5"/>
          <p:cNvSpPr txBox="1">
            <a:spLocks noChangeArrowheads="1"/>
          </p:cNvSpPr>
          <p:nvPr/>
        </p:nvSpPr>
        <p:spPr bwMode="auto">
          <a:xfrm>
            <a:off x="4038600" y="1143000"/>
            <a:ext cx="4724400" cy="2800767"/>
          </a:xfrm>
          <a:prstGeom prst="rect">
            <a:avLst/>
          </a:prstGeom>
          <a:noFill/>
          <a:ln w="9525">
            <a:noFill/>
            <a:miter lim="800000"/>
            <a:headEnd/>
            <a:tailEnd/>
          </a:ln>
        </p:spPr>
        <p:txBody>
          <a:bodyPr wrap="square">
            <a:spAutoFit/>
          </a:bodyPr>
          <a:lstStyle/>
          <a:p>
            <a:pPr algn="ctr"/>
            <a:endParaRPr lang="en-US" i="1" dirty="0">
              <a:latin typeface="Arial" pitchFamily="34" charset="0"/>
              <a:cs typeface="Arial" pitchFamily="34" charset="0"/>
            </a:endParaRPr>
          </a:p>
          <a:p>
            <a:pPr algn="ctr"/>
            <a:r>
              <a:rPr lang="en-US" sz="2000" b="1" i="1" u="sng" dirty="0">
                <a:latin typeface="Arial" pitchFamily="34" charset="0"/>
                <a:cs typeface="Arial" pitchFamily="34" charset="0"/>
              </a:rPr>
              <a:t>Underlying </a:t>
            </a:r>
            <a:r>
              <a:rPr lang="en-US" sz="2000" b="1" i="1" u="sng" dirty="0" smtClean="0">
                <a:latin typeface="Arial" pitchFamily="34" charset="0"/>
                <a:cs typeface="Arial" pitchFamily="34" charset="0"/>
              </a:rPr>
              <a:t>Motives</a:t>
            </a:r>
            <a:endParaRPr lang="en-US" sz="2000" b="1" i="1" u="sng" dirty="0">
              <a:latin typeface="Arial" pitchFamily="34" charset="0"/>
              <a:cs typeface="Arial" pitchFamily="34" charset="0"/>
            </a:endParaRPr>
          </a:p>
          <a:p>
            <a:pPr algn="ctr"/>
            <a:r>
              <a:rPr lang="en-US" sz="2000" b="1" i="1" dirty="0">
                <a:latin typeface="Arial" pitchFamily="34" charset="0"/>
                <a:cs typeface="Arial" pitchFamily="34" charset="0"/>
              </a:rPr>
              <a:t>“The largest percentage of </a:t>
            </a:r>
            <a:r>
              <a:rPr lang="en-US" sz="2000" b="1" i="1" dirty="0" smtClean="0">
                <a:latin typeface="Arial" pitchFamily="34" charset="0"/>
                <a:cs typeface="Arial" pitchFamily="34" charset="0"/>
              </a:rPr>
              <a:t>Green-on-Blue </a:t>
            </a:r>
            <a:r>
              <a:rPr lang="en-US" sz="2000" b="1" i="1" dirty="0">
                <a:latin typeface="Arial" pitchFamily="34" charset="0"/>
                <a:cs typeface="Arial" pitchFamily="34" charset="0"/>
              </a:rPr>
              <a:t>attacks started as personal disagreements between Afghan National Security Forces (ANSF) and US/Coalition Forces involving as many as 40% of known incidents.”</a:t>
            </a:r>
            <a:r>
              <a:rPr lang="en-US" dirty="0">
                <a:latin typeface="Arial" pitchFamily="34" charset="0"/>
                <a:cs typeface="Arial" pitchFamily="34" charset="0"/>
              </a:rPr>
              <a:t>                                              </a:t>
            </a:r>
          </a:p>
          <a:p>
            <a:pPr algn="ctr"/>
            <a:r>
              <a:rPr lang="en-US" dirty="0">
                <a:latin typeface="Arial" pitchFamily="34" charset="0"/>
                <a:cs typeface="Arial" pitchFamily="34" charset="0"/>
              </a:rPr>
              <a:t>			</a:t>
            </a:r>
          </a:p>
        </p:txBody>
      </p:sp>
      <p:sp>
        <p:nvSpPr>
          <p:cNvPr id="5" name="Rounded Rectangle 4"/>
          <p:cNvSpPr/>
          <p:nvPr/>
        </p:nvSpPr>
        <p:spPr>
          <a:xfrm>
            <a:off x="4191000" y="4114800"/>
            <a:ext cx="4495800" cy="1905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p:nvPr/>
        </p:nvSpPr>
        <p:spPr>
          <a:xfrm>
            <a:off x="4191000" y="4267200"/>
            <a:ext cx="4234249" cy="1785104"/>
          </a:xfrm>
          <a:prstGeom prst="rect">
            <a:avLst/>
          </a:prstGeom>
          <a:noFill/>
        </p:spPr>
        <p:txBody>
          <a:bodyPr wrap="square" rtlCol="0">
            <a:spAutoFit/>
          </a:bodyPr>
          <a:lstStyle/>
          <a:p>
            <a:pPr marL="0" lvl="1">
              <a:buFont typeface="Wingdings" pitchFamily="2" charset="2"/>
              <a:buChar char="Ø"/>
            </a:pPr>
            <a:r>
              <a:rPr lang="en-US" sz="2200" b="1" dirty="0" smtClean="0">
                <a:latin typeface="Arial" pitchFamily="34" charset="0"/>
                <a:cs typeface="Arial" pitchFamily="34" charset="0"/>
              </a:rPr>
              <a:t>Guard Post on Joint Base</a:t>
            </a:r>
          </a:p>
          <a:p>
            <a:pPr marL="0" lvl="1">
              <a:buFont typeface="Wingdings" pitchFamily="2" charset="2"/>
              <a:buChar char="Ø"/>
            </a:pPr>
            <a:r>
              <a:rPr lang="en-US" sz="2200" b="1" dirty="0" smtClean="0">
                <a:latin typeface="Arial" pitchFamily="34" charset="0"/>
                <a:cs typeface="Arial" pitchFamily="34" charset="0"/>
              </a:rPr>
              <a:t>Joint Training</a:t>
            </a:r>
          </a:p>
          <a:p>
            <a:pPr marL="0" lvl="1">
              <a:buFont typeface="Wingdings" pitchFamily="2" charset="2"/>
              <a:buChar char="Ø"/>
            </a:pPr>
            <a:r>
              <a:rPr lang="en-US" sz="2200" b="1" dirty="0" smtClean="0">
                <a:latin typeface="Arial" pitchFamily="34" charset="0"/>
                <a:cs typeface="Arial" pitchFamily="34" charset="0"/>
              </a:rPr>
              <a:t>ANA Compound</a:t>
            </a:r>
          </a:p>
          <a:p>
            <a:pPr marL="0" lvl="1">
              <a:buFont typeface="Wingdings" pitchFamily="2" charset="2"/>
              <a:buChar char="Ø"/>
            </a:pPr>
            <a:r>
              <a:rPr lang="en-US" sz="2200" b="1" dirty="0" smtClean="0">
                <a:latin typeface="Arial" pitchFamily="34" charset="0"/>
                <a:cs typeface="Arial" pitchFamily="34" charset="0"/>
              </a:rPr>
              <a:t>2011 Kabul Air Base Briefing</a:t>
            </a:r>
          </a:p>
          <a:p>
            <a:pPr>
              <a:buFont typeface="Wingdings" pitchFamily="2" charset="2"/>
              <a:buChar char="Ø"/>
            </a:pPr>
            <a:endParaRPr lang="en-US" sz="2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ounded Rectangle 10"/>
          <p:cNvSpPr/>
          <p:nvPr/>
        </p:nvSpPr>
        <p:spPr>
          <a:xfrm>
            <a:off x="381000" y="4668520"/>
            <a:ext cx="1981200" cy="381000"/>
          </a:xfrm>
          <a:prstGeom prst="roundRect">
            <a:avLst/>
          </a:prstGeom>
          <a:solidFill>
            <a:srgbClr val="006600"/>
          </a:solidFill>
          <a:ln>
            <a:solidFill>
              <a:schemeClr val="bg1"/>
            </a:solid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2" name="Rounded Rectangle 11"/>
          <p:cNvSpPr/>
          <p:nvPr/>
        </p:nvSpPr>
        <p:spPr>
          <a:xfrm>
            <a:off x="381000" y="2956560"/>
            <a:ext cx="1981200" cy="381000"/>
          </a:xfrm>
          <a:prstGeom prst="roundRect">
            <a:avLst/>
          </a:prstGeom>
          <a:solidFill>
            <a:srgbClr val="006600"/>
          </a:solidFill>
          <a:ln>
            <a:solidFill>
              <a:schemeClr val="bg1"/>
            </a:solid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3" name="Rounded Rectangle 12"/>
          <p:cNvSpPr/>
          <p:nvPr/>
        </p:nvSpPr>
        <p:spPr>
          <a:xfrm>
            <a:off x="381000" y="1021080"/>
            <a:ext cx="1981200" cy="381000"/>
          </a:xfrm>
          <a:prstGeom prst="roundRect">
            <a:avLst/>
          </a:prstGeom>
          <a:solidFill>
            <a:srgbClr val="006600"/>
          </a:solidFill>
          <a:ln>
            <a:solidFill>
              <a:schemeClr val="bg1"/>
            </a:solid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5" name="Rounded Rectangle 4"/>
          <p:cNvSpPr/>
          <p:nvPr/>
        </p:nvSpPr>
        <p:spPr>
          <a:xfrm>
            <a:off x="381000" y="3962400"/>
            <a:ext cx="1981200" cy="381000"/>
          </a:xfrm>
          <a:prstGeom prst="roundRect">
            <a:avLst/>
          </a:prstGeom>
          <a:solidFill>
            <a:srgbClr val="006600"/>
          </a:solidFill>
          <a:ln>
            <a:solidFill>
              <a:schemeClr val="bg1"/>
            </a:solid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2" name="Title 1"/>
          <p:cNvSpPr>
            <a:spLocks noGrp="1"/>
          </p:cNvSpPr>
          <p:nvPr>
            <p:ph type="ctrTitle" idx="4294967295"/>
          </p:nvPr>
        </p:nvSpPr>
        <p:spPr>
          <a:xfrm>
            <a:off x="0" y="152400"/>
            <a:ext cx="9144000" cy="533400"/>
          </a:xfrm>
          <a:prstGeom prst="rect">
            <a:avLst/>
          </a:prstGeom>
        </p:spPr>
        <p:txBody>
          <a:bodyPr/>
          <a:lstStyle/>
          <a:p>
            <a:r>
              <a:rPr lang="en-US" sz="3600" i="1" dirty="0" smtClean="0">
                <a:solidFill>
                  <a:schemeClr val="bg1"/>
                </a:solidFill>
                <a:effectLst>
                  <a:outerShdw blurRad="38100" dist="38100" dir="2700000" algn="tl">
                    <a:srgbClr val="000000">
                      <a:alpha val="43137"/>
                    </a:srgbClr>
                  </a:outerShdw>
                </a:effectLst>
              </a:rPr>
              <a:t>Types of </a:t>
            </a:r>
            <a:r>
              <a:rPr lang="en-US" sz="3600" i="1" dirty="0" err="1" smtClean="0">
                <a:solidFill>
                  <a:schemeClr val="bg1"/>
                </a:solidFill>
                <a:effectLst>
                  <a:outerShdw blurRad="38100" dist="38100" dir="2700000" algn="tl">
                    <a:srgbClr val="000000">
                      <a:alpha val="43137"/>
                    </a:srgbClr>
                  </a:outerShdw>
                </a:effectLst>
              </a:rPr>
              <a:t>GoB</a:t>
            </a:r>
            <a:r>
              <a:rPr lang="en-US" sz="3600" i="1" dirty="0" smtClean="0">
                <a:solidFill>
                  <a:schemeClr val="bg1"/>
                </a:solidFill>
                <a:effectLst>
                  <a:outerShdw blurRad="38100" dist="38100" dir="2700000" algn="tl">
                    <a:srgbClr val="000000">
                      <a:alpha val="43137"/>
                    </a:srgbClr>
                  </a:outerShdw>
                </a:effectLst>
              </a:rPr>
              <a:t> Actors</a:t>
            </a:r>
            <a:endParaRPr lang="en-US" sz="3600" i="1"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4294967295"/>
          </p:nvPr>
        </p:nvSpPr>
        <p:spPr>
          <a:xfrm>
            <a:off x="324678" y="990600"/>
            <a:ext cx="8458200" cy="5715000"/>
          </a:xfrm>
          <a:prstGeom prst="rect">
            <a:avLst/>
          </a:prstGeom>
        </p:spPr>
        <p:txBody>
          <a:bodyPr>
            <a:noAutofit/>
          </a:bodyPr>
          <a:lstStyle/>
          <a:p>
            <a:pPr marL="0" indent="0">
              <a:spcBef>
                <a:spcPts val="0"/>
              </a:spcBef>
              <a:buNone/>
            </a:pPr>
            <a:r>
              <a:rPr lang="en-US" dirty="0" smtClean="0">
                <a:effectLst>
                  <a:outerShdw blurRad="38100" dist="38100" dir="2700000" algn="tl">
                    <a:srgbClr val="000000">
                      <a:alpha val="43137"/>
                    </a:srgbClr>
                  </a:outerShdw>
                </a:effectLst>
              </a:rPr>
              <a:t>Personal:</a:t>
            </a:r>
          </a:p>
          <a:p>
            <a:pPr marL="0" indent="0">
              <a:spcBef>
                <a:spcPts val="0"/>
              </a:spcBef>
              <a:buNone/>
            </a:pPr>
            <a:endParaRPr lang="en-US" sz="400" dirty="0" smtClean="0"/>
          </a:p>
          <a:p>
            <a:pPr marL="233363" indent="-233363">
              <a:spcBef>
                <a:spcPts val="0"/>
              </a:spcBef>
              <a:buFont typeface="Wingdings" pitchFamily="2" charset="2"/>
              <a:buChar char="Ø"/>
            </a:pPr>
            <a:r>
              <a:rPr lang="en-US" b="0" dirty="0" smtClean="0">
                <a:solidFill>
                  <a:schemeClr val="bg1"/>
                </a:solidFill>
              </a:rPr>
              <a:t>Acts without guidance or pre-planning from external entities</a:t>
            </a:r>
          </a:p>
          <a:p>
            <a:pPr marL="233363" indent="-233363">
              <a:spcBef>
                <a:spcPts val="0"/>
              </a:spcBef>
              <a:buFont typeface="Wingdings" pitchFamily="2" charset="2"/>
              <a:buChar char="Ø"/>
            </a:pPr>
            <a:r>
              <a:rPr lang="en-US" b="0" dirty="0" smtClean="0">
                <a:solidFill>
                  <a:schemeClr val="bg1"/>
                </a:solidFill>
              </a:rPr>
              <a:t>Based on personal motivations, grievances, or emotions: ideological, </a:t>
            </a:r>
          </a:p>
          <a:p>
            <a:pPr marL="233363" indent="0">
              <a:spcBef>
                <a:spcPts val="0"/>
              </a:spcBef>
              <a:buNone/>
            </a:pPr>
            <a:r>
              <a:rPr lang="en-US" b="0" dirty="0" smtClean="0">
                <a:solidFill>
                  <a:schemeClr val="bg1"/>
                </a:solidFill>
              </a:rPr>
              <a:t>combat stress, unknown </a:t>
            </a:r>
          </a:p>
          <a:p>
            <a:pPr marL="233363" indent="-233363">
              <a:spcBef>
                <a:spcPts val="0"/>
              </a:spcBef>
              <a:buFont typeface="Wingdings" pitchFamily="2" charset="2"/>
              <a:buChar char="Ø"/>
            </a:pPr>
            <a:r>
              <a:rPr lang="en-US" b="0" dirty="0" smtClean="0">
                <a:solidFill>
                  <a:schemeClr val="bg1"/>
                </a:solidFill>
              </a:rPr>
              <a:t>May be spur-of-the-moment</a:t>
            </a:r>
          </a:p>
          <a:p>
            <a:pPr marL="233363" indent="-233363">
              <a:spcBef>
                <a:spcPts val="0"/>
              </a:spcBef>
              <a:buFont typeface="Wingdings" pitchFamily="2" charset="2"/>
              <a:buChar char="Ø"/>
            </a:pPr>
            <a:r>
              <a:rPr lang="en-US" b="0" dirty="0" smtClean="0">
                <a:solidFill>
                  <a:schemeClr val="bg1"/>
                </a:solidFill>
              </a:rPr>
              <a:t>Vast majority of GOB attacks are of this variety</a:t>
            </a:r>
          </a:p>
          <a:p>
            <a:pPr marL="233363" indent="-233363">
              <a:spcBef>
                <a:spcPts val="0"/>
              </a:spcBef>
              <a:buNone/>
            </a:pPr>
            <a:endParaRPr lang="en-US" sz="300" b="0" dirty="0" smtClean="0">
              <a:solidFill>
                <a:schemeClr val="bg1"/>
              </a:solidFill>
            </a:endParaRPr>
          </a:p>
          <a:p>
            <a:pPr marL="0" indent="0" algn="l">
              <a:spcBef>
                <a:spcPts val="0"/>
              </a:spcBef>
              <a:buNone/>
            </a:pPr>
            <a:r>
              <a:rPr lang="en-US" dirty="0" smtClean="0">
                <a:effectLst>
                  <a:outerShdw blurRad="38100" dist="38100" dir="2700000" algn="tl">
                    <a:srgbClr val="000000">
                      <a:alpha val="43137"/>
                    </a:srgbClr>
                  </a:outerShdw>
                </a:effectLst>
              </a:rPr>
              <a:t>Co-</a:t>
            </a:r>
            <a:r>
              <a:rPr lang="en-US" dirty="0" err="1" smtClean="0">
                <a:effectLst>
                  <a:outerShdw blurRad="38100" dist="38100" dir="2700000" algn="tl">
                    <a:srgbClr val="000000">
                      <a:alpha val="43137"/>
                    </a:srgbClr>
                  </a:outerShdw>
                </a:effectLst>
              </a:rPr>
              <a:t>optees</a:t>
            </a:r>
            <a:r>
              <a:rPr lang="en-US" dirty="0" smtClean="0">
                <a:effectLst>
                  <a:outerShdw blurRad="38100" dist="38100" dir="2700000" algn="tl">
                    <a:srgbClr val="000000">
                      <a:alpha val="43137"/>
                    </a:srgbClr>
                  </a:outerShdw>
                </a:effectLst>
              </a:rPr>
              <a:t>:</a:t>
            </a:r>
          </a:p>
          <a:p>
            <a:pPr marL="0" indent="0" algn="l">
              <a:spcBef>
                <a:spcPts val="0"/>
              </a:spcBef>
              <a:buNone/>
            </a:pPr>
            <a:endParaRPr lang="en-US" sz="400" dirty="0" smtClean="0">
              <a:effectLst>
                <a:outerShdw blurRad="38100" dist="38100" dir="2700000" algn="tl">
                  <a:srgbClr val="000000">
                    <a:alpha val="43137"/>
                  </a:srgbClr>
                </a:outerShdw>
              </a:effectLst>
            </a:endParaRPr>
          </a:p>
          <a:p>
            <a:pPr marL="233363" indent="-233363" algn="l">
              <a:spcBef>
                <a:spcPts val="0"/>
              </a:spcBef>
              <a:buFont typeface="Wingdings" pitchFamily="2" charset="2"/>
              <a:buChar char="Ø"/>
            </a:pPr>
            <a:r>
              <a:rPr lang="en-US" b="0" dirty="0" smtClean="0">
                <a:solidFill>
                  <a:schemeClr val="bg1"/>
                </a:solidFill>
              </a:rPr>
              <a:t>Existing ANSF member recruited to act on behalf of the insurgency.</a:t>
            </a:r>
          </a:p>
          <a:p>
            <a:pPr marL="233363" indent="-233363" algn="l">
              <a:spcBef>
                <a:spcPts val="0"/>
              </a:spcBef>
              <a:buFont typeface="Wingdings" pitchFamily="2" charset="2"/>
              <a:buChar char="Ø"/>
            </a:pPr>
            <a:r>
              <a:rPr lang="en-US" b="0" dirty="0" smtClean="0">
                <a:solidFill>
                  <a:schemeClr val="bg1"/>
                </a:solidFill>
              </a:rPr>
              <a:t>Use ideology, money, intimidation, threats, and family/tribal ties </a:t>
            </a:r>
            <a:endParaRPr lang="en-US" sz="900" b="0" dirty="0" smtClean="0">
              <a:solidFill>
                <a:schemeClr val="bg1"/>
              </a:solidFill>
            </a:endParaRPr>
          </a:p>
          <a:p>
            <a:pPr marL="0" indent="0" algn="l">
              <a:spcBef>
                <a:spcPts val="0"/>
              </a:spcBef>
              <a:buNone/>
            </a:pPr>
            <a:endParaRPr lang="en-US" sz="200" dirty="0" smtClean="0">
              <a:effectLst>
                <a:outerShdw blurRad="38100" dist="38100" dir="2700000" algn="tl">
                  <a:srgbClr val="000000">
                    <a:alpha val="43137"/>
                  </a:srgbClr>
                </a:outerShdw>
              </a:effectLst>
            </a:endParaRPr>
          </a:p>
          <a:p>
            <a:pPr marL="0" indent="0" algn="l">
              <a:spcBef>
                <a:spcPts val="0"/>
              </a:spcBef>
              <a:buNone/>
            </a:pPr>
            <a:r>
              <a:rPr lang="en-US" dirty="0" smtClean="0">
                <a:effectLst>
                  <a:outerShdw blurRad="38100" dist="38100" dir="2700000" algn="tl">
                    <a:srgbClr val="000000">
                      <a:alpha val="43137"/>
                    </a:srgbClr>
                  </a:outerShdw>
                </a:effectLst>
              </a:rPr>
              <a:t>Infiltrators:</a:t>
            </a:r>
          </a:p>
          <a:p>
            <a:pPr marL="0" indent="0" algn="l">
              <a:spcBef>
                <a:spcPts val="0"/>
              </a:spcBef>
              <a:buNone/>
            </a:pPr>
            <a:endParaRPr lang="en-US" sz="300" dirty="0" smtClean="0">
              <a:effectLst>
                <a:outerShdw blurRad="38100" dist="38100" dir="2700000" algn="tl">
                  <a:srgbClr val="000000">
                    <a:alpha val="43137"/>
                  </a:srgbClr>
                </a:outerShdw>
              </a:effectLst>
            </a:endParaRPr>
          </a:p>
          <a:p>
            <a:pPr marL="0" indent="0" algn="l">
              <a:spcBef>
                <a:spcPts val="0"/>
              </a:spcBef>
              <a:buNone/>
            </a:pPr>
            <a:endParaRPr lang="en-US" sz="200" dirty="0" smtClean="0">
              <a:effectLst>
                <a:outerShdw blurRad="38100" dist="38100" dir="2700000" algn="tl">
                  <a:srgbClr val="000000">
                    <a:alpha val="43137"/>
                  </a:srgbClr>
                </a:outerShdw>
              </a:effectLst>
            </a:endParaRPr>
          </a:p>
          <a:p>
            <a:pPr marL="233363" indent="-233363" algn="l">
              <a:spcBef>
                <a:spcPts val="0"/>
              </a:spcBef>
              <a:buFont typeface="Wingdings" pitchFamily="2" charset="2"/>
              <a:buChar char="Ø"/>
            </a:pPr>
            <a:r>
              <a:rPr lang="en-US" b="0" dirty="0" smtClean="0">
                <a:solidFill>
                  <a:schemeClr val="bg1"/>
                </a:solidFill>
              </a:rPr>
              <a:t>Existing insurgent joins ANSF</a:t>
            </a:r>
            <a:endParaRPr lang="en-US" sz="900" b="0" dirty="0">
              <a:solidFill>
                <a:schemeClr val="bg1"/>
              </a:solidFill>
            </a:endParaRPr>
          </a:p>
          <a:p>
            <a:pPr marL="0" indent="0" algn="l">
              <a:spcBef>
                <a:spcPts val="0"/>
              </a:spcBef>
              <a:buNone/>
            </a:pPr>
            <a:endParaRPr lang="en-US" sz="200" dirty="0" smtClean="0">
              <a:effectLst>
                <a:outerShdw blurRad="38100" dist="38100" dir="2700000" algn="tl">
                  <a:srgbClr val="000000">
                    <a:alpha val="43137"/>
                  </a:srgbClr>
                </a:outerShdw>
              </a:effectLst>
            </a:endParaRPr>
          </a:p>
          <a:p>
            <a:pPr marL="0" indent="0" algn="l">
              <a:spcBef>
                <a:spcPts val="0"/>
              </a:spcBef>
              <a:buNone/>
            </a:pPr>
            <a:r>
              <a:rPr lang="en-US" dirty="0" smtClean="0">
                <a:effectLst>
                  <a:outerShdw blurRad="38100" dist="38100" dir="2700000" algn="tl">
                    <a:srgbClr val="000000">
                      <a:alpha val="43137"/>
                    </a:srgbClr>
                  </a:outerShdw>
                </a:effectLst>
              </a:rPr>
              <a:t>Impersonators:</a:t>
            </a:r>
          </a:p>
          <a:p>
            <a:pPr marL="0" indent="0" algn="l">
              <a:spcBef>
                <a:spcPts val="0"/>
              </a:spcBef>
              <a:buNone/>
            </a:pPr>
            <a:endParaRPr lang="en-US" sz="400" dirty="0" smtClean="0">
              <a:effectLst>
                <a:outerShdw blurRad="38100" dist="38100" dir="2700000" algn="tl">
                  <a:srgbClr val="000000">
                    <a:alpha val="43137"/>
                  </a:srgbClr>
                </a:outerShdw>
              </a:effectLst>
            </a:endParaRPr>
          </a:p>
          <a:p>
            <a:pPr marL="233363" indent="-233363" algn="l">
              <a:spcBef>
                <a:spcPts val="0"/>
              </a:spcBef>
              <a:buFont typeface="Wingdings" pitchFamily="2" charset="2"/>
              <a:buChar char="Ø"/>
            </a:pPr>
            <a:r>
              <a:rPr lang="en-US" b="0" dirty="0" smtClean="0">
                <a:solidFill>
                  <a:schemeClr val="bg1"/>
                </a:solidFill>
              </a:rPr>
              <a:t>Insurgent posing as ANSF </a:t>
            </a:r>
          </a:p>
          <a:p>
            <a:pPr marL="233363" indent="0" algn="l">
              <a:spcBef>
                <a:spcPts val="0"/>
              </a:spcBef>
              <a:buNone/>
            </a:pPr>
            <a:r>
              <a:rPr lang="en-US" b="0" dirty="0" smtClean="0">
                <a:solidFill>
                  <a:schemeClr val="bg1"/>
                </a:solidFill>
              </a:rPr>
              <a:t>member </a:t>
            </a:r>
          </a:p>
          <a:p>
            <a:pPr marL="233363" indent="-233363" algn="l">
              <a:spcBef>
                <a:spcPts val="0"/>
              </a:spcBef>
              <a:buFont typeface="Wingdings" pitchFamily="2" charset="2"/>
              <a:buChar char="Ø"/>
            </a:pPr>
            <a:r>
              <a:rPr lang="en-US" b="0" dirty="0" smtClean="0">
                <a:solidFill>
                  <a:schemeClr val="bg1"/>
                </a:solidFill>
              </a:rPr>
              <a:t>Use of counterfeit uniforms </a:t>
            </a:r>
          </a:p>
          <a:p>
            <a:pPr marL="233363" indent="0" algn="l">
              <a:spcBef>
                <a:spcPts val="0"/>
              </a:spcBef>
              <a:buNone/>
            </a:pPr>
            <a:r>
              <a:rPr lang="en-US" b="0" dirty="0" smtClean="0">
                <a:solidFill>
                  <a:schemeClr val="bg1"/>
                </a:solidFill>
              </a:rPr>
              <a:t>and identification</a:t>
            </a:r>
            <a:endParaRPr lang="en-US" sz="400" b="0" dirty="0">
              <a:solidFill>
                <a:schemeClr val="bg1"/>
              </a:solidFill>
            </a:endParaRPr>
          </a:p>
        </p:txBody>
      </p:sp>
      <p:pic>
        <p:nvPicPr>
          <p:cNvPr id="9" name="Picture 8" descr="4823734900_7b91bb1e47_o.jpg"/>
          <p:cNvPicPr>
            <a:picLocks noChangeAspect="1"/>
          </p:cNvPicPr>
          <p:nvPr/>
        </p:nvPicPr>
        <p:blipFill>
          <a:blip r:embed="rId2" cstate="email"/>
          <a:stretch>
            <a:fillRect/>
          </a:stretch>
        </p:blipFill>
        <p:spPr>
          <a:xfrm>
            <a:off x="4572000" y="3962400"/>
            <a:ext cx="3962400" cy="2605177"/>
          </a:xfrm>
          <a:prstGeom prst="rect">
            <a:avLst/>
          </a:prstGeom>
          <a:ln w="19050">
            <a:solidFill>
              <a:schemeClr val="bg1"/>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2400"/>
            <a:ext cx="9144000" cy="533400"/>
          </a:xfrm>
          <a:prstGeom prst="rect">
            <a:avLst/>
          </a:prstGeom>
        </p:spPr>
        <p:txBody>
          <a:bodyPr/>
          <a:lstStyle/>
          <a:p>
            <a:pPr marL="0" marR="0" lvl="0" indent="0" algn="ctr" defTabSz="934608" rtl="0" eaLnBrk="1" fontAlgn="auto" latinLnBrk="0" hangingPunct="1">
              <a:lnSpc>
                <a:spcPct val="100000"/>
              </a:lnSpc>
              <a:spcBef>
                <a:spcPct val="0"/>
              </a:spcBef>
              <a:spcAft>
                <a:spcPts val="0"/>
              </a:spcAft>
              <a:buClrTx/>
              <a:buSzTx/>
              <a:buFontTx/>
              <a:buNone/>
              <a:tabLst/>
              <a:defRPr/>
            </a:pPr>
            <a:r>
              <a:rPr kumimoji="0" lang="en-US" sz="3600" b="1" i="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rPr>
              <a:t>Types of </a:t>
            </a:r>
            <a:r>
              <a:rPr kumimoji="0" lang="en-US" sz="3600" b="1" i="1" u="none"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rPr>
              <a:t>GoB</a:t>
            </a:r>
            <a:r>
              <a:rPr kumimoji="0" lang="en-US" sz="3600" b="1" i="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rPr>
              <a:t> Attacks</a:t>
            </a:r>
            <a:endParaRPr kumimoji="0" lang="en-US" sz="3600" b="1" i="1"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graphicFrame>
        <p:nvGraphicFramePr>
          <p:cNvPr id="6" name="Chart 5"/>
          <p:cNvGraphicFramePr/>
          <p:nvPr/>
        </p:nvGraphicFramePr>
        <p:xfrm>
          <a:off x="0" y="990600"/>
          <a:ext cx="9144000" cy="5486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44521"/>
            <a:ext cx="9144000" cy="617479"/>
          </a:xfrm>
          <a:prstGeom prst="rect">
            <a:avLst/>
          </a:prstGeom>
        </p:spPr>
        <p:txBody>
          <a:bodyPr/>
          <a:lstStyle/>
          <a:p>
            <a:pPr marL="0" marR="0" lvl="0" indent="0" algn="ctr" defTabSz="934608" rtl="0" eaLnBrk="1" fontAlgn="auto" latinLnBrk="0" hangingPunct="1">
              <a:lnSpc>
                <a:spcPct val="100000"/>
              </a:lnSpc>
              <a:spcBef>
                <a:spcPct val="0"/>
              </a:spcBef>
              <a:spcAft>
                <a:spcPts val="0"/>
              </a:spcAft>
              <a:buClrTx/>
              <a:buSzTx/>
              <a:buFontTx/>
              <a:buNone/>
              <a:tabLst/>
              <a:defRPr/>
            </a:pPr>
            <a:r>
              <a:rPr kumimoji="0" lang="en-US" sz="3600" b="1" i="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rPr>
              <a:t>Insider</a:t>
            </a:r>
            <a:r>
              <a:rPr kumimoji="0" lang="en-US" sz="3600" b="1" i="1"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rPr>
              <a:t> Threat</a:t>
            </a:r>
            <a:r>
              <a:rPr kumimoji="0" lang="en-US" sz="3600" b="1" i="1"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rPr>
              <a:t> Categories</a:t>
            </a:r>
            <a:endParaRPr kumimoji="0" lang="en-US" sz="3600" b="1" i="1"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6" name="Rounded Rectangle 5"/>
          <p:cNvSpPr/>
          <p:nvPr/>
        </p:nvSpPr>
        <p:spPr>
          <a:xfrm>
            <a:off x="152400" y="4846320"/>
            <a:ext cx="1828800" cy="533400"/>
          </a:xfrm>
          <a:prstGeom prst="roundRect">
            <a:avLst/>
          </a:prstGeom>
          <a:solidFill>
            <a:srgbClr val="C00000"/>
          </a:solidFill>
          <a:ln>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chemeClr val="bg1"/>
                </a:solidFill>
                <a:latin typeface="Arial" pitchFamily="34" charset="0"/>
                <a:cs typeface="Arial" pitchFamily="34" charset="0"/>
              </a:rPr>
              <a:t>Threat Indicator</a:t>
            </a:r>
            <a:endParaRPr lang="en-US" b="1" i="1" dirty="0">
              <a:solidFill>
                <a:schemeClr val="bg1"/>
              </a:solidFill>
              <a:latin typeface="Arial" pitchFamily="34" charset="0"/>
              <a:cs typeface="Arial" pitchFamily="34" charset="0"/>
            </a:endParaRPr>
          </a:p>
        </p:txBody>
      </p:sp>
      <p:sp>
        <p:nvSpPr>
          <p:cNvPr id="7" name="Rounded Rectangle 6"/>
          <p:cNvSpPr/>
          <p:nvPr/>
        </p:nvSpPr>
        <p:spPr>
          <a:xfrm>
            <a:off x="2362200" y="4267200"/>
            <a:ext cx="1219200" cy="457200"/>
          </a:xfrm>
          <a:prstGeom prst="roundRect">
            <a:avLst/>
          </a:prstGeom>
          <a:solidFill>
            <a:srgbClr val="92D050"/>
          </a:solidFill>
          <a:ln>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chemeClr val="bg1"/>
                </a:solidFill>
                <a:latin typeface="Arial" pitchFamily="34" charset="0"/>
                <a:cs typeface="Arial" pitchFamily="34" charset="0"/>
              </a:rPr>
              <a:t>CAT I</a:t>
            </a:r>
            <a:endParaRPr lang="en-US" b="1" i="1" dirty="0">
              <a:solidFill>
                <a:schemeClr val="bg1"/>
              </a:solidFill>
              <a:latin typeface="Arial" pitchFamily="34" charset="0"/>
              <a:cs typeface="Arial" pitchFamily="34" charset="0"/>
            </a:endParaRPr>
          </a:p>
        </p:txBody>
      </p:sp>
      <p:sp>
        <p:nvSpPr>
          <p:cNvPr id="8" name="Rounded Rectangle 7"/>
          <p:cNvSpPr/>
          <p:nvPr/>
        </p:nvSpPr>
        <p:spPr>
          <a:xfrm>
            <a:off x="2362200" y="5486400"/>
            <a:ext cx="1219200" cy="457200"/>
          </a:xfrm>
          <a:prstGeom prst="roundRect">
            <a:avLst/>
          </a:prstGeom>
          <a:solidFill>
            <a:srgbClr val="C00000"/>
          </a:solidFill>
          <a:ln>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chemeClr val="bg1"/>
                </a:solidFill>
                <a:latin typeface="Arial" pitchFamily="34" charset="0"/>
                <a:cs typeface="Arial" pitchFamily="34" charset="0"/>
              </a:rPr>
              <a:t>CAT III</a:t>
            </a:r>
            <a:endParaRPr lang="en-US" b="1" i="1" dirty="0">
              <a:solidFill>
                <a:schemeClr val="bg1"/>
              </a:solidFill>
              <a:latin typeface="Arial" pitchFamily="34" charset="0"/>
              <a:cs typeface="Arial" pitchFamily="34" charset="0"/>
            </a:endParaRPr>
          </a:p>
        </p:txBody>
      </p:sp>
      <p:sp>
        <p:nvSpPr>
          <p:cNvPr id="9" name="Rounded Rectangle 8"/>
          <p:cNvSpPr/>
          <p:nvPr/>
        </p:nvSpPr>
        <p:spPr>
          <a:xfrm>
            <a:off x="2362200" y="4876800"/>
            <a:ext cx="1219200" cy="457200"/>
          </a:xfrm>
          <a:prstGeom prst="roundRect">
            <a:avLst/>
          </a:prstGeom>
          <a:solidFill>
            <a:srgbClr val="FFFF00"/>
          </a:solidFill>
          <a:ln>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CAT II</a:t>
            </a:r>
            <a:endParaRPr lang="en-US" b="1" i="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Rounded Rectangle 9"/>
          <p:cNvSpPr/>
          <p:nvPr/>
        </p:nvSpPr>
        <p:spPr>
          <a:xfrm>
            <a:off x="3810000" y="4038600"/>
            <a:ext cx="5105400" cy="685800"/>
          </a:xfrm>
          <a:prstGeom prst="roundRect">
            <a:avLst/>
          </a:prstGeom>
          <a:solidFill>
            <a:srgbClr val="92D050"/>
          </a:solidFill>
          <a:ln>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smtClean="0">
                <a:solidFill>
                  <a:schemeClr val="bg1"/>
                </a:solidFill>
                <a:latin typeface="Arial" pitchFamily="34" charset="0"/>
                <a:cs typeface="Arial" pitchFamily="34" charset="0"/>
              </a:rPr>
              <a:t>Action: Closely monitor Situation and or discuss problems with individual</a:t>
            </a:r>
            <a:endParaRPr lang="en-US" sz="1500" b="1" i="1" dirty="0">
              <a:solidFill>
                <a:schemeClr val="bg1"/>
              </a:solidFill>
              <a:latin typeface="Arial" pitchFamily="34" charset="0"/>
              <a:cs typeface="Arial" pitchFamily="34" charset="0"/>
            </a:endParaRPr>
          </a:p>
        </p:txBody>
      </p:sp>
      <p:sp>
        <p:nvSpPr>
          <p:cNvPr id="11" name="Rounded Rectangle 10"/>
          <p:cNvSpPr/>
          <p:nvPr/>
        </p:nvSpPr>
        <p:spPr>
          <a:xfrm>
            <a:off x="3810000" y="4800600"/>
            <a:ext cx="5105400" cy="609600"/>
          </a:xfrm>
          <a:prstGeom prst="roundRect">
            <a:avLst/>
          </a:prstGeom>
          <a:solidFill>
            <a:srgbClr val="FFFF00"/>
          </a:solidFill>
          <a:ln>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smtClean="0">
                <a:solidFill>
                  <a:schemeClr val="bg1"/>
                </a:solidFill>
                <a:latin typeface="Arial" pitchFamily="34" charset="0"/>
                <a:cs typeface="Arial" pitchFamily="34" charset="0"/>
              </a:rPr>
              <a:t>Action: Administrative action (such as counseling), refer to counterintelligence</a:t>
            </a:r>
            <a:endParaRPr lang="en-US" sz="1500" b="1" i="1" dirty="0">
              <a:solidFill>
                <a:schemeClr val="bg1"/>
              </a:solidFill>
              <a:latin typeface="Arial" pitchFamily="34" charset="0"/>
              <a:cs typeface="Arial" pitchFamily="34" charset="0"/>
            </a:endParaRPr>
          </a:p>
        </p:txBody>
      </p:sp>
      <p:sp>
        <p:nvSpPr>
          <p:cNvPr id="12" name="Rounded Rectangle 11"/>
          <p:cNvSpPr/>
          <p:nvPr/>
        </p:nvSpPr>
        <p:spPr>
          <a:xfrm>
            <a:off x="3810000" y="5486400"/>
            <a:ext cx="5105400" cy="685800"/>
          </a:xfrm>
          <a:prstGeom prst="roundRect">
            <a:avLst/>
          </a:prstGeom>
          <a:solidFill>
            <a:srgbClr val="C00000"/>
          </a:solidFill>
          <a:ln>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smtClean="0">
                <a:solidFill>
                  <a:schemeClr val="bg1"/>
                </a:solidFill>
                <a:latin typeface="Arial" pitchFamily="34" charset="0"/>
                <a:cs typeface="Arial" pitchFamily="34" charset="0"/>
              </a:rPr>
              <a:t>Action: Refer to counterintelligence &amp; chain of command. Immediate actions, such as removing weapons or detention</a:t>
            </a:r>
            <a:endParaRPr lang="en-US" sz="1500" b="1" i="1" dirty="0">
              <a:solidFill>
                <a:schemeClr val="bg1"/>
              </a:solidFill>
              <a:latin typeface="Arial" pitchFamily="34" charset="0"/>
              <a:cs typeface="Arial" pitchFamily="34" charset="0"/>
            </a:endParaRPr>
          </a:p>
        </p:txBody>
      </p:sp>
      <p:cxnSp>
        <p:nvCxnSpPr>
          <p:cNvPr id="14" name="Straight Arrow Connector 13"/>
          <p:cNvCxnSpPr>
            <a:stCxn id="6" idx="3"/>
            <a:endCxn id="9" idx="1"/>
          </p:cNvCxnSpPr>
          <p:nvPr/>
        </p:nvCxnSpPr>
        <p:spPr>
          <a:xfrm flipV="1">
            <a:off x="1981200" y="5105400"/>
            <a:ext cx="381000" cy="7620"/>
          </a:xfrm>
          <a:prstGeom prst="straightConnector1">
            <a:avLst/>
          </a:prstGeom>
          <a:ln w="38100">
            <a:solidFill>
              <a:schemeClr val="bg1"/>
            </a:solidFill>
            <a:tailEnd type="arrow"/>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133600" y="4495800"/>
            <a:ext cx="228600" cy="0"/>
          </a:xfrm>
          <a:prstGeom prst="straightConnector1">
            <a:avLst/>
          </a:prstGeom>
          <a:ln w="38100">
            <a:solidFill>
              <a:schemeClr val="bg1"/>
            </a:solidFill>
            <a:tailEnd type="arrow"/>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133600" y="5715000"/>
            <a:ext cx="228600" cy="0"/>
          </a:xfrm>
          <a:prstGeom prst="straightConnector1">
            <a:avLst/>
          </a:prstGeom>
          <a:ln w="38100">
            <a:solidFill>
              <a:schemeClr val="bg1"/>
            </a:solidFill>
            <a:tailEnd type="arrow"/>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153920" y="4485640"/>
            <a:ext cx="0" cy="1239520"/>
          </a:xfrm>
          <a:prstGeom prst="line">
            <a:avLst/>
          </a:prstGeom>
          <a:ln w="38100">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7" idx="3"/>
            <a:endCxn id="10" idx="1"/>
          </p:cNvCxnSpPr>
          <p:nvPr/>
        </p:nvCxnSpPr>
        <p:spPr>
          <a:xfrm flipV="1">
            <a:off x="3581400" y="4381500"/>
            <a:ext cx="228600" cy="114300"/>
          </a:xfrm>
          <a:prstGeom prst="line">
            <a:avLst/>
          </a:prstGeom>
          <a:ln w="38100">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9" idx="3"/>
            <a:endCxn id="11" idx="1"/>
          </p:cNvCxnSpPr>
          <p:nvPr/>
        </p:nvCxnSpPr>
        <p:spPr>
          <a:xfrm>
            <a:off x="3581400" y="5105400"/>
            <a:ext cx="228600" cy="0"/>
          </a:xfrm>
          <a:prstGeom prst="line">
            <a:avLst/>
          </a:prstGeom>
          <a:ln w="38100">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8" idx="3"/>
            <a:endCxn id="12" idx="1"/>
          </p:cNvCxnSpPr>
          <p:nvPr/>
        </p:nvCxnSpPr>
        <p:spPr>
          <a:xfrm>
            <a:off x="3581400" y="5715000"/>
            <a:ext cx="228600" cy="114300"/>
          </a:xfrm>
          <a:prstGeom prst="line">
            <a:avLst/>
          </a:prstGeom>
          <a:ln w="38100">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228600" y="947271"/>
            <a:ext cx="8686800" cy="2938929"/>
          </a:xfrm>
          <a:prstGeom prst="rect">
            <a:avLst/>
          </a:prstGeom>
          <a:gradFill flip="none" rotWithShape="1">
            <a:gsLst>
              <a:gs pos="0">
                <a:srgbClr val="00B050">
                  <a:alpha val="50000"/>
                </a:srgbClr>
              </a:gs>
              <a:gs pos="50000">
                <a:srgbClr val="FFFF00">
                  <a:alpha val="50000"/>
                </a:srgbClr>
              </a:gs>
              <a:gs pos="100000">
                <a:srgbClr val="FF0000">
                  <a:alpha val="50000"/>
                </a:srgbClr>
              </a:gs>
            </a:gsLst>
            <a:lin ang="0" scaled="1"/>
            <a:tileRect/>
          </a:gradFill>
          <a:ln>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itchFamily="34" charset="0"/>
              <a:cs typeface="Arial" pitchFamily="34" charset="0"/>
            </a:endParaRPr>
          </a:p>
        </p:txBody>
      </p:sp>
      <p:sp>
        <p:nvSpPr>
          <p:cNvPr id="80" name="Rectangle 79"/>
          <p:cNvSpPr/>
          <p:nvPr/>
        </p:nvSpPr>
        <p:spPr>
          <a:xfrm>
            <a:off x="304800" y="947270"/>
            <a:ext cx="2819400" cy="3139321"/>
          </a:xfrm>
          <a:prstGeom prst="rect">
            <a:avLst/>
          </a:prstGeom>
          <a:noFill/>
        </p:spPr>
        <p:txBody>
          <a:bodyPr wrap="square">
            <a:spAutoFit/>
          </a:bodyPr>
          <a:lstStyle/>
          <a:p>
            <a:pPr algn="ctr">
              <a:defRPr/>
            </a:pPr>
            <a:r>
              <a:rPr lang="en-US" sz="2000" b="1" u="sng" dirty="0">
                <a:solidFill>
                  <a:schemeClr val="bg1"/>
                </a:solidFill>
                <a:latin typeface="Arial" pitchFamily="34" charset="0"/>
                <a:cs typeface="Arial" pitchFamily="34" charset="0"/>
              </a:rPr>
              <a:t>Category I Indicators  </a:t>
            </a:r>
          </a:p>
          <a:p>
            <a:pPr>
              <a:buFont typeface="Wingdings" pitchFamily="2" charset="2"/>
              <a:buChar char="Ø"/>
            </a:pPr>
            <a:r>
              <a:rPr lang="en-US" dirty="0" smtClean="0">
                <a:solidFill>
                  <a:schemeClr val="bg1"/>
                </a:solidFill>
                <a:latin typeface="Arial" pitchFamily="34" charset="0"/>
                <a:cs typeface="Arial" pitchFamily="34" charset="0"/>
              </a:rPr>
              <a:t>Complains about other nations or religions </a:t>
            </a:r>
          </a:p>
          <a:p>
            <a:pPr>
              <a:buFont typeface="Wingdings" pitchFamily="2" charset="2"/>
              <a:buChar char="Ø"/>
            </a:pPr>
            <a:r>
              <a:rPr lang="en-US" dirty="0" smtClean="0">
                <a:solidFill>
                  <a:schemeClr val="bg1"/>
                </a:solidFill>
                <a:latin typeface="Arial" pitchFamily="34" charset="0"/>
                <a:cs typeface="Arial" pitchFamily="34" charset="0"/>
              </a:rPr>
              <a:t>Advocates violence beyond what is the accepted norm </a:t>
            </a:r>
          </a:p>
          <a:p>
            <a:pPr>
              <a:buFont typeface="Wingdings" pitchFamily="2" charset="2"/>
              <a:buChar char="Ø"/>
            </a:pPr>
            <a:r>
              <a:rPr lang="en-US" dirty="0" smtClean="0">
                <a:solidFill>
                  <a:schemeClr val="bg1"/>
                </a:solidFill>
                <a:latin typeface="Arial" pitchFamily="34" charset="0"/>
                <a:cs typeface="Arial" pitchFamily="34" charset="0"/>
              </a:rPr>
              <a:t>Abrupt behavioral shift </a:t>
            </a:r>
          </a:p>
          <a:p>
            <a:pPr>
              <a:buFont typeface="Wingdings" pitchFamily="2" charset="2"/>
              <a:buChar char="Ø"/>
            </a:pPr>
            <a:r>
              <a:rPr lang="en-US" dirty="0" smtClean="0">
                <a:solidFill>
                  <a:schemeClr val="bg1"/>
                </a:solidFill>
                <a:latin typeface="Arial" pitchFamily="34" charset="0"/>
                <a:cs typeface="Arial" pitchFamily="34" charset="0"/>
              </a:rPr>
              <a:t>Experiences personal crisis </a:t>
            </a:r>
          </a:p>
          <a:p>
            <a:pPr>
              <a:buFont typeface="Wingdings" pitchFamily="2" charset="2"/>
              <a:buChar char="Ø"/>
            </a:pPr>
            <a:r>
              <a:rPr lang="en-US" dirty="0" smtClean="0">
                <a:solidFill>
                  <a:schemeClr val="bg1"/>
                </a:solidFill>
                <a:latin typeface="Arial" pitchFamily="34" charset="0"/>
                <a:cs typeface="Arial" pitchFamily="34" charset="0"/>
              </a:rPr>
              <a:t>Reclusive behavior </a:t>
            </a:r>
          </a:p>
          <a:p>
            <a:pPr>
              <a:defRPr/>
            </a:pPr>
            <a:endParaRPr lang="en-US" sz="1400" b="1" dirty="0">
              <a:solidFill>
                <a:schemeClr val="bg1"/>
              </a:solidFill>
              <a:latin typeface="Arial" pitchFamily="34" charset="0"/>
              <a:cs typeface="Arial" pitchFamily="34" charset="0"/>
            </a:endParaRPr>
          </a:p>
        </p:txBody>
      </p:sp>
      <p:sp>
        <p:nvSpPr>
          <p:cNvPr id="81" name="TextBox 12"/>
          <p:cNvSpPr txBox="1">
            <a:spLocks noChangeArrowheads="1"/>
          </p:cNvSpPr>
          <p:nvPr/>
        </p:nvSpPr>
        <p:spPr bwMode="auto">
          <a:xfrm>
            <a:off x="3048000" y="947271"/>
            <a:ext cx="2971800" cy="2616101"/>
          </a:xfrm>
          <a:prstGeom prst="rect">
            <a:avLst/>
          </a:prstGeom>
          <a:noFill/>
          <a:ln w="9525">
            <a:noFill/>
            <a:miter lim="800000"/>
            <a:headEnd/>
            <a:tailEnd/>
          </a:ln>
        </p:spPr>
        <p:txBody>
          <a:bodyPr wrap="square">
            <a:spAutoFit/>
          </a:bodyPr>
          <a:lstStyle/>
          <a:p>
            <a:pPr algn="ctr">
              <a:defRPr/>
            </a:pPr>
            <a:r>
              <a:rPr lang="en-US" sz="2000" b="1" u="sng" dirty="0">
                <a:solidFill>
                  <a:schemeClr val="bg1"/>
                </a:solidFill>
                <a:latin typeface="Arial" pitchFamily="34" charset="0"/>
                <a:cs typeface="Arial" pitchFamily="34" charset="0"/>
              </a:rPr>
              <a:t>Category II </a:t>
            </a:r>
            <a:r>
              <a:rPr lang="en-US" sz="2000" b="1" u="sng" dirty="0" smtClean="0">
                <a:solidFill>
                  <a:schemeClr val="bg1"/>
                </a:solidFill>
                <a:latin typeface="Arial" pitchFamily="34" charset="0"/>
                <a:cs typeface="Arial" pitchFamily="34" charset="0"/>
              </a:rPr>
              <a:t>Indicators</a:t>
            </a:r>
            <a:endParaRPr lang="en-US" sz="2000" b="1" u="sng" dirty="0">
              <a:solidFill>
                <a:schemeClr val="bg1"/>
              </a:solidFill>
              <a:latin typeface="Arial" pitchFamily="34" charset="0"/>
              <a:cs typeface="Arial" pitchFamily="34" charset="0"/>
            </a:endParaRPr>
          </a:p>
          <a:p>
            <a:pPr>
              <a:buFont typeface="Wingdings" pitchFamily="2" charset="2"/>
              <a:buChar char="Ø"/>
              <a:defRPr/>
            </a:pPr>
            <a:r>
              <a:rPr lang="en-US" dirty="0" smtClean="0">
                <a:solidFill>
                  <a:schemeClr val="bg1"/>
                </a:solidFill>
                <a:latin typeface="Arial" pitchFamily="34" charset="0"/>
                <a:cs typeface="Arial" pitchFamily="34" charset="0"/>
              </a:rPr>
              <a:t>Verbally defends radical groups and/or ideologies </a:t>
            </a:r>
          </a:p>
          <a:p>
            <a:pPr>
              <a:buFont typeface="Wingdings" pitchFamily="2" charset="2"/>
              <a:buChar char="Ø"/>
              <a:defRPr/>
            </a:pPr>
            <a:r>
              <a:rPr lang="en-US" dirty="0" smtClean="0">
                <a:solidFill>
                  <a:schemeClr val="bg1"/>
                </a:solidFill>
                <a:latin typeface="Arial" pitchFamily="34" charset="0"/>
                <a:cs typeface="Arial" pitchFamily="34" charset="0"/>
              </a:rPr>
              <a:t>Speaks about seeking revenge </a:t>
            </a:r>
          </a:p>
          <a:p>
            <a:pPr>
              <a:buFont typeface="Wingdings" pitchFamily="2" charset="2"/>
              <a:buChar char="Ø"/>
              <a:defRPr/>
            </a:pPr>
            <a:r>
              <a:rPr lang="en-US" dirty="0" smtClean="0">
                <a:solidFill>
                  <a:schemeClr val="bg1"/>
                </a:solidFill>
                <a:latin typeface="Arial" pitchFamily="34" charset="0"/>
                <a:cs typeface="Arial" pitchFamily="34" charset="0"/>
              </a:rPr>
              <a:t>Cuts ties with unit, family, or friends </a:t>
            </a:r>
          </a:p>
          <a:p>
            <a:pPr>
              <a:buFont typeface="Wingdings" pitchFamily="2" charset="2"/>
              <a:buChar char="Ø"/>
              <a:defRPr/>
            </a:pPr>
            <a:r>
              <a:rPr lang="en-US" dirty="0" smtClean="0">
                <a:solidFill>
                  <a:schemeClr val="bg1"/>
                </a:solidFill>
                <a:latin typeface="Arial" pitchFamily="34" charset="0"/>
                <a:cs typeface="Arial" pitchFamily="34" charset="0"/>
              </a:rPr>
              <a:t>Attempts to recruit others to support the insurgents </a:t>
            </a:r>
          </a:p>
        </p:txBody>
      </p:sp>
      <p:sp>
        <p:nvSpPr>
          <p:cNvPr id="82" name="TextBox 13"/>
          <p:cNvSpPr txBox="1">
            <a:spLocks noChangeArrowheads="1"/>
          </p:cNvSpPr>
          <p:nvPr/>
        </p:nvSpPr>
        <p:spPr bwMode="auto">
          <a:xfrm>
            <a:off x="5943600" y="947271"/>
            <a:ext cx="2971800" cy="2062103"/>
          </a:xfrm>
          <a:prstGeom prst="rect">
            <a:avLst/>
          </a:prstGeom>
          <a:noFill/>
          <a:ln w="9525">
            <a:noFill/>
            <a:miter lim="800000"/>
            <a:headEnd/>
            <a:tailEnd/>
          </a:ln>
        </p:spPr>
        <p:txBody>
          <a:bodyPr wrap="square">
            <a:spAutoFit/>
          </a:bodyPr>
          <a:lstStyle/>
          <a:p>
            <a:pPr algn="ctr">
              <a:defRPr/>
            </a:pPr>
            <a:r>
              <a:rPr lang="en-US" sz="2000" b="1" u="sng" dirty="0">
                <a:solidFill>
                  <a:schemeClr val="bg1"/>
                </a:solidFill>
                <a:latin typeface="Arial" pitchFamily="34" charset="0"/>
                <a:cs typeface="Arial" pitchFamily="34" charset="0"/>
              </a:rPr>
              <a:t>Category III Indicators </a:t>
            </a:r>
          </a:p>
          <a:p>
            <a:pPr>
              <a:buFont typeface="Wingdings" pitchFamily="2" charset="2"/>
              <a:buChar char="Ø"/>
              <a:defRPr/>
            </a:pPr>
            <a:r>
              <a:rPr lang="en-US" dirty="0" smtClean="0">
                <a:solidFill>
                  <a:schemeClr val="bg1"/>
                </a:solidFill>
                <a:latin typeface="Arial" pitchFamily="34" charset="0"/>
                <a:cs typeface="Arial" pitchFamily="34" charset="0"/>
              </a:rPr>
              <a:t>Advocates violence as a solution to problems </a:t>
            </a:r>
          </a:p>
          <a:p>
            <a:pPr>
              <a:buFont typeface="Wingdings" pitchFamily="2" charset="2"/>
              <a:buChar char="Ø"/>
              <a:defRPr/>
            </a:pPr>
            <a:r>
              <a:rPr lang="en-US" dirty="0" smtClean="0">
                <a:solidFill>
                  <a:schemeClr val="bg1"/>
                </a:solidFill>
                <a:latin typeface="Arial" pitchFamily="34" charset="0"/>
                <a:cs typeface="Arial" pitchFamily="34" charset="0"/>
              </a:rPr>
              <a:t>Shows a sudden shift from “upset” to “normal” </a:t>
            </a:r>
          </a:p>
          <a:p>
            <a:pPr>
              <a:buFont typeface="Wingdings" pitchFamily="2" charset="2"/>
              <a:buChar char="Ø"/>
              <a:defRPr/>
            </a:pPr>
            <a:r>
              <a:rPr lang="en-US" dirty="0" smtClean="0">
                <a:solidFill>
                  <a:schemeClr val="bg1"/>
                </a:solidFill>
                <a:latin typeface="Arial" pitchFamily="34" charset="0"/>
                <a:cs typeface="Arial" pitchFamily="34" charset="0"/>
              </a:rPr>
              <a:t>Takes suspicious travel or unauthorized absences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4800600" y="3048000"/>
            <a:ext cx="1371600" cy="114300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oilders.bmp"/>
          <p:cNvPicPr>
            <a:picLocks noChangeAspect="1"/>
          </p:cNvPicPr>
          <p:nvPr/>
        </p:nvPicPr>
        <p:blipFill>
          <a:blip r:embed="rId2" cstate="email"/>
          <a:srcRect l="-16975"/>
          <a:stretch>
            <a:fillRect/>
          </a:stretch>
        </p:blipFill>
        <p:spPr>
          <a:xfrm>
            <a:off x="4798976" y="3048000"/>
            <a:ext cx="1219200" cy="1197429"/>
          </a:xfrm>
          <a:prstGeom prst="rect">
            <a:avLst/>
          </a:prstGeom>
          <a:effectLst>
            <a:softEdge rad="127000"/>
          </a:effectLst>
        </p:spPr>
      </p:pic>
      <p:sp>
        <p:nvSpPr>
          <p:cNvPr id="10" name="Oval 9"/>
          <p:cNvSpPr/>
          <p:nvPr/>
        </p:nvSpPr>
        <p:spPr>
          <a:xfrm>
            <a:off x="4808704" y="3048000"/>
            <a:ext cx="1371600" cy="1174044"/>
          </a:xfrm>
          <a:prstGeom prst="ellipse">
            <a:avLst/>
          </a:prstGeom>
          <a:noFill/>
          <a:ln w="190500">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103776" y="3581400"/>
            <a:ext cx="867545"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Me </a:t>
            </a:r>
          </a:p>
        </p:txBody>
      </p:sp>
      <p:sp>
        <p:nvSpPr>
          <p:cNvPr id="35" name="TextBox 4"/>
          <p:cNvSpPr txBox="1">
            <a:spLocks noChangeArrowheads="1"/>
          </p:cNvSpPr>
          <p:nvPr/>
        </p:nvSpPr>
        <p:spPr bwMode="auto">
          <a:xfrm>
            <a:off x="304800" y="838200"/>
            <a:ext cx="8651727" cy="1600438"/>
          </a:xfrm>
          <a:prstGeom prst="rect">
            <a:avLst/>
          </a:prstGeom>
          <a:noFill/>
          <a:ln w="9525">
            <a:noFill/>
            <a:miter lim="800000"/>
            <a:headEnd/>
            <a:tailEnd/>
          </a:ln>
        </p:spPr>
        <p:txBody>
          <a:bodyPr wrap="none">
            <a:spAutoFit/>
          </a:bodyPr>
          <a:lstStyle/>
          <a:p>
            <a:r>
              <a:rPr lang="en-US" b="1" dirty="0">
                <a:latin typeface="Arial" pitchFamily="34" charset="0"/>
                <a:cs typeface="Arial" pitchFamily="34" charset="0"/>
              </a:rPr>
              <a:t>Key Considerations</a:t>
            </a:r>
            <a:r>
              <a:rPr lang="en-US" b="1" dirty="0" smtClean="0">
                <a:latin typeface="Arial" pitchFamily="34" charset="0"/>
                <a:cs typeface="Arial" pitchFamily="34" charset="0"/>
              </a:rPr>
              <a:t>: </a:t>
            </a:r>
            <a:endParaRPr lang="en-US" b="1" dirty="0">
              <a:latin typeface="Arial" pitchFamily="34" charset="0"/>
              <a:cs typeface="Arial" pitchFamily="34" charset="0"/>
            </a:endParaRPr>
          </a:p>
          <a:p>
            <a:pPr marL="174625" indent="-174625">
              <a:buFont typeface="Wingdings" pitchFamily="2" charset="2"/>
              <a:buChar char="Ø"/>
            </a:pPr>
            <a:r>
              <a:rPr lang="en-US" sz="1600" dirty="0" smtClean="0">
                <a:latin typeface="Arial" pitchFamily="34" charset="0"/>
                <a:cs typeface="Arial" pitchFamily="34" charset="0"/>
              </a:rPr>
              <a:t>What </a:t>
            </a:r>
            <a:r>
              <a:rPr lang="en-US" sz="1600" dirty="0">
                <a:latin typeface="Arial" pitchFamily="34" charset="0"/>
                <a:cs typeface="Arial" pitchFamily="34" charset="0"/>
              </a:rPr>
              <a:t>are my Personal Security Habits? </a:t>
            </a:r>
          </a:p>
          <a:p>
            <a:pPr marL="174625" indent="-174625">
              <a:buFont typeface="Wingdings" pitchFamily="2" charset="2"/>
              <a:buChar char="Ø"/>
            </a:pPr>
            <a:r>
              <a:rPr lang="en-US" sz="1600" dirty="0" smtClean="0">
                <a:latin typeface="Arial" pitchFamily="34" charset="0"/>
                <a:cs typeface="Arial" pitchFamily="34" charset="0"/>
              </a:rPr>
              <a:t>Am </a:t>
            </a:r>
            <a:r>
              <a:rPr lang="en-US" sz="1600" dirty="0">
                <a:latin typeface="Arial" pitchFamily="34" charset="0"/>
                <a:cs typeface="Arial" pitchFamily="34" charset="0"/>
              </a:rPr>
              <a:t>I aware of our partner nation’s culture, customs , traditions and codes?</a:t>
            </a:r>
          </a:p>
          <a:p>
            <a:pPr marL="174625" indent="-174625">
              <a:buFont typeface="Wingdings" pitchFamily="2" charset="2"/>
              <a:buChar char="Ø"/>
            </a:pPr>
            <a:r>
              <a:rPr lang="en-US" sz="1600" dirty="0" smtClean="0">
                <a:latin typeface="Arial" pitchFamily="34" charset="0"/>
                <a:cs typeface="Arial" pitchFamily="34" charset="0"/>
              </a:rPr>
              <a:t>“</a:t>
            </a:r>
            <a:r>
              <a:rPr lang="en-US" sz="1600" dirty="0">
                <a:latin typeface="Arial" pitchFamily="34" charset="0"/>
                <a:cs typeface="Arial" pitchFamily="34" charset="0"/>
              </a:rPr>
              <a:t>Deliberate Demeanor”: Do I deliberately exercise proper demeanor to avoid friction points?</a:t>
            </a:r>
          </a:p>
          <a:p>
            <a:pPr marL="174625" indent="-174625">
              <a:buFont typeface="Wingdings" pitchFamily="2" charset="2"/>
              <a:buChar char="Ø"/>
            </a:pPr>
            <a:r>
              <a:rPr lang="en-US" sz="1600" dirty="0" smtClean="0">
                <a:latin typeface="Arial" pitchFamily="34" charset="0"/>
                <a:cs typeface="Arial" pitchFamily="34" charset="0"/>
              </a:rPr>
              <a:t>When </a:t>
            </a:r>
            <a:r>
              <a:rPr lang="en-US" sz="1600" dirty="0">
                <a:latin typeface="Arial" pitchFamily="34" charset="0"/>
                <a:cs typeface="Arial" pitchFamily="34" charset="0"/>
              </a:rPr>
              <a:t>in a “friction point” situation, how do I aim to diffuse it?  </a:t>
            </a:r>
          </a:p>
          <a:p>
            <a:pPr marL="174625" indent="-174625">
              <a:buFont typeface="Wingdings" pitchFamily="2" charset="2"/>
              <a:buChar char="Ø"/>
            </a:pPr>
            <a:r>
              <a:rPr lang="en-US" sz="1600" dirty="0" smtClean="0">
                <a:latin typeface="Arial" pitchFamily="34" charset="0"/>
                <a:cs typeface="Arial" pitchFamily="34" charset="0"/>
              </a:rPr>
              <a:t>Am </a:t>
            </a:r>
            <a:r>
              <a:rPr lang="en-US" sz="1600" dirty="0">
                <a:latin typeface="Arial" pitchFamily="34" charset="0"/>
                <a:cs typeface="Arial" pitchFamily="34" charset="0"/>
              </a:rPr>
              <a:t>I aware that my action or inactions may affect others</a:t>
            </a:r>
            <a:r>
              <a:rPr lang="en-US" sz="1600" dirty="0" smtClean="0">
                <a:latin typeface="Arial" pitchFamily="34" charset="0"/>
                <a:cs typeface="Arial" pitchFamily="34" charset="0"/>
              </a:rPr>
              <a:t>?</a:t>
            </a:r>
            <a:endParaRPr lang="en-US" sz="16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4343400" y="2819400"/>
            <a:ext cx="2286000" cy="190500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oilders.bmp"/>
          <p:cNvPicPr>
            <a:picLocks noChangeAspect="1"/>
          </p:cNvPicPr>
          <p:nvPr/>
        </p:nvPicPr>
        <p:blipFill>
          <a:blip r:embed="rId2" cstate="email"/>
          <a:srcRect l="-16975"/>
          <a:stretch>
            <a:fillRect/>
          </a:stretch>
        </p:blipFill>
        <p:spPr>
          <a:xfrm>
            <a:off x="4798976" y="3048000"/>
            <a:ext cx="1219200" cy="1197429"/>
          </a:xfrm>
          <a:prstGeom prst="rect">
            <a:avLst/>
          </a:prstGeom>
          <a:effectLst>
            <a:softEdge rad="127000"/>
          </a:effectLst>
        </p:spPr>
      </p:pic>
      <p:sp>
        <p:nvSpPr>
          <p:cNvPr id="3" name="Oval 2"/>
          <p:cNvSpPr/>
          <p:nvPr/>
        </p:nvSpPr>
        <p:spPr>
          <a:xfrm>
            <a:off x="4417976" y="2819400"/>
            <a:ext cx="2151529" cy="1907822"/>
          </a:xfrm>
          <a:prstGeom prst="ellipse">
            <a:avLst/>
          </a:prstGeom>
          <a:noFill/>
          <a:ln w="190500">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808704" y="3048000"/>
            <a:ext cx="1371600" cy="1174044"/>
          </a:xfrm>
          <a:prstGeom prst="ellipse">
            <a:avLst/>
          </a:prstGeom>
          <a:noFill/>
          <a:ln w="190500">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103776" y="3581400"/>
            <a:ext cx="867545"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Me </a:t>
            </a:r>
          </a:p>
        </p:txBody>
      </p:sp>
      <p:sp>
        <p:nvSpPr>
          <p:cNvPr id="15" name="Rectangle 14"/>
          <p:cNvSpPr/>
          <p:nvPr/>
        </p:nvSpPr>
        <p:spPr>
          <a:xfrm>
            <a:off x="4514672" y="4114800"/>
            <a:ext cx="2036904"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My Team </a:t>
            </a:r>
          </a:p>
        </p:txBody>
      </p:sp>
      <p:sp>
        <p:nvSpPr>
          <p:cNvPr id="35" name="TextBox 4"/>
          <p:cNvSpPr txBox="1">
            <a:spLocks noChangeArrowheads="1"/>
          </p:cNvSpPr>
          <p:nvPr/>
        </p:nvSpPr>
        <p:spPr bwMode="auto">
          <a:xfrm>
            <a:off x="304800" y="838200"/>
            <a:ext cx="7859844" cy="1107996"/>
          </a:xfrm>
          <a:prstGeom prst="rect">
            <a:avLst/>
          </a:prstGeom>
          <a:noFill/>
          <a:ln w="9525">
            <a:noFill/>
            <a:miter lim="800000"/>
            <a:headEnd/>
            <a:tailEnd/>
          </a:ln>
        </p:spPr>
        <p:txBody>
          <a:bodyPr wrap="none">
            <a:spAutoFit/>
          </a:bodyPr>
          <a:lstStyle/>
          <a:p>
            <a:r>
              <a:rPr lang="en-US" b="1" dirty="0" smtClean="0">
                <a:latin typeface="Arial" pitchFamily="34" charset="0"/>
                <a:cs typeface="Arial" pitchFamily="34" charset="0"/>
              </a:rPr>
              <a:t>Key Considerations cont… </a:t>
            </a:r>
          </a:p>
          <a:p>
            <a:pPr marL="174625" indent="-174625">
              <a:buFont typeface="Wingdings" pitchFamily="2" charset="2"/>
              <a:buChar char="Ø"/>
            </a:pPr>
            <a:r>
              <a:rPr lang="en-US" sz="1600" dirty="0" smtClean="0">
                <a:latin typeface="Arial" pitchFamily="34" charset="0"/>
                <a:cs typeface="Arial" pitchFamily="34" charset="0"/>
              </a:rPr>
              <a:t>What are our team’s security TTPs?</a:t>
            </a:r>
          </a:p>
          <a:p>
            <a:pPr marL="174625" indent="-174625">
              <a:buFont typeface="Wingdings" pitchFamily="2" charset="2"/>
              <a:buChar char="Ø"/>
            </a:pPr>
            <a:r>
              <a:rPr lang="en-US" sz="1600" dirty="0" smtClean="0">
                <a:latin typeface="Arial" pitchFamily="34" charset="0"/>
                <a:cs typeface="Arial" pitchFamily="34" charset="0"/>
              </a:rPr>
              <a:t>Are our physical areas suited to help reduce the threat?</a:t>
            </a:r>
          </a:p>
          <a:p>
            <a:pPr marL="174625" indent="-174625">
              <a:buFont typeface="Wingdings" pitchFamily="2" charset="2"/>
              <a:buChar char="Ø"/>
            </a:pPr>
            <a:r>
              <a:rPr lang="en-US" sz="1600" dirty="0" smtClean="0">
                <a:latin typeface="Arial" pitchFamily="34" charset="0"/>
                <a:cs typeface="Arial" pitchFamily="34" charset="0"/>
              </a:rPr>
              <a:t>What is our team attitude toward locals? Do we think it helps to reduce the threat?</a:t>
            </a:r>
            <a:endParaRPr lang="en-US" sz="16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4038600" y="2590800"/>
            <a:ext cx="3048000" cy="274320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oilders.bmp"/>
          <p:cNvPicPr>
            <a:picLocks noChangeAspect="1"/>
          </p:cNvPicPr>
          <p:nvPr/>
        </p:nvPicPr>
        <p:blipFill>
          <a:blip r:embed="rId2" cstate="email"/>
          <a:srcRect l="-16975"/>
          <a:stretch>
            <a:fillRect/>
          </a:stretch>
        </p:blipFill>
        <p:spPr>
          <a:xfrm>
            <a:off x="4798976" y="3048000"/>
            <a:ext cx="1219200" cy="1197429"/>
          </a:xfrm>
          <a:prstGeom prst="rect">
            <a:avLst/>
          </a:prstGeom>
          <a:effectLst>
            <a:softEdge rad="127000"/>
          </a:effectLst>
        </p:spPr>
      </p:pic>
      <p:sp>
        <p:nvSpPr>
          <p:cNvPr id="5" name="Oval 4"/>
          <p:cNvSpPr/>
          <p:nvPr/>
        </p:nvSpPr>
        <p:spPr>
          <a:xfrm>
            <a:off x="4038600" y="2590800"/>
            <a:ext cx="3012141" cy="2743200"/>
          </a:xfrm>
          <a:prstGeom prst="ellipse">
            <a:avLst/>
          </a:prstGeom>
          <a:noFill/>
          <a:ln w="190500">
            <a:solidFill>
              <a:srgbClr val="00B05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4417976" y="2819400"/>
            <a:ext cx="2151529" cy="1907822"/>
          </a:xfrm>
          <a:prstGeom prst="ellipse">
            <a:avLst/>
          </a:prstGeom>
          <a:noFill/>
          <a:ln w="190500">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808704" y="3048000"/>
            <a:ext cx="1371600" cy="1174044"/>
          </a:xfrm>
          <a:prstGeom prst="ellipse">
            <a:avLst/>
          </a:prstGeom>
          <a:noFill/>
          <a:ln w="190500">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103776" y="3581400"/>
            <a:ext cx="867545"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Me </a:t>
            </a:r>
          </a:p>
        </p:txBody>
      </p:sp>
      <p:sp>
        <p:nvSpPr>
          <p:cNvPr id="15" name="Rectangle 14"/>
          <p:cNvSpPr/>
          <p:nvPr/>
        </p:nvSpPr>
        <p:spPr>
          <a:xfrm>
            <a:off x="4514672" y="4114800"/>
            <a:ext cx="2036904"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My Team </a:t>
            </a:r>
          </a:p>
        </p:txBody>
      </p:sp>
      <p:sp>
        <p:nvSpPr>
          <p:cNvPr id="16" name="Rectangle 15"/>
          <p:cNvSpPr/>
          <p:nvPr/>
        </p:nvSpPr>
        <p:spPr>
          <a:xfrm>
            <a:off x="3884576" y="4653569"/>
            <a:ext cx="3305713"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Our Interpreters</a:t>
            </a:r>
          </a:p>
        </p:txBody>
      </p:sp>
      <p:sp>
        <p:nvSpPr>
          <p:cNvPr id="35" name="TextBox 4"/>
          <p:cNvSpPr txBox="1">
            <a:spLocks noChangeArrowheads="1"/>
          </p:cNvSpPr>
          <p:nvPr/>
        </p:nvSpPr>
        <p:spPr bwMode="auto">
          <a:xfrm>
            <a:off x="304801" y="838200"/>
            <a:ext cx="8305799" cy="1354217"/>
          </a:xfrm>
          <a:prstGeom prst="rect">
            <a:avLst/>
          </a:prstGeom>
          <a:noFill/>
          <a:ln w="9525">
            <a:noFill/>
            <a:miter lim="800000"/>
            <a:headEnd/>
            <a:tailEnd/>
          </a:ln>
        </p:spPr>
        <p:txBody>
          <a:bodyPr wrap="square">
            <a:spAutoFit/>
          </a:bodyPr>
          <a:lstStyle/>
          <a:p>
            <a:r>
              <a:rPr lang="en-US" b="1" dirty="0" smtClean="0">
                <a:latin typeface="Arial" pitchFamily="34" charset="0"/>
                <a:cs typeface="Arial" pitchFamily="34" charset="0"/>
              </a:rPr>
              <a:t>Key Considerations cont… </a:t>
            </a:r>
          </a:p>
          <a:p>
            <a:pPr marL="174625" indent="-174625">
              <a:buFont typeface="Wingdings" pitchFamily="2" charset="2"/>
              <a:buChar char="Ø"/>
            </a:pPr>
            <a:r>
              <a:rPr lang="en-US" sz="1600" dirty="0" smtClean="0">
                <a:latin typeface="Arial" pitchFamily="34" charset="0"/>
                <a:cs typeface="Arial" pitchFamily="34" charset="0"/>
              </a:rPr>
              <a:t>Do we treat our local national linguists (LNL) with dignity and respect to get them closer to us than the enemy?</a:t>
            </a:r>
          </a:p>
          <a:p>
            <a:pPr marL="174625" indent="-174625">
              <a:buFont typeface="Wingdings" pitchFamily="2" charset="2"/>
              <a:buChar char="Ø"/>
            </a:pPr>
            <a:r>
              <a:rPr lang="en-US" sz="1600" dirty="0" smtClean="0">
                <a:latin typeface="Arial" pitchFamily="34" charset="0"/>
                <a:cs typeface="Arial" pitchFamily="34" charset="0"/>
              </a:rPr>
              <a:t>Do we encourage our  US hired linguists (USH) to develop LNLs as “sensors “and  “friction reducers”? </a:t>
            </a:r>
            <a:endParaRPr lang="en-US" sz="16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3581400" y="2286000"/>
            <a:ext cx="3886200" cy="350520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oilders.bmp"/>
          <p:cNvPicPr>
            <a:picLocks noChangeAspect="1"/>
          </p:cNvPicPr>
          <p:nvPr/>
        </p:nvPicPr>
        <p:blipFill>
          <a:blip r:embed="rId2" cstate="email"/>
          <a:srcRect l="-16975"/>
          <a:stretch>
            <a:fillRect/>
          </a:stretch>
        </p:blipFill>
        <p:spPr>
          <a:xfrm>
            <a:off x="4798976" y="3048000"/>
            <a:ext cx="1219200" cy="1197429"/>
          </a:xfrm>
          <a:prstGeom prst="rect">
            <a:avLst/>
          </a:prstGeom>
          <a:effectLst>
            <a:softEdge rad="127000"/>
          </a:effectLst>
        </p:spPr>
      </p:pic>
      <p:sp>
        <p:nvSpPr>
          <p:cNvPr id="6" name="Oval 5"/>
          <p:cNvSpPr/>
          <p:nvPr/>
        </p:nvSpPr>
        <p:spPr>
          <a:xfrm>
            <a:off x="3593223" y="2363162"/>
            <a:ext cx="3872753" cy="3428038"/>
          </a:xfrm>
          <a:prstGeom prst="ellipse">
            <a:avLst/>
          </a:prstGeom>
          <a:noFill/>
          <a:ln w="190500">
            <a:solidFill>
              <a:srgbClr val="00B05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038600" y="2590800"/>
            <a:ext cx="3012141" cy="2743200"/>
          </a:xfrm>
          <a:prstGeom prst="ellipse">
            <a:avLst/>
          </a:prstGeom>
          <a:noFill/>
          <a:ln w="190500">
            <a:solidFill>
              <a:srgbClr val="00B05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4417976" y="2819400"/>
            <a:ext cx="2151529" cy="1907822"/>
          </a:xfrm>
          <a:prstGeom prst="ellipse">
            <a:avLst/>
          </a:prstGeom>
          <a:noFill/>
          <a:ln w="190500">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808704" y="3048000"/>
            <a:ext cx="1371600" cy="1174044"/>
          </a:xfrm>
          <a:prstGeom prst="ellipse">
            <a:avLst/>
          </a:prstGeom>
          <a:noFill/>
          <a:ln w="190500">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103776" y="3581400"/>
            <a:ext cx="867545"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Me </a:t>
            </a:r>
          </a:p>
        </p:txBody>
      </p:sp>
      <p:sp>
        <p:nvSpPr>
          <p:cNvPr id="15" name="Rectangle 14"/>
          <p:cNvSpPr/>
          <p:nvPr/>
        </p:nvSpPr>
        <p:spPr>
          <a:xfrm>
            <a:off x="4514672" y="4114800"/>
            <a:ext cx="2036904"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My Team </a:t>
            </a:r>
          </a:p>
        </p:txBody>
      </p:sp>
      <p:sp>
        <p:nvSpPr>
          <p:cNvPr id="16" name="Rectangle 15"/>
          <p:cNvSpPr/>
          <p:nvPr/>
        </p:nvSpPr>
        <p:spPr>
          <a:xfrm>
            <a:off x="3884576" y="4653569"/>
            <a:ext cx="3305713"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Our Interpreters</a:t>
            </a:r>
          </a:p>
        </p:txBody>
      </p:sp>
      <p:sp>
        <p:nvSpPr>
          <p:cNvPr id="17" name="Rectangle 16"/>
          <p:cNvSpPr/>
          <p:nvPr/>
        </p:nvSpPr>
        <p:spPr>
          <a:xfrm>
            <a:off x="4189376" y="5206425"/>
            <a:ext cx="2691763"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Our Partners</a:t>
            </a:r>
          </a:p>
        </p:txBody>
      </p:sp>
      <p:sp>
        <p:nvSpPr>
          <p:cNvPr id="35" name="TextBox 4"/>
          <p:cNvSpPr txBox="1">
            <a:spLocks noChangeArrowheads="1"/>
          </p:cNvSpPr>
          <p:nvPr/>
        </p:nvSpPr>
        <p:spPr bwMode="auto">
          <a:xfrm>
            <a:off x="304800" y="914400"/>
            <a:ext cx="8610599" cy="2339102"/>
          </a:xfrm>
          <a:prstGeom prst="rect">
            <a:avLst/>
          </a:prstGeom>
          <a:noFill/>
          <a:ln w="9525">
            <a:noFill/>
            <a:miter lim="800000"/>
            <a:headEnd/>
            <a:tailEnd/>
          </a:ln>
        </p:spPr>
        <p:txBody>
          <a:bodyPr wrap="square">
            <a:spAutoFit/>
          </a:bodyPr>
          <a:lstStyle/>
          <a:p>
            <a:r>
              <a:rPr lang="en-US" b="1" dirty="0" smtClean="0">
                <a:latin typeface="Arial" pitchFamily="34" charset="0"/>
                <a:cs typeface="Arial" pitchFamily="34" charset="0"/>
              </a:rPr>
              <a:t>Key Considerations cont… </a:t>
            </a:r>
          </a:p>
          <a:p>
            <a:pPr marL="174625" indent="-174625">
              <a:buFont typeface="Wingdings" pitchFamily="2" charset="2"/>
              <a:buChar char="Ø"/>
            </a:pPr>
            <a:r>
              <a:rPr lang="en-US" sz="1600" dirty="0" smtClean="0">
                <a:latin typeface="Arial" pitchFamily="34" charset="0"/>
                <a:cs typeface="Arial" pitchFamily="34" charset="0"/>
              </a:rPr>
              <a:t>Do we utilize our USH as “sensors” and “friction reducers”?</a:t>
            </a:r>
          </a:p>
          <a:p>
            <a:pPr marL="174625" indent="-174625">
              <a:buFont typeface="Wingdings" pitchFamily="2" charset="2"/>
              <a:buChar char="Ø"/>
            </a:pPr>
            <a:r>
              <a:rPr lang="en-US" sz="1600" dirty="0" smtClean="0">
                <a:latin typeface="Arial" pitchFamily="34" charset="0"/>
                <a:cs typeface="Arial" pitchFamily="34" charset="0"/>
              </a:rPr>
              <a:t>Do we seek to reduce regional bias among LNLs by promoting teamwork?</a:t>
            </a:r>
          </a:p>
          <a:p>
            <a:pPr marL="174625" indent="-174625">
              <a:buFont typeface="Wingdings" pitchFamily="2" charset="2"/>
              <a:buChar char="Ø"/>
            </a:pPr>
            <a:r>
              <a:rPr lang="en-US" sz="1600" dirty="0" smtClean="0">
                <a:latin typeface="Arial" pitchFamily="34" charset="0"/>
                <a:cs typeface="Arial" pitchFamily="34" charset="0"/>
              </a:rPr>
              <a:t>Do we engage our partners in the “frank discussions” about the threat?</a:t>
            </a:r>
          </a:p>
          <a:p>
            <a:pPr marL="174625" indent="-174625">
              <a:buFont typeface="Wingdings" pitchFamily="2" charset="2"/>
              <a:buChar char="Ø"/>
            </a:pPr>
            <a:r>
              <a:rPr lang="en-US" sz="1600" dirty="0" smtClean="0">
                <a:latin typeface="Arial" pitchFamily="34" charset="0"/>
                <a:cs typeface="Arial" pitchFamily="34" charset="0"/>
              </a:rPr>
              <a:t>Does my team influence our partnered environment to help reduce the treat i.e.</a:t>
            </a:r>
          </a:p>
          <a:p>
            <a:pPr marL="282575" lvl="1" indent="-107950">
              <a:buFont typeface="Wingdings" pitchFamily="2" charset="2"/>
              <a:buChar char="§"/>
            </a:pPr>
            <a:r>
              <a:rPr lang="en-US" sz="1600" dirty="0" smtClean="0">
                <a:latin typeface="Arial" pitchFamily="34" charset="0"/>
                <a:cs typeface="Arial" pitchFamily="34" charset="0"/>
              </a:rPr>
              <a:t>Sports and exercise as a pressure release, </a:t>
            </a:r>
          </a:p>
          <a:p>
            <a:pPr marL="282575" lvl="1" indent="3175"/>
            <a:r>
              <a:rPr lang="en-US" sz="1600" dirty="0" smtClean="0">
                <a:latin typeface="Arial" pitchFamily="34" charset="0"/>
                <a:cs typeface="Arial" pitchFamily="34" charset="0"/>
              </a:rPr>
              <a:t>being respectful of prayer times,</a:t>
            </a:r>
          </a:p>
          <a:p>
            <a:pPr marL="282575" lvl="1" indent="-107950">
              <a:buFont typeface="Wingdings" pitchFamily="2" charset="2"/>
              <a:buChar char="§"/>
            </a:pPr>
            <a:r>
              <a:rPr lang="en-US" sz="1600" dirty="0" smtClean="0">
                <a:latin typeface="Arial" pitchFamily="34" charset="0"/>
                <a:cs typeface="Arial" pitchFamily="34" charset="0"/>
              </a:rPr>
              <a:t>Developing a strong partnership to </a:t>
            </a:r>
          </a:p>
          <a:p>
            <a:pPr marL="282575" lvl="1"/>
            <a:r>
              <a:rPr lang="en-US" sz="1600" dirty="0" smtClean="0">
                <a:latin typeface="Arial" pitchFamily="34" charset="0"/>
                <a:cs typeface="Arial" pitchFamily="34" charset="0"/>
              </a:rPr>
              <a:t>align our partners closer to us</a:t>
            </a:r>
            <a:endParaRPr lang="en-US" sz="16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3036648" y="2125496"/>
            <a:ext cx="4876800" cy="4199104"/>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oilders.bmp"/>
          <p:cNvPicPr>
            <a:picLocks noChangeAspect="1"/>
          </p:cNvPicPr>
          <p:nvPr/>
        </p:nvPicPr>
        <p:blipFill>
          <a:blip r:embed="rId2" cstate="email"/>
          <a:srcRect l="-16975"/>
          <a:stretch>
            <a:fillRect/>
          </a:stretch>
        </p:blipFill>
        <p:spPr>
          <a:xfrm>
            <a:off x="4798976" y="3048000"/>
            <a:ext cx="1219200" cy="1197429"/>
          </a:xfrm>
          <a:prstGeom prst="rect">
            <a:avLst/>
          </a:prstGeom>
          <a:effectLst>
            <a:softEdge rad="127000"/>
          </a:effectLst>
        </p:spPr>
      </p:pic>
      <p:sp>
        <p:nvSpPr>
          <p:cNvPr id="6" name="Oval 5"/>
          <p:cNvSpPr/>
          <p:nvPr/>
        </p:nvSpPr>
        <p:spPr>
          <a:xfrm>
            <a:off x="3593223" y="2363162"/>
            <a:ext cx="3872753" cy="3428038"/>
          </a:xfrm>
          <a:prstGeom prst="ellipse">
            <a:avLst/>
          </a:prstGeom>
          <a:noFill/>
          <a:ln w="190500">
            <a:solidFill>
              <a:srgbClr val="00B05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038600" y="2590800"/>
            <a:ext cx="3012141" cy="2743200"/>
          </a:xfrm>
          <a:prstGeom prst="ellipse">
            <a:avLst/>
          </a:prstGeom>
          <a:noFill/>
          <a:ln w="190500">
            <a:solidFill>
              <a:srgbClr val="00B05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4417976" y="2819400"/>
            <a:ext cx="2151529" cy="1907822"/>
          </a:xfrm>
          <a:prstGeom prst="ellipse">
            <a:avLst/>
          </a:prstGeom>
          <a:noFill/>
          <a:ln w="190500">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808704" y="3048000"/>
            <a:ext cx="1371600" cy="1174044"/>
          </a:xfrm>
          <a:prstGeom prst="ellipse">
            <a:avLst/>
          </a:prstGeom>
          <a:noFill/>
          <a:ln w="190500">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103776" y="3581400"/>
            <a:ext cx="867545"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Me </a:t>
            </a:r>
          </a:p>
        </p:txBody>
      </p:sp>
      <p:sp>
        <p:nvSpPr>
          <p:cNvPr id="15" name="Rectangle 14"/>
          <p:cNvSpPr/>
          <p:nvPr/>
        </p:nvSpPr>
        <p:spPr>
          <a:xfrm>
            <a:off x="4514672" y="4114800"/>
            <a:ext cx="2036904"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My Team </a:t>
            </a:r>
          </a:p>
        </p:txBody>
      </p:sp>
      <p:sp>
        <p:nvSpPr>
          <p:cNvPr id="16" name="Rectangle 15"/>
          <p:cNvSpPr/>
          <p:nvPr/>
        </p:nvSpPr>
        <p:spPr>
          <a:xfrm>
            <a:off x="3884576" y="4653569"/>
            <a:ext cx="3305713"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Our Interpreters</a:t>
            </a:r>
          </a:p>
        </p:txBody>
      </p:sp>
      <p:sp>
        <p:nvSpPr>
          <p:cNvPr id="17" name="Rectangle 16"/>
          <p:cNvSpPr/>
          <p:nvPr/>
        </p:nvSpPr>
        <p:spPr>
          <a:xfrm>
            <a:off x="4189376" y="5206425"/>
            <a:ext cx="2691763"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Our Partners</a:t>
            </a:r>
          </a:p>
        </p:txBody>
      </p:sp>
      <p:sp>
        <p:nvSpPr>
          <p:cNvPr id="19" name="Left Arrow 18"/>
          <p:cNvSpPr/>
          <p:nvPr/>
        </p:nvSpPr>
        <p:spPr>
          <a:xfrm>
            <a:off x="5865776" y="3352800"/>
            <a:ext cx="1981200" cy="457200"/>
          </a:xfrm>
          <a:prstGeom prst="leftArrow">
            <a:avLst/>
          </a:prstGeom>
          <a:solidFill>
            <a:srgbClr val="0070C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 Arrow 19"/>
          <p:cNvSpPr/>
          <p:nvPr/>
        </p:nvSpPr>
        <p:spPr>
          <a:xfrm flipH="1">
            <a:off x="7923176" y="3352800"/>
            <a:ext cx="1066800" cy="457200"/>
          </a:xfrm>
          <a:prstGeom prst="leftArrow">
            <a:avLst/>
          </a:prstGeom>
          <a:solidFill>
            <a:srgbClr val="0070C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122576" y="2143328"/>
            <a:ext cx="4876800" cy="4257472"/>
          </a:xfrm>
          <a:prstGeom prst="ellipse">
            <a:avLst/>
          </a:prstGeom>
          <a:noFill/>
          <a:ln w="190500">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461903" y="5739825"/>
            <a:ext cx="4283545"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Our Force Protection</a:t>
            </a:r>
          </a:p>
        </p:txBody>
      </p:sp>
      <p:sp>
        <p:nvSpPr>
          <p:cNvPr id="35" name="TextBox 4"/>
          <p:cNvSpPr txBox="1">
            <a:spLocks noChangeArrowheads="1"/>
          </p:cNvSpPr>
          <p:nvPr/>
        </p:nvSpPr>
        <p:spPr bwMode="auto">
          <a:xfrm>
            <a:off x="304800" y="838200"/>
            <a:ext cx="8610599" cy="2585323"/>
          </a:xfrm>
          <a:prstGeom prst="rect">
            <a:avLst/>
          </a:prstGeom>
          <a:noFill/>
          <a:ln w="9525">
            <a:noFill/>
            <a:miter lim="800000"/>
            <a:headEnd/>
            <a:tailEnd/>
          </a:ln>
        </p:spPr>
        <p:txBody>
          <a:bodyPr wrap="square">
            <a:spAutoFit/>
          </a:bodyPr>
          <a:lstStyle/>
          <a:p>
            <a:r>
              <a:rPr lang="en-US" b="1" dirty="0" smtClean="0">
                <a:latin typeface="Arial" pitchFamily="34" charset="0"/>
                <a:cs typeface="Arial" pitchFamily="34" charset="0"/>
              </a:rPr>
              <a:t>Key Considerations cont… </a:t>
            </a:r>
          </a:p>
          <a:p>
            <a:pPr marL="174625" indent="-174625">
              <a:buFont typeface="Wingdings" pitchFamily="2" charset="2"/>
              <a:buChar char="Ø"/>
            </a:pPr>
            <a:r>
              <a:rPr lang="en-US" sz="1600" dirty="0" smtClean="0">
                <a:latin typeface="Arial" pitchFamily="34" charset="0"/>
                <a:cs typeface="Arial" pitchFamily="34" charset="0"/>
              </a:rPr>
              <a:t>Do we review our  ROE and “actions on” in anticipation of </a:t>
            </a:r>
            <a:r>
              <a:rPr lang="en-US" sz="1600" dirty="0" err="1" smtClean="0">
                <a:latin typeface="Arial" pitchFamily="34" charset="0"/>
                <a:cs typeface="Arial" pitchFamily="34" charset="0"/>
              </a:rPr>
              <a:t>GoB</a:t>
            </a:r>
            <a:r>
              <a:rPr lang="en-US" sz="1600" dirty="0" smtClean="0">
                <a:latin typeface="Arial" pitchFamily="34" charset="0"/>
                <a:cs typeface="Arial" pitchFamily="34" charset="0"/>
              </a:rPr>
              <a:t> / ITW threat?</a:t>
            </a:r>
          </a:p>
          <a:p>
            <a:pPr marL="174625" indent="-174625">
              <a:buFont typeface="Wingdings" pitchFamily="2" charset="2"/>
              <a:buChar char="Ø"/>
            </a:pPr>
            <a:r>
              <a:rPr lang="en-US" sz="1600" dirty="0" smtClean="0">
                <a:latin typeface="Arial" pitchFamily="34" charset="0"/>
                <a:cs typeface="Arial" pitchFamily="34" charset="0"/>
              </a:rPr>
              <a:t>Do we focus FP efforts inward in as well to the routine outward focus?</a:t>
            </a:r>
          </a:p>
          <a:p>
            <a:pPr marL="282575" lvl="1" indent="-107950">
              <a:buFont typeface="Wingdings" pitchFamily="2" charset="2"/>
              <a:buChar char="§"/>
            </a:pPr>
            <a:r>
              <a:rPr lang="en-US" sz="1600" dirty="0" smtClean="0">
                <a:latin typeface="Arial" pitchFamily="34" charset="0"/>
                <a:cs typeface="Arial" pitchFamily="34" charset="0"/>
              </a:rPr>
              <a:t>Roving Guards, </a:t>
            </a:r>
          </a:p>
          <a:p>
            <a:pPr marL="282575" lvl="1" indent="-107950">
              <a:buFont typeface="Wingdings" pitchFamily="2" charset="2"/>
              <a:buChar char="§"/>
            </a:pPr>
            <a:r>
              <a:rPr lang="en-US" sz="1600" dirty="0" smtClean="0">
                <a:latin typeface="Arial" pitchFamily="34" charset="0"/>
                <a:cs typeface="Arial" pitchFamily="34" charset="0"/>
              </a:rPr>
              <a:t>Guardian Angels, </a:t>
            </a:r>
          </a:p>
          <a:p>
            <a:pPr marL="282575" lvl="1" indent="-107950">
              <a:buFont typeface="Wingdings" pitchFamily="2" charset="2"/>
              <a:buChar char="§"/>
            </a:pPr>
            <a:r>
              <a:rPr lang="en-US" sz="1600" dirty="0" smtClean="0">
                <a:latin typeface="Arial" pitchFamily="34" charset="0"/>
                <a:cs typeface="Arial" pitchFamily="34" charset="0"/>
              </a:rPr>
              <a:t>ISR focus inside our Tactical </a:t>
            </a:r>
          </a:p>
          <a:p>
            <a:pPr marL="282575" lvl="1" indent="1588"/>
            <a:r>
              <a:rPr lang="en-US" sz="1600" dirty="0" smtClean="0">
                <a:latin typeface="Arial" pitchFamily="34" charset="0"/>
                <a:cs typeface="Arial" pitchFamily="34" charset="0"/>
              </a:rPr>
              <a:t>infrastructures </a:t>
            </a:r>
          </a:p>
          <a:p>
            <a:pPr marL="174625" indent="-174625">
              <a:buFont typeface="Wingdings" pitchFamily="2" charset="2"/>
              <a:buChar char="Ø"/>
            </a:pPr>
            <a:r>
              <a:rPr lang="en-US" sz="1600" dirty="0" smtClean="0">
                <a:latin typeface="Arial" pitchFamily="34" charset="0"/>
                <a:cs typeface="Arial" pitchFamily="34" charset="0"/>
              </a:rPr>
              <a:t>Do we have a well-detailed and </a:t>
            </a:r>
          </a:p>
          <a:p>
            <a:pPr marL="174625" indent="-1588"/>
            <a:r>
              <a:rPr lang="en-US" sz="1600" dirty="0" smtClean="0">
                <a:latin typeface="Arial" pitchFamily="34" charset="0"/>
                <a:cs typeface="Arial" pitchFamily="34" charset="0"/>
              </a:rPr>
              <a:t>regularly refined and rehearsed </a:t>
            </a:r>
          </a:p>
          <a:p>
            <a:pPr marL="174625" indent="-1588"/>
            <a:r>
              <a:rPr lang="en-US" sz="1600" dirty="0" smtClean="0">
                <a:latin typeface="Arial" pitchFamily="34" charset="0"/>
                <a:cs typeface="Arial" pitchFamily="34" charset="0"/>
              </a:rPr>
              <a:t>Base Defense plan?</a:t>
            </a:r>
            <a:endParaRPr lang="en-US" sz="16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3036648" y="2125496"/>
            <a:ext cx="4876800" cy="4199104"/>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oilders.bmp"/>
          <p:cNvPicPr>
            <a:picLocks noChangeAspect="1"/>
          </p:cNvPicPr>
          <p:nvPr/>
        </p:nvPicPr>
        <p:blipFill>
          <a:blip r:embed="rId2" cstate="email"/>
          <a:srcRect l="-16975"/>
          <a:stretch>
            <a:fillRect/>
          </a:stretch>
        </p:blipFill>
        <p:spPr>
          <a:xfrm>
            <a:off x="4798976" y="3048000"/>
            <a:ext cx="1219200" cy="1197429"/>
          </a:xfrm>
          <a:prstGeom prst="rect">
            <a:avLst/>
          </a:prstGeom>
          <a:effectLst>
            <a:softEdge rad="127000"/>
          </a:effectLst>
        </p:spPr>
      </p:pic>
      <p:sp>
        <p:nvSpPr>
          <p:cNvPr id="6" name="Oval 5"/>
          <p:cNvSpPr/>
          <p:nvPr/>
        </p:nvSpPr>
        <p:spPr>
          <a:xfrm>
            <a:off x="3593223" y="2363162"/>
            <a:ext cx="3872753" cy="3428038"/>
          </a:xfrm>
          <a:prstGeom prst="ellipse">
            <a:avLst/>
          </a:prstGeom>
          <a:noFill/>
          <a:ln w="190500">
            <a:solidFill>
              <a:srgbClr val="00B05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038600" y="2590800"/>
            <a:ext cx="3012141" cy="2743200"/>
          </a:xfrm>
          <a:prstGeom prst="ellipse">
            <a:avLst/>
          </a:prstGeom>
          <a:noFill/>
          <a:ln w="190500">
            <a:solidFill>
              <a:srgbClr val="00B05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4417976" y="2819400"/>
            <a:ext cx="2151529" cy="1907822"/>
          </a:xfrm>
          <a:prstGeom prst="ellipse">
            <a:avLst/>
          </a:prstGeom>
          <a:noFill/>
          <a:ln w="190500">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808704" y="3048000"/>
            <a:ext cx="1371600" cy="1174044"/>
          </a:xfrm>
          <a:prstGeom prst="ellipse">
            <a:avLst/>
          </a:prstGeom>
          <a:noFill/>
          <a:ln w="190500">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103776" y="3581400"/>
            <a:ext cx="867545"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Me </a:t>
            </a:r>
          </a:p>
        </p:txBody>
      </p:sp>
      <p:sp>
        <p:nvSpPr>
          <p:cNvPr id="15" name="Rectangle 14"/>
          <p:cNvSpPr/>
          <p:nvPr/>
        </p:nvSpPr>
        <p:spPr>
          <a:xfrm>
            <a:off x="4514672" y="4114800"/>
            <a:ext cx="2036904"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My Team </a:t>
            </a:r>
          </a:p>
        </p:txBody>
      </p:sp>
      <p:sp>
        <p:nvSpPr>
          <p:cNvPr id="16" name="Rectangle 15"/>
          <p:cNvSpPr/>
          <p:nvPr/>
        </p:nvSpPr>
        <p:spPr>
          <a:xfrm>
            <a:off x="3884576" y="4653569"/>
            <a:ext cx="3305713"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Our Interpreters</a:t>
            </a:r>
          </a:p>
        </p:txBody>
      </p:sp>
      <p:sp>
        <p:nvSpPr>
          <p:cNvPr id="17" name="Rectangle 16"/>
          <p:cNvSpPr/>
          <p:nvPr/>
        </p:nvSpPr>
        <p:spPr>
          <a:xfrm>
            <a:off x="4189376" y="5206425"/>
            <a:ext cx="2691763"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Our Partners</a:t>
            </a:r>
          </a:p>
        </p:txBody>
      </p:sp>
      <p:sp>
        <p:nvSpPr>
          <p:cNvPr id="19" name="Left Arrow 18"/>
          <p:cNvSpPr/>
          <p:nvPr/>
        </p:nvSpPr>
        <p:spPr>
          <a:xfrm>
            <a:off x="5865776" y="3352800"/>
            <a:ext cx="1981200" cy="457200"/>
          </a:xfrm>
          <a:prstGeom prst="leftArrow">
            <a:avLst/>
          </a:prstGeom>
          <a:solidFill>
            <a:srgbClr val="0070C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 Arrow 19"/>
          <p:cNvSpPr/>
          <p:nvPr/>
        </p:nvSpPr>
        <p:spPr>
          <a:xfrm flipH="1">
            <a:off x="7923176" y="3352800"/>
            <a:ext cx="1066800" cy="457200"/>
          </a:xfrm>
          <a:prstGeom prst="leftArrow">
            <a:avLst/>
          </a:prstGeom>
          <a:solidFill>
            <a:srgbClr val="0070C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122576" y="2143328"/>
            <a:ext cx="4876800" cy="4257472"/>
          </a:xfrm>
          <a:prstGeom prst="ellipse">
            <a:avLst/>
          </a:prstGeom>
          <a:noFill/>
          <a:ln w="190500">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461903" y="5739825"/>
            <a:ext cx="4283545"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Our Force Protection</a:t>
            </a:r>
          </a:p>
        </p:txBody>
      </p:sp>
      <p:sp>
        <p:nvSpPr>
          <p:cNvPr id="21" name="Left Arrow 20"/>
          <p:cNvSpPr/>
          <p:nvPr/>
        </p:nvSpPr>
        <p:spPr>
          <a:xfrm flipH="1">
            <a:off x="1827176" y="3886200"/>
            <a:ext cx="1981200" cy="533400"/>
          </a:xfrm>
          <a:prstGeom prst="leftArrow">
            <a:avLst/>
          </a:prstGeom>
          <a:solidFill>
            <a:srgbClr val="FF0000"/>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 Arrow 21"/>
          <p:cNvSpPr/>
          <p:nvPr/>
        </p:nvSpPr>
        <p:spPr>
          <a:xfrm flipH="1">
            <a:off x="1827176" y="4495800"/>
            <a:ext cx="1905000" cy="533400"/>
          </a:xfrm>
          <a:prstGeom prst="leftArrow">
            <a:avLst/>
          </a:prstGeom>
          <a:solidFill>
            <a:srgbClr val="FF0000"/>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 Arrow 22"/>
          <p:cNvSpPr/>
          <p:nvPr/>
        </p:nvSpPr>
        <p:spPr>
          <a:xfrm flipH="1">
            <a:off x="1827176" y="3276600"/>
            <a:ext cx="3048000" cy="533400"/>
          </a:xfrm>
          <a:prstGeom prst="leftArrow">
            <a:avLst/>
          </a:prstGeom>
          <a:solidFill>
            <a:srgbClr val="FF0000"/>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eft Arrow 23"/>
          <p:cNvSpPr/>
          <p:nvPr/>
        </p:nvSpPr>
        <p:spPr>
          <a:xfrm flipH="1">
            <a:off x="1827176" y="5105400"/>
            <a:ext cx="1600200" cy="533400"/>
          </a:xfrm>
          <a:prstGeom prst="leftArrow">
            <a:avLst/>
          </a:prstGeom>
          <a:solidFill>
            <a:srgbClr val="FF0000"/>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760704" y="3334968"/>
            <a:ext cx="1268296" cy="400110"/>
          </a:xfrm>
          <a:prstGeom prst="rect">
            <a:avLst/>
          </a:prstGeom>
          <a:noFill/>
        </p:spPr>
        <p:txBody>
          <a:bodyPr wrap="none" rtlCol="0">
            <a:spAutoFit/>
          </a:bodyPr>
          <a:lstStyle/>
          <a:p>
            <a:r>
              <a:rPr lang="en-US" sz="2000" b="1" i="1" dirty="0" smtClean="0">
                <a:latin typeface="Arial" pitchFamily="34" charset="0"/>
                <a:cs typeface="Arial" pitchFamily="34" charset="0"/>
              </a:rPr>
              <a:t>Personal</a:t>
            </a:r>
            <a:endParaRPr lang="en-US" sz="2000" b="1" i="1" dirty="0">
              <a:latin typeface="Arial" pitchFamily="34" charset="0"/>
              <a:cs typeface="Arial" pitchFamily="34" charset="0"/>
            </a:endParaRPr>
          </a:p>
        </p:txBody>
      </p:sp>
      <p:sp>
        <p:nvSpPr>
          <p:cNvPr id="26" name="TextBox 25"/>
          <p:cNvSpPr txBox="1"/>
          <p:nvPr/>
        </p:nvSpPr>
        <p:spPr>
          <a:xfrm>
            <a:off x="1760704" y="3942944"/>
            <a:ext cx="1396536" cy="400110"/>
          </a:xfrm>
          <a:prstGeom prst="rect">
            <a:avLst/>
          </a:prstGeom>
          <a:noFill/>
        </p:spPr>
        <p:txBody>
          <a:bodyPr wrap="none" rtlCol="0">
            <a:spAutoFit/>
          </a:bodyPr>
          <a:lstStyle/>
          <a:p>
            <a:r>
              <a:rPr lang="en-US" sz="2000" b="1" i="1" dirty="0" smtClean="0">
                <a:latin typeface="Arial" pitchFamily="34" charset="0"/>
                <a:cs typeface="Arial" pitchFamily="34" charset="0"/>
              </a:rPr>
              <a:t>Co-option</a:t>
            </a:r>
            <a:endParaRPr lang="en-US" sz="2000" b="1" i="1" dirty="0">
              <a:latin typeface="Arial" pitchFamily="34" charset="0"/>
              <a:cs typeface="Arial" pitchFamily="34" charset="0"/>
            </a:endParaRPr>
          </a:p>
        </p:txBody>
      </p:sp>
      <p:sp>
        <p:nvSpPr>
          <p:cNvPr id="27" name="TextBox 26"/>
          <p:cNvSpPr txBox="1"/>
          <p:nvPr/>
        </p:nvSpPr>
        <p:spPr>
          <a:xfrm>
            <a:off x="1752600" y="4542816"/>
            <a:ext cx="1951175" cy="400110"/>
          </a:xfrm>
          <a:prstGeom prst="rect">
            <a:avLst/>
          </a:prstGeom>
          <a:noFill/>
        </p:spPr>
        <p:txBody>
          <a:bodyPr wrap="none" rtlCol="0">
            <a:spAutoFit/>
          </a:bodyPr>
          <a:lstStyle/>
          <a:p>
            <a:r>
              <a:rPr lang="en-US" sz="2000" b="1" i="1" dirty="0" smtClean="0">
                <a:latin typeface="Arial" pitchFamily="34" charset="0"/>
                <a:cs typeface="Arial" pitchFamily="34" charset="0"/>
              </a:rPr>
              <a:t>Impersonation</a:t>
            </a:r>
            <a:endParaRPr lang="en-US" sz="2000" b="1" i="1" dirty="0">
              <a:latin typeface="Arial" pitchFamily="34" charset="0"/>
              <a:cs typeface="Arial" pitchFamily="34" charset="0"/>
            </a:endParaRPr>
          </a:p>
        </p:txBody>
      </p:sp>
      <p:sp>
        <p:nvSpPr>
          <p:cNvPr id="28" name="TextBox 27"/>
          <p:cNvSpPr txBox="1"/>
          <p:nvPr/>
        </p:nvSpPr>
        <p:spPr>
          <a:xfrm>
            <a:off x="1760704" y="5162144"/>
            <a:ext cx="1435008" cy="400110"/>
          </a:xfrm>
          <a:prstGeom prst="rect">
            <a:avLst/>
          </a:prstGeom>
          <a:noFill/>
        </p:spPr>
        <p:txBody>
          <a:bodyPr wrap="none" rtlCol="0">
            <a:spAutoFit/>
          </a:bodyPr>
          <a:lstStyle/>
          <a:p>
            <a:r>
              <a:rPr lang="en-US" sz="2000" b="1" i="1" dirty="0" smtClean="0">
                <a:latin typeface="Arial" pitchFamily="34" charset="0"/>
                <a:cs typeface="Arial" pitchFamily="34" charset="0"/>
              </a:rPr>
              <a:t>Infiltration</a:t>
            </a:r>
            <a:endParaRPr lang="en-US" sz="2000" b="1" i="1" dirty="0">
              <a:latin typeface="Arial" pitchFamily="34" charset="0"/>
              <a:cs typeface="Arial" pitchFamily="34" charset="0"/>
            </a:endParaRPr>
          </a:p>
        </p:txBody>
      </p:sp>
      <p:sp>
        <p:nvSpPr>
          <p:cNvPr id="29" name="TextBox 28"/>
          <p:cNvSpPr txBox="1"/>
          <p:nvPr/>
        </p:nvSpPr>
        <p:spPr>
          <a:xfrm>
            <a:off x="381000" y="3657600"/>
            <a:ext cx="2819400" cy="369332"/>
          </a:xfrm>
          <a:prstGeom prst="rect">
            <a:avLst/>
          </a:prstGeom>
          <a:noFill/>
        </p:spPr>
        <p:txBody>
          <a:bodyPr wrap="square" rtlCol="0">
            <a:spAutoFit/>
          </a:bodyPr>
          <a:lstStyle/>
          <a:p>
            <a:pPr algn="ctr"/>
            <a:r>
              <a:rPr lang="en-US" b="1" dirty="0" smtClean="0">
                <a:latin typeface="Arial" pitchFamily="34" charset="0"/>
                <a:cs typeface="Arial" pitchFamily="34" charset="0"/>
              </a:rPr>
              <a:t>Deliberate Demeanor</a:t>
            </a:r>
            <a:endParaRPr lang="en-US" b="1" dirty="0">
              <a:latin typeface="Arial" pitchFamily="34" charset="0"/>
              <a:cs typeface="Arial" pitchFamily="34" charset="0"/>
            </a:endParaRPr>
          </a:p>
        </p:txBody>
      </p:sp>
      <p:sp>
        <p:nvSpPr>
          <p:cNvPr id="30" name="TextBox 29"/>
          <p:cNvSpPr txBox="1"/>
          <p:nvPr/>
        </p:nvSpPr>
        <p:spPr>
          <a:xfrm>
            <a:off x="1524000" y="4876800"/>
            <a:ext cx="1676400" cy="369332"/>
          </a:xfrm>
          <a:prstGeom prst="rect">
            <a:avLst/>
          </a:prstGeom>
          <a:noFill/>
        </p:spPr>
        <p:txBody>
          <a:bodyPr wrap="square" rtlCol="0">
            <a:spAutoFit/>
          </a:bodyPr>
          <a:lstStyle/>
          <a:p>
            <a:pPr algn="ctr"/>
            <a:r>
              <a:rPr lang="en-US" b="1" dirty="0" smtClean="0">
                <a:latin typeface="Arial" pitchFamily="34" charset="0"/>
                <a:cs typeface="Arial" pitchFamily="34" charset="0"/>
              </a:rPr>
              <a:t>Biometrics</a:t>
            </a:r>
            <a:endParaRPr lang="en-US" b="1" dirty="0">
              <a:latin typeface="Arial" pitchFamily="34" charset="0"/>
              <a:cs typeface="Arial" pitchFamily="34" charset="0"/>
            </a:endParaRPr>
          </a:p>
        </p:txBody>
      </p:sp>
      <p:sp>
        <p:nvSpPr>
          <p:cNvPr id="31" name="TextBox 30"/>
          <p:cNvSpPr txBox="1"/>
          <p:nvPr/>
        </p:nvSpPr>
        <p:spPr>
          <a:xfrm>
            <a:off x="0" y="4267200"/>
            <a:ext cx="3276600" cy="369332"/>
          </a:xfrm>
          <a:prstGeom prst="rect">
            <a:avLst/>
          </a:prstGeom>
          <a:noFill/>
        </p:spPr>
        <p:txBody>
          <a:bodyPr wrap="square" rtlCol="0">
            <a:spAutoFit/>
          </a:bodyPr>
          <a:lstStyle/>
          <a:p>
            <a:pPr algn="ctr"/>
            <a:r>
              <a:rPr lang="en-US" b="1" dirty="0" smtClean="0">
                <a:latin typeface="Arial" pitchFamily="34" charset="0"/>
                <a:cs typeface="Arial" pitchFamily="34" charset="0"/>
              </a:rPr>
              <a:t>Interpreter / Partner Dev.</a:t>
            </a:r>
            <a:endParaRPr lang="en-US" b="1" dirty="0">
              <a:latin typeface="Arial" pitchFamily="34" charset="0"/>
              <a:cs typeface="Arial" pitchFamily="34" charset="0"/>
            </a:endParaRPr>
          </a:p>
        </p:txBody>
      </p:sp>
      <p:sp>
        <p:nvSpPr>
          <p:cNvPr id="32" name="TextBox 31"/>
          <p:cNvSpPr txBox="1"/>
          <p:nvPr/>
        </p:nvSpPr>
        <p:spPr>
          <a:xfrm>
            <a:off x="762000" y="5486400"/>
            <a:ext cx="2438400" cy="369332"/>
          </a:xfrm>
          <a:prstGeom prst="rect">
            <a:avLst/>
          </a:prstGeom>
          <a:noFill/>
        </p:spPr>
        <p:txBody>
          <a:bodyPr wrap="square" rtlCol="0">
            <a:spAutoFit/>
          </a:bodyPr>
          <a:lstStyle/>
          <a:p>
            <a:pPr algn="ctr"/>
            <a:r>
              <a:rPr lang="en-US" b="1" dirty="0" smtClean="0">
                <a:latin typeface="Arial" pitchFamily="34" charset="0"/>
                <a:cs typeface="Arial" pitchFamily="34" charset="0"/>
              </a:rPr>
              <a:t>Base Defense Plan</a:t>
            </a:r>
            <a:endParaRPr lang="en-US" b="1" dirty="0">
              <a:latin typeface="Arial" pitchFamily="34" charset="0"/>
              <a:cs typeface="Arial" pitchFamily="34" charset="0"/>
            </a:endParaRPr>
          </a:p>
        </p:txBody>
      </p:sp>
      <p:sp>
        <p:nvSpPr>
          <p:cNvPr id="33" name="Rectangle 32"/>
          <p:cNvSpPr/>
          <p:nvPr/>
        </p:nvSpPr>
        <p:spPr>
          <a:xfrm>
            <a:off x="396030" y="2866416"/>
            <a:ext cx="2743200" cy="304800"/>
          </a:xfrm>
          <a:prstGeom prst="rect">
            <a:avLst/>
          </a:prstGeom>
          <a:solidFill>
            <a:srgbClr val="FF0000"/>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381000" y="2819400"/>
            <a:ext cx="2834430" cy="400110"/>
          </a:xfrm>
          <a:prstGeom prst="rect">
            <a:avLst/>
          </a:prstGeom>
          <a:noFill/>
        </p:spPr>
        <p:txBody>
          <a:bodyPr wrap="none" rtlCol="0">
            <a:spAutoFit/>
          </a:bodyPr>
          <a:lstStyle/>
          <a:p>
            <a:r>
              <a:rPr lang="en-US" sz="2000" b="1" i="1" dirty="0" smtClean="0">
                <a:latin typeface="Arial" pitchFamily="34" charset="0"/>
                <a:cs typeface="Arial" pitchFamily="34" charset="0"/>
              </a:rPr>
              <a:t>Unknown Motivations</a:t>
            </a:r>
            <a:endParaRPr lang="en-US" sz="2000" b="1" i="1" dirty="0">
              <a:latin typeface="Arial" pitchFamily="34" charset="0"/>
              <a:cs typeface="Arial" pitchFamily="34" charset="0"/>
            </a:endParaRPr>
          </a:p>
        </p:txBody>
      </p:sp>
      <p:sp>
        <p:nvSpPr>
          <p:cNvPr id="35" name="TextBox 25"/>
          <p:cNvSpPr txBox="1">
            <a:spLocks noChangeArrowheads="1"/>
          </p:cNvSpPr>
          <p:nvPr/>
        </p:nvSpPr>
        <p:spPr bwMode="auto">
          <a:xfrm>
            <a:off x="304800" y="886361"/>
            <a:ext cx="8686800" cy="1354217"/>
          </a:xfrm>
          <a:prstGeom prst="rect">
            <a:avLst/>
          </a:prstGeom>
          <a:noFill/>
          <a:ln w="9525">
            <a:noFill/>
            <a:miter lim="800000"/>
            <a:headEnd/>
            <a:tailEnd/>
          </a:ln>
        </p:spPr>
        <p:txBody>
          <a:bodyPr wrap="square">
            <a:spAutoFit/>
          </a:bodyPr>
          <a:lstStyle/>
          <a:p>
            <a:r>
              <a:rPr lang="en-US" b="1" dirty="0">
                <a:latin typeface="Arial" pitchFamily="34" charset="0"/>
                <a:cs typeface="Arial" pitchFamily="34" charset="0"/>
              </a:rPr>
              <a:t>Deliberate Demeanor:  </a:t>
            </a:r>
            <a:r>
              <a:rPr lang="en-US" sz="1600" dirty="0">
                <a:latin typeface="Arial" pitchFamily="34" charset="0"/>
                <a:cs typeface="Arial" pitchFamily="34" charset="0"/>
              </a:rPr>
              <a:t>Given a </a:t>
            </a:r>
            <a:r>
              <a:rPr lang="en-US" sz="1600" dirty="0" smtClean="0">
                <a:latin typeface="Arial" pitchFamily="34" charset="0"/>
                <a:cs typeface="Arial" pitchFamily="34" charset="0"/>
              </a:rPr>
              <a:t>Soldier understands </a:t>
            </a:r>
            <a:r>
              <a:rPr lang="en-US" sz="1600" dirty="0">
                <a:latin typeface="Arial" pitchFamily="34" charset="0"/>
                <a:cs typeface="Arial" pitchFamily="34" charset="0"/>
              </a:rPr>
              <a:t>the partner nation’s culture, </a:t>
            </a:r>
            <a:r>
              <a:rPr lang="en-US" sz="1600" dirty="0" smtClean="0">
                <a:latin typeface="Arial" pitchFamily="34" charset="0"/>
                <a:cs typeface="Arial" pitchFamily="34" charset="0"/>
              </a:rPr>
              <a:t>customs</a:t>
            </a:r>
            <a:r>
              <a:rPr lang="en-US" sz="1600" dirty="0">
                <a:latin typeface="Arial" pitchFamily="34" charset="0"/>
                <a:cs typeface="Arial" pitchFamily="34" charset="0"/>
              </a:rPr>
              <a:t>, traditions and codes, </a:t>
            </a:r>
            <a:r>
              <a:rPr lang="en-US" sz="1600" b="1" dirty="0">
                <a:latin typeface="Arial" pitchFamily="34" charset="0"/>
                <a:cs typeface="Arial" pitchFamily="34" charset="0"/>
              </a:rPr>
              <a:t>“</a:t>
            </a:r>
            <a:r>
              <a:rPr lang="en-US" sz="1600" b="1" dirty="0" smtClean="0">
                <a:latin typeface="Arial" pitchFamily="34" charset="0"/>
                <a:cs typeface="Arial" pitchFamily="34" charset="0"/>
              </a:rPr>
              <a:t>Deliberate Demeanor</a:t>
            </a:r>
            <a:r>
              <a:rPr lang="en-US" sz="1600" b="1" dirty="0">
                <a:latin typeface="Arial" pitchFamily="34" charset="0"/>
                <a:cs typeface="Arial" pitchFamily="34" charset="0"/>
              </a:rPr>
              <a:t>” </a:t>
            </a:r>
            <a:r>
              <a:rPr lang="en-US" sz="1600" dirty="0">
                <a:latin typeface="Arial" pitchFamily="34" charset="0"/>
                <a:cs typeface="Arial" pitchFamily="34" charset="0"/>
              </a:rPr>
              <a:t>(D2) is the practice of </a:t>
            </a:r>
            <a:r>
              <a:rPr lang="en-US" sz="1600" dirty="0" smtClean="0">
                <a:latin typeface="Arial" pitchFamily="34" charset="0"/>
                <a:cs typeface="Arial" pitchFamily="34" charset="0"/>
              </a:rPr>
              <a:t>constantly exerting </a:t>
            </a:r>
            <a:r>
              <a:rPr lang="en-US" sz="1600" dirty="0">
                <a:latin typeface="Arial" pitchFamily="34" charset="0"/>
                <a:cs typeface="Arial" pitchFamily="34" charset="0"/>
              </a:rPr>
              <a:t>a professional and controlled conduct</a:t>
            </a:r>
            <a:r>
              <a:rPr lang="en-US" sz="1600" dirty="0" smtClean="0">
                <a:latin typeface="Arial" pitchFamily="34" charset="0"/>
                <a:cs typeface="Arial" pitchFamily="34" charset="0"/>
              </a:rPr>
              <a:t>, resistant </a:t>
            </a:r>
            <a:r>
              <a:rPr lang="en-US" sz="1600" dirty="0">
                <a:latin typeface="Arial" pitchFamily="34" charset="0"/>
                <a:cs typeface="Arial" pitchFamily="34" charset="0"/>
              </a:rPr>
              <a:t>to incitement to </a:t>
            </a:r>
            <a:r>
              <a:rPr lang="en-US" sz="1600" dirty="0" smtClean="0">
                <a:latin typeface="Arial" pitchFamily="34" charset="0"/>
                <a:cs typeface="Arial" pitchFamily="34" charset="0"/>
              </a:rPr>
              <a:t>any </a:t>
            </a:r>
            <a:r>
              <a:rPr lang="en-US" sz="1600" dirty="0">
                <a:latin typeface="Arial" pitchFamily="34" charset="0"/>
                <a:cs typeface="Arial" pitchFamily="34" charset="0"/>
              </a:rPr>
              <a:t>“friction points</a:t>
            </a:r>
            <a:r>
              <a:rPr lang="en-US" sz="1600" dirty="0" smtClean="0">
                <a:latin typeface="Arial" pitchFamily="34" charset="0"/>
                <a:cs typeface="Arial" pitchFamily="34" charset="0"/>
              </a:rPr>
              <a:t>” that </a:t>
            </a:r>
            <a:r>
              <a:rPr lang="en-US" sz="1600" dirty="0">
                <a:latin typeface="Arial" pitchFamily="34" charset="0"/>
                <a:cs typeface="Arial" pitchFamily="34" charset="0"/>
              </a:rPr>
              <a:t>may lead to incidents of personal disagreements. </a:t>
            </a:r>
            <a:r>
              <a:rPr lang="en-US" sz="1600" b="1" dirty="0" smtClean="0">
                <a:latin typeface="Arial" pitchFamily="34" charset="0"/>
                <a:cs typeface="Arial" pitchFamily="34" charset="0"/>
              </a:rPr>
              <a:t>Patience</a:t>
            </a:r>
            <a:r>
              <a:rPr lang="en-US" sz="1600" dirty="0" smtClean="0">
                <a:latin typeface="Arial" pitchFamily="34" charset="0"/>
                <a:cs typeface="Arial" pitchFamily="34" charset="0"/>
              </a:rPr>
              <a:t>, </a:t>
            </a:r>
            <a:r>
              <a:rPr lang="en-US" sz="1600" b="1" dirty="0">
                <a:latin typeface="Arial" pitchFamily="34" charset="0"/>
                <a:cs typeface="Arial" pitchFamily="34" charset="0"/>
              </a:rPr>
              <a:t>Courtesy</a:t>
            </a:r>
            <a:r>
              <a:rPr lang="en-US" sz="1600" dirty="0">
                <a:latin typeface="Arial" pitchFamily="34" charset="0"/>
                <a:cs typeface="Arial" pitchFamily="34" charset="0"/>
              </a:rPr>
              <a:t> and </a:t>
            </a:r>
            <a:r>
              <a:rPr lang="en-US" sz="1600" b="1" dirty="0">
                <a:latin typeface="Arial" pitchFamily="34" charset="0"/>
                <a:cs typeface="Arial" pitchFamily="34" charset="0"/>
              </a:rPr>
              <a:t>Restraint</a:t>
            </a:r>
            <a:r>
              <a:rPr lang="en-US" sz="1600" dirty="0">
                <a:latin typeface="Arial" pitchFamily="34" charset="0"/>
                <a:cs typeface="Arial" pitchFamily="34" charset="0"/>
              </a:rPr>
              <a:t> combined </a:t>
            </a:r>
            <a:r>
              <a:rPr lang="en-US" sz="1600" dirty="0" smtClean="0">
                <a:latin typeface="Arial" pitchFamily="34" charset="0"/>
                <a:cs typeface="Arial" pitchFamily="34" charset="0"/>
              </a:rPr>
              <a:t>with </a:t>
            </a:r>
            <a:r>
              <a:rPr lang="en-US" sz="1600" b="1" dirty="0">
                <a:latin typeface="Arial" pitchFamily="34" charset="0"/>
                <a:cs typeface="Arial" pitchFamily="34" charset="0"/>
              </a:rPr>
              <a:t>Vigilance</a:t>
            </a:r>
            <a:r>
              <a:rPr lang="en-US" sz="1600" dirty="0">
                <a:latin typeface="Arial" pitchFamily="34" charset="0"/>
                <a:cs typeface="Arial" pitchFamily="34" charset="0"/>
              </a:rPr>
              <a:t> are commonly practiced in D2.</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880"/>
            <a:ext cx="9144000" cy="609600"/>
          </a:xfrm>
        </p:spPr>
        <p:txBody>
          <a:bodyPr/>
          <a:lstStyle/>
          <a:p>
            <a:pPr algn="ctr">
              <a:defRPr/>
            </a:pPr>
            <a:r>
              <a:rPr lang="en-US" sz="3600" b="1" i="1" dirty="0" smtClean="0">
                <a:effectLst>
                  <a:outerShdw blurRad="38100" dist="38100" dir="2700000" algn="tl">
                    <a:srgbClr val="000000">
                      <a:alpha val="43137"/>
                    </a:srgbClr>
                  </a:outerShdw>
                </a:effectLst>
                <a:latin typeface="Arial" pitchFamily="34" charset="0"/>
                <a:cs typeface="Arial" pitchFamily="34" charset="0"/>
              </a:rPr>
              <a:t>Terminal Learning Objective</a:t>
            </a:r>
            <a:endParaRPr lang="en-US" sz="3600" b="1" i="1"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5" name="Content Placeholder 4"/>
          <p:cNvGraphicFramePr>
            <a:graphicFrameLocks noGrp="1"/>
          </p:cNvGraphicFramePr>
          <p:nvPr>
            <p:ph idx="1"/>
          </p:nvPr>
        </p:nvGraphicFramePr>
        <p:xfrm>
          <a:off x="242882" y="1065212"/>
          <a:ext cx="8729662" cy="3627120"/>
        </p:xfrm>
        <a:graphic>
          <a:graphicData uri="http://schemas.openxmlformats.org/drawingml/2006/table">
            <a:tbl>
              <a:tblPr firstRow="1" bandRow="1">
                <a:tableStyleId>{5940675A-B579-460E-94D1-54222C63F5DA}</a:tableStyleId>
              </a:tblPr>
              <a:tblGrid>
                <a:gridCol w="1616604"/>
                <a:gridCol w="7113058"/>
              </a:tblGrid>
              <a:tr h="685800">
                <a:tc>
                  <a:txBody>
                    <a:bodyPr/>
                    <a:lstStyle/>
                    <a:p>
                      <a:r>
                        <a:rPr lang="en-US" sz="2000" b="1" dirty="0" smtClean="0">
                          <a:effectLst>
                            <a:outerShdw blurRad="38100" dist="38100" dir="2700000" algn="tl">
                              <a:srgbClr val="000000">
                                <a:alpha val="43137"/>
                              </a:srgbClr>
                            </a:outerShdw>
                          </a:effectLst>
                          <a:latin typeface="Arial" pitchFamily="34" charset="0"/>
                          <a:cs typeface="Arial" pitchFamily="34" charset="0"/>
                        </a:rPr>
                        <a:t>Action:</a:t>
                      </a:r>
                      <a:endParaRPr lang="en-US" sz="2000" b="1" dirty="0">
                        <a:effectLst>
                          <a:outerShdw blurRad="38100" dist="38100" dir="2700000" algn="tl">
                            <a:srgbClr val="000000">
                              <a:alpha val="43137"/>
                            </a:srgbClr>
                          </a:outerShdw>
                        </a:effectLst>
                        <a:latin typeface="Arial" pitchFamily="34" charset="0"/>
                        <a:cs typeface="Arial" pitchFamily="34" charset="0"/>
                      </a:endParaRPr>
                    </a:p>
                  </a:txBody>
                  <a:tcPr/>
                </a:tc>
                <a:tc>
                  <a:txBody>
                    <a:bodyPr/>
                    <a:lstStyle/>
                    <a:p>
                      <a:r>
                        <a:rPr lang="en-US" sz="2000" b="1" i="1" dirty="0" smtClean="0">
                          <a:latin typeface="Arial" pitchFamily="34" charset="0"/>
                          <a:cs typeface="Arial" pitchFamily="34" charset="0"/>
                        </a:rPr>
                        <a:t>Receive a</a:t>
                      </a:r>
                      <a:r>
                        <a:rPr lang="en-US" sz="2000" b="1" i="1" baseline="0" dirty="0" smtClean="0">
                          <a:latin typeface="Arial" pitchFamily="34" charset="0"/>
                          <a:cs typeface="Arial" pitchFamily="34" charset="0"/>
                        </a:rPr>
                        <a:t>n Inside the Wire Threat Awareness period of instruction. </a:t>
                      </a:r>
                      <a:endParaRPr lang="en-US" sz="2000" b="1" i="1" dirty="0">
                        <a:latin typeface="Arial" pitchFamily="34" charset="0"/>
                        <a:cs typeface="Arial" pitchFamily="34" charset="0"/>
                      </a:endParaRPr>
                    </a:p>
                  </a:txBody>
                  <a:tcPr/>
                </a:tc>
              </a:tr>
              <a:tr h="1219200">
                <a:tc>
                  <a:txBody>
                    <a:bodyPr/>
                    <a:lstStyle/>
                    <a:p>
                      <a:r>
                        <a:rPr lang="en-US" sz="2000" b="1" dirty="0" smtClean="0">
                          <a:effectLst>
                            <a:outerShdw blurRad="38100" dist="38100" dir="2700000" algn="tl">
                              <a:srgbClr val="000000">
                                <a:alpha val="43137"/>
                              </a:srgbClr>
                            </a:outerShdw>
                          </a:effectLst>
                          <a:latin typeface="Arial" pitchFamily="34" charset="0"/>
                          <a:cs typeface="Arial" pitchFamily="34" charset="0"/>
                        </a:rPr>
                        <a:t>Conditions:</a:t>
                      </a:r>
                      <a:endParaRPr lang="en-US" sz="2000" b="1" dirty="0">
                        <a:effectLst>
                          <a:outerShdw blurRad="38100" dist="38100" dir="2700000" algn="tl">
                            <a:srgbClr val="000000">
                              <a:alpha val="43137"/>
                            </a:srgbClr>
                          </a:outerShdw>
                        </a:effectLst>
                        <a:latin typeface="Arial" pitchFamily="34" charset="0"/>
                        <a:cs typeface="Arial" pitchFamily="34" charset="0"/>
                      </a:endParaRPr>
                    </a:p>
                  </a:txBody>
                  <a:tcPr/>
                </a:tc>
                <a:tc>
                  <a:txBody>
                    <a:bodyPr/>
                    <a:lstStyle/>
                    <a:p>
                      <a:r>
                        <a:rPr lang="en-US" sz="2000" b="1" i="1" kern="1200" baseline="0" dirty="0" smtClean="0">
                          <a:solidFill>
                            <a:schemeClr val="tx1"/>
                          </a:solidFill>
                          <a:latin typeface="Arial" pitchFamily="34" charset="0"/>
                          <a:ea typeface="+mn-ea"/>
                          <a:cs typeface="Arial" pitchFamily="34" charset="0"/>
                        </a:rPr>
                        <a:t>You are given a classroom environment; period of instruction by a Trainer Mentor (TM) subject matter expert (SME) instructor; course materials.</a:t>
                      </a:r>
                    </a:p>
                    <a:p>
                      <a:endParaRPr lang="en-US" sz="2000" b="1" kern="1200" baseline="0" dirty="0" smtClean="0">
                        <a:solidFill>
                          <a:schemeClr val="tx1"/>
                        </a:solidFill>
                        <a:latin typeface="Arial" pitchFamily="34" charset="0"/>
                        <a:ea typeface="+mn-ea"/>
                        <a:cs typeface="Arial" pitchFamily="34" charset="0"/>
                      </a:endParaRPr>
                    </a:p>
                  </a:txBody>
                  <a:tcPr/>
                </a:tc>
              </a:tr>
              <a:tr h="1219200">
                <a:tc>
                  <a:txBody>
                    <a:bodyPr/>
                    <a:lstStyle/>
                    <a:p>
                      <a:r>
                        <a:rPr lang="en-US" sz="2000" b="1" dirty="0" smtClean="0">
                          <a:effectLst>
                            <a:outerShdw blurRad="38100" dist="38100" dir="2700000" algn="tl">
                              <a:srgbClr val="000000">
                                <a:alpha val="43137"/>
                              </a:srgbClr>
                            </a:outerShdw>
                          </a:effectLst>
                          <a:latin typeface="Arial" pitchFamily="34" charset="0"/>
                          <a:cs typeface="Arial" pitchFamily="34" charset="0"/>
                        </a:rPr>
                        <a:t>Standards:</a:t>
                      </a:r>
                      <a:endParaRPr lang="en-US" sz="2000" b="1" dirty="0">
                        <a:effectLst>
                          <a:outerShdw blurRad="38100" dist="38100" dir="2700000" algn="tl">
                            <a:srgbClr val="000000">
                              <a:alpha val="43137"/>
                            </a:srgbClr>
                          </a:outerShdw>
                        </a:effectLst>
                        <a:latin typeface="Arial" pitchFamily="34" charset="0"/>
                        <a:cs typeface="Arial" pitchFamily="34" charset="0"/>
                      </a:endParaRPr>
                    </a:p>
                  </a:txBody>
                  <a:tcPr/>
                </a:tc>
                <a:tc>
                  <a:txBody>
                    <a:bodyPr/>
                    <a:lstStyle/>
                    <a:p>
                      <a:r>
                        <a:rPr lang="en-US" sz="2000" b="1" i="1" dirty="0" smtClean="0">
                          <a:latin typeface="Arial" pitchFamily="34" charset="0"/>
                          <a:cs typeface="Arial" pitchFamily="34" charset="0"/>
                        </a:rPr>
                        <a:t>Develop an increased understanding and awareness</a:t>
                      </a:r>
                      <a:r>
                        <a:rPr lang="en-US" sz="2000" b="1" i="1" baseline="0" dirty="0" smtClean="0">
                          <a:latin typeface="Arial" pitchFamily="34" charset="0"/>
                          <a:cs typeface="Arial" pitchFamily="34" charset="0"/>
                        </a:rPr>
                        <a:t> of the inside the wire threat, warnings and indicators of such an attack and friendly best practices to mitigate their effectiveness. Understand how each of these topics impacts operations. </a:t>
                      </a:r>
                      <a:endParaRPr lang="en-US" sz="2000" b="1" i="1" dirty="0">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2" cstate="email">
            <a:lum bright="77000" contrast="-70000"/>
          </a:blip>
          <a:srcRect/>
          <a:stretch>
            <a:fillRect/>
          </a:stretch>
        </p:blipFill>
        <p:spPr bwMode="auto">
          <a:xfrm>
            <a:off x="1600200" y="1116732"/>
            <a:ext cx="5359177" cy="5105400"/>
          </a:xfrm>
          <a:prstGeom prst="rect">
            <a:avLst/>
          </a:prstGeom>
          <a:ln>
            <a:noFill/>
          </a:ln>
          <a:effectLst>
            <a:outerShdw blurRad="292100" dist="139700" dir="2700000" algn="tl" rotWithShape="0">
              <a:srgbClr val="333333">
                <a:alpha val="65000"/>
              </a:srgbClr>
            </a:outerShdw>
          </a:effectLst>
        </p:spPr>
      </p:pic>
      <p:sp>
        <p:nvSpPr>
          <p:cNvPr id="2" name="Title 1"/>
          <p:cNvSpPr txBox="1">
            <a:spLocks/>
          </p:cNvSpPr>
          <p:nvPr/>
        </p:nvSpPr>
        <p:spPr>
          <a:xfrm>
            <a:off x="0" y="152400"/>
            <a:ext cx="9144000" cy="533400"/>
          </a:xfrm>
          <a:prstGeom prst="rect">
            <a:avLst/>
          </a:prstGeom>
        </p:spPr>
        <p:txBody>
          <a:bodyPr/>
          <a:lstStyle/>
          <a:p>
            <a:pPr marL="0" marR="0" lvl="0" indent="0" algn="ctr" defTabSz="934608" rtl="0" eaLnBrk="1" fontAlgn="auto" latinLnBrk="0" hangingPunct="1">
              <a:lnSpc>
                <a:spcPct val="100000"/>
              </a:lnSpc>
              <a:spcBef>
                <a:spcPct val="0"/>
              </a:spcBef>
              <a:spcAft>
                <a:spcPts val="0"/>
              </a:spcAft>
              <a:buClrTx/>
              <a:buSzTx/>
              <a:buFontTx/>
              <a:buNone/>
              <a:tabLst/>
              <a:defRPr/>
            </a:pPr>
            <a:r>
              <a:rPr kumimoji="0" lang="en-US" sz="3600" b="1" i="1" u="none" strike="noStrike" kern="1200" cap="none" spc="0" normalizeH="0" baseline="0" noProof="0" dirty="0" smtClean="0">
                <a:ln>
                  <a:noFill/>
                </a:ln>
                <a:effectLst>
                  <a:outerShdw blurRad="38100" dist="38100" dir="2700000" algn="tl">
                    <a:srgbClr val="000000">
                      <a:alpha val="43137"/>
                    </a:srgbClr>
                  </a:outerShdw>
                </a:effectLst>
                <a:uLnTx/>
                <a:uFillTx/>
                <a:latin typeface="Arial" pitchFamily="34" charset="0"/>
                <a:ea typeface="+mj-ea"/>
                <a:cs typeface="Arial" pitchFamily="34" charset="0"/>
              </a:rPr>
              <a:t>Friendly Best Practices</a:t>
            </a:r>
            <a:endParaRPr kumimoji="0" lang="en-US" sz="3600" b="1" i="1" u="none" strike="noStrike" kern="1200" cap="none" spc="0" normalizeH="0" baseline="0" noProof="0" dirty="0">
              <a:ln>
                <a:noFill/>
              </a:ln>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6" name="Picture 5" descr="5092362505_0919bd816b_o.jpg"/>
          <p:cNvPicPr>
            <a:picLocks noChangeAspect="1"/>
          </p:cNvPicPr>
          <p:nvPr/>
        </p:nvPicPr>
        <p:blipFill>
          <a:blip r:embed="rId3" cstate="email"/>
          <a:stretch>
            <a:fillRect/>
          </a:stretch>
        </p:blipFill>
        <p:spPr>
          <a:xfrm>
            <a:off x="6324600" y="4088532"/>
            <a:ext cx="2743200" cy="2492829"/>
          </a:xfrm>
          <a:prstGeom prst="rect">
            <a:avLst/>
          </a:prstGeom>
          <a:ln>
            <a:noFill/>
          </a:ln>
          <a:effectLst>
            <a:softEdge rad="317500"/>
          </a:effectLst>
        </p:spPr>
      </p:pic>
      <p:pic>
        <p:nvPicPr>
          <p:cNvPr id="7" name="Picture 6" descr="5092370451_99d4ae7261_o.jpg"/>
          <p:cNvPicPr>
            <a:picLocks noChangeAspect="1"/>
          </p:cNvPicPr>
          <p:nvPr/>
        </p:nvPicPr>
        <p:blipFill>
          <a:blip r:embed="rId4" cstate="email"/>
          <a:stretch>
            <a:fillRect/>
          </a:stretch>
        </p:blipFill>
        <p:spPr>
          <a:xfrm>
            <a:off x="6019800" y="2361671"/>
            <a:ext cx="3048000" cy="2107861"/>
          </a:xfrm>
          <a:prstGeom prst="rect">
            <a:avLst/>
          </a:prstGeom>
          <a:ln>
            <a:noFill/>
          </a:ln>
          <a:effectLst>
            <a:softEdge rad="317500"/>
          </a:effectLst>
        </p:spPr>
      </p:pic>
      <p:pic>
        <p:nvPicPr>
          <p:cNvPr id="8" name="Picture 7" descr="6971668524_36cbb5b554_o.jpg"/>
          <p:cNvPicPr>
            <a:picLocks noChangeAspect="1"/>
          </p:cNvPicPr>
          <p:nvPr/>
        </p:nvPicPr>
        <p:blipFill>
          <a:blip r:embed="rId5" cstate="email"/>
          <a:stretch>
            <a:fillRect/>
          </a:stretch>
        </p:blipFill>
        <p:spPr>
          <a:xfrm>
            <a:off x="2590800" y="681303"/>
            <a:ext cx="3901440" cy="2786743"/>
          </a:xfrm>
          <a:prstGeom prst="rect">
            <a:avLst/>
          </a:prstGeom>
          <a:ln>
            <a:noFill/>
          </a:ln>
          <a:effectLst>
            <a:softEdge rad="317500"/>
          </a:effectLst>
        </p:spPr>
      </p:pic>
      <p:pic>
        <p:nvPicPr>
          <p:cNvPr id="11" name="Picture 10" descr="6969786576_8da593a07d_o.jpg"/>
          <p:cNvPicPr>
            <a:picLocks noChangeAspect="1"/>
          </p:cNvPicPr>
          <p:nvPr/>
        </p:nvPicPr>
        <p:blipFill>
          <a:blip r:embed="rId6" cstate="email"/>
          <a:stretch>
            <a:fillRect/>
          </a:stretch>
        </p:blipFill>
        <p:spPr>
          <a:xfrm>
            <a:off x="228600" y="4012332"/>
            <a:ext cx="3352800" cy="2552700"/>
          </a:xfrm>
          <a:prstGeom prst="rect">
            <a:avLst/>
          </a:prstGeom>
          <a:ln>
            <a:noFill/>
          </a:ln>
          <a:effectLst>
            <a:softEdge rad="317500"/>
          </a:effectLst>
        </p:spPr>
      </p:pic>
      <p:pic>
        <p:nvPicPr>
          <p:cNvPr id="12" name="Picture 11" descr="7621118254_df1e50cf43_o.jpg"/>
          <p:cNvPicPr>
            <a:picLocks noChangeAspect="1"/>
          </p:cNvPicPr>
          <p:nvPr/>
        </p:nvPicPr>
        <p:blipFill>
          <a:blip r:embed="rId7" cstate="email"/>
          <a:stretch>
            <a:fillRect/>
          </a:stretch>
        </p:blipFill>
        <p:spPr>
          <a:xfrm>
            <a:off x="3048000" y="4812684"/>
            <a:ext cx="3657600" cy="1816716"/>
          </a:xfrm>
          <a:prstGeom prst="rect">
            <a:avLst/>
          </a:prstGeom>
          <a:effectLst>
            <a:softEdge rad="317500"/>
          </a:effectLst>
        </p:spPr>
      </p:pic>
      <p:pic>
        <p:nvPicPr>
          <p:cNvPr id="5" name="Picture 4" descr="3395633_f1024.jpg"/>
          <p:cNvPicPr>
            <a:picLocks noChangeAspect="1"/>
          </p:cNvPicPr>
          <p:nvPr/>
        </p:nvPicPr>
        <p:blipFill>
          <a:blip r:embed="rId8" cstate="email"/>
          <a:srcRect/>
          <a:stretch>
            <a:fillRect/>
          </a:stretch>
        </p:blipFill>
        <p:spPr>
          <a:xfrm>
            <a:off x="5427425" y="811932"/>
            <a:ext cx="3640375" cy="2209800"/>
          </a:xfrm>
          <a:prstGeom prst="rect">
            <a:avLst/>
          </a:prstGeom>
          <a:ln>
            <a:noFill/>
          </a:ln>
          <a:effectLst>
            <a:softEdge rad="317500"/>
          </a:effectLst>
        </p:spPr>
      </p:pic>
      <p:pic>
        <p:nvPicPr>
          <p:cNvPr id="17" name="Picture 16" descr="7306677826_3cf7fbcc85_o.jpg"/>
          <p:cNvPicPr>
            <a:picLocks noChangeAspect="1"/>
          </p:cNvPicPr>
          <p:nvPr/>
        </p:nvPicPr>
        <p:blipFill>
          <a:blip r:embed="rId9" cstate="email"/>
          <a:stretch>
            <a:fillRect/>
          </a:stretch>
        </p:blipFill>
        <p:spPr>
          <a:xfrm>
            <a:off x="152400" y="811932"/>
            <a:ext cx="2743200" cy="4206241"/>
          </a:xfrm>
          <a:prstGeom prst="rect">
            <a:avLst/>
          </a:prstGeom>
          <a:effectLst>
            <a:softEdge rad="317500"/>
          </a:effectLst>
        </p:spPr>
      </p:pic>
      <p:pic>
        <p:nvPicPr>
          <p:cNvPr id="10" name="Picture 9" descr="ITW 3.jpg"/>
          <p:cNvPicPr>
            <a:picLocks noChangeAspect="1"/>
          </p:cNvPicPr>
          <p:nvPr/>
        </p:nvPicPr>
        <p:blipFill>
          <a:blip r:embed="rId10" cstate="email"/>
          <a:stretch>
            <a:fillRect/>
          </a:stretch>
        </p:blipFill>
        <p:spPr>
          <a:xfrm>
            <a:off x="228601" y="2564532"/>
            <a:ext cx="3200400" cy="2057400"/>
          </a:xfrm>
          <a:prstGeom prst="rect">
            <a:avLst/>
          </a:prstGeom>
          <a:ln>
            <a:noFill/>
          </a:ln>
          <a:effectLst>
            <a:softEdge rad="317500"/>
          </a:effectLst>
        </p:spPr>
      </p:pic>
      <p:pic>
        <p:nvPicPr>
          <p:cNvPr id="9" name="Picture 8" descr="ITW 2.jpg"/>
          <p:cNvPicPr>
            <a:picLocks noChangeAspect="1"/>
          </p:cNvPicPr>
          <p:nvPr/>
        </p:nvPicPr>
        <p:blipFill>
          <a:blip r:embed="rId11" cstate="email"/>
          <a:stretch>
            <a:fillRect/>
          </a:stretch>
        </p:blipFill>
        <p:spPr>
          <a:xfrm>
            <a:off x="2168564" y="2183532"/>
            <a:ext cx="4536139" cy="3012282"/>
          </a:xfrm>
          <a:prstGeom prst="rect">
            <a:avLst/>
          </a:prstGeom>
          <a:ln>
            <a:noFill/>
          </a:ln>
          <a:effectLst>
            <a:softEdge rad="317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2400"/>
            <a:ext cx="9144000" cy="533400"/>
          </a:xfrm>
          <a:prstGeom prst="rect">
            <a:avLst/>
          </a:prstGeom>
        </p:spPr>
        <p:txBody>
          <a:bodyPr/>
          <a:lstStyle/>
          <a:p>
            <a:pPr marL="0" marR="0" lvl="0" indent="0" algn="ctr" defTabSz="934608" rtl="0" eaLnBrk="1" fontAlgn="auto" latinLnBrk="0" hangingPunct="1">
              <a:lnSpc>
                <a:spcPct val="100000"/>
              </a:lnSpc>
              <a:spcBef>
                <a:spcPct val="0"/>
              </a:spcBef>
              <a:spcAft>
                <a:spcPts val="0"/>
              </a:spcAft>
              <a:buClrTx/>
              <a:buSzTx/>
              <a:buFontTx/>
              <a:buNone/>
              <a:tabLst/>
              <a:defRPr/>
            </a:pPr>
            <a:r>
              <a:rPr kumimoji="0" lang="en-US" sz="3600" b="1" i="1" u="none" strike="noStrike" kern="1200" cap="none" spc="0" normalizeH="0" baseline="0" noProof="0" dirty="0" smtClean="0">
                <a:ln>
                  <a:noFill/>
                </a:ln>
                <a:effectLst>
                  <a:outerShdw blurRad="38100" dist="38100" dir="2700000" algn="tl">
                    <a:srgbClr val="000000">
                      <a:alpha val="43137"/>
                    </a:srgbClr>
                  </a:outerShdw>
                </a:effectLst>
                <a:uLnTx/>
                <a:uFillTx/>
                <a:latin typeface="Arial" pitchFamily="34" charset="0"/>
                <a:ea typeface="+mj-ea"/>
                <a:cs typeface="Arial" pitchFamily="34" charset="0"/>
              </a:rPr>
              <a:t>Unit Readiness</a:t>
            </a:r>
            <a:endParaRPr kumimoji="0" lang="en-US" sz="3600" b="1" i="1" u="none" strike="noStrike" kern="1200" cap="none" spc="0" normalizeH="0" baseline="0" noProof="0" dirty="0">
              <a:ln>
                <a:noFill/>
              </a:ln>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3" name="TextBox 2"/>
          <p:cNvSpPr txBox="1"/>
          <p:nvPr/>
        </p:nvSpPr>
        <p:spPr>
          <a:xfrm>
            <a:off x="228600" y="914400"/>
            <a:ext cx="8534400" cy="7140416"/>
          </a:xfrm>
          <a:prstGeom prst="rect">
            <a:avLst/>
          </a:prstGeom>
          <a:noFill/>
        </p:spPr>
        <p:txBody>
          <a:bodyPr wrap="square" rtlCol="0">
            <a:spAutoFit/>
          </a:bodyPr>
          <a:lstStyle/>
          <a:p>
            <a:pPr marL="173038" indent="-173038">
              <a:spcBef>
                <a:spcPts val="600"/>
              </a:spcBef>
              <a:buFont typeface="Wingdings" pitchFamily="2" charset="2"/>
              <a:buChar char="Ø"/>
            </a:pPr>
            <a:r>
              <a:rPr lang="en-US" sz="2000" dirty="0" smtClean="0">
                <a:latin typeface="Arial" pitchFamily="34" charset="0"/>
                <a:cs typeface="Arial" pitchFamily="34" charset="0"/>
              </a:rPr>
              <a:t>Commanders are to review Force Protection measures in locations where ISAF personnel cohabit or are co-located with ANSF</a:t>
            </a:r>
          </a:p>
          <a:p>
            <a:pPr marL="173038" indent="-173038">
              <a:spcBef>
                <a:spcPts val="600"/>
              </a:spcBef>
              <a:buFont typeface="Wingdings" pitchFamily="2" charset="2"/>
              <a:buChar char="Ø"/>
            </a:pPr>
            <a:r>
              <a:rPr lang="en-US" sz="2000" dirty="0" smtClean="0">
                <a:latin typeface="Arial" pitchFamily="34" charset="0"/>
                <a:cs typeface="Arial" pitchFamily="34" charset="0"/>
              </a:rPr>
              <a:t>Develop Insider Threat focused SOPs </a:t>
            </a:r>
          </a:p>
          <a:p>
            <a:pPr marL="173038" indent="-173038">
              <a:spcBef>
                <a:spcPts val="600"/>
              </a:spcBef>
              <a:buFont typeface="Wingdings" pitchFamily="2" charset="2"/>
              <a:buChar char="Ø"/>
            </a:pPr>
            <a:r>
              <a:rPr lang="en-US" sz="2000" dirty="0" smtClean="0">
                <a:latin typeface="Arial" pitchFamily="34" charset="0"/>
                <a:cs typeface="Arial" pitchFamily="34" charset="0"/>
              </a:rPr>
              <a:t>Integrate Insider Threat training at all levels</a:t>
            </a:r>
          </a:p>
          <a:p>
            <a:pPr marL="173038" indent="-173038">
              <a:spcBef>
                <a:spcPts val="600"/>
              </a:spcBef>
              <a:buFont typeface="Wingdings" pitchFamily="2" charset="2"/>
              <a:buChar char="Ø"/>
            </a:pPr>
            <a:r>
              <a:rPr lang="en-US" sz="2000" dirty="0" smtClean="0">
                <a:latin typeface="Arial" pitchFamily="34" charset="0"/>
                <a:cs typeface="Arial" pitchFamily="34" charset="0"/>
              </a:rPr>
              <a:t>Incorporate scenarios and vignettes into rehearsals and pre-patrol / mission planning</a:t>
            </a:r>
          </a:p>
          <a:p>
            <a:pPr marL="173038" indent="-173038">
              <a:spcBef>
                <a:spcPts val="600"/>
              </a:spcBef>
              <a:buFont typeface="Wingdings" pitchFamily="2" charset="2"/>
              <a:buChar char="Ø"/>
            </a:pPr>
            <a:r>
              <a:rPr lang="en-US" sz="2000" dirty="0" smtClean="0">
                <a:latin typeface="Arial" pitchFamily="34" charset="0"/>
                <a:cs typeface="Arial" pitchFamily="34" charset="0"/>
              </a:rPr>
              <a:t>Develop a well-detailed, </a:t>
            </a:r>
          </a:p>
          <a:p>
            <a:pPr marL="173038" indent="-173038">
              <a:spcBef>
                <a:spcPts val="600"/>
              </a:spcBef>
            </a:pPr>
            <a:r>
              <a:rPr lang="en-US" sz="2000" dirty="0" smtClean="0">
                <a:latin typeface="Arial" pitchFamily="34" charset="0"/>
                <a:cs typeface="Arial" pitchFamily="34" charset="0"/>
              </a:rPr>
              <a:t>	consistently refined, and </a:t>
            </a:r>
          </a:p>
          <a:p>
            <a:pPr marL="173038" indent="-173038">
              <a:spcBef>
                <a:spcPts val="600"/>
              </a:spcBef>
            </a:pPr>
            <a:r>
              <a:rPr lang="en-US" sz="2000" dirty="0" smtClean="0">
                <a:latin typeface="Arial" pitchFamily="34" charset="0"/>
                <a:cs typeface="Arial" pitchFamily="34" charset="0"/>
              </a:rPr>
              <a:t>	rehearsed Base Defense Plan</a:t>
            </a:r>
          </a:p>
          <a:p>
            <a:pPr marL="173038" indent="-173038">
              <a:spcBef>
                <a:spcPts val="600"/>
              </a:spcBef>
              <a:buFont typeface="Wingdings" pitchFamily="2" charset="2"/>
              <a:buChar char="Ø"/>
            </a:pPr>
            <a:r>
              <a:rPr lang="en-US" sz="2000" dirty="0" smtClean="0">
                <a:latin typeface="Arial" pitchFamily="34" charset="0"/>
                <a:cs typeface="Arial" pitchFamily="34" charset="0"/>
              </a:rPr>
              <a:t>Develop atmospherics </a:t>
            </a:r>
          </a:p>
          <a:p>
            <a:pPr marL="173038" indent="-173038">
              <a:spcBef>
                <a:spcPts val="600"/>
              </a:spcBef>
            </a:pPr>
            <a:r>
              <a:rPr lang="en-US" sz="2000" dirty="0" smtClean="0">
                <a:latin typeface="Arial" pitchFamily="34" charset="0"/>
                <a:cs typeface="Arial" pitchFamily="34" charset="0"/>
              </a:rPr>
              <a:t>	and reporting procedures   </a:t>
            </a:r>
          </a:p>
          <a:p>
            <a:pPr marL="173038" indent="-173038">
              <a:spcBef>
                <a:spcPts val="600"/>
              </a:spcBef>
              <a:buFont typeface="Wingdings" pitchFamily="2" charset="2"/>
              <a:buChar char="Ø"/>
            </a:pPr>
            <a:r>
              <a:rPr lang="en-US" sz="2000" dirty="0" smtClean="0">
                <a:latin typeface="Arial" pitchFamily="34" charset="0"/>
                <a:cs typeface="Arial" pitchFamily="34" charset="0"/>
              </a:rPr>
              <a:t>Know and rehearse ROE, </a:t>
            </a:r>
          </a:p>
          <a:p>
            <a:pPr marL="173038" indent="-173038">
              <a:spcBef>
                <a:spcPts val="600"/>
              </a:spcBef>
            </a:pPr>
            <a:r>
              <a:rPr lang="en-US" sz="2000" dirty="0" smtClean="0">
                <a:latin typeface="Arial" pitchFamily="34" charset="0"/>
                <a:cs typeface="Arial" pitchFamily="34" charset="0"/>
              </a:rPr>
              <a:t>	EOF, and “Actions on”</a:t>
            </a:r>
          </a:p>
          <a:p>
            <a:pPr marL="173038" indent="-173038">
              <a:buFont typeface="Wingdings" pitchFamily="2" charset="2"/>
              <a:buChar char="Ø"/>
            </a:pPr>
            <a:endParaRPr lang="en-US" sz="2000" dirty="0" smtClean="0">
              <a:latin typeface="Arial" pitchFamily="34" charset="0"/>
              <a:cs typeface="Arial" pitchFamily="34" charset="0"/>
            </a:endParaRPr>
          </a:p>
          <a:p>
            <a:pPr marL="173038" indent="-173038">
              <a:buFont typeface="Wingdings" pitchFamily="2" charset="2"/>
              <a:buChar char="Ø"/>
            </a:pPr>
            <a:endParaRPr lang="en-US" sz="2000" dirty="0" smtClean="0">
              <a:latin typeface="Arial" pitchFamily="34" charset="0"/>
              <a:cs typeface="Arial" pitchFamily="34" charset="0"/>
            </a:endParaRPr>
          </a:p>
          <a:p>
            <a:pPr indent="-342900">
              <a:spcBef>
                <a:spcPct val="20000"/>
              </a:spcBef>
            </a:pPr>
            <a:r>
              <a:rPr lang="en-US" sz="2000" dirty="0" smtClean="0">
                <a:latin typeface="Arial" pitchFamily="34" charset="0"/>
                <a:cs typeface="Arial" pitchFamily="34" charset="0"/>
              </a:rPr>
              <a:t> </a:t>
            </a:r>
          </a:p>
          <a:p>
            <a:pPr indent="-342900">
              <a:spcBef>
                <a:spcPct val="20000"/>
              </a:spcBef>
            </a:pPr>
            <a:r>
              <a:rPr lang="en-US" sz="2000" dirty="0" smtClean="0">
                <a:latin typeface="Arial" pitchFamily="34" charset="0"/>
                <a:cs typeface="Arial" pitchFamily="34" charset="0"/>
              </a:rPr>
              <a:t>       </a:t>
            </a: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pPr marL="284163" indent="-111125">
              <a:buFont typeface="Wingdings" pitchFamily="2" charset="2"/>
              <a:buChar char="§"/>
            </a:pPr>
            <a:endParaRPr lang="en-US" sz="2000" dirty="0" smtClean="0">
              <a:latin typeface="Arial" pitchFamily="34" charset="0"/>
              <a:cs typeface="Arial" pitchFamily="34" charset="0"/>
            </a:endParaRPr>
          </a:p>
        </p:txBody>
      </p:sp>
      <p:pic>
        <p:nvPicPr>
          <p:cNvPr id="4" name="Picture 3" descr="http://usarmy.vo.llnwd.net/e2/-images/2007/04/26/4255/size0-army.mil-2007-04-27-103750.jpg"/>
          <p:cNvPicPr>
            <a:picLocks noChangeAspect="1" noChangeArrowheads="1"/>
          </p:cNvPicPr>
          <p:nvPr/>
        </p:nvPicPr>
        <p:blipFill>
          <a:blip r:embed="rId2" cstate="email"/>
          <a:stretch>
            <a:fillRect/>
          </a:stretch>
        </p:blipFill>
        <p:spPr bwMode="auto">
          <a:xfrm>
            <a:off x="4038600" y="2895600"/>
            <a:ext cx="4971496" cy="3200400"/>
          </a:xfrm>
          <a:prstGeom prst="rect">
            <a:avLst/>
          </a:prstGeom>
          <a:noFill/>
          <a:ln w="1905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1143000" y="76200"/>
            <a:ext cx="7010400" cy="1143000"/>
          </a:xfrm>
          <a:prstGeom prst="rect">
            <a:avLst/>
          </a:prstGeom>
        </p:spPr>
        <p:txBody>
          <a:bodyPr/>
          <a:lstStyle/>
          <a:p>
            <a:pPr eaLnBrk="1" hangingPunct="1"/>
            <a:r>
              <a:rPr lang="en-US" sz="3200" i="1" dirty="0" smtClean="0">
                <a:effectLst>
                  <a:outerShdw blurRad="38100" dist="38100" dir="2700000" algn="tl">
                    <a:srgbClr val="000000">
                      <a:alpha val="43137"/>
                    </a:srgbClr>
                  </a:outerShdw>
                </a:effectLst>
              </a:rPr>
              <a:t>Situational Awareness and Personal Readiness</a:t>
            </a:r>
          </a:p>
        </p:txBody>
      </p:sp>
      <p:sp>
        <p:nvSpPr>
          <p:cNvPr id="6147" name="Content Placeholder 2"/>
          <p:cNvSpPr>
            <a:spLocks noGrp="1"/>
          </p:cNvSpPr>
          <p:nvPr>
            <p:ph idx="4294967295"/>
          </p:nvPr>
        </p:nvSpPr>
        <p:spPr>
          <a:xfrm>
            <a:off x="228600" y="990600"/>
            <a:ext cx="8763000" cy="5334000"/>
          </a:xfrm>
          <a:prstGeom prst="rect">
            <a:avLst/>
          </a:prstGeom>
        </p:spPr>
        <p:txBody>
          <a:bodyPr/>
          <a:lstStyle/>
          <a:p>
            <a:pPr marL="284163" indent="-284163" eaLnBrk="1" hangingPunct="1">
              <a:spcBef>
                <a:spcPts val="0"/>
              </a:spcBef>
              <a:buFont typeface="Wingdings" pitchFamily="2" charset="2"/>
              <a:buChar char="Ø"/>
            </a:pPr>
            <a:r>
              <a:rPr lang="en-US" b="0" dirty="0" smtClean="0"/>
              <a:t>Guard Against Complacency! (carry your weapon at all times)</a:t>
            </a:r>
          </a:p>
          <a:p>
            <a:pPr marL="284163" indent="-284163" eaLnBrk="1" hangingPunct="1">
              <a:spcBef>
                <a:spcPts val="0"/>
              </a:spcBef>
              <a:buFont typeface="Wingdings" pitchFamily="2" charset="2"/>
              <a:buChar char="Ø"/>
            </a:pPr>
            <a:r>
              <a:rPr lang="en-US" b="0" dirty="0" smtClean="0"/>
              <a:t>Relationships are important </a:t>
            </a:r>
          </a:p>
          <a:p>
            <a:pPr marL="284163" indent="-284163">
              <a:spcBef>
                <a:spcPts val="0"/>
              </a:spcBef>
              <a:buFont typeface="Wingdings" pitchFamily="2" charset="2"/>
              <a:buChar char="Ø"/>
            </a:pPr>
            <a:r>
              <a:rPr lang="en-US" b="0" dirty="0" smtClean="0"/>
              <a:t>Build bridges between ISAF and ANSF, not walls</a:t>
            </a:r>
          </a:p>
          <a:p>
            <a:pPr marL="284163" indent="-284163" eaLnBrk="1" hangingPunct="1">
              <a:spcBef>
                <a:spcPts val="0"/>
              </a:spcBef>
              <a:buFont typeface="Wingdings" pitchFamily="2" charset="2"/>
              <a:buChar char="Ø"/>
            </a:pPr>
            <a:r>
              <a:rPr lang="en-US" b="0" dirty="0" smtClean="0"/>
              <a:t>Continually assess your training and force protection to counter threats </a:t>
            </a:r>
          </a:p>
          <a:p>
            <a:pPr marL="284163" indent="-284163">
              <a:spcBef>
                <a:spcPts val="0"/>
              </a:spcBef>
              <a:buFont typeface="Wingdings" pitchFamily="2" charset="2"/>
              <a:buChar char="Ø"/>
            </a:pPr>
            <a:r>
              <a:rPr lang="en-US" b="0" dirty="0" smtClean="0"/>
              <a:t>Promote trust </a:t>
            </a:r>
          </a:p>
          <a:p>
            <a:pPr marL="457200" lvl="1" indent="-173038">
              <a:spcBef>
                <a:spcPts val="0"/>
              </a:spcBef>
              <a:buFont typeface="Wingdings" pitchFamily="2" charset="2"/>
              <a:buChar char="§"/>
            </a:pPr>
            <a:r>
              <a:rPr lang="en-US" sz="2000" b="0" dirty="0" smtClean="0"/>
              <a:t>Say what you mean (2</a:t>
            </a:r>
            <a:r>
              <a:rPr lang="en-US" sz="2000" b="0" baseline="30000" dirty="0" smtClean="0"/>
              <a:t>nd</a:t>
            </a:r>
            <a:r>
              <a:rPr lang="en-US" sz="2000" b="0" dirty="0" smtClean="0"/>
              <a:t> &amp; 3</a:t>
            </a:r>
            <a:r>
              <a:rPr lang="en-US" sz="2000" b="0" baseline="30000" dirty="0" smtClean="0"/>
              <a:t>rd</a:t>
            </a:r>
            <a:r>
              <a:rPr lang="en-US" sz="2000" b="0" dirty="0" smtClean="0"/>
              <a:t> order of effects, think before you speak)</a:t>
            </a:r>
          </a:p>
          <a:p>
            <a:pPr marL="457200" lvl="1" indent="-173038">
              <a:spcBef>
                <a:spcPts val="0"/>
              </a:spcBef>
              <a:buFont typeface="Wingdings" pitchFamily="2" charset="2"/>
              <a:buChar char="§"/>
            </a:pPr>
            <a:r>
              <a:rPr lang="en-US" sz="2000" b="0" dirty="0" smtClean="0"/>
              <a:t>Don’t promise what you cannot deliver</a:t>
            </a:r>
          </a:p>
          <a:p>
            <a:pPr marL="284163" indent="-284163">
              <a:spcBef>
                <a:spcPts val="0"/>
              </a:spcBef>
              <a:buFont typeface="Wingdings" pitchFamily="2" charset="2"/>
              <a:buChar char="Ø"/>
            </a:pPr>
            <a:r>
              <a:rPr lang="en-US" b="0" dirty="0" smtClean="0"/>
              <a:t>Treat all with Dignity and Respect</a:t>
            </a:r>
          </a:p>
          <a:p>
            <a:pPr marL="284163" indent="-284163">
              <a:spcBef>
                <a:spcPts val="0"/>
              </a:spcBef>
              <a:buFont typeface="Wingdings" pitchFamily="2" charset="2"/>
              <a:buChar char="Ø"/>
            </a:pPr>
            <a:r>
              <a:rPr lang="en-US" b="0" dirty="0" smtClean="0"/>
              <a:t>Be a good listener </a:t>
            </a:r>
          </a:p>
          <a:p>
            <a:pPr marL="284163" indent="-284163" eaLnBrk="1" hangingPunct="1">
              <a:spcBef>
                <a:spcPts val="0"/>
              </a:spcBef>
              <a:buFont typeface="Wingdings" pitchFamily="2" charset="2"/>
              <a:buChar char="Ø"/>
            </a:pPr>
            <a:r>
              <a:rPr lang="en-US" b="0" dirty="0" smtClean="0"/>
              <a:t>Do a daily risk assessment</a:t>
            </a:r>
          </a:p>
          <a:p>
            <a:pPr marL="284163" indent="-284163" eaLnBrk="1" hangingPunct="1">
              <a:spcBef>
                <a:spcPts val="0"/>
              </a:spcBef>
              <a:buFont typeface="Wingdings" pitchFamily="2" charset="2"/>
              <a:buChar char="Ø"/>
            </a:pPr>
            <a:r>
              <a:rPr lang="en-US" b="0" dirty="0" smtClean="0"/>
              <a:t>Vigilant observance by ISAF</a:t>
            </a:r>
          </a:p>
          <a:p>
            <a:pPr marL="284163" indent="-284163" eaLnBrk="1" hangingPunct="1">
              <a:spcBef>
                <a:spcPts val="0"/>
              </a:spcBef>
              <a:buFont typeface="Wingdings" pitchFamily="2" charset="2"/>
              <a:buChar char="Ø"/>
            </a:pPr>
            <a:r>
              <a:rPr lang="en-US" b="0" dirty="0" smtClean="0"/>
              <a:t>Cover each other </a:t>
            </a:r>
            <a:r>
              <a:rPr lang="en-US" dirty="0" smtClean="0"/>
              <a:t>(Guardian Angel) </a:t>
            </a:r>
          </a:p>
        </p:txBody>
      </p:sp>
      <p:pic>
        <p:nvPicPr>
          <p:cNvPr id="12" name="Picture 2" descr="C:\Users\Ted\Desktop\Work Work\Pictures\American-Afghan-Afghanistan.jpg"/>
          <p:cNvPicPr>
            <a:picLocks noChangeAspect="1" noChangeArrowheads="1"/>
          </p:cNvPicPr>
          <p:nvPr/>
        </p:nvPicPr>
        <p:blipFill>
          <a:blip r:embed="rId3" cstate="email"/>
          <a:srcRect/>
          <a:stretch>
            <a:fillRect/>
          </a:stretch>
        </p:blipFill>
        <p:spPr bwMode="auto">
          <a:xfrm>
            <a:off x="4953000" y="3534267"/>
            <a:ext cx="3932238" cy="3026871"/>
          </a:xfrm>
          <a:prstGeom prst="rect">
            <a:avLst/>
          </a:prstGeom>
          <a:ln w="19050">
            <a:solidFill>
              <a:schemeClr val="tx1"/>
            </a:solidFill>
          </a:ln>
          <a:effectLst>
            <a:outerShdw blurRad="292100" dist="139700" dir="2700000" algn="tl" rotWithShape="0">
              <a:srgbClr val="333333">
                <a:alpha val="65000"/>
              </a:srgbClr>
            </a:outerShdw>
          </a:effectLst>
        </p:spPr>
      </p:pic>
      <p:pic>
        <p:nvPicPr>
          <p:cNvPr id="5" name="Picture 4" descr="5085372629_78742b89a6_o.jpg"/>
          <p:cNvPicPr>
            <a:picLocks noChangeAspect="1"/>
          </p:cNvPicPr>
          <p:nvPr/>
        </p:nvPicPr>
        <p:blipFill>
          <a:blip r:embed="rId4" cstate="email"/>
          <a:srcRect/>
          <a:stretch>
            <a:fillRect/>
          </a:stretch>
        </p:blipFill>
        <p:spPr>
          <a:xfrm>
            <a:off x="609600" y="4724400"/>
            <a:ext cx="3962400" cy="1838202"/>
          </a:xfrm>
          <a:prstGeom prst="rect">
            <a:avLst/>
          </a:prstGeom>
          <a:ln w="1905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143000"/>
          </a:xfrm>
          <a:prstGeom prst="rect">
            <a:avLst/>
          </a:prstGeom>
          <a:ln w="38100">
            <a:noFill/>
          </a:ln>
        </p:spPr>
        <p:txBody>
          <a:bodyPr vert="horz" lIns="91440" tIns="45720" rIns="91440" bIns="45720"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0"/>
              </a:spcBef>
              <a:defRPr/>
            </a:pPr>
            <a:endParaRPr lang="en-US" sz="4800" b="1">
              <a:ln w="19050">
                <a:solidFill>
                  <a:schemeClr val="tx1"/>
                </a:solidFill>
              </a:ln>
              <a:solidFill>
                <a:schemeClr val="bg1"/>
              </a:solidFill>
              <a:latin typeface="Arial" pitchFamily="34" charset="0"/>
              <a:ea typeface="+mj-ea"/>
              <a:cs typeface="Arial" pitchFamily="34" charset="0"/>
            </a:endParaRPr>
          </a:p>
        </p:txBody>
      </p:sp>
      <p:sp>
        <p:nvSpPr>
          <p:cNvPr id="6" name="TextBox 5"/>
          <p:cNvSpPr txBox="1"/>
          <p:nvPr/>
        </p:nvSpPr>
        <p:spPr>
          <a:xfrm>
            <a:off x="152400" y="914401"/>
            <a:ext cx="8382000" cy="6247864"/>
          </a:xfrm>
          <a:prstGeom prst="rect">
            <a:avLst/>
          </a:prstGeom>
          <a:noFill/>
        </p:spPr>
        <p:txBody>
          <a:bodyPr wrap="square" rtlCol="0">
            <a:spAutoFit/>
          </a:bodyPr>
          <a:lstStyle/>
          <a:p>
            <a:pPr marL="233363" lvl="1" indent="-233363">
              <a:buFont typeface="Wingdings" pitchFamily="2" charset="2"/>
              <a:buChar char="Ø"/>
            </a:pPr>
            <a:r>
              <a:rPr lang="en-US" sz="2000" dirty="0" smtClean="0">
                <a:latin typeface="Arial" pitchFamily="34" charset="0"/>
                <a:cs typeface="Arial" pitchFamily="34" charset="0"/>
              </a:rPr>
              <a:t>Increase of level and maintain wear of PPE</a:t>
            </a:r>
          </a:p>
          <a:p>
            <a:pPr marL="233363" lvl="1" indent="-233363">
              <a:buFont typeface="Wingdings" pitchFamily="2" charset="2"/>
              <a:buChar char="Ø"/>
            </a:pPr>
            <a:r>
              <a:rPr lang="en-US" sz="2000" dirty="0" smtClean="0">
                <a:latin typeface="Arial" pitchFamily="34" charset="0"/>
                <a:cs typeface="Arial" pitchFamily="34" charset="0"/>
              </a:rPr>
              <a:t>Maintain positive control of personal weapons and ammunition</a:t>
            </a:r>
          </a:p>
          <a:p>
            <a:pPr marL="233363" lvl="1" indent="-233363">
              <a:buFont typeface="Wingdings" pitchFamily="2" charset="2"/>
              <a:buChar char="Ø"/>
            </a:pPr>
            <a:r>
              <a:rPr lang="en-US" sz="2000" dirty="0" smtClean="0">
                <a:latin typeface="Arial" pitchFamily="34" charset="0"/>
                <a:cs typeface="Arial" pitchFamily="34" charset="0"/>
              </a:rPr>
              <a:t>Establish armed over-watch inside compounds for training activities and command post</a:t>
            </a:r>
          </a:p>
          <a:p>
            <a:pPr marL="233363" lvl="1" indent="-233363">
              <a:buFont typeface="Wingdings" pitchFamily="2" charset="2"/>
              <a:buChar char="Ø"/>
            </a:pPr>
            <a:r>
              <a:rPr lang="en-US" sz="2000" dirty="0" smtClean="0">
                <a:latin typeface="Arial" pitchFamily="34" charset="0"/>
                <a:cs typeface="Arial" pitchFamily="34" charset="0"/>
              </a:rPr>
              <a:t>ANSF prohibited from carrying weapons in specified areas</a:t>
            </a:r>
          </a:p>
          <a:p>
            <a:pPr marL="233363" indent="-233363">
              <a:buFont typeface="Wingdings" pitchFamily="2" charset="2"/>
              <a:buChar char="Ø"/>
            </a:pPr>
            <a:r>
              <a:rPr lang="en-US" sz="2000" dirty="0" smtClean="0">
                <a:latin typeface="Arial" pitchFamily="34" charset="0"/>
                <a:cs typeface="Arial" pitchFamily="34" charset="0"/>
              </a:rPr>
              <a:t>Establish a secure and defendable zone</a:t>
            </a:r>
          </a:p>
          <a:p>
            <a:pPr marL="233363" lvl="1" indent="-233363">
              <a:buFont typeface="Wingdings" pitchFamily="2" charset="2"/>
              <a:buChar char="Ø"/>
            </a:pPr>
            <a:r>
              <a:rPr lang="en-US" sz="2000" dirty="0" smtClean="0">
                <a:latin typeface="Arial" pitchFamily="34" charset="0"/>
                <a:cs typeface="Arial" pitchFamily="34" charset="0"/>
              </a:rPr>
              <a:t>Establish an SOP, know the plan and execute it  </a:t>
            </a:r>
          </a:p>
          <a:p>
            <a:pPr marL="233363" lvl="1" indent="-233363">
              <a:buFont typeface="Wingdings" pitchFamily="2" charset="2"/>
              <a:buChar char="Ø"/>
            </a:pPr>
            <a:r>
              <a:rPr lang="en-US" sz="2000" dirty="0" smtClean="0">
                <a:latin typeface="Arial" pitchFamily="34" charset="0"/>
                <a:cs typeface="Arial" pitchFamily="34" charset="0"/>
              </a:rPr>
              <a:t>Increase FP posture during </a:t>
            </a:r>
          </a:p>
          <a:p>
            <a:pPr marL="700667" lvl="2" indent="-233363">
              <a:buFont typeface="Wingdings" pitchFamily="2" charset="2"/>
              <a:buChar char="Ø"/>
            </a:pPr>
            <a:r>
              <a:rPr lang="en-US" sz="2000" dirty="0" smtClean="0">
                <a:latin typeface="Arial" pitchFamily="34" charset="0"/>
                <a:cs typeface="Arial" pitchFamily="34" charset="0"/>
              </a:rPr>
              <a:t>Host nation / civilian / </a:t>
            </a:r>
          </a:p>
          <a:p>
            <a:pPr marL="700667" lvl="2" indent="-233363"/>
            <a:r>
              <a:rPr lang="en-US" sz="2000" dirty="0" smtClean="0">
                <a:latin typeface="Arial" pitchFamily="34" charset="0"/>
                <a:cs typeface="Arial" pitchFamily="34" charset="0"/>
              </a:rPr>
              <a:t>	coalition casualty</a:t>
            </a:r>
          </a:p>
          <a:p>
            <a:pPr marL="700667" lvl="2" indent="-233363">
              <a:buFont typeface="Wingdings" pitchFamily="2" charset="2"/>
              <a:buChar char="Ø"/>
            </a:pPr>
            <a:r>
              <a:rPr lang="en-US" sz="2000" dirty="0" smtClean="0">
                <a:latin typeface="Arial" pitchFamily="34" charset="0"/>
                <a:cs typeface="Arial" pitchFamily="34" charset="0"/>
              </a:rPr>
              <a:t>Large gatherings / formations</a:t>
            </a:r>
          </a:p>
          <a:p>
            <a:pPr marL="700667" lvl="2" indent="-233363">
              <a:buFont typeface="Wingdings" pitchFamily="2" charset="2"/>
              <a:buChar char="Ø"/>
            </a:pPr>
            <a:r>
              <a:rPr lang="en-US" sz="2000" dirty="0" smtClean="0">
                <a:latin typeface="Arial" pitchFamily="34" charset="0"/>
                <a:cs typeface="Arial" pitchFamily="34" charset="0"/>
              </a:rPr>
              <a:t>Significant global events  </a:t>
            </a:r>
          </a:p>
          <a:p>
            <a:pPr marL="233363" lvl="1" indent="-233363">
              <a:buFont typeface="Wingdings" pitchFamily="2" charset="2"/>
              <a:buChar char="Ø"/>
            </a:pPr>
            <a:r>
              <a:rPr lang="en-US" sz="2000" dirty="0" smtClean="0">
                <a:latin typeface="Arial" pitchFamily="34" charset="0"/>
                <a:cs typeface="Arial" pitchFamily="34" charset="0"/>
              </a:rPr>
              <a:t>Use the “Buddy” system; </a:t>
            </a:r>
          </a:p>
          <a:p>
            <a:pPr marL="347663" lvl="1" indent="-119063"/>
            <a:r>
              <a:rPr lang="en-US" sz="2000" dirty="0" smtClean="0">
                <a:latin typeface="Arial" pitchFamily="34" charset="0"/>
                <a:cs typeface="Arial" pitchFamily="34" charset="0"/>
              </a:rPr>
              <a:t>cover each other</a:t>
            </a:r>
          </a:p>
          <a:p>
            <a:pPr marL="233363" lvl="1" indent="-233363">
              <a:buFont typeface="Wingdings" pitchFamily="2" charset="2"/>
              <a:buChar char="Ø"/>
            </a:pPr>
            <a:r>
              <a:rPr lang="en-US" sz="2000" dirty="0" smtClean="0">
                <a:latin typeface="Arial" pitchFamily="34" charset="0"/>
                <a:cs typeface="Arial" pitchFamily="34" charset="0"/>
              </a:rPr>
              <a:t>Use the “Guardian Angel” TTP</a:t>
            </a:r>
          </a:p>
          <a:p>
            <a:pPr marL="233363" indent="-233363">
              <a:buFont typeface="Wingdings" pitchFamily="2" charset="2"/>
              <a:buChar char="Ø"/>
            </a:pPr>
            <a:r>
              <a:rPr lang="en-US" sz="2000" dirty="0" smtClean="0">
                <a:latin typeface="Arial" pitchFamily="34" charset="0"/>
                <a:cs typeface="Arial" pitchFamily="34" charset="0"/>
              </a:rPr>
              <a:t>Increase of weapons posture</a:t>
            </a:r>
          </a:p>
          <a:p>
            <a:pPr marL="233363" indent="-233363">
              <a:buFont typeface="Wingdings" pitchFamily="2" charset="2"/>
              <a:buChar char="Ø"/>
            </a:pPr>
            <a:r>
              <a:rPr lang="en-US" sz="2000" dirty="0" smtClean="0">
                <a:latin typeface="Arial" pitchFamily="34" charset="0"/>
                <a:cs typeface="Arial" pitchFamily="34" charset="0"/>
              </a:rPr>
              <a:t>Utilize Roving Guards </a:t>
            </a:r>
          </a:p>
          <a:p>
            <a:endParaRPr lang="en-US" sz="2000" dirty="0" smtClean="0"/>
          </a:p>
          <a:p>
            <a:endParaRPr lang="en-US" sz="2000" dirty="0" smtClean="0"/>
          </a:p>
          <a:p>
            <a:pPr marL="284163" indent="-111125">
              <a:buFont typeface="Wingdings" pitchFamily="2" charset="2"/>
              <a:buChar char="§"/>
            </a:pPr>
            <a:endParaRPr lang="en-US" sz="2000" dirty="0" smtClean="0">
              <a:latin typeface="Arial" pitchFamily="34" charset="0"/>
              <a:cs typeface="Arial" pitchFamily="34" charset="0"/>
            </a:endParaRPr>
          </a:p>
        </p:txBody>
      </p:sp>
      <p:pic>
        <p:nvPicPr>
          <p:cNvPr id="8" name="Picture 7" descr="troops-astan.jpg"/>
          <p:cNvPicPr>
            <a:picLocks noChangeAspect="1"/>
          </p:cNvPicPr>
          <p:nvPr/>
        </p:nvPicPr>
        <p:blipFill>
          <a:blip r:embed="rId3" cstate="email"/>
          <a:srcRect/>
          <a:stretch>
            <a:fillRect/>
          </a:stretch>
        </p:blipFill>
        <p:spPr>
          <a:xfrm>
            <a:off x="4338250" y="3276600"/>
            <a:ext cx="4667401" cy="3245247"/>
          </a:xfrm>
          <a:prstGeom prst="rect">
            <a:avLst/>
          </a:prstGeom>
          <a:ln w="1905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9" name="Title 1"/>
          <p:cNvSpPr txBox="1">
            <a:spLocks/>
          </p:cNvSpPr>
          <p:nvPr/>
        </p:nvSpPr>
        <p:spPr>
          <a:xfrm>
            <a:off x="0" y="228600"/>
            <a:ext cx="9144000" cy="533400"/>
          </a:xfrm>
          <a:prstGeom prst="rect">
            <a:avLst/>
          </a:prstGeom>
        </p:spPr>
        <p:txBody>
          <a:bodyPr/>
          <a:lstStyle/>
          <a:p>
            <a:pPr marL="0" marR="0" lvl="0" indent="0" algn="ctr" defTabSz="934608" rtl="0" eaLnBrk="1" fontAlgn="auto" latinLnBrk="0" hangingPunct="1">
              <a:lnSpc>
                <a:spcPct val="100000"/>
              </a:lnSpc>
              <a:spcBef>
                <a:spcPct val="0"/>
              </a:spcBef>
              <a:spcAft>
                <a:spcPts val="0"/>
              </a:spcAft>
              <a:buClrTx/>
              <a:buSzTx/>
              <a:buFontTx/>
              <a:buNone/>
              <a:tabLst/>
              <a:defRPr/>
            </a:pPr>
            <a:r>
              <a:rPr kumimoji="0" lang="en-US" sz="3600" b="1" i="1" u="none" strike="noStrike" kern="1200" cap="none" spc="0" normalizeH="0" baseline="0" noProof="0" dirty="0" smtClean="0">
                <a:ln>
                  <a:noFill/>
                </a:ln>
                <a:effectLst>
                  <a:outerShdw blurRad="38100" dist="38100" dir="2700000" algn="tl">
                    <a:srgbClr val="000000">
                      <a:alpha val="43137"/>
                    </a:srgbClr>
                  </a:outerShdw>
                </a:effectLst>
                <a:uLnTx/>
                <a:uFillTx/>
                <a:latin typeface="Arial" pitchFamily="34" charset="0"/>
                <a:ea typeface="+mj-ea"/>
                <a:cs typeface="Arial" pitchFamily="34" charset="0"/>
              </a:rPr>
              <a:t>Force Protection (FP) </a:t>
            </a:r>
            <a:endParaRPr kumimoji="0" lang="en-US" sz="3600" b="1" i="1" u="none" strike="noStrike" kern="1200" cap="none" spc="0" normalizeH="0" baseline="0" noProof="0" dirty="0">
              <a:ln>
                <a:noFill/>
              </a:ln>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7" name="TextBox 6"/>
          <p:cNvSpPr txBox="1"/>
          <p:nvPr/>
        </p:nvSpPr>
        <p:spPr>
          <a:xfrm>
            <a:off x="5324061" y="6049617"/>
            <a:ext cx="2846741" cy="523220"/>
          </a:xfrm>
          <a:prstGeom prst="rect">
            <a:avLst/>
          </a:prstGeom>
          <a:solidFill>
            <a:schemeClr val="bg1">
              <a:alpha val="73000"/>
            </a:schemeClr>
          </a:solidFill>
          <a:effectLst>
            <a:softEdge rad="63500"/>
          </a:effectLst>
        </p:spPr>
        <p:txBody>
          <a:bodyPr wrap="none" rtlCol="0">
            <a:spAutoFit/>
          </a:bodyPr>
          <a:lstStyle/>
          <a:p>
            <a:r>
              <a:rPr lang="en-US" sz="2800" b="1" i="1" dirty="0" smtClean="0">
                <a:latin typeface="Arial" pitchFamily="34" charset="0"/>
                <a:cs typeface="Arial" pitchFamily="34" charset="0"/>
              </a:rPr>
              <a:t>Guardian Angel</a:t>
            </a:r>
            <a:endParaRPr lang="en-US" sz="2800" b="1"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467600" cy="563562"/>
          </a:xfrm>
        </p:spPr>
        <p:txBody>
          <a:bodyPr/>
          <a:lstStyle/>
          <a:p>
            <a:r>
              <a:rPr lang="en-US" sz="3600" i="1" dirty="0" smtClean="0">
                <a:effectLst>
                  <a:outerShdw blurRad="38100" dist="38100" dir="2700000" algn="tl">
                    <a:srgbClr val="000000">
                      <a:alpha val="43137"/>
                    </a:srgbClr>
                  </a:outerShdw>
                </a:effectLst>
              </a:rPr>
              <a:t>Interpreter/Linguist Considerations</a:t>
            </a:r>
            <a:endParaRPr lang="en-US" sz="3600"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295400"/>
            <a:ext cx="8915400" cy="4953000"/>
          </a:xfrm>
        </p:spPr>
        <p:txBody>
          <a:bodyPr/>
          <a:lstStyle/>
          <a:p>
            <a:pPr marL="228600" indent="-228600">
              <a:spcBef>
                <a:spcPts val="0"/>
              </a:spcBef>
              <a:buFont typeface="Wingdings" pitchFamily="2" charset="2"/>
              <a:buChar char="Ø"/>
            </a:pPr>
            <a:r>
              <a:rPr lang="en-US" sz="2400" dirty="0" smtClean="0"/>
              <a:t>Integral part of the Coalition</a:t>
            </a:r>
          </a:p>
          <a:p>
            <a:pPr marL="396875" lvl="1" indent="-168275">
              <a:spcBef>
                <a:spcPts val="0"/>
              </a:spcBef>
              <a:buFont typeface="Wingdings" pitchFamily="2" charset="2"/>
              <a:buChar char="§"/>
            </a:pPr>
            <a:r>
              <a:rPr lang="en-US" sz="2400" dirty="0" smtClean="0"/>
              <a:t>Provide insight and</a:t>
            </a:r>
          </a:p>
          <a:p>
            <a:pPr marL="396875" lvl="1" indent="-168275">
              <a:spcBef>
                <a:spcPts val="0"/>
              </a:spcBef>
              <a:buNone/>
            </a:pPr>
            <a:r>
              <a:rPr lang="en-US" sz="2400" dirty="0" smtClean="0"/>
              <a:t>  perspective/GoB prevention</a:t>
            </a:r>
          </a:p>
          <a:p>
            <a:pPr marL="396875" lvl="1" indent="-168275">
              <a:spcBef>
                <a:spcPts val="0"/>
              </a:spcBef>
              <a:buFont typeface="Wingdings" pitchFamily="2" charset="2"/>
              <a:buChar char="§"/>
            </a:pPr>
            <a:r>
              <a:rPr lang="en-US" sz="2400" dirty="0" smtClean="0"/>
              <a:t>Avoid derogatory language</a:t>
            </a:r>
          </a:p>
          <a:p>
            <a:pPr marL="396875" lvl="1" indent="-168275">
              <a:spcBef>
                <a:spcPts val="0"/>
              </a:spcBef>
              <a:buFont typeface="Wingdings" pitchFamily="2" charset="2"/>
              <a:buChar char="§"/>
            </a:pPr>
            <a:r>
              <a:rPr lang="en-US" sz="2400" dirty="0" smtClean="0"/>
              <a:t>Be proactive to protect </a:t>
            </a:r>
          </a:p>
          <a:p>
            <a:pPr marL="396875" lvl="1" indent="-168275">
              <a:spcBef>
                <a:spcPts val="0"/>
              </a:spcBef>
              <a:buNone/>
            </a:pPr>
            <a:r>
              <a:rPr lang="en-US" sz="2400" dirty="0" smtClean="0"/>
              <a:t>  sensitive information</a:t>
            </a:r>
          </a:p>
          <a:p>
            <a:pPr marL="228600" indent="-228600">
              <a:spcBef>
                <a:spcPts val="0"/>
              </a:spcBef>
              <a:buFont typeface="Wingdings" pitchFamily="2" charset="2"/>
              <a:buChar char="Ø"/>
            </a:pPr>
            <a:r>
              <a:rPr lang="en-US" sz="2400" dirty="0" smtClean="0"/>
              <a:t>Vital Link with partnered unit</a:t>
            </a:r>
          </a:p>
          <a:p>
            <a:pPr marL="228600" indent="-228600">
              <a:spcBef>
                <a:spcPts val="0"/>
              </a:spcBef>
              <a:buNone/>
            </a:pPr>
            <a:r>
              <a:rPr lang="en-US" sz="2400" dirty="0" smtClean="0"/>
              <a:t>    and population</a:t>
            </a:r>
          </a:p>
          <a:p>
            <a:pPr marL="228600" indent="-228600">
              <a:spcBef>
                <a:spcPts val="0"/>
              </a:spcBef>
              <a:buFont typeface="Wingdings" pitchFamily="2" charset="2"/>
              <a:buChar char="Ø"/>
            </a:pPr>
            <a:r>
              <a:rPr lang="en-US" sz="2400" dirty="0" smtClean="0"/>
              <a:t>Cultivate an environment of mutual respect</a:t>
            </a:r>
          </a:p>
          <a:p>
            <a:pPr marL="396875" lvl="1" indent="-168275">
              <a:spcBef>
                <a:spcPts val="0"/>
              </a:spcBef>
              <a:buFont typeface="Wingdings" pitchFamily="2" charset="2"/>
              <a:buChar char="§"/>
            </a:pPr>
            <a:r>
              <a:rPr lang="en-US" sz="2400" dirty="0" smtClean="0"/>
              <a:t>Establish rapport early</a:t>
            </a:r>
          </a:p>
          <a:p>
            <a:pPr marL="396875" lvl="1" indent="-168275">
              <a:spcBef>
                <a:spcPts val="0"/>
              </a:spcBef>
              <a:buFont typeface="Wingdings" pitchFamily="2" charset="2"/>
              <a:buChar char="§"/>
            </a:pPr>
            <a:r>
              <a:rPr lang="en-US" sz="2400" dirty="0" smtClean="0"/>
              <a:t>Maintain rapport throughout deployment</a:t>
            </a:r>
          </a:p>
          <a:p>
            <a:pPr marL="228600" indent="-228600">
              <a:spcBef>
                <a:spcPts val="0"/>
              </a:spcBef>
              <a:buFont typeface="Wingdings" pitchFamily="2" charset="2"/>
              <a:buChar char="Ø"/>
            </a:pPr>
            <a:r>
              <a:rPr lang="en-US" sz="2400" dirty="0" smtClean="0"/>
              <a:t>Be professional</a:t>
            </a:r>
          </a:p>
          <a:p>
            <a:pPr marL="228600" indent="-228600">
              <a:spcBef>
                <a:spcPts val="0"/>
              </a:spcBef>
              <a:buFont typeface="Wingdings" pitchFamily="2" charset="2"/>
              <a:buChar char="Ø"/>
            </a:pPr>
            <a:r>
              <a:rPr lang="en-US" sz="2400" dirty="0" smtClean="0"/>
              <a:t>Guard against over familiarity and complacency</a:t>
            </a:r>
          </a:p>
          <a:p>
            <a:pPr marL="0" indent="0">
              <a:spcBef>
                <a:spcPts val="0"/>
              </a:spcBef>
            </a:pPr>
            <a:endParaRPr lang="en-US" sz="2400" dirty="0"/>
          </a:p>
        </p:txBody>
      </p:sp>
      <p:sp>
        <p:nvSpPr>
          <p:cNvPr id="6" name="TextBox 5"/>
          <p:cNvSpPr txBox="1"/>
          <p:nvPr/>
        </p:nvSpPr>
        <p:spPr>
          <a:xfrm>
            <a:off x="5181600" y="1219200"/>
            <a:ext cx="3733800" cy="3048000"/>
          </a:xfrm>
          <a:prstGeom prst="rect">
            <a:avLst/>
          </a:prstGeom>
          <a:blipFill>
            <a:blip r:embed="rId3" cstate="email">
              <a:lum bright="58000" contrast="-61000"/>
            </a:blip>
            <a:stretch>
              <a:fillRect/>
            </a:stretch>
          </a:blipFill>
          <a:ln>
            <a:solidFill>
              <a:schemeClr val="tx1"/>
            </a:solidFill>
          </a:ln>
          <a:effectLst>
            <a:softEdge rad="127000"/>
          </a:effectLst>
        </p:spPr>
        <p:txBody>
          <a:bodyPr wrap="square" tIns="822960" rtlCol="0">
            <a:noAutofit/>
          </a:bodyPr>
          <a:lstStyle/>
          <a:p>
            <a:pPr algn="ctr"/>
            <a:r>
              <a:rPr lang="en-US" sz="2400" dirty="0" smtClean="0">
                <a:latin typeface="Arial" pitchFamily="34" charset="0"/>
                <a:cs typeface="Arial" pitchFamily="34" charset="0"/>
              </a:rPr>
              <a:t>“War in Afghanistan has always been marked by changing alliances.  Today’s enemy may be tomorrow’s friend.”</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143000"/>
          </a:xfrm>
          <a:prstGeom prst="rect">
            <a:avLst/>
          </a:prstGeom>
          <a:ln w="38100">
            <a:noFill/>
          </a:ln>
        </p:spPr>
        <p:txBody>
          <a:bodyPr vert="horz" lIns="91440" tIns="45720" rIns="91440" bIns="45720"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0"/>
              </a:spcBef>
              <a:defRPr/>
            </a:pPr>
            <a:endParaRPr lang="en-US" sz="4800" b="1">
              <a:ln w="19050">
                <a:solidFill>
                  <a:schemeClr val="tx1"/>
                </a:solidFill>
              </a:ln>
              <a:solidFill>
                <a:schemeClr val="bg1"/>
              </a:solidFill>
              <a:latin typeface="Arial" pitchFamily="34" charset="0"/>
              <a:ea typeface="+mj-ea"/>
              <a:cs typeface="Arial" pitchFamily="34" charset="0"/>
            </a:endParaRPr>
          </a:p>
        </p:txBody>
      </p:sp>
      <p:sp>
        <p:nvSpPr>
          <p:cNvPr id="6" name="Rectangle 5"/>
          <p:cNvSpPr/>
          <p:nvPr/>
        </p:nvSpPr>
        <p:spPr>
          <a:xfrm>
            <a:off x="228600" y="914400"/>
            <a:ext cx="8915400" cy="5301451"/>
          </a:xfrm>
          <a:prstGeom prst="rect">
            <a:avLst/>
          </a:prstGeom>
        </p:spPr>
        <p:txBody>
          <a:bodyPr wrap="square">
            <a:spAutoFit/>
          </a:bodyPr>
          <a:lstStyle/>
          <a:p>
            <a:pPr>
              <a:defRPr/>
            </a:pPr>
            <a:r>
              <a:rPr lang="en-US" sz="2000" b="1" u="sng" dirty="0" smtClean="0">
                <a:latin typeface="Arial" pitchFamily="34" charset="0"/>
                <a:cs typeface="Arial" pitchFamily="34" charset="0"/>
              </a:rPr>
              <a:t>Execute rehearsed actions on contact (armed):</a:t>
            </a:r>
          </a:p>
          <a:p>
            <a:pPr marL="173038" lvl="1" indent="-173038">
              <a:buFont typeface="Wingdings" pitchFamily="2" charset="2"/>
              <a:buChar char="Ø"/>
              <a:defRPr/>
            </a:pPr>
            <a:r>
              <a:rPr lang="en-US" dirty="0" smtClean="0">
                <a:latin typeface="Arial" pitchFamily="34" charset="0"/>
                <a:cs typeface="Arial" pitchFamily="34" charset="0"/>
              </a:rPr>
              <a:t>Quickly attain positive identification of target(s).</a:t>
            </a:r>
          </a:p>
          <a:p>
            <a:pPr marL="173038" lvl="1" indent="-173038">
              <a:buFont typeface="Wingdings" pitchFamily="2" charset="2"/>
              <a:buChar char="Ø"/>
              <a:defRPr/>
            </a:pPr>
            <a:r>
              <a:rPr lang="en-US" dirty="0" smtClean="0">
                <a:latin typeface="Arial" pitchFamily="34" charset="0"/>
                <a:cs typeface="Arial" pitchFamily="34" charset="0"/>
              </a:rPr>
              <a:t>Rapidly adjust weapon status to address the threat ( green to red, amber to red) </a:t>
            </a:r>
          </a:p>
          <a:p>
            <a:pPr marL="173038" lvl="1" indent="-173038">
              <a:buFont typeface="Wingdings" pitchFamily="2" charset="2"/>
              <a:buChar char="Ø"/>
              <a:defRPr/>
            </a:pPr>
            <a:r>
              <a:rPr lang="en-US" dirty="0" smtClean="0">
                <a:latin typeface="Arial" pitchFamily="34" charset="0"/>
                <a:cs typeface="Arial" pitchFamily="34" charset="0"/>
              </a:rPr>
              <a:t>Return accurate direct fire.</a:t>
            </a:r>
          </a:p>
          <a:p>
            <a:pPr marL="173038" lvl="1" indent="-173038">
              <a:buFont typeface="Wingdings" pitchFamily="2" charset="2"/>
              <a:buChar char="Ø"/>
              <a:defRPr/>
            </a:pPr>
            <a:r>
              <a:rPr lang="en-US" dirty="0" smtClean="0">
                <a:latin typeface="Arial" pitchFamily="34" charset="0"/>
                <a:cs typeface="Arial" pitchFamily="34" charset="0"/>
              </a:rPr>
              <a:t>Suppress, neutralize, and/or destroy target(s) while minimizing threat to friendly forces and limiting collateral damage to civilians.</a:t>
            </a:r>
          </a:p>
          <a:p>
            <a:pPr marL="173038" lvl="1" indent="-173038">
              <a:buFont typeface="Wingdings" pitchFamily="2" charset="2"/>
              <a:buChar char="Ø"/>
              <a:defRPr/>
            </a:pPr>
            <a:r>
              <a:rPr lang="en-US" dirty="0" smtClean="0">
                <a:latin typeface="Arial" pitchFamily="34" charset="0"/>
                <a:cs typeface="Arial" pitchFamily="34" charset="0"/>
              </a:rPr>
              <a:t>Secure area – 360 degrees.</a:t>
            </a:r>
          </a:p>
          <a:p>
            <a:pPr marL="173038" lvl="1" indent="-173038">
              <a:buFont typeface="Wingdings" pitchFamily="2" charset="2"/>
              <a:buChar char="Ø"/>
              <a:defRPr/>
            </a:pPr>
            <a:r>
              <a:rPr lang="en-US" dirty="0" smtClean="0">
                <a:latin typeface="Arial" pitchFamily="34" charset="0"/>
                <a:cs typeface="Arial" pitchFamily="34" charset="0"/>
              </a:rPr>
              <a:t>Don’t rely on outside help such as quick reaction force (QRF), close air support (CAS), or indirect fire. Time is of the essence. Resolve situation with forces on hand.</a:t>
            </a:r>
          </a:p>
          <a:p>
            <a:pPr marL="0" lvl="1">
              <a:defRPr/>
            </a:pPr>
            <a:endParaRPr lang="en-US" sz="1050" dirty="0" smtClean="0">
              <a:latin typeface="Arial" pitchFamily="34" charset="0"/>
              <a:cs typeface="Arial" pitchFamily="34" charset="0"/>
            </a:endParaRPr>
          </a:p>
          <a:p>
            <a:pPr>
              <a:defRPr/>
            </a:pPr>
            <a:r>
              <a:rPr lang="en-US" sz="2000" b="1" u="sng" dirty="0" smtClean="0">
                <a:latin typeface="Arial" pitchFamily="34" charset="0"/>
                <a:cs typeface="Arial" pitchFamily="34" charset="0"/>
              </a:rPr>
              <a:t>Execute rehearsed actions on contact (unarmed):</a:t>
            </a:r>
          </a:p>
          <a:p>
            <a:pPr marL="173038" lvl="1" indent="-173038">
              <a:buFont typeface="Wingdings" pitchFamily="2" charset="2"/>
              <a:buChar char="Ø"/>
              <a:defRPr/>
            </a:pPr>
            <a:r>
              <a:rPr lang="en-US" dirty="0" smtClean="0">
                <a:latin typeface="Arial" pitchFamily="34" charset="0"/>
                <a:cs typeface="Arial" pitchFamily="34" charset="0"/>
              </a:rPr>
              <a:t>Escape if possible using cover and concealment, Have an escape route and plan in mind – hopefully two, Leave your belongings, Carry something to fight with</a:t>
            </a:r>
          </a:p>
          <a:p>
            <a:pPr marL="173038" lvl="1" indent="-173038">
              <a:buFont typeface="Wingdings" pitchFamily="2" charset="2"/>
              <a:buChar char="Ø"/>
              <a:defRPr/>
            </a:pPr>
            <a:r>
              <a:rPr lang="en-US" dirty="0" smtClean="0">
                <a:latin typeface="Arial" pitchFamily="34" charset="0"/>
                <a:cs typeface="Arial" pitchFamily="34" charset="0"/>
              </a:rPr>
              <a:t>Lock down or conceal yourself using the best cover possible, Barricade your hiding place, Lock the door, Silence your cell phone / radio, Use something to fight with</a:t>
            </a:r>
          </a:p>
          <a:p>
            <a:pPr marL="173038" lvl="1" indent="-173038">
              <a:buFont typeface="Wingdings" pitchFamily="2" charset="2"/>
              <a:buChar char="Ø"/>
              <a:defRPr/>
            </a:pPr>
            <a:r>
              <a:rPr lang="en-US" dirty="0" smtClean="0">
                <a:latin typeface="Arial" pitchFamily="34" charset="0"/>
                <a:cs typeface="Arial" pitchFamily="34" charset="0"/>
              </a:rPr>
              <a:t>Fight using environmental / found weapons, and good tactics such as ambush, Last resort; life in imminent danger, Look for right opportunity – magazine changes etc., Use violent action to eliminate the threat  </a:t>
            </a:r>
          </a:p>
          <a:p>
            <a:pPr marL="173038" lvl="1" indent="-173038">
              <a:buFont typeface="Wingdings" pitchFamily="2" charset="2"/>
              <a:buChar char="Ø"/>
              <a:defRPr/>
            </a:pPr>
            <a:r>
              <a:rPr lang="en-US" dirty="0" smtClean="0">
                <a:latin typeface="Arial" pitchFamily="34" charset="0"/>
                <a:cs typeface="Arial" pitchFamily="34" charset="0"/>
              </a:rPr>
              <a:t>Wait for QRF arrival</a:t>
            </a:r>
          </a:p>
        </p:txBody>
      </p:sp>
      <p:sp>
        <p:nvSpPr>
          <p:cNvPr id="7" name="Title 1"/>
          <p:cNvSpPr txBox="1">
            <a:spLocks/>
          </p:cNvSpPr>
          <p:nvPr/>
        </p:nvSpPr>
        <p:spPr>
          <a:xfrm>
            <a:off x="0" y="228600"/>
            <a:ext cx="9144000" cy="533400"/>
          </a:xfrm>
          <a:prstGeom prst="rect">
            <a:avLst/>
          </a:prstGeom>
        </p:spPr>
        <p:txBody>
          <a:bodyPr/>
          <a:lstStyle/>
          <a:p>
            <a:pPr marL="0" marR="0" lvl="0" indent="0" algn="ctr" defTabSz="934608" rtl="0" eaLnBrk="1" fontAlgn="auto" latinLnBrk="0" hangingPunct="1">
              <a:lnSpc>
                <a:spcPct val="100000"/>
              </a:lnSpc>
              <a:spcBef>
                <a:spcPct val="0"/>
              </a:spcBef>
              <a:spcAft>
                <a:spcPts val="0"/>
              </a:spcAft>
              <a:buClrTx/>
              <a:buSzTx/>
              <a:buFontTx/>
              <a:buNone/>
              <a:tabLst/>
              <a:defRPr/>
            </a:pPr>
            <a:r>
              <a:rPr kumimoji="0" lang="en-US" sz="3600" b="1" i="1" u="none" strike="noStrike" kern="1200" cap="none" spc="0" normalizeH="0" baseline="0" noProof="0" dirty="0" smtClean="0">
                <a:ln>
                  <a:noFill/>
                </a:ln>
                <a:effectLst>
                  <a:outerShdw blurRad="38100" dist="38100" dir="2700000" algn="tl">
                    <a:srgbClr val="000000">
                      <a:alpha val="43137"/>
                    </a:srgbClr>
                  </a:outerShdw>
                </a:effectLst>
                <a:uLnTx/>
                <a:uFillTx/>
                <a:latin typeface="Arial" pitchFamily="34" charset="0"/>
                <a:ea typeface="+mj-ea"/>
                <a:cs typeface="Arial" pitchFamily="34" charset="0"/>
              </a:rPr>
              <a:t>“Actions</a:t>
            </a:r>
            <a:r>
              <a:rPr kumimoji="0" lang="en-US" sz="3600" b="1" i="1" u="none" strike="noStrike" kern="1200" cap="none" spc="0" normalizeH="0" noProof="0" dirty="0" smtClean="0">
                <a:ln>
                  <a:noFill/>
                </a:ln>
                <a:effectLst>
                  <a:outerShdw blurRad="38100" dist="38100" dir="2700000" algn="tl">
                    <a:srgbClr val="000000">
                      <a:alpha val="43137"/>
                    </a:srgbClr>
                  </a:outerShdw>
                </a:effectLst>
                <a:uLnTx/>
                <a:uFillTx/>
                <a:latin typeface="Arial" pitchFamily="34" charset="0"/>
                <a:ea typeface="+mj-ea"/>
                <a:cs typeface="Arial" pitchFamily="34" charset="0"/>
              </a:rPr>
              <a:t> On”</a:t>
            </a:r>
            <a:endParaRPr kumimoji="0" lang="en-US" sz="3600" b="1" i="1" u="none" strike="noStrike" kern="1200" cap="none" spc="0" normalizeH="0" baseline="0" noProof="0" dirty="0">
              <a:ln>
                <a:noFill/>
              </a:ln>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28600" y="2270760"/>
            <a:ext cx="4724400" cy="6019800"/>
          </a:xfrm>
          <a:prstGeom prst="rect">
            <a:avLst/>
          </a:prstGeom>
        </p:spPr>
        <p:txBody>
          <a:bodyPr/>
          <a:lstStyle/>
          <a:p>
            <a:pPr marL="173038" indent="-173038">
              <a:buFont typeface="Wingdings" pitchFamily="2" charset="2"/>
              <a:buChar char="Ø"/>
            </a:pPr>
            <a:r>
              <a:rPr lang="en-US" b="1" dirty="0" smtClean="0">
                <a:latin typeface="Arial" pitchFamily="34" charset="0"/>
                <a:cs typeface="Arial" pitchFamily="34" charset="0"/>
              </a:rPr>
              <a:t>ALWAYS</a:t>
            </a:r>
            <a:r>
              <a:rPr lang="en-US" dirty="0" smtClean="0">
                <a:latin typeface="Arial" pitchFamily="34" charset="0"/>
                <a:cs typeface="Arial" pitchFamily="34" charset="0"/>
              </a:rPr>
              <a:t> be courteous and thankful for host nation and coalition partner hospitality</a:t>
            </a:r>
            <a:endParaRPr lang="en-US" b="1" dirty="0" smtClean="0">
              <a:latin typeface="Arial" pitchFamily="34" charset="0"/>
              <a:cs typeface="Arial" pitchFamily="34" charset="0"/>
            </a:endParaRPr>
          </a:p>
          <a:p>
            <a:pPr marL="173038" indent="-173038">
              <a:buFont typeface="Wingdings" pitchFamily="2" charset="2"/>
              <a:buChar char="Ø"/>
            </a:pPr>
            <a:r>
              <a:rPr lang="en-US" b="1" u="sng" dirty="0" smtClean="0">
                <a:latin typeface="Arial" pitchFamily="34" charset="0"/>
                <a:cs typeface="Arial" pitchFamily="34" charset="0"/>
              </a:rPr>
              <a:t>Study and understand</a:t>
            </a:r>
            <a:r>
              <a:rPr lang="en-US" b="1" dirty="0" smtClean="0">
                <a:latin typeface="Arial" pitchFamily="34" charset="0"/>
                <a:cs typeface="Arial" pitchFamily="34" charset="0"/>
              </a:rPr>
              <a:t> </a:t>
            </a:r>
            <a:r>
              <a:rPr lang="en-US" dirty="0" smtClean="0">
                <a:latin typeface="Arial" pitchFamily="34" charset="0"/>
                <a:cs typeface="Arial" pitchFamily="34" charset="0"/>
              </a:rPr>
              <a:t>ANSF unit command climate, the local Afghan community’s tribal culture and activities of daily living patterns</a:t>
            </a:r>
          </a:p>
          <a:p>
            <a:pPr marL="173038" indent="-173038">
              <a:buFont typeface="Wingdings" pitchFamily="2" charset="2"/>
              <a:buChar char="Ø"/>
            </a:pPr>
            <a:r>
              <a:rPr lang="en-US" b="1" u="sng" dirty="0" smtClean="0">
                <a:latin typeface="Arial" pitchFamily="34" charset="0"/>
                <a:cs typeface="Arial" pitchFamily="34" charset="0"/>
              </a:rPr>
              <a:t>Be aware of cultural differences</a:t>
            </a:r>
          </a:p>
          <a:p>
            <a:pPr marL="173038" indent="-173038">
              <a:buFont typeface="Wingdings" pitchFamily="2" charset="2"/>
              <a:buChar char="Ø"/>
            </a:pPr>
            <a:r>
              <a:rPr lang="en-US" b="1" u="sng" dirty="0" smtClean="0">
                <a:latin typeface="Arial" pitchFamily="34" charset="0"/>
                <a:cs typeface="Arial" pitchFamily="34" charset="0"/>
              </a:rPr>
              <a:t>Plan ahead </a:t>
            </a:r>
            <a:r>
              <a:rPr lang="en-US" dirty="0" smtClean="0">
                <a:latin typeface="Arial" pitchFamily="34" charset="0"/>
                <a:cs typeface="Arial" pitchFamily="34" charset="0"/>
              </a:rPr>
              <a:t>to eliminate or mediate those actions that Afghans may find offensive</a:t>
            </a:r>
          </a:p>
          <a:p>
            <a:pPr marL="173038" indent="-173038">
              <a:buFont typeface="Wingdings" pitchFamily="2" charset="2"/>
              <a:buChar char="Ø"/>
            </a:pPr>
            <a:r>
              <a:rPr lang="en-US" b="1" u="sng" dirty="0" smtClean="0">
                <a:latin typeface="Arial" pitchFamily="34" charset="0"/>
                <a:cs typeface="Arial" pitchFamily="34" charset="0"/>
              </a:rPr>
              <a:t>Educate</a:t>
            </a:r>
            <a:r>
              <a:rPr lang="en-US" u="sng" dirty="0" smtClean="0">
                <a:latin typeface="Arial" pitchFamily="34" charset="0"/>
                <a:cs typeface="Arial" pitchFamily="34" charset="0"/>
              </a:rPr>
              <a:t> </a:t>
            </a:r>
            <a:r>
              <a:rPr lang="en-US" dirty="0" smtClean="0">
                <a:latin typeface="Arial" pitchFamily="34" charset="0"/>
                <a:cs typeface="Arial" pitchFamily="34" charset="0"/>
              </a:rPr>
              <a:t>both ISAF and ANSF about the other side’s culture</a:t>
            </a:r>
          </a:p>
          <a:p>
            <a:pPr marL="173038" lvl="1" indent="-173038">
              <a:buFont typeface="Wingdings" pitchFamily="2" charset="2"/>
              <a:buChar char="Ø"/>
            </a:pPr>
            <a:r>
              <a:rPr lang="en-US" b="1" dirty="0" smtClean="0">
                <a:latin typeface="Arial" pitchFamily="34" charset="0"/>
                <a:cs typeface="Arial" pitchFamily="34" charset="0"/>
              </a:rPr>
              <a:t> </a:t>
            </a:r>
            <a:r>
              <a:rPr lang="en-US" b="1" u="sng" dirty="0" smtClean="0">
                <a:latin typeface="Arial" pitchFamily="34" charset="0"/>
                <a:cs typeface="Arial" pitchFamily="34" charset="0"/>
              </a:rPr>
              <a:t>Avoid public rebukes</a:t>
            </a:r>
            <a:r>
              <a:rPr lang="en-US" b="1" dirty="0" smtClean="0">
                <a:latin typeface="Arial" pitchFamily="34" charset="0"/>
                <a:cs typeface="Arial" pitchFamily="34" charset="0"/>
              </a:rPr>
              <a:t>; </a:t>
            </a:r>
            <a:r>
              <a:rPr lang="en-US" dirty="0" smtClean="0">
                <a:latin typeface="Arial" pitchFamily="34" charset="0"/>
                <a:cs typeface="Arial" pitchFamily="34" charset="0"/>
              </a:rPr>
              <a:t>counsel in private jointly with ANSF chain of command </a:t>
            </a:r>
          </a:p>
          <a:p>
            <a:pPr marL="173038" marR="0" lvl="0" indent="-173038" fontAlgn="auto">
              <a:lnSpc>
                <a:spcPct val="100000"/>
              </a:lnSpc>
              <a:spcAft>
                <a:spcPts val="0"/>
              </a:spcAft>
              <a:buClrTx/>
              <a:buSzTx/>
              <a:buFont typeface="Wingdings" pitchFamily="2" charset="2"/>
              <a:buChar char="Ø"/>
              <a:tabLst/>
              <a:defRPr/>
            </a:pPr>
            <a:endParaRPr lang="en-US" b="1" dirty="0" smtClean="0"/>
          </a:p>
        </p:txBody>
      </p:sp>
      <p:sp>
        <p:nvSpPr>
          <p:cNvPr id="7" name="Rectangle 6"/>
          <p:cNvSpPr/>
          <p:nvPr/>
        </p:nvSpPr>
        <p:spPr>
          <a:xfrm>
            <a:off x="0" y="0"/>
            <a:ext cx="9144000" cy="1143000"/>
          </a:xfrm>
          <a:prstGeom prst="rect">
            <a:avLst/>
          </a:prstGeom>
          <a:ln w="38100">
            <a:noFill/>
          </a:ln>
        </p:spPr>
        <p:txBody>
          <a:bodyPr vert="horz" lIns="91440" tIns="45720" rIns="91440" bIns="45720"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0"/>
              </a:spcBef>
              <a:defRPr/>
            </a:pPr>
            <a:endParaRPr lang="en-US" sz="4800" b="1">
              <a:ln w="19050">
                <a:solidFill>
                  <a:schemeClr val="tx1"/>
                </a:solidFill>
              </a:ln>
              <a:solidFill>
                <a:schemeClr val="bg1"/>
              </a:solidFill>
              <a:latin typeface="Arial" pitchFamily="34" charset="0"/>
              <a:ea typeface="+mj-ea"/>
              <a:cs typeface="Arial" pitchFamily="34" charset="0"/>
            </a:endParaRPr>
          </a:p>
        </p:txBody>
      </p:sp>
      <p:sp>
        <p:nvSpPr>
          <p:cNvPr id="10" name="Content Placeholder 2"/>
          <p:cNvSpPr txBox="1">
            <a:spLocks/>
          </p:cNvSpPr>
          <p:nvPr/>
        </p:nvSpPr>
        <p:spPr>
          <a:xfrm>
            <a:off x="228600" y="914400"/>
            <a:ext cx="8686800" cy="2209800"/>
          </a:xfrm>
          <a:prstGeom prst="rect">
            <a:avLst/>
          </a:prstGeom>
        </p:spPr>
        <p:txBody>
          <a:bodyPr/>
          <a:lstStyle/>
          <a:p>
            <a:pPr marL="173038" marR="0" lvl="0" indent="-173038" fontAlgn="auto">
              <a:lnSpc>
                <a:spcPct val="100000"/>
              </a:lnSpc>
              <a:spcAft>
                <a:spcPts val="0"/>
              </a:spcAft>
              <a:buClrTx/>
              <a:buSzTx/>
              <a:buFont typeface="Wingdings" pitchFamily="2" charset="2"/>
              <a:buChar char="Ø"/>
              <a:tabLst/>
              <a:defRPr/>
            </a:pPr>
            <a:r>
              <a:rPr lang="en-US" b="1" dirty="0" smtClean="0">
                <a:latin typeface="Arial" pitchFamily="34" charset="0"/>
                <a:cs typeface="Arial" pitchFamily="34" charset="0"/>
              </a:rPr>
              <a:t>DO NOT </a:t>
            </a:r>
            <a:r>
              <a:rPr lang="en-US" dirty="0" smtClean="0">
                <a:latin typeface="Arial" pitchFamily="34" charset="0"/>
                <a:cs typeface="Arial" pitchFamily="34" charset="0"/>
              </a:rPr>
              <a:t>use derogatory terms in any language (even in friendly conversation), insults, or  bullying</a:t>
            </a:r>
            <a:endParaRPr lang="en-US" b="1" dirty="0" smtClean="0">
              <a:latin typeface="Arial" pitchFamily="34" charset="0"/>
              <a:cs typeface="Arial" pitchFamily="34" charset="0"/>
            </a:endParaRPr>
          </a:p>
          <a:p>
            <a:pPr marL="173038" marR="0" lvl="0" indent="-173038" fontAlgn="auto">
              <a:lnSpc>
                <a:spcPct val="100000"/>
              </a:lnSpc>
              <a:spcAft>
                <a:spcPts val="0"/>
              </a:spcAft>
              <a:buClrTx/>
              <a:buSzTx/>
              <a:buFont typeface="Wingdings" pitchFamily="2" charset="2"/>
              <a:buChar char="Ø"/>
              <a:tabLst/>
              <a:defRPr/>
            </a:pPr>
            <a:r>
              <a:rPr lang="en-US" b="1" dirty="0" smtClean="0">
                <a:latin typeface="Arial" pitchFamily="34" charset="0"/>
                <a:cs typeface="Arial" pitchFamily="34" charset="0"/>
              </a:rPr>
              <a:t>DO NOT </a:t>
            </a:r>
            <a:r>
              <a:rPr lang="en-US" dirty="0" smtClean="0">
                <a:latin typeface="Arial" pitchFamily="34" charset="0"/>
                <a:cs typeface="Arial" pitchFamily="34" charset="0"/>
              </a:rPr>
              <a:t>slander host nation or coalition partners, avoid arrogance</a:t>
            </a:r>
            <a:endParaRPr lang="en-US" b="1" dirty="0" smtClean="0">
              <a:latin typeface="Arial" pitchFamily="34" charset="0"/>
              <a:cs typeface="Arial" pitchFamily="34" charset="0"/>
            </a:endParaRPr>
          </a:p>
          <a:p>
            <a:pPr marL="173038" marR="0" lvl="0" indent="-173038" fontAlgn="auto">
              <a:lnSpc>
                <a:spcPct val="100000"/>
              </a:lnSpc>
              <a:spcAft>
                <a:spcPts val="0"/>
              </a:spcAft>
              <a:buClrTx/>
              <a:buSzTx/>
              <a:buFont typeface="Wingdings" pitchFamily="2" charset="2"/>
              <a:buChar char="Ø"/>
              <a:tabLst/>
              <a:defRPr/>
            </a:pPr>
            <a:r>
              <a:rPr lang="en-US" b="1" dirty="0" smtClean="0">
                <a:latin typeface="Arial" pitchFamily="34" charset="0"/>
                <a:cs typeface="Arial" pitchFamily="34" charset="0"/>
              </a:rPr>
              <a:t>DO NOT </a:t>
            </a:r>
            <a:r>
              <a:rPr lang="en-US" dirty="0" smtClean="0">
                <a:latin typeface="Arial" pitchFamily="34" charset="0"/>
                <a:cs typeface="Arial" pitchFamily="34" charset="0"/>
              </a:rPr>
              <a:t>physically harm host nation or coalition partners (except in self defense)</a:t>
            </a:r>
          </a:p>
          <a:p>
            <a:pPr marL="173038" indent="-173038">
              <a:buFont typeface="Wingdings" pitchFamily="2" charset="2"/>
              <a:buChar char="Ø"/>
            </a:pPr>
            <a:r>
              <a:rPr lang="en-US" b="1" dirty="0" smtClean="0">
                <a:latin typeface="Arial" pitchFamily="34" charset="0"/>
                <a:cs typeface="Arial" pitchFamily="34" charset="0"/>
              </a:rPr>
              <a:t>DO NOT </a:t>
            </a:r>
            <a:r>
              <a:rPr lang="en-US" dirty="0" smtClean="0">
                <a:latin typeface="Arial" pitchFamily="34" charset="0"/>
                <a:cs typeface="Arial" pitchFamily="34" charset="0"/>
              </a:rPr>
              <a:t>put down or slander any religion</a:t>
            </a:r>
          </a:p>
        </p:txBody>
      </p:sp>
      <p:pic>
        <p:nvPicPr>
          <p:cNvPr id="11" name="Picture 11" descr="022112-bagram-quran-800.jpg"/>
          <p:cNvPicPr>
            <a:picLocks noChangeAspect="1"/>
          </p:cNvPicPr>
          <p:nvPr/>
        </p:nvPicPr>
        <p:blipFill>
          <a:blip r:embed="rId3" cstate="email"/>
          <a:srcRect/>
          <a:stretch>
            <a:fillRect/>
          </a:stretch>
        </p:blipFill>
        <p:spPr bwMode="auto">
          <a:xfrm>
            <a:off x="5257800" y="4226560"/>
            <a:ext cx="3433762" cy="2283978"/>
          </a:xfrm>
          <a:prstGeom prst="rect">
            <a:avLst/>
          </a:prstGeom>
          <a:noFill/>
          <a:ln w="28575">
            <a:solidFill>
              <a:schemeClr val="tx1"/>
            </a:solidFill>
            <a:miter lim="800000"/>
            <a:headEnd/>
            <a:tailEnd/>
          </a:ln>
          <a:effectLst/>
        </p:spPr>
      </p:pic>
      <p:sp>
        <p:nvSpPr>
          <p:cNvPr id="12" name="Title 1"/>
          <p:cNvSpPr txBox="1">
            <a:spLocks/>
          </p:cNvSpPr>
          <p:nvPr/>
        </p:nvSpPr>
        <p:spPr>
          <a:xfrm>
            <a:off x="0" y="152400"/>
            <a:ext cx="9144000" cy="533400"/>
          </a:xfrm>
          <a:prstGeom prst="rect">
            <a:avLst/>
          </a:prstGeom>
        </p:spPr>
        <p:txBody>
          <a:bodyPr/>
          <a:lstStyle/>
          <a:p>
            <a:pPr marL="0" marR="0" lvl="0" indent="0" algn="ctr" defTabSz="934608" rtl="0" eaLnBrk="1" fontAlgn="auto" latinLnBrk="0" hangingPunct="1">
              <a:lnSpc>
                <a:spcPct val="100000"/>
              </a:lnSpc>
              <a:spcBef>
                <a:spcPct val="0"/>
              </a:spcBef>
              <a:spcAft>
                <a:spcPts val="0"/>
              </a:spcAft>
              <a:buClrTx/>
              <a:buSzTx/>
              <a:buFontTx/>
              <a:buNone/>
              <a:tabLst/>
              <a:defRPr/>
            </a:pPr>
            <a:r>
              <a:rPr kumimoji="0" lang="en-US" sz="3600" b="1" i="1" u="none" strike="noStrike" kern="1200" cap="none" spc="0" normalizeH="0" baseline="0" noProof="0" dirty="0" smtClean="0">
                <a:ln>
                  <a:noFill/>
                </a:ln>
                <a:effectLst>
                  <a:outerShdw blurRad="38100" dist="38100" dir="2700000" algn="tl">
                    <a:srgbClr val="000000">
                      <a:alpha val="43137"/>
                    </a:srgbClr>
                  </a:outerShdw>
                </a:effectLst>
                <a:uLnTx/>
                <a:uFillTx/>
                <a:latin typeface="Arial" pitchFamily="34" charset="0"/>
                <a:ea typeface="+mj-ea"/>
                <a:cs typeface="Arial" pitchFamily="34" charset="0"/>
              </a:rPr>
              <a:t>Culture</a:t>
            </a:r>
            <a:r>
              <a:rPr kumimoji="0" lang="en-US" sz="3600" b="1" i="1" u="none" strike="noStrike" kern="1200" cap="none" spc="0" normalizeH="0" noProof="0" dirty="0" smtClean="0">
                <a:ln>
                  <a:noFill/>
                </a:ln>
                <a:effectLst>
                  <a:outerShdw blurRad="38100" dist="38100" dir="2700000" algn="tl">
                    <a:srgbClr val="000000">
                      <a:alpha val="43137"/>
                    </a:srgbClr>
                  </a:outerShdw>
                </a:effectLst>
                <a:uLnTx/>
                <a:uFillTx/>
                <a:latin typeface="Arial" pitchFamily="34" charset="0"/>
                <a:ea typeface="+mj-ea"/>
                <a:cs typeface="Arial" pitchFamily="34" charset="0"/>
              </a:rPr>
              <a:t> Factors</a:t>
            </a:r>
            <a:endParaRPr kumimoji="0" lang="en-US" sz="3600" b="1" i="1" u="none" strike="noStrike" kern="1200" cap="none" spc="0" normalizeH="0" baseline="0" noProof="0" dirty="0">
              <a:ln>
                <a:noFill/>
              </a:ln>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9" name="Picture 8" descr="7621118552_e0ec366c6c_o.jpg"/>
          <p:cNvPicPr>
            <a:picLocks noChangeAspect="1"/>
          </p:cNvPicPr>
          <p:nvPr/>
        </p:nvPicPr>
        <p:blipFill>
          <a:blip r:embed="rId4" cstate="email"/>
          <a:stretch>
            <a:fillRect/>
          </a:stretch>
        </p:blipFill>
        <p:spPr>
          <a:xfrm>
            <a:off x="4876800" y="2270522"/>
            <a:ext cx="4114800" cy="2603897"/>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28600"/>
            <a:ext cx="9144000" cy="533400"/>
          </a:xfrm>
          <a:prstGeom prst="rect">
            <a:avLst/>
          </a:prstGeom>
        </p:spPr>
        <p:txBody>
          <a:bodyPr/>
          <a:lstStyle/>
          <a:p>
            <a:pPr marL="0" marR="0" lvl="0" indent="0" algn="ctr" defTabSz="934608" rtl="0" eaLnBrk="1" fontAlgn="auto" latinLnBrk="0" hangingPunct="1">
              <a:lnSpc>
                <a:spcPct val="100000"/>
              </a:lnSpc>
              <a:spcBef>
                <a:spcPct val="0"/>
              </a:spcBef>
              <a:spcAft>
                <a:spcPts val="0"/>
              </a:spcAft>
              <a:buClrTx/>
              <a:buSzTx/>
              <a:buFontTx/>
              <a:buNone/>
              <a:tabLst/>
              <a:defRPr/>
            </a:pPr>
            <a:r>
              <a:rPr kumimoji="0" lang="en-US" sz="3600" b="1" i="1" u="none" strike="noStrike" kern="1200" cap="none" spc="0" normalizeH="0" baseline="0" noProof="0" dirty="0" smtClean="0">
                <a:ln>
                  <a:noFill/>
                </a:ln>
                <a:effectLst>
                  <a:outerShdw blurRad="38100" dist="38100" dir="2700000" algn="tl">
                    <a:srgbClr val="000000">
                      <a:alpha val="43137"/>
                    </a:srgbClr>
                  </a:outerShdw>
                </a:effectLst>
                <a:uLnTx/>
                <a:uFillTx/>
                <a:latin typeface="Arial" pitchFamily="34" charset="0"/>
                <a:ea typeface="+mj-ea"/>
                <a:cs typeface="Arial" pitchFamily="34" charset="0"/>
              </a:rPr>
              <a:t>Vignette</a:t>
            </a:r>
            <a:endParaRPr kumimoji="0" lang="en-US" sz="3600" b="1" i="1" u="none" strike="noStrike" kern="1200" cap="none" spc="0" normalizeH="0" baseline="0" noProof="0" dirty="0">
              <a:ln>
                <a:noFill/>
              </a:ln>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2049" name="Rectangle 1"/>
          <p:cNvSpPr>
            <a:spLocks noChangeArrowheads="1"/>
          </p:cNvSpPr>
          <p:nvPr/>
        </p:nvSpPr>
        <p:spPr bwMode="auto">
          <a:xfrm>
            <a:off x="152400" y="1066800"/>
            <a:ext cx="8610600" cy="5247590"/>
          </a:xfrm>
          <a:prstGeom prst="rect">
            <a:avLst/>
          </a:prstGeom>
          <a:noFill/>
          <a:ln w="9525">
            <a:noFill/>
            <a:miter lim="800000"/>
            <a:headEnd/>
            <a:tailEnd/>
          </a:ln>
          <a:effectLst/>
        </p:spPr>
        <p:txBody>
          <a:bodyPr vert="horz" wrap="square" lIns="228528"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Vignette #1 (At a Combat Outpost with partnered coalition and ANSF units)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Incident Summary:</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On 01 March 2012, an ANA NCO and an Afghan interpreter engaged checkpoints and a mortar pit at a Combat Outpost with RPG and small arms.  A combined Afghan-coalition force suppressed the attack, causing them to flee.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Location and Background:</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Combat Outpost (COP), Northern Afghanistan.  A combined Afghan-US unit had been working together for the last four months.  One of the Afghan interpreters on the COP became familiar with some of the US soldiers.  He spends time socializing with them and often brings them fruit from outside the COP.  When he begins to ask probing questions about classified information, the soldiers distance themselves from him and notify their leadership.  The interpreter is reprimanded, and then begins to act coldly to the US soldiers, spend less time with them and more time with one of the ANA NCOs on the COP.  The US unit has trained on active shooter drills within the past three months.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28600"/>
            <a:ext cx="9144000" cy="533400"/>
          </a:xfrm>
          <a:prstGeom prst="rect">
            <a:avLst/>
          </a:prstGeom>
        </p:spPr>
        <p:txBody>
          <a:bodyPr/>
          <a:lstStyle/>
          <a:p>
            <a:pPr marL="0" marR="0" lvl="0" indent="0" algn="ctr" defTabSz="934608" rtl="0" eaLnBrk="1" fontAlgn="auto" latinLnBrk="0" hangingPunct="1">
              <a:lnSpc>
                <a:spcPct val="100000"/>
              </a:lnSpc>
              <a:spcBef>
                <a:spcPct val="0"/>
              </a:spcBef>
              <a:spcAft>
                <a:spcPts val="0"/>
              </a:spcAft>
              <a:buClrTx/>
              <a:buSzTx/>
              <a:buFontTx/>
              <a:buNone/>
              <a:tabLst/>
              <a:defRPr/>
            </a:pPr>
            <a:r>
              <a:rPr kumimoji="0" lang="en-US" sz="3600" b="1" i="1" u="none" strike="noStrike" kern="1200" cap="none" spc="0" normalizeH="0" baseline="0" noProof="0" dirty="0" smtClean="0">
                <a:ln>
                  <a:noFill/>
                </a:ln>
                <a:effectLst>
                  <a:outerShdw blurRad="38100" dist="38100" dir="2700000" algn="tl">
                    <a:srgbClr val="000000">
                      <a:alpha val="43137"/>
                    </a:srgbClr>
                  </a:outerShdw>
                </a:effectLst>
                <a:uLnTx/>
                <a:uFillTx/>
                <a:latin typeface="Arial" pitchFamily="34" charset="0"/>
                <a:ea typeface="+mj-ea"/>
                <a:cs typeface="Arial" pitchFamily="34" charset="0"/>
              </a:rPr>
              <a:t>Vignette </a:t>
            </a:r>
            <a:r>
              <a:rPr kumimoji="0" lang="en-US" sz="2400" b="1" i="1" u="none" strike="noStrike" kern="1200" cap="none" spc="0" normalizeH="0" baseline="0" noProof="0" dirty="0" smtClean="0">
                <a:ln>
                  <a:noFill/>
                </a:ln>
                <a:effectLst>
                  <a:outerShdw blurRad="38100" dist="38100" dir="2700000" algn="tl">
                    <a:srgbClr val="000000">
                      <a:alpha val="43137"/>
                    </a:srgbClr>
                  </a:outerShdw>
                </a:effectLst>
                <a:uLnTx/>
                <a:uFillTx/>
                <a:latin typeface="Arial" pitchFamily="34" charset="0"/>
                <a:ea typeface="+mj-ea"/>
                <a:cs typeface="Arial" pitchFamily="34" charset="0"/>
              </a:rPr>
              <a:t>cont…</a:t>
            </a:r>
            <a:endParaRPr kumimoji="0" lang="en-US" sz="2400" b="1" i="1" u="none" strike="noStrike" kern="1200" cap="none" spc="0" normalizeH="0" baseline="0" noProof="0" dirty="0">
              <a:ln>
                <a:noFill/>
              </a:ln>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51201" name="Rectangle 1"/>
          <p:cNvSpPr>
            <a:spLocks noChangeArrowheads="1"/>
          </p:cNvSpPr>
          <p:nvPr/>
        </p:nvSpPr>
        <p:spPr bwMode="auto">
          <a:xfrm>
            <a:off x="381000" y="914400"/>
            <a:ext cx="85344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Details:</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During static security operations, an ANA NCO approached the COP entry control point (ECP) and had an argument with the ANA guard at the ECP.  The argument was witnessed by the US soldier who was also guarding the ECP.  The ANA soldier then approached the ECP and shot the ANA guard in the shoulder then engaged the US soldier by shooting him in the chest (he was wearing his full personal protective equipment and received only minor injuries).  The ANA shooter then fled back into the compound in an attempt to blend back into the ANA.  The active shooter procedures were initiated, but the shooter could not be located.</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Shortly after the initial engagement, the ANA NCO and the interpreter went into a tower from within the compound and killed the US soldier in the tower and began shooting into the COP with small arms and RPGs.  Most of the assailants’ fires focused on the company command post and the mortar firing point.  The combined unit began to engage the tower to suppress the assailants.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two enemy combatants subsequently escaped out </a:t>
            </a:r>
            <a:r>
              <a:rPr lang="en-US" sz="2000" dirty="0" smtClean="0">
                <a:latin typeface="Arial" pitchFamily="34" charset="0"/>
                <a:ea typeface="Times New Roman" pitchFamily="18" charset="0"/>
                <a:cs typeface="Arial" pitchFamily="34" charset="0"/>
              </a:rPr>
              <a:t>of</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tower and moved away from the COP where they were followed by the aerostat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camer</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ultimately engaged and killed by close combat air support.</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28600"/>
            <a:ext cx="9144000" cy="533400"/>
          </a:xfrm>
          <a:prstGeom prst="rect">
            <a:avLst/>
          </a:prstGeom>
        </p:spPr>
        <p:txBody>
          <a:bodyPr/>
          <a:lstStyle/>
          <a:p>
            <a:pPr marL="0" marR="0" lvl="0" indent="0" algn="ctr" defTabSz="934608" rtl="0" eaLnBrk="1" fontAlgn="auto" latinLnBrk="0" hangingPunct="1">
              <a:lnSpc>
                <a:spcPct val="100000"/>
              </a:lnSpc>
              <a:spcBef>
                <a:spcPct val="0"/>
              </a:spcBef>
              <a:spcAft>
                <a:spcPts val="0"/>
              </a:spcAft>
              <a:buClrTx/>
              <a:buSzTx/>
              <a:buFontTx/>
              <a:buNone/>
              <a:tabLst/>
              <a:defRPr/>
            </a:pPr>
            <a:r>
              <a:rPr kumimoji="0" lang="en-US" sz="3600" b="1" i="1" u="none" strike="noStrike" kern="1200" cap="none" spc="0" normalizeH="0" baseline="0" noProof="0" dirty="0" smtClean="0">
                <a:ln>
                  <a:noFill/>
                </a:ln>
                <a:effectLst>
                  <a:outerShdw blurRad="38100" dist="38100" dir="2700000" algn="tl">
                    <a:srgbClr val="000000">
                      <a:alpha val="43137"/>
                    </a:srgbClr>
                  </a:outerShdw>
                </a:effectLst>
                <a:uLnTx/>
                <a:uFillTx/>
                <a:latin typeface="Arial" pitchFamily="34" charset="0"/>
                <a:ea typeface="+mj-ea"/>
                <a:cs typeface="Arial" pitchFamily="34" charset="0"/>
              </a:rPr>
              <a:t>Vignette </a:t>
            </a:r>
            <a:r>
              <a:rPr kumimoji="0" lang="en-US" sz="2400" b="1" i="1" u="none" strike="noStrike" kern="1200" cap="none" spc="0" normalizeH="0" baseline="0" noProof="0" dirty="0" smtClean="0">
                <a:ln>
                  <a:noFill/>
                </a:ln>
                <a:effectLst>
                  <a:outerShdw blurRad="38100" dist="38100" dir="2700000" algn="tl">
                    <a:srgbClr val="000000">
                      <a:alpha val="43137"/>
                    </a:srgbClr>
                  </a:outerShdw>
                </a:effectLst>
                <a:uLnTx/>
                <a:uFillTx/>
                <a:latin typeface="Arial" pitchFamily="34" charset="0"/>
                <a:ea typeface="+mj-ea"/>
                <a:cs typeface="Arial" pitchFamily="34" charset="0"/>
              </a:rPr>
              <a:t>cont…</a:t>
            </a:r>
            <a:endParaRPr kumimoji="0" lang="en-US" sz="2400" b="1" i="1" u="none" strike="noStrike" kern="1200" cap="none" spc="0" normalizeH="0" baseline="0" noProof="0" dirty="0">
              <a:ln>
                <a:noFill/>
              </a:ln>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51201" name="Rectangle 1"/>
          <p:cNvSpPr>
            <a:spLocks noChangeArrowheads="1"/>
          </p:cNvSpPr>
          <p:nvPr/>
        </p:nvSpPr>
        <p:spPr bwMode="auto">
          <a:xfrm>
            <a:off x="152400" y="1010989"/>
            <a:ext cx="88392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smtClean="0">
                <a:latin typeface="Arial" pitchFamily="34" charset="0"/>
                <a:cs typeface="Arial" pitchFamily="34" charset="0"/>
              </a:rPr>
              <a:t>Learning Point 1</a:t>
            </a:r>
            <a:r>
              <a:rPr lang="en-US" sz="2000" dirty="0" smtClean="0">
                <a:latin typeface="Arial" pitchFamily="34" charset="0"/>
                <a:cs typeface="Arial" pitchFamily="34" charset="0"/>
              </a:rPr>
              <a:t>: </a:t>
            </a:r>
            <a:r>
              <a:rPr lang="en-US" sz="2000" b="1" dirty="0" smtClean="0">
                <a:latin typeface="Arial" pitchFamily="34" charset="0"/>
                <a:cs typeface="Arial" pitchFamily="34" charset="0"/>
              </a:rPr>
              <a:t>Atmospherics.  </a:t>
            </a:r>
            <a:r>
              <a:rPr lang="en-US" sz="2000" dirty="0" smtClean="0">
                <a:latin typeface="Arial" pitchFamily="34" charset="0"/>
                <a:cs typeface="Arial" pitchFamily="34" charset="0"/>
              </a:rPr>
              <a:t>The Afghan civilian interpreter exhibited signs of colluding with the enemy by asking about sensitive information after having become unduly familiar with the US soldiers.  While they did the right thing by notifying their leadership, the interpreter should have been isolated and further investigated prior to being allowed back inside the COP.</a:t>
            </a:r>
          </a:p>
          <a:p>
            <a:endParaRPr lang="en-US" sz="600" b="1" dirty="0" smtClean="0">
              <a:latin typeface="Arial" pitchFamily="34" charset="0"/>
              <a:cs typeface="Arial" pitchFamily="34" charset="0"/>
            </a:endParaRPr>
          </a:p>
          <a:p>
            <a:r>
              <a:rPr lang="en-US" sz="2000" b="1" dirty="0" smtClean="0">
                <a:latin typeface="Arial" pitchFamily="34" charset="0"/>
                <a:cs typeface="Arial" pitchFamily="34" charset="0"/>
              </a:rPr>
              <a:t>Learning Point 2</a:t>
            </a:r>
            <a:r>
              <a:rPr lang="en-US" sz="2000" dirty="0" smtClean="0">
                <a:latin typeface="Arial" pitchFamily="34" charset="0"/>
                <a:cs typeface="Arial" pitchFamily="34" charset="0"/>
              </a:rPr>
              <a:t>: </a:t>
            </a:r>
            <a:r>
              <a:rPr lang="en-US" sz="2000" b="1" dirty="0" smtClean="0">
                <a:latin typeface="Arial" pitchFamily="34" charset="0"/>
                <a:cs typeface="Arial" pitchFamily="34" charset="0"/>
              </a:rPr>
              <a:t>Active Shooter Training.</a:t>
            </a:r>
            <a:r>
              <a:rPr lang="en-US" sz="2000" dirty="0" smtClean="0">
                <a:latin typeface="Arial" pitchFamily="34" charset="0"/>
                <a:cs typeface="Arial" pitchFamily="34" charset="0"/>
              </a:rPr>
              <a:t>  Active shooter training was crucial to quickly responding to the incident.  Though the assailant could not be quickly located, the unit quickly adopted an alerted state and was able to </a:t>
            </a:r>
            <a:r>
              <a:rPr lang="en-US" sz="2000" dirty="0" err="1" smtClean="0">
                <a:latin typeface="Arial" pitchFamily="34" charset="0"/>
                <a:cs typeface="Arial" pitchFamily="34" charset="0"/>
              </a:rPr>
              <a:t>quicly</a:t>
            </a:r>
            <a:r>
              <a:rPr lang="en-US" sz="2000" dirty="0" smtClean="0">
                <a:latin typeface="Arial" pitchFamily="34" charset="0"/>
                <a:cs typeface="Arial" pitchFamily="34" charset="0"/>
              </a:rPr>
              <a:t> respond to the assailants when the follow-on attack </a:t>
            </a:r>
            <a:r>
              <a:rPr lang="en-US" sz="2000" dirty="0" err="1" smtClean="0">
                <a:latin typeface="Arial" pitchFamily="34" charset="0"/>
                <a:cs typeface="Arial" pitchFamily="34" charset="0"/>
              </a:rPr>
              <a:t>occured</a:t>
            </a:r>
            <a:r>
              <a:rPr lang="en-US" sz="2000" dirty="0" smtClean="0">
                <a:latin typeface="Arial" pitchFamily="34" charset="0"/>
                <a:cs typeface="Arial" pitchFamily="34" charset="0"/>
              </a:rPr>
              <a:t>.  Units should not wait for or plan to rely on QRF or air support for insider threat incidents.</a:t>
            </a:r>
          </a:p>
          <a:p>
            <a:endParaRPr lang="en-US" sz="600" b="1" dirty="0" smtClean="0">
              <a:latin typeface="Arial" pitchFamily="34" charset="0"/>
              <a:cs typeface="Arial" pitchFamily="34" charset="0"/>
            </a:endParaRPr>
          </a:p>
          <a:p>
            <a:r>
              <a:rPr lang="en-US" sz="2000" b="1" dirty="0" smtClean="0">
                <a:latin typeface="Arial" pitchFamily="34" charset="0"/>
                <a:cs typeface="Arial" pitchFamily="34" charset="0"/>
              </a:rPr>
              <a:t>What Ifs:  </a:t>
            </a:r>
            <a:endParaRPr lang="en-US" sz="2000" dirty="0" smtClean="0">
              <a:latin typeface="Arial" pitchFamily="34" charset="0"/>
              <a:cs typeface="Arial" pitchFamily="34" charset="0"/>
            </a:endParaRPr>
          </a:p>
          <a:p>
            <a:pPr lvl="0"/>
            <a:r>
              <a:rPr lang="en-US" sz="2000" dirty="0" smtClean="0">
                <a:latin typeface="Arial" pitchFamily="34" charset="0"/>
                <a:cs typeface="Arial" pitchFamily="34" charset="0"/>
              </a:rPr>
              <a:t>What if the interpreter had been investigated further for links to the insurgency?  </a:t>
            </a:r>
          </a:p>
          <a:p>
            <a:pPr lvl="0"/>
            <a:r>
              <a:rPr lang="en-US" sz="2000" dirty="0" smtClean="0">
                <a:latin typeface="Arial" pitchFamily="34" charset="0"/>
                <a:cs typeface="Arial" pitchFamily="34" charset="0"/>
              </a:rPr>
              <a:t>What if the unit had NOT conducted Active Shooter Training?  What could have gone wrong?  </a:t>
            </a:r>
          </a:p>
          <a:p>
            <a:pPr lvl="0"/>
            <a:r>
              <a:rPr lang="en-US" sz="2000" dirty="0" smtClean="0">
                <a:latin typeface="Arial" pitchFamily="34" charset="0"/>
                <a:cs typeface="Arial" pitchFamily="34" charset="0"/>
              </a:rPr>
              <a:t>What if the assailants had been detained instead of killed?</a:t>
            </a:r>
            <a:endParaRPr lang="en-US" sz="2000"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2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0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0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0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0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lum bright="54000" contrast="-70000"/>
          </a:blip>
          <a:srcRect/>
          <a:stretch>
            <a:fillRect/>
          </a:stretch>
        </p:blipFill>
        <p:spPr bwMode="auto">
          <a:xfrm>
            <a:off x="0" y="609600"/>
            <a:ext cx="9144000" cy="5943600"/>
          </a:xfrm>
          <a:prstGeom prst="rect">
            <a:avLst/>
          </a:prstGeom>
          <a:noFill/>
          <a:ln w="9525">
            <a:noFill/>
            <a:miter lim="800000"/>
            <a:headEnd/>
            <a:tailEnd/>
          </a:ln>
          <a:effectLst>
            <a:softEdge rad="635000"/>
          </a:effectLst>
        </p:spPr>
      </p:pic>
      <p:sp>
        <p:nvSpPr>
          <p:cNvPr id="7170" name="Rectangle 2"/>
          <p:cNvSpPr>
            <a:spLocks noGrp="1" noChangeArrowheads="1"/>
          </p:cNvSpPr>
          <p:nvPr>
            <p:ph type="title"/>
          </p:nvPr>
        </p:nvSpPr>
        <p:spPr>
          <a:xfrm>
            <a:off x="0" y="77490"/>
            <a:ext cx="9144000" cy="706582"/>
          </a:xfrm>
        </p:spPr>
        <p:txBody>
          <a:bodyPr/>
          <a:lstStyle/>
          <a:p>
            <a:pPr eaLnBrk="1" hangingPunct="1"/>
            <a:r>
              <a:rPr lang="en-US" sz="3600" b="1" i="1" dirty="0" smtClean="0">
                <a:effectLst>
                  <a:outerShdw blurRad="38100" dist="38100" dir="2700000" algn="tl">
                    <a:srgbClr val="000000">
                      <a:alpha val="43137"/>
                    </a:srgbClr>
                  </a:outerShdw>
                </a:effectLst>
                <a:latin typeface="Arial" pitchFamily="34" charset="0"/>
                <a:cs typeface="Arial" pitchFamily="34" charset="0"/>
              </a:rPr>
              <a:t>Enabling Learning Objectives</a:t>
            </a:r>
          </a:p>
        </p:txBody>
      </p:sp>
      <p:sp>
        <p:nvSpPr>
          <p:cNvPr id="7171" name="Rectangle 10"/>
          <p:cNvSpPr>
            <a:spLocks noGrp="1" noChangeArrowheads="1"/>
          </p:cNvSpPr>
          <p:nvPr>
            <p:ph type="body" idx="1"/>
          </p:nvPr>
        </p:nvSpPr>
        <p:spPr>
          <a:xfrm>
            <a:off x="152400" y="1447800"/>
            <a:ext cx="8763100" cy="3581400"/>
          </a:xfrm>
        </p:spPr>
        <p:txBody>
          <a:bodyPr/>
          <a:lstStyle/>
          <a:p>
            <a:pPr marL="0" indent="0">
              <a:spcBef>
                <a:spcPct val="0"/>
              </a:spcBef>
              <a:buFont typeface="Wingdings" pitchFamily="2" charset="2"/>
              <a:buChar char="Ø"/>
            </a:pPr>
            <a:r>
              <a:rPr lang="en-US" sz="2400" dirty="0" smtClean="0">
                <a:latin typeface="Arial" charset="0"/>
                <a:cs typeface="Arial" charset="0"/>
              </a:rPr>
              <a:t> To inform deploying units, trainers, and scenario writers of the increase in inside the wire or “green on blue” attacks over the last several years in Afghanistan.</a:t>
            </a:r>
          </a:p>
          <a:p>
            <a:pPr marL="0" indent="0">
              <a:spcBef>
                <a:spcPct val="0"/>
              </a:spcBef>
              <a:buFont typeface="Wingdings" pitchFamily="2" charset="2"/>
              <a:buChar char="Ø"/>
            </a:pPr>
            <a:endParaRPr lang="en-US" sz="2400" dirty="0" smtClean="0">
              <a:latin typeface="Arial" charset="0"/>
              <a:cs typeface="Arial" charset="0"/>
            </a:endParaRPr>
          </a:p>
          <a:p>
            <a:pPr marL="0" indent="0">
              <a:spcBef>
                <a:spcPct val="0"/>
              </a:spcBef>
              <a:buFont typeface="Wingdings" pitchFamily="2" charset="2"/>
              <a:buChar char="Ø"/>
            </a:pPr>
            <a:r>
              <a:rPr lang="en-US" sz="2400" dirty="0" smtClean="0">
                <a:latin typeface="Arial" charset="0"/>
                <a:cs typeface="Arial" charset="0"/>
              </a:rPr>
              <a:t> To identify the possible warning signs that an insider threat may exhibit prior to the execution of an attack.</a:t>
            </a:r>
          </a:p>
          <a:p>
            <a:pPr marL="0" indent="0">
              <a:spcBef>
                <a:spcPct val="0"/>
              </a:spcBef>
              <a:buFont typeface="Wingdings" pitchFamily="2" charset="2"/>
              <a:buChar char="Ø"/>
            </a:pPr>
            <a:endParaRPr lang="en-US" sz="2400" dirty="0" smtClean="0">
              <a:latin typeface="Arial" charset="0"/>
              <a:cs typeface="Arial" charset="0"/>
            </a:endParaRPr>
          </a:p>
          <a:p>
            <a:pPr marL="0" indent="0">
              <a:spcBef>
                <a:spcPct val="0"/>
              </a:spcBef>
              <a:buFont typeface="Wingdings" pitchFamily="2" charset="2"/>
              <a:buChar char="Ø"/>
            </a:pPr>
            <a:r>
              <a:rPr lang="en-US" sz="2400" dirty="0" smtClean="0">
                <a:latin typeface="Arial" charset="0"/>
                <a:cs typeface="Arial" charset="0"/>
              </a:rPr>
              <a:t> To identify some observable indicators that may reduce the likelihood of a future insider attack.</a:t>
            </a:r>
          </a:p>
          <a:p>
            <a:pPr marL="0" indent="0">
              <a:spcBef>
                <a:spcPct val="0"/>
              </a:spcBef>
              <a:buFont typeface="Wingdings" pitchFamily="2" charset="2"/>
              <a:buChar char="Ø"/>
            </a:pPr>
            <a:endParaRPr lang="en-US" sz="2400" dirty="0" smtClean="0">
              <a:latin typeface="Arial" charset="0"/>
              <a:cs typeface="Arial" charset="0"/>
            </a:endParaRPr>
          </a:p>
          <a:p>
            <a:pPr marL="463550" indent="-463550">
              <a:buNone/>
            </a:pPr>
            <a:endParaRPr lang="en-US" sz="2400" b="1" i="1"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ChangeArrowheads="1"/>
          </p:cNvSpPr>
          <p:nvPr/>
        </p:nvSpPr>
        <p:spPr bwMode="auto">
          <a:xfrm>
            <a:off x="3962400" y="1295400"/>
            <a:ext cx="5029200" cy="5632311"/>
          </a:xfrm>
          <a:prstGeom prst="rect">
            <a:avLst/>
          </a:prstGeom>
          <a:noFill/>
          <a:ln w="9525">
            <a:noFill/>
            <a:miter lim="800000"/>
            <a:headEnd/>
            <a:tailEnd/>
          </a:ln>
        </p:spPr>
        <p:txBody>
          <a:bodyPr wrap="square">
            <a:spAutoFit/>
          </a:bodyPr>
          <a:lstStyle/>
          <a:p>
            <a:pPr marL="233363" indent="-233363">
              <a:buFont typeface="Wingdings" pitchFamily="2" charset="2"/>
              <a:buChar char="Ø"/>
            </a:pPr>
            <a:r>
              <a:rPr lang="en-US" sz="2000" dirty="0" smtClean="0">
                <a:latin typeface="Arial" pitchFamily="34" charset="0"/>
                <a:cs typeface="Arial" pitchFamily="34" charset="0"/>
              </a:rPr>
              <a:t>PREVENTION IS THE KEY!</a:t>
            </a:r>
          </a:p>
          <a:p>
            <a:pPr marL="233363" indent="-233363">
              <a:buFont typeface="Wingdings" pitchFamily="2" charset="2"/>
              <a:buChar char="Ø"/>
            </a:pPr>
            <a:r>
              <a:rPr lang="en-US" sz="2000" dirty="0" smtClean="0">
                <a:latin typeface="Arial" pitchFamily="34" charset="0"/>
                <a:cs typeface="Arial" pitchFamily="34" charset="0"/>
              </a:rPr>
              <a:t>Listen to your intuition and maintain a heightened situational awareness</a:t>
            </a:r>
          </a:p>
          <a:p>
            <a:pPr marL="233363" indent="-233363">
              <a:buFont typeface="Wingdings" pitchFamily="2" charset="2"/>
              <a:buChar char="Ø"/>
            </a:pPr>
            <a:r>
              <a:rPr lang="en-US" sz="2000" dirty="0" smtClean="0">
                <a:latin typeface="Arial" pitchFamily="34" charset="0"/>
                <a:cs typeface="Arial" pitchFamily="34" charset="0"/>
              </a:rPr>
              <a:t>Complacency Kills </a:t>
            </a:r>
          </a:p>
          <a:p>
            <a:pPr marL="233363" indent="-233363">
              <a:buFont typeface="Wingdings" pitchFamily="2" charset="2"/>
              <a:buChar char="Ø"/>
            </a:pPr>
            <a:r>
              <a:rPr lang="en-US" sz="2000" dirty="0" smtClean="0">
                <a:latin typeface="Arial" pitchFamily="34" charset="0"/>
                <a:cs typeface="Arial" pitchFamily="34" charset="0"/>
              </a:rPr>
              <a:t>Mutual respect is borne out of a respect of each other’s cultures </a:t>
            </a:r>
          </a:p>
          <a:p>
            <a:pPr marL="233363" indent="-233363">
              <a:buFont typeface="Wingdings" pitchFamily="2" charset="2"/>
              <a:buChar char="Ø"/>
            </a:pPr>
            <a:r>
              <a:rPr lang="en-US" sz="2000" dirty="0" smtClean="0">
                <a:latin typeface="Arial" pitchFamily="34" charset="0"/>
                <a:cs typeface="Arial" pitchFamily="34" charset="0"/>
              </a:rPr>
              <a:t>Always </a:t>
            </a:r>
            <a:r>
              <a:rPr lang="en-US" sz="2000" dirty="0">
                <a:latin typeface="Arial" pitchFamily="34" charset="0"/>
                <a:cs typeface="Arial" pitchFamily="34" charset="0"/>
              </a:rPr>
              <a:t>attempt to understand </a:t>
            </a:r>
            <a:r>
              <a:rPr lang="en-US" sz="2000" dirty="0" smtClean="0">
                <a:latin typeface="Arial" pitchFamily="34" charset="0"/>
                <a:cs typeface="Arial" pitchFamily="34" charset="0"/>
              </a:rPr>
              <a:t>cultural sensitivities </a:t>
            </a:r>
            <a:r>
              <a:rPr lang="en-US" sz="2000" dirty="0">
                <a:latin typeface="Arial" pitchFamily="34" charset="0"/>
                <a:cs typeface="Arial" pitchFamily="34" charset="0"/>
              </a:rPr>
              <a:t>of partnered </a:t>
            </a:r>
            <a:r>
              <a:rPr lang="en-US" sz="2000" dirty="0" smtClean="0">
                <a:latin typeface="Arial" pitchFamily="34" charset="0"/>
                <a:cs typeface="Arial" pitchFamily="34" charset="0"/>
              </a:rPr>
              <a:t>nation personnel  </a:t>
            </a:r>
            <a:endParaRPr lang="en-US" sz="2000" dirty="0">
              <a:latin typeface="Arial" pitchFamily="34" charset="0"/>
              <a:cs typeface="Arial" pitchFamily="34" charset="0"/>
            </a:endParaRPr>
          </a:p>
          <a:p>
            <a:pPr marL="233363" indent="-233363">
              <a:buFont typeface="Wingdings" pitchFamily="2" charset="2"/>
              <a:buChar char="Ø"/>
            </a:pPr>
            <a:r>
              <a:rPr lang="en-US" sz="2000" dirty="0" smtClean="0">
                <a:latin typeface="Arial" pitchFamily="34" charset="0"/>
                <a:cs typeface="Arial" pitchFamily="34" charset="0"/>
              </a:rPr>
              <a:t>Always </a:t>
            </a:r>
            <a:r>
              <a:rPr lang="en-US" sz="2000" dirty="0">
                <a:latin typeface="Arial" pitchFamily="34" charset="0"/>
                <a:cs typeface="Arial" pitchFamily="34" charset="0"/>
              </a:rPr>
              <a:t>ensure our partners know that we are providing security to their nation </a:t>
            </a:r>
            <a:r>
              <a:rPr lang="en-US" sz="2000" u="sng" dirty="0" smtClean="0">
                <a:latin typeface="Arial" pitchFamily="34" charset="0"/>
                <a:cs typeface="Arial" pitchFamily="34" charset="0"/>
              </a:rPr>
              <a:t>TOGETHER</a:t>
            </a:r>
            <a:r>
              <a:rPr lang="en-US" sz="2000" dirty="0" smtClean="0">
                <a:latin typeface="Arial" pitchFamily="34" charset="0"/>
                <a:cs typeface="Arial" pitchFamily="34" charset="0"/>
              </a:rPr>
              <a:t> </a:t>
            </a:r>
            <a:r>
              <a:rPr lang="en-US" sz="2000" dirty="0">
                <a:latin typeface="Arial" pitchFamily="34" charset="0"/>
                <a:cs typeface="Arial" pitchFamily="34" charset="0"/>
              </a:rPr>
              <a:t>as one </a:t>
            </a:r>
            <a:r>
              <a:rPr lang="en-US" sz="2000" dirty="0" smtClean="0">
                <a:latin typeface="Arial" pitchFamily="34" charset="0"/>
                <a:cs typeface="Arial" pitchFamily="34" charset="0"/>
              </a:rPr>
              <a:t>team</a:t>
            </a:r>
            <a:endParaRPr lang="en-US" sz="2000" dirty="0">
              <a:latin typeface="Arial" pitchFamily="34" charset="0"/>
              <a:cs typeface="Arial" pitchFamily="34" charset="0"/>
            </a:endParaRPr>
          </a:p>
          <a:p>
            <a:pPr marL="233363" indent="-233363">
              <a:buFont typeface="Wingdings" pitchFamily="2" charset="2"/>
              <a:buChar char="Ø"/>
            </a:pPr>
            <a:r>
              <a:rPr lang="en-US" sz="2000" dirty="0" smtClean="0">
                <a:latin typeface="Arial" pitchFamily="34" charset="0"/>
                <a:cs typeface="Arial" pitchFamily="34" charset="0"/>
              </a:rPr>
              <a:t>Maintain </a:t>
            </a:r>
            <a:r>
              <a:rPr lang="en-US" sz="2000" dirty="0">
                <a:latin typeface="Arial" pitchFamily="34" charset="0"/>
                <a:cs typeface="Arial" pitchFamily="34" charset="0"/>
              </a:rPr>
              <a:t>vigilant 360 degree security (applies to before, </a:t>
            </a:r>
            <a:r>
              <a:rPr lang="en-US" sz="2000" dirty="0" smtClean="0">
                <a:latin typeface="Arial" pitchFamily="34" charset="0"/>
                <a:cs typeface="Arial" pitchFamily="34" charset="0"/>
              </a:rPr>
              <a:t>during, and </a:t>
            </a:r>
            <a:r>
              <a:rPr lang="en-US" sz="2000" dirty="0">
                <a:latin typeface="Arial" pitchFamily="34" charset="0"/>
                <a:cs typeface="Arial" pitchFamily="34" charset="0"/>
              </a:rPr>
              <a:t>after military operations</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a:p>
            <a:pPr marL="233363" indent="-233363">
              <a:buFont typeface="Wingdings" pitchFamily="2" charset="2"/>
              <a:buChar char="Ø"/>
            </a:pPr>
            <a:r>
              <a:rPr lang="en-US" sz="2000" dirty="0" smtClean="0">
                <a:latin typeface="Arial" pitchFamily="34" charset="0"/>
                <a:cs typeface="Arial" pitchFamily="34" charset="0"/>
              </a:rPr>
              <a:t>Enroll </a:t>
            </a:r>
            <a:r>
              <a:rPr lang="en-US" sz="2000" dirty="0">
                <a:latin typeface="Arial" pitchFamily="34" charset="0"/>
                <a:cs typeface="Arial" pitchFamily="34" charset="0"/>
              </a:rPr>
              <a:t>all personnel into </a:t>
            </a:r>
            <a:r>
              <a:rPr lang="en-US" sz="2000" dirty="0" smtClean="0">
                <a:latin typeface="Arial" pitchFamily="34" charset="0"/>
                <a:cs typeface="Arial" pitchFamily="34" charset="0"/>
              </a:rPr>
              <a:t>biometrics entering </a:t>
            </a:r>
            <a:r>
              <a:rPr lang="en-US" sz="2000" dirty="0">
                <a:latin typeface="Arial" pitchFamily="34" charset="0"/>
                <a:cs typeface="Arial" pitchFamily="34" charset="0"/>
              </a:rPr>
              <a:t>US and Coalition bases </a:t>
            </a:r>
          </a:p>
          <a:p>
            <a:pPr>
              <a:buFont typeface="Wingdings" pitchFamily="2" charset="2"/>
              <a:buChar char="Ø"/>
            </a:pPr>
            <a:endParaRPr lang="en-US" sz="2000" dirty="0">
              <a:latin typeface="Arial" pitchFamily="34" charset="0"/>
              <a:cs typeface="Arial" pitchFamily="34" charset="0"/>
            </a:endParaRPr>
          </a:p>
        </p:txBody>
      </p:sp>
      <p:sp>
        <p:nvSpPr>
          <p:cNvPr id="8" name="Title 1"/>
          <p:cNvSpPr txBox="1">
            <a:spLocks/>
          </p:cNvSpPr>
          <p:nvPr/>
        </p:nvSpPr>
        <p:spPr>
          <a:xfrm>
            <a:off x="0" y="152400"/>
            <a:ext cx="9144000" cy="533400"/>
          </a:xfrm>
          <a:prstGeom prst="rect">
            <a:avLst/>
          </a:prstGeom>
        </p:spPr>
        <p:txBody>
          <a:bodyPr/>
          <a:lstStyle/>
          <a:p>
            <a:pPr marL="0" marR="0" lvl="0" indent="0" algn="ctr" defTabSz="934608" rtl="0" eaLnBrk="1" fontAlgn="auto" latinLnBrk="0" hangingPunct="1">
              <a:lnSpc>
                <a:spcPct val="100000"/>
              </a:lnSpc>
              <a:spcBef>
                <a:spcPct val="0"/>
              </a:spcBef>
              <a:spcAft>
                <a:spcPts val="0"/>
              </a:spcAft>
              <a:buClrTx/>
              <a:buSzTx/>
              <a:buFontTx/>
              <a:buNone/>
              <a:tabLst/>
              <a:defRPr/>
            </a:pPr>
            <a:r>
              <a:rPr kumimoji="0" lang="en-US" sz="3600" b="1" i="1" u="none" strike="noStrike" kern="1200" cap="none" spc="0" normalizeH="0" baseline="0" noProof="0" dirty="0" smtClean="0">
                <a:ln>
                  <a:noFill/>
                </a:ln>
                <a:effectLst>
                  <a:outerShdw blurRad="38100" dist="38100" dir="2700000" algn="tl">
                    <a:srgbClr val="000000">
                      <a:alpha val="43137"/>
                    </a:srgbClr>
                  </a:outerShdw>
                </a:effectLst>
                <a:uLnTx/>
                <a:uFillTx/>
                <a:latin typeface="Arial" pitchFamily="34" charset="0"/>
                <a:ea typeface="+mj-ea"/>
                <a:cs typeface="Arial" pitchFamily="34" charset="0"/>
              </a:rPr>
              <a:t>Summary</a:t>
            </a:r>
            <a:endParaRPr kumimoji="0" lang="en-US" sz="3600" b="1" i="1" u="none" strike="noStrike" kern="1200" cap="none" spc="0" normalizeH="0" baseline="0" noProof="0" dirty="0">
              <a:ln>
                <a:noFill/>
              </a:ln>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9" name="Rectangle 8"/>
          <p:cNvSpPr/>
          <p:nvPr/>
        </p:nvSpPr>
        <p:spPr>
          <a:xfrm>
            <a:off x="533400" y="838200"/>
            <a:ext cx="8153400" cy="461665"/>
          </a:xfrm>
          <a:prstGeom prst="rect">
            <a:avLst/>
          </a:prstGeom>
        </p:spPr>
        <p:txBody>
          <a:bodyPr wrap="square">
            <a:spAutoFit/>
          </a:bodyPr>
          <a:lstStyle/>
          <a:p>
            <a:pPr lvl="0" algn="ctr"/>
            <a:r>
              <a:rPr lang="de-DE" sz="2400" i="1" dirty="0" smtClean="0">
                <a:solidFill>
                  <a:srgbClr val="FF0000"/>
                </a:solidFill>
                <a:latin typeface="Arial" pitchFamily="34" charset="0"/>
                <a:cs typeface="Arial" pitchFamily="34" charset="0"/>
              </a:rPr>
              <a:t>Insider threat is a shared coalition and ANSF problem.  </a:t>
            </a:r>
            <a:endParaRPr lang="en-US" sz="2400" i="1" dirty="0" smtClean="0">
              <a:solidFill>
                <a:srgbClr val="FF0000"/>
              </a:solidFill>
              <a:latin typeface="Arial" pitchFamily="34" charset="0"/>
              <a:cs typeface="Arial" pitchFamily="34" charset="0"/>
            </a:endParaRPr>
          </a:p>
        </p:txBody>
      </p:sp>
      <p:pic>
        <p:nvPicPr>
          <p:cNvPr id="6" name="Picture 5" descr="6971668524_36cbb5b554_o.jpg"/>
          <p:cNvPicPr>
            <a:picLocks noChangeAspect="1"/>
          </p:cNvPicPr>
          <p:nvPr/>
        </p:nvPicPr>
        <p:blipFill>
          <a:blip r:embed="rId3" cstate="email"/>
          <a:stretch>
            <a:fillRect/>
          </a:stretch>
        </p:blipFill>
        <p:spPr>
          <a:xfrm>
            <a:off x="152400" y="1270105"/>
            <a:ext cx="3810000" cy="2721429"/>
          </a:xfrm>
          <a:prstGeom prst="rect">
            <a:avLst/>
          </a:prstGeom>
          <a:ln w="19050">
            <a:solidFill>
              <a:schemeClr val="tx1"/>
            </a:solidFill>
          </a:ln>
        </p:spPr>
      </p:pic>
      <p:pic>
        <p:nvPicPr>
          <p:cNvPr id="7" name="Picture 6" descr="ITW 1.jpg"/>
          <p:cNvPicPr>
            <a:picLocks noChangeAspect="1"/>
          </p:cNvPicPr>
          <p:nvPr/>
        </p:nvPicPr>
        <p:blipFill>
          <a:blip r:embed="rId4" cstate="email"/>
          <a:stretch>
            <a:fillRect/>
          </a:stretch>
        </p:blipFill>
        <p:spPr>
          <a:xfrm>
            <a:off x="152400" y="3763367"/>
            <a:ext cx="3810000" cy="2713633"/>
          </a:xfrm>
          <a:prstGeom prst="rect">
            <a:avLst/>
          </a:prstGeom>
          <a:ln w="19050">
            <a:solidFill>
              <a:schemeClr val="tx1"/>
            </a:solid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7316"/>
            <a:ext cx="9144000" cy="646331"/>
          </a:xfrm>
          <a:prstGeom prst="rect">
            <a:avLst/>
          </a:prstGeom>
          <a:noFill/>
        </p:spPr>
        <p:txBody>
          <a:bodyPr wrap="square" rtlCol="0">
            <a:spAutoFit/>
          </a:bodyPr>
          <a:lstStyle/>
          <a:p>
            <a:pPr algn="ctr"/>
            <a:r>
              <a:rPr lang="en-US" sz="3600" b="1" i="1" dirty="0" smtClean="0">
                <a:solidFill>
                  <a:schemeClr val="tx1"/>
                </a:solidFill>
                <a:effectLst>
                  <a:outerShdw blurRad="38100" dist="38100" dir="2700000" algn="tl">
                    <a:srgbClr val="000000">
                      <a:alpha val="43137"/>
                    </a:srgbClr>
                  </a:outerShdw>
                </a:effectLst>
              </a:rPr>
              <a:t>Check on Learning</a:t>
            </a:r>
            <a:endParaRPr lang="en-US" sz="3600" b="1" i="1" dirty="0">
              <a:solidFill>
                <a:schemeClr val="tx1"/>
              </a:solidFill>
              <a:effectLst>
                <a:outerShdw blurRad="38100" dist="38100" dir="2700000" algn="tl">
                  <a:srgbClr val="000000">
                    <a:alpha val="43137"/>
                  </a:srgbClr>
                </a:outerShdw>
              </a:effectLst>
            </a:endParaRPr>
          </a:p>
        </p:txBody>
      </p:sp>
      <p:sp>
        <p:nvSpPr>
          <p:cNvPr id="4" name="Rectangle 3"/>
          <p:cNvSpPr/>
          <p:nvPr/>
        </p:nvSpPr>
        <p:spPr>
          <a:xfrm>
            <a:off x="485480" y="803647"/>
            <a:ext cx="8319155" cy="757130"/>
          </a:xfrm>
          <a:prstGeom prst="rect">
            <a:avLst/>
          </a:prstGeom>
        </p:spPr>
        <p:txBody>
          <a:bodyPr wrap="square">
            <a:spAutoFit/>
          </a:bodyPr>
          <a:lstStyle/>
          <a:p>
            <a:pPr>
              <a:lnSpc>
                <a:spcPct val="90000"/>
              </a:lnSpc>
            </a:pPr>
            <a:r>
              <a:rPr lang="en-US" sz="2400" b="1" dirty="0" smtClean="0">
                <a:solidFill>
                  <a:schemeClr val="tx1"/>
                </a:solidFill>
                <a:effectLst/>
              </a:rPr>
              <a:t>1)  Question: </a:t>
            </a:r>
            <a:r>
              <a:rPr lang="en-US" sz="2400" b="1" i="1" dirty="0" smtClean="0">
                <a:solidFill>
                  <a:schemeClr val="tx1"/>
                </a:solidFill>
                <a:effectLst/>
              </a:rPr>
              <a:t>Name 5 grievances ANSF have with NATO ISAF</a:t>
            </a:r>
          </a:p>
          <a:p>
            <a:pPr>
              <a:lnSpc>
                <a:spcPct val="90000"/>
              </a:lnSpc>
            </a:pPr>
            <a:endParaRPr lang="en-US" sz="2400" b="1" dirty="0" smtClean="0">
              <a:solidFill>
                <a:schemeClr val="tx1"/>
              </a:solidFill>
              <a:effectLst/>
            </a:endParaRPr>
          </a:p>
        </p:txBody>
      </p:sp>
      <p:sp>
        <p:nvSpPr>
          <p:cNvPr id="5" name="Rectangle 4"/>
          <p:cNvSpPr/>
          <p:nvPr/>
        </p:nvSpPr>
        <p:spPr>
          <a:xfrm>
            <a:off x="514055" y="2438400"/>
            <a:ext cx="7762973" cy="830997"/>
          </a:xfrm>
          <a:prstGeom prst="rect">
            <a:avLst/>
          </a:prstGeom>
        </p:spPr>
        <p:txBody>
          <a:bodyPr wrap="square">
            <a:spAutoFit/>
          </a:bodyPr>
          <a:lstStyle/>
          <a:p>
            <a:r>
              <a:rPr lang="en-US" sz="2400" b="1" dirty="0" smtClean="0">
                <a:solidFill>
                  <a:schemeClr val="tx1"/>
                </a:solidFill>
                <a:effectLst/>
              </a:rPr>
              <a:t>2)  Question: </a:t>
            </a:r>
            <a:r>
              <a:rPr lang="en-US" sz="2400" b="1" i="1" dirty="0" smtClean="0">
                <a:solidFill>
                  <a:schemeClr val="tx1"/>
                </a:solidFill>
                <a:effectLst/>
              </a:rPr>
              <a:t>What are the four different types of actors for insider threats?</a:t>
            </a:r>
            <a:endParaRPr lang="en-US" sz="2400" b="1" i="1" dirty="0">
              <a:solidFill>
                <a:schemeClr val="tx1"/>
              </a:solidFill>
              <a:effectLst/>
            </a:endParaRPr>
          </a:p>
        </p:txBody>
      </p:sp>
      <p:sp>
        <p:nvSpPr>
          <p:cNvPr id="6" name="Rectangle 5"/>
          <p:cNvSpPr/>
          <p:nvPr/>
        </p:nvSpPr>
        <p:spPr>
          <a:xfrm>
            <a:off x="533400" y="3733800"/>
            <a:ext cx="7696200" cy="904863"/>
          </a:xfrm>
          <a:prstGeom prst="rect">
            <a:avLst/>
          </a:prstGeom>
        </p:spPr>
        <p:txBody>
          <a:bodyPr wrap="square">
            <a:spAutoFit/>
          </a:bodyPr>
          <a:lstStyle/>
          <a:p>
            <a:pPr marL="233363" indent="-233363" eaLnBrk="1" hangingPunct="1">
              <a:lnSpc>
                <a:spcPct val="110000"/>
              </a:lnSpc>
              <a:spcBef>
                <a:spcPct val="10000"/>
              </a:spcBef>
            </a:pPr>
            <a:r>
              <a:rPr lang="en-US" sz="2400" b="1" dirty="0">
                <a:solidFill>
                  <a:schemeClr val="tx1"/>
                </a:solidFill>
                <a:effectLst/>
              </a:rPr>
              <a:t>3</a:t>
            </a:r>
            <a:r>
              <a:rPr lang="en-US" sz="2400" b="1" dirty="0" smtClean="0">
                <a:solidFill>
                  <a:schemeClr val="tx1"/>
                </a:solidFill>
                <a:effectLst/>
              </a:rPr>
              <a:t>)  Question: </a:t>
            </a:r>
            <a:r>
              <a:rPr lang="en-US" sz="2400" b="1" dirty="0" smtClean="0">
                <a:effectLst/>
              </a:rPr>
              <a:t>How many threat indicator categories are there and what COAs should you take for each?</a:t>
            </a:r>
            <a:endParaRPr lang="en-US" sz="2400" b="1" dirty="0" smtClean="0">
              <a:solidFill>
                <a:schemeClr val="tx1"/>
              </a:solidFill>
              <a:effectLst/>
            </a:endParaRPr>
          </a:p>
        </p:txBody>
      </p:sp>
      <p:sp>
        <p:nvSpPr>
          <p:cNvPr id="8" name="Rectangle 7"/>
          <p:cNvSpPr/>
          <p:nvPr/>
        </p:nvSpPr>
        <p:spPr>
          <a:xfrm>
            <a:off x="228600" y="1204964"/>
            <a:ext cx="8915400" cy="1255728"/>
          </a:xfrm>
          <a:prstGeom prst="rect">
            <a:avLst/>
          </a:prstGeom>
        </p:spPr>
        <p:txBody>
          <a:bodyPr wrap="square">
            <a:spAutoFit/>
          </a:bodyPr>
          <a:lstStyle/>
          <a:p>
            <a:pPr marL="123825" lvl="1">
              <a:lnSpc>
                <a:spcPct val="90000"/>
              </a:lnSpc>
            </a:pPr>
            <a:r>
              <a:rPr lang="en-US" sz="1400" b="1" dirty="0" smtClean="0">
                <a:solidFill>
                  <a:srgbClr val="FF0000"/>
                </a:solidFill>
                <a:effectLst/>
                <a:latin typeface="Arial" pitchFamily="34" charset="0"/>
                <a:cs typeface="Arial" pitchFamily="34" charset="0"/>
              </a:rPr>
              <a:t>Answer: </a:t>
            </a:r>
            <a:r>
              <a:rPr lang="en-US" sz="1400" b="1" dirty="0" smtClean="0">
                <a:solidFill>
                  <a:srgbClr val="FF0000"/>
                </a:solidFill>
                <a:latin typeface="Arial" pitchFamily="34" charset="0"/>
                <a:cs typeface="Arial" pitchFamily="34" charset="0"/>
              </a:rPr>
              <a:t>ISAF-conducted night raids, Perceived disrespect of Afghan women and their privacy, ISAF set-up of needless roadblocks, Civilian and ANSF casualties resulting from ISAF activities, ISAF personnel exhibiting extreme arrogance, and refusal to take advice from ANSF, Urinating in public, exposing selves to women, Failure to adequately protect civilians from harm, Failure to respect Islam, the Quran, or a mosque, Failure to respect Afghan elders, Commit war crimes and atrocities, leaders fail to prosecute the Soldiers responsible, Over promise and under deliver</a:t>
            </a:r>
            <a:endParaRPr lang="en-US" sz="1400" b="1" dirty="0" smtClean="0">
              <a:solidFill>
                <a:srgbClr val="FF0000"/>
              </a:solidFill>
              <a:effectLst/>
              <a:latin typeface="Arial" pitchFamily="34" charset="0"/>
              <a:cs typeface="Arial" pitchFamily="34" charset="0"/>
            </a:endParaRPr>
          </a:p>
        </p:txBody>
      </p:sp>
      <p:sp>
        <p:nvSpPr>
          <p:cNvPr id="9" name="Rectangle 8"/>
          <p:cNvSpPr/>
          <p:nvPr/>
        </p:nvSpPr>
        <p:spPr>
          <a:xfrm>
            <a:off x="784499" y="3252583"/>
            <a:ext cx="7721116" cy="461665"/>
          </a:xfrm>
          <a:prstGeom prst="rect">
            <a:avLst/>
          </a:prstGeom>
        </p:spPr>
        <p:txBody>
          <a:bodyPr wrap="square">
            <a:spAutoFit/>
          </a:bodyPr>
          <a:lstStyle/>
          <a:p>
            <a:pPr marL="222250" indent="-49213">
              <a:lnSpc>
                <a:spcPct val="100000"/>
              </a:lnSpc>
              <a:spcBef>
                <a:spcPts val="0"/>
              </a:spcBef>
            </a:pPr>
            <a:r>
              <a:rPr lang="en-US" sz="2400" b="1" dirty="0" smtClean="0">
                <a:solidFill>
                  <a:srgbClr val="FF0000"/>
                </a:solidFill>
                <a:effectLst/>
              </a:rPr>
              <a:t>Answer: Personal</a:t>
            </a:r>
            <a:r>
              <a:rPr lang="en-US" sz="2400" b="1" dirty="0" smtClean="0">
                <a:solidFill>
                  <a:srgbClr val="FF0000"/>
                </a:solidFill>
              </a:rPr>
              <a:t>, Co-Option, Infiltrator, Impersonator </a:t>
            </a:r>
            <a:endParaRPr lang="en-US" sz="2400" b="1" dirty="0" smtClean="0">
              <a:solidFill>
                <a:srgbClr val="FF0000"/>
              </a:solidFill>
              <a:effectLst/>
            </a:endParaRPr>
          </a:p>
        </p:txBody>
      </p:sp>
      <p:grpSp>
        <p:nvGrpSpPr>
          <p:cNvPr id="27" name="Group 26"/>
          <p:cNvGrpSpPr/>
          <p:nvPr/>
        </p:nvGrpSpPr>
        <p:grpSpPr>
          <a:xfrm>
            <a:off x="152400" y="4572000"/>
            <a:ext cx="8763000" cy="1981200"/>
            <a:chOff x="152400" y="4419600"/>
            <a:chExt cx="8763000" cy="2133600"/>
          </a:xfrm>
        </p:grpSpPr>
        <p:grpSp>
          <p:nvGrpSpPr>
            <p:cNvPr id="25" name="Group 24"/>
            <p:cNvGrpSpPr/>
            <p:nvPr/>
          </p:nvGrpSpPr>
          <p:grpSpPr>
            <a:xfrm>
              <a:off x="152400" y="4419600"/>
              <a:ext cx="8763000" cy="2133600"/>
              <a:chOff x="152400" y="4419600"/>
              <a:chExt cx="8763000" cy="2133600"/>
            </a:xfrm>
          </p:grpSpPr>
          <p:sp>
            <p:nvSpPr>
              <p:cNvPr id="11" name="Rounded Rectangle 10"/>
              <p:cNvSpPr/>
              <p:nvPr/>
            </p:nvSpPr>
            <p:spPr>
              <a:xfrm>
                <a:off x="152400" y="5227320"/>
                <a:ext cx="1828800" cy="533400"/>
              </a:xfrm>
              <a:prstGeom prst="roundRect">
                <a:avLst/>
              </a:prstGeom>
              <a:solidFill>
                <a:srgbClr val="C00000"/>
              </a:solidFill>
              <a:ln>
                <a:solidFill>
                  <a:schemeClr val="bg1"/>
                </a:solid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chemeClr val="tx1"/>
                    </a:solidFill>
                    <a:latin typeface="Arial" pitchFamily="34" charset="0"/>
                    <a:cs typeface="Arial" pitchFamily="34" charset="0"/>
                  </a:rPr>
                  <a:t>Threat Indicator</a:t>
                </a:r>
                <a:endParaRPr lang="en-US" b="1" i="1" dirty="0">
                  <a:solidFill>
                    <a:schemeClr val="tx1"/>
                  </a:solidFill>
                  <a:latin typeface="Arial" pitchFamily="34" charset="0"/>
                  <a:cs typeface="Arial" pitchFamily="34" charset="0"/>
                </a:endParaRPr>
              </a:p>
            </p:txBody>
          </p:sp>
          <p:sp>
            <p:nvSpPr>
              <p:cNvPr id="12" name="Rounded Rectangle 11"/>
              <p:cNvSpPr/>
              <p:nvPr/>
            </p:nvSpPr>
            <p:spPr>
              <a:xfrm>
                <a:off x="2362200" y="4648200"/>
                <a:ext cx="1219200" cy="457200"/>
              </a:xfrm>
              <a:prstGeom prst="roundRect">
                <a:avLst/>
              </a:prstGeom>
              <a:solidFill>
                <a:srgbClr val="92D050"/>
              </a:solidFill>
              <a:ln>
                <a:solidFill>
                  <a:schemeClr val="bg1"/>
                </a:solid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chemeClr val="tx1"/>
                    </a:solidFill>
                    <a:latin typeface="Arial" pitchFamily="34" charset="0"/>
                    <a:cs typeface="Arial" pitchFamily="34" charset="0"/>
                  </a:rPr>
                  <a:t>CAT I</a:t>
                </a:r>
                <a:endParaRPr lang="en-US" b="1" i="1" dirty="0">
                  <a:solidFill>
                    <a:schemeClr val="tx1"/>
                  </a:solidFill>
                  <a:latin typeface="Arial" pitchFamily="34" charset="0"/>
                  <a:cs typeface="Arial" pitchFamily="34" charset="0"/>
                </a:endParaRPr>
              </a:p>
            </p:txBody>
          </p:sp>
          <p:sp>
            <p:nvSpPr>
              <p:cNvPr id="13" name="Rounded Rectangle 12"/>
              <p:cNvSpPr/>
              <p:nvPr/>
            </p:nvSpPr>
            <p:spPr>
              <a:xfrm>
                <a:off x="2362200" y="5867400"/>
                <a:ext cx="1219200" cy="457200"/>
              </a:xfrm>
              <a:prstGeom prst="roundRect">
                <a:avLst/>
              </a:prstGeom>
              <a:solidFill>
                <a:srgbClr val="C00000"/>
              </a:solidFill>
              <a:ln>
                <a:solidFill>
                  <a:schemeClr val="bg1"/>
                </a:solid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chemeClr val="tx1"/>
                    </a:solidFill>
                    <a:latin typeface="Arial" pitchFamily="34" charset="0"/>
                    <a:cs typeface="Arial" pitchFamily="34" charset="0"/>
                  </a:rPr>
                  <a:t>CAT III</a:t>
                </a:r>
                <a:endParaRPr lang="en-US" b="1" i="1" dirty="0">
                  <a:solidFill>
                    <a:schemeClr val="tx1"/>
                  </a:solidFill>
                  <a:latin typeface="Arial" pitchFamily="34" charset="0"/>
                  <a:cs typeface="Arial" pitchFamily="34" charset="0"/>
                </a:endParaRPr>
              </a:p>
            </p:txBody>
          </p:sp>
          <p:sp>
            <p:nvSpPr>
              <p:cNvPr id="14" name="Rounded Rectangle 13"/>
              <p:cNvSpPr/>
              <p:nvPr/>
            </p:nvSpPr>
            <p:spPr>
              <a:xfrm>
                <a:off x="2362200" y="5257800"/>
                <a:ext cx="1219200" cy="457200"/>
              </a:xfrm>
              <a:prstGeom prst="roundRect">
                <a:avLst/>
              </a:prstGeom>
              <a:solidFill>
                <a:srgbClr val="FFFF00"/>
              </a:solidFill>
              <a:ln>
                <a:solidFill>
                  <a:schemeClr val="bg1"/>
                </a:solid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CAT II</a:t>
                </a:r>
                <a:endParaRPr lang="en-US" b="1" i="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5" name="Rounded Rectangle 14"/>
              <p:cNvSpPr/>
              <p:nvPr/>
            </p:nvSpPr>
            <p:spPr>
              <a:xfrm>
                <a:off x="3810000" y="4419600"/>
                <a:ext cx="5105400" cy="685800"/>
              </a:xfrm>
              <a:prstGeom prst="roundRect">
                <a:avLst/>
              </a:prstGeom>
              <a:solidFill>
                <a:srgbClr val="92D050"/>
              </a:solidFill>
              <a:ln>
                <a:solidFill>
                  <a:schemeClr val="bg1"/>
                </a:solid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smtClean="0">
                    <a:solidFill>
                      <a:schemeClr val="tx1"/>
                    </a:solidFill>
                    <a:latin typeface="Arial" pitchFamily="34" charset="0"/>
                    <a:cs typeface="Arial" pitchFamily="34" charset="0"/>
                  </a:rPr>
                  <a:t>Action: Closely monitor Situation and or discuss problems with individual</a:t>
                </a:r>
                <a:endParaRPr lang="en-US" sz="1500" b="1" i="1" dirty="0">
                  <a:solidFill>
                    <a:schemeClr val="tx1"/>
                  </a:solidFill>
                  <a:latin typeface="Arial" pitchFamily="34" charset="0"/>
                  <a:cs typeface="Arial" pitchFamily="34" charset="0"/>
                </a:endParaRPr>
              </a:p>
            </p:txBody>
          </p:sp>
          <p:sp>
            <p:nvSpPr>
              <p:cNvPr id="16" name="Rounded Rectangle 15"/>
              <p:cNvSpPr/>
              <p:nvPr/>
            </p:nvSpPr>
            <p:spPr>
              <a:xfrm>
                <a:off x="3810000" y="5181600"/>
                <a:ext cx="5105400" cy="609600"/>
              </a:xfrm>
              <a:prstGeom prst="roundRect">
                <a:avLst/>
              </a:prstGeom>
              <a:solidFill>
                <a:srgbClr val="FFFF00"/>
              </a:solidFill>
              <a:ln>
                <a:solidFill>
                  <a:schemeClr val="bg1"/>
                </a:solid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smtClean="0">
                    <a:solidFill>
                      <a:schemeClr val="tx1"/>
                    </a:solidFill>
                    <a:latin typeface="Arial" pitchFamily="34" charset="0"/>
                    <a:cs typeface="Arial" pitchFamily="34" charset="0"/>
                  </a:rPr>
                  <a:t>Action: Administrative action (such as counseling), refer to counterintelligence</a:t>
                </a:r>
                <a:endParaRPr lang="en-US" sz="1500" b="1" i="1" dirty="0">
                  <a:solidFill>
                    <a:schemeClr val="tx1"/>
                  </a:solidFill>
                  <a:latin typeface="Arial" pitchFamily="34" charset="0"/>
                  <a:cs typeface="Arial" pitchFamily="34" charset="0"/>
                </a:endParaRPr>
              </a:p>
            </p:txBody>
          </p:sp>
          <p:sp>
            <p:nvSpPr>
              <p:cNvPr id="17" name="Rounded Rectangle 16"/>
              <p:cNvSpPr/>
              <p:nvPr/>
            </p:nvSpPr>
            <p:spPr>
              <a:xfrm>
                <a:off x="3810000" y="5867400"/>
                <a:ext cx="5105400" cy="685800"/>
              </a:xfrm>
              <a:prstGeom prst="roundRect">
                <a:avLst/>
              </a:prstGeom>
              <a:solidFill>
                <a:srgbClr val="C00000"/>
              </a:solidFill>
              <a:ln>
                <a:solidFill>
                  <a:schemeClr val="bg1"/>
                </a:solid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smtClean="0">
                    <a:solidFill>
                      <a:schemeClr val="tx1"/>
                    </a:solidFill>
                    <a:latin typeface="Arial" pitchFamily="34" charset="0"/>
                    <a:cs typeface="Arial" pitchFamily="34" charset="0"/>
                  </a:rPr>
                  <a:t>Action: Refer to counterintelligence &amp; chain of command. Immediate actions, such as removing weapons or detention</a:t>
                </a:r>
                <a:endParaRPr lang="en-US" sz="1500" b="1" i="1" dirty="0">
                  <a:solidFill>
                    <a:schemeClr val="tx1"/>
                  </a:solidFill>
                  <a:latin typeface="Arial" pitchFamily="34" charset="0"/>
                  <a:cs typeface="Arial" pitchFamily="34" charset="0"/>
                </a:endParaRPr>
              </a:p>
            </p:txBody>
          </p:sp>
          <p:cxnSp>
            <p:nvCxnSpPr>
              <p:cNvPr id="18" name="Straight Arrow Connector 17"/>
              <p:cNvCxnSpPr>
                <a:stCxn id="11" idx="3"/>
                <a:endCxn id="14" idx="1"/>
              </p:cNvCxnSpPr>
              <p:nvPr/>
            </p:nvCxnSpPr>
            <p:spPr>
              <a:xfrm flipV="1">
                <a:off x="1981200" y="5486400"/>
                <a:ext cx="381000" cy="7620"/>
              </a:xfrm>
              <a:prstGeom prst="straightConnector1">
                <a:avLst/>
              </a:prstGeom>
              <a:ln w="38100">
                <a:solidFill>
                  <a:schemeClr val="tx1"/>
                </a:solidFill>
                <a:tailEnd type="arrow"/>
              </a:ln>
              <a:effectLst>
                <a:outerShdw blurRad="190500" dist="228600" dir="2700000" algn="ctr">
                  <a:srgbClr val="000000">
                    <a:alpha val="30000"/>
                  </a:srgb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133600" y="4876800"/>
                <a:ext cx="228600" cy="0"/>
              </a:xfrm>
              <a:prstGeom prst="straightConnector1">
                <a:avLst/>
              </a:prstGeom>
              <a:ln w="38100">
                <a:solidFill>
                  <a:schemeClr val="tx1"/>
                </a:solidFill>
                <a:tailEnd type="arrow"/>
              </a:ln>
              <a:effectLst>
                <a:outerShdw blurRad="190500" dist="228600" dir="2700000" algn="ctr">
                  <a:srgbClr val="000000">
                    <a:alpha val="30000"/>
                  </a:srgbClr>
                </a:outerShd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133600" y="6096000"/>
                <a:ext cx="228600" cy="0"/>
              </a:xfrm>
              <a:prstGeom prst="straightConnector1">
                <a:avLst/>
              </a:prstGeom>
              <a:ln w="38100">
                <a:solidFill>
                  <a:schemeClr val="bg1"/>
                </a:solidFill>
                <a:tailEnd type="arrow"/>
              </a:ln>
              <a:effectLst>
                <a:outerShdw blurRad="190500" dist="228600" dir="2700000" algn="ctr">
                  <a:srgbClr val="000000">
                    <a:alpha val="30000"/>
                  </a:srgbClr>
                </a:outerShdw>
              </a:effectLst>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153920" y="4866640"/>
                <a:ext cx="0" cy="1239520"/>
              </a:xfrm>
              <a:prstGeom prst="line">
                <a:avLst/>
              </a:prstGeom>
              <a:ln w="38100">
                <a:solidFill>
                  <a:schemeClr val="tx1"/>
                </a:solidFill>
              </a:ln>
              <a:effectLst>
                <a:outerShdw blurRad="190500" dist="228600" dir="2700000" algn="ctr">
                  <a:srgbClr val="000000">
                    <a:alpha val="30000"/>
                  </a:srgbClr>
                </a:outerShdw>
              </a:effectLst>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2" idx="3"/>
                <a:endCxn id="15" idx="1"/>
              </p:cNvCxnSpPr>
              <p:nvPr/>
            </p:nvCxnSpPr>
            <p:spPr>
              <a:xfrm flipV="1">
                <a:off x="3581400" y="4762500"/>
                <a:ext cx="228600" cy="114300"/>
              </a:xfrm>
              <a:prstGeom prst="line">
                <a:avLst/>
              </a:prstGeom>
              <a:ln w="38100">
                <a:solidFill>
                  <a:schemeClr val="tx1"/>
                </a:solidFill>
              </a:ln>
              <a:effectLst>
                <a:outerShdw blurRad="190500" dist="228600" dir="2700000" algn="ctr">
                  <a:srgbClr val="000000">
                    <a:alpha val="30000"/>
                  </a:srgbClr>
                </a:outerShdw>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4" idx="3"/>
                <a:endCxn id="16" idx="1"/>
              </p:cNvCxnSpPr>
              <p:nvPr/>
            </p:nvCxnSpPr>
            <p:spPr>
              <a:xfrm>
                <a:off x="3581400" y="5486400"/>
                <a:ext cx="228600" cy="0"/>
              </a:xfrm>
              <a:prstGeom prst="line">
                <a:avLst/>
              </a:prstGeom>
              <a:ln w="38100">
                <a:solidFill>
                  <a:schemeClr val="tx1"/>
                </a:solidFill>
              </a:ln>
              <a:effectLst>
                <a:outerShdw blurRad="190500" dist="228600" dir="2700000" algn="ctr">
                  <a:srgbClr val="000000">
                    <a:alpha val="30000"/>
                  </a:srgbClr>
                </a:outerShdw>
              </a:effectLst>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3" idx="3"/>
                <a:endCxn id="17" idx="1"/>
              </p:cNvCxnSpPr>
              <p:nvPr/>
            </p:nvCxnSpPr>
            <p:spPr>
              <a:xfrm>
                <a:off x="3581400" y="6096000"/>
                <a:ext cx="228600" cy="114300"/>
              </a:xfrm>
              <a:prstGeom prst="line">
                <a:avLst/>
              </a:prstGeom>
              <a:ln w="38100">
                <a:solidFill>
                  <a:schemeClr val="tx1"/>
                </a:solidFill>
              </a:ln>
              <a:effectLst>
                <a:outerShdw blurRad="190500" dist="228600" dir="2700000" algn="ctr">
                  <a:srgbClr val="000000">
                    <a:alpha val="30000"/>
                  </a:srgbClr>
                </a:outerShdw>
              </a:effectLst>
            </p:spPr>
            <p:style>
              <a:lnRef idx="1">
                <a:schemeClr val="accent1"/>
              </a:lnRef>
              <a:fillRef idx="0">
                <a:schemeClr val="accent1"/>
              </a:fillRef>
              <a:effectRef idx="0">
                <a:schemeClr val="accent1"/>
              </a:effectRef>
              <a:fontRef idx="minor">
                <a:schemeClr val="tx1"/>
              </a:fontRef>
            </p:style>
          </p:cxnSp>
        </p:grpSp>
        <p:cxnSp>
          <p:nvCxnSpPr>
            <p:cNvPr id="26" name="Straight Arrow Connector 25"/>
            <p:cNvCxnSpPr/>
            <p:nvPr/>
          </p:nvCxnSpPr>
          <p:spPr>
            <a:xfrm>
              <a:off x="2133600" y="6096000"/>
              <a:ext cx="228600" cy="0"/>
            </a:xfrm>
            <a:prstGeom prst="straightConnector1">
              <a:avLst/>
            </a:prstGeom>
            <a:ln w="38100">
              <a:solidFill>
                <a:schemeClr val="tx1"/>
              </a:solidFill>
              <a:tailEnd type="arrow"/>
            </a:ln>
            <a:effectLst>
              <a:outerShdw blurRad="190500" dist="228600" dir="2700000" algn="ctr">
                <a:srgbClr val="000000">
                  <a:alpha val="30000"/>
                </a:srgbClr>
              </a:outerShd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50732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2667000" y="2286000"/>
            <a:ext cx="3647152" cy="646331"/>
          </a:xfrm>
          <a:prstGeom prst="rect">
            <a:avLst/>
          </a:prstGeom>
          <a:noFill/>
        </p:spPr>
        <p:txBody>
          <a:bodyPr wrap="none" rtlCol="0">
            <a:spAutoFit/>
          </a:bodyPr>
          <a:lstStyle/>
          <a:p>
            <a:r>
              <a:rPr lang="en-US" sz="3600" b="1" i="1" u="sng" dirty="0" smtClean="0">
                <a:solidFill>
                  <a:schemeClr val="bg1"/>
                </a:solidFill>
                <a:latin typeface="Arial" pitchFamily="34" charset="0"/>
                <a:cs typeface="Arial" pitchFamily="34" charset="0"/>
              </a:rPr>
              <a:t>Back Up Slides</a:t>
            </a:r>
            <a:endParaRPr lang="en-US" sz="3600" b="1" i="1" u="sng" dirty="0">
              <a:solidFill>
                <a:schemeClr val="bg1"/>
              </a:solidFill>
              <a:latin typeface="Arial" pitchFamily="34" charset="0"/>
              <a:cs typeface="Arial" pitchFamily="34"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Oval 10"/>
          <p:cNvSpPr/>
          <p:nvPr/>
        </p:nvSpPr>
        <p:spPr>
          <a:xfrm>
            <a:off x="4800600" y="3048000"/>
            <a:ext cx="1371600" cy="114300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oilders.bmp"/>
          <p:cNvPicPr>
            <a:picLocks noChangeAspect="1"/>
          </p:cNvPicPr>
          <p:nvPr/>
        </p:nvPicPr>
        <p:blipFill>
          <a:blip r:embed="rId2" cstate="email"/>
          <a:srcRect l="-16975"/>
          <a:stretch>
            <a:fillRect/>
          </a:stretch>
        </p:blipFill>
        <p:spPr>
          <a:xfrm>
            <a:off x="4798976" y="3048000"/>
            <a:ext cx="1219200" cy="1197429"/>
          </a:xfrm>
          <a:prstGeom prst="rect">
            <a:avLst/>
          </a:prstGeom>
          <a:effectLst>
            <a:softEdge rad="127000"/>
          </a:effectLst>
        </p:spPr>
      </p:pic>
      <p:sp>
        <p:nvSpPr>
          <p:cNvPr id="10" name="Oval 9"/>
          <p:cNvSpPr/>
          <p:nvPr/>
        </p:nvSpPr>
        <p:spPr>
          <a:xfrm>
            <a:off x="4808704" y="3048000"/>
            <a:ext cx="1371600" cy="1174044"/>
          </a:xfrm>
          <a:prstGeom prst="ellipse">
            <a:avLst/>
          </a:prstGeom>
          <a:noFill/>
          <a:ln w="190500">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103776" y="3581400"/>
            <a:ext cx="867545"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Me </a:t>
            </a:r>
          </a:p>
        </p:txBody>
      </p:sp>
      <p:sp>
        <p:nvSpPr>
          <p:cNvPr id="35" name="TextBox 4"/>
          <p:cNvSpPr txBox="1">
            <a:spLocks noChangeArrowheads="1"/>
          </p:cNvSpPr>
          <p:nvPr/>
        </p:nvSpPr>
        <p:spPr bwMode="auto">
          <a:xfrm>
            <a:off x="304800" y="838200"/>
            <a:ext cx="8651727" cy="1600438"/>
          </a:xfrm>
          <a:prstGeom prst="rect">
            <a:avLst/>
          </a:prstGeom>
          <a:noFill/>
          <a:ln w="9525">
            <a:noFill/>
            <a:miter lim="800000"/>
            <a:headEnd/>
            <a:tailEnd/>
          </a:ln>
        </p:spPr>
        <p:txBody>
          <a:bodyPr wrap="none">
            <a:spAutoFit/>
          </a:bodyPr>
          <a:lstStyle/>
          <a:p>
            <a:r>
              <a:rPr lang="en-US" b="1" dirty="0">
                <a:latin typeface="Arial" pitchFamily="34" charset="0"/>
                <a:cs typeface="Arial" pitchFamily="34" charset="0"/>
              </a:rPr>
              <a:t>Key Considerations</a:t>
            </a:r>
            <a:r>
              <a:rPr lang="en-US" b="1" dirty="0" smtClean="0">
                <a:latin typeface="Arial" pitchFamily="34" charset="0"/>
                <a:cs typeface="Arial" pitchFamily="34" charset="0"/>
              </a:rPr>
              <a:t>: </a:t>
            </a:r>
            <a:endParaRPr lang="en-US" b="1" dirty="0">
              <a:latin typeface="Arial" pitchFamily="34" charset="0"/>
              <a:cs typeface="Arial" pitchFamily="34" charset="0"/>
            </a:endParaRPr>
          </a:p>
          <a:p>
            <a:pPr marL="174625" indent="-174625">
              <a:buFont typeface="Wingdings" pitchFamily="2" charset="2"/>
              <a:buChar char="Ø"/>
            </a:pPr>
            <a:r>
              <a:rPr lang="en-US" sz="1600" dirty="0" smtClean="0">
                <a:latin typeface="Arial" pitchFamily="34" charset="0"/>
                <a:cs typeface="Arial" pitchFamily="34" charset="0"/>
              </a:rPr>
              <a:t>What </a:t>
            </a:r>
            <a:r>
              <a:rPr lang="en-US" sz="1600" dirty="0">
                <a:latin typeface="Arial" pitchFamily="34" charset="0"/>
                <a:cs typeface="Arial" pitchFamily="34" charset="0"/>
              </a:rPr>
              <a:t>are my Personal Security Habits? </a:t>
            </a:r>
          </a:p>
          <a:p>
            <a:pPr marL="174625" indent="-174625">
              <a:buFont typeface="Wingdings" pitchFamily="2" charset="2"/>
              <a:buChar char="Ø"/>
            </a:pPr>
            <a:r>
              <a:rPr lang="en-US" sz="1600" dirty="0" smtClean="0">
                <a:latin typeface="Arial" pitchFamily="34" charset="0"/>
                <a:cs typeface="Arial" pitchFamily="34" charset="0"/>
              </a:rPr>
              <a:t>Am </a:t>
            </a:r>
            <a:r>
              <a:rPr lang="en-US" sz="1600" dirty="0">
                <a:latin typeface="Arial" pitchFamily="34" charset="0"/>
                <a:cs typeface="Arial" pitchFamily="34" charset="0"/>
              </a:rPr>
              <a:t>I aware of our partner nation’s culture, customs , traditions and codes?</a:t>
            </a:r>
          </a:p>
          <a:p>
            <a:pPr marL="174625" indent="-174625">
              <a:buFont typeface="Wingdings" pitchFamily="2" charset="2"/>
              <a:buChar char="Ø"/>
            </a:pPr>
            <a:r>
              <a:rPr lang="en-US" sz="1600" dirty="0" smtClean="0">
                <a:latin typeface="Arial" pitchFamily="34" charset="0"/>
                <a:cs typeface="Arial" pitchFamily="34" charset="0"/>
              </a:rPr>
              <a:t>“</a:t>
            </a:r>
            <a:r>
              <a:rPr lang="en-US" sz="1600" dirty="0">
                <a:latin typeface="Arial" pitchFamily="34" charset="0"/>
                <a:cs typeface="Arial" pitchFamily="34" charset="0"/>
              </a:rPr>
              <a:t>Deliberate Demeanor”: Do I deliberately exercise proper demeanor to avoid friction points?</a:t>
            </a:r>
          </a:p>
          <a:p>
            <a:pPr marL="174625" indent="-174625">
              <a:buFont typeface="Wingdings" pitchFamily="2" charset="2"/>
              <a:buChar char="Ø"/>
            </a:pPr>
            <a:r>
              <a:rPr lang="en-US" sz="1600" dirty="0" smtClean="0">
                <a:latin typeface="Arial" pitchFamily="34" charset="0"/>
                <a:cs typeface="Arial" pitchFamily="34" charset="0"/>
              </a:rPr>
              <a:t>When </a:t>
            </a:r>
            <a:r>
              <a:rPr lang="en-US" sz="1600" dirty="0">
                <a:latin typeface="Arial" pitchFamily="34" charset="0"/>
                <a:cs typeface="Arial" pitchFamily="34" charset="0"/>
              </a:rPr>
              <a:t>in a “friction point” situation, how do I aim to diffuse it?  </a:t>
            </a:r>
          </a:p>
          <a:p>
            <a:pPr marL="174625" indent="-174625">
              <a:buFont typeface="Wingdings" pitchFamily="2" charset="2"/>
              <a:buChar char="Ø"/>
            </a:pPr>
            <a:r>
              <a:rPr lang="en-US" sz="1600" dirty="0" smtClean="0">
                <a:latin typeface="Arial" pitchFamily="34" charset="0"/>
                <a:cs typeface="Arial" pitchFamily="34" charset="0"/>
              </a:rPr>
              <a:t>Am </a:t>
            </a:r>
            <a:r>
              <a:rPr lang="en-US" sz="1600" dirty="0">
                <a:latin typeface="Arial" pitchFamily="34" charset="0"/>
                <a:cs typeface="Arial" pitchFamily="34" charset="0"/>
              </a:rPr>
              <a:t>I aware that my action or inactions may affect others</a:t>
            </a:r>
            <a:r>
              <a:rPr lang="en-US" sz="1600" dirty="0" smtClean="0">
                <a:latin typeface="Arial" pitchFamily="34" charset="0"/>
                <a:cs typeface="Arial" pitchFamily="34" charset="0"/>
              </a:rPr>
              <a:t>?</a:t>
            </a:r>
            <a:endParaRPr lang="en-US" sz="16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Oval 10"/>
          <p:cNvSpPr/>
          <p:nvPr/>
        </p:nvSpPr>
        <p:spPr>
          <a:xfrm>
            <a:off x="4343400" y="2819400"/>
            <a:ext cx="2286000" cy="190500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oilders.bmp"/>
          <p:cNvPicPr>
            <a:picLocks noChangeAspect="1"/>
          </p:cNvPicPr>
          <p:nvPr/>
        </p:nvPicPr>
        <p:blipFill>
          <a:blip r:embed="rId2" cstate="email"/>
          <a:srcRect l="-16975"/>
          <a:stretch>
            <a:fillRect/>
          </a:stretch>
        </p:blipFill>
        <p:spPr>
          <a:xfrm>
            <a:off x="4798976" y="3048000"/>
            <a:ext cx="1219200" cy="1197429"/>
          </a:xfrm>
          <a:prstGeom prst="rect">
            <a:avLst/>
          </a:prstGeom>
          <a:effectLst>
            <a:softEdge rad="127000"/>
          </a:effectLst>
        </p:spPr>
      </p:pic>
      <p:sp>
        <p:nvSpPr>
          <p:cNvPr id="3" name="Oval 2"/>
          <p:cNvSpPr/>
          <p:nvPr/>
        </p:nvSpPr>
        <p:spPr>
          <a:xfrm>
            <a:off x="4417976" y="2819400"/>
            <a:ext cx="2151529" cy="1907822"/>
          </a:xfrm>
          <a:prstGeom prst="ellipse">
            <a:avLst/>
          </a:prstGeom>
          <a:noFill/>
          <a:ln w="190500">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808704" y="3048000"/>
            <a:ext cx="1371600" cy="1174044"/>
          </a:xfrm>
          <a:prstGeom prst="ellipse">
            <a:avLst/>
          </a:prstGeom>
          <a:noFill/>
          <a:ln w="190500">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103776" y="3581400"/>
            <a:ext cx="867545"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Me </a:t>
            </a:r>
          </a:p>
        </p:txBody>
      </p:sp>
      <p:sp>
        <p:nvSpPr>
          <p:cNvPr id="15" name="Rectangle 14"/>
          <p:cNvSpPr/>
          <p:nvPr/>
        </p:nvSpPr>
        <p:spPr>
          <a:xfrm>
            <a:off x="4514672" y="4114800"/>
            <a:ext cx="2036904"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My Team </a:t>
            </a:r>
          </a:p>
        </p:txBody>
      </p:sp>
      <p:sp>
        <p:nvSpPr>
          <p:cNvPr id="35" name="TextBox 4"/>
          <p:cNvSpPr txBox="1">
            <a:spLocks noChangeArrowheads="1"/>
          </p:cNvSpPr>
          <p:nvPr/>
        </p:nvSpPr>
        <p:spPr bwMode="auto">
          <a:xfrm>
            <a:off x="304800" y="838200"/>
            <a:ext cx="7859844" cy="1107996"/>
          </a:xfrm>
          <a:prstGeom prst="rect">
            <a:avLst/>
          </a:prstGeom>
          <a:noFill/>
          <a:ln w="9525">
            <a:noFill/>
            <a:miter lim="800000"/>
            <a:headEnd/>
            <a:tailEnd/>
          </a:ln>
        </p:spPr>
        <p:txBody>
          <a:bodyPr wrap="none">
            <a:spAutoFit/>
          </a:bodyPr>
          <a:lstStyle/>
          <a:p>
            <a:r>
              <a:rPr lang="en-US" b="1" dirty="0" smtClean="0">
                <a:latin typeface="Arial" pitchFamily="34" charset="0"/>
                <a:cs typeface="Arial" pitchFamily="34" charset="0"/>
              </a:rPr>
              <a:t>Key Considerations cont… </a:t>
            </a:r>
          </a:p>
          <a:p>
            <a:pPr marL="174625" indent="-174625">
              <a:buFont typeface="Wingdings" pitchFamily="2" charset="2"/>
              <a:buChar char="Ø"/>
            </a:pPr>
            <a:r>
              <a:rPr lang="en-US" sz="1600" dirty="0" smtClean="0">
                <a:latin typeface="Arial" pitchFamily="34" charset="0"/>
                <a:cs typeface="Arial" pitchFamily="34" charset="0"/>
              </a:rPr>
              <a:t>What are our team’s security TTPs?</a:t>
            </a:r>
          </a:p>
          <a:p>
            <a:pPr marL="174625" indent="-174625">
              <a:buFont typeface="Wingdings" pitchFamily="2" charset="2"/>
              <a:buChar char="Ø"/>
            </a:pPr>
            <a:r>
              <a:rPr lang="en-US" sz="1600" dirty="0" smtClean="0">
                <a:latin typeface="Arial" pitchFamily="34" charset="0"/>
                <a:cs typeface="Arial" pitchFamily="34" charset="0"/>
              </a:rPr>
              <a:t>Are our physical areas suited to help reduce the threat?</a:t>
            </a:r>
          </a:p>
          <a:p>
            <a:pPr marL="174625" indent="-174625">
              <a:buFont typeface="Wingdings" pitchFamily="2" charset="2"/>
              <a:buChar char="Ø"/>
            </a:pPr>
            <a:r>
              <a:rPr lang="en-US" sz="1600" dirty="0" smtClean="0">
                <a:latin typeface="Arial" pitchFamily="34" charset="0"/>
                <a:cs typeface="Arial" pitchFamily="34" charset="0"/>
              </a:rPr>
              <a:t>What is our team attitude toward locals? Do we think it helps to reduce the threat?</a:t>
            </a:r>
            <a:endParaRPr lang="en-US" sz="16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Oval 10"/>
          <p:cNvSpPr/>
          <p:nvPr/>
        </p:nvSpPr>
        <p:spPr>
          <a:xfrm>
            <a:off x="4038600" y="2590800"/>
            <a:ext cx="3048000" cy="274320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oilders.bmp"/>
          <p:cNvPicPr>
            <a:picLocks noChangeAspect="1"/>
          </p:cNvPicPr>
          <p:nvPr/>
        </p:nvPicPr>
        <p:blipFill>
          <a:blip r:embed="rId2" cstate="email"/>
          <a:srcRect l="-16975"/>
          <a:stretch>
            <a:fillRect/>
          </a:stretch>
        </p:blipFill>
        <p:spPr>
          <a:xfrm>
            <a:off x="4798976" y="3048000"/>
            <a:ext cx="1219200" cy="1197429"/>
          </a:xfrm>
          <a:prstGeom prst="rect">
            <a:avLst/>
          </a:prstGeom>
          <a:effectLst>
            <a:softEdge rad="127000"/>
          </a:effectLst>
        </p:spPr>
      </p:pic>
      <p:sp>
        <p:nvSpPr>
          <p:cNvPr id="5" name="Oval 4"/>
          <p:cNvSpPr/>
          <p:nvPr/>
        </p:nvSpPr>
        <p:spPr>
          <a:xfrm>
            <a:off x="4038600" y="2590800"/>
            <a:ext cx="3012141" cy="2743200"/>
          </a:xfrm>
          <a:prstGeom prst="ellipse">
            <a:avLst/>
          </a:prstGeom>
          <a:noFill/>
          <a:ln w="190500">
            <a:solidFill>
              <a:srgbClr val="00B05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4417976" y="2819400"/>
            <a:ext cx="2151529" cy="1907822"/>
          </a:xfrm>
          <a:prstGeom prst="ellipse">
            <a:avLst/>
          </a:prstGeom>
          <a:noFill/>
          <a:ln w="190500">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808704" y="3048000"/>
            <a:ext cx="1371600" cy="1174044"/>
          </a:xfrm>
          <a:prstGeom prst="ellipse">
            <a:avLst/>
          </a:prstGeom>
          <a:noFill/>
          <a:ln w="190500">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103776" y="3581400"/>
            <a:ext cx="867545"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Me </a:t>
            </a:r>
          </a:p>
        </p:txBody>
      </p:sp>
      <p:sp>
        <p:nvSpPr>
          <p:cNvPr id="15" name="Rectangle 14"/>
          <p:cNvSpPr/>
          <p:nvPr/>
        </p:nvSpPr>
        <p:spPr>
          <a:xfrm>
            <a:off x="4514672" y="4114800"/>
            <a:ext cx="2036904"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My Team </a:t>
            </a:r>
          </a:p>
        </p:txBody>
      </p:sp>
      <p:sp>
        <p:nvSpPr>
          <p:cNvPr id="16" name="Rectangle 15"/>
          <p:cNvSpPr/>
          <p:nvPr/>
        </p:nvSpPr>
        <p:spPr>
          <a:xfrm>
            <a:off x="3884576" y="4653569"/>
            <a:ext cx="3305713"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Our Interpreters</a:t>
            </a:r>
          </a:p>
        </p:txBody>
      </p:sp>
      <p:sp>
        <p:nvSpPr>
          <p:cNvPr id="35" name="TextBox 4"/>
          <p:cNvSpPr txBox="1">
            <a:spLocks noChangeArrowheads="1"/>
          </p:cNvSpPr>
          <p:nvPr/>
        </p:nvSpPr>
        <p:spPr bwMode="auto">
          <a:xfrm>
            <a:off x="304801" y="838200"/>
            <a:ext cx="8305799" cy="1354217"/>
          </a:xfrm>
          <a:prstGeom prst="rect">
            <a:avLst/>
          </a:prstGeom>
          <a:noFill/>
          <a:ln w="9525">
            <a:noFill/>
            <a:miter lim="800000"/>
            <a:headEnd/>
            <a:tailEnd/>
          </a:ln>
        </p:spPr>
        <p:txBody>
          <a:bodyPr wrap="square">
            <a:spAutoFit/>
          </a:bodyPr>
          <a:lstStyle/>
          <a:p>
            <a:r>
              <a:rPr lang="en-US" b="1" dirty="0" smtClean="0">
                <a:latin typeface="Arial" pitchFamily="34" charset="0"/>
                <a:cs typeface="Arial" pitchFamily="34" charset="0"/>
              </a:rPr>
              <a:t>Key Considerations cont… </a:t>
            </a:r>
          </a:p>
          <a:p>
            <a:pPr marL="174625" indent="-174625">
              <a:buFont typeface="Wingdings" pitchFamily="2" charset="2"/>
              <a:buChar char="Ø"/>
            </a:pPr>
            <a:r>
              <a:rPr lang="en-US" sz="1600" dirty="0" smtClean="0">
                <a:latin typeface="Arial" pitchFamily="34" charset="0"/>
                <a:cs typeface="Arial" pitchFamily="34" charset="0"/>
              </a:rPr>
              <a:t>Do we treat our local national linguists (LNL) with dignity and respect to get them closer to us than the enemy?</a:t>
            </a:r>
          </a:p>
          <a:p>
            <a:pPr marL="174625" indent="-174625">
              <a:buFont typeface="Wingdings" pitchFamily="2" charset="2"/>
              <a:buChar char="Ø"/>
            </a:pPr>
            <a:r>
              <a:rPr lang="en-US" sz="1600" dirty="0" smtClean="0">
                <a:latin typeface="Arial" pitchFamily="34" charset="0"/>
                <a:cs typeface="Arial" pitchFamily="34" charset="0"/>
              </a:rPr>
              <a:t>Do we encourage our  US hired linguists (USH) to develop LNLs as “sensors “and  “friction reducers”? </a:t>
            </a:r>
            <a:endParaRPr lang="en-US" sz="16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Oval 10"/>
          <p:cNvSpPr/>
          <p:nvPr/>
        </p:nvSpPr>
        <p:spPr>
          <a:xfrm>
            <a:off x="3581400" y="2286000"/>
            <a:ext cx="3886200" cy="350520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oilders.bmp"/>
          <p:cNvPicPr>
            <a:picLocks noChangeAspect="1"/>
          </p:cNvPicPr>
          <p:nvPr/>
        </p:nvPicPr>
        <p:blipFill>
          <a:blip r:embed="rId2" cstate="email"/>
          <a:srcRect l="-16975"/>
          <a:stretch>
            <a:fillRect/>
          </a:stretch>
        </p:blipFill>
        <p:spPr>
          <a:xfrm>
            <a:off x="4798976" y="3048000"/>
            <a:ext cx="1219200" cy="1197429"/>
          </a:xfrm>
          <a:prstGeom prst="rect">
            <a:avLst/>
          </a:prstGeom>
          <a:effectLst>
            <a:softEdge rad="127000"/>
          </a:effectLst>
        </p:spPr>
      </p:pic>
      <p:sp>
        <p:nvSpPr>
          <p:cNvPr id="6" name="Oval 5"/>
          <p:cNvSpPr/>
          <p:nvPr/>
        </p:nvSpPr>
        <p:spPr>
          <a:xfrm>
            <a:off x="3593223" y="2363162"/>
            <a:ext cx="3872753" cy="3428038"/>
          </a:xfrm>
          <a:prstGeom prst="ellipse">
            <a:avLst/>
          </a:prstGeom>
          <a:noFill/>
          <a:ln w="190500">
            <a:solidFill>
              <a:srgbClr val="00B05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038600" y="2590800"/>
            <a:ext cx="3012141" cy="2743200"/>
          </a:xfrm>
          <a:prstGeom prst="ellipse">
            <a:avLst/>
          </a:prstGeom>
          <a:noFill/>
          <a:ln w="190500">
            <a:solidFill>
              <a:srgbClr val="00B05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4417976" y="2819400"/>
            <a:ext cx="2151529" cy="1907822"/>
          </a:xfrm>
          <a:prstGeom prst="ellipse">
            <a:avLst/>
          </a:prstGeom>
          <a:noFill/>
          <a:ln w="190500">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808704" y="3048000"/>
            <a:ext cx="1371600" cy="1174044"/>
          </a:xfrm>
          <a:prstGeom prst="ellipse">
            <a:avLst/>
          </a:prstGeom>
          <a:noFill/>
          <a:ln w="190500">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103776" y="3581400"/>
            <a:ext cx="867545"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Me </a:t>
            </a:r>
          </a:p>
        </p:txBody>
      </p:sp>
      <p:sp>
        <p:nvSpPr>
          <p:cNvPr id="15" name="Rectangle 14"/>
          <p:cNvSpPr/>
          <p:nvPr/>
        </p:nvSpPr>
        <p:spPr>
          <a:xfrm>
            <a:off x="4514672" y="4114800"/>
            <a:ext cx="2036904"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My Team </a:t>
            </a:r>
          </a:p>
        </p:txBody>
      </p:sp>
      <p:sp>
        <p:nvSpPr>
          <p:cNvPr id="16" name="Rectangle 15"/>
          <p:cNvSpPr/>
          <p:nvPr/>
        </p:nvSpPr>
        <p:spPr>
          <a:xfrm>
            <a:off x="3884576" y="4653569"/>
            <a:ext cx="3305713"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Our Interpreters</a:t>
            </a:r>
          </a:p>
        </p:txBody>
      </p:sp>
      <p:sp>
        <p:nvSpPr>
          <p:cNvPr id="17" name="Rectangle 16"/>
          <p:cNvSpPr/>
          <p:nvPr/>
        </p:nvSpPr>
        <p:spPr>
          <a:xfrm>
            <a:off x="4189376" y="5206425"/>
            <a:ext cx="2691763"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Our Partners</a:t>
            </a:r>
          </a:p>
        </p:txBody>
      </p:sp>
      <p:sp>
        <p:nvSpPr>
          <p:cNvPr id="35" name="TextBox 4"/>
          <p:cNvSpPr txBox="1">
            <a:spLocks noChangeArrowheads="1"/>
          </p:cNvSpPr>
          <p:nvPr/>
        </p:nvSpPr>
        <p:spPr bwMode="auto">
          <a:xfrm>
            <a:off x="304800" y="914400"/>
            <a:ext cx="8610599" cy="2339102"/>
          </a:xfrm>
          <a:prstGeom prst="rect">
            <a:avLst/>
          </a:prstGeom>
          <a:noFill/>
          <a:ln w="9525">
            <a:noFill/>
            <a:miter lim="800000"/>
            <a:headEnd/>
            <a:tailEnd/>
          </a:ln>
        </p:spPr>
        <p:txBody>
          <a:bodyPr wrap="square">
            <a:spAutoFit/>
          </a:bodyPr>
          <a:lstStyle/>
          <a:p>
            <a:r>
              <a:rPr lang="en-US" b="1" dirty="0" smtClean="0">
                <a:latin typeface="Arial" pitchFamily="34" charset="0"/>
                <a:cs typeface="Arial" pitchFamily="34" charset="0"/>
              </a:rPr>
              <a:t>Key Considerations cont… </a:t>
            </a:r>
          </a:p>
          <a:p>
            <a:pPr marL="174625" indent="-174625">
              <a:buFont typeface="Wingdings" pitchFamily="2" charset="2"/>
              <a:buChar char="Ø"/>
            </a:pPr>
            <a:r>
              <a:rPr lang="en-US" sz="1600" dirty="0" smtClean="0">
                <a:latin typeface="Arial" pitchFamily="34" charset="0"/>
                <a:cs typeface="Arial" pitchFamily="34" charset="0"/>
              </a:rPr>
              <a:t>Do we utilize our USH as “sensors” and “friction reducers”?</a:t>
            </a:r>
          </a:p>
          <a:p>
            <a:pPr marL="174625" indent="-174625">
              <a:buFont typeface="Wingdings" pitchFamily="2" charset="2"/>
              <a:buChar char="Ø"/>
            </a:pPr>
            <a:r>
              <a:rPr lang="en-US" sz="1600" dirty="0" smtClean="0">
                <a:latin typeface="Arial" pitchFamily="34" charset="0"/>
                <a:cs typeface="Arial" pitchFamily="34" charset="0"/>
              </a:rPr>
              <a:t>Do we seek to reduce regional bias among LNLs by promoting teamwork?</a:t>
            </a:r>
          </a:p>
          <a:p>
            <a:pPr marL="174625" indent="-174625">
              <a:buFont typeface="Wingdings" pitchFamily="2" charset="2"/>
              <a:buChar char="Ø"/>
            </a:pPr>
            <a:r>
              <a:rPr lang="en-US" sz="1600" dirty="0" smtClean="0">
                <a:latin typeface="Arial" pitchFamily="34" charset="0"/>
                <a:cs typeface="Arial" pitchFamily="34" charset="0"/>
              </a:rPr>
              <a:t>Do we engage our partners in the “frank discussions” about the threat?</a:t>
            </a:r>
          </a:p>
          <a:p>
            <a:pPr marL="174625" indent="-174625">
              <a:buFont typeface="Wingdings" pitchFamily="2" charset="2"/>
              <a:buChar char="Ø"/>
            </a:pPr>
            <a:r>
              <a:rPr lang="en-US" sz="1600" dirty="0" smtClean="0">
                <a:latin typeface="Arial" pitchFamily="34" charset="0"/>
                <a:cs typeface="Arial" pitchFamily="34" charset="0"/>
              </a:rPr>
              <a:t>Does my team influence our partnered environment to help reduce the treat i.e.</a:t>
            </a:r>
          </a:p>
          <a:p>
            <a:pPr marL="282575" lvl="1" indent="-107950">
              <a:buFont typeface="Wingdings" pitchFamily="2" charset="2"/>
              <a:buChar char="§"/>
            </a:pPr>
            <a:r>
              <a:rPr lang="en-US" sz="1600" dirty="0" smtClean="0">
                <a:latin typeface="Arial" pitchFamily="34" charset="0"/>
                <a:cs typeface="Arial" pitchFamily="34" charset="0"/>
              </a:rPr>
              <a:t>Sports and exercise as a pressure release, </a:t>
            </a:r>
          </a:p>
          <a:p>
            <a:pPr marL="282575" lvl="1" indent="3175"/>
            <a:r>
              <a:rPr lang="en-US" sz="1600" dirty="0" smtClean="0">
                <a:latin typeface="Arial" pitchFamily="34" charset="0"/>
                <a:cs typeface="Arial" pitchFamily="34" charset="0"/>
              </a:rPr>
              <a:t>being respectful of prayer times,</a:t>
            </a:r>
          </a:p>
          <a:p>
            <a:pPr marL="282575" lvl="1" indent="-107950">
              <a:buFont typeface="Wingdings" pitchFamily="2" charset="2"/>
              <a:buChar char="§"/>
            </a:pPr>
            <a:r>
              <a:rPr lang="en-US" sz="1600" dirty="0" smtClean="0">
                <a:latin typeface="Arial" pitchFamily="34" charset="0"/>
                <a:cs typeface="Arial" pitchFamily="34" charset="0"/>
              </a:rPr>
              <a:t>Developing a strong partnership to </a:t>
            </a:r>
          </a:p>
          <a:p>
            <a:pPr marL="282575" lvl="1"/>
            <a:r>
              <a:rPr lang="en-US" sz="1600" dirty="0" smtClean="0">
                <a:latin typeface="Arial" pitchFamily="34" charset="0"/>
                <a:cs typeface="Arial" pitchFamily="34" charset="0"/>
              </a:rPr>
              <a:t>align our partners closer to us</a:t>
            </a:r>
            <a:endParaRPr lang="en-US" sz="16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Oval 10"/>
          <p:cNvSpPr/>
          <p:nvPr/>
        </p:nvSpPr>
        <p:spPr>
          <a:xfrm>
            <a:off x="3036648" y="2125496"/>
            <a:ext cx="4876800" cy="4199104"/>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oilders.bmp"/>
          <p:cNvPicPr>
            <a:picLocks noChangeAspect="1"/>
          </p:cNvPicPr>
          <p:nvPr/>
        </p:nvPicPr>
        <p:blipFill>
          <a:blip r:embed="rId2" cstate="email"/>
          <a:srcRect l="-16975"/>
          <a:stretch>
            <a:fillRect/>
          </a:stretch>
        </p:blipFill>
        <p:spPr>
          <a:xfrm>
            <a:off x="4798976" y="3048000"/>
            <a:ext cx="1219200" cy="1197429"/>
          </a:xfrm>
          <a:prstGeom prst="rect">
            <a:avLst/>
          </a:prstGeom>
          <a:effectLst>
            <a:softEdge rad="127000"/>
          </a:effectLst>
        </p:spPr>
      </p:pic>
      <p:sp>
        <p:nvSpPr>
          <p:cNvPr id="6" name="Oval 5"/>
          <p:cNvSpPr/>
          <p:nvPr/>
        </p:nvSpPr>
        <p:spPr>
          <a:xfrm>
            <a:off x="3593223" y="2363162"/>
            <a:ext cx="3872753" cy="3428038"/>
          </a:xfrm>
          <a:prstGeom prst="ellipse">
            <a:avLst/>
          </a:prstGeom>
          <a:noFill/>
          <a:ln w="190500">
            <a:solidFill>
              <a:srgbClr val="00B05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038600" y="2590800"/>
            <a:ext cx="3012141" cy="2743200"/>
          </a:xfrm>
          <a:prstGeom prst="ellipse">
            <a:avLst/>
          </a:prstGeom>
          <a:noFill/>
          <a:ln w="190500">
            <a:solidFill>
              <a:srgbClr val="00B05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4417976" y="2819400"/>
            <a:ext cx="2151529" cy="1907822"/>
          </a:xfrm>
          <a:prstGeom prst="ellipse">
            <a:avLst/>
          </a:prstGeom>
          <a:noFill/>
          <a:ln w="190500">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808704" y="3048000"/>
            <a:ext cx="1371600" cy="1174044"/>
          </a:xfrm>
          <a:prstGeom prst="ellipse">
            <a:avLst/>
          </a:prstGeom>
          <a:noFill/>
          <a:ln w="190500">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103776" y="3581400"/>
            <a:ext cx="867545"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Me </a:t>
            </a:r>
          </a:p>
        </p:txBody>
      </p:sp>
      <p:sp>
        <p:nvSpPr>
          <p:cNvPr id="15" name="Rectangle 14"/>
          <p:cNvSpPr/>
          <p:nvPr/>
        </p:nvSpPr>
        <p:spPr>
          <a:xfrm>
            <a:off x="4514672" y="4114800"/>
            <a:ext cx="2036904"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My Team </a:t>
            </a:r>
          </a:p>
        </p:txBody>
      </p:sp>
      <p:sp>
        <p:nvSpPr>
          <p:cNvPr id="16" name="Rectangle 15"/>
          <p:cNvSpPr/>
          <p:nvPr/>
        </p:nvSpPr>
        <p:spPr>
          <a:xfrm>
            <a:off x="3884576" y="4653569"/>
            <a:ext cx="3305713"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Our Interpreters</a:t>
            </a:r>
          </a:p>
        </p:txBody>
      </p:sp>
      <p:sp>
        <p:nvSpPr>
          <p:cNvPr id="17" name="Rectangle 16"/>
          <p:cNvSpPr/>
          <p:nvPr/>
        </p:nvSpPr>
        <p:spPr>
          <a:xfrm>
            <a:off x="4189376" y="5206425"/>
            <a:ext cx="2691763"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Our Partners</a:t>
            </a:r>
          </a:p>
        </p:txBody>
      </p:sp>
      <p:sp>
        <p:nvSpPr>
          <p:cNvPr id="19" name="Left Arrow 18"/>
          <p:cNvSpPr/>
          <p:nvPr/>
        </p:nvSpPr>
        <p:spPr>
          <a:xfrm>
            <a:off x="5865776" y="3352800"/>
            <a:ext cx="1981200" cy="457200"/>
          </a:xfrm>
          <a:prstGeom prst="leftArrow">
            <a:avLst/>
          </a:prstGeom>
          <a:solidFill>
            <a:srgbClr val="0070C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 Arrow 19"/>
          <p:cNvSpPr/>
          <p:nvPr/>
        </p:nvSpPr>
        <p:spPr>
          <a:xfrm flipH="1">
            <a:off x="7923176" y="3352800"/>
            <a:ext cx="1066800" cy="457200"/>
          </a:xfrm>
          <a:prstGeom prst="leftArrow">
            <a:avLst/>
          </a:prstGeom>
          <a:solidFill>
            <a:srgbClr val="0070C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122576" y="2143328"/>
            <a:ext cx="4876800" cy="4257472"/>
          </a:xfrm>
          <a:prstGeom prst="ellipse">
            <a:avLst/>
          </a:prstGeom>
          <a:noFill/>
          <a:ln w="190500">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461903" y="5739825"/>
            <a:ext cx="4283545"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Our Force Protection</a:t>
            </a:r>
          </a:p>
        </p:txBody>
      </p:sp>
      <p:sp>
        <p:nvSpPr>
          <p:cNvPr id="35" name="TextBox 4"/>
          <p:cNvSpPr txBox="1">
            <a:spLocks noChangeArrowheads="1"/>
          </p:cNvSpPr>
          <p:nvPr/>
        </p:nvSpPr>
        <p:spPr bwMode="auto">
          <a:xfrm>
            <a:off x="304800" y="838200"/>
            <a:ext cx="8610599" cy="2585323"/>
          </a:xfrm>
          <a:prstGeom prst="rect">
            <a:avLst/>
          </a:prstGeom>
          <a:noFill/>
          <a:ln w="9525">
            <a:noFill/>
            <a:miter lim="800000"/>
            <a:headEnd/>
            <a:tailEnd/>
          </a:ln>
        </p:spPr>
        <p:txBody>
          <a:bodyPr wrap="square">
            <a:spAutoFit/>
          </a:bodyPr>
          <a:lstStyle/>
          <a:p>
            <a:r>
              <a:rPr lang="en-US" b="1" dirty="0" smtClean="0">
                <a:latin typeface="Arial" pitchFamily="34" charset="0"/>
                <a:cs typeface="Arial" pitchFamily="34" charset="0"/>
              </a:rPr>
              <a:t>Key Considerations cont… </a:t>
            </a:r>
          </a:p>
          <a:p>
            <a:pPr marL="174625" indent="-174625">
              <a:buFont typeface="Wingdings" pitchFamily="2" charset="2"/>
              <a:buChar char="Ø"/>
            </a:pPr>
            <a:r>
              <a:rPr lang="en-US" sz="1600" dirty="0" smtClean="0">
                <a:latin typeface="Arial" pitchFamily="34" charset="0"/>
                <a:cs typeface="Arial" pitchFamily="34" charset="0"/>
              </a:rPr>
              <a:t>Do we review our  ROE and “actions on” in anticipation of </a:t>
            </a:r>
            <a:r>
              <a:rPr lang="en-US" sz="1600" dirty="0" err="1" smtClean="0">
                <a:latin typeface="Arial" pitchFamily="34" charset="0"/>
                <a:cs typeface="Arial" pitchFamily="34" charset="0"/>
              </a:rPr>
              <a:t>GoB</a:t>
            </a:r>
            <a:r>
              <a:rPr lang="en-US" sz="1600" dirty="0" smtClean="0">
                <a:latin typeface="Arial" pitchFamily="34" charset="0"/>
                <a:cs typeface="Arial" pitchFamily="34" charset="0"/>
              </a:rPr>
              <a:t> / ITW threat?</a:t>
            </a:r>
          </a:p>
          <a:p>
            <a:pPr marL="174625" indent="-174625">
              <a:buFont typeface="Wingdings" pitchFamily="2" charset="2"/>
              <a:buChar char="Ø"/>
            </a:pPr>
            <a:r>
              <a:rPr lang="en-US" sz="1600" dirty="0" smtClean="0">
                <a:latin typeface="Arial" pitchFamily="34" charset="0"/>
                <a:cs typeface="Arial" pitchFamily="34" charset="0"/>
              </a:rPr>
              <a:t>Do we focus FP efforts inward in as well to the routine outward focus?</a:t>
            </a:r>
          </a:p>
          <a:p>
            <a:pPr marL="282575" lvl="1" indent="-107950">
              <a:buFont typeface="Wingdings" pitchFamily="2" charset="2"/>
              <a:buChar char="§"/>
            </a:pPr>
            <a:r>
              <a:rPr lang="en-US" sz="1600" dirty="0" smtClean="0">
                <a:latin typeface="Arial" pitchFamily="34" charset="0"/>
                <a:cs typeface="Arial" pitchFamily="34" charset="0"/>
              </a:rPr>
              <a:t>Roving Guards, </a:t>
            </a:r>
          </a:p>
          <a:p>
            <a:pPr marL="282575" lvl="1" indent="-107950">
              <a:buFont typeface="Wingdings" pitchFamily="2" charset="2"/>
              <a:buChar char="§"/>
            </a:pPr>
            <a:r>
              <a:rPr lang="en-US" sz="1600" dirty="0" smtClean="0">
                <a:latin typeface="Arial" pitchFamily="34" charset="0"/>
                <a:cs typeface="Arial" pitchFamily="34" charset="0"/>
              </a:rPr>
              <a:t>Guardian Angels, </a:t>
            </a:r>
          </a:p>
          <a:p>
            <a:pPr marL="282575" lvl="1" indent="-107950">
              <a:buFont typeface="Wingdings" pitchFamily="2" charset="2"/>
              <a:buChar char="§"/>
            </a:pPr>
            <a:r>
              <a:rPr lang="en-US" sz="1600" dirty="0" smtClean="0">
                <a:latin typeface="Arial" pitchFamily="34" charset="0"/>
                <a:cs typeface="Arial" pitchFamily="34" charset="0"/>
              </a:rPr>
              <a:t>ISR focus inside our Tactical </a:t>
            </a:r>
          </a:p>
          <a:p>
            <a:pPr marL="282575" lvl="1" indent="1588"/>
            <a:r>
              <a:rPr lang="en-US" sz="1600" dirty="0" smtClean="0">
                <a:latin typeface="Arial" pitchFamily="34" charset="0"/>
                <a:cs typeface="Arial" pitchFamily="34" charset="0"/>
              </a:rPr>
              <a:t>infrastructures </a:t>
            </a:r>
          </a:p>
          <a:p>
            <a:pPr marL="174625" indent="-174625">
              <a:buFont typeface="Wingdings" pitchFamily="2" charset="2"/>
              <a:buChar char="Ø"/>
            </a:pPr>
            <a:r>
              <a:rPr lang="en-US" sz="1600" dirty="0" smtClean="0">
                <a:latin typeface="Arial" pitchFamily="34" charset="0"/>
                <a:cs typeface="Arial" pitchFamily="34" charset="0"/>
              </a:rPr>
              <a:t>Do we have a well-detailed and </a:t>
            </a:r>
          </a:p>
          <a:p>
            <a:pPr marL="174625" indent="-1588"/>
            <a:r>
              <a:rPr lang="en-US" sz="1600" dirty="0" smtClean="0">
                <a:latin typeface="Arial" pitchFamily="34" charset="0"/>
                <a:cs typeface="Arial" pitchFamily="34" charset="0"/>
              </a:rPr>
              <a:t>regularly refined and rehearsed </a:t>
            </a:r>
          </a:p>
          <a:p>
            <a:pPr marL="174625" indent="-1588"/>
            <a:r>
              <a:rPr lang="en-US" sz="1600" dirty="0" smtClean="0">
                <a:latin typeface="Arial" pitchFamily="34" charset="0"/>
                <a:cs typeface="Arial" pitchFamily="34" charset="0"/>
              </a:rPr>
              <a:t>Base Defense plan?</a:t>
            </a:r>
            <a:endParaRPr lang="en-US" sz="16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Oval 10"/>
          <p:cNvSpPr/>
          <p:nvPr/>
        </p:nvSpPr>
        <p:spPr>
          <a:xfrm>
            <a:off x="3036648" y="2125496"/>
            <a:ext cx="4876800" cy="4199104"/>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oilders.bmp"/>
          <p:cNvPicPr>
            <a:picLocks noChangeAspect="1"/>
          </p:cNvPicPr>
          <p:nvPr/>
        </p:nvPicPr>
        <p:blipFill>
          <a:blip r:embed="rId2" cstate="email"/>
          <a:srcRect l="-16975"/>
          <a:stretch>
            <a:fillRect/>
          </a:stretch>
        </p:blipFill>
        <p:spPr>
          <a:xfrm>
            <a:off x="4798976" y="3048000"/>
            <a:ext cx="1219200" cy="1197429"/>
          </a:xfrm>
          <a:prstGeom prst="rect">
            <a:avLst/>
          </a:prstGeom>
          <a:effectLst>
            <a:softEdge rad="127000"/>
          </a:effectLst>
        </p:spPr>
      </p:pic>
      <p:sp>
        <p:nvSpPr>
          <p:cNvPr id="6" name="Oval 5"/>
          <p:cNvSpPr/>
          <p:nvPr/>
        </p:nvSpPr>
        <p:spPr>
          <a:xfrm>
            <a:off x="3593223" y="2363162"/>
            <a:ext cx="3872753" cy="3428038"/>
          </a:xfrm>
          <a:prstGeom prst="ellipse">
            <a:avLst/>
          </a:prstGeom>
          <a:noFill/>
          <a:ln w="190500">
            <a:solidFill>
              <a:srgbClr val="00B05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038600" y="2590800"/>
            <a:ext cx="3012141" cy="2743200"/>
          </a:xfrm>
          <a:prstGeom prst="ellipse">
            <a:avLst/>
          </a:prstGeom>
          <a:noFill/>
          <a:ln w="190500">
            <a:solidFill>
              <a:srgbClr val="00B05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4417976" y="2819400"/>
            <a:ext cx="2151529" cy="1907822"/>
          </a:xfrm>
          <a:prstGeom prst="ellipse">
            <a:avLst/>
          </a:prstGeom>
          <a:noFill/>
          <a:ln w="190500">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808704" y="3048000"/>
            <a:ext cx="1371600" cy="1174044"/>
          </a:xfrm>
          <a:prstGeom prst="ellipse">
            <a:avLst/>
          </a:prstGeom>
          <a:noFill/>
          <a:ln w="190500">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103776" y="3581400"/>
            <a:ext cx="867545"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Me </a:t>
            </a:r>
          </a:p>
        </p:txBody>
      </p:sp>
      <p:sp>
        <p:nvSpPr>
          <p:cNvPr id="15" name="Rectangle 14"/>
          <p:cNvSpPr/>
          <p:nvPr/>
        </p:nvSpPr>
        <p:spPr>
          <a:xfrm>
            <a:off x="4514672" y="4114800"/>
            <a:ext cx="2036904"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My Team </a:t>
            </a:r>
          </a:p>
        </p:txBody>
      </p:sp>
      <p:sp>
        <p:nvSpPr>
          <p:cNvPr id="16" name="Rectangle 15"/>
          <p:cNvSpPr/>
          <p:nvPr/>
        </p:nvSpPr>
        <p:spPr>
          <a:xfrm>
            <a:off x="3884576" y="4653569"/>
            <a:ext cx="3305713"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Our Interpreters</a:t>
            </a:r>
          </a:p>
        </p:txBody>
      </p:sp>
      <p:sp>
        <p:nvSpPr>
          <p:cNvPr id="17" name="Rectangle 16"/>
          <p:cNvSpPr/>
          <p:nvPr/>
        </p:nvSpPr>
        <p:spPr>
          <a:xfrm>
            <a:off x="4189376" y="5206425"/>
            <a:ext cx="2691763"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Our Partners</a:t>
            </a:r>
          </a:p>
        </p:txBody>
      </p:sp>
      <p:sp>
        <p:nvSpPr>
          <p:cNvPr id="19" name="Left Arrow 18"/>
          <p:cNvSpPr/>
          <p:nvPr/>
        </p:nvSpPr>
        <p:spPr>
          <a:xfrm>
            <a:off x="5865776" y="3352800"/>
            <a:ext cx="1981200" cy="457200"/>
          </a:xfrm>
          <a:prstGeom prst="leftArrow">
            <a:avLst/>
          </a:prstGeom>
          <a:solidFill>
            <a:srgbClr val="0070C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 Arrow 19"/>
          <p:cNvSpPr/>
          <p:nvPr/>
        </p:nvSpPr>
        <p:spPr>
          <a:xfrm flipH="1">
            <a:off x="7923176" y="3352800"/>
            <a:ext cx="1066800" cy="457200"/>
          </a:xfrm>
          <a:prstGeom prst="leftArrow">
            <a:avLst/>
          </a:prstGeom>
          <a:solidFill>
            <a:srgbClr val="0070C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122576" y="2143328"/>
            <a:ext cx="4876800" cy="4257472"/>
          </a:xfrm>
          <a:prstGeom prst="ellipse">
            <a:avLst/>
          </a:prstGeom>
          <a:noFill/>
          <a:ln w="190500">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461903" y="5739825"/>
            <a:ext cx="4283545"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Our Force Protection</a:t>
            </a:r>
          </a:p>
        </p:txBody>
      </p:sp>
      <p:sp>
        <p:nvSpPr>
          <p:cNvPr id="21" name="Left Arrow 20"/>
          <p:cNvSpPr/>
          <p:nvPr/>
        </p:nvSpPr>
        <p:spPr>
          <a:xfrm flipH="1">
            <a:off x="1827176" y="3886200"/>
            <a:ext cx="1981200" cy="533400"/>
          </a:xfrm>
          <a:prstGeom prst="leftArrow">
            <a:avLst/>
          </a:prstGeom>
          <a:solidFill>
            <a:srgbClr val="FF0000"/>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 Arrow 21"/>
          <p:cNvSpPr/>
          <p:nvPr/>
        </p:nvSpPr>
        <p:spPr>
          <a:xfrm flipH="1">
            <a:off x="1827176" y="4495800"/>
            <a:ext cx="1905000" cy="533400"/>
          </a:xfrm>
          <a:prstGeom prst="leftArrow">
            <a:avLst/>
          </a:prstGeom>
          <a:solidFill>
            <a:srgbClr val="FF0000"/>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 Arrow 22"/>
          <p:cNvSpPr/>
          <p:nvPr/>
        </p:nvSpPr>
        <p:spPr>
          <a:xfrm flipH="1">
            <a:off x="1827176" y="3276600"/>
            <a:ext cx="3048000" cy="533400"/>
          </a:xfrm>
          <a:prstGeom prst="leftArrow">
            <a:avLst/>
          </a:prstGeom>
          <a:solidFill>
            <a:srgbClr val="FF0000"/>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eft Arrow 23"/>
          <p:cNvSpPr/>
          <p:nvPr/>
        </p:nvSpPr>
        <p:spPr>
          <a:xfrm flipH="1">
            <a:off x="1827176" y="5105400"/>
            <a:ext cx="1600200" cy="533400"/>
          </a:xfrm>
          <a:prstGeom prst="leftArrow">
            <a:avLst/>
          </a:prstGeom>
          <a:solidFill>
            <a:srgbClr val="FF0000"/>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760704" y="3334968"/>
            <a:ext cx="1268296" cy="400110"/>
          </a:xfrm>
          <a:prstGeom prst="rect">
            <a:avLst/>
          </a:prstGeom>
          <a:noFill/>
        </p:spPr>
        <p:txBody>
          <a:bodyPr wrap="none" rtlCol="0">
            <a:spAutoFit/>
          </a:bodyPr>
          <a:lstStyle/>
          <a:p>
            <a:r>
              <a:rPr lang="en-US" sz="2000" b="1" i="1" dirty="0" smtClean="0">
                <a:latin typeface="Arial" pitchFamily="34" charset="0"/>
                <a:cs typeface="Arial" pitchFamily="34" charset="0"/>
              </a:rPr>
              <a:t>Personal</a:t>
            </a:r>
            <a:endParaRPr lang="en-US" sz="2000" b="1" i="1" dirty="0">
              <a:latin typeface="Arial" pitchFamily="34" charset="0"/>
              <a:cs typeface="Arial" pitchFamily="34" charset="0"/>
            </a:endParaRPr>
          </a:p>
        </p:txBody>
      </p:sp>
      <p:sp>
        <p:nvSpPr>
          <p:cNvPr id="26" name="TextBox 25"/>
          <p:cNvSpPr txBox="1"/>
          <p:nvPr/>
        </p:nvSpPr>
        <p:spPr>
          <a:xfrm>
            <a:off x="1760704" y="3942944"/>
            <a:ext cx="1396536" cy="400110"/>
          </a:xfrm>
          <a:prstGeom prst="rect">
            <a:avLst/>
          </a:prstGeom>
          <a:noFill/>
        </p:spPr>
        <p:txBody>
          <a:bodyPr wrap="none" rtlCol="0">
            <a:spAutoFit/>
          </a:bodyPr>
          <a:lstStyle/>
          <a:p>
            <a:r>
              <a:rPr lang="en-US" sz="2000" b="1" i="1" dirty="0" smtClean="0">
                <a:latin typeface="Arial" pitchFamily="34" charset="0"/>
                <a:cs typeface="Arial" pitchFamily="34" charset="0"/>
              </a:rPr>
              <a:t>Co-option</a:t>
            </a:r>
            <a:endParaRPr lang="en-US" sz="2000" b="1" i="1" dirty="0">
              <a:latin typeface="Arial" pitchFamily="34" charset="0"/>
              <a:cs typeface="Arial" pitchFamily="34" charset="0"/>
            </a:endParaRPr>
          </a:p>
        </p:txBody>
      </p:sp>
      <p:sp>
        <p:nvSpPr>
          <p:cNvPr id="27" name="TextBox 26"/>
          <p:cNvSpPr txBox="1"/>
          <p:nvPr/>
        </p:nvSpPr>
        <p:spPr>
          <a:xfrm>
            <a:off x="1752600" y="4542816"/>
            <a:ext cx="1951175" cy="400110"/>
          </a:xfrm>
          <a:prstGeom prst="rect">
            <a:avLst/>
          </a:prstGeom>
          <a:noFill/>
        </p:spPr>
        <p:txBody>
          <a:bodyPr wrap="none" rtlCol="0">
            <a:spAutoFit/>
          </a:bodyPr>
          <a:lstStyle/>
          <a:p>
            <a:r>
              <a:rPr lang="en-US" sz="2000" b="1" i="1" dirty="0" smtClean="0">
                <a:latin typeface="Arial" pitchFamily="34" charset="0"/>
                <a:cs typeface="Arial" pitchFamily="34" charset="0"/>
              </a:rPr>
              <a:t>Impersonation</a:t>
            </a:r>
            <a:endParaRPr lang="en-US" sz="2000" b="1" i="1" dirty="0">
              <a:latin typeface="Arial" pitchFamily="34" charset="0"/>
              <a:cs typeface="Arial" pitchFamily="34" charset="0"/>
            </a:endParaRPr>
          </a:p>
        </p:txBody>
      </p:sp>
      <p:sp>
        <p:nvSpPr>
          <p:cNvPr id="28" name="TextBox 27"/>
          <p:cNvSpPr txBox="1"/>
          <p:nvPr/>
        </p:nvSpPr>
        <p:spPr>
          <a:xfrm>
            <a:off x="1760704" y="5162144"/>
            <a:ext cx="1435008" cy="400110"/>
          </a:xfrm>
          <a:prstGeom prst="rect">
            <a:avLst/>
          </a:prstGeom>
          <a:noFill/>
        </p:spPr>
        <p:txBody>
          <a:bodyPr wrap="none" rtlCol="0">
            <a:spAutoFit/>
          </a:bodyPr>
          <a:lstStyle/>
          <a:p>
            <a:r>
              <a:rPr lang="en-US" sz="2000" b="1" i="1" dirty="0" smtClean="0">
                <a:latin typeface="Arial" pitchFamily="34" charset="0"/>
                <a:cs typeface="Arial" pitchFamily="34" charset="0"/>
              </a:rPr>
              <a:t>Infiltration</a:t>
            </a:r>
            <a:endParaRPr lang="en-US" sz="2000" b="1" i="1" dirty="0">
              <a:latin typeface="Arial" pitchFamily="34" charset="0"/>
              <a:cs typeface="Arial" pitchFamily="34" charset="0"/>
            </a:endParaRPr>
          </a:p>
        </p:txBody>
      </p:sp>
      <p:sp>
        <p:nvSpPr>
          <p:cNvPr id="29" name="TextBox 28"/>
          <p:cNvSpPr txBox="1"/>
          <p:nvPr/>
        </p:nvSpPr>
        <p:spPr>
          <a:xfrm>
            <a:off x="381000" y="3657600"/>
            <a:ext cx="2819400" cy="369332"/>
          </a:xfrm>
          <a:prstGeom prst="rect">
            <a:avLst/>
          </a:prstGeom>
          <a:noFill/>
        </p:spPr>
        <p:txBody>
          <a:bodyPr wrap="square" rtlCol="0">
            <a:spAutoFit/>
          </a:bodyPr>
          <a:lstStyle/>
          <a:p>
            <a:pPr algn="ctr"/>
            <a:r>
              <a:rPr lang="en-US" b="1" dirty="0" smtClean="0">
                <a:latin typeface="Arial" pitchFamily="34" charset="0"/>
                <a:cs typeface="Arial" pitchFamily="34" charset="0"/>
              </a:rPr>
              <a:t>Deliberate Demeanor</a:t>
            </a:r>
            <a:endParaRPr lang="en-US" b="1" dirty="0">
              <a:latin typeface="Arial" pitchFamily="34" charset="0"/>
              <a:cs typeface="Arial" pitchFamily="34" charset="0"/>
            </a:endParaRPr>
          </a:p>
        </p:txBody>
      </p:sp>
      <p:sp>
        <p:nvSpPr>
          <p:cNvPr id="30" name="TextBox 29"/>
          <p:cNvSpPr txBox="1"/>
          <p:nvPr/>
        </p:nvSpPr>
        <p:spPr>
          <a:xfrm>
            <a:off x="1524000" y="4876800"/>
            <a:ext cx="1676400" cy="369332"/>
          </a:xfrm>
          <a:prstGeom prst="rect">
            <a:avLst/>
          </a:prstGeom>
          <a:noFill/>
        </p:spPr>
        <p:txBody>
          <a:bodyPr wrap="square" rtlCol="0">
            <a:spAutoFit/>
          </a:bodyPr>
          <a:lstStyle/>
          <a:p>
            <a:pPr algn="ctr"/>
            <a:r>
              <a:rPr lang="en-US" b="1" dirty="0" smtClean="0">
                <a:latin typeface="Arial" pitchFamily="34" charset="0"/>
                <a:cs typeface="Arial" pitchFamily="34" charset="0"/>
              </a:rPr>
              <a:t>Biometrics</a:t>
            </a:r>
            <a:endParaRPr lang="en-US" b="1" dirty="0">
              <a:latin typeface="Arial" pitchFamily="34" charset="0"/>
              <a:cs typeface="Arial" pitchFamily="34" charset="0"/>
            </a:endParaRPr>
          </a:p>
        </p:txBody>
      </p:sp>
      <p:sp>
        <p:nvSpPr>
          <p:cNvPr id="31" name="TextBox 30"/>
          <p:cNvSpPr txBox="1"/>
          <p:nvPr/>
        </p:nvSpPr>
        <p:spPr>
          <a:xfrm>
            <a:off x="0" y="4267200"/>
            <a:ext cx="3276600" cy="369332"/>
          </a:xfrm>
          <a:prstGeom prst="rect">
            <a:avLst/>
          </a:prstGeom>
          <a:noFill/>
        </p:spPr>
        <p:txBody>
          <a:bodyPr wrap="square" rtlCol="0">
            <a:spAutoFit/>
          </a:bodyPr>
          <a:lstStyle/>
          <a:p>
            <a:pPr algn="ctr"/>
            <a:r>
              <a:rPr lang="en-US" b="1" dirty="0" smtClean="0">
                <a:latin typeface="Arial" pitchFamily="34" charset="0"/>
                <a:cs typeface="Arial" pitchFamily="34" charset="0"/>
              </a:rPr>
              <a:t>Interpreter / Partner Dev.</a:t>
            </a:r>
            <a:endParaRPr lang="en-US" b="1" dirty="0">
              <a:latin typeface="Arial" pitchFamily="34" charset="0"/>
              <a:cs typeface="Arial" pitchFamily="34" charset="0"/>
            </a:endParaRPr>
          </a:p>
        </p:txBody>
      </p:sp>
      <p:sp>
        <p:nvSpPr>
          <p:cNvPr id="32" name="TextBox 31"/>
          <p:cNvSpPr txBox="1"/>
          <p:nvPr/>
        </p:nvSpPr>
        <p:spPr>
          <a:xfrm>
            <a:off x="762000" y="5486400"/>
            <a:ext cx="2438400" cy="369332"/>
          </a:xfrm>
          <a:prstGeom prst="rect">
            <a:avLst/>
          </a:prstGeom>
          <a:noFill/>
        </p:spPr>
        <p:txBody>
          <a:bodyPr wrap="square" rtlCol="0">
            <a:spAutoFit/>
          </a:bodyPr>
          <a:lstStyle/>
          <a:p>
            <a:pPr algn="ctr"/>
            <a:r>
              <a:rPr lang="en-US" b="1" dirty="0" smtClean="0">
                <a:latin typeface="Arial" pitchFamily="34" charset="0"/>
                <a:cs typeface="Arial" pitchFamily="34" charset="0"/>
              </a:rPr>
              <a:t>Base Defense Plan</a:t>
            </a:r>
            <a:endParaRPr lang="en-US" b="1" dirty="0">
              <a:latin typeface="Arial" pitchFamily="34" charset="0"/>
              <a:cs typeface="Arial" pitchFamily="34" charset="0"/>
            </a:endParaRPr>
          </a:p>
        </p:txBody>
      </p:sp>
      <p:sp>
        <p:nvSpPr>
          <p:cNvPr id="33" name="Rectangle 32"/>
          <p:cNvSpPr/>
          <p:nvPr/>
        </p:nvSpPr>
        <p:spPr>
          <a:xfrm>
            <a:off x="396030" y="2866416"/>
            <a:ext cx="2743200" cy="304800"/>
          </a:xfrm>
          <a:prstGeom prst="rect">
            <a:avLst/>
          </a:prstGeom>
          <a:solidFill>
            <a:srgbClr val="FF0000"/>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381000" y="2819400"/>
            <a:ext cx="2834430" cy="400110"/>
          </a:xfrm>
          <a:prstGeom prst="rect">
            <a:avLst/>
          </a:prstGeom>
          <a:noFill/>
        </p:spPr>
        <p:txBody>
          <a:bodyPr wrap="none" rtlCol="0">
            <a:spAutoFit/>
          </a:bodyPr>
          <a:lstStyle/>
          <a:p>
            <a:r>
              <a:rPr lang="en-US" sz="2000" b="1" i="1" dirty="0" smtClean="0">
                <a:latin typeface="Arial" pitchFamily="34" charset="0"/>
                <a:cs typeface="Arial" pitchFamily="34" charset="0"/>
              </a:rPr>
              <a:t>Unknown Motivations</a:t>
            </a:r>
            <a:endParaRPr lang="en-US" sz="2000" b="1" i="1" dirty="0">
              <a:latin typeface="Arial" pitchFamily="34" charset="0"/>
              <a:cs typeface="Arial" pitchFamily="34" charset="0"/>
            </a:endParaRPr>
          </a:p>
        </p:txBody>
      </p:sp>
      <p:sp>
        <p:nvSpPr>
          <p:cNvPr id="35" name="TextBox 25"/>
          <p:cNvSpPr txBox="1">
            <a:spLocks noChangeArrowheads="1"/>
          </p:cNvSpPr>
          <p:nvPr/>
        </p:nvSpPr>
        <p:spPr bwMode="auto">
          <a:xfrm>
            <a:off x="304800" y="886361"/>
            <a:ext cx="8686800" cy="1354217"/>
          </a:xfrm>
          <a:prstGeom prst="rect">
            <a:avLst/>
          </a:prstGeom>
          <a:noFill/>
          <a:ln w="9525">
            <a:noFill/>
            <a:miter lim="800000"/>
            <a:headEnd/>
            <a:tailEnd/>
          </a:ln>
        </p:spPr>
        <p:txBody>
          <a:bodyPr wrap="square">
            <a:spAutoFit/>
          </a:bodyPr>
          <a:lstStyle/>
          <a:p>
            <a:r>
              <a:rPr lang="en-US" b="1" dirty="0">
                <a:latin typeface="Arial" pitchFamily="34" charset="0"/>
                <a:cs typeface="Arial" pitchFamily="34" charset="0"/>
              </a:rPr>
              <a:t>Deliberate Demeanor:  </a:t>
            </a:r>
            <a:r>
              <a:rPr lang="en-US" sz="1600" dirty="0">
                <a:latin typeface="Arial" pitchFamily="34" charset="0"/>
                <a:cs typeface="Arial" pitchFamily="34" charset="0"/>
              </a:rPr>
              <a:t>Given a </a:t>
            </a:r>
            <a:r>
              <a:rPr lang="en-US" sz="1600" dirty="0" smtClean="0">
                <a:latin typeface="Arial" pitchFamily="34" charset="0"/>
                <a:cs typeface="Arial" pitchFamily="34" charset="0"/>
              </a:rPr>
              <a:t>Soldier understands </a:t>
            </a:r>
            <a:r>
              <a:rPr lang="en-US" sz="1600" dirty="0">
                <a:latin typeface="Arial" pitchFamily="34" charset="0"/>
                <a:cs typeface="Arial" pitchFamily="34" charset="0"/>
              </a:rPr>
              <a:t>the partner nation’s culture, </a:t>
            </a:r>
            <a:r>
              <a:rPr lang="en-US" sz="1600" dirty="0" smtClean="0">
                <a:latin typeface="Arial" pitchFamily="34" charset="0"/>
                <a:cs typeface="Arial" pitchFamily="34" charset="0"/>
              </a:rPr>
              <a:t>customs</a:t>
            </a:r>
            <a:r>
              <a:rPr lang="en-US" sz="1600" dirty="0">
                <a:latin typeface="Arial" pitchFamily="34" charset="0"/>
                <a:cs typeface="Arial" pitchFamily="34" charset="0"/>
              </a:rPr>
              <a:t>, traditions and codes, </a:t>
            </a:r>
            <a:r>
              <a:rPr lang="en-US" sz="1600" b="1" dirty="0">
                <a:latin typeface="Arial" pitchFamily="34" charset="0"/>
                <a:cs typeface="Arial" pitchFamily="34" charset="0"/>
              </a:rPr>
              <a:t>“</a:t>
            </a:r>
            <a:r>
              <a:rPr lang="en-US" sz="1600" b="1" dirty="0" smtClean="0">
                <a:latin typeface="Arial" pitchFamily="34" charset="0"/>
                <a:cs typeface="Arial" pitchFamily="34" charset="0"/>
              </a:rPr>
              <a:t>Deliberate Demeanor</a:t>
            </a:r>
            <a:r>
              <a:rPr lang="en-US" sz="1600" b="1" dirty="0">
                <a:latin typeface="Arial" pitchFamily="34" charset="0"/>
                <a:cs typeface="Arial" pitchFamily="34" charset="0"/>
              </a:rPr>
              <a:t>” </a:t>
            </a:r>
            <a:r>
              <a:rPr lang="en-US" sz="1600" dirty="0">
                <a:latin typeface="Arial" pitchFamily="34" charset="0"/>
                <a:cs typeface="Arial" pitchFamily="34" charset="0"/>
              </a:rPr>
              <a:t>(D2) is the practice of </a:t>
            </a:r>
            <a:r>
              <a:rPr lang="en-US" sz="1600" dirty="0" smtClean="0">
                <a:latin typeface="Arial" pitchFamily="34" charset="0"/>
                <a:cs typeface="Arial" pitchFamily="34" charset="0"/>
              </a:rPr>
              <a:t>constantly exerting </a:t>
            </a:r>
            <a:r>
              <a:rPr lang="en-US" sz="1600" dirty="0">
                <a:latin typeface="Arial" pitchFamily="34" charset="0"/>
                <a:cs typeface="Arial" pitchFamily="34" charset="0"/>
              </a:rPr>
              <a:t>a professional and controlled conduct</a:t>
            </a:r>
            <a:r>
              <a:rPr lang="en-US" sz="1600" dirty="0" smtClean="0">
                <a:latin typeface="Arial" pitchFamily="34" charset="0"/>
                <a:cs typeface="Arial" pitchFamily="34" charset="0"/>
              </a:rPr>
              <a:t>, resistant </a:t>
            </a:r>
            <a:r>
              <a:rPr lang="en-US" sz="1600" dirty="0">
                <a:latin typeface="Arial" pitchFamily="34" charset="0"/>
                <a:cs typeface="Arial" pitchFamily="34" charset="0"/>
              </a:rPr>
              <a:t>to incitement to </a:t>
            </a:r>
            <a:r>
              <a:rPr lang="en-US" sz="1600" dirty="0" smtClean="0">
                <a:latin typeface="Arial" pitchFamily="34" charset="0"/>
                <a:cs typeface="Arial" pitchFamily="34" charset="0"/>
              </a:rPr>
              <a:t>any </a:t>
            </a:r>
            <a:r>
              <a:rPr lang="en-US" sz="1600" dirty="0">
                <a:latin typeface="Arial" pitchFamily="34" charset="0"/>
                <a:cs typeface="Arial" pitchFamily="34" charset="0"/>
              </a:rPr>
              <a:t>“friction points</a:t>
            </a:r>
            <a:r>
              <a:rPr lang="en-US" sz="1600" dirty="0" smtClean="0">
                <a:latin typeface="Arial" pitchFamily="34" charset="0"/>
                <a:cs typeface="Arial" pitchFamily="34" charset="0"/>
              </a:rPr>
              <a:t>” that </a:t>
            </a:r>
            <a:r>
              <a:rPr lang="en-US" sz="1600" dirty="0">
                <a:latin typeface="Arial" pitchFamily="34" charset="0"/>
                <a:cs typeface="Arial" pitchFamily="34" charset="0"/>
              </a:rPr>
              <a:t>may lead to incidents of personal disagreements. </a:t>
            </a:r>
            <a:r>
              <a:rPr lang="en-US" sz="1600" b="1" dirty="0" smtClean="0">
                <a:latin typeface="Arial" pitchFamily="34" charset="0"/>
                <a:cs typeface="Arial" pitchFamily="34" charset="0"/>
              </a:rPr>
              <a:t>Patience</a:t>
            </a:r>
            <a:r>
              <a:rPr lang="en-US" sz="1600" dirty="0" smtClean="0">
                <a:latin typeface="Arial" pitchFamily="34" charset="0"/>
                <a:cs typeface="Arial" pitchFamily="34" charset="0"/>
              </a:rPr>
              <a:t>, </a:t>
            </a:r>
            <a:r>
              <a:rPr lang="en-US" sz="1600" b="1" dirty="0">
                <a:latin typeface="Arial" pitchFamily="34" charset="0"/>
                <a:cs typeface="Arial" pitchFamily="34" charset="0"/>
              </a:rPr>
              <a:t>Courtesy</a:t>
            </a:r>
            <a:r>
              <a:rPr lang="en-US" sz="1600" dirty="0">
                <a:latin typeface="Arial" pitchFamily="34" charset="0"/>
                <a:cs typeface="Arial" pitchFamily="34" charset="0"/>
              </a:rPr>
              <a:t> and </a:t>
            </a:r>
            <a:r>
              <a:rPr lang="en-US" sz="1600" b="1" dirty="0">
                <a:latin typeface="Arial" pitchFamily="34" charset="0"/>
                <a:cs typeface="Arial" pitchFamily="34" charset="0"/>
              </a:rPr>
              <a:t>Restraint</a:t>
            </a:r>
            <a:r>
              <a:rPr lang="en-US" sz="1600" dirty="0">
                <a:latin typeface="Arial" pitchFamily="34" charset="0"/>
                <a:cs typeface="Arial" pitchFamily="34" charset="0"/>
              </a:rPr>
              <a:t> combined </a:t>
            </a:r>
            <a:r>
              <a:rPr lang="en-US" sz="1600" dirty="0" smtClean="0">
                <a:latin typeface="Arial" pitchFamily="34" charset="0"/>
                <a:cs typeface="Arial" pitchFamily="34" charset="0"/>
              </a:rPr>
              <a:t>with </a:t>
            </a:r>
            <a:r>
              <a:rPr lang="en-US" sz="1600" b="1" dirty="0">
                <a:latin typeface="Arial" pitchFamily="34" charset="0"/>
                <a:cs typeface="Arial" pitchFamily="34" charset="0"/>
              </a:rPr>
              <a:t>Vigilance</a:t>
            </a:r>
            <a:r>
              <a:rPr lang="en-US" sz="1600" dirty="0">
                <a:latin typeface="Arial" pitchFamily="34" charset="0"/>
                <a:cs typeface="Arial" pitchFamily="34" charset="0"/>
              </a:rPr>
              <a:t> are commonly practiced in D2.</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800600" y="3048000"/>
            <a:ext cx="1371600" cy="114300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oilders.bmp"/>
          <p:cNvPicPr>
            <a:picLocks noChangeAspect="1"/>
          </p:cNvPicPr>
          <p:nvPr/>
        </p:nvPicPr>
        <p:blipFill>
          <a:blip r:embed="rId2" cstate="email"/>
          <a:srcRect l="-16975"/>
          <a:stretch>
            <a:fillRect/>
          </a:stretch>
        </p:blipFill>
        <p:spPr>
          <a:xfrm>
            <a:off x="4798976" y="3048000"/>
            <a:ext cx="1219200" cy="1197429"/>
          </a:xfrm>
          <a:prstGeom prst="rect">
            <a:avLst/>
          </a:prstGeom>
          <a:effectLst>
            <a:softEdge rad="127000"/>
          </a:effectLst>
        </p:spPr>
      </p:pic>
      <p:sp>
        <p:nvSpPr>
          <p:cNvPr id="4" name="Oval 3"/>
          <p:cNvSpPr/>
          <p:nvPr/>
        </p:nvSpPr>
        <p:spPr>
          <a:xfrm>
            <a:off x="4808704" y="3048000"/>
            <a:ext cx="1371600" cy="1174044"/>
          </a:xfrm>
          <a:prstGeom prst="ellipse">
            <a:avLst/>
          </a:prstGeom>
          <a:noFill/>
          <a:ln w="190500">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103776" y="3581400"/>
            <a:ext cx="867545"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Me </a:t>
            </a:r>
          </a:p>
        </p:txBody>
      </p:sp>
      <p:sp>
        <p:nvSpPr>
          <p:cNvPr id="6" name="TextBox 4"/>
          <p:cNvSpPr txBox="1">
            <a:spLocks noChangeArrowheads="1"/>
          </p:cNvSpPr>
          <p:nvPr/>
        </p:nvSpPr>
        <p:spPr bwMode="auto">
          <a:xfrm>
            <a:off x="304800" y="838200"/>
            <a:ext cx="8651727" cy="1600438"/>
          </a:xfrm>
          <a:prstGeom prst="rect">
            <a:avLst/>
          </a:prstGeom>
          <a:noFill/>
          <a:ln w="9525">
            <a:noFill/>
            <a:miter lim="800000"/>
            <a:headEnd/>
            <a:tailEnd/>
          </a:ln>
        </p:spPr>
        <p:txBody>
          <a:bodyPr wrap="none">
            <a:spAutoFit/>
          </a:bodyPr>
          <a:lstStyle/>
          <a:p>
            <a:r>
              <a:rPr lang="en-US" b="1" dirty="0">
                <a:latin typeface="Arial" pitchFamily="34" charset="0"/>
                <a:cs typeface="Arial" pitchFamily="34" charset="0"/>
              </a:rPr>
              <a:t>Key Considerations</a:t>
            </a:r>
            <a:r>
              <a:rPr lang="en-US" b="1" dirty="0" smtClean="0">
                <a:latin typeface="Arial" pitchFamily="34" charset="0"/>
                <a:cs typeface="Arial" pitchFamily="34" charset="0"/>
              </a:rPr>
              <a:t>: </a:t>
            </a:r>
            <a:endParaRPr lang="en-US" b="1" dirty="0">
              <a:latin typeface="Arial" pitchFamily="34" charset="0"/>
              <a:cs typeface="Arial" pitchFamily="34" charset="0"/>
            </a:endParaRPr>
          </a:p>
          <a:p>
            <a:pPr marL="174625" indent="-174625">
              <a:buFont typeface="Wingdings" pitchFamily="2" charset="2"/>
              <a:buChar char="Ø"/>
            </a:pPr>
            <a:r>
              <a:rPr lang="en-US" sz="1600" dirty="0" smtClean="0">
                <a:latin typeface="Arial" pitchFamily="34" charset="0"/>
                <a:cs typeface="Arial" pitchFamily="34" charset="0"/>
              </a:rPr>
              <a:t>What </a:t>
            </a:r>
            <a:r>
              <a:rPr lang="en-US" sz="1600" dirty="0">
                <a:latin typeface="Arial" pitchFamily="34" charset="0"/>
                <a:cs typeface="Arial" pitchFamily="34" charset="0"/>
              </a:rPr>
              <a:t>are my Personal Security Habits? </a:t>
            </a:r>
          </a:p>
          <a:p>
            <a:pPr marL="174625" indent="-174625">
              <a:buFont typeface="Wingdings" pitchFamily="2" charset="2"/>
              <a:buChar char="Ø"/>
            </a:pPr>
            <a:r>
              <a:rPr lang="en-US" sz="1600" dirty="0" smtClean="0">
                <a:latin typeface="Arial" pitchFamily="34" charset="0"/>
                <a:cs typeface="Arial" pitchFamily="34" charset="0"/>
              </a:rPr>
              <a:t>Am </a:t>
            </a:r>
            <a:r>
              <a:rPr lang="en-US" sz="1600" dirty="0">
                <a:latin typeface="Arial" pitchFamily="34" charset="0"/>
                <a:cs typeface="Arial" pitchFamily="34" charset="0"/>
              </a:rPr>
              <a:t>I aware of our partner nation’s culture, customs , traditions and codes?</a:t>
            </a:r>
          </a:p>
          <a:p>
            <a:pPr marL="174625" indent="-174625">
              <a:buFont typeface="Wingdings" pitchFamily="2" charset="2"/>
              <a:buChar char="Ø"/>
            </a:pPr>
            <a:r>
              <a:rPr lang="en-US" sz="1600" dirty="0" smtClean="0">
                <a:latin typeface="Arial" pitchFamily="34" charset="0"/>
                <a:cs typeface="Arial" pitchFamily="34" charset="0"/>
              </a:rPr>
              <a:t>“</a:t>
            </a:r>
            <a:r>
              <a:rPr lang="en-US" sz="1600" dirty="0">
                <a:latin typeface="Arial" pitchFamily="34" charset="0"/>
                <a:cs typeface="Arial" pitchFamily="34" charset="0"/>
              </a:rPr>
              <a:t>Deliberate Demeanor”: Do I deliberately exercise proper demeanor to avoid friction points?</a:t>
            </a:r>
          </a:p>
          <a:p>
            <a:pPr marL="174625" indent="-174625">
              <a:buFont typeface="Wingdings" pitchFamily="2" charset="2"/>
              <a:buChar char="Ø"/>
            </a:pPr>
            <a:r>
              <a:rPr lang="en-US" sz="1600" dirty="0" smtClean="0">
                <a:latin typeface="Arial" pitchFamily="34" charset="0"/>
                <a:cs typeface="Arial" pitchFamily="34" charset="0"/>
              </a:rPr>
              <a:t>When </a:t>
            </a:r>
            <a:r>
              <a:rPr lang="en-US" sz="1600" dirty="0">
                <a:latin typeface="Arial" pitchFamily="34" charset="0"/>
                <a:cs typeface="Arial" pitchFamily="34" charset="0"/>
              </a:rPr>
              <a:t>in a “friction point” situation, how do I aim to diffuse it?  </a:t>
            </a:r>
          </a:p>
          <a:p>
            <a:pPr marL="174625" indent="-174625">
              <a:buFont typeface="Wingdings" pitchFamily="2" charset="2"/>
              <a:buChar char="Ø"/>
            </a:pPr>
            <a:r>
              <a:rPr lang="en-US" sz="1600" dirty="0" smtClean="0">
                <a:latin typeface="Arial" pitchFamily="34" charset="0"/>
                <a:cs typeface="Arial" pitchFamily="34" charset="0"/>
              </a:rPr>
              <a:t>Am </a:t>
            </a:r>
            <a:r>
              <a:rPr lang="en-US" sz="1600" dirty="0">
                <a:latin typeface="Arial" pitchFamily="34" charset="0"/>
                <a:cs typeface="Arial" pitchFamily="34" charset="0"/>
              </a:rPr>
              <a:t>I aware that my action or inactions may affect others</a:t>
            </a:r>
            <a:r>
              <a:rPr lang="en-US" sz="1600" dirty="0" smtClean="0">
                <a:latin typeface="Arial" pitchFamily="34" charset="0"/>
                <a:cs typeface="Arial" pitchFamily="34" charset="0"/>
              </a:rPr>
              <a:t>?</a:t>
            </a:r>
            <a:endParaRPr lang="en-US" sz="1600" dirty="0">
              <a:latin typeface="Arial" pitchFamily="34" charset="0"/>
              <a:cs typeface="Arial" pitchFamily="34" charset="0"/>
            </a:endParaRPr>
          </a:p>
        </p:txBody>
      </p:sp>
      <p:sp>
        <p:nvSpPr>
          <p:cNvPr id="7" name="Oval 6"/>
          <p:cNvSpPr/>
          <p:nvPr/>
        </p:nvSpPr>
        <p:spPr>
          <a:xfrm>
            <a:off x="4343400" y="2819400"/>
            <a:ext cx="2286000" cy="190500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oilders.bmp"/>
          <p:cNvPicPr>
            <a:picLocks noChangeAspect="1"/>
          </p:cNvPicPr>
          <p:nvPr/>
        </p:nvPicPr>
        <p:blipFill>
          <a:blip r:embed="rId2" cstate="email"/>
          <a:srcRect l="-16975"/>
          <a:stretch>
            <a:fillRect/>
          </a:stretch>
        </p:blipFill>
        <p:spPr>
          <a:xfrm>
            <a:off x="4798976" y="3048000"/>
            <a:ext cx="1219200" cy="1197429"/>
          </a:xfrm>
          <a:prstGeom prst="rect">
            <a:avLst/>
          </a:prstGeom>
          <a:effectLst>
            <a:softEdge rad="127000"/>
          </a:effectLst>
        </p:spPr>
      </p:pic>
      <p:sp>
        <p:nvSpPr>
          <p:cNvPr id="9" name="Oval 8"/>
          <p:cNvSpPr/>
          <p:nvPr/>
        </p:nvSpPr>
        <p:spPr>
          <a:xfrm>
            <a:off x="4417976" y="2819400"/>
            <a:ext cx="2151529" cy="1907822"/>
          </a:xfrm>
          <a:prstGeom prst="ellipse">
            <a:avLst/>
          </a:prstGeom>
          <a:noFill/>
          <a:ln w="190500">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808704" y="3048000"/>
            <a:ext cx="1371600" cy="1174044"/>
          </a:xfrm>
          <a:prstGeom prst="ellipse">
            <a:avLst/>
          </a:prstGeom>
          <a:noFill/>
          <a:ln w="190500">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103776" y="3581400"/>
            <a:ext cx="867545"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Me </a:t>
            </a:r>
          </a:p>
        </p:txBody>
      </p:sp>
      <p:sp>
        <p:nvSpPr>
          <p:cNvPr id="12" name="Rectangle 11"/>
          <p:cNvSpPr/>
          <p:nvPr/>
        </p:nvSpPr>
        <p:spPr>
          <a:xfrm>
            <a:off x="4514672" y="4114800"/>
            <a:ext cx="2036904"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My Team </a:t>
            </a:r>
          </a:p>
        </p:txBody>
      </p:sp>
      <p:sp>
        <p:nvSpPr>
          <p:cNvPr id="13" name="TextBox 4"/>
          <p:cNvSpPr txBox="1">
            <a:spLocks noChangeArrowheads="1"/>
          </p:cNvSpPr>
          <p:nvPr/>
        </p:nvSpPr>
        <p:spPr bwMode="auto">
          <a:xfrm>
            <a:off x="303716" y="838200"/>
            <a:ext cx="7859844" cy="1107996"/>
          </a:xfrm>
          <a:prstGeom prst="rect">
            <a:avLst/>
          </a:prstGeom>
          <a:noFill/>
          <a:ln w="9525">
            <a:noFill/>
            <a:miter lim="800000"/>
            <a:headEnd/>
            <a:tailEnd/>
          </a:ln>
        </p:spPr>
        <p:txBody>
          <a:bodyPr wrap="none">
            <a:spAutoFit/>
          </a:bodyPr>
          <a:lstStyle/>
          <a:p>
            <a:r>
              <a:rPr lang="en-US" b="1" dirty="0" smtClean="0">
                <a:latin typeface="Arial" pitchFamily="34" charset="0"/>
                <a:cs typeface="Arial" pitchFamily="34" charset="0"/>
              </a:rPr>
              <a:t>Key Considerations cont… </a:t>
            </a:r>
          </a:p>
          <a:p>
            <a:pPr marL="174625" indent="-174625">
              <a:buFont typeface="Wingdings" pitchFamily="2" charset="2"/>
              <a:buChar char="Ø"/>
            </a:pPr>
            <a:r>
              <a:rPr lang="en-US" sz="1600" dirty="0" smtClean="0">
                <a:latin typeface="Arial" pitchFamily="34" charset="0"/>
                <a:cs typeface="Arial" pitchFamily="34" charset="0"/>
              </a:rPr>
              <a:t>What are our team’s security TTPs?</a:t>
            </a:r>
          </a:p>
          <a:p>
            <a:pPr marL="174625" indent="-174625">
              <a:buFont typeface="Wingdings" pitchFamily="2" charset="2"/>
              <a:buChar char="Ø"/>
            </a:pPr>
            <a:r>
              <a:rPr lang="en-US" sz="1600" dirty="0" smtClean="0">
                <a:latin typeface="Arial" pitchFamily="34" charset="0"/>
                <a:cs typeface="Arial" pitchFamily="34" charset="0"/>
              </a:rPr>
              <a:t>Are our physical areas suited to help reduce the threat?</a:t>
            </a:r>
          </a:p>
          <a:p>
            <a:pPr marL="174625" indent="-174625">
              <a:buFont typeface="Wingdings" pitchFamily="2" charset="2"/>
              <a:buChar char="Ø"/>
            </a:pPr>
            <a:r>
              <a:rPr lang="en-US" sz="1600" dirty="0" smtClean="0">
                <a:latin typeface="Arial" pitchFamily="34" charset="0"/>
                <a:cs typeface="Arial" pitchFamily="34" charset="0"/>
              </a:rPr>
              <a:t>What is our team attitude toward locals? Do we think it helps to reduce the threat?</a:t>
            </a:r>
            <a:endParaRPr lang="en-US" sz="1600" dirty="0">
              <a:latin typeface="Arial" pitchFamily="34" charset="0"/>
              <a:cs typeface="Arial" pitchFamily="34" charset="0"/>
            </a:endParaRPr>
          </a:p>
        </p:txBody>
      </p:sp>
      <p:sp>
        <p:nvSpPr>
          <p:cNvPr id="14" name="Oval 13"/>
          <p:cNvSpPr/>
          <p:nvPr/>
        </p:nvSpPr>
        <p:spPr>
          <a:xfrm>
            <a:off x="4038600" y="2590800"/>
            <a:ext cx="3048000" cy="274320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soilders.bmp"/>
          <p:cNvPicPr>
            <a:picLocks noChangeAspect="1"/>
          </p:cNvPicPr>
          <p:nvPr/>
        </p:nvPicPr>
        <p:blipFill>
          <a:blip r:embed="rId2" cstate="email"/>
          <a:srcRect l="-16975"/>
          <a:stretch>
            <a:fillRect/>
          </a:stretch>
        </p:blipFill>
        <p:spPr>
          <a:xfrm>
            <a:off x="4798976" y="3048000"/>
            <a:ext cx="1219200" cy="1197429"/>
          </a:xfrm>
          <a:prstGeom prst="rect">
            <a:avLst/>
          </a:prstGeom>
          <a:effectLst>
            <a:softEdge rad="127000"/>
          </a:effectLst>
        </p:spPr>
      </p:pic>
      <p:sp>
        <p:nvSpPr>
          <p:cNvPr id="16" name="Oval 15"/>
          <p:cNvSpPr/>
          <p:nvPr/>
        </p:nvSpPr>
        <p:spPr>
          <a:xfrm>
            <a:off x="4038600" y="2590800"/>
            <a:ext cx="3012141" cy="2743200"/>
          </a:xfrm>
          <a:prstGeom prst="ellipse">
            <a:avLst/>
          </a:prstGeom>
          <a:noFill/>
          <a:ln w="190500">
            <a:solidFill>
              <a:srgbClr val="00B05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417976" y="2819400"/>
            <a:ext cx="2151529" cy="1907822"/>
          </a:xfrm>
          <a:prstGeom prst="ellipse">
            <a:avLst/>
          </a:prstGeom>
          <a:noFill/>
          <a:ln w="190500">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808704" y="3048000"/>
            <a:ext cx="1371600" cy="1174044"/>
          </a:xfrm>
          <a:prstGeom prst="ellipse">
            <a:avLst/>
          </a:prstGeom>
          <a:noFill/>
          <a:ln w="190500">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103776" y="3581400"/>
            <a:ext cx="867545"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Me </a:t>
            </a:r>
          </a:p>
        </p:txBody>
      </p:sp>
      <p:sp>
        <p:nvSpPr>
          <p:cNvPr id="20" name="Rectangle 19"/>
          <p:cNvSpPr/>
          <p:nvPr/>
        </p:nvSpPr>
        <p:spPr>
          <a:xfrm>
            <a:off x="4514672" y="4114800"/>
            <a:ext cx="2036904"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My Team </a:t>
            </a:r>
          </a:p>
        </p:txBody>
      </p:sp>
      <p:sp>
        <p:nvSpPr>
          <p:cNvPr id="21" name="Rectangle 20"/>
          <p:cNvSpPr/>
          <p:nvPr/>
        </p:nvSpPr>
        <p:spPr>
          <a:xfrm>
            <a:off x="3884576" y="4653569"/>
            <a:ext cx="3305713"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Our Interpreters</a:t>
            </a:r>
          </a:p>
        </p:txBody>
      </p:sp>
      <p:sp>
        <p:nvSpPr>
          <p:cNvPr id="22" name="TextBox 4"/>
          <p:cNvSpPr txBox="1">
            <a:spLocks noChangeArrowheads="1"/>
          </p:cNvSpPr>
          <p:nvPr/>
        </p:nvSpPr>
        <p:spPr bwMode="auto">
          <a:xfrm>
            <a:off x="299720" y="833120"/>
            <a:ext cx="8305799" cy="1354217"/>
          </a:xfrm>
          <a:prstGeom prst="rect">
            <a:avLst/>
          </a:prstGeom>
          <a:noFill/>
          <a:ln w="9525">
            <a:noFill/>
            <a:miter lim="800000"/>
            <a:headEnd/>
            <a:tailEnd/>
          </a:ln>
        </p:spPr>
        <p:txBody>
          <a:bodyPr wrap="square">
            <a:spAutoFit/>
          </a:bodyPr>
          <a:lstStyle/>
          <a:p>
            <a:r>
              <a:rPr lang="en-US" b="1" dirty="0" smtClean="0">
                <a:latin typeface="Arial" pitchFamily="34" charset="0"/>
                <a:cs typeface="Arial" pitchFamily="34" charset="0"/>
              </a:rPr>
              <a:t>Key Considerations cont… </a:t>
            </a:r>
          </a:p>
          <a:p>
            <a:pPr marL="174625" indent="-174625">
              <a:buFont typeface="Wingdings" pitchFamily="2" charset="2"/>
              <a:buChar char="Ø"/>
            </a:pPr>
            <a:r>
              <a:rPr lang="en-US" sz="1600" dirty="0" smtClean="0">
                <a:latin typeface="Arial" pitchFamily="34" charset="0"/>
                <a:cs typeface="Arial" pitchFamily="34" charset="0"/>
              </a:rPr>
              <a:t>Do we treat our local national linguists (LNL) with dignity and respect to get them closer to us than the enemy?</a:t>
            </a:r>
          </a:p>
          <a:p>
            <a:pPr marL="174625" indent="-174625">
              <a:buFont typeface="Wingdings" pitchFamily="2" charset="2"/>
              <a:buChar char="Ø"/>
            </a:pPr>
            <a:r>
              <a:rPr lang="en-US" sz="1600" dirty="0" smtClean="0">
                <a:latin typeface="Arial" pitchFamily="34" charset="0"/>
                <a:cs typeface="Arial" pitchFamily="34" charset="0"/>
              </a:rPr>
              <a:t>Do we encourage our US hired linguists (USH) to develop LNLs as “sensors” and  “friction reducers”?</a:t>
            </a:r>
            <a:endParaRPr lang="en-US" sz="1600" dirty="0">
              <a:latin typeface="Arial" pitchFamily="34" charset="0"/>
              <a:cs typeface="Arial" pitchFamily="34" charset="0"/>
            </a:endParaRPr>
          </a:p>
        </p:txBody>
      </p:sp>
      <p:sp>
        <p:nvSpPr>
          <p:cNvPr id="34" name="Oval 33"/>
          <p:cNvSpPr/>
          <p:nvPr/>
        </p:nvSpPr>
        <p:spPr>
          <a:xfrm>
            <a:off x="3581400" y="2286000"/>
            <a:ext cx="3886200" cy="350520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soilders.bmp"/>
          <p:cNvPicPr>
            <a:picLocks noChangeAspect="1"/>
          </p:cNvPicPr>
          <p:nvPr/>
        </p:nvPicPr>
        <p:blipFill>
          <a:blip r:embed="rId2" cstate="email"/>
          <a:srcRect l="-16975"/>
          <a:stretch>
            <a:fillRect/>
          </a:stretch>
        </p:blipFill>
        <p:spPr>
          <a:xfrm>
            <a:off x="4798976" y="3048000"/>
            <a:ext cx="1219200" cy="1197429"/>
          </a:xfrm>
          <a:prstGeom prst="rect">
            <a:avLst/>
          </a:prstGeom>
          <a:effectLst>
            <a:softEdge rad="127000"/>
          </a:effectLst>
        </p:spPr>
      </p:pic>
      <p:sp>
        <p:nvSpPr>
          <p:cNvPr id="36" name="Oval 35"/>
          <p:cNvSpPr/>
          <p:nvPr/>
        </p:nvSpPr>
        <p:spPr>
          <a:xfrm>
            <a:off x="3593223" y="2363162"/>
            <a:ext cx="3872753" cy="3428038"/>
          </a:xfrm>
          <a:prstGeom prst="ellipse">
            <a:avLst/>
          </a:prstGeom>
          <a:noFill/>
          <a:ln w="190500">
            <a:solidFill>
              <a:srgbClr val="00B05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038600" y="2590800"/>
            <a:ext cx="3012141" cy="2743200"/>
          </a:xfrm>
          <a:prstGeom prst="ellipse">
            <a:avLst/>
          </a:prstGeom>
          <a:noFill/>
          <a:ln w="190500">
            <a:solidFill>
              <a:srgbClr val="00B05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417976" y="2819400"/>
            <a:ext cx="2151529" cy="1907822"/>
          </a:xfrm>
          <a:prstGeom prst="ellipse">
            <a:avLst/>
          </a:prstGeom>
          <a:noFill/>
          <a:ln w="190500">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808704" y="3048000"/>
            <a:ext cx="1371600" cy="1174044"/>
          </a:xfrm>
          <a:prstGeom prst="ellipse">
            <a:avLst/>
          </a:prstGeom>
          <a:noFill/>
          <a:ln w="190500">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103776" y="3581400"/>
            <a:ext cx="867545"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Me </a:t>
            </a:r>
          </a:p>
        </p:txBody>
      </p:sp>
      <p:sp>
        <p:nvSpPr>
          <p:cNvPr id="41" name="Rectangle 40"/>
          <p:cNvSpPr/>
          <p:nvPr/>
        </p:nvSpPr>
        <p:spPr>
          <a:xfrm>
            <a:off x="4514672" y="4114800"/>
            <a:ext cx="2036904"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My Team </a:t>
            </a:r>
          </a:p>
        </p:txBody>
      </p:sp>
      <p:sp>
        <p:nvSpPr>
          <p:cNvPr id="42" name="Rectangle 41"/>
          <p:cNvSpPr/>
          <p:nvPr/>
        </p:nvSpPr>
        <p:spPr>
          <a:xfrm>
            <a:off x="3884576" y="4653569"/>
            <a:ext cx="3305713"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Our Interpreters</a:t>
            </a:r>
          </a:p>
        </p:txBody>
      </p:sp>
      <p:sp>
        <p:nvSpPr>
          <p:cNvPr id="43" name="Rectangle 42"/>
          <p:cNvSpPr/>
          <p:nvPr/>
        </p:nvSpPr>
        <p:spPr>
          <a:xfrm>
            <a:off x="4189376" y="5206425"/>
            <a:ext cx="2691763"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Our Partners</a:t>
            </a:r>
          </a:p>
        </p:txBody>
      </p:sp>
      <p:sp>
        <p:nvSpPr>
          <p:cNvPr id="44" name="TextBox 4"/>
          <p:cNvSpPr txBox="1">
            <a:spLocks noChangeArrowheads="1"/>
          </p:cNvSpPr>
          <p:nvPr/>
        </p:nvSpPr>
        <p:spPr bwMode="auto">
          <a:xfrm>
            <a:off x="304800" y="838200"/>
            <a:ext cx="8610599" cy="2339102"/>
          </a:xfrm>
          <a:prstGeom prst="rect">
            <a:avLst/>
          </a:prstGeom>
          <a:noFill/>
          <a:ln w="9525">
            <a:noFill/>
            <a:miter lim="800000"/>
            <a:headEnd/>
            <a:tailEnd/>
          </a:ln>
        </p:spPr>
        <p:txBody>
          <a:bodyPr wrap="square">
            <a:spAutoFit/>
          </a:bodyPr>
          <a:lstStyle/>
          <a:p>
            <a:r>
              <a:rPr lang="en-US" b="1" dirty="0" smtClean="0">
                <a:latin typeface="Arial" pitchFamily="34" charset="0"/>
                <a:cs typeface="Arial" pitchFamily="34" charset="0"/>
              </a:rPr>
              <a:t>Key Considerations cont… </a:t>
            </a:r>
          </a:p>
          <a:p>
            <a:pPr marL="174625" indent="-174625">
              <a:buFont typeface="Wingdings" pitchFamily="2" charset="2"/>
              <a:buChar char="Ø"/>
            </a:pPr>
            <a:r>
              <a:rPr lang="en-US" sz="1600" dirty="0" smtClean="0">
                <a:latin typeface="Arial" pitchFamily="34" charset="0"/>
                <a:cs typeface="Arial" pitchFamily="34" charset="0"/>
              </a:rPr>
              <a:t>Do we utilize our USH as “sensors” and “friction reducers”?</a:t>
            </a:r>
          </a:p>
          <a:p>
            <a:pPr marL="174625" indent="-174625">
              <a:buFont typeface="Wingdings" pitchFamily="2" charset="2"/>
              <a:buChar char="Ø"/>
            </a:pPr>
            <a:r>
              <a:rPr lang="en-US" sz="1600" dirty="0" smtClean="0">
                <a:latin typeface="Arial" pitchFamily="34" charset="0"/>
                <a:cs typeface="Arial" pitchFamily="34" charset="0"/>
              </a:rPr>
              <a:t>Do we seek to reduce regional bias among LNLs by promoting teamwork?</a:t>
            </a:r>
          </a:p>
          <a:p>
            <a:pPr marL="174625" indent="-174625">
              <a:buFont typeface="Wingdings" pitchFamily="2" charset="2"/>
              <a:buChar char="Ø"/>
            </a:pPr>
            <a:r>
              <a:rPr lang="en-US" sz="1600" dirty="0" smtClean="0">
                <a:latin typeface="Arial" pitchFamily="34" charset="0"/>
                <a:cs typeface="Arial" pitchFamily="34" charset="0"/>
              </a:rPr>
              <a:t>Do we engage our partners in the “frank discussions” about the threat?</a:t>
            </a:r>
          </a:p>
          <a:p>
            <a:pPr marL="174625" indent="-174625">
              <a:buFont typeface="Wingdings" pitchFamily="2" charset="2"/>
              <a:buChar char="Ø"/>
            </a:pPr>
            <a:r>
              <a:rPr lang="en-US" sz="1600" dirty="0" smtClean="0">
                <a:latin typeface="Arial" pitchFamily="34" charset="0"/>
                <a:cs typeface="Arial" pitchFamily="34" charset="0"/>
              </a:rPr>
              <a:t>Does my team influence our partnered environment to help reduce the treat i.e.</a:t>
            </a:r>
          </a:p>
          <a:p>
            <a:pPr marL="282575" lvl="1" indent="-107950">
              <a:buFont typeface="Wingdings" pitchFamily="2" charset="2"/>
              <a:buChar char="§"/>
            </a:pPr>
            <a:r>
              <a:rPr lang="en-US" sz="1600" dirty="0" smtClean="0">
                <a:latin typeface="Arial" pitchFamily="34" charset="0"/>
                <a:cs typeface="Arial" pitchFamily="34" charset="0"/>
              </a:rPr>
              <a:t>Sports and exercise as a pressure release, </a:t>
            </a:r>
          </a:p>
          <a:p>
            <a:pPr marL="282575" lvl="1" indent="3175"/>
            <a:r>
              <a:rPr lang="en-US" sz="1600" dirty="0" smtClean="0">
                <a:latin typeface="Arial" pitchFamily="34" charset="0"/>
                <a:cs typeface="Arial" pitchFamily="34" charset="0"/>
              </a:rPr>
              <a:t>being respectful of prayer times</a:t>
            </a:r>
          </a:p>
          <a:p>
            <a:pPr marL="282575" lvl="1" indent="-107950">
              <a:buFont typeface="Wingdings" pitchFamily="2" charset="2"/>
              <a:buChar char="§"/>
            </a:pPr>
            <a:r>
              <a:rPr lang="en-US" sz="1600" dirty="0" smtClean="0">
                <a:latin typeface="Arial" pitchFamily="34" charset="0"/>
                <a:cs typeface="Arial" pitchFamily="34" charset="0"/>
              </a:rPr>
              <a:t>Developing a strong partnership to </a:t>
            </a:r>
          </a:p>
          <a:p>
            <a:pPr marL="282575" lvl="1"/>
            <a:r>
              <a:rPr lang="en-US" sz="1600" dirty="0" smtClean="0">
                <a:latin typeface="Arial" pitchFamily="34" charset="0"/>
                <a:cs typeface="Arial" pitchFamily="34" charset="0"/>
              </a:rPr>
              <a:t>align our partners closer to us</a:t>
            </a:r>
            <a:endParaRPr lang="en-US" sz="1600" dirty="0">
              <a:latin typeface="Arial" pitchFamily="34" charset="0"/>
              <a:cs typeface="Arial" pitchFamily="34" charset="0"/>
            </a:endParaRPr>
          </a:p>
        </p:txBody>
      </p:sp>
      <p:sp>
        <p:nvSpPr>
          <p:cNvPr id="45" name="Oval 44"/>
          <p:cNvSpPr/>
          <p:nvPr/>
        </p:nvSpPr>
        <p:spPr>
          <a:xfrm>
            <a:off x="3036648" y="2125496"/>
            <a:ext cx="4876800" cy="4199104"/>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descr="soilders.bmp"/>
          <p:cNvPicPr>
            <a:picLocks noChangeAspect="1"/>
          </p:cNvPicPr>
          <p:nvPr/>
        </p:nvPicPr>
        <p:blipFill>
          <a:blip r:embed="rId2" cstate="email"/>
          <a:srcRect l="-16975"/>
          <a:stretch>
            <a:fillRect/>
          </a:stretch>
        </p:blipFill>
        <p:spPr>
          <a:xfrm>
            <a:off x="4798976" y="3048000"/>
            <a:ext cx="1219200" cy="1197429"/>
          </a:xfrm>
          <a:prstGeom prst="rect">
            <a:avLst/>
          </a:prstGeom>
          <a:effectLst>
            <a:softEdge rad="127000"/>
          </a:effectLst>
        </p:spPr>
      </p:pic>
      <p:sp>
        <p:nvSpPr>
          <p:cNvPr id="47" name="Oval 46"/>
          <p:cNvSpPr/>
          <p:nvPr/>
        </p:nvSpPr>
        <p:spPr>
          <a:xfrm>
            <a:off x="3593223" y="2363162"/>
            <a:ext cx="3872753" cy="3428038"/>
          </a:xfrm>
          <a:prstGeom prst="ellipse">
            <a:avLst/>
          </a:prstGeom>
          <a:noFill/>
          <a:ln w="190500">
            <a:solidFill>
              <a:srgbClr val="00B05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038600" y="2590800"/>
            <a:ext cx="3012141" cy="2743200"/>
          </a:xfrm>
          <a:prstGeom prst="ellipse">
            <a:avLst/>
          </a:prstGeom>
          <a:noFill/>
          <a:ln w="190500">
            <a:solidFill>
              <a:srgbClr val="00B05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417976" y="2819400"/>
            <a:ext cx="2151529" cy="1907822"/>
          </a:xfrm>
          <a:prstGeom prst="ellipse">
            <a:avLst/>
          </a:prstGeom>
          <a:noFill/>
          <a:ln w="190500">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808704" y="3048000"/>
            <a:ext cx="1371600" cy="1174044"/>
          </a:xfrm>
          <a:prstGeom prst="ellipse">
            <a:avLst/>
          </a:prstGeom>
          <a:noFill/>
          <a:ln w="190500">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103776" y="3581400"/>
            <a:ext cx="867545"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Me </a:t>
            </a:r>
          </a:p>
        </p:txBody>
      </p:sp>
      <p:sp>
        <p:nvSpPr>
          <p:cNvPr id="52" name="Rectangle 51"/>
          <p:cNvSpPr/>
          <p:nvPr/>
        </p:nvSpPr>
        <p:spPr>
          <a:xfrm>
            <a:off x="4514672" y="4114800"/>
            <a:ext cx="2036904"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My Team </a:t>
            </a:r>
          </a:p>
        </p:txBody>
      </p:sp>
      <p:sp>
        <p:nvSpPr>
          <p:cNvPr id="53" name="Rectangle 52"/>
          <p:cNvSpPr/>
          <p:nvPr/>
        </p:nvSpPr>
        <p:spPr>
          <a:xfrm>
            <a:off x="3884576" y="4653569"/>
            <a:ext cx="3305713"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Our Interpreters</a:t>
            </a:r>
          </a:p>
        </p:txBody>
      </p:sp>
      <p:sp>
        <p:nvSpPr>
          <p:cNvPr id="54" name="Rectangle 53"/>
          <p:cNvSpPr/>
          <p:nvPr/>
        </p:nvSpPr>
        <p:spPr>
          <a:xfrm>
            <a:off x="4189376" y="5206425"/>
            <a:ext cx="2691763"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Our Partners</a:t>
            </a:r>
          </a:p>
        </p:txBody>
      </p:sp>
      <p:sp>
        <p:nvSpPr>
          <p:cNvPr id="55" name="Left Arrow 54"/>
          <p:cNvSpPr/>
          <p:nvPr/>
        </p:nvSpPr>
        <p:spPr>
          <a:xfrm>
            <a:off x="5865776" y="3352800"/>
            <a:ext cx="1981200" cy="457200"/>
          </a:xfrm>
          <a:prstGeom prst="leftArrow">
            <a:avLst/>
          </a:prstGeom>
          <a:solidFill>
            <a:srgbClr val="0070C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Left Arrow 55"/>
          <p:cNvSpPr/>
          <p:nvPr/>
        </p:nvSpPr>
        <p:spPr>
          <a:xfrm flipH="1">
            <a:off x="7923176" y="3352800"/>
            <a:ext cx="1066800" cy="457200"/>
          </a:xfrm>
          <a:prstGeom prst="leftArrow">
            <a:avLst/>
          </a:prstGeom>
          <a:solidFill>
            <a:srgbClr val="0070C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122576" y="2143328"/>
            <a:ext cx="4876800" cy="4257472"/>
          </a:xfrm>
          <a:prstGeom prst="ellipse">
            <a:avLst/>
          </a:prstGeom>
          <a:noFill/>
          <a:ln w="190500">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3461903" y="5739825"/>
            <a:ext cx="4283545"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Our Force Protection</a:t>
            </a:r>
          </a:p>
        </p:txBody>
      </p:sp>
      <p:sp>
        <p:nvSpPr>
          <p:cNvPr id="59" name="TextBox 4"/>
          <p:cNvSpPr txBox="1">
            <a:spLocks noChangeArrowheads="1"/>
          </p:cNvSpPr>
          <p:nvPr/>
        </p:nvSpPr>
        <p:spPr bwMode="auto">
          <a:xfrm>
            <a:off x="299720" y="838200"/>
            <a:ext cx="8686799" cy="2585323"/>
          </a:xfrm>
          <a:prstGeom prst="rect">
            <a:avLst/>
          </a:prstGeom>
          <a:noFill/>
          <a:ln w="9525">
            <a:noFill/>
            <a:miter lim="800000"/>
            <a:headEnd/>
            <a:tailEnd/>
          </a:ln>
        </p:spPr>
        <p:txBody>
          <a:bodyPr wrap="square">
            <a:spAutoFit/>
          </a:bodyPr>
          <a:lstStyle/>
          <a:p>
            <a:r>
              <a:rPr lang="en-US" b="1" dirty="0" smtClean="0">
                <a:latin typeface="Arial" pitchFamily="34" charset="0"/>
                <a:cs typeface="Arial" pitchFamily="34" charset="0"/>
              </a:rPr>
              <a:t>Key Considerations cont… </a:t>
            </a:r>
          </a:p>
          <a:p>
            <a:pPr marL="174625" indent="-174625">
              <a:buFont typeface="Wingdings" pitchFamily="2" charset="2"/>
              <a:buChar char="Ø"/>
            </a:pPr>
            <a:r>
              <a:rPr lang="en-US" sz="1600" dirty="0" smtClean="0">
                <a:latin typeface="Arial" pitchFamily="34" charset="0"/>
                <a:cs typeface="Arial" pitchFamily="34" charset="0"/>
              </a:rPr>
              <a:t>Do we review our ROE and “actions on” in anticipation of </a:t>
            </a:r>
            <a:r>
              <a:rPr lang="en-US" sz="1600" dirty="0" err="1" smtClean="0">
                <a:latin typeface="Arial" pitchFamily="34" charset="0"/>
                <a:cs typeface="Arial" pitchFamily="34" charset="0"/>
              </a:rPr>
              <a:t>GoB</a:t>
            </a:r>
            <a:r>
              <a:rPr lang="en-US" sz="1600" dirty="0" smtClean="0">
                <a:latin typeface="Arial" pitchFamily="34" charset="0"/>
                <a:cs typeface="Arial" pitchFamily="34" charset="0"/>
              </a:rPr>
              <a:t> / ITW threat?</a:t>
            </a:r>
          </a:p>
          <a:p>
            <a:pPr marL="174625" indent="-174625">
              <a:buFont typeface="Wingdings" pitchFamily="2" charset="2"/>
              <a:buChar char="Ø"/>
            </a:pPr>
            <a:r>
              <a:rPr lang="en-US" sz="1600" dirty="0" smtClean="0">
                <a:latin typeface="Arial" pitchFamily="34" charset="0"/>
                <a:cs typeface="Arial" pitchFamily="34" charset="0"/>
              </a:rPr>
              <a:t>Do we focus FP efforts inward in as well to the routine outward focus?</a:t>
            </a:r>
          </a:p>
          <a:p>
            <a:pPr marL="282575" lvl="1" indent="-107950">
              <a:buFont typeface="Wingdings" pitchFamily="2" charset="2"/>
              <a:buChar char="§"/>
            </a:pPr>
            <a:r>
              <a:rPr lang="en-US" sz="1600" dirty="0" smtClean="0">
                <a:latin typeface="Arial" pitchFamily="34" charset="0"/>
                <a:cs typeface="Arial" pitchFamily="34" charset="0"/>
              </a:rPr>
              <a:t>Roving Guards </a:t>
            </a:r>
          </a:p>
          <a:p>
            <a:pPr marL="282575" lvl="1" indent="-107950">
              <a:buFont typeface="Wingdings" pitchFamily="2" charset="2"/>
              <a:buChar char="§"/>
            </a:pPr>
            <a:r>
              <a:rPr lang="en-US" sz="1600" dirty="0" smtClean="0">
                <a:latin typeface="Arial" pitchFamily="34" charset="0"/>
                <a:cs typeface="Arial" pitchFamily="34" charset="0"/>
              </a:rPr>
              <a:t>Guardian Angels, </a:t>
            </a:r>
          </a:p>
          <a:p>
            <a:pPr marL="282575" lvl="1" indent="-107950">
              <a:buFont typeface="Wingdings" pitchFamily="2" charset="2"/>
              <a:buChar char="§"/>
            </a:pPr>
            <a:r>
              <a:rPr lang="en-US" sz="1600" dirty="0" smtClean="0">
                <a:latin typeface="Arial" pitchFamily="34" charset="0"/>
                <a:cs typeface="Arial" pitchFamily="34" charset="0"/>
              </a:rPr>
              <a:t>ISR focus inside our tactical </a:t>
            </a:r>
          </a:p>
          <a:p>
            <a:pPr marL="282575" lvl="1" indent="1588"/>
            <a:r>
              <a:rPr lang="en-US" sz="1600" dirty="0" smtClean="0">
                <a:latin typeface="Arial" pitchFamily="34" charset="0"/>
                <a:cs typeface="Arial" pitchFamily="34" charset="0"/>
              </a:rPr>
              <a:t>infrastructures </a:t>
            </a:r>
          </a:p>
          <a:p>
            <a:pPr marL="174625" indent="-174625">
              <a:buFont typeface="Wingdings" pitchFamily="2" charset="2"/>
              <a:buChar char="Ø"/>
            </a:pPr>
            <a:r>
              <a:rPr lang="en-US" sz="1600" dirty="0" smtClean="0">
                <a:latin typeface="Arial" pitchFamily="34" charset="0"/>
                <a:cs typeface="Arial" pitchFamily="34" charset="0"/>
              </a:rPr>
              <a:t>Do we have a well-detailed and </a:t>
            </a:r>
          </a:p>
          <a:p>
            <a:pPr marL="173038"/>
            <a:r>
              <a:rPr lang="en-US" sz="1600" dirty="0" smtClean="0">
                <a:latin typeface="Arial" pitchFamily="34" charset="0"/>
                <a:cs typeface="Arial" pitchFamily="34" charset="0"/>
              </a:rPr>
              <a:t>regularly refined and rehearsed </a:t>
            </a:r>
          </a:p>
          <a:p>
            <a:pPr marL="173038"/>
            <a:r>
              <a:rPr lang="en-US" sz="1600" dirty="0" smtClean="0">
                <a:latin typeface="Arial" pitchFamily="34" charset="0"/>
                <a:cs typeface="Arial" pitchFamily="34" charset="0"/>
              </a:rPr>
              <a:t>Base Defense plan?</a:t>
            </a:r>
            <a:endParaRPr lang="en-US" sz="1600" dirty="0">
              <a:latin typeface="Arial" pitchFamily="34" charset="0"/>
              <a:cs typeface="Arial" pitchFamily="34" charset="0"/>
            </a:endParaRPr>
          </a:p>
        </p:txBody>
      </p:sp>
      <p:sp>
        <p:nvSpPr>
          <p:cNvPr id="60" name="Oval 59"/>
          <p:cNvSpPr/>
          <p:nvPr/>
        </p:nvSpPr>
        <p:spPr>
          <a:xfrm>
            <a:off x="3036648" y="2125496"/>
            <a:ext cx="4876800" cy="4199104"/>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descr="soilders.bmp"/>
          <p:cNvPicPr>
            <a:picLocks noChangeAspect="1"/>
          </p:cNvPicPr>
          <p:nvPr/>
        </p:nvPicPr>
        <p:blipFill>
          <a:blip r:embed="rId2" cstate="email"/>
          <a:srcRect l="-16975"/>
          <a:stretch>
            <a:fillRect/>
          </a:stretch>
        </p:blipFill>
        <p:spPr>
          <a:xfrm>
            <a:off x="4798976" y="3048000"/>
            <a:ext cx="1219200" cy="1197429"/>
          </a:xfrm>
          <a:prstGeom prst="rect">
            <a:avLst/>
          </a:prstGeom>
          <a:effectLst>
            <a:softEdge rad="127000"/>
          </a:effectLst>
        </p:spPr>
      </p:pic>
      <p:sp>
        <p:nvSpPr>
          <p:cNvPr id="62" name="Oval 61"/>
          <p:cNvSpPr/>
          <p:nvPr/>
        </p:nvSpPr>
        <p:spPr>
          <a:xfrm>
            <a:off x="3593223" y="2363162"/>
            <a:ext cx="3872753" cy="3428038"/>
          </a:xfrm>
          <a:prstGeom prst="ellipse">
            <a:avLst/>
          </a:prstGeom>
          <a:noFill/>
          <a:ln w="190500">
            <a:solidFill>
              <a:srgbClr val="00B05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038600" y="2590800"/>
            <a:ext cx="3012141" cy="2743200"/>
          </a:xfrm>
          <a:prstGeom prst="ellipse">
            <a:avLst/>
          </a:prstGeom>
          <a:noFill/>
          <a:ln w="190500">
            <a:solidFill>
              <a:srgbClr val="00B05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4417976" y="2819400"/>
            <a:ext cx="2151529" cy="1907822"/>
          </a:xfrm>
          <a:prstGeom prst="ellipse">
            <a:avLst/>
          </a:prstGeom>
          <a:noFill/>
          <a:ln w="190500">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4808704" y="3048000"/>
            <a:ext cx="1371600" cy="1174044"/>
          </a:xfrm>
          <a:prstGeom prst="ellipse">
            <a:avLst/>
          </a:prstGeom>
          <a:noFill/>
          <a:ln w="190500">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5103776" y="3581400"/>
            <a:ext cx="867545"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Me </a:t>
            </a:r>
          </a:p>
        </p:txBody>
      </p:sp>
      <p:sp>
        <p:nvSpPr>
          <p:cNvPr id="67" name="Rectangle 66"/>
          <p:cNvSpPr/>
          <p:nvPr/>
        </p:nvSpPr>
        <p:spPr>
          <a:xfrm>
            <a:off x="4514672" y="4114800"/>
            <a:ext cx="2036904"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My Team </a:t>
            </a:r>
          </a:p>
        </p:txBody>
      </p:sp>
      <p:sp>
        <p:nvSpPr>
          <p:cNvPr id="68" name="Rectangle 67"/>
          <p:cNvSpPr/>
          <p:nvPr/>
        </p:nvSpPr>
        <p:spPr>
          <a:xfrm>
            <a:off x="3884576" y="4653569"/>
            <a:ext cx="3305713"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Our Interpreters</a:t>
            </a:r>
          </a:p>
        </p:txBody>
      </p:sp>
      <p:sp>
        <p:nvSpPr>
          <p:cNvPr id="69" name="Rectangle 68"/>
          <p:cNvSpPr/>
          <p:nvPr/>
        </p:nvSpPr>
        <p:spPr>
          <a:xfrm>
            <a:off x="4189376" y="5206425"/>
            <a:ext cx="2691763"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Our Partners</a:t>
            </a:r>
          </a:p>
        </p:txBody>
      </p:sp>
      <p:sp>
        <p:nvSpPr>
          <p:cNvPr id="70" name="Left Arrow 69"/>
          <p:cNvSpPr/>
          <p:nvPr/>
        </p:nvSpPr>
        <p:spPr>
          <a:xfrm>
            <a:off x="5865776" y="3352800"/>
            <a:ext cx="1981200" cy="457200"/>
          </a:xfrm>
          <a:prstGeom prst="leftArrow">
            <a:avLst/>
          </a:prstGeom>
          <a:solidFill>
            <a:srgbClr val="0070C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Left Arrow 70"/>
          <p:cNvSpPr/>
          <p:nvPr/>
        </p:nvSpPr>
        <p:spPr>
          <a:xfrm flipH="1">
            <a:off x="7923176" y="3352800"/>
            <a:ext cx="1066800" cy="457200"/>
          </a:xfrm>
          <a:prstGeom prst="leftArrow">
            <a:avLst/>
          </a:prstGeom>
          <a:solidFill>
            <a:srgbClr val="0070C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3122576" y="2143328"/>
            <a:ext cx="4876800" cy="4257472"/>
          </a:xfrm>
          <a:prstGeom prst="ellipse">
            <a:avLst/>
          </a:prstGeom>
          <a:noFill/>
          <a:ln w="190500">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3461903" y="5739825"/>
            <a:ext cx="4283545" cy="584775"/>
          </a:xfrm>
          <a:prstGeom prst="rect">
            <a:avLst/>
          </a:prstGeom>
        </p:spPr>
        <p:txBody>
          <a:bodyPr wrap="none">
            <a:spAutoFit/>
          </a:bodyPr>
          <a:lstStyle/>
          <a:p>
            <a:pPr algn="ctr"/>
            <a:r>
              <a:rPr lang="en-US" sz="3200" b="1" i="1" dirty="0" smtClean="0">
                <a:ln w="19050">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Our Force Protection</a:t>
            </a:r>
          </a:p>
        </p:txBody>
      </p:sp>
      <p:sp>
        <p:nvSpPr>
          <p:cNvPr id="74" name="Left Arrow 73"/>
          <p:cNvSpPr/>
          <p:nvPr/>
        </p:nvSpPr>
        <p:spPr>
          <a:xfrm flipH="1">
            <a:off x="1827176" y="3886200"/>
            <a:ext cx="1981200" cy="533400"/>
          </a:xfrm>
          <a:prstGeom prst="leftArrow">
            <a:avLst/>
          </a:prstGeom>
          <a:solidFill>
            <a:srgbClr val="FF0000"/>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eft Arrow 74"/>
          <p:cNvSpPr/>
          <p:nvPr/>
        </p:nvSpPr>
        <p:spPr>
          <a:xfrm flipH="1">
            <a:off x="1827176" y="4495800"/>
            <a:ext cx="1905000" cy="533400"/>
          </a:xfrm>
          <a:prstGeom prst="leftArrow">
            <a:avLst/>
          </a:prstGeom>
          <a:solidFill>
            <a:srgbClr val="FF0000"/>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eft Arrow 75"/>
          <p:cNvSpPr/>
          <p:nvPr/>
        </p:nvSpPr>
        <p:spPr>
          <a:xfrm flipH="1">
            <a:off x="1827176" y="3276600"/>
            <a:ext cx="3048000" cy="533400"/>
          </a:xfrm>
          <a:prstGeom prst="leftArrow">
            <a:avLst/>
          </a:prstGeom>
          <a:solidFill>
            <a:srgbClr val="FF0000"/>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eft Arrow 76"/>
          <p:cNvSpPr/>
          <p:nvPr/>
        </p:nvSpPr>
        <p:spPr>
          <a:xfrm flipH="1">
            <a:off x="1827176" y="5105400"/>
            <a:ext cx="1600200" cy="533400"/>
          </a:xfrm>
          <a:prstGeom prst="leftArrow">
            <a:avLst/>
          </a:prstGeom>
          <a:solidFill>
            <a:srgbClr val="FF0000"/>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1760704" y="3334968"/>
            <a:ext cx="1268296" cy="400110"/>
          </a:xfrm>
          <a:prstGeom prst="rect">
            <a:avLst/>
          </a:prstGeom>
          <a:noFill/>
        </p:spPr>
        <p:txBody>
          <a:bodyPr wrap="none" rtlCol="0">
            <a:spAutoFit/>
          </a:bodyPr>
          <a:lstStyle/>
          <a:p>
            <a:r>
              <a:rPr lang="en-US" sz="2000" b="1" i="1" dirty="0" smtClean="0">
                <a:latin typeface="Arial" pitchFamily="34" charset="0"/>
                <a:cs typeface="Arial" pitchFamily="34" charset="0"/>
              </a:rPr>
              <a:t>Personal</a:t>
            </a:r>
            <a:endParaRPr lang="en-US" sz="2000" b="1" i="1" dirty="0">
              <a:latin typeface="Arial" pitchFamily="34" charset="0"/>
              <a:cs typeface="Arial" pitchFamily="34" charset="0"/>
            </a:endParaRPr>
          </a:p>
        </p:txBody>
      </p:sp>
      <p:sp>
        <p:nvSpPr>
          <p:cNvPr id="79" name="TextBox 78"/>
          <p:cNvSpPr txBox="1"/>
          <p:nvPr/>
        </p:nvSpPr>
        <p:spPr>
          <a:xfrm>
            <a:off x="1760704" y="3942944"/>
            <a:ext cx="1439818" cy="400110"/>
          </a:xfrm>
          <a:prstGeom prst="rect">
            <a:avLst/>
          </a:prstGeom>
          <a:noFill/>
        </p:spPr>
        <p:txBody>
          <a:bodyPr wrap="none" rtlCol="0">
            <a:spAutoFit/>
          </a:bodyPr>
          <a:lstStyle/>
          <a:p>
            <a:r>
              <a:rPr lang="en-US" sz="2000" b="1" i="1" dirty="0" smtClean="0">
                <a:latin typeface="Arial" pitchFamily="34" charset="0"/>
                <a:cs typeface="Arial" pitchFamily="34" charset="0"/>
              </a:rPr>
              <a:t>Co-</a:t>
            </a:r>
            <a:r>
              <a:rPr lang="en-US" sz="2000" b="1" i="1" dirty="0" err="1" smtClean="0">
                <a:latin typeface="Arial" pitchFamily="34" charset="0"/>
                <a:cs typeface="Arial" pitchFamily="34" charset="0"/>
              </a:rPr>
              <a:t>optees</a:t>
            </a:r>
            <a:endParaRPr lang="en-US" sz="2000" b="1" i="1" dirty="0">
              <a:latin typeface="Arial" pitchFamily="34" charset="0"/>
              <a:cs typeface="Arial" pitchFamily="34" charset="0"/>
            </a:endParaRPr>
          </a:p>
        </p:txBody>
      </p:sp>
      <p:sp>
        <p:nvSpPr>
          <p:cNvPr id="80" name="TextBox 79"/>
          <p:cNvSpPr txBox="1"/>
          <p:nvPr/>
        </p:nvSpPr>
        <p:spPr>
          <a:xfrm>
            <a:off x="1752600" y="4542816"/>
            <a:ext cx="1965603" cy="400110"/>
          </a:xfrm>
          <a:prstGeom prst="rect">
            <a:avLst/>
          </a:prstGeom>
          <a:noFill/>
        </p:spPr>
        <p:txBody>
          <a:bodyPr wrap="none" rtlCol="0">
            <a:spAutoFit/>
          </a:bodyPr>
          <a:lstStyle/>
          <a:p>
            <a:r>
              <a:rPr lang="en-US" sz="2000" b="1" i="1" dirty="0" smtClean="0">
                <a:latin typeface="Arial" pitchFamily="34" charset="0"/>
                <a:cs typeface="Arial" pitchFamily="34" charset="0"/>
              </a:rPr>
              <a:t>Impersonators</a:t>
            </a:r>
            <a:endParaRPr lang="en-US" sz="2000" b="1" i="1" dirty="0">
              <a:latin typeface="Arial" pitchFamily="34" charset="0"/>
              <a:cs typeface="Arial" pitchFamily="34" charset="0"/>
            </a:endParaRPr>
          </a:p>
        </p:txBody>
      </p:sp>
      <p:sp>
        <p:nvSpPr>
          <p:cNvPr id="81" name="TextBox 80"/>
          <p:cNvSpPr txBox="1"/>
          <p:nvPr/>
        </p:nvSpPr>
        <p:spPr>
          <a:xfrm>
            <a:off x="1760704" y="5162144"/>
            <a:ext cx="1449436" cy="400110"/>
          </a:xfrm>
          <a:prstGeom prst="rect">
            <a:avLst/>
          </a:prstGeom>
          <a:noFill/>
        </p:spPr>
        <p:txBody>
          <a:bodyPr wrap="none" rtlCol="0">
            <a:spAutoFit/>
          </a:bodyPr>
          <a:lstStyle/>
          <a:p>
            <a:r>
              <a:rPr lang="en-US" sz="2000" b="1" i="1" dirty="0" smtClean="0">
                <a:latin typeface="Arial" pitchFamily="34" charset="0"/>
                <a:cs typeface="Arial" pitchFamily="34" charset="0"/>
              </a:rPr>
              <a:t>Infiltrators</a:t>
            </a:r>
            <a:endParaRPr lang="en-US" sz="2000" b="1" i="1" dirty="0">
              <a:latin typeface="Arial" pitchFamily="34" charset="0"/>
              <a:cs typeface="Arial" pitchFamily="34" charset="0"/>
            </a:endParaRPr>
          </a:p>
        </p:txBody>
      </p:sp>
      <p:sp>
        <p:nvSpPr>
          <p:cNvPr id="82" name="TextBox 81"/>
          <p:cNvSpPr txBox="1"/>
          <p:nvPr/>
        </p:nvSpPr>
        <p:spPr>
          <a:xfrm>
            <a:off x="381000" y="3657600"/>
            <a:ext cx="2819400" cy="369332"/>
          </a:xfrm>
          <a:prstGeom prst="rect">
            <a:avLst/>
          </a:prstGeom>
          <a:noFill/>
        </p:spPr>
        <p:txBody>
          <a:bodyPr wrap="square" rtlCol="0">
            <a:spAutoFit/>
          </a:bodyPr>
          <a:lstStyle/>
          <a:p>
            <a:pPr algn="ctr"/>
            <a:r>
              <a:rPr lang="en-US" b="1" dirty="0" smtClean="0">
                <a:latin typeface="Arial" pitchFamily="34" charset="0"/>
                <a:cs typeface="Arial" pitchFamily="34" charset="0"/>
              </a:rPr>
              <a:t>Deliberate Demeanor</a:t>
            </a:r>
            <a:endParaRPr lang="en-US" b="1" dirty="0">
              <a:latin typeface="Arial" pitchFamily="34" charset="0"/>
              <a:cs typeface="Arial" pitchFamily="34" charset="0"/>
            </a:endParaRPr>
          </a:p>
        </p:txBody>
      </p:sp>
      <p:sp>
        <p:nvSpPr>
          <p:cNvPr id="83" name="TextBox 82"/>
          <p:cNvSpPr txBox="1"/>
          <p:nvPr/>
        </p:nvSpPr>
        <p:spPr>
          <a:xfrm>
            <a:off x="1524000" y="4876800"/>
            <a:ext cx="1676400" cy="369332"/>
          </a:xfrm>
          <a:prstGeom prst="rect">
            <a:avLst/>
          </a:prstGeom>
          <a:noFill/>
        </p:spPr>
        <p:txBody>
          <a:bodyPr wrap="square" rtlCol="0">
            <a:spAutoFit/>
          </a:bodyPr>
          <a:lstStyle/>
          <a:p>
            <a:pPr algn="ctr"/>
            <a:r>
              <a:rPr lang="en-US" b="1" dirty="0" smtClean="0">
                <a:latin typeface="Arial" pitchFamily="34" charset="0"/>
                <a:cs typeface="Arial" pitchFamily="34" charset="0"/>
              </a:rPr>
              <a:t>Biometrics</a:t>
            </a:r>
            <a:endParaRPr lang="en-US" b="1" dirty="0">
              <a:latin typeface="Arial" pitchFamily="34" charset="0"/>
              <a:cs typeface="Arial" pitchFamily="34" charset="0"/>
            </a:endParaRPr>
          </a:p>
        </p:txBody>
      </p:sp>
      <p:sp>
        <p:nvSpPr>
          <p:cNvPr id="84" name="TextBox 83"/>
          <p:cNvSpPr txBox="1"/>
          <p:nvPr/>
        </p:nvSpPr>
        <p:spPr>
          <a:xfrm>
            <a:off x="0" y="4267200"/>
            <a:ext cx="3276600" cy="369332"/>
          </a:xfrm>
          <a:prstGeom prst="rect">
            <a:avLst/>
          </a:prstGeom>
          <a:noFill/>
        </p:spPr>
        <p:txBody>
          <a:bodyPr wrap="square" rtlCol="0">
            <a:spAutoFit/>
          </a:bodyPr>
          <a:lstStyle/>
          <a:p>
            <a:pPr algn="ctr"/>
            <a:r>
              <a:rPr lang="en-US" b="1" dirty="0" smtClean="0">
                <a:latin typeface="Arial" pitchFamily="34" charset="0"/>
                <a:cs typeface="Arial" pitchFamily="34" charset="0"/>
              </a:rPr>
              <a:t>Interpreter / Partner Dev.</a:t>
            </a:r>
            <a:endParaRPr lang="en-US" b="1" dirty="0">
              <a:latin typeface="Arial" pitchFamily="34" charset="0"/>
              <a:cs typeface="Arial" pitchFamily="34" charset="0"/>
            </a:endParaRPr>
          </a:p>
        </p:txBody>
      </p:sp>
      <p:sp>
        <p:nvSpPr>
          <p:cNvPr id="85" name="TextBox 84"/>
          <p:cNvSpPr txBox="1"/>
          <p:nvPr/>
        </p:nvSpPr>
        <p:spPr>
          <a:xfrm>
            <a:off x="762000" y="5486400"/>
            <a:ext cx="2438400" cy="369332"/>
          </a:xfrm>
          <a:prstGeom prst="rect">
            <a:avLst/>
          </a:prstGeom>
          <a:noFill/>
        </p:spPr>
        <p:txBody>
          <a:bodyPr wrap="square" rtlCol="0">
            <a:spAutoFit/>
          </a:bodyPr>
          <a:lstStyle/>
          <a:p>
            <a:pPr algn="ctr"/>
            <a:r>
              <a:rPr lang="en-US" b="1" dirty="0" smtClean="0">
                <a:latin typeface="Arial" pitchFamily="34" charset="0"/>
                <a:cs typeface="Arial" pitchFamily="34" charset="0"/>
              </a:rPr>
              <a:t>Base Defense Plan</a:t>
            </a:r>
            <a:endParaRPr lang="en-US" b="1" dirty="0">
              <a:latin typeface="Arial" pitchFamily="34" charset="0"/>
              <a:cs typeface="Arial" pitchFamily="34" charset="0"/>
            </a:endParaRPr>
          </a:p>
        </p:txBody>
      </p:sp>
      <p:sp>
        <p:nvSpPr>
          <p:cNvPr id="86" name="Rectangle 85"/>
          <p:cNvSpPr/>
          <p:nvPr/>
        </p:nvSpPr>
        <p:spPr>
          <a:xfrm>
            <a:off x="396030" y="2866416"/>
            <a:ext cx="2743200" cy="304800"/>
          </a:xfrm>
          <a:prstGeom prst="rect">
            <a:avLst/>
          </a:prstGeom>
          <a:solidFill>
            <a:srgbClr val="FF0000"/>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381000" y="2819400"/>
            <a:ext cx="2834430" cy="400110"/>
          </a:xfrm>
          <a:prstGeom prst="rect">
            <a:avLst/>
          </a:prstGeom>
          <a:noFill/>
        </p:spPr>
        <p:txBody>
          <a:bodyPr wrap="none" rtlCol="0">
            <a:spAutoFit/>
          </a:bodyPr>
          <a:lstStyle/>
          <a:p>
            <a:r>
              <a:rPr lang="en-US" sz="2000" b="1" i="1" dirty="0" smtClean="0">
                <a:latin typeface="Arial" pitchFamily="34" charset="0"/>
                <a:cs typeface="Arial" pitchFamily="34" charset="0"/>
              </a:rPr>
              <a:t>Unknown Motivations</a:t>
            </a:r>
            <a:endParaRPr lang="en-US" sz="2000" b="1" i="1" dirty="0">
              <a:latin typeface="Arial" pitchFamily="34" charset="0"/>
              <a:cs typeface="Arial" pitchFamily="34" charset="0"/>
            </a:endParaRPr>
          </a:p>
        </p:txBody>
      </p:sp>
      <p:sp>
        <p:nvSpPr>
          <p:cNvPr id="88" name="TextBox 25"/>
          <p:cNvSpPr txBox="1">
            <a:spLocks noChangeArrowheads="1"/>
          </p:cNvSpPr>
          <p:nvPr/>
        </p:nvSpPr>
        <p:spPr bwMode="auto">
          <a:xfrm>
            <a:off x="299720" y="838200"/>
            <a:ext cx="8686800" cy="1354217"/>
          </a:xfrm>
          <a:prstGeom prst="rect">
            <a:avLst/>
          </a:prstGeom>
          <a:noFill/>
          <a:ln w="9525">
            <a:noFill/>
            <a:miter lim="800000"/>
            <a:headEnd/>
            <a:tailEnd/>
          </a:ln>
        </p:spPr>
        <p:txBody>
          <a:bodyPr wrap="square">
            <a:spAutoFit/>
          </a:bodyPr>
          <a:lstStyle/>
          <a:p>
            <a:r>
              <a:rPr lang="en-US" b="1" dirty="0">
                <a:latin typeface="Arial" pitchFamily="34" charset="0"/>
                <a:cs typeface="Arial" pitchFamily="34" charset="0"/>
              </a:rPr>
              <a:t>Deliberate Demeanor: </a:t>
            </a:r>
            <a:r>
              <a:rPr lang="en-US" sz="1600" dirty="0" smtClean="0">
                <a:latin typeface="Arial" pitchFamily="34" charset="0"/>
                <a:cs typeface="Arial" pitchFamily="34" charset="0"/>
              </a:rPr>
              <a:t>Given </a:t>
            </a:r>
            <a:r>
              <a:rPr lang="en-US" sz="1600" dirty="0">
                <a:latin typeface="Arial" pitchFamily="34" charset="0"/>
                <a:cs typeface="Arial" pitchFamily="34" charset="0"/>
              </a:rPr>
              <a:t>a </a:t>
            </a:r>
            <a:r>
              <a:rPr lang="en-US" sz="1600" dirty="0" smtClean="0">
                <a:latin typeface="Arial" pitchFamily="34" charset="0"/>
                <a:cs typeface="Arial" pitchFamily="34" charset="0"/>
              </a:rPr>
              <a:t>Soldier understands </a:t>
            </a:r>
            <a:r>
              <a:rPr lang="en-US" sz="1600" dirty="0">
                <a:latin typeface="Arial" pitchFamily="34" charset="0"/>
                <a:cs typeface="Arial" pitchFamily="34" charset="0"/>
              </a:rPr>
              <a:t>the partner nation’s culture</a:t>
            </a:r>
            <a:r>
              <a:rPr lang="en-US" sz="1600" dirty="0" smtClean="0">
                <a:latin typeface="Arial" pitchFamily="34" charset="0"/>
                <a:cs typeface="Arial" pitchFamily="34" charset="0"/>
              </a:rPr>
              <a:t>, customs</a:t>
            </a:r>
            <a:r>
              <a:rPr lang="en-US" sz="1600" dirty="0">
                <a:latin typeface="Arial" pitchFamily="34" charset="0"/>
                <a:cs typeface="Arial" pitchFamily="34" charset="0"/>
              </a:rPr>
              <a:t>, traditions and codes, </a:t>
            </a:r>
            <a:r>
              <a:rPr lang="en-US" sz="1600" b="1" dirty="0">
                <a:latin typeface="Arial" pitchFamily="34" charset="0"/>
                <a:cs typeface="Arial" pitchFamily="34" charset="0"/>
              </a:rPr>
              <a:t>“</a:t>
            </a:r>
            <a:r>
              <a:rPr lang="en-US" sz="1600" b="1" dirty="0" smtClean="0">
                <a:latin typeface="Arial" pitchFamily="34" charset="0"/>
                <a:cs typeface="Arial" pitchFamily="34" charset="0"/>
              </a:rPr>
              <a:t>Deliberate Demeanor</a:t>
            </a:r>
            <a:r>
              <a:rPr lang="en-US" sz="1600" b="1" dirty="0">
                <a:latin typeface="Arial" pitchFamily="34" charset="0"/>
                <a:cs typeface="Arial" pitchFamily="34" charset="0"/>
              </a:rPr>
              <a:t>” </a:t>
            </a:r>
            <a:r>
              <a:rPr lang="en-US" sz="1600" dirty="0">
                <a:latin typeface="Arial" pitchFamily="34" charset="0"/>
                <a:cs typeface="Arial" pitchFamily="34" charset="0"/>
              </a:rPr>
              <a:t>(D2) is the practice of </a:t>
            </a:r>
            <a:r>
              <a:rPr lang="en-US" sz="1600" dirty="0" smtClean="0">
                <a:latin typeface="Arial" pitchFamily="34" charset="0"/>
                <a:cs typeface="Arial" pitchFamily="34" charset="0"/>
              </a:rPr>
              <a:t>constantly exerting </a:t>
            </a:r>
            <a:r>
              <a:rPr lang="en-US" sz="1600" dirty="0">
                <a:latin typeface="Arial" pitchFamily="34" charset="0"/>
                <a:cs typeface="Arial" pitchFamily="34" charset="0"/>
              </a:rPr>
              <a:t>a professional and controlled conduct</a:t>
            </a:r>
            <a:r>
              <a:rPr lang="en-US" sz="1600" dirty="0" smtClean="0">
                <a:latin typeface="Arial" pitchFamily="34" charset="0"/>
                <a:cs typeface="Arial" pitchFamily="34" charset="0"/>
              </a:rPr>
              <a:t>, resistant to </a:t>
            </a:r>
            <a:r>
              <a:rPr lang="en-US" sz="1600" dirty="0">
                <a:latin typeface="Arial" pitchFamily="34" charset="0"/>
                <a:cs typeface="Arial" pitchFamily="34" charset="0"/>
              </a:rPr>
              <a:t>incitement to </a:t>
            </a:r>
            <a:r>
              <a:rPr lang="en-US" sz="1600" dirty="0" smtClean="0">
                <a:latin typeface="Arial" pitchFamily="34" charset="0"/>
                <a:cs typeface="Arial" pitchFamily="34" charset="0"/>
              </a:rPr>
              <a:t>any </a:t>
            </a:r>
            <a:r>
              <a:rPr lang="en-US" sz="1600" dirty="0">
                <a:latin typeface="Arial" pitchFamily="34" charset="0"/>
                <a:cs typeface="Arial" pitchFamily="34" charset="0"/>
              </a:rPr>
              <a:t>“friction points” </a:t>
            </a:r>
            <a:r>
              <a:rPr lang="en-US" sz="1600" dirty="0" smtClean="0">
                <a:latin typeface="Arial" pitchFamily="34" charset="0"/>
                <a:cs typeface="Arial" pitchFamily="34" charset="0"/>
              </a:rPr>
              <a:t>that </a:t>
            </a:r>
            <a:r>
              <a:rPr lang="en-US" sz="1600" dirty="0">
                <a:latin typeface="Arial" pitchFamily="34" charset="0"/>
                <a:cs typeface="Arial" pitchFamily="34" charset="0"/>
              </a:rPr>
              <a:t>may lead to incidents of personal disagreements. </a:t>
            </a:r>
            <a:r>
              <a:rPr lang="en-US" sz="1600" b="1" dirty="0" smtClean="0">
                <a:latin typeface="Arial" pitchFamily="34" charset="0"/>
                <a:cs typeface="Arial" pitchFamily="34" charset="0"/>
              </a:rPr>
              <a:t>Patience</a:t>
            </a:r>
            <a:r>
              <a:rPr lang="en-US" sz="1600" dirty="0" smtClean="0">
                <a:latin typeface="Arial" pitchFamily="34" charset="0"/>
                <a:cs typeface="Arial" pitchFamily="34" charset="0"/>
              </a:rPr>
              <a:t>, </a:t>
            </a:r>
            <a:r>
              <a:rPr lang="en-US" sz="1600" b="1" dirty="0" smtClean="0">
                <a:latin typeface="Arial" pitchFamily="34" charset="0"/>
                <a:cs typeface="Arial" pitchFamily="34" charset="0"/>
              </a:rPr>
              <a:t>Courtesy</a:t>
            </a:r>
            <a:r>
              <a:rPr lang="en-US" sz="1600" dirty="0" smtClean="0">
                <a:latin typeface="Arial" pitchFamily="34" charset="0"/>
                <a:cs typeface="Arial" pitchFamily="34" charset="0"/>
              </a:rPr>
              <a:t> </a:t>
            </a:r>
            <a:r>
              <a:rPr lang="en-US" sz="1600" dirty="0">
                <a:latin typeface="Arial" pitchFamily="34" charset="0"/>
                <a:cs typeface="Arial" pitchFamily="34" charset="0"/>
              </a:rPr>
              <a:t>and </a:t>
            </a:r>
            <a:r>
              <a:rPr lang="en-US" sz="1600" b="1" dirty="0">
                <a:latin typeface="Arial" pitchFamily="34" charset="0"/>
                <a:cs typeface="Arial" pitchFamily="34" charset="0"/>
              </a:rPr>
              <a:t>Restraint</a:t>
            </a:r>
            <a:r>
              <a:rPr lang="en-US" sz="1600" dirty="0">
                <a:latin typeface="Arial" pitchFamily="34" charset="0"/>
                <a:cs typeface="Arial" pitchFamily="34" charset="0"/>
              </a:rPr>
              <a:t> combined </a:t>
            </a:r>
            <a:r>
              <a:rPr lang="en-US" sz="1600" dirty="0" smtClean="0">
                <a:latin typeface="Arial" pitchFamily="34" charset="0"/>
                <a:cs typeface="Arial" pitchFamily="34" charset="0"/>
              </a:rPr>
              <a:t>with </a:t>
            </a:r>
            <a:r>
              <a:rPr lang="en-US" sz="1600" b="1" dirty="0">
                <a:latin typeface="Arial" pitchFamily="34" charset="0"/>
                <a:cs typeface="Arial" pitchFamily="34" charset="0"/>
              </a:rPr>
              <a:t>Vigilance</a:t>
            </a:r>
            <a:r>
              <a:rPr lang="en-US" sz="1600" dirty="0">
                <a:latin typeface="Arial" pitchFamily="34" charset="0"/>
                <a:cs typeface="Arial" pitchFamily="34" charset="0"/>
              </a:rPr>
              <a:t> are commonly practiced in D2.</a:t>
            </a:r>
          </a:p>
        </p:txBody>
      </p:sp>
      <p:sp>
        <p:nvSpPr>
          <p:cNvPr id="89" name="Title 1"/>
          <p:cNvSpPr txBox="1">
            <a:spLocks/>
          </p:cNvSpPr>
          <p:nvPr/>
        </p:nvSpPr>
        <p:spPr>
          <a:xfrm>
            <a:off x="381000" y="228600"/>
            <a:ext cx="8534400" cy="533400"/>
          </a:xfrm>
          <a:prstGeom prst="rect">
            <a:avLst/>
          </a:prstGeom>
        </p:spPr>
        <p:txBody>
          <a:bodyPr/>
          <a:lstStyle/>
          <a:p>
            <a:pPr marL="0" marR="0" lvl="0" indent="0" algn="ctr" defTabSz="934608" rtl="0" eaLnBrk="1" fontAlgn="auto" latinLnBrk="0" hangingPunct="1">
              <a:lnSpc>
                <a:spcPct val="100000"/>
              </a:lnSpc>
              <a:spcBef>
                <a:spcPct val="0"/>
              </a:spcBef>
              <a:spcAft>
                <a:spcPts val="0"/>
              </a:spcAft>
              <a:buClrTx/>
              <a:buSzTx/>
              <a:buFontTx/>
              <a:buNone/>
              <a:tabLst/>
              <a:defRPr/>
            </a:pPr>
            <a:r>
              <a:rPr kumimoji="0" lang="en-US" sz="3000" b="1" i="1" u="none" strike="noStrike" kern="1200" cap="none" spc="0" normalizeH="0" baseline="0" noProof="0" dirty="0" smtClean="0">
                <a:ln>
                  <a:noFill/>
                </a:ln>
                <a:effectLst>
                  <a:outerShdw blurRad="38100" dist="38100" dir="2700000" algn="tl">
                    <a:srgbClr val="000000">
                      <a:alpha val="43137"/>
                    </a:srgbClr>
                  </a:outerShdw>
                </a:effectLst>
                <a:uLnTx/>
                <a:uFillTx/>
                <a:latin typeface="Arial" pitchFamily="34" charset="0"/>
                <a:ea typeface="+mj-ea"/>
                <a:cs typeface="Arial" pitchFamily="34" charset="0"/>
              </a:rPr>
              <a:t>Threat</a:t>
            </a:r>
            <a:r>
              <a:rPr kumimoji="0" lang="en-US" sz="3000" b="1" i="1" u="none" strike="noStrike" kern="1200" cap="none" spc="0" normalizeH="0" noProof="0" dirty="0" smtClean="0">
                <a:ln>
                  <a:noFill/>
                </a:ln>
                <a:effectLst>
                  <a:outerShdw blurRad="38100" dist="38100" dir="2700000" algn="tl">
                    <a:srgbClr val="000000">
                      <a:alpha val="43137"/>
                    </a:srgbClr>
                  </a:outerShdw>
                </a:effectLst>
                <a:uLnTx/>
                <a:uFillTx/>
                <a:latin typeface="Arial" pitchFamily="34" charset="0"/>
                <a:ea typeface="+mj-ea"/>
                <a:cs typeface="Arial" pitchFamily="34" charset="0"/>
              </a:rPr>
              <a:t> Reduction “5 Rings of Security” </a:t>
            </a:r>
            <a:endParaRPr kumimoji="0" lang="en-US" sz="3000" b="1" i="1" u="none" strike="noStrike" kern="1200" cap="none" spc="0" normalizeH="0" baseline="0" noProof="0" dirty="0">
              <a:ln>
                <a:noFill/>
              </a:ln>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4"/>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5"/>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2" nodeType="clickEffect">
                                  <p:stCondLst>
                                    <p:cond delay="0"/>
                                  </p:stCondLst>
                                  <p:childTnLst>
                                    <p:set>
                                      <p:cBhvr>
                                        <p:cTn id="44" dur="1" fill="hold">
                                          <p:stCondLst>
                                            <p:cond delay="0"/>
                                          </p:stCondLst>
                                        </p:cTn>
                                        <p:tgtEl>
                                          <p:spTgt spid="2"/>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3"/>
                                        </p:tgtEl>
                                        <p:attrNameLst>
                                          <p:attrName>style.visibility</p:attrName>
                                        </p:attrNameLst>
                                      </p:cBhvr>
                                      <p:to>
                                        <p:strVal val="hidden"/>
                                      </p:to>
                                    </p:set>
                                  </p:childTnLst>
                                </p:cTn>
                              </p:par>
                              <p:par>
                                <p:cTn id="47" presetID="1" presetClass="exit" presetSubtype="0" fill="hold" grpId="2" nodeType="withEffect">
                                  <p:stCondLst>
                                    <p:cond delay="0"/>
                                  </p:stCondLst>
                                  <p:childTnLst>
                                    <p:set>
                                      <p:cBhvr>
                                        <p:cTn id="48" dur="1" fill="hold">
                                          <p:stCondLst>
                                            <p:cond delay="0"/>
                                          </p:stCondLst>
                                        </p:cTn>
                                        <p:tgtEl>
                                          <p:spTgt spid="4"/>
                                        </p:tgtEl>
                                        <p:attrNameLst>
                                          <p:attrName>style.visibility</p:attrName>
                                        </p:attrNameLst>
                                      </p:cBhvr>
                                      <p:to>
                                        <p:strVal val="hidden"/>
                                      </p:to>
                                    </p:set>
                                  </p:childTnLst>
                                </p:cTn>
                              </p:par>
                              <p:par>
                                <p:cTn id="49" presetID="1" presetClass="exit" presetSubtype="0" fill="hold" grpId="2" nodeType="withEffect">
                                  <p:stCondLst>
                                    <p:cond delay="0"/>
                                  </p:stCondLst>
                                  <p:childTnLst>
                                    <p:set>
                                      <p:cBhvr>
                                        <p:cTn id="50" dur="1" fill="hold">
                                          <p:stCondLst>
                                            <p:cond delay="0"/>
                                          </p:stCondLst>
                                        </p:cTn>
                                        <p:tgtEl>
                                          <p:spTgt spid="5"/>
                                        </p:tgtEl>
                                        <p:attrNameLst>
                                          <p:attrName>style.visibility</p:attrName>
                                        </p:attrNameLst>
                                      </p:cBhvr>
                                      <p:to>
                                        <p:strVal val="hidden"/>
                                      </p:to>
                                    </p:set>
                                  </p:childTnLst>
                                </p:cTn>
                              </p:par>
                              <p:par>
                                <p:cTn id="51" presetID="1" presetClass="exit" presetSubtype="0" fill="hold" grpId="2" nodeType="withEffect">
                                  <p:stCondLst>
                                    <p:cond delay="0"/>
                                  </p:stCondLst>
                                  <p:childTnLst>
                                    <p:set>
                                      <p:cBhvr>
                                        <p:cTn id="52" dur="1" fill="hold">
                                          <p:stCondLst>
                                            <p:cond delay="0"/>
                                          </p:stCondLst>
                                        </p:cTn>
                                        <p:tgtEl>
                                          <p:spTgt spid="6"/>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7"/>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8"/>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9"/>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0"/>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1"/>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2"/>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3"/>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3" nodeType="clickEffect">
                                  <p:stCondLst>
                                    <p:cond delay="0"/>
                                  </p:stCondLst>
                                  <p:childTnLst>
                                    <p:set>
                                      <p:cBhvr>
                                        <p:cTn id="88" dur="1" fill="hold">
                                          <p:stCondLst>
                                            <p:cond delay="0"/>
                                          </p:stCondLst>
                                        </p:cTn>
                                        <p:tgtEl>
                                          <p:spTgt spid="2"/>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3"/>
                                        </p:tgtEl>
                                        <p:attrNameLst>
                                          <p:attrName>style.visibility</p:attrName>
                                        </p:attrNameLst>
                                      </p:cBhvr>
                                      <p:to>
                                        <p:strVal val="hidden"/>
                                      </p:to>
                                    </p:set>
                                  </p:childTnLst>
                                </p:cTn>
                              </p:par>
                              <p:par>
                                <p:cTn id="91" presetID="1" presetClass="exit" presetSubtype="0" fill="hold" grpId="3" nodeType="withEffect">
                                  <p:stCondLst>
                                    <p:cond delay="0"/>
                                  </p:stCondLst>
                                  <p:childTnLst>
                                    <p:set>
                                      <p:cBhvr>
                                        <p:cTn id="92" dur="1" fill="hold">
                                          <p:stCondLst>
                                            <p:cond delay="0"/>
                                          </p:stCondLst>
                                        </p:cTn>
                                        <p:tgtEl>
                                          <p:spTgt spid="4"/>
                                        </p:tgtEl>
                                        <p:attrNameLst>
                                          <p:attrName>style.visibility</p:attrName>
                                        </p:attrNameLst>
                                      </p:cBhvr>
                                      <p:to>
                                        <p:strVal val="hidden"/>
                                      </p:to>
                                    </p:set>
                                  </p:childTnLst>
                                </p:cTn>
                              </p:par>
                              <p:par>
                                <p:cTn id="93" presetID="1" presetClass="exit" presetSubtype="0" fill="hold" grpId="3" nodeType="withEffect">
                                  <p:stCondLst>
                                    <p:cond delay="0"/>
                                  </p:stCondLst>
                                  <p:childTnLst>
                                    <p:set>
                                      <p:cBhvr>
                                        <p:cTn id="94" dur="1" fill="hold">
                                          <p:stCondLst>
                                            <p:cond delay="0"/>
                                          </p:stCondLst>
                                        </p:cTn>
                                        <p:tgtEl>
                                          <p:spTgt spid="5"/>
                                        </p:tgtEl>
                                        <p:attrNameLst>
                                          <p:attrName>style.visibility</p:attrName>
                                        </p:attrNameLst>
                                      </p:cBhvr>
                                      <p:to>
                                        <p:strVal val="hidden"/>
                                      </p:to>
                                    </p:set>
                                  </p:childTnLst>
                                </p:cTn>
                              </p:par>
                              <p:par>
                                <p:cTn id="95" presetID="1" presetClass="exit" presetSubtype="0" fill="hold" grpId="3" nodeType="withEffect">
                                  <p:stCondLst>
                                    <p:cond delay="0"/>
                                  </p:stCondLst>
                                  <p:childTnLst>
                                    <p:set>
                                      <p:cBhvr>
                                        <p:cTn id="96" dur="1" fill="hold">
                                          <p:stCondLst>
                                            <p:cond delay="0"/>
                                          </p:stCondLst>
                                        </p:cTn>
                                        <p:tgtEl>
                                          <p:spTgt spid="6"/>
                                        </p:tgtEl>
                                        <p:attrNameLst>
                                          <p:attrName>style.visibility</p:attrName>
                                        </p:attrNameLst>
                                      </p:cBhvr>
                                      <p:to>
                                        <p:strVal val="hidden"/>
                                      </p:to>
                                    </p:set>
                                  </p:childTnLst>
                                </p:cTn>
                              </p:par>
                              <p:par>
                                <p:cTn id="97" presetID="1" presetClass="exit" presetSubtype="0" fill="hold" grpId="2" nodeType="withEffect">
                                  <p:stCondLst>
                                    <p:cond delay="0"/>
                                  </p:stCondLst>
                                  <p:childTnLst>
                                    <p:set>
                                      <p:cBhvr>
                                        <p:cTn id="98" dur="1" fill="hold">
                                          <p:stCondLst>
                                            <p:cond delay="0"/>
                                          </p:stCondLst>
                                        </p:cTn>
                                        <p:tgtEl>
                                          <p:spTgt spid="7"/>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8"/>
                                        </p:tgtEl>
                                        <p:attrNameLst>
                                          <p:attrName>style.visibility</p:attrName>
                                        </p:attrNameLst>
                                      </p:cBhvr>
                                      <p:to>
                                        <p:strVal val="hidden"/>
                                      </p:to>
                                    </p:set>
                                  </p:childTnLst>
                                </p:cTn>
                              </p:par>
                              <p:par>
                                <p:cTn id="101" presetID="1" presetClass="exit" presetSubtype="0" fill="hold" grpId="2" nodeType="withEffect">
                                  <p:stCondLst>
                                    <p:cond delay="0"/>
                                  </p:stCondLst>
                                  <p:childTnLst>
                                    <p:set>
                                      <p:cBhvr>
                                        <p:cTn id="102" dur="1" fill="hold">
                                          <p:stCondLst>
                                            <p:cond delay="0"/>
                                          </p:stCondLst>
                                        </p:cTn>
                                        <p:tgtEl>
                                          <p:spTgt spid="9"/>
                                        </p:tgtEl>
                                        <p:attrNameLst>
                                          <p:attrName>style.visibility</p:attrName>
                                        </p:attrNameLst>
                                      </p:cBhvr>
                                      <p:to>
                                        <p:strVal val="hidden"/>
                                      </p:to>
                                    </p:set>
                                  </p:childTnLst>
                                </p:cTn>
                              </p:par>
                              <p:par>
                                <p:cTn id="103" presetID="1" presetClass="exit" presetSubtype="0" fill="hold" grpId="2" nodeType="withEffect">
                                  <p:stCondLst>
                                    <p:cond delay="0"/>
                                  </p:stCondLst>
                                  <p:childTnLst>
                                    <p:set>
                                      <p:cBhvr>
                                        <p:cTn id="104" dur="1" fill="hold">
                                          <p:stCondLst>
                                            <p:cond delay="0"/>
                                          </p:stCondLst>
                                        </p:cTn>
                                        <p:tgtEl>
                                          <p:spTgt spid="10"/>
                                        </p:tgtEl>
                                        <p:attrNameLst>
                                          <p:attrName>style.visibility</p:attrName>
                                        </p:attrNameLst>
                                      </p:cBhvr>
                                      <p:to>
                                        <p:strVal val="hidden"/>
                                      </p:to>
                                    </p:set>
                                  </p:childTnLst>
                                </p:cTn>
                              </p:par>
                              <p:par>
                                <p:cTn id="105" presetID="1" presetClass="exit" presetSubtype="0" fill="hold" grpId="2" nodeType="withEffect">
                                  <p:stCondLst>
                                    <p:cond delay="0"/>
                                  </p:stCondLst>
                                  <p:childTnLst>
                                    <p:set>
                                      <p:cBhvr>
                                        <p:cTn id="106" dur="1" fill="hold">
                                          <p:stCondLst>
                                            <p:cond delay="0"/>
                                          </p:stCondLst>
                                        </p:cTn>
                                        <p:tgtEl>
                                          <p:spTgt spid="11"/>
                                        </p:tgtEl>
                                        <p:attrNameLst>
                                          <p:attrName>style.visibility</p:attrName>
                                        </p:attrNameLst>
                                      </p:cBhvr>
                                      <p:to>
                                        <p:strVal val="hidden"/>
                                      </p:to>
                                    </p:set>
                                  </p:childTnLst>
                                </p:cTn>
                              </p:par>
                              <p:par>
                                <p:cTn id="107" presetID="1" presetClass="exit" presetSubtype="0" fill="hold" grpId="2" nodeType="withEffect">
                                  <p:stCondLst>
                                    <p:cond delay="0"/>
                                  </p:stCondLst>
                                  <p:childTnLst>
                                    <p:set>
                                      <p:cBhvr>
                                        <p:cTn id="108" dur="1" fill="hold">
                                          <p:stCondLst>
                                            <p:cond delay="0"/>
                                          </p:stCondLst>
                                        </p:cTn>
                                        <p:tgtEl>
                                          <p:spTgt spid="12"/>
                                        </p:tgtEl>
                                        <p:attrNameLst>
                                          <p:attrName>style.visibility</p:attrName>
                                        </p:attrNameLst>
                                      </p:cBhvr>
                                      <p:to>
                                        <p:strVal val="hidden"/>
                                      </p:to>
                                    </p:set>
                                  </p:childTnLst>
                                </p:cTn>
                              </p:par>
                              <p:par>
                                <p:cTn id="109" presetID="1" presetClass="exit" presetSubtype="0" fill="hold" grpId="2" nodeType="withEffect">
                                  <p:stCondLst>
                                    <p:cond delay="0"/>
                                  </p:stCondLst>
                                  <p:childTnLst>
                                    <p:set>
                                      <p:cBhvr>
                                        <p:cTn id="110" dur="1" fill="hold">
                                          <p:stCondLst>
                                            <p:cond delay="0"/>
                                          </p:stCondLst>
                                        </p:cTn>
                                        <p:tgtEl>
                                          <p:spTgt spid="13"/>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14"/>
                                        </p:tgtEl>
                                        <p:attrNameLst>
                                          <p:attrName>style.visibility</p:attrName>
                                        </p:attrNameLst>
                                      </p:cBhvr>
                                      <p:to>
                                        <p:strVal val="hidden"/>
                                      </p:to>
                                    </p:set>
                                  </p:childTnLst>
                                </p:cTn>
                              </p:par>
                              <p:par>
                                <p:cTn id="113" presetID="1" presetClass="exit" presetSubtype="0" fill="hold" nodeType="withEffect">
                                  <p:stCondLst>
                                    <p:cond delay="0"/>
                                  </p:stCondLst>
                                  <p:childTnLst>
                                    <p:set>
                                      <p:cBhvr>
                                        <p:cTn id="114" dur="1" fill="hold">
                                          <p:stCondLst>
                                            <p:cond delay="0"/>
                                          </p:stCondLst>
                                        </p:cTn>
                                        <p:tgtEl>
                                          <p:spTgt spid="15"/>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16"/>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17"/>
                                        </p:tgtEl>
                                        <p:attrNameLst>
                                          <p:attrName>style.visibility</p:attrName>
                                        </p:attrNameLst>
                                      </p:cBhvr>
                                      <p:to>
                                        <p:strVal val="hidden"/>
                                      </p:to>
                                    </p:set>
                                  </p:childTnLst>
                                </p:cTn>
                              </p:par>
                              <p:par>
                                <p:cTn id="119" presetID="1" presetClass="exit" presetSubtype="0" fill="hold" grpId="1" nodeType="withEffect">
                                  <p:stCondLst>
                                    <p:cond delay="0"/>
                                  </p:stCondLst>
                                  <p:childTnLst>
                                    <p:set>
                                      <p:cBhvr>
                                        <p:cTn id="120" dur="1" fill="hold">
                                          <p:stCondLst>
                                            <p:cond delay="0"/>
                                          </p:stCondLst>
                                        </p:cTn>
                                        <p:tgtEl>
                                          <p:spTgt spid="18"/>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19"/>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20"/>
                                        </p:tgtEl>
                                        <p:attrNameLst>
                                          <p:attrName>style.visibility</p:attrName>
                                        </p:attrNameLst>
                                      </p:cBhvr>
                                      <p:to>
                                        <p:strVal val="hidden"/>
                                      </p:to>
                                    </p:set>
                                  </p:childTnLst>
                                </p:cTn>
                              </p:par>
                              <p:par>
                                <p:cTn id="125" presetID="1" presetClass="exit" presetSubtype="0" fill="hold" grpId="1" nodeType="withEffect">
                                  <p:stCondLst>
                                    <p:cond delay="0"/>
                                  </p:stCondLst>
                                  <p:childTnLst>
                                    <p:set>
                                      <p:cBhvr>
                                        <p:cTn id="126" dur="1" fill="hold">
                                          <p:stCondLst>
                                            <p:cond delay="0"/>
                                          </p:stCondLst>
                                        </p:cTn>
                                        <p:tgtEl>
                                          <p:spTgt spid="21"/>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22"/>
                                        </p:tgtEl>
                                        <p:attrNameLst>
                                          <p:attrName>style.visibility</p:attrName>
                                        </p:attrNameLst>
                                      </p:cBhvr>
                                      <p:to>
                                        <p:strVal val="hidden"/>
                                      </p:to>
                                    </p:set>
                                  </p:childTnLst>
                                </p:cTn>
                              </p:par>
                              <p:par>
                                <p:cTn id="129" presetID="1" presetClass="entr" presetSubtype="0" fill="hold" grpId="0" nodeType="withEffect">
                                  <p:stCondLst>
                                    <p:cond delay="0"/>
                                  </p:stCondLst>
                                  <p:childTnLst>
                                    <p:set>
                                      <p:cBhvr>
                                        <p:cTn id="130" dur="1" fill="hold">
                                          <p:stCondLst>
                                            <p:cond delay="0"/>
                                          </p:stCondLst>
                                        </p:cTn>
                                        <p:tgtEl>
                                          <p:spTgt spid="34"/>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35"/>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36"/>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37"/>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38"/>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39"/>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40"/>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41"/>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43"/>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44"/>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xit" presetSubtype="0" fill="hold" grpId="4" nodeType="clickEffect">
                                  <p:stCondLst>
                                    <p:cond delay="0"/>
                                  </p:stCondLst>
                                  <p:childTnLst>
                                    <p:set>
                                      <p:cBhvr>
                                        <p:cTn id="154" dur="1" fill="hold">
                                          <p:stCondLst>
                                            <p:cond delay="0"/>
                                          </p:stCondLst>
                                        </p:cTn>
                                        <p:tgtEl>
                                          <p:spTgt spid="2"/>
                                        </p:tgtEl>
                                        <p:attrNameLst>
                                          <p:attrName>style.visibility</p:attrName>
                                        </p:attrNameLst>
                                      </p:cBhvr>
                                      <p:to>
                                        <p:strVal val="hidden"/>
                                      </p:to>
                                    </p:set>
                                  </p:childTnLst>
                                </p:cTn>
                              </p:par>
                              <p:par>
                                <p:cTn id="155" presetID="1" presetClass="exit" presetSubtype="0" fill="hold" nodeType="withEffect">
                                  <p:stCondLst>
                                    <p:cond delay="0"/>
                                  </p:stCondLst>
                                  <p:childTnLst>
                                    <p:set>
                                      <p:cBhvr>
                                        <p:cTn id="156" dur="1" fill="hold">
                                          <p:stCondLst>
                                            <p:cond delay="0"/>
                                          </p:stCondLst>
                                        </p:cTn>
                                        <p:tgtEl>
                                          <p:spTgt spid="3"/>
                                        </p:tgtEl>
                                        <p:attrNameLst>
                                          <p:attrName>style.visibility</p:attrName>
                                        </p:attrNameLst>
                                      </p:cBhvr>
                                      <p:to>
                                        <p:strVal val="hidden"/>
                                      </p:to>
                                    </p:set>
                                  </p:childTnLst>
                                </p:cTn>
                              </p:par>
                              <p:par>
                                <p:cTn id="157" presetID="1" presetClass="exit" presetSubtype="0" fill="hold" grpId="4" nodeType="withEffect">
                                  <p:stCondLst>
                                    <p:cond delay="0"/>
                                  </p:stCondLst>
                                  <p:childTnLst>
                                    <p:set>
                                      <p:cBhvr>
                                        <p:cTn id="158" dur="1" fill="hold">
                                          <p:stCondLst>
                                            <p:cond delay="0"/>
                                          </p:stCondLst>
                                        </p:cTn>
                                        <p:tgtEl>
                                          <p:spTgt spid="4"/>
                                        </p:tgtEl>
                                        <p:attrNameLst>
                                          <p:attrName>style.visibility</p:attrName>
                                        </p:attrNameLst>
                                      </p:cBhvr>
                                      <p:to>
                                        <p:strVal val="hidden"/>
                                      </p:to>
                                    </p:set>
                                  </p:childTnLst>
                                </p:cTn>
                              </p:par>
                              <p:par>
                                <p:cTn id="159" presetID="1" presetClass="exit" presetSubtype="0" fill="hold" grpId="4" nodeType="withEffect">
                                  <p:stCondLst>
                                    <p:cond delay="0"/>
                                  </p:stCondLst>
                                  <p:childTnLst>
                                    <p:set>
                                      <p:cBhvr>
                                        <p:cTn id="160" dur="1" fill="hold">
                                          <p:stCondLst>
                                            <p:cond delay="0"/>
                                          </p:stCondLst>
                                        </p:cTn>
                                        <p:tgtEl>
                                          <p:spTgt spid="5"/>
                                        </p:tgtEl>
                                        <p:attrNameLst>
                                          <p:attrName>style.visibility</p:attrName>
                                        </p:attrNameLst>
                                      </p:cBhvr>
                                      <p:to>
                                        <p:strVal val="hidden"/>
                                      </p:to>
                                    </p:set>
                                  </p:childTnLst>
                                </p:cTn>
                              </p:par>
                              <p:par>
                                <p:cTn id="161" presetID="1" presetClass="exit" presetSubtype="0" fill="hold" grpId="4" nodeType="withEffect">
                                  <p:stCondLst>
                                    <p:cond delay="0"/>
                                  </p:stCondLst>
                                  <p:childTnLst>
                                    <p:set>
                                      <p:cBhvr>
                                        <p:cTn id="162" dur="1" fill="hold">
                                          <p:stCondLst>
                                            <p:cond delay="0"/>
                                          </p:stCondLst>
                                        </p:cTn>
                                        <p:tgtEl>
                                          <p:spTgt spid="6"/>
                                        </p:tgtEl>
                                        <p:attrNameLst>
                                          <p:attrName>style.visibility</p:attrName>
                                        </p:attrNameLst>
                                      </p:cBhvr>
                                      <p:to>
                                        <p:strVal val="hidden"/>
                                      </p:to>
                                    </p:set>
                                  </p:childTnLst>
                                </p:cTn>
                              </p:par>
                              <p:par>
                                <p:cTn id="163" presetID="1" presetClass="exit" presetSubtype="0" fill="hold" grpId="3" nodeType="withEffect">
                                  <p:stCondLst>
                                    <p:cond delay="0"/>
                                  </p:stCondLst>
                                  <p:childTnLst>
                                    <p:set>
                                      <p:cBhvr>
                                        <p:cTn id="164" dur="1" fill="hold">
                                          <p:stCondLst>
                                            <p:cond delay="0"/>
                                          </p:stCondLst>
                                        </p:cTn>
                                        <p:tgtEl>
                                          <p:spTgt spid="7"/>
                                        </p:tgtEl>
                                        <p:attrNameLst>
                                          <p:attrName>style.visibility</p:attrName>
                                        </p:attrNameLst>
                                      </p:cBhvr>
                                      <p:to>
                                        <p:strVal val="hidden"/>
                                      </p:to>
                                    </p:set>
                                  </p:childTnLst>
                                </p:cTn>
                              </p:par>
                              <p:par>
                                <p:cTn id="165" presetID="1" presetClass="exit" presetSubtype="0" fill="hold" nodeType="withEffect">
                                  <p:stCondLst>
                                    <p:cond delay="0"/>
                                  </p:stCondLst>
                                  <p:childTnLst>
                                    <p:set>
                                      <p:cBhvr>
                                        <p:cTn id="166" dur="1" fill="hold">
                                          <p:stCondLst>
                                            <p:cond delay="0"/>
                                          </p:stCondLst>
                                        </p:cTn>
                                        <p:tgtEl>
                                          <p:spTgt spid="8"/>
                                        </p:tgtEl>
                                        <p:attrNameLst>
                                          <p:attrName>style.visibility</p:attrName>
                                        </p:attrNameLst>
                                      </p:cBhvr>
                                      <p:to>
                                        <p:strVal val="hidden"/>
                                      </p:to>
                                    </p:set>
                                  </p:childTnLst>
                                </p:cTn>
                              </p:par>
                              <p:par>
                                <p:cTn id="167" presetID="1" presetClass="exit" presetSubtype="0" fill="hold" grpId="3" nodeType="withEffect">
                                  <p:stCondLst>
                                    <p:cond delay="0"/>
                                  </p:stCondLst>
                                  <p:childTnLst>
                                    <p:set>
                                      <p:cBhvr>
                                        <p:cTn id="168" dur="1" fill="hold">
                                          <p:stCondLst>
                                            <p:cond delay="0"/>
                                          </p:stCondLst>
                                        </p:cTn>
                                        <p:tgtEl>
                                          <p:spTgt spid="9"/>
                                        </p:tgtEl>
                                        <p:attrNameLst>
                                          <p:attrName>style.visibility</p:attrName>
                                        </p:attrNameLst>
                                      </p:cBhvr>
                                      <p:to>
                                        <p:strVal val="hidden"/>
                                      </p:to>
                                    </p:set>
                                  </p:childTnLst>
                                </p:cTn>
                              </p:par>
                              <p:par>
                                <p:cTn id="169" presetID="1" presetClass="exit" presetSubtype="0" fill="hold" grpId="3" nodeType="withEffect">
                                  <p:stCondLst>
                                    <p:cond delay="0"/>
                                  </p:stCondLst>
                                  <p:childTnLst>
                                    <p:set>
                                      <p:cBhvr>
                                        <p:cTn id="170" dur="1" fill="hold">
                                          <p:stCondLst>
                                            <p:cond delay="0"/>
                                          </p:stCondLst>
                                        </p:cTn>
                                        <p:tgtEl>
                                          <p:spTgt spid="10"/>
                                        </p:tgtEl>
                                        <p:attrNameLst>
                                          <p:attrName>style.visibility</p:attrName>
                                        </p:attrNameLst>
                                      </p:cBhvr>
                                      <p:to>
                                        <p:strVal val="hidden"/>
                                      </p:to>
                                    </p:set>
                                  </p:childTnLst>
                                </p:cTn>
                              </p:par>
                              <p:par>
                                <p:cTn id="171" presetID="1" presetClass="exit" presetSubtype="0" fill="hold" grpId="3" nodeType="withEffect">
                                  <p:stCondLst>
                                    <p:cond delay="0"/>
                                  </p:stCondLst>
                                  <p:childTnLst>
                                    <p:set>
                                      <p:cBhvr>
                                        <p:cTn id="172" dur="1" fill="hold">
                                          <p:stCondLst>
                                            <p:cond delay="0"/>
                                          </p:stCondLst>
                                        </p:cTn>
                                        <p:tgtEl>
                                          <p:spTgt spid="11"/>
                                        </p:tgtEl>
                                        <p:attrNameLst>
                                          <p:attrName>style.visibility</p:attrName>
                                        </p:attrNameLst>
                                      </p:cBhvr>
                                      <p:to>
                                        <p:strVal val="hidden"/>
                                      </p:to>
                                    </p:set>
                                  </p:childTnLst>
                                </p:cTn>
                              </p:par>
                              <p:par>
                                <p:cTn id="173" presetID="1" presetClass="exit" presetSubtype="0" fill="hold" grpId="3" nodeType="withEffect">
                                  <p:stCondLst>
                                    <p:cond delay="0"/>
                                  </p:stCondLst>
                                  <p:childTnLst>
                                    <p:set>
                                      <p:cBhvr>
                                        <p:cTn id="174" dur="1" fill="hold">
                                          <p:stCondLst>
                                            <p:cond delay="0"/>
                                          </p:stCondLst>
                                        </p:cTn>
                                        <p:tgtEl>
                                          <p:spTgt spid="12"/>
                                        </p:tgtEl>
                                        <p:attrNameLst>
                                          <p:attrName>style.visibility</p:attrName>
                                        </p:attrNameLst>
                                      </p:cBhvr>
                                      <p:to>
                                        <p:strVal val="hidden"/>
                                      </p:to>
                                    </p:set>
                                  </p:childTnLst>
                                </p:cTn>
                              </p:par>
                              <p:par>
                                <p:cTn id="175" presetID="1" presetClass="exit" presetSubtype="0" fill="hold" grpId="3" nodeType="withEffect">
                                  <p:stCondLst>
                                    <p:cond delay="0"/>
                                  </p:stCondLst>
                                  <p:childTnLst>
                                    <p:set>
                                      <p:cBhvr>
                                        <p:cTn id="176" dur="1" fill="hold">
                                          <p:stCondLst>
                                            <p:cond delay="0"/>
                                          </p:stCondLst>
                                        </p:cTn>
                                        <p:tgtEl>
                                          <p:spTgt spid="13"/>
                                        </p:tgtEl>
                                        <p:attrNameLst>
                                          <p:attrName>style.visibility</p:attrName>
                                        </p:attrNameLst>
                                      </p:cBhvr>
                                      <p:to>
                                        <p:strVal val="hidden"/>
                                      </p:to>
                                    </p:set>
                                  </p:childTnLst>
                                </p:cTn>
                              </p:par>
                              <p:par>
                                <p:cTn id="177" presetID="1" presetClass="exit" presetSubtype="0" fill="hold" grpId="2" nodeType="withEffect">
                                  <p:stCondLst>
                                    <p:cond delay="0"/>
                                  </p:stCondLst>
                                  <p:childTnLst>
                                    <p:set>
                                      <p:cBhvr>
                                        <p:cTn id="178" dur="1" fill="hold">
                                          <p:stCondLst>
                                            <p:cond delay="0"/>
                                          </p:stCondLst>
                                        </p:cTn>
                                        <p:tgtEl>
                                          <p:spTgt spid="14"/>
                                        </p:tgtEl>
                                        <p:attrNameLst>
                                          <p:attrName>style.visibility</p:attrName>
                                        </p:attrNameLst>
                                      </p:cBhvr>
                                      <p:to>
                                        <p:strVal val="hidden"/>
                                      </p:to>
                                    </p:set>
                                  </p:childTnLst>
                                </p:cTn>
                              </p:par>
                              <p:par>
                                <p:cTn id="179" presetID="1" presetClass="exit" presetSubtype="0" fill="hold" nodeType="withEffect">
                                  <p:stCondLst>
                                    <p:cond delay="0"/>
                                  </p:stCondLst>
                                  <p:childTnLst>
                                    <p:set>
                                      <p:cBhvr>
                                        <p:cTn id="180" dur="1" fill="hold">
                                          <p:stCondLst>
                                            <p:cond delay="0"/>
                                          </p:stCondLst>
                                        </p:cTn>
                                        <p:tgtEl>
                                          <p:spTgt spid="15"/>
                                        </p:tgtEl>
                                        <p:attrNameLst>
                                          <p:attrName>style.visibility</p:attrName>
                                        </p:attrNameLst>
                                      </p:cBhvr>
                                      <p:to>
                                        <p:strVal val="hidden"/>
                                      </p:to>
                                    </p:set>
                                  </p:childTnLst>
                                </p:cTn>
                              </p:par>
                              <p:par>
                                <p:cTn id="181" presetID="1" presetClass="exit" presetSubtype="0" fill="hold" grpId="2" nodeType="withEffect">
                                  <p:stCondLst>
                                    <p:cond delay="0"/>
                                  </p:stCondLst>
                                  <p:childTnLst>
                                    <p:set>
                                      <p:cBhvr>
                                        <p:cTn id="182" dur="1" fill="hold">
                                          <p:stCondLst>
                                            <p:cond delay="0"/>
                                          </p:stCondLst>
                                        </p:cTn>
                                        <p:tgtEl>
                                          <p:spTgt spid="16"/>
                                        </p:tgtEl>
                                        <p:attrNameLst>
                                          <p:attrName>style.visibility</p:attrName>
                                        </p:attrNameLst>
                                      </p:cBhvr>
                                      <p:to>
                                        <p:strVal val="hidden"/>
                                      </p:to>
                                    </p:set>
                                  </p:childTnLst>
                                </p:cTn>
                              </p:par>
                              <p:par>
                                <p:cTn id="183" presetID="1" presetClass="exit" presetSubtype="0" fill="hold" grpId="2" nodeType="withEffect">
                                  <p:stCondLst>
                                    <p:cond delay="0"/>
                                  </p:stCondLst>
                                  <p:childTnLst>
                                    <p:set>
                                      <p:cBhvr>
                                        <p:cTn id="184" dur="1" fill="hold">
                                          <p:stCondLst>
                                            <p:cond delay="0"/>
                                          </p:stCondLst>
                                        </p:cTn>
                                        <p:tgtEl>
                                          <p:spTgt spid="17"/>
                                        </p:tgtEl>
                                        <p:attrNameLst>
                                          <p:attrName>style.visibility</p:attrName>
                                        </p:attrNameLst>
                                      </p:cBhvr>
                                      <p:to>
                                        <p:strVal val="hidden"/>
                                      </p:to>
                                    </p:set>
                                  </p:childTnLst>
                                </p:cTn>
                              </p:par>
                              <p:par>
                                <p:cTn id="185" presetID="1" presetClass="exit" presetSubtype="0" fill="hold" grpId="2" nodeType="withEffect">
                                  <p:stCondLst>
                                    <p:cond delay="0"/>
                                  </p:stCondLst>
                                  <p:childTnLst>
                                    <p:set>
                                      <p:cBhvr>
                                        <p:cTn id="186" dur="1" fill="hold">
                                          <p:stCondLst>
                                            <p:cond delay="0"/>
                                          </p:stCondLst>
                                        </p:cTn>
                                        <p:tgtEl>
                                          <p:spTgt spid="18"/>
                                        </p:tgtEl>
                                        <p:attrNameLst>
                                          <p:attrName>style.visibility</p:attrName>
                                        </p:attrNameLst>
                                      </p:cBhvr>
                                      <p:to>
                                        <p:strVal val="hidden"/>
                                      </p:to>
                                    </p:set>
                                  </p:childTnLst>
                                </p:cTn>
                              </p:par>
                              <p:par>
                                <p:cTn id="187" presetID="1" presetClass="exit" presetSubtype="0" fill="hold" grpId="2" nodeType="withEffect">
                                  <p:stCondLst>
                                    <p:cond delay="0"/>
                                  </p:stCondLst>
                                  <p:childTnLst>
                                    <p:set>
                                      <p:cBhvr>
                                        <p:cTn id="188" dur="1" fill="hold">
                                          <p:stCondLst>
                                            <p:cond delay="0"/>
                                          </p:stCondLst>
                                        </p:cTn>
                                        <p:tgtEl>
                                          <p:spTgt spid="19"/>
                                        </p:tgtEl>
                                        <p:attrNameLst>
                                          <p:attrName>style.visibility</p:attrName>
                                        </p:attrNameLst>
                                      </p:cBhvr>
                                      <p:to>
                                        <p:strVal val="hidden"/>
                                      </p:to>
                                    </p:set>
                                  </p:childTnLst>
                                </p:cTn>
                              </p:par>
                              <p:par>
                                <p:cTn id="189" presetID="1" presetClass="exit" presetSubtype="0" fill="hold" grpId="2" nodeType="withEffect">
                                  <p:stCondLst>
                                    <p:cond delay="0"/>
                                  </p:stCondLst>
                                  <p:childTnLst>
                                    <p:set>
                                      <p:cBhvr>
                                        <p:cTn id="190" dur="1" fill="hold">
                                          <p:stCondLst>
                                            <p:cond delay="0"/>
                                          </p:stCondLst>
                                        </p:cTn>
                                        <p:tgtEl>
                                          <p:spTgt spid="20"/>
                                        </p:tgtEl>
                                        <p:attrNameLst>
                                          <p:attrName>style.visibility</p:attrName>
                                        </p:attrNameLst>
                                      </p:cBhvr>
                                      <p:to>
                                        <p:strVal val="hidden"/>
                                      </p:to>
                                    </p:set>
                                  </p:childTnLst>
                                </p:cTn>
                              </p:par>
                              <p:par>
                                <p:cTn id="191" presetID="1" presetClass="exit" presetSubtype="0" fill="hold" grpId="2" nodeType="withEffect">
                                  <p:stCondLst>
                                    <p:cond delay="0"/>
                                  </p:stCondLst>
                                  <p:childTnLst>
                                    <p:set>
                                      <p:cBhvr>
                                        <p:cTn id="192" dur="1" fill="hold">
                                          <p:stCondLst>
                                            <p:cond delay="0"/>
                                          </p:stCondLst>
                                        </p:cTn>
                                        <p:tgtEl>
                                          <p:spTgt spid="21"/>
                                        </p:tgtEl>
                                        <p:attrNameLst>
                                          <p:attrName>style.visibility</p:attrName>
                                        </p:attrNameLst>
                                      </p:cBhvr>
                                      <p:to>
                                        <p:strVal val="hidden"/>
                                      </p:to>
                                    </p:set>
                                  </p:childTnLst>
                                </p:cTn>
                              </p:par>
                              <p:par>
                                <p:cTn id="193" presetID="1" presetClass="exit" presetSubtype="0" fill="hold" grpId="2" nodeType="withEffect">
                                  <p:stCondLst>
                                    <p:cond delay="0"/>
                                  </p:stCondLst>
                                  <p:childTnLst>
                                    <p:set>
                                      <p:cBhvr>
                                        <p:cTn id="194" dur="1" fill="hold">
                                          <p:stCondLst>
                                            <p:cond delay="0"/>
                                          </p:stCondLst>
                                        </p:cTn>
                                        <p:tgtEl>
                                          <p:spTgt spid="22"/>
                                        </p:tgtEl>
                                        <p:attrNameLst>
                                          <p:attrName>style.visibility</p:attrName>
                                        </p:attrNameLst>
                                      </p:cBhvr>
                                      <p:to>
                                        <p:strVal val="hidden"/>
                                      </p:to>
                                    </p:set>
                                  </p:childTnLst>
                                </p:cTn>
                              </p:par>
                              <p:par>
                                <p:cTn id="195" presetID="1" presetClass="exit" presetSubtype="0" fill="hold" grpId="1" nodeType="withEffect">
                                  <p:stCondLst>
                                    <p:cond delay="0"/>
                                  </p:stCondLst>
                                  <p:childTnLst>
                                    <p:set>
                                      <p:cBhvr>
                                        <p:cTn id="196" dur="1" fill="hold">
                                          <p:stCondLst>
                                            <p:cond delay="0"/>
                                          </p:stCondLst>
                                        </p:cTn>
                                        <p:tgtEl>
                                          <p:spTgt spid="34"/>
                                        </p:tgtEl>
                                        <p:attrNameLst>
                                          <p:attrName>style.visibility</p:attrName>
                                        </p:attrNameLst>
                                      </p:cBhvr>
                                      <p:to>
                                        <p:strVal val="hidden"/>
                                      </p:to>
                                    </p:set>
                                  </p:childTnLst>
                                </p:cTn>
                              </p:par>
                              <p:par>
                                <p:cTn id="197" presetID="1" presetClass="exit" presetSubtype="0" fill="hold" nodeType="withEffect">
                                  <p:stCondLst>
                                    <p:cond delay="0"/>
                                  </p:stCondLst>
                                  <p:childTnLst>
                                    <p:set>
                                      <p:cBhvr>
                                        <p:cTn id="198" dur="1" fill="hold">
                                          <p:stCondLst>
                                            <p:cond delay="0"/>
                                          </p:stCondLst>
                                        </p:cTn>
                                        <p:tgtEl>
                                          <p:spTgt spid="35"/>
                                        </p:tgtEl>
                                        <p:attrNameLst>
                                          <p:attrName>style.visibility</p:attrName>
                                        </p:attrNameLst>
                                      </p:cBhvr>
                                      <p:to>
                                        <p:strVal val="hidden"/>
                                      </p:to>
                                    </p:set>
                                  </p:childTnLst>
                                </p:cTn>
                              </p:par>
                              <p:par>
                                <p:cTn id="199" presetID="1" presetClass="exit" presetSubtype="0" fill="hold" grpId="1" nodeType="withEffect">
                                  <p:stCondLst>
                                    <p:cond delay="0"/>
                                  </p:stCondLst>
                                  <p:childTnLst>
                                    <p:set>
                                      <p:cBhvr>
                                        <p:cTn id="200" dur="1" fill="hold">
                                          <p:stCondLst>
                                            <p:cond delay="0"/>
                                          </p:stCondLst>
                                        </p:cTn>
                                        <p:tgtEl>
                                          <p:spTgt spid="36"/>
                                        </p:tgtEl>
                                        <p:attrNameLst>
                                          <p:attrName>style.visibility</p:attrName>
                                        </p:attrNameLst>
                                      </p:cBhvr>
                                      <p:to>
                                        <p:strVal val="hidden"/>
                                      </p:to>
                                    </p:set>
                                  </p:childTnLst>
                                </p:cTn>
                              </p:par>
                              <p:par>
                                <p:cTn id="201" presetID="1" presetClass="exit" presetSubtype="0" fill="hold" grpId="1" nodeType="withEffect">
                                  <p:stCondLst>
                                    <p:cond delay="0"/>
                                  </p:stCondLst>
                                  <p:childTnLst>
                                    <p:set>
                                      <p:cBhvr>
                                        <p:cTn id="202" dur="1" fill="hold">
                                          <p:stCondLst>
                                            <p:cond delay="0"/>
                                          </p:stCondLst>
                                        </p:cTn>
                                        <p:tgtEl>
                                          <p:spTgt spid="37"/>
                                        </p:tgtEl>
                                        <p:attrNameLst>
                                          <p:attrName>style.visibility</p:attrName>
                                        </p:attrNameLst>
                                      </p:cBhvr>
                                      <p:to>
                                        <p:strVal val="hidden"/>
                                      </p:to>
                                    </p:set>
                                  </p:childTnLst>
                                </p:cTn>
                              </p:par>
                              <p:par>
                                <p:cTn id="203" presetID="1" presetClass="exit" presetSubtype="0" fill="hold" grpId="1" nodeType="withEffect">
                                  <p:stCondLst>
                                    <p:cond delay="0"/>
                                  </p:stCondLst>
                                  <p:childTnLst>
                                    <p:set>
                                      <p:cBhvr>
                                        <p:cTn id="204" dur="1" fill="hold">
                                          <p:stCondLst>
                                            <p:cond delay="0"/>
                                          </p:stCondLst>
                                        </p:cTn>
                                        <p:tgtEl>
                                          <p:spTgt spid="38"/>
                                        </p:tgtEl>
                                        <p:attrNameLst>
                                          <p:attrName>style.visibility</p:attrName>
                                        </p:attrNameLst>
                                      </p:cBhvr>
                                      <p:to>
                                        <p:strVal val="hidden"/>
                                      </p:to>
                                    </p:set>
                                  </p:childTnLst>
                                </p:cTn>
                              </p:par>
                              <p:par>
                                <p:cTn id="205" presetID="1" presetClass="exit" presetSubtype="0" fill="hold" grpId="1" nodeType="withEffect">
                                  <p:stCondLst>
                                    <p:cond delay="0"/>
                                  </p:stCondLst>
                                  <p:childTnLst>
                                    <p:set>
                                      <p:cBhvr>
                                        <p:cTn id="206" dur="1" fill="hold">
                                          <p:stCondLst>
                                            <p:cond delay="0"/>
                                          </p:stCondLst>
                                        </p:cTn>
                                        <p:tgtEl>
                                          <p:spTgt spid="39"/>
                                        </p:tgtEl>
                                        <p:attrNameLst>
                                          <p:attrName>style.visibility</p:attrName>
                                        </p:attrNameLst>
                                      </p:cBhvr>
                                      <p:to>
                                        <p:strVal val="hidden"/>
                                      </p:to>
                                    </p:set>
                                  </p:childTnLst>
                                </p:cTn>
                              </p:par>
                              <p:par>
                                <p:cTn id="207" presetID="1" presetClass="exit" presetSubtype="0" fill="hold" grpId="1" nodeType="withEffect">
                                  <p:stCondLst>
                                    <p:cond delay="0"/>
                                  </p:stCondLst>
                                  <p:childTnLst>
                                    <p:set>
                                      <p:cBhvr>
                                        <p:cTn id="208" dur="1" fill="hold">
                                          <p:stCondLst>
                                            <p:cond delay="0"/>
                                          </p:stCondLst>
                                        </p:cTn>
                                        <p:tgtEl>
                                          <p:spTgt spid="40"/>
                                        </p:tgtEl>
                                        <p:attrNameLst>
                                          <p:attrName>style.visibility</p:attrName>
                                        </p:attrNameLst>
                                      </p:cBhvr>
                                      <p:to>
                                        <p:strVal val="hidden"/>
                                      </p:to>
                                    </p:set>
                                  </p:childTnLst>
                                </p:cTn>
                              </p:par>
                              <p:par>
                                <p:cTn id="209" presetID="1" presetClass="exit" presetSubtype="0" fill="hold" grpId="1" nodeType="withEffect">
                                  <p:stCondLst>
                                    <p:cond delay="0"/>
                                  </p:stCondLst>
                                  <p:childTnLst>
                                    <p:set>
                                      <p:cBhvr>
                                        <p:cTn id="210" dur="1" fill="hold">
                                          <p:stCondLst>
                                            <p:cond delay="0"/>
                                          </p:stCondLst>
                                        </p:cTn>
                                        <p:tgtEl>
                                          <p:spTgt spid="41"/>
                                        </p:tgtEl>
                                        <p:attrNameLst>
                                          <p:attrName>style.visibility</p:attrName>
                                        </p:attrNameLst>
                                      </p:cBhvr>
                                      <p:to>
                                        <p:strVal val="hidden"/>
                                      </p:to>
                                    </p:set>
                                  </p:childTnLst>
                                </p:cTn>
                              </p:par>
                              <p:par>
                                <p:cTn id="211" presetID="1" presetClass="exit" presetSubtype="0" fill="hold" grpId="1" nodeType="withEffect">
                                  <p:stCondLst>
                                    <p:cond delay="0"/>
                                  </p:stCondLst>
                                  <p:childTnLst>
                                    <p:set>
                                      <p:cBhvr>
                                        <p:cTn id="212" dur="1" fill="hold">
                                          <p:stCondLst>
                                            <p:cond delay="0"/>
                                          </p:stCondLst>
                                        </p:cTn>
                                        <p:tgtEl>
                                          <p:spTgt spid="42"/>
                                        </p:tgtEl>
                                        <p:attrNameLst>
                                          <p:attrName>style.visibility</p:attrName>
                                        </p:attrNameLst>
                                      </p:cBhvr>
                                      <p:to>
                                        <p:strVal val="hidden"/>
                                      </p:to>
                                    </p:set>
                                  </p:childTnLst>
                                </p:cTn>
                              </p:par>
                              <p:par>
                                <p:cTn id="213" presetID="1" presetClass="exit" presetSubtype="0" fill="hold" grpId="1" nodeType="withEffect">
                                  <p:stCondLst>
                                    <p:cond delay="0"/>
                                  </p:stCondLst>
                                  <p:childTnLst>
                                    <p:set>
                                      <p:cBhvr>
                                        <p:cTn id="214" dur="1" fill="hold">
                                          <p:stCondLst>
                                            <p:cond delay="0"/>
                                          </p:stCondLst>
                                        </p:cTn>
                                        <p:tgtEl>
                                          <p:spTgt spid="43"/>
                                        </p:tgtEl>
                                        <p:attrNameLst>
                                          <p:attrName>style.visibility</p:attrName>
                                        </p:attrNameLst>
                                      </p:cBhvr>
                                      <p:to>
                                        <p:strVal val="hidden"/>
                                      </p:to>
                                    </p:set>
                                  </p:childTnLst>
                                </p:cTn>
                              </p:par>
                              <p:par>
                                <p:cTn id="215" presetID="1" presetClass="exit" presetSubtype="0" fill="hold" grpId="1" nodeType="withEffect">
                                  <p:stCondLst>
                                    <p:cond delay="0"/>
                                  </p:stCondLst>
                                  <p:childTnLst>
                                    <p:set>
                                      <p:cBhvr>
                                        <p:cTn id="216" dur="1" fill="hold">
                                          <p:stCondLst>
                                            <p:cond delay="0"/>
                                          </p:stCondLst>
                                        </p:cTn>
                                        <p:tgtEl>
                                          <p:spTgt spid="44"/>
                                        </p:tgtEl>
                                        <p:attrNameLst>
                                          <p:attrName>style.visibility</p:attrName>
                                        </p:attrNameLst>
                                      </p:cBhvr>
                                      <p:to>
                                        <p:strVal val="hidden"/>
                                      </p:to>
                                    </p:set>
                                  </p:childTnLst>
                                </p:cTn>
                              </p:par>
                              <p:par>
                                <p:cTn id="217" presetID="1" presetClass="entr" presetSubtype="0" fill="hold" grpId="0" nodeType="withEffect">
                                  <p:stCondLst>
                                    <p:cond delay="0"/>
                                  </p:stCondLst>
                                  <p:childTnLst>
                                    <p:set>
                                      <p:cBhvr>
                                        <p:cTn id="218" dur="1" fill="hold">
                                          <p:stCondLst>
                                            <p:cond delay="0"/>
                                          </p:stCondLst>
                                        </p:cTn>
                                        <p:tgtEl>
                                          <p:spTgt spid="45"/>
                                        </p:tgtEl>
                                        <p:attrNameLst>
                                          <p:attrName>style.visibility</p:attrName>
                                        </p:attrNameLst>
                                      </p:cBhvr>
                                      <p:to>
                                        <p:strVal val="visible"/>
                                      </p:to>
                                    </p:set>
                                  </p:childTnLst>
                                </p:cTn>
                              </p:par>
                              <p:par>
                                <p:cTn id="219" presetID="1" presetClass="entr" presetSubtype="0" fill="hold" nodeType="withEffect">
                                  <p:stCondLst>
                                    <p:cond delay="0"/>
                                  </p:stCondLst>
                                  <p:childTnLst>
                                    <p:set>
                                      <p:cBhvr>
                                        <p:cTn id="220" dur="1" fill="hold">
                                          <p:stCondLst>
                                            <p:cond delay="0"/>
                                          </p:stCondLst>
                                        </p:cTn>
                                        <p:tgtEl>
                                          <p:spTgt spid="46"/>
                                        </p:tgtEl>
                                        <p:attrNameLst>
                                          <p:attrName>style.visibility</p:attrName>
                                        </p:attrNameLst>
                                      </p:cBhvr>
                                      <p:to>
                                        <p:strVal val="visible"/>
                                      </p:to>
                                    </p:set>
                                  </p:childTnLst>
                                </p:cTn>
                              </p:par>
                              <p:par>
                                <p:cTn id="221" presetID="1" presetClass="entr" presetSubtype="0" fill="hold" grpId="0" nodeType="withEffect">
                                  <p:stCondLst>
                                    <p:cond delay="0"/>
                                  </p:stCondLst>
                                  <p:childTnLst>
                                    <p:set>
                                      <p:cBhvr>
                                        <p:cTn id="222" dur="1" fill="hold">
                                          <p:stCondLst>
                                            <p:cond delay="0"/>
                                          </p:stCondLst>
                                        </p:cTn>
                                        <p:tgtEl>
                                          <p:spTgt spid="47"/>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48"/>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49"/>
                                        </p:tgtEl>
                                        <p:attrNameLst>
                                          <p:attrName>style.visibility</p:attrName>
                                        </p:attrNameLst>
                                      </p:cBhvr>
                                      <p:to>
                                        <p:strVal val="visible"/>
                                      </p:to>
                                    </p:set>
                                  </p:childTnLst>
                                </p:cTn>
                              </p:par>
                              <p:par>
                                <p:cTn id="227" presetID="1" presetClass="entr" presetSubtype="0" fill="hold" grpId="0" nodeType="withEffect">
                                  <p:stCondLst>
                                    <p:cond delay="0"/>
                                  </p:stCondLst>
                                  <p:childTnLst>
                                    <p:set>
                                      <p:cBhvr>
                                        <p:cTn id="228" dur="1" fill="hold">
                                          <p:stCondLst>
                                            <p:cond delay="0"/>
                                          </p:stCondLst>
                                        </p:cTn>
                                        <p:tgtEl>
                                          <p:spTgt spid="50"/>
                                        </p:tgtEl>
                                        <p:attrNameLst>
                                          <p:attrName>style.visibility</p:attrName>
                                        </p:attrNameLst>
                                      </p:cBhvr>
                                      <p:to>
                                        <p:strVal val="visible"/>
                                      </p:to>
                                    </p:set>
                                  </p:childTnLst>
                                </p:cTn>
                              </p:par>
                              <p:par>
                                <p:cTn id="229" presetID="1" presetClass="entr" presetSubtype="0" fill="hold" grpId="0" nodeType="withEffect">
                                  <p:stCondLst>
                                    <p:cond delay="0"/>
                                  </p:stCondLst>
                                  <p:childTnLst>
                                    <p:set>
                                      <p:cBhvr>
                                        <p:cTn id="230" dur="1" fill="hold">
                                          <p:stCondLst>
                                            <p:cond delay="0"/>
                                          </p:stCondLst>
                                        </p:cTn>
                                        <p:tgtEl>
                                          <p:spTgt spid="51"/>
                                        </p:tgtEl>
                                        <p:attrNameLst>
                                          <p:attrName>style.visibility</p:attrName>
                                        </p:attrNameLst>
                                      </p:cBhvr>
                                      <p:to>
                                        <p:strVal val="visible"/>
                                      </p:to>
                                    </p:set>
                                  </p:childTnLst>
                                </p:cTn>
                              </p:par>
                              <p:par>
                                <p:cTn id="231" presetID="1" presetClass="entr" presetSubtype="0" fill="hold" grpId="0" nodeType="withEffect">
                                  <p:stCondLst>
                                    <p:cond delay="0"/>
                                  </p:stCondLst>
                                  <p:childTnLst>
                                    <p:set>
                                      <p:cBhvr>
                                        <p:cTn id="232" dur="1" fill="hold">
                                          <p:stCondLst>
                                            <p:cond delay="0"/>
                                          </p:stCondLst>
                                        </p:cTn>
                                        <p:tgtEl>
                                          <p:spTgt spid="52"/>
                                        </p:tgtEl>
                                        <p:attrNameLst>
                                          <p:attrName>style.visibility</p:attrName>
                                        </p:attrNameLst>
                                      </p:cBhvr>
                                      <p:to>
                                        <p:strVal val="visible"/>
                                      </p:to>
                                    </p:set>
                                  </p:childTnLst>
                                </p:cTn>
                              </p:par>
                              <p:par>
                                <p:cTn id="233" presetID="1" presetClass="entr" presetSubtype="0" fill="hold" grpId="0" nodeType="withEffect">
                                  <p:stCondLst>
                                    <p:cond delay="0"/>
                                  </p:stCondLst>
                                  <p:childTnLst>
                                    <p:set>
                                      <p:cBhvr>
                                        <p:cTn id="234" dur="1" fill="hold">
                                          <p:stCondLst>
                                            <p:cond delay="0"/>
                                          </p:stCondLst>
                                        </p:cTn>
                                        <p:tgtEl>
                                          <p:spTgt spid="53"/>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54"/>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55"/>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56"/>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57"/>
                                        </p:tgtEl>
                                        <p:attrNameLst>
                                          <p:attrName>style.visibility</p:attrName>
                                        </p:attrNameLst>
                                      </p:cBhvr>
                                      <p:to>
                                        <p:strVal val="visible"/>
                                      </p:to>
                                    </p:set>
                                  </p:childTnLst>
                                </p:cTn>
                              </p:par>
                              <p:par>
                                <p:cTn id="243" presetID="1" presetClass="entr" presetSubtype="0" fill="hold" grpId="0" nodeType="withEffect">
                                  <p:stCondLst>
                                    <p:cond delay="0"/>
                                  </p:stCondLst>
                                  <p:childTnLst>
                                    <p:set>
                                      <p:cBhvr>
                                        <p:cTn id="244" dur="1" fill="hold">
                                          <p:stCondLst>
                                            <p:cond delay="0"/>
                                          </p:stCondLst>
                                        </p:cTn>
                                        <p:tgtEl>
                                          <p:spTgt spid="58"/>
                                        </p:tgtEl>
                                        <p:attrNameLst>
                                          <p:attrName>style.visibility</p:attrName>
                                        </p:attrNameLst>
                                      </p:cBhvr>
                                      <p:to>
                                        <p:strVal val="visible"/>
                                      </p:to>
                                    </p:set>
                                  </p:childTnLst>
                                </p:cTn>
                              </p:par>
                              <p:par>
                                <p:cTn id="245" presetID="1" presetClass="entr" presetSubtype="0" fill="hold" grpId="0" nodeType="withEffect">
                                  <p:stCondLst>
                                    <p:cond delay="0"/>
                                  </p:stCondLst>
                                  <p:childTnLst>
                                    <p:set>
                                      <p:cBhvr>
                                        <p:cTn id="246" dur="1" fill="hold">
                                          <p:stCondLst>
                                            <p:cond delay="0"/>
                                          </p:stCondLst>
                                        </p:cTn>
                                        <p:tgtEl>
                                          <p:spTgt spid="59"/>
                                        </p:tgtEl>
                                        <p:attrNameLst>
                                          <p:attrName>style.visibility</p:attrName>
                                        </p:attrNameLst>
                                      </p:cBhvr>
                                      <p:to>
                                        <p:strVal val="visible"/>
                                      </p:to>
                                    </p:set>
                                  </p:childTnLst>
                                </p:cTn>
                              </p:par>
                            </p:childTnLst>
                          </p:cTn>
                        </p:par>
                      </p:childTnLst>
                    </p:cTn>
                  </p:par>
                  <p:par>
                    <p:cTn id="247" fill="hold">
                      <p:stCondLst>
                        <p:cond delay="indefinite"/>
                      </p:stCondLst>
                      <p:childTnLst>
                        <p:par>
                          <p:cTn id="248" fill="hold">
                            <p:stCondLst>
                              <p:cond delay="0"/>
                            </p:stCondLst>
                            <p:childTnLst>
                              <p:par>
                                <p:cTn id="249" presetID="1" presetClass="exit" presetSubtype="0" fill="hold" grpId="5" nodeType="clickEffect">
                                  <p:stCondLst>
                                    <p:cond delay="0"/>
                                  </p:stCondLst>
                                  <p:childTnLst>
                                    <p:set>
                                      <p:cBhvr>
                                        <p:cTn id="250" dur="1" fill="hold">
                                          <p:stCondLst>
                                            <p:cond delay="0"/>
                                          </p:stCondLst>
                                        </p:cTn>
                                        <p:tgtEl>
                                          <p:spTgt spid="2"/>
                                        </p:tgtEl>
                                        <p:attrNameLst>
                                          <p:attrName>style.visibility</p:attrName>
                                        </p:attrNameLst>
                                      </p:cBhvr>
                                      <p:to>
                                        <p:strVal val="hidden"/>
                                      </p:to>
                                    </p:set>
                                  </p:childTnLst>
                                </p:cTn>
                              </p:par>
                              <p:par>
                                <p:cTn id="251" presetID="1" presetClass="exit" presetSubtype="0" fill="hold" nodeType="withEffect">
                                  <p:stCondLst>
                                    <p:cond delay="0"/>
                                  </p:stCondLst>
                                  <p:childTnLst>
                                    <p:set>
                                      <p:cBhvr>
                                        <p:cTn id="252" dur="1" fill="hold">
                                          <p:stCondLst>
                                            <p:cond delay="0"/>
                                          </p:stCondLst>
                                        </p:cTn>
                                        <p:tgtEl>
                                          <p:spTgt spid="3"/>
                                        </p:tgtEl>
                                        <p:attrNameLst>
                                          <p:attrName>style.visibility</p:attrName>
                                        </p:attrNameLst>
                                      </p:cBhvr>
                                      <p:to>
                                        <p:strVal val="hidden"/>
                                      </p:to>
                                    </p:set>
                                  </p:childTnLst>
                                </p:cTn>
                              </p:par>
                              <p:par>
                                <p:cTn id="253" presetID="1" presetClass="exit" presetSubtype="0" fill="hold" grpId="5" nodeType="withEffect">
                                  <p:stCondLst>
                                    <p:cond delay="0"/>
                                  </p:stCondLst>
                                  <p:childTnLst>
                                    <p:set>
                                      <p:cBhvr>
                                        <p:cTn id="254" dur="1" fill="hold">
                                          <p:stCondLst>
                                            <p:cond delay="0"/>
                                          </p:stCondLst>
                                        </p:cTn>
                                        <p:tgtEl>
                                          <p:spTgt spid="4"/>
                                        </p:tgtEl>
                                        <p:attrNameLst>
                                          <p:attrName>style.visibility</p:attrName>
                                        </p:attrNameLst>
                                      </p:cBhvr>
                                      <p:to>
                                        <p:strVal val="hidden"/>
                                      </p:to>
                                    </p:set>
                                  </p:childTnLst>
                                </p:cTn>
                              </p:par>
                              <p:par>
                                <p:cTn id="255" presetID="1" presetClass="exit" presetSubtype="0" fill="hold" grpId="5" nodeType="withEffect">
                                  <p:stCondLst>
                                    <p:cond delay="0"/>
                                  </p:stCondLst>
                                  <p:childTnLst>
                                    <p:set>
                                      <p:cBhvr>
                                        <p:cTn id="256" dur="1" fill="hold">
                                          <p:stCondLst>
                                            <p:cond delay="0"/>
                                          </p:stCondLst>
                                        </p:cTn>
                                        <p:tgtEl>
                                          <p:spTgt spid="5"/>
                                        </p:tgtEl>
                                        <p:attrNameLst>
                                          <p:attrName>style.visibility</p:attrName>
                                        </p:attrNameLst>
                                      </p:cBhvr>
                                      <p:to>
                                        <p:strVal val="hidden"/>
                                      </p:to>
                                    </p:set>
                                  </p:childTnLst>
                                </p:cTn>
                              </p:par>
                              <p:par>
                                <p:cTn id="257" presetID="1" presetClass="exit" presetSubtype="0" fill="hold" grpId="5" nodeType="withEffect">
                                  <p:stCondLst>
                                    <p:cond delay="0"/>
                                  </p:stCondLst>
                                  <p:childTnLst>
                                    <p:set>
                                      <p:cBhvr>
                                        <p:cTn id="258" dur="1" fill="hold">
                                          <p:stCondLst>
                                            <p:cond delay="0"/>
                                          </p:stCondLst>
                                        </p:cTn>
                                        <p:tgtEl>
                                          <p:spTgt spid="6"/>
                                        </p:tgtEl>
                                        <p:attrNameLst>
                                          <p:attrName>style.visibility</p:attrName>
                                        </p:attrNameLst>
                                      </p:cBhvr>
                                      <p:to>
                                        <p:strVal val="hidden"/>
                                      </p:to>
                                    </p:set>
                                  </p:childTnLst>
                                </p:cTn>
                              </p:par>
                              <p:par>
                                <p:cTn id="259" presetID="1" presetClass="exit" presetSubtype="0" fill="hold" grpId="4" nodeType="withEffect">
                                  <p:stCondLst>
                                    <p:cond delay="0"/>
                                  </p:stCondLst>
                                  <p:childTnLst>
                                    <p:set>
                                      <p:cBhvr>
                                        <p:cTn id="260" dur="1" fill="hold">
                                          <p:stCondLst>
                                            <p:cond delay="0"/>
                                          </p:stCondLst>
                                        </p:cTn>
                                        <p:tgtEl>
                                          <p:spTgt spid="7"/>
                                        </p:tgtEl>
                                        <p:attrNameLst>
                                          <p:attrName>style.visibility</p:attrName>
                                        </p:attrNameLst>
                                      </p:cBhvr>
                                      <p:to>
                                        <p:strVal val="hidden"/>
                                      </p:to>
                                    </p:set>
                                  </p:childTnLst>
                                </p:cTn>
                              </p:par>
                              <p:par>
                                <p:cTn id="261" presetID="1" presetClass="exit" presetSubtype="0" fill="hold" nodeType="withEffect">
                                  <p:stCondLst>
                                    <p:cond delay="0"/>
                                  </p:stCondLst>
                                  <p:childTnLst>
                                    <p:set>
                                      <p:cBhvr>
                                        <p:cTn id="262" dur="1" fill="hold">
                                          <p:stCondLst>
                                            <p:cond delay="0"/>
                                          </p:stCondLst>
                                        </p:cTn>
                                        <p:tgtEl>
                                          <p:spTgt spid="8"/>
                                        </p:tgtEl>
                                        <p:attrNameLst>
                                          <p:attrName>style.visibility</p:attrName>
                                        </p:attrNameLst>
                                      </p:cBhvr>
                                      <p:to>
                                        <p:strVal val="hidden"/>
                                      </p:to>
                                    </p:set>
                                  </p:childTnLst>
                                </p:cTn>
                              </p:par>
                              <p:par>
                                <p:cTn id="263" presetID="1" presetClass="exit" presetSubtype="0" fill="hold" grpId="4" nodeType="withEffect">
                                  <p:stCondLst>
                                    <p:cond delay="0"/>
                                  </p:stCondLst>
                                  <p:childTnLst>
                                    <p:set>
                                      <p:cBhvr>
                                        <p:cTn id="264" dur="1" fill="hold">
                                          <p:stCondLst>
                                            <p:cond delay="0"/>
                                          </p:stCondLst>
                                        </p:cTn>
                                        <p:tgtEl>
                                          <p:spTgt spid="9"/>
                                        </p:tgtEl>
                                        <p:attrNameLst>
                                          <p:attrName>style.visibility</p:attrName>
                                        </p:attrNameLst>
                                      </p:cBhvr>
                                      <p:to>
                                        <p:strVal val="hidden"/>
                                      </p:to>
                                    </p:set>
                                  </p:childTnLst>
                                </p:cTn>
                              </p:par>
                              <p:par>
                                <p:cTn id="265" presetID="1" presetClass="exit" presetSubtype="0" fill="hold" grpId="4" nodeType="withEffect">
                                  <p:stCondLst>
                                    <p:cond delay="0"/>
                                  </p:stCondLst>
                                  <p:childTnLst>
                                    <p:set>
                                      <p:cBhvr>
                                        <p:cTn id="266" dur="1" fill="hold">
                                          <p:stCondLst>
                                            <p:cond delay="0"/>
                                          </p:stCondLst>
                                        </p:cTn>
                                        <p:tgtEl>
                                          <p:spTgt spid="10"/>
                                        </p:tgtEl>
                                        <p:attrNameLst>
                                          <p:attrName>style.visibility</p:attrName>
                                        </p:attrNameLst>
                                      </p:cBhvr>
                                      <p:to>
                                        <p:strVal val="hidden"/>
                                      </p:to>
                                    </p:set>
                                  </p:childTnLst>
                                </p:cTn>
                              </p:par>
                              <p:par>
                                <p:cTn id="267" presetID="1" presetClass="exit" presetSubtype="0" fill="hold" grpId="4" nodeType="withEffect">
                                  <p:stCondLst>
                                    <p:cond delay="0"/>
                                  </p:stCondLst>
                                  <p:childTnLst>
                                    <p:set>
                                      <p:cBhvr>
                                        <p:cTn id="268" dur="1" fill="hold">
                                          <p:stCondLst>
                                            <p:cond delay="0"/>
                                          </p:stCondLst>
                                        </p:cTn>
                                        <p:tgtEl>
                                          <p:spTgt spid="11"/>
                                        </p:tgtEl>
                                        <p:attrNameLst>
                                          <p:attrName>style.visibility</p:attrName>
                                        </p:attrNameLst>
                                      </p:cBhvr>
                                      <p:to>
                                        <p:strVal val="hidden"/>
                                      </p:to>
                                    </p:set>
                                  </p:childTnLst>
                                </p:cTn>
                              </p:par>
                              <p:par>
                                <p:cTn id="269" presetID="1" presetClass="exit" presetSubtype="0" fill="hold" grpId="4" nodeType="withEffect">
                                  <p:stCondLst>
                                    <p:cond delay="0"/>
                                  </p:stCondLst>
                                  <p:childTnLst>
                                    <p:set>
                                      <p:cBhvr>
                                        <p:cTn id="270" dur="1" fill="hold">
                                          <p:stCondLst>
                                            <p:cond delay="0"/>
                                          </p:stCondLst>
                                        </p:cTn>
                                        <p:tgtEl>
                                          <p:spTgt spid="12"/>
                                        </p:tgtEl>
                                        <p:attrNameLst>
                                          <p:attrName>style.visibility</p:attrName>
                                        </p:attrNameLst>
                                      </p:cBhvr>
                                      <p:to>
                                        <p:strVal val="hidden"/>
                                      </p:to>
                                    </p:set>
                                  </p:childTnLst>
                                </p:cTn>
                              </p:par>
                              <p:par>
                                <p:cTn id="271" presetID="1" presetClass="exit" presetSubtype="0" fill="hold" grpId="4" nodeType="withEffect">
                                  <p:stCondLst>
                                    <p:cond delay="0"/>
                                  </p:stCondLst>
                                  <p:childTnLst>
                                    <p:set>
                                      <p:cBhvr>
                                        <p:cTn id="272" dur="1" fill="hold">
                                          <p:stCondLst>
                                            <p:cond delay="0"/>
                                          </p:stCondLst>
                                        </p:cTn>
                                        <p:tgtEl>
                                          <p:spTgt spid="13"/>
                                        </p:tgtEl>
                                        <p:attrNameLst>
                                          <p:attrName>style.visibility</p:attrName>
                                        </p:attrNameLst>
                                      </p:cBhvr>
                                      <p:to>
                                        <p:strVal val="hidden"/>
                                      </p:to>
                                    </p:set>
                                  </p:childTnLst>
                                </p:cTn>
                              </p:par>
                              <p:par>
                                <p:cTn id="273" presetID="1" presetClass="exit" presetSubtype="0" fill="hold" grpId="3" nodeType="withEffect">
                                  <p:stCondLst>
                                    <p:cond delay="0"/>
                                  </p:stCondLst>
                                  <p:childTnLst>
                                    <p:set>
                                      <p:cBhvr>
                                        <p:cTn id="274" dur="1" fill="hold">
                                          <p:stCondLst>
                                            <p:cond delay="0"/>
                                          </p:stCondLst>
                                        </p:cTn>
                                        <p:tgtEl>
                                          <p:spTgt spid="14"/>
                                        </p:tgtEl>
                                        <p:attrNameLst>
                                          <p:attrName>style.visibility</p:attrName>
                                        </p:attrNameLst>
                                      </p:cBhvr>
                                      <p:to>
                                        <p:strVal val="hidden"/>
                                      </p:to>
                                    </p:set>
                                  </p:childTnLst>
                                </p:cTn>
                              </p:par>
                              <p:par>
                                <p:cTn id="275" presetID="1" presetClass="exit" presetSubtype="0" fill="hold" nodeType="withEffect">
                                  <p:stCondLst>
                                    <p:cond delay="0"/>
                                  </p:stCondLst>
                                  <p:childTnLst>
                                    <p:set>
                                      <p:cBhvr>
                                        <p:cTn id="276" dur="1" fill="hold">
                                          <p:stCondLst>
                                            <p:cond delay="0"/>
                                          </p:stCondLst>
                                        </p:cTn>
                                        <p:tgtEl>
                                          <p:spTgt spid="15"/>
                                        </p:tgtEl>
                                        <p:attrNameLst>
                                          <p:attrName>style.visibility</p:attrName>
                                        </p:attrNameLst>
                                      </p:cBhvr>
                                      <p:to>
                                        <p:strVal val="hidden"/>
                                      </p:to>
                                    </p:set>
                                  </p:childTnLst>
                                </p:cTn>
                              </p:par>
                              <p:par>
                                <p:cTn id="277" presetID="1" presetClass="exit" presetSubtype="0" fill="hold" grpId="3" nodeType="withEffect">
                                  <p:stCondLst>
                                    <p:cond delay="0"/>
                                  </p:stCondLst>
                                  <p:childTnLst>
                                    <p:set>
                                      <p:cBhvr>
                                        <p:cTn id="278" dur="1" fill="hold">
                                          <p:stCondLst>
                                            <p:cond delay="0"/>
                                          </p:stCondLst>
                                        </p:cTn>
                                        <p:tgtEl>
                                          <p:spTgt spid="16"/>
                                        </p:tgtEl>
                                        <p:attrNameLst>
                                          <p:attrName>style.visibility</p:attrName>
                                        </p:attrNameLst>
                                      </p:cBhvr>
                                      <p:to>
                                        <p:strVal val="hidden"/>
                                      </p:to>
                                    </p:set>
                                  </p:childTnLst>
                                </p:cTn>
                              </p:par>
                              <p:par>
                                <p:cTn id="279" presetID="1" presetClass="exit" presetSubtype="0" fill="hold" grpId="3" nodeType="withEffect">
                                  <p:stCondLst>
                                    <p:cond delay="0"/>
                                  </p:stCondLst>
                                  <p:childTnLst>
                                    <p:set>
                                      <p:cBhvr>
                                        <p:cTn id="280" dur="1" fill="hold">
                                          <p:stCondLst>
                                            <p:cond delay="0"/>
                                          </p:stCondLst>
                                        </p:cTn>
                                        <p:tgtEl>
                                          <p:spTgt spid="17"/>
                                        </p:tgtEl>
                                        <p:attrNameLst>
                                          <p:attrName>style.visibility</p:attrName>
                                        </p:attrNameLst>
                                      </p:cBhvr>
                                      <p:to>
                                        <p:strVal val="hidden"/>
                                      </p:to>
                                    </p:set>
                                  </p:childTnLst>
                                </p:cTn>
                              </p:par>
                              <p:par>
                                <p:cTn id="281" presetID="1" presetClass="exit" presetSubtype="0" fill="hold" grpId="3" nodeType="withEffect">
                                  <p:stCondLst>
                                    <p:cond delay="0"/>
                                  </p:stCondLst>
                                  <p:childTnLst>
                                    <p:set>
                                      <p:cBhvr>
                                        <p:cTn id="282" dur="1" fill="hold">
                                          <p:stCondLst>
                                            <p:cond delay="0"/>
                                          </p:stCondLst>
                                        </p:cTn>
                                        <p:tgtEl>
                                          <p:spTgt spid="18"/>
                                        </p:tgtEl>
                                        <p:attrNameLst>
                                          <p:attrName>style.visibility</p:attrName>
                                        </p:attrNameLst>
                                      </p:cBhvr>
                                      <p:to>
                                        <p:strVal val="hidden"/>
                                      </p:to>
                                    </p:set>
                                  </p:childTnLst>
                                </p:cTn>
                              </p:par>
                              <p:par>
                                <p:cTn id="283" presetID="1" presetClass="exit" presetSubtype="0" fill="hold" grpId="3" nodeType="withEffect">
                                  <p:stCondLst>
                                    <p:cond delay="0"/>
                                  </p:stCondLst>
                                  <p:childTnLst>
                                    <p:set>
                                      <p:cBhvr>
                                        <p:cTn id="284" dur="1" fill="hold">
                                          <p:stCondLst>
                                            <p:cond delay="0"/>
                                          </p:stCondLst>
                                        </p:cTn>
                                        <p:tgtEl>
                                          <p:spTgt spid="19"/>
                                        </p:tgtEl>
                                        <p:attrNameLst>
                                          <p:attrName>style.visibility</p:attrName>
                                        </p:attrNameLst>
                                      </p:cBhvr>
                                      <p:to>
                                        <p:strVal val="hidden"/>
                                      </p:to>
                                    </p:set>
                                  </p:childTnLst>
                                </p:cTn>
                              </p:par>
                              <p:par>
                                <p:cTn id="285" presetID="1" presetClass="exit" presetSubtype="0" fill="hold" grpId="3" nodeType="withEffect">
                                  <p:stCondLst>
                                    <p:cond delay="0"/>
                                  </p:stCondLst>
                                  <p:childTnLst>
                                    <p:set>
                                      <p:cBhvr>
                                        <p:cTn id="286" dur="1" fill="hold">
                                          <p:stCondLst>
                                            <p:cond delay="0"/>
                                          </p:stCondLst>
                                        </p:cTn>
                                        <p:tgtEl>
                                          <p:spTgt spid="20"/>
                                        </p:tgtEl>
                                        <p:attrNameLst>
                                          <p:attrName>style.visibility</p:attrName>
                                        </p:attrNameLst>
                                      </p:cBhvr>
                                      <p:to>
                                        <p:strVal val="hidden"/>
                                      </p:to>
                                    </p:set>
                                  </p:childTnLst>
                                </p:cTn>
                              </p:par>
                              <p:par>
                                <p:cTn id="287" presetID="1" presetClass="exit" presetSubtype="0" fill="hold" grpId="3" nodeType="withEffect">
                                  <p:stCondLst>
                                    <p:cond delay="0"/>
                                  </p:stCondLst>
                                  <p:childTnLst>
                                    <p:set>
                                      <p:cBhvr>
                                        <p:cTn id="288" dur="1" fill="hold">
                                          <p:stCondLst>
                                            <p:cond delay="0"/>
                                          </p:stCondLst>
                                        </p:cTn>
                                        <p:tgtEl>
                                          <p:spTgt spid="21"/>
                                        </p:tgtEl>
                                        <p:attrNameLst>
                                          <p:attrName>style.visibility</p:attrName>
                                        </p:attrNameLst>
                                      </p:cBhvr>
                                      <p:to>
                                        <p:strVal val="hidden"/>
                                      </p:to>
                                    </p:set>
                                  </p:childTnLst>
                                </p:cTn>
                              </p:par>
                              <p:par>
                                <p:cTn id="289" presetID="1" presetClass="exit" presetSubtype="0" fill="hold" grpId="3" nodeType="withEffect">
                                  <p:stCondLst>
                                    <p:cond delay="0"/>
                                  </p:stCondLst>
                                  <p:childTnLst>
                                    <p:set>
                                      <p:cBhvr>
                                        <p:cTn id="290" dur="1" fill="hold">
                                          <p:stCondLst>
                                            <p:cond delay="0"/>
                                          </p:stCondLst>
                                        </p:cTn>
                                        <p:tgtEl>
                                          <p:spTgt spid="22"/>
                                        </p:tgtEl>
                                        <p:attrNameLst>
                                          <p:attrName>style.visibility</p:attrName>
                                        </p:attrNameLst>
                                      </p:cBhvr>
                                      <p:to>
                                        <p:strVal val="hidden"/>
                                      </p:to>
                                    </p:set>
                                  </p:childTnLst>
                                </p:cTn>
                              </p:par>
                              <p:par>
                                <p:cTn id="291" presetID="1" presetClass="exit" presetSubtype="0" fill="hold" grpId="2" nodeType="withEffect">
                                  <p:stCondLst>
                                    <p:cond delay="0"/>
                                  </p:stCondLst>
                                  <p:childTnLst>
                                    <p:set>
                                      <p:cBhvr>
                                        <p:cTn id="292" dur="1" fill="hold">
                                          <p:stCondLst>
                                            <p:cond delay="0"/>
                                          </p:stCondLst>
                                        </p:cTn>
                                        <p:tgtEl>
                                          <p:spTgt spid="34"/>
                                        </p:tgtEl>
                                        <p:attrNameLst>
                                          <p:attrName>style.visibility</p:attrName>
                                        </p:attrNameLst>
                                      </p:cBhvr>
                                      <p:to>
                                        <p:strVal val="hidden"/>
                                      </p:to>
                                    </p:set>
                                  </p:childTnLst>
                                </p:cTn>
                              </p:par>
                              <p:par>
                                <p:cTn id="293" presetID="1" presetClass="exit" presetSubtype="0" fill="hold" nodeType="withEffect">
                                  <p:stCondLst>
                                    <p:cond delay="0"/>
                                  </p:stCondLst>
                                  <p:childTnLst>
                                    <p:set>
                                      <p:cBhvr>
                                        <p:cTn id="294" dur="1" fill="hold">
                                          <p:stCondLst>
                                            <p:cond delay="0"/>
                                          </p:stCondLst>
                                        </p:cTn>
                                        <p:tgtEl>
                                          <p:spTgt spid="35"/>
                                        </p:tgtEl>
                                        <p:attrNameLst>
                                          <p:attrName>style.visibility</p:attrName>
                                        </p:attrNameLst>
                                      </p:cBhvr>
                                      <p:to>
                                        <p:strVal val="hidden"/>
                                      </p:to>
                                    </p:set>
                                  </p:childTnLst>
                                </p:cTn>
                              </p:par>
                              <p:par>
                                <p:cTn id="295" presetID="1" presetClass="exit" presetSubtype="0" fill="hold" grpId="2" nodeType="withEffect">
                                  <p:stCondLst>
                                    <p:cond delay="0"/>
                                  </p:stCondLst>
                                  <p:childTnLst>
                                    <p:set>
                                      <p:cBhvr>
                                        <p:cTn id="296" dur="1" fill="hold">
                                          <p:stCondLst>
                                            <p:cond delay="0"/>
                                          </p:stCondLst>
                                        </p:cTn>
                                        <p:tgtEl>
                                          <p:spTgt spid="36"/>
                                        </p:tgtEl>
                                        <p:attrNameLst>
                                          <p:attrName>style.visibility</p:attrName>
                                        </p:attrNameLst>
                                      </p:cBhvr>
                                      <p:to>
                                        <p:strVal val="hidden"/>
                                      </p:to>
                                    </p:set>
                                  </p:childTnLst>
                                </p:cTn>
                              </p:par>
                              <p:par>
                                <p:cTn id="297" presetID="1" presetClass="exit" presetSubtype="0" fill="hold" grpId="2" nodeType="withEffect">
                                  <p:stCondLst>
                                    <p:cond delay="0"/>
                                  </p:stCondLst>
                                  <p:childTnLst>
                                    <p:set>
                                      <p:cBhvr>
                                        <p:cTn id="298" dur="1" fill="hold">
                                          <p:stCondLst>
                                            <p:cond delay="0"/>
                                          </p:stCondLst>
                                        </p:cTn>
                                        <p:tgtEl>
                                          <p:spTgt spid="37"/>
                                        </p:tgtEl>
                                        <p:attrNameLst>
                                          <p:attrName>style.visibility</p:attrName>
                                        </p:attrNameLst>
                                      </p:cBhvr>
                                      <p:to>
                                        <p:strVal val="hidden"/>
                                      </p:to>
                                    </p:set>
                                  </p:childTnLst>
                                </p:cTn>
                              </p:par>
                              <p:par>
                                <p:cTn id="299" presetID="1" presetClass="exit" presetSubtype="0" fill="hold" grpId="2" nodeType="withEffect">
                                  <p:stCondLst>
                                    <p:cond delay="0"/>
                                  </p:stCondLst>
                                  <p:childTnLst>
                                    <p:set>
                                      <p:cBhvr>
                                        <p:cTn id="300" dur="1" fill="hold">
                                          <p:stCondLst>
                                            <p:cond delay="0"/>
                                          </p:stCondLst>
                                        </p:cTn>
                                        <p:tgtEl>
                                          <p:spTgt spid="38"/>
                                        </p:tgtEl>
                                        <p:attrNameLst>
                                          <p:attrName>style.visibility</p:attrName>
                                        </p:attrNameLst>
                                      </p:cBhvr>
                                      <p:to>
                                        <p:strVal val="hidden"/>
                                      </p:to>
                                    </p:set>
                                  </p:childTnLst>
                                </p:cTn>
                              </p:par>
                              <p:par>
                                <p:cTn id="301" presetID="1" presetClass="exit" presetSubtype="0" fill="hold" grpId="2" nodeType="withEffect">
                                  <p:stCondLst>
                                    <p:cond delay="0"/>
                                  </p:stCondLst>
                                  <p:childTnLst>
                                    <p:set>
                                      <p:cBhvr>
                                        <p:cTn id="302" dur="1" fill="hold">
                                          <p:stCondLst>
                                            <p:cond delay="0"/>
                                          </p:stCondLst>
                                        </p:cTn>
                                        <p:tgtEl>
                                          <p:spTgt spid="39"/>
                                        </p:tgtEl>
                                        <p:attrNameLst>
                                          <p:attrName>style.visibility</p:attrName>
                                        </p:attrNameLst>
                                      </p:cBhvr>
                                      <p:to>
                                        <p:strVal val="hidden"/>
                                      </p:to>
                                    </p:set>
                                  </p:childTnLst>
                                </p:cTn>
                              </p:par>
                              <p:par>
                                <p:cTn id="303" presetID="1" presetClass="exit" presetSubtype="0" fill="hold" grpId="2" nodeType="withEffect">
                                  <p:stCondLst>
                                    <p:cond delay="0"/>
                                  </p:stCondLst>
                                  <p:childTnLst>
                                    <p:set>
                                      <p:cBhvr>
                                        <p:cTn id="304" dur="1" fill="hold">
                                          <p:stCondLst>
                                            <p:cond delay="0"/>
                                          </p:stCondLst>
                                        </p:cTn>
                                        <p:tgtEl>
                                          <p:spTgt spid="40"/>
                                        </p:tgtEl>
                                        <p:attrNameLst>
                                          <p:attrName>style.visibility</p:attrName>
                                        </p:attrNameLst>
                                      </p:cBhvr>
                                      <p:to>
                                        <p:strVal val="hidden"/>
                                      </p:to>
                                    </p:set>
                                  </p:childTnLst>
                                </p:cTn>
                              </p:par>
                              <p:par>
                                <p:cTn id="305" presetID="1" presetClass="exit" presetSubtype="0" fill="hold" grpId="2" nodeType="withEffect">
                                  <p:stCondLst>
                                    <p:cond delay="0"/>
                                  </p:stCondLst>
                                  <p:childTnLst>
                                    <p:set>
                                      <p:cBhvr>
                                        <p:cTn id="306" dur="1" fill="hold">
                                          <p:stCondLst>
                                            <p:cond delay="0"/>
                                          </p:stCondLst>
                                        </p:cTn>
                                        <p:tgtEl>
                                          <p:spTgt spid="41"/>
                                        </p:tgtEl>
                                        <p:attrNameLst>
                                          <p:attrName>style.visibility</p:attrName>
                                        </p:attrNameLst>
                                      </p:cBhvr>
                                      <p:to>
                                        <p:strVal val="hidden"/>
                                      </p:to>
                                    </p:set>
                                  </p:childTnLst>
                                </p:cTn>
                              </p:par>
                              <p:par>
                                <p:cTn id="307" presetID="1" presetClass="exit" presetSubtype="0" fill="hold" grpId="2" nodeType="withEffect">
                                  <p:stCondLst>
                                    <p:cond delay="0"/>
                                  </p:stCondLst>
                                  <p:childTnLst>
                                    <p:set>
                                      <p:cBhvr>
                                        <p:cTn id="308" dur="1" fill="hold">
                                          <p:stCondLst>
                                            <p:cond delay="0"/>
                                          </p:stCondLst>
                                        </p:cTn>
                                        <p:tgtEl>
                                          <p:spTgt spid="42"/>
                                        </p:tgtEl>
                                        <p:attrNameLst>
                                          <p:attrName>style.visibility</p:attrName>
                                        </p:attrNameLst>
                                      </p:cBhvr>
                                      <p:to>
                                        <p:strVal val="hidden"/>
                                      </p:to>
                                    </p:set>
                                  </p:childTnLst>
                                </p:cTn>
                              </p:par>
                              <p:par>
                                <p:cTn id="309" presetID="1" presetClass="exit" presetSubtype="0" fill="hold" grpId="2" nodeType="withEffect">
                                  <p:stCondLst>
                                    <p:cond delay="0"/>
                                  </p:stCondLst>
                                  <p:childTnLst>
                                    <p:set>
                                      <p:cBhvr>
                                        <p:cTn id="310" dur="1" fill="hold">
                                          <p:stCondLst>
                                            <p:cond delay="0"/>
                                          </p:stCondLst>
                                        </p:cTn>
                                        <p:tgtEl>
                                          <p:spTgt spid="43"/>
                                        </p:tgtEl>
                                        <p:attrNameLst>
                                          <p:attrName>style.visibility</p:attrName>
                                        </p:attrNameLst>
                                      </p:cBhvr>
                                      <p:to>
                                        <p:strVal val="hidden"/>
                                      </p:to>
                                    </p:set>
                                  </p:childTnLst>
                                </p:cTn>
                              </p:par>
                              <p:par>
                                <p:cTn id="311" presetID="1" presetClass="exit" presetSubtype="0" fill="hold" grpId="2" nodeType="withEffect">
                                  <p:stCondLst>
                                    <p:cond delay="0"/>
                                  </p:stCondLst>
                                  <p:childTnLst>
                                    <p:set>
                                      <p:cBhvr>
                                        <p:cTn id="312" dur="1" fill="hold">
                                          <p:stCondLst>
                                            <p:cond delay="0"/>
                                          </p:stCondLst>
                                        </p:cTn>
                                        <p:tgtEl>
                                          <p:spTgt spid="44"/>
                                        </p:tgtEl>
                                        <p:attrNameLst>
                                          <p:attrName>style.visibility</p:attrName>
                                        </p:attrNameLst>
                                      </p:cBhvr>
                                      <p:to>
                                        <p:strVal val="hidden"/>
                                      </p:to>
                                    </p:set>
                                  </p:childTnLst>
                                </p:cTn>
                              </p:par>
                              <p:par>
                                <p:cTn id="313" presetID="1" presetClass="exit" presetSubtype="0" fill="hold" grpId="1" nodeType="withEffect">
                                  <p:stCondLst>
                                    <p:cond delay="0"/>
                                  </p:stCondLst>
                                  <p:childTnLst>
                                    <p:set>
                                      <p:cBhvr>
                                        <p:cTn id="314" dur="1" fill="hold">
                                          <p:stCondLst>
                                            <p:cond delay="0"/>
                                          </p:stCondLst>
                                        </p:cTn>
                                        <p:tgtEl>
                                          <p:spTgt spid="45"/>
                                        </p:tgtEl>
                                        <p:attrNameLst>
                                          <p:attrName>style.visibility</p:attrName>
                                        </p:attrNameLst>
                                      </p:cBhvr>
                                      <p:to>
                                        <p:strVal val="hidden"/>
                                      </p:to>
                                    </p:set>
                                  </p:childTnLst>
                                </p:cTn>
                              </p:par>
                              <p:par>
                                <p:cTn id="315" presetID="1" presetClass="exit" presetSubtype="0" fill="hold" nodeType="withEffect">
                                  <p:stCondLst>
                                    <p:cond delay="0"/>
                                  </p:stCondLst>
                                  <p:childTnLst>
                                    <p:set>
                                      <p:cBhvr>
                                        <p:cTn id="316" dur="1" fill="hold">
                                          <p:stCondLst>
                                            <p:cond delay="0"/>
                                          </p:stCondLst>
                                        </p:cTn>
                                        <p:tgtEl>
                                          <p:spTgt spid="46"/>
                                        </p:tgtEl>
                                        <p:attrNameLst>
                                          <p:attrName>style.visibility</p:attrName>
                                        </p:attrNameLst>
                                      </p:cBhvr>
                                      <p:to>
                                        <p:strVal val="hidden"/>
                                      </p:to>
                                    </p:set>
                                  </p:childTnLst>
                                </p:cTn>
                              </p:par>
                              <p:par>
                                <p:cTn id="317" presetID="1" presetClass="exit" presetSubtype="0" fill="hold" grpId="1" nodeType="withEffect">
                                  <p:stCondLst>
                                    <p:cond delay="0"/>
                                  </p:stCondLst>
                                  <p:childTnLst>
                                    <p:set>
                                      <p:cBhvr>
                                        <p:cTn id="318" dur="1" fill="hold">
                                          <p:stCondLst>
                                            <p:cond delay="0"/>
                                          </p:stCondLst>
                                        </p:cTn>
                                        <p:tgtEl>
                                          <p:spTgt spid="47"/>
                                        </p:tgtEl>
                                        <p:attrNameLst>
                                          <p:attrName>style.visibility</p:attrName>
                                        </p:attrNameLst>
                                      </p:cBhvr>
                                      <p:to>
                                        <p:strVal val="hidden"/>
                                      </p:to>
                                    </p:set>
                                  </p:childTnLst>
                                </p:cTn>
                              </p:par>
                              <p:par>
                                <p:cTn id="319" presetID="1" presetClass="exit" presetSubtype="0" fill="hold" grpId="1" nodeType="withEffect">
                                  <p:stCondLst>
                                    <p:cond delay="0"/>
                                  </p:stCondLst>
                                  <p:childTnLst>
                                    <p:set>
                                      <p:cBhvr>
                                        <p:cTn id="320" dur="1" fill="hold">
                                          <p:stCondLst>
                                            <p:cond delay="0"/>
                                          </p:stCondLst>
                                        </p:cTn>
                                        <p:tgtEl>
                                          <p:spTgt spid="48"/>
                                        </p:tgtEl>
                                        <p:attrNameLst>
                                          <p:attrName>style.visibility</p:attrName>
                                        </p:attrNameLst>
                                      </p:cBhvr>
                                      <p:to>
                                        <p:strVal val="hidden"/>
                                      </p:to>
                                    </p:set>
                                  </p:childTnLst>
                                </p:cTn>
                              </p:par>
                              <p:par>
                                <p:cTn id="321" presetID="1" presetClass="exit" presetSubtype="0" fill="hold" grpId="1" nodeType="withEffect">
                                  <p:stCondLst>
                                    <p:cond delay="0"/>
                                  </p:stCondLst>
                                  <p:childTnLst>
                                    <p:set>
                                      <p:cBhvr>
                                        <p:cTn id="322" dur="1" fill="hold">
                                          <p:stCondLst>
                                            <p:cond delay="0"/>
                                          </p:stCondLst>
                                        </p:cTn>
                                        <p:tgtEl>
                                          <p:spTgt spid="49"/>
                                        </p:tgtEl>
                                        <p:attrNameLst>
                                          <p:attrName>style.visibility</p:attrName>
                                        </p:attrNameLst>
                                      </p:cBhvr>
                                      <p:to>
                                        <p:strVal val="hidden"/>
                                      </p:to>
                                    </p:set>
                                  </p:childTnLst>
                                </p:cTn>
                              </p:par>
                              <p:par>
                                <p:cTn id="323" presetID="1" presetClass="exit" presetSubtype="0" fill="hold" grpId="1" nodeType="withEffect">
                                  <p:stCondLst>
                                    <p:cond delay="0"/>
                                  </p:stCondLst>
                                  <p:childTnLst>
                                    <p:set>
                                      <p:cBhvr>
                                        <p:cTn id="324" dur="1" fill="hold">
                                          <p:stCondLst>
                                            <p:cond delay="0"/>
                                          </p:stCondLst>
                                        </p:cTn>
                                        <p:tgtEl>
                                          <p:spTgt spid="50"/>
                                        </p:tgtEl>
                                        <p:attrNameLst>
                                          <p:attrName>style.visibility</p:attrName>
                                        </p:attrNameLst>
                                      </p:cBhvr>
                                      <p:to>
                                        <p:strVal val="hidden"/>
                                      </p:to>
                                    </p:set>
                                  </p:childTnLst>
                                </p:cTn>
                              </p:par>
                              <p:par>
                                <p:cTn id="325" presetID="1" presetClass="exit" presetSubtype="0" fill="hold" grpId="1" nodeType="withEffect">
                                  <p:stCondLst>
                                    <p:cond delay="0"/>
                                  </p:stCondLst>
                                  <p:childTnLst>
                                    <p:set>
                                      <p:cBhvr>
                                        <p:cTn id="326" dur="1" fill="hold">
                                          <p:stCondLst>
                                            <p:cond delay="0"/>
                                          </p:stCondLst>
                                        </p:cTn>
                                        <p:tgtEl>
                                          <p:spTgt spid="51"/>
                                        </p:tgtEl>
                                        <p:attrNameLst>
                                          <p:attrName>style.visibility</p:attrName>
                                        </p:attrNameLst>
                                      </p:cBhvr>
                                      <p:to>
                                        <p:strVal val="hidden"/>
                                      </p:to>
                                    </p:set>
                                  </p:childTnLst>
                                </p:cTn>
                              </p:par>
                              <p:par>
                                <p:cTn id="327" presetID="1" presetClass="exit" presetSubtype="0" fill="hold" grpId="1" nodeType="withEffect">
                                  <p:stCondLst>
                                    <p:cond delay="0"/>
                                  </p:stCondLst>
                                  <p:childTnLst>
                                    <p:set>
                                      <p:cBhvr>
                                        <p:cTn id="328" dur="1" fill="hold">
                                          <p:stCondLst>
                                            <p:cond delay="0"/>
                                          </p:stCondLst>
                                        </p:cTn>
                                        <p:tgtEl>
                                          <p:spTgt spid="52"/>
                                        </p:tgtEl>
                                        <p:attrNameLst>
                                          <p:attrName>style.visibility</p:attrName>
                                        </p:attrNameLst>
                                      </p:cBhvr>
                                      <p:to>
                                        <p:strVal val="hidden"/>
                                      </p:to>
                                    </p:set>
                                  </p:childTnLst>
                                </p:cTn>
                              </p:par>
                              <p:par>
                                <p:cTn id="329" presetID="1" presetClass="exit" presetSubtype="0" fill="hold" grpId="1" nodeType="withEffect">
                                  <p:stCondLst>
                                    <p:cond delay="0"/>
                                  </p:stCondLst>
                                  <p:childTnLst>
                                    <p:set>
                                      <p:cBhvr>
                                        <p:cTn id="330" dur="1" fill="hold">
                                          <p:stCondLst>
                                            <p:cond delay="0"/>
                                          </p:stCondLst>
                                        </p:cTn>
                                        <p:tgtEl>
                                          <p:spTgt spid="53"/>
                                        </p:tgtEl>
                                        <p:attrNameLst>
                                          <p:attrName>style.visibility</p:attrName>
                                        </p:attrNameLst>
                                      </p:cBhvr>
                                      <p:to>
                                        <p:strVal val="hidden"/>
                                      </p:to>
                                    </p:set>
                                  </p:childTnLst>
                                </p:cTn>
                              </p:par>
                              <p:par>
                                <p:cTn id="331" presetID="1" presetClass="exit" presetSubtype="0" fill="hold" grpId="1" nodeType="withEffect">
                                  <p:stCondLst>
                                    <p:cond delay="0"/>
                                  </p:stCondLst>
                                  <p:childTnLst>
                                    <p:set>
                                      <p:cBhvr>
                                        <p:cTn id="332" dur="1" fill="hold">
                                          <p:stCondLst>
                                            <p:cond delay="0"/>
                                          </p:stCondLst>
                                        </p:cTn>
                                        <p:tgtEl>
                                          <p:spTgt spid="54"/>
                                        </p:tgtEl>
                                        <p:attrNameLst>
                                          <p:attrName>style.visibility</p:attrName>
                                        </p:attrNameLst>
                                      </p:cBhvr>
                                      <p:to>
                                        <p:strVal val="hidden"/>
                                      </p:to>
                                    </p:set>
                                  </p:childTnLst>
                                </p:cTn>
                              </p:par>
                              <p:par>
                                <p:cTn id="333" presetID="1" presetClass="exit" presetSubtype="0" fill="hold" grpId="1" nodeType="withEffect">
                                  <p:stCondLst>
                                    <p:cond delay="0"/>
                                  </p:stCondLst>
                                  <p:childTnLst>
                                    <p:set>
                                      <p:cBhvr>
                                        <p:cTn id="334" dur="1" fill="hold">
                                          <p:stCondLst>
                                            <p:cond delay="0"/>
                                          </p:stCondLst>
                                        </p:cTn>
                                        <p:tgtEl>
                                          <p:spTgt spid="55"/>
                                        </p:tgtEl>
                                        <p:attrNameLst>
                                          <p:attrName>style.visibility</p:attrName>
                                        </p:attrNameLst>
                                      </p:cBhvr>
                                      <p:to>
                                        <p:strVal val="hidden"/>
                                      </p:to>
                                    </p:set>
                                  </p:childTnLst>
                                </p:cTn>
                              </p:par>
                              <p:par>
                                <p:cTn id="335" presetID="1" presetClass="exit" presetSubtype="0" fill="hold" grpId="1" nodeType="withEffect">
                                  <p:stCondLst>
                                    <p:cond delay="0"/>
                                  </p:stCondLst>
                                  <p:childTnLst>
                                    <p:set>
                                      <p:cBhvr>
                                        <p:cTn id="336" dur="1" fill="hold">
                                          <p:stCondLst>
                                            <p:cond delay="0"/>
                                          </p:stCondLst>
                                        </p:cTn>
                                        <p:tgtEl>
                                          <p:spTgt spid="56"/>
                                        </p:tgtEl>
                                        <p:attrNameLst>
                                          <p:attrName>style.visibility</p:attrName>
                                        </p:attrNameLst>
                                      </p:cBhvr>
                                      <p:to>
                                        <p:strVal val="hidden"/>
                                      </p:to>
                                    </p:set>
                                  </p:childTnLst>
                                </p:cTn>
                              </p:par>
                              <p:par>
                                <p:cTn id="337" presetID="1" presetClass="exit" presetSubtype="0" fill="hold" grpId="1" nodeType="withEffect">
                                  <p:stCondLst>
                                    <p:cond delay="0"/>
                                  </p:stCondLst>
                                  <p:childTnLst>
                                    <p:set>
                                      <p:cBhvr>
                                        <p:cTn id="338" dur="1" fill="hold">
                                          <p:stCondLst>
                                            <p:cond delay="0"/>
                                          </p:stCondLst>
                                        </p:cTn>
                                        <p:tgtEl>
                                          <p:spTgt spid="57"/>
                                        </p:tgtEl>
                                        <p:attrNameLst>
                                          <p:attrName>style.visibility</p:attrName>
                                        </p:attrNameLst>
                                      </p:cBhvr>
                                      <p:to>
                                        <p:strVal val="hidden"/>
                                      </p:to>
                                    </p:set>
                                  </p:childTnLst>
                                </p:cTn>
                              </p:par>
                              <p:par>
                                <p:cTn id="339" presetID="1" presetClass="exit" presetSubtype="0" fill="hold" grpId="1" nodeType="withEffect">
                                  <p:stCondLst>
                                    <p:cond delay="0"/>
                                  </p:stCondLst>
                                  <p:childTnLst>
                                    <p:set>
                                      <p:cBhvr>
                                        <p:cTn id="340" dur="1" fill="hold">
                                          <p:stCondLst>
                                            <p:cond delay="0"/>
                                          </p:stCondLst>
                                        </p:cTn>
                                        <p:tgtEl>
                                          <p:spTgt spid="58"/>
                                        </p:tgtEl>
                                        <p:attrNameLst>
                                          <p:attrName>style.visibility</p:attrName>
                                        </p:attrNameLst>
                                      </p:cBhvr>
                                      <p:to>
                                        <p:strVal val="hidden"/>
                                      </p:to>
                                    </p:set>
                                  </p:childTnLst>
                                </p:cTn>
                              </p:par>
                              <p:par>
                                <p:cTn id="341" presetID="1" presetClass="exit" presetSubtype="0" fill="hold" grpId="1" nodeType="withEffect">
                                  <p:stCondLst>
                                    <p:cond delay="0"/>
                                  </p:stCondLst>
                                  <p:childTnLst>
                                    <p:set>
                                      <p:cBhvr>
                                        <p:cTn id="342" dur="1" fill="hold">
                                          <p:stCondLst>
                                            <p:cond delay="0"/>
                                          </p:stCondLst>
                                        </p:cTn>
                                        <p:tgtEl>
                                          <p:spTgt spid="59"/>
                                        </p:tgtEl>
                                        <p:attrNameLst>
                                          <p:attrName>style.visibility</p:attrName>
                                        </p:attrNameLst>
                                      </p:cBhvr>
                                      <p:to>
                                        <p:strVal val="hidden"/>
                                      </p:to>
                                    </p:set>
                                  </p:childTnLst>
                                </p:cTn>
                              </p:par>
                              <p:par>
                                <p:cTn id="343" presetID="1" presetClass="entr" presetSubtype="0" fill="hold" grpId="0" nodeType="withEffect">
                                  <p:stCondLst>
                                    <p:cond delay="0"/>
                                  </p:stCondLst>
                                  <p:childTnLst>
                                    <p:set>
                                      <p:cBhvr>
                                        <p:cTn id="344" dur="1" fill="hold">
                                          <p:stCondLst>
                                            <p:cond delay="0"/>
                                          </p:stCondLst>
                                        </p:cTn>
                                        <p:tgtEl>
                                          <p:spTgt spid="60"/>
                                        </p:tgtEl>
                                        <p:attrNameLst>
                                          <p:attrName>style.visibility</p:attrName>
                                        </p:attrNameLst>
                                      </p:cBhvr>
                                      <p:to>
                                        <p:strVal val="visible"/>
                                      </p:to>
                                    </p:set>
                                  </p:childTnLst>
                                </p:cTn>
                              </p:par>
                              <p:par>
                                <p:cTn id="345" presetID="1" presetClass="entr" presetSubtype="0" fill="hold" nodeType="withEffect">
                                  <p:stCondLst>
                                    <p:cond delay="0"/>
                                  </p:stCondLst>
                                  <p:childTnLst>
                                    <p:set>
                                      <p:cBhvr>
                                        <p:cTn id="346" dur="1" fill="hold">
                                          <p:stCondLst>
                                            <p:cond delay="0"/>
                                          </p:stCondLst>
                                        </p:cTn>
                                        <p:tgtEl>
                                          <p:spTgt spid="61"/>
                                        </p:tgtEl>
                                        <p:attrNameLst>
                                          <p:attrName>style.visibility</p:attrName>
                                        </p:attrNameLst>
                                      </p:cBhvr>
                                      <p:to>
                                        <p:strVal val="visible"/>
                                      </p:to>
                                    </p:set>
                                  </p:childTnLst>
                                </p:cTn>
                              </p:par>
                              <p:par>
                                <p:cTn id="347" presetID="1" presetClass="entr" presetSubtype="0" fill="hold" grpId="0" nodeType="withEffect">
                                  <p:stCondLst>
                                    <p:cond delay="0"/>
                                  </p:stCondLst>
                                  <p:childTnLst>
                                    <p:set>
                                      <p:cBhvr>
                                        <p:cTn id="348" dur="1" fill="hold">
                                          <p:stCondLst>
                                            <p:cond delay="0"/>
                                          </p:stCondLst>
                                        </p:cTn>
                                        <p:tgtEl>
                                          <p:spTgt spid="62"/>
                                        </p:tgtEl>
                                        <p:attrNameLst>
                                          <p:attrName>style.visibility</p:attrName>
                                        </p:attrNameLst>
                                      </p:cBhvr>
                                      <p:to>
                                        <p:strVal val="visible"/>
                                      </p:to>
                                    </p:set>
                                  </p:childTnLst>
                                </p:cTn>
                              </p:par>
                              <p:par>
                                <p:cTn id="349" presetID="1" presetClass="entr" presetSubtype="0" fill="hold" grpId="0" nodeType="withEffect">
                                  <p:stCondLst>
                                    <p:cond delay="0"/>
                                  </p:stCondLst>
                                  <p:childTnLst>
                                    <p:set>
                                      <p:cBhvr>
                                        <p:cTn id="350" dur="1" fill="hold">
                                          <p:stCondLst>
                                            <p:cond delay="0"/>
                                          </p:stCondLst>
                                        </p:cTn>
                                        <p:tgtEl>
                                          <p:spTgt spid="63"/>
                                        </p:tgtEl>
                                        <p:attrNameLst>
                                          <p:attrName>style.visibility</p:attrName>
                                        </p:attrNameLst>
                                      </p:cBhvr>
                                      <p:to>
                                        <p:strVal val="visible"/>
                                      </p:to>
                                    </p:set>
                                  </p:childTnLst>
                                </p:cTn>
                              </p:par>
                              <p:par>
                                <p:cTn id="351" presetID="1" presetClass="entr" presetSubtype="0" fill="hold" grpId="0" nodeType="withEffect">
                                  <p:stCondLst>
                                    <p:cond delay="0"/>
                                  </p:stCondLst>
                                  <p:childTnLst>
                                    <p:set>
                                      <p:cBhvr>
                                        <p:cTn id="352" dur="1" fill="hold">
                                          <p:stCondLst>
                                            <p:cond delay="0"/>
                                          </p:stCondLst>
                                        </p:cTn>
                                        <p:tgtEl>
                                          <p:spTgt spid="64"/>
                                        </p:tgtEl>
                                        <p:attrNameLst>
                                          <p:attrName>style.visibility</p:attrName>
                                        </p:attrNameLst>
                                      </p:cBhvr>
                                      <p:to>
                                        <p:strVal val="visible"/>
                                      </p:to>
                                    </p:set>
                                  </p:childTnLst>
                                </p:cTn>
                              </p:par>
                              <p:par>
                                <p:cTn id="353" presetID="1" presetClass="entr" presetSubtype="0" fill="hold" grpId="0" nodeType="withEffect">
                                  <p:stCondLst>
                                    <p:cond delay="0"/>
                                  </p:stCondLst>
                                  <p:childTnLst>
                                    <p:set>
                                      <p:cBhvr>
                                        <p:cTn id="354" dur="1" fill="hold">
                                          <p:stCondLst>
                                            <p:cond delay="0"/>
                                          </p:stCondLst>
                                        </p:cTn>
                                        <p:tgtEl>
                                          <p:spTgt spid="65"/>
                                        </p:tgtEl>
                                        <p:attrNameLst>
                                          <p:attrName>style.visibility</p:attrName>
                                        </p:attrNameLst>
                                      </p:cBhvr>
                                      <p:to>
                                        <p:strVal val="visible"/>
                                      </p:to>
                                    </p:set>
                                  </p:childTnLst>
                                </p:cTn>
                              </p:par>
                              <p:par>
                                <p:cTn id="355" presetID="1" presetClass="entr" presetSubtype="0" fill="hold" grpId="0" nodeType="withEffect">
                                  <p:stCondLst>
                                    <p:cond delay="0"/>
                                  </p:stCondLst>
                                  <p:childTnLst>
                                    <p:set>
                                      <p:cBhvr>
                                        <p:cTn id="356" dur="1" fill="hold">
                                          <p:stCondLst>
                                            <p:cond delay="0"/>
                                          </p:stCondLst>
                                        </p:cTn>
                                        <p:tgtEl>
                                          <p:spTgt spid="66"/>
                                        </p:tgtEl>
                                        <p:attrNameLst>
                                          <p:attrName>style.visibility</p:attrName>
                                        </p:attrNameLst>
                                      </p:cBhvr>
                                      <p:to>
                                        <p:strVal val="visible"/>
                                      </p:to>
                                    </p:set>
                                  </p:childTnLst>
                                </p:cTn>
                              </p:par>
                              <p:par>
                                <p:cTn id="357" presetID="1" presetClass="entr" presetSubtype="0" fill="hold" grpId="0" nodeType="withEffect">
                                  <p:stCondLst>
                                    <p:cond delay="0"/>
                                  </p:stCondLst>
                                  <p:childTnLst>
                                    <p:set>
                                      <p:cBhvr>
                                        <p:cTn id="358" dur="1" fill="hold">
                                          <p:stCondLst>
                                            <p:cond delay="0"/>
                                          </p:stCondLst>
                                        </p:cTn>
                                        <p:tgtEl>
                                          <p:spTgt spid="67"/>
                                        </p:tgtEl>
                                        <p:attrNameLst>
                                          <p:attrName>style.visibility</p:attrName>
                                        </p:attrNameLst>
                                      </p:cBhvr>
                                      <p:to>
                                        <p:strVal val="visible"/>
                                      </p:to>
                                    </p:set>
                                  </p:childTnLst>
                                </p:cTn>
                              </p:par>
                              <p:par>
                                <p:cTn id="359" presetID="1" presetClass="entr" presetSubtype="0" fill="hold" grpId="0" nodeType="withEffect">
                                  <p:stCondLst>
                                    <p:cond delay="0"/>
                                  </p:stCondLst>
                                  <p:childTnLst>
                                    <p:set>
                                      <p:cBhvr>
                                        <p:cTn id="360" dur="1" fill="hold">
                                          <p:stCondLst>
                                            <p:cond delay="0"/>
                                          </p:stCondLst>
                                        </p:cTn>
                                        <p:tgtEl>
                                          <p:spTgt spid="68"/>
                                        </p:tgtEl>
                                        <p:attrNameLst>
                                          <p:attrName>style.visibility</p:attrName>
                                        </p:attrNameLst>
                                      </p:cBhvr>
                                      <p:to>
                                        <p:strVal val="visible"/>
                                      </p:to>
                                    </p:set>
                                  </p:childTnLst>
                                </p:cTn>
                              </p:par>
                              <p:par>
                                <p:cTn id="361" presetID="1" presetClass="entr" presetSubtype="0" fill="hold" grpId="0" nodeType="withEffect">
                                  <p:stCondLst>
                                    <p:cond delay="0"/>
                                  </p:stCondLst>
                                  <p:childTnLst>
                                    <p:set>
                                      <p:cBhvr>
                                        <p:cTn id="362" dur="1" fill="hold">
                                          <p:stCondLst>
                                            <p:cond delay="0"/>
                                          </p:stCondLst>
                                        </p:cTn>
                                        <p:tgtEl>
                                          <p:spTgt spid="69"/>
                                        </p:tgtEl>
                                        <p:attrNameLst>
                                          <p:attrName>style.visibility</p:attrName>
                                        </p:attrNameLst>
                                      </p:cBhvr>
                                      <p:to>
                                        <p:strVal val="visible"/>
                                      </p:to>
                                    </p:set>
                                  </p:childTnLst>
                                </p:cTn>
                              </p:par>
                              <p:par>
                                <p:cTn id="363" presetID="1" presetClass="entr" presetSubtype="0" fill="hold" grpId="0" nodeType="withEffect">
                                  <p:stCondLst>
                                    <p:cond delay="0"/>
                                  </p:stCondLst>
                                  <p:childTnLst>
                                    <p:set>
                                      <p:cBhvr>
                                        <p:cTn id="364" dur="1" fill="hold">
                                          <p:stCondLst>
                                            <p:cond delay="0"/>
                                          </p:stCondLst>
                                        </p:cTn>
                                        <p:tgtEl>
                                          <p:spTgt spid="70"/>
                                        </p:tgtEl>
                                        <p:attrNameLst>
                                          <p:attrName>style.visibility</p:attrName>
                                        </p:attrNameLst>
                                      </p:cBhvr>
                                      <p:to>
                                        <p:strVal val="visible"/>
                                      </p:to>
                                    </p:set>
                                  </p:childTnLst>
                                </p:cTn>
                              </p:par>
                              <p:par>
                                <p:cTn id="365" presetID="1" presetClass="entr" presetSubtype="0" fill="hold" grpId="0" nodeType="withEffect">
                                  <p:stCondLst>
                                    <p:cond delay="0"/>
                                  </p:stCondLst>
                                  <p:childTnLst>
                                    <p:set>
                                      <p:cBhvr>
                                        <p:cTn id="366" dur="1" fill="hold">
                                          <p:stCondLst>
                                            <p:cond delay="0"/>
                                          </p:stCondLst>
                                        </p:cTn>
                                        <p:tgtEl>
                                          <p:spTgt spid="71"/>
                                        </p:tgtEl>
                                        <p:attrNameLst>
                                          <p:attrName>style.visibility</p:attrName>
                                        </p:attrNameLst>
                                      </p:cBhvr>
                                      <p:to>
                                        <p:strVal val="visible"/>
                                      </p:to>
                                    </p:set>
                                  </p:childTnLst>
                                </p:cTn>
                              </p:par>
                              <p:par>
                                <p:cTn id="367" presetID="1" presetClass="entr" presetSubtype="0" fill="hold" grpId="0" nodeType="withEffect">
                                  <p:stCondLst>
                                    <p:cond delay="0"/>
                                  </p:stCondLst>
                                  <p:childTnLst>
                                    <p:set>
                                      <p:cBhvr>
                                        <p:cTn id="368" dur="1" fill="hold">
                                          <p:stCondLst>
                                            <p:cond delay="0"/>
                                          </p:stCondLst>
                                        </p:cTn>
                                        <p:tgtEl>
                                          <p:spTgt spid="72"/>
                                        </p:tgtEl>
                                        <p:attrNameLst>
                                          <p:attrName>style.visibility</p:attrName>
                                        </p:attrNameLst>
                                      </p:cBhvr>
                                      <p:to>
                                        <p:strVal val="visible"/>
                                      </p:to>
                                    </p:set>
                                  </p:childTnLst>
                                </p:cTn>
                              </p:par>
                              <p:par>
                                <p:cTn id="369" presetID="1" presetClass="entr" presetSubtype="0" fill="hold" grpId="0" nodeType="withEffect">
                                  <p:stCondLst>
                                    <p:cond delay="0"/>
                                  </p:stCondLst>
                                  <p:childTnLst>
                                    <p:set>
                                      <p:cBhvr>
                                        <p:cTn id="370" dur="1" fill="hold">
                                          <p:stCondLst>
                                            <p:cond delay="0"/>
                                          </p:stCondLst>
                                        </p:cTn>
                                        <p:tgtEl>
                                          <p:spTgt spid="73"/>
                                        </p:tgtEl>
                                        <p:attrNameLst>
                                          <p:attrName>style.visibility</p:attrName>
                                        </p:attrNameLst>
                                      </p:cBhvr>
                                      <p:to>
                                        <p:strVal val="visible"/>
                                      </p:to>
                                    </p:set>
                                  </p:childTnLst>
                                </p:cTn>
                              </p:par>
                              <p:par>
                                <p:cTn id="371" presetID="1" presetClass="entr" presetSubtype="0" fill="hold" grpId="0" nodeType="withEffect">
                                  <p:stCondLst>
                                    <p:cond delay="0"/>
                                  </p:stCondLst>
                                  <p:childTnLst>
                                    <p:set>
                                      <p:cBhvr>
                                        <p:cTn id="372" dur="1" fill="hold">
                                          <p:stCondLst>
                                            <p:cond delay="0"/>
                                          </p:stCondLst>
                                        </p:cTn>
                                        <p:tgtEl>
                                          <p:spTgt spid="74"/>
                                        </p:tgtEl>
                                        <p:attrNameLst>
                                          <p:attrName>style.visibility</p:attrName>
                                        </p:attrNameLst>
                                      </p:cBhvr>
                                      <p:to>
                                        <p:strVal val="visible"/>
                                      </p:to>
                                    </p:set>
                                  </p:childTnLst>
                                </p:cTn>
                              </p:par>
                              <p:par>
                                <p:cTn id="373" presetID="1" presetClass="entr" presetSubtype="0" fill="hold" grpId="0" nodeType="withEffect">
                                  <p:stCondLst>
                                    <p:cond delay="0"/>
                                  </p:stCondLst>
                                  <p:childTnLst>
                                    <p:set>
                                      <p:cBhvr>
                                        <p:cTn id="374" dur="1" fill="hold">
                                          <p:stCondLst>
                                            <p:cond delay="0"/>
                                          </p:stCondLst>
                                        </p:cTn>
                                        <p:tgtEl>
                                          <p:spTgt spid="75"/>
                                        </p:tgtEl>
                                        <p:attrNameLst>
                                          <p:attrName>style.visibility</p:attrName>
                                        </p:attrNameLst>
                                      </p:cBhvr>
                                      <p:to>
                                        <p:strVal val="visible"/>
                                      </p:to>
                                    </p:set>
                                  </p:childTnLst>
                                </p:cTn>
                              </p:par>
                              <p:par>
                                <p:cTn id="375" presetID="1" presetClass="entr" presetSubtype="0" fill="hold" grpId="0" nodeType="withEffect">
                                  <p:stCondLst>
                                    <p:cond delay="0"/>
                                  </p:stCondLst>
                                  <p:childTnLst>
                                    <p:set>
                                      <p:cBhvr>
                                        <p:cTn id="376" dur="1" fill="hold">
                                          <p:stCondLst>
                                            <p:cond delay="0"/>
                                          </p:stCondLst>
                                        </p:cTn>
                                        <p:tgtEl>
                                          <p:spTgt spid="76"/>
                                        </p:tgtEl>
                                        <p:attrNameLst>
                                          <p:attrName>style.visibility</p:attrName>
                                        </p:attrNameLst>
                                      </p:cBhvr>
                                      <p:to>
                                        <p:strVal val="visible"/>
                                      </p:to>
                                    </p:set>
                                  </p:childTnLst>
                                </p:cTn>
                              </p:par>
                              <p:par>
                                <p:cTn id="377" presetID="1" presetClass="entr" presetSubtype="0" fill="hold" grpId="0" nodeType="withEffect">
                                  <p:stCondLst>
                                    <p:cond delay="0"/>
                                  </p:stCondLst>
                                  <p:childTnLst>
                                    <p:set>
                                      <p:cBhvr>
                                        <p:cTn id="378" dur="1" fill="hold">
                                          <p:stCondLst>
                                            <p:cond delay="0"/>
                                          </p:stCondLst>
                                        </p:cTn>
                                        <p:tgtEl>
                                          <p:spTgt spid="77"/>
                                        </p:tgtEl>
                                        <p:attrNameLst>
                                          <p:attrName>style.visibility</p:attrName>
                                        </p:attrNameLst>
                                      </p:cBhvr>
                                      <p:to>
                                        <p:strVal val="visible"/>
                                      </p:to>
                                    </p:set>
                                  </p:childTnLst>
                                </p:cTn>
                              </p:par>
                              <p:par>
                                <p:cTn id="379" presetID="1" presetClass="entr" presetSubtype="0" fill="hold" grpId="0" nodeType="withEffect">
                                  <p:stCondLst>
                                    <p:cond delay="0"/>
                                  </p:stCondLst>
                                  <p:childTnLst>
                                    <p:set>
                                      <p:cBhvr>
                                        <p:cTn id="380" dur="1" fill="hold">
                                          <p:stCondLst>
                                            <p:cond delay="0"/>
                                          </p:stCondLst>
                                        </p:cTn>
                                        <p:tgtEl>
                                          <p:spTgt spid="78"/>
                                        </p:tgtEl>
                                        <p:attrNameLst>
                                          <p:attrName>style.visibility</p:attrName>
                                        </p:attrNameLst>
                                      </p:cBhvr>
                                      <p:to>
                                        <p:strVal val="visible"/>
                                      </p:to>
                                    </p:set>
                                  </p:childTnLst>
                                </p:cTn>
                              </p:par>
                              <p:par>
                                <p:cTn id="381" presetID="1" presetClass="entr" presetSubtype="0" fill="hold" grpId="0" nodeType="withEffect">
                                  <p:stCondLst>
                                    <p:cond delay="0"/>
                                  </p:stCondLst>
                                  <p:childTnLst>
                                    <p:set>
                                      <p:cBhvr>
                                        <p:cTn id="382" dur="1" fill="hold">
                                          <p:stCondLst>
                                            <p:cond delay="0"/>
                                          </p:stCondLst>
                                        </p:cTn>
                                        <p:tgtEl>
                                          <p:spTgt spid="79"/>
                                        </p:tgtEl>
                                        <p:attrNameLst>
                                          <p:attrName>style.visibility</p:attrName>
                                        </p:attrNameLst>
                                      </p:cBhvr>
                                      <p:to>
                                        <p:strVal val="visible"/>
                                      </p:to>
                                    </p:set>
                                  </p:childTnLst>
                                </p:cTn>
                              </p:par>
                              <p:par>
                                <p:cTn id="383" presetID="1" presetClass="entr" presetSubtype="0" fill="hold" grpId="0" nodeType="withEffect">
                                  <p:stCondLst>
                                    <p:cond delay="0"/>
                                  </p:stCondLst>
                                  <p:childTnLst>
                                    <p:set>
                                      <p:cBhvr>
                                        <p:cTn id="384" dur="1" fill="hold">
                                          <p:stCondLst>
                                            <p:cond delay="0"/>
                                          </p:stCondLst>
                                        </p:cTn>
                                        <p:tgtEl>
                                          <p:spTgt spid="80"/>
                                        </p:tgtEl>
                                        <p:attrNameLst>
                                          <p:attrName>style.visibility</p:attrName>
                                        </p:attrNameLst>
                                      </p:cBhvr>
                                      <p:to>
                                        <p:strVal val="visible"/>
                                      </p:to>
                                    </p:set>
                                  </p:childTnLst>
                                </p:cTn>
                              </p:par>
                              <p:par>
                                <p:cTn id="385" presetID="1" presetClass="entr" presetSubtype="0" fill="hold" grpId="0" nodeType="withEffect">
                                  <p:stCondLst>
                                    <p:cond delay="0"/>
                                  </p:stCondLst>
                                  <p:childTnLst>
                                    <p:set>
                                      <p:cBhvr>
                                        <p:cTn id="386" dur="1" fill="hold">
                                          <p:stCondLst>
                                            <p:cond delay="0"/>
                                          </p:stCondLst>
                                        </p:cTn>
                                        <p:tgtEl>
                                          <p:spTgt spid="81"/>
                                        </p:tgtEl>
                                        <p:attrNameLst>
                                          <p:attrName>style.visibility</p:attrName>
                                        </p:attrNameLst>
                                      </p:cBhvr>
                                      <p:to>
                                        <p:strVal val="visible"/>
                                      </p:to>
                                    </p:set>
                                  </p:childTnLst>
                                </p:cTn>
                              </p:par>
                              <p:par>
                                <p:cTn id="387" presetID="1" presetClass="entr" presetSubtype="0" fill="hold" grpId="0" nodeType="withEffect">
                                  <p:stCondLst>
                                    <p:cond delay="0"/>
                                  </p:stCondLst>
                                  <p:childTnLst>
                                    <p:set>
                                      <p:cBhvr>
                                        <p:cTn id="388" dur="1" fill="hold">
                                          <p:stCondLst>
                                            <p:cond delay="0"/>
                                          </p:stCondLst>
                                        </p:cTn>
                                        <p:tgtEl>
                                          <p:spTgt spid="82"/>
                                        </p:tgtEl>
                                        <p:attrNameLst>
                                          <p:attrName>style.visibility</p:attrName>
                                        </p:attrNameLst>
                                      </p:cBhvr>
                                      <p:to>
                                        <p:strVal val="visible"/>
                                      </p:to>
                                    </p:set>
                                  </p:childTnLst>
                                </p:cTn>
                              </p:par>
                              <p:par>
                                <p:cTn id="389" presetID="1" presetClass="entr" presetSubtype="0" fill="hold" grpId="0" nodeType="withEffect">
                                  <p:stCondLst>
                                    <p:cond delay="0"/>
                                  </p:stCondLst>
                                  <p:childTnLst>
                                    <p:set>
                                      <p:cBhvr>
                                        <p:cTn id="390" dur="1" fill="hold">
                                          <p:stCondLst>
                                            <p:cond delay="0"/>
                                          </p:stCondLst>
                                        </p:cTn>
                                        <p:tgtEl>
                                          <p:spTgt spid="83"/>
                                        </p:tgtEl>
                                        <p:attrNameLst>
                                          <p:attrName>style.visibility</p:attrName>
                                        </p:attrNameLst>
                                      </p:cBhvr>
                                      <p:to>
                                        <p:strVal val="visible"/>
                                      </p:to>
                                    </p:set>
                                  </p:childTnLst>
                                </p:cTn>
                              </p:par>
                              <p:par>
                                <p:cTn id="391" presetID="1" presetClass="entr" presetSubtype="0" fill="hold" grpId="0" nodeType="withEffect">
                                  <p:stCondLst>
                                    <p:cond delay="0"/>
                                  </p:stCondLst>
                                  <p:childTnLst>
                                    <p:set>
                                      <p:cBhvr>
                                        <p:cTn id="392" dur="1" fill="hold">
                                          <p:stCondLst>
                                            <p:cond delay="0"/>
                                          </p:stCondLst>
                                        </p:cTn>
                                        <p:tgtEl>
                                          <p:spTgt spid="84"/>
                                        </p:tgtEl>
                                        <p:attrNameLst>
                                          <p:attrName>style.visibility</p:attrName>
                                        </p:attrNameLst>
                                      </p:cBhvr>
                                      <p:to>
                                        <p:strVal val="visible"/>
                                      </p:to>
                                    </p:set>
                                  </p:childTnLst>
                                </p:cTn>
                              </p:par>
                              <p:par>
                                <p:cTn id="393" presetID="1" presetClass="entr" presetSubtype="0" fill="hold" grpId="0" nodeType="withEffect">
                                  <p:stCondLst>
                                    <p:cond delay="0"/>
                                  </p:stCondLst>
                                  <p:childTnLst>
                                    <p:set>
                                      <p:cBhvr>
                                        <p:cTn id="394" dur="1" fill="hold">
                                          <p:stCondLst>
                                            <p:cond delay="0"/>
                                          </p:stCondLst>
                                        </p:cTn>
                                        <p:tgtEl>
                                          <p:spTgt spid="85"/>
                                        </p:tgtEl>
                                        <p:attrNameLst>
                                          <p:attrName>style.visibility</p:attrName>
                                        </p:attrNameLst>
                                      </p:cBhvr>
                                      <p:to>
                                        <p:strVal val="visible"/>
                                      </p:to>
                                    </p:set>
                                  </p:childTnLst>
                                </p:cTn>
                              </p:par>
                              <p:par>
                                <p:cTn id="395" presetID="1" presetClass="entr" presetSubtype="0" fill="hold" grpId="0" nodeType="withEffect">
                                  <p:stCondLst>
                                    <p:cond delay="0"/>
                                  </p:stCondLst>
                                  <p:childTnLst>
                                    <p:set>
                                      <p:cBhvr>
                                        <p:cTn id="396" dur="1" fill="hold">
                                          <p:stCondLst>
                                            <p:cond delay="0"/>
                                          </p:stCondLst>
                                        </p:cTn>
                                        <p:tgtEl>
                                          <p:spTgt spid="86"/>
                                        </p:tgtEl>
                                        <p:attrNameLst>
                                          <p:attrName>style.visibility</p:attrName>
                                        </p:attrNameLst>
                                      </p:cBhvr>
                                      <p:to>
                                        <p:strVal val="visible"/>
                                      </p:to>
                                    </p:set>
                                  </p:childTnLst>
                                </p:cTn>
                              </p:par>
                              <p:par>
                                <p:cTn id="397" presetID="1" presetClass="entr" presetSubtype="0" fill="hold" grpId="0" nodeType="withEffect">
                                  <p:stCondLst>
                                    <p:cond delay="0"/>
                                  </p:stCondLst>
                                  <p:childTnLst>
                                    <p:set>
                                      <p:cBhvr>
                                        <p:cTn id="398" dur="1" fill="hold">
                                          <p:stCondLst>
                                            <p:cond delay="0"/>
                                          </p:stCondLst>
                                        </p:cTn>
                                        <p:tgtEl>
                                          <p:spTgt spid="87"/>
                                        </p:tgtEl>
                                        <p:attrNameLst>
                                          <p:attrName>style.visibility</p:attrName>
                                        </p:attrNameLst>
                                      </p:cBhvr>
                                      <p:to>
                                        <p:strVal val="visible"/>
                                      </p:to>
                                    </p:set>
                                  </p:childTnLst>
                                </p:cTn>
                              </p:par>
                              <p:par>
                                <p:cTn id="399" presetID="1" presetClass="entr" presetSubtype="0" fill="hold" grpId="0" nodeType="withEffect">
                                  <p:stCondLst>
                                    <p:cond delay="0"/>
                                  </p:stCondLst>
                                  <p:childTnLst>
                                    <p:set>
                                      <p:cBhvr>
                                        <p:cTn id="400"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2" grpId="3" animBg="1"/>
      <p:bldP spid="2" grpId="4" animBg="1"/>
      <p:bldP spid="2" grpId="5" animBg="1"/>
      <p:bldP spid="4" grpId="0" animBg="1"/>
      <p:bldP spid="4" grpId="1" animBg="1"/>
      <p:bldP spid="4" grpId="2" animBg="1"/>
      <p:bldP spid="4" grpId="3" animBg="1"/>
      <p:bldP spid="4" grpId="4" animBg="1"/>
      <p:bldP spid="4" grpId="5" animBg="1"/>
      <p:bldP spid="5" grpId="0"/>
      <p:bldP spid="5" grpId="1"/>
      <p:bldP spid="5" grpId="2"/>
      <p:bldP spid="5" grpId="3"/>
      <p:bldP spid="5" grpId="4"/>
      <p:bldP spid="5" grpId="5"/>
      <p:bldP spid="6" grpId="0"/>
      <p:bldP spid="6" grpId="1"/>
      <p:bldP spid="6" grpId="2"/>
      <p:bldP spid="6" grpId="3"/>
      <p:bldP spid="6" grpId="4"/>
      <p:bldP spid="6" grpId="5"/>
      <p:bldP spid="7" grpId="0" animBg="1"/>
      <p:bldP spid="7" grpId="1" animBg="1"/>
      <p:bldP spid="7" grpId="2" animBg="1"/>
      <p:bldP spid="7" grpId="3" animBg="1"/>
      <p:bldP spid="7" grpId="4" animBg="1"/>
      <p:bldP spid="9" grpId="0" animBg="1"/>
      <p:bldP spid="9" grpId="1" animBg="1"/>
      <p:bldP spid="9" grpId="2" animBg="1"/>
      <p:bldP spid="9" grpId="3" animBg="1"/>
      <p:bldP spid="9" grpId="4" animBg="1"/>
      <p:bldP spid="10" grpId="0" animBg="1"/>
      <p:bldP spid="10" grpId="1" animBg="1"/>
      <p:bldP spid="10" grpId="2" animBg="1"/>
      <p:bldP spid="10" grpId="3" animBg="1"/>
      <p:bldP spid="10" grpId="4" animBg="1"/>
      <p:bldP spid="11" grpId="0"/>
      <p:bldP spid="11" grpId="1"/>
      <p:bldP spid="11" grpId="2"/>
      <p:bldP spid="11" grpId="3"/>
      <p:bldP spid="11" grpId="4"/>
      <p:bldP spid="12" grpId="0"/>
      <p:bldP spid="12" grpId="1"/>
      <p:bldP spid="12" grpId="2"/>
      <p:bldP spid="12" grpId="3"/>
      <p:bldP spid="12" grpId="4"/>
      <p:bldP spid="13" grpId="0"/>
      <p:bldP spid="13" grpId="1"/>
      <p:bldP spid="13" grpId="2"/>
      <p:bldP spid="13" grpId="3"/>
      <p:bldP spid="13" grpId="4"/>
      <p:bldP spid="14" grpId="0" animBg="1"/>
      <p:bldP spid="14" grpId="1" animBg="1"/>
      <p:bldP spid="14" grpId="2" animBg="1"/>
      <p:bldP spid="14" grpId="3" animBg="1"/>
      <p:bldP spid="16" grpId="0" animBg="1"/>
      <p:bldP spid="16" grpId="1" animBg="1"/>
      <p:bldP spid="16" grpId="2" animBg="1"/>
      <p:bldP spid="16" grpId="3" animBg="1"/>
      <p:bldP spid="17" grpId="0" animBg="1"/>
      <p:bldP spid="17" grpId="1" animBg="1"/>
      <p:bldP spid="17" grpId="2" animBg="1"/>
      <p:bldP spid="17" grpId="3" animBg="1"/>
      <p:bldP spid="18" grpId="0" animBg="1"/>
      <p:bldP spid="18" grpId="1" animBg="1"/>
      <p:bldP spid="18" grpId="2" animBg="1"/>
      <p:bldP spid="18" grpId="3" animBg="1"/>
      <p:bldP spid="19" grpId="0"/>
      <p:bldP spid="19" grpId="1"/>
      <p:bldP spid="19" grpId="2"/>
      <p:bldP spid="19" grpId="3"/>
      <p:bldP spid="20" grpId="0"/>
      <p:bldP spid="20" grpId="1"/>
      <p:bldP spid="20" grpId="2"/>
      <p:bldP spid="20" grpId="3"/>
      <p:bldP spid="21" grpId="0"/>
      <p:bldP spid="21" grpId="1"/>
      <p:bldP spid="21" grpId="2"/>
      <p:bldP spid="21" grpId="3"/>
      <p:bldP spid="22" grpId="0"/>
      <p:bldP spid="22" grpId="1"/>
      <p:bldP spid="22" grpId="2"/>
      <p:bldP spid="22" grpId="3"/>
      <p:bldP spid="34" grpId="0" animBg="1"/>
      <p:bldP spid="34" grpId="1" animBg="1"/>
      <p:bldP spid="34" grpId="2" animBg="1"/>
      <p:bldP spid="36" grpId="0" animBg="1"/>
      <p:bldP spid="36" grpId="1" animBg="1"/>
      <p:bldP spid="36" grpId="2" animBg="1"/>
      <p:bldP spid="37" grpId="0" animBg="1"/>
      <p:bldP spid="37" grpId="1" animBg="1"/>
      <p:bldP spid="37" grpId="2" animBg="1"/>
      <p:bldP spid="38" grpId="0" animBg="1"/>
      <p:bldP spid="38" grpId="1" animBg="1"/>
      <p:bldP spid="38" grpId="2" animBg="1"/>
      <p:bldP spid="39" grpId="0" animBg="1"/>
      <p:bldP spid="39" grpId="1" animBg="1"/>
      <p:bldP spid="39" grpId="2" animBg="1"/>
      <p:bldP spid="40" grpId="0"/>
      <p:bldP spid="40" grpId="1"/>
      <p:bldP spid="40" grpId="2"/>
      <p:bldP spid="41" grpId="0"/>
      <p:bldP spid="41" grpId="1"/>
      <p:bldP spid="41" grpId="2"/>
      <p:bldP spid="42" grpId="0"/>
      <p:bldP spid="42" grpId="1"/>
      <p:bldP spid="42" grpId="2"/>
      <p:bldP spid="43" grpId="0"/>
      <p:bldP spid="43" grpId="1"/>
      <p:bldP spid="43" grpId="2"/>
      <p:bldP spid="44" grpId="0"/>
      <p:bldP spid="44" grpId="1"/>
      <p:bldP spid="44" grpId="2"/>
      <p:bldP spid="45" grpId="0" animBg="1"/>
      <p:bldP spid="45" grpId="1" animBg="1"/>
      <p:bldP spid="47" grpId="0" animBg="1"/>
      <p:bldP spid="47" grpId="1" animBg="1"/>
      <p:bldP spid="48" grpId="0" animBg="1"/>
      <p:bldP spid="48" grpId="1" animBg="1"/>
      <p:bldP spid="49" grpId="0" animBg="1"/>
      <p:bldP spid="49" grpId="1" animBg="1"/>
      <p:bldP spid="50" grpId="0" animBg="1"/>
      <p:bldP spid="50" grpId="1" animBg="1"/>
      <p:bldP spid="51" grpId="0"/>
      <p:bldP spid="51" grpId="1"/>
      <p:bldP spid="52" grpId="0"/>
      <p:bldP spid="52" grpId="1"/>
      <p:bldP spid="53" grpId="0"/>
      <p:bldP spid="53" grpId="1"/>
      <p:bldP spid="54" grpId="0"/>
      <p:bldP spid="54" grpId="1"/>
      <p:bldP spid="55" grpId="0" animBg="1"/>
      <p:bldP spid="55" grpId="1" animBg="1"/>
      <p:bldP spid="56" grpId="0" animBg="1"/>
      <p:bldP spid="56" grpId="1" animBg="1"/>
      <p:bldP spid="57" grpId="0" animBg="1"/>
      <p:bldP spid="57" grpId="1" animBg="1"/>
      <p:bldP spid="58" grpId="0"/>
      <p:bldP spid="58" grpId="1"/>
      <p:bldP spid="59" grpId="0"/>
      <p:bldP spid="59" grpId="1"/>
      <p:bldP spid="60" grpId="0" animBg="1"/>
      <p:bldP spid="62" grpId="0" animBg="1"/>
      <p:bldP spid="63" grpId="0" animBg="1"/>
      <p:bldP spid="64" grpId="0" animBg="1"/>
      <p:bldP spid="65" grpId="0" animBg="1"/>
      <p:bldP spid="66" grpId="0"/>
      <p:bldP spid="67" grpId="0"/>
      <p:bldP spid="68" grpId="0"/>
      <p:bldP spid="69" grpId="0"/>
      <p:bldP spid="70" grpId="0" animBg="1"/>
      <p:bldP spid="71" grpId="0" animBg="1"/>
      <p:bldP spid="72" grpId="0" animBg="1"/>
      <p:bldP spid="73" grpId="0"/>
      <p:bldP spid="74" grpId="0" animBg="1"/>
      <p:bldP spid="75" grpId="0" animBg="1"/>
      <p:bldP spid="76" grpId="0" animBg="1"/>
      <p:bldP spid="77" grpId="0" animBg="1"/>
      <p:bldP spid="78" grpId="0"/>
      <p:bldP spid="79" grpId="0"/>
      <p:bldP spid="80" grpId="0"/>
      <p:bldP spid="81" grpId="0"/>
      <p:bldP spid="82" grpId="0"/>
      <p:bldP spid="83" grpId="0"/>
      <p:bldP spid="84" grpId="0"/>
      <p:bldP spid="85" grpId="0"/>
      <p:bldP spid="86" grpId="0" animBg="1"/>
      <p:bldP spid="87"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77490"/>
            <a:ext cx="9144000" cy="706582"/>
          </a:xfrm>
        </p:spPr>
        <p:txBody>
          <a:bodyPr/>
          <a:lstStyle/>
          <a:p>
            <a:pPr eaLnBrk="1" hangingPunct="1"/>
            <a:r>
              <a:rPr lang="en-US" sz="3600" b="1" i="1" dirty="0" smtClean="0">
                <a:effectLst>
                  <a:outerShdw blurRad="38100" dist="38100" dir="2700000" algn="tl">
                    <a:srgbClr val="000000">
                      <a:alpha val="43137"/>
                    </a:srgbClr>
                  </a:outerShdw>
                </a:effectLst>
                <a:latin typeface="Arial" pitchFamily="34" charset="0"/>
                <a:cs typeface="Arial" pitchFamily="34" charset="0"/>
              </a:rPr>
              <a:t>References</a:t>
            </a:r>
          </a:p>
        </p:txBody>
      </p:sp>
      <p:pic>
        <p:nvPicPr>
          <p:cNvPr id="5" name="Picture 4" descr="inaf.jpg"/>
          <p:cNvPicPr>
            <a:picLocks noChangeAspect="1"/>
          </p:cNvPicPr>
          <p:nvPr/>
        </p:nvPicPr>
        <p:blipFill>
          <a:blip r:embed="rId2" cstate="email">
            <a:lum bright="48000" contrast="-79000"/>
          </a:blip>
          <a:stretch>
            <a:fillRect/>
          </a:stretch>
        </p:blipFill>
        <p:spPr>
          <a:xfrm>
            <a:off x="609600" y="762000"/>
            <a:ext cx="7924800" cy="5943600"/>
          </a:xfrm>
          <a:prstGeom prst="rect">
            <a:avLst/>
          </a:prstGeom>
          <a:noFill/>
          <a:ln>
            <a:noFill/>
          </a:ln>
          <a:effectLst>
            <a:softEdge rad="317500"/>
          </a:effectLst>
        </p:spPr>
      </p:pic>
      <p:sp>
        <p:nvSpPr>
          <p:cNvPr id="7171" name="Rectangle 10"/>
          <p:cNvSpPr>
            <a:spLocks noGrp="1" noChangeArrowheads="1"/>
          </p:cNvSpPr>
          <p:nvPr>
            <p:ph type="body" idx="1"/>
          </p:nvPr>
        </p:nvSpPr>
        <p:spPr>
          <a:xfrm>
            <a:off x="228600" y="1066800"/>
            <a:ext cx="8763100" cy="5181600"/>
          </a:xfrm>
        </p:spPr>
        <p:txBody>
          <a:bodyPr/>
          <a:lstStyle/>
          <a:p>
            <a:pPr marL="288925" indent="-288925">
              <a:buFont typeface="Wingdings" pitchFamily="2" charset="2"/>
              <a:buChar char="Ø"/>
            </a:pPr>
            <a:r>
              <a:rPr lang="en-US" sz="2400" dirty="0" smtClean="0"/>
              <a:t>NATO Training Mission Afghanistan </a:t>
            </a:r>
            <a:r>
              <a:rPr lang="en-US" sz="2400" u="sng" dirty="0" smtClean="0">
                <a:hlinkClick r:id="rId3"/>
              </a:rPr>
              <a:t>http://ntm-a.com/</a:t>
            </a:r>
            <a:endParaRPr lang="en-US" sz="2400" dirty="0" smtClean="0"/>
          </a:p>
          <a:p>
            <a:pPr marL="288925" indent="-288925">
              <a:buFont typeface="Wingdings" pitchFamily="2" charset="2"/>
              <a:buChar char="Ø"/>
            </a:pPr>
            <a:endParaRPr lang="en-US" sz="2400" dirty="0" smtClean="0"/>
          </a:p>
          <a:p>
            <a:pPr marL="288925" indent="-288925">
              <a:buFont typeface="Wingdings" pitchFamily="2" charset="2"/>
              <a:buChar char="Ø"/>
            </a:pPr>
            <a:r>
              <a:rPr lang="en-US" sz="2400" dirty="0" smtClean="0"/>
              <a:t>ISAF NATO </a:t>
            </a:r>
            <a:r>
              <a:rPr lang="en-US" sz="2400" u="sng" dirty="0" smtClean="0">
                <a:hlinkClick r:id="rId4"/>
              </a:rPr>
              <a:t>http://www.isaf.nato.int/</a:t>
            </a:r>
            <a:endParaRPr lang="en-US" sz="2400" dirty="0" smtClean="0">
              <a:latin typeface="Arial" charset="0"/>
              <a:cs typeface="Arial" charset="0"/>
            </a:endParaRPr>
          </a:p>
          <a:p>
            <a:pPr marL="288925" indent="-288925">
              <a:spcBef>
                <a:spcPct val="0"/>
              </a:spcBef>
              <a:buFont typeface="Wingdings" pitchFamily="2" charset="2"/>
              <a:buChar char="Ø"/>
            </a:pPr>
            <a:endParaRPr lang="en-US" sz="2400" dirty="0" smtClean="0">
              <a:latin typeface="Arial" charset="0"/>
              <a:cs typeface="Arial" charset="0"/>
            </a:endParaRPr>
          </a:p>
          <a:p>
            <a:pPr marL="288925" indent="-288925">
              <a:spcBef>
                <a:spcPct val="0"/>
              </a:spcBef>
              <a:buFont typeface="Wingdings" pitchFamily="2" charset="2"/>
              <a:buChar char="Ø"/>
            </a:pPr>
            <a:r>
              <a:rPr lang="en-US" sz="2400" dirty="0" smtClean="0">
                <a:latin typeface="Arial" charset="0"/>
                <a:cs typeface="Arial" charset="0"/>
              </a:rPr>
              <a:t>Asymmetric Warfare Group (AWG) Insider Threats in Partnering Environments Smart Card JUN 2011</a:t>
            </a:r>
          </a:p>
          <a:p>
            <a:pPr marL="288925" indent="-288925">
              <a:spcBef>
                <a:spcPct val="0"/>
              </a:spcBef>
              <a:buFont typeface="Wingdings" pitchFamily="2" charset="2"/>
              <a:buChar char="Ø"/>
            </a:pPr>
            <a:endParaRPr lang="en-US" sz="2400" dirty="0" smtClean="0">
              <a:latin typeface="Arial" charset="0"/>
              <a:cs typeface="Arial" charset="0"/>
            </a:endParaRPr>
          </a:p>
          <a:p>
            <a:pPr marL="288925" indent="-288925">
              <a:spcBef>
                <a:spcPct val="0"/>
              </a:spcBef>
              <a:buFont typeface="Wingdings" pitchFamily="2" charset="2"/>
              <a:buChar char="Ø"/>
            </a:pPr>
            <a:r>
              <a:rPr lang="en-US" sz="2400" dirty="0" smtClean="0">
                <a:latin typeface="Arial" charset="0"/>
                <a:cs typeface="Arial" charset="0"/>
              </a:rPr>
              <a:t>COMISAF Advisory and Assistance Team Insider Threat Post Incident Mitigation Techniques, AUG 2012</a:t>
            </a:r>
          </a:p>
          <a:p>
            <a:pPr marL="288925" indent="-288925">
              <a:spcBef>
                <a:spcPct val="0"/>
              </a:spcBef>
              <a:buFont typeface="Wingdings" pitchFamily="2" charset="2"/>
              <a:buChar char="Ø"/>
            </a:pPr>
            <a:endParaRPr lang="en-US" sz="2400" dirty="0" smtClean="0">
              <a:latin typeface="Arial" charset="0"/>
              <a:cs typeface="Arial" charset="0"/>
            </a:endParaRPr>
          </a:p>
          <a:p>
            <a:pPr marL="288925" indent="-288925">
              <a:spcBef>
                <a:spcPct val="0"/>
              </a:spcBef>
              <a:buFont typeface="Wingdings" pitchFamily="2" charset="2"/>
              <a:buChar char="Ø"/>
            </a:pPr>
            <a:r>
              <a:rPr lang="en-US" sz="2400" dirty="0" smtClean="0">
                <a:latin typeface="Arial" charset="0"/>
                <a:cs typeface="Arial" charset="0"/>
              </a:rPr>
              <a:t>Center for Army Lessons Learned (CALL) Publications </a:t>
            </a:r>
          </a:p>
          <a:p>
            <a:pPr marL="457200" lvl="1" indent="-168275">
              <a:spcBef>
                <a:spcPct val="0"/>
              </a:spcBef>
              <a:buFont typeface="Wingdings" pitchFamily="2" charset="2"/>
              <a:buChar char="§"/>
            </a:pPr>
            <a:r>
              <a:rPr lang="en-US" sz="2400" dirty="0" smtClean="0">
                <a:latin typeface="Arial" charset="0"/>
                <a:cs typeface="Arial" charset="0"/>
              </a:rPr>
              <a:t>GTA 90-01-033, FEB 2012</a:t>
            </a:r>
          </a:p>
          <a:p>
            <a:pPr marL="457200" lvl="1" indent="-168275">
              <a:spcBef>
                <a:spcPct val="0"/>
              </a:spcBef>
              <a:buFont typeface="Wingdings" pitchFamily="2" charset="2"/>
              <a:buChar char="§"/>
            </a:pPr>
            <a:r>
              <a:rPr lang="en-US" sz="2400" dirty="0" smtClean="0">
                <a:latin typeface="Arial" charset="0"/>
                <a:cs typeface="Arial" charset="0"/>
              </a:rPr>
              <a:t>GTA 90-01-036, MAR 2012</a:t>
            </a:r>
          </a:p>
          <a:p>
            <a:pPr marL="408891" lvl="1" indent="0">
              <a:spcBef>
                <a:spcPct val="0"/>
              </a:spcBef>
              <a:buFont typeface="Wingdings" pitchFamily="2" charset="2"/>
              <a:buChar char="Ø"/>
            </a:pPr>
            <a:endParaRPr lang="en-US" sz="2400" dirty="0" smtClean="0">
              <a:latin typeface="Arial" charset="0"/>
              <a:cs typeface="Arial" charset="0"/>
            </a:endParaRPr>
          </a:p>
          <a:p>
            <a:pPr marL="0" indent="0">
              <a:spcBef>
                <a:spcPct val="0"/>
              </a:spcBef>
              <a:buFont typeface="Wingdings" pitchFamily="2" charset="2"/>
              <a:buChar char="Ø"/>
            </a:pPr>
            <a:endParaRPr lang="en-US" sz="2400" dirty="0" smtClean="0">
              <a:latin typeface="Arial" charset="0"/>
              <a:cs typeface="Arial" charset="0"/>
            </a:endParaRPr>
          </a:p>
          <a:p>
            <a:pPr marL="463550" indent="-463550">
              <a:buNone/>
            </a:pPr>
            <a:endParaRPr lang="en-US" sz="2400" b="1" i="1"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 y="76200"/>
            <a:ext cx="8229600" cy="1143000"/>
          </a:xfrm>
          <a:prstGeom prst="rect">
            <a:avLst/>
          </a:prstGeom>
        </p:spPr>
        <p:txBody>
          <a:bodyPr/>
          <a:lstStyle/>
          <a:p>
            <a:r>
              <a:rPr lang="en-US" sz="3600" i="1" dirty="0" smtClean="0">
                <a:effectLst>
                  <a:outerShdw blurRad="38100" dist="38100" dir="2700000" algn="tl">
                    <a:srgbClr val="000000">
                      <a:alpha val="43137"/>
                    </a:srgbClr>
                  </a:outerShdw>
                </a:effectLst>
              </a:rPr>
              <a:t>Inside the Wire Threat</a:t>
            </a:r>
            <a:br>
              <a:rPr lang="en-US" sz="3600" i="1" dirty="0" smtClean="0">
                <a:effectLst>
                  <a:outerShdw blurRad="38100" dist="38100" dir="2700000" algn="tl">
                    <a:srgbClr val="000000">
                      <a:alpha val="43137"/>
                    </a:srgbClr>
                  </a:outerShdw>
                </a:effectLst>
              </a:rPr>
            </a:br>
            <a:r>
              <a:rPr lang="en-US" sz="3600" i="1" dirty="0" smtClean="0">
                <a:effectLst>
                  <a:outerShdw blurRad="38100" dist="38100" dir="2700000" algn="tl">
                    <a:srgbClr val="000000">
                      <a:alpha val="43137"/>
                    </a:srgbClr>
                  </a:outerShdw>
                </a:effectLst>
              </a:rPr>
              <a:t>“Green on Blue”</a:t>
            </a:r>
            <a:endParaRPr lang="en-US" sz="3600" i="1" dirty="0">
              <a:effectLst>
                <a:outerShdw blurRad="38100" dist="38100" dir="2700000" algn="tl">
                  <a:srgbClr val="000000">
                    <a:alpha val="43137"/>
                  </a:srgbClr>
                </a:outerShdw>
              </a:effectLst>
            </a:endParaRPr>
          </a:p>
        </p:txBody>
      </p:sp>
      <p:sp>
        <p:nvSpPr>
          <p:cNvPr id="5" name="Content Placeholder 4"/>
          <p:cNvSpPr>
            <a:spLocks noGrp="1"/>
          </p:cNvSpPr>
          <p:nvPr>
            <p:ph idx="4294967295"/>
          </p:nvPr>
        </p:nvSpPr>
        <p:spPr>
          <a:xfrm>
            <a:off x="228600" y="1295400"/>
            <a:ext cx="8915400" cy="5562600"/>
          </a:xfrm>
          <a:prstGeom prst="rect">
            <a:avLst/>
          </a:prstGeom>
        </p:spPr>
        <p:txBody>
          <a:bodyPr>
            <a:noAutofit/>
          </a:bodyPr>
          <a:lstStyle/>
          <a:p>
            <a:pPr marL="288925" indent="-288925">
              <a:spcBef>
                <a:spcPts val="0"/>
              </a:spcBef>
              <a:buFont typeface="Wingdings" pitchFamily="2" charset="2"/>
              <a:buChar char="Ø"/>
            </a:pPr>
            <a:r>
              <a:rPr lang="en-US" sz="2400" dirty="0" smtClean="0"/>
              <a:t>Insider attacks</a:t>
            </a:r>
            <a:r>
              <a:rPr lang="en-US" sz="2400" b="0" dirty="0" smtClean="0"/>
              <a:t>: An assault by an individual or group of individuals against coalition forces who were allowed to enter a secure area or work jointly with international forces.</a:t>
            </a:r>
          </a:p>
          <a:p>
            <a:pPr marL="288925" indent="-288925">
              <a:spcBef>
                <a:spcPts val="0"/>
              </a:spcBef>
              <a:buNone/>
            </a:pPr>
            <a:endParaRPr lang="en-US" sz="800" b="0" dirty="0" smtClean="0"/>
          </a:p>
          <a:p>
            <a:pPr marL="288925" indent="-288925">
              <a:spcBef>
                <a:spcPts val="0"/>
              </a:spcBef>
              <a:buFont typeface="Wingdings" pitchFamily="2" charset="2"/>
              <a:buChar char="Ø"/>
            </a:pPr>
            <a:r>
              <a:rPr lang="en-US" sz="2400" dirty="0" smtClean="0"/>
              <a:t>Green (ANSF) on Blue (ISAF/U.S.): </a:t>
            </a:r>
            <a:r>
              <a:rPr lang="en-US" sz="2400" b="0" dirty="0" smtClean="0"/>
              <a:t>attacks by persons enrolled in or perceived to be Afghan National Security Force (ANSF), that could result in U.S, or  NATO International Security Assistance Force (ISAF) injury or death</a:t>
            </a:r>
          </a:p>
          <a:p>
            <a:pPr marL="288925" indent="-288925">
              <a:spcBef>
                <a:spcPts val="0"/>
              </a:spcBef>
              <a:buNone/>
            </a:pPr>
            <a:endParaRPr lang="en-US" sz="800" b="0" dirty="0" smtClean="0"/>
          </a:p>
          <a:p>
            <a:pPr marL="288925" indent="-288925">
              <a:spcBef>
                <a:spcPts val="0"/>
              </a:spcBef>
              <a:buFont typeface="Wingdings" pitchFamily="2" charset="2"/>
              <a:buChar char="Ø"/>
            </a:pPr>
            <a:r>
              <a:rPr lang="en-US" sz="2400" b="0" dirty="0" smtClean="0"/>
              <a:t>The</a:t>
            </a:r>
            <a:r>
              <a:rPr lang="en-US" sz="2400" b="0" dirty="0" smtClean="0">
                <a:latin typeface="Arial" charset="0"/>
                <a:cs typeface="Arial" charset="0"/>
              </a:rPr>
              <a:t> ANSF (Green) includes, but is not limited to the following organizations:</a:t>
            </a:r>
          </a:p>
          <a:p>
            <a:pPr marL="457200" lvl="1" indent="-168275">
              <a:spcBef>
                <a:spcPts val="0"/>
              </a:spcBef>
              <a:buFont typeface="Wingdings" pitchFamily="2" charset="2"/>
              <a:buChar char="§"/>
            </a:pPr>
            <a:r>
              <a:rPr lang="en-US" sz="2000" b="0" dirty="0" smtClean="0">
                <a:latin typeface="Arial" charset="0"/>
                <a:cs typeface="Arial" charset="0"/>
              </a:rPr>
              <a:t>Afghan National Army (ANA)</a:t>
            </a:r>
          </a:p>
          <a:p>
            <a:pPr marL="457200" lvl="1" indent="-168275">
              <a:spcBef>
                <a:spcPts val="0"/>
              </a:spcBef>
              <a:buFont typeface="Wingdings" pitchFamily="2" charset="2"/>
              <a:buChar char="§"/>
            </a:pPr>
            <a:r>
              <a:rPr lang="en-US" sz="2000" b="0" dirty="0" smtClean="0">
                <a:latin typeface="Arial" charset="0"/>
                <a:cs typeface="Arial" charset="0"/>
              </a:rPr>
              <a:t>Afghan National Police (ANP)</a:t>
            </a:r>
          </a:p>
          <a:p>
            <a:pPr marL="457200" lvl="1" indent="-168275">
              <a:spcBef>
                <a:spcPts val="0"/>
              </a:spcBef>
              <a:buFont typeface="Wingdings" pitchFamily="2" charset="2"/>
              <a:buChar char="§"/>
            </a:pPr>
            <a:r>
              <a:rPr lang="en-US" sz="2000" b="0" dirty="0" smtClean="0">
                <a:latin typeface="Arial" charset="0"/>
                <a:cs typeface="Arial" charset="0"/>
              </a:rPr>
              <a:t>Afghan Uniformed Police (AUP)</a:t>
            </a:r>
          </a:p>
          <a:p>
            <a:pPr marL="457200" lvl="1" indent="-168275">
              <a:spcBef>
                <a:spcPts val="0"/>
              </a:spcBef>
              <a:buFont typeface="Wingdings" pitchFamily="2" charset="2"/>
              <a:buChar char="§"/>
            </a:pPr>
            <a:r>
              <a:rPr lang="en-US" sz="2000" b="0" dirty="0" smtClean="0">
                <a:latin typeface="Arial" charset="0"/>
                <a:cs typeface="Arial" charset="0"/>
              </a:rPr>
              <a:t>Afghan Local Police (ALP)</a:t>
            </a:r>
          </a:p>
          <a:p>
            <a:pPr marL="457200" lvl="1" indent="-168275">
              <a:spcBef>
                <a:spcPts val="0"/>
              </a:spcBef>
              <a:buFont typeface="Wingdings" pitchFamily="2" charset="2"/>
              <a:buChar char="§"/>
            </a:pPr>
            <a:r>
              <a:rPr lang="en-US" sz="2000" b="0" dirty="0" smtClean="0">
                <a:latin typeface="Arial" charset="0"/>
                <a:cs typeface="Arial" charset="0"/>
              </a:rPr>
              <a:t>Afghan Security Guard (ASG)</a:t>
            </a:r>
          </a:p>
          <a:p>
            <a:pPr marL="228600" indent="-228600">
              <a:spcBef>
                <a:spcPts val="0"/>
              </a:spcBef>
              <a:buFont typeface="Wingdings" pitchFamily="2" charset="2"/>
              <a:buChar char="Ø"/>
            </a:pPr>
            <a:endParaRPr lang="en-US" sz="2400" b="0" dirty="0" smtClean="0"/>
          </a:p>
          <a:p>
            <a:pPr marL="228600" indent="-228600">
              <a:spcBef>
                <a:spcPts val="0"/>
              </a:spcBef>
              <a:buFont typeface="Wingdings" pitchFamily="2" charset="2"/>
              <a:buChar char="Ø"/>
            </a:pPr>
            <a:endParaRPr lang="en-US" sz="2400" b="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6200" y="914400"/>
            <a:ext cx="5334000" cy="5181600"/>
          </a:xfrm>
          <a:prstGeom prst="rect">
            <a:avLst/>
          </a:prstGeom>
        </p:spPr>
        <p:txBody>
          <a:bodyPr vert="horz" lIns="91440" tIns="45720" rIns="91440" bIns="45720" rtlCol="0">
            <a:noAutofit/>
          </a:bodyPr>
          <a:lstStyle/>
          <a:p>
            <a:pPr marL="233363" indent="-233363">
              <a:buFont typeface="Wingdings" pitchFamily="2" charset="2"/>
              <a:buChar char="Ø"/>
            </a:pPr>
            <a:r>
              <a:rPr lang="de-DE" sz="2400" dirty="0" smtClean="0">
                <a:latin typeface="Arial" pitchFamily="34" charset="0"/>
                <a:cs typeface="Arial" pitchFamily="34" charset="0"/>
              </a:rPr>
              <a:t>First incident reported in 2007 in Afghanistan  </a:t>
            </a:r>
          </a:p>
          <a:p>
            <a:pPr marL="233363" indent="-233363"/>
            <a:endParaRPr lang="de-DE" sz="800" dirty="0" smtClean="0">
              <a:latin typeface="Arial" pitchFamily="34" charset="0"/>
              <a:cs typeface="Arial" pitchFamily="34" charset="0"/>
            </a:endParaRPr>
          </a:p>
          <a:p>
            <a:pPr marL="233363" indent="-233363">
              <a:buFont typeface="Wingdings" pitchFamily="2" charset="2"/>
              <a:buChar char="Ø"/>
            </a:pPr>
            <a:r>
              <a:rPr lang="en-US" sz="2400" dirty="0" smtClean="0">
                <a:latin typeface="Arial" pitchFamily="34" charset="0"/>
                <a:cs typeface="Arial" pitchFamily="34" charset="0"/>
              </a:rPr>
              <a:t>Attacks have doubled from 2010 to 2011</a:t>
            </a:r>
          </a:p>
          <a:p>
            <a:pPr marL="233363" indent="-233363"/>
            <a:endParaRPr lang="en-US" sz="800" dirty="0" smtClean="0">
              <a:latin typeface="Arial" pitchFamily="34" charset="0"/>
              <a:cs typeface="Arial" pitchFamily="34" charset="0"/>
            </a:endParaRPr>
          </a:p>
          <a:p>
            <a:pPr marL="233363" indent="-233363">
              <a:buFont typeface="Wingdings" pitchFamily="2" charset="2"/>
              <a:buChar char="Ø"/>
            </a:pPr>
            <a:r>
              <a:rPr lang="en-US" sz="2400" dirty="0" smtClean="0">
                <a:latin typeface="Arial" pitchFamily="34" charset="0"/>
                <a:cs typeface="Arial" pitchFamily="34" charset="0"/>
              </a:rPr>
              <a:t>Attacks have doubled again in 2012 with four months of the year still remaining</a:t>
            </a:r>
          </a:p>
          <a:p>
            <a:pPr marL="233363" indent="-233363"/>
            <a:endParaRPr lang="en-US" sz="800" dirty="0" smtClean="0">
              <a:latin typeface="Arial" pitchFamily="34" charset="0"/>
              <a:cs typeface="Arial" pitchFamily="34" charset="0"/>
            </a:endParaRPr>
          </a:p>
          <a:p>
            <a:pPr marL="233363" indent="-233363">
              <a:buFont typeface="Wingdings" pitchFamily="2" charset="2"/>
              <a:buChar char="Ø"/>
            </a:pPr>
            <a:r>
              <a:rPr lang="en-US" sz="2400" dirty="0" smtClean="0">
                <a:latin typeface="Arial" pitchFamily="34" charset="0"/>
                <a:cs typeface="Arial" pitchFamily="34" charset="0"/>
              </a:rPr>
              <a:t>Attacks alone in 2012 have accounted for half (50%) of all reported incidents since 2007</a:t>
            </a:r>
          </a:p>
          <a:p>
            <a:pPr marL="233363" indent="-233363"/>
            <a:r>
              <a:rPr lang="en-US" sz="800" dirty="0" smtClean="0">
                <a:latin typeface="Arial" pitchFamily="34" charset="0"/>
                <a:cs typeface="Arial" pitchFamily="34" charset="0"/>
              </a:rPr>
              <a:t> </a:t>
            </a:r>
          </a:p>
          <a:p>
            <a:pPr marL="233363" indent="-233363">
              <a:buFont typeface="Wingdings" pitchFamily="2" charset="2"/>
              <a:buChar char="Ø"/>
            </a:pPr>
            <a:r>
              <a:rPr lang="de-DE" sz="2400" dirty="0" smtClean="0">
                <a:latin typeface="Arial" pitchFamily="34" charset="0"/>
                <a:cs typeface="Arial" pitchFamily="34" charset="0"/>
              </a:rPr>
              <a:t>This increasing trend goes hand-in-hand with the increasing level of cooperation between coalition forces and the ANSF</a:t>
            </a:r>
            <a:endParaRPr lang="en-US" sz="2400" dirty="0" smtClean="0">
              <a:latin typeface="Arial" pitchFamily="34" charset="0"/>
              <a:cs typeface="Arial" pitchFamily="34" charset="0"/>
            </a:endParaRPr>
          </a:p>
        </p:txBody>
      </p:sp>
      <p:sp>
        <p:nvSpPr>
          <p:cNvPr id="6" name="Title 1"/>
          <p:cNvSpPr txBox="1">
            <a:spLocks/>
          </p:cNvSpPr>
          <p:nvPr/>
        </p:nvSpPr>
        <p:spPr>
          <a:xfrm>
            <a:off x="0" y="144521"/>
            <a:ext cx="9144000" cy="617479"/>
          </a:xfrm>
          <a:prstGeom prst="rect">
            <a:avLst/>
          </a:prstGeom>
        </p:spPr>
        <p:txBody>
          <a:bodyPr/>
          <a:lstStyle/>
          <a:p>
            <a:pPr marL="0" marR="0" lvl="0" indent="0" algn="ctr" defTabSz="934608" rtl="0" eaLnBrk="1" fontAlgn="auto" latinLnBrk="0" hangingPunct="1">
              <a:lnSpc>
                <a:spcPct val="100000"/>
              </a:lnSpc>
              <a:spcBef>
                <a:spcPct val="0"/>
              </a:spcBef>
              <a:spcAft>
                <a:spcPts val="0"/>
              </a:spcAft>
              <a:buClrTx/>
              <a:buSzTx/>
              <a:buFontTx/>
              <a:buNone/>
              <a:tabLst/>
              <a:defRPr/>
            </a:pPr>
            <a:r>
              <a:rPr lang="en-US" sz="3600" b="1" i="1" dirty="0" smtClean="0">
                <a:effectLst>
                  <a:outerShdw blurRad="38100" dist="38100" dir="2700000" algn="tl">
                    <a:srgbClr val="000000">
                      <a:alpha val="43137"/>
                    </a:srgbClr>
                  </a:outerShdw>
                </a:effectLst>
                <a:latin typeface="Arial" pitchFamily="34" charset="0"/>
                <a:ea typeface="+mj-ea"/>
                <a:cs typeface="Arial" pitchFamily="34" charset="0"/>
              </a:rPr>
              <a:t>Background / Incident Trends</a:t>
            </a:r>
            <a:endParaRPr kumimoji="0" lang="en-US" sz="3600" b="1" i="1" u="none" strike="noStrike" kern="1200" cap="none" spc="0" normalizeH="0" baseline="0" noProof="0" dirty="0">
              <a:ln>
                <a:noFill/>
              </a:ln>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4" name="Picture 3" descr="4875024011_cd86739556_o.jpg"/>
          <p:cNvPicPr>
            <a:picLocks noChangeAspect="1"/>
          </p:cNvPicPr>
          <p:nvPr/>
        </p:nvPicPr>
        <p:blipFill>
          <a:blip r:embed="rId2" cstate="email"/>
          <a:stretch>
            <a:fillRect/>
          </a:stretch>
        </p:blipFill>
        <p:spPr>
          <a:xfrm>
            <a:off x="5280993" y="1143000"/>
            <a:ext cx="3733800" cy="2479912"/>
          </a:xfrm>
          <a:prstGeom prst="rect">
            <a:avLst/>
          </a:prstGeom>
          <a:ln w="1905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7" name="Picture 6" descr="5092955200_57b22989d7_o.jpg"/>
          <p:cNvPicPr>
            <a:picLocks noChangeAspect="1"/>
          </p:cNvPicPr>
          <p:nvPr/>
        </p:nvPicPr>
        <p:blipFill>
          <a:blip r:embed="rId3" cstate="email"/>
          <a:stretch>
            <a:fillRect/>
          </a:stretch>
        </p:blipFill>
        <p:spPr>
          <a:xfrm>
            <a:off x="5280992" y="3650973"/>
            <a:ext cx="3733800" cy="2479912"/>
          </a:xfrm>
          <a:prstGeom prst="rect">
            <a:avLst/>
          </a:prstGeom>
          <a:ln w="1905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9878" y="990600"/>
            <a:ext cx="6019800" cy="5410200"/>
          </a:xfrm>
          <a:prstGeom prst="rect">
            <a:avLst/>
          </a:prstGeom>
        </p:spPr>
        <p:txBody>
          <a:bodyPr vert="horz" lIns="91440" tIns="45720" rIns="91440" bIns="45720" rtlCol="0">
            <a:noAutofit/>
          </a:bodyPr>
          <a:lstStyle/>
          <a:p>
            <a:pPr marL="233363" lvl="0" indent="-233363">
              <a:buFont typeface="Wingdings" pitchFamily="2" charset="2"/>
              <a:buChar char="Ø"/>
            </a:pPr>
            <a:r>
              <a:rPr lang="de-DE" sz="2400" dirty="0" smtClean="0">
                <a:latin typeface="Arial" pitchFamily="34" charset="0"/>
                <a:cs typeface="Arial" pitchFamily="34" charset="0"/>
              </a:rPr>
              <a:t>Roughly 20% of the Green-on-Blue events also included a </a:t>
            </a:r>
          </a:p>
          <a:p>
            <a:pPr marL="233363" lvl="0" indent="-233363"/>
            <a:r>
              <a:rPr lang="de-DE" sz="2400" dirty="0" smtClean="0">
                <a:latin typeface="Arial" pitchFamily="34" charset="0"/>
                <a:cs typeface="Arial" pitchFamily="34" charset="0"/>
              </a:rPr>
              <a:t>	Green-on-Green aspect </a:t>
            </a:r>
          </a:p>
          <a:p>
            <a:pPr marL="233363" lvl="0" indent="-233363"/>
            <a:endParaRPr lang="de-DE" sz="500" dirty="0" smtClean="0">
              <a:latin typeface="Arial" pitchFamily="34" charset="0"/>
              <a:cs typeface="Arial" pitchFamily="34" charset="0"/>
            </a:endParaRPr>
          </a:p>
          <a:p>
            <a:pPr marL="233363" lvl="0" indent="-233363">
              <a:buFont typeface="Wingdings" pitchFamily="2" charset="2"/>
              <a:buChar char="Ø"/>
            </a:pPr>
            <a:r>
              <a:rPr lang="de-DE" sz="2400" dirty="0" smtClean="0">
                <a:latin typeface="Arial" pitchFamily="34" charset="0"/>
                <a:cs typeface="Arial" pitchFamily="34" charset="0"/>
              </a:rPr>
              <a:t>Solely Green-on-Green incidents </a:t>
            </a:r>
          </a:p>
          <a:p>
            <a:pPr marL="233363" lvl="0" indent="-233363"/>
            <a:r>
              <a:rPr lang="de-DE" sz="2400" dirty="0" smtClean="0">
                <a:latin typeface="Arial" pitchFamily="34" charset="0"/>
                <a:cs typeface="Arial" pitchFamily="34" charset="0"/>
              </a:rPr>
              <a:t>	actually outnumber the</a:t>
            </a:r>
          </a:p>
          <a:p>
            <a:pPr marL="233363" lvl="0" indent="-233363"/>
            <a:r>
              <a:rPr lang="de-DE" sz="2400" dirty="0" smtClean="0">
                <a:latin typeface="Arial" pitchFamily="34" charset="0"/>
                <a:cs typeface="Arial" pitchFamily="34" charset="0"/>
              </a:rPr>
              <a:t>	Green-on-Blue ones</a:t>
            </a:r>
          </a:p>
          <a:p>
            <a:pPr marL="233363" lvl="0" indent="-233363"/>
            <a:endParaRPr lang="en-US" sz="500" dirty="0" smtClean="0">
              <a:latin typeface="Arial" pitchFamily="34" charset="0"/>
              <a:cs typeface="Arial" pitchFamily="34" charset="0"/>
            </a:endParaRPr>
          </a:p>
          <a:p>
            <a:pPr marL="233363" lvl="0" indent="-233363">
              <a:buFont typeface="Wingdings" pitchFamily="2" charset="2"/>
              <a:buChar char="Ø"/>
            </a:pPr>
            <a:r>
              <a:rPr lang="de-DE" sz="2400" dirty="0" smtClean="0">
                <a:latin typeface="Arial" pitchFamily="34" charset="0"/>
                <a:cs typeface="Arial" pitchFamily="34" charset="0"/>
              </a:rPr>
              <a:t>Slightly more than half of the </a:t>
            </a:r>
          </a:p>
          <a:p>
            <a:pPr marL="233363" lvl="0" indent="-233363"/>
            <a:r>
              <a:rPr lang="de-DE" sz="2400" dirty="0" smtClean="0">
                <a:latin typeface="Arial" pitchFamily="34" charset="0"/>
                <a:cs typeface="Arial" pitchFamily="34" charset="0"/>
              </a:rPr>
              <a:t>	incidents occurred inside a secure area</a:t>
            </a:r>
          </a:p>
          <a:p>
            <a:pPr marL="233363" lvl="0" indent="-233363">
              <a:buFont typeface="Wingdings" pitchFamily="2" charset="2"/>
              <a:buChar char="Ø"/>
            </a:pPr>
            <a:endParaRPr lang="en-US" sz="600" dirty="0" smtClean="0">
              <a:latin typeface="Arial" pitchFamily="34" charset="0"/>
              <a:cs typeface="Arial" pitchFamily="34" charset="0"/>
            </a:endParaRPr>
          </a:p>
          <a:p>
            <a:pPr marL="233363" lvl="0" indent="-233363">
              <a:buFont typeface="Wingdings" pitchFamily="2" charset="2"/>
              <a:buChar char="Ø"/>
            </a:pPr>
            <a:r>
              <a:rPr lang="de-DE" sz="2400" dirty="0" smtClean="0">
                <a:latin typeface="Arial" pitchFamily="34" charset="0"/>
                <a:cs typeface="Arial" pitchFamily="34" charset="0"/>
              </a:rPr>
              <a:t>The vast majority of the incidents occurred outdoors</a:t>
            </a:r>
          </a:p>
          <a:p>
            <a:pPr marL="233363" lvl="0" indent="-233363">
              <a:buFont typeface="Wingdings" pitchFamily="2" charset="2"/>
              <a:buChar char="Ø"/>
            </a:pPr>
            <a:endParaRPr lang="en-US" sz="600" dirty="0" smtClean="0">
              <a:latin typeface="Arial" pitchFamily="34" charset="0"/>
              <a:cs typeface="Arial" pitchFamily="34" charset="0"/>
            </a:endParaRPr>
          </a:p>
          <a:p>
            <a:pPr marL="233363" lvl="0" indent="-233363">
              <a:buFont typeface="Wingdings" pitchFamily="2" charset="2"/>
              <a:buChar char="Ø"/>
            </a:pPr>
            <a:r>
              <a:rPr lang="de-DE" sz="2400" dirty="0" smtClean="0">
                <a:latin typeface="Arial" pitchFamily="34" charset="0"/>
                <a:cs typeface="Arial" pitchFamily="34" charset="0"/>
              </a:rPr>
              <a:t>Nearly 15% of the incidents happened after or during a pre-coordinated meeting with Afghan locals, such as a Key Leader Engagement (KLE) event or Shura.</a:t>
            </a:r>
            <a:endParaRPr lang="en-US" sz="2400" dirty="0" smtClean="0">
              <a:latin typeface="Arial" pitchFamily="34" charset="0"/>
              <a:cs typeface="Arial" pitchFamily="34" charset="0"/>
            </a:endParaRPr>
          </a:p>
        </p:txBody>
      </p:sp>
      <p:pic>
        <p:nvPicPr>
          <p:cNvPr id="7" name="Picture 6" descr="5099749096_93a375ac4c_o.jpg"/>
          <p:cNvPicPr>
            <a:picLocks noChangeAspect="1"/>
          </p:cNvPicPr>
          <p:nvPr/>
        </p:nvPicPr>
        <p:blipFill>
          <a:blip r:embed="rId3" cstate="email"/>
          <a:stretch>
            <a:fillRect/>
          </a:stretch>
        </p:blipFill>
        <p:spPr>
          <a:xfrm>
            <a:off x="5980462" y="3429000"/>
            <a:ext cx="2133600" cy="2987039"/>
          </a:xfrm>
          <a:prstGeom prst="rect">
            <a:avLst/>
          </a:prstGeom>
          <a:ln w="1905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8" name="Title 1"/>
          <p:cNvSpPr txBox="1">
            <a:spLocks/>
          </p:cNvSpPr>
          <p:nvPr/>
        </p:nvSpPr>
        <p:spPr>
          <a:xfrm>
            <a:off x="0" y="144521"/>
            <a:ext cx="9144000" cy="617479"/>
          </a:xfrm>
          <a:prstGeom prst="rect">
            <a:avLst/>
          </a:prstGeom>
        </p:spPr>
        <p:txBody>
          <a:bodyPr/>
          <a:lstStyle/>
          <a:p>
            <a:pPr marL="0" marR="0" lvl="0" indent="0" algn="ctr" defTabSz="934608" rtl="0" eaLnBrk="1" fontAlgn="auto" latinLnBrk="0" hangingPunct="1">
              <a:lnSpc>
                <a:spcPct val="100000"/>
              </a:lnSpc>
              <a:spcBef>
                <a:spcPct val="0"/>
              </a:spcBef>
              <a:spcAft>
                <a:spcPts val="0"/>
              </a:spcAft>
              <a:buClrTx/>
              <a:buSzTx/>
              <a:buFontTx/>
              <a:buNone/>
              <a:tabLst/>
              <a:defRPr/>
            </a:pPr>
            <a:r>
              <a:rPr lang="en-US" sz="3600" b="1" i="1" dirty="0" smtClean="0">
                <a:effectLst>
                  <a:outerShdw blurRad="38100" dist="38100" dir="2700000" algn="tl">
                    <a:srgbClr val="000000">
                      <a:alpha val="43137"/>
                    </a:srgbClr>
                  </a:outerShdw>
                </a:effectLst>
                <a:latin typeface="Arial" pitchFamily="34" charset="0"/>
                <a:ea typeface="+mj-ea"/>
                <a:cs typeface="Arial" pitchFamily="34" charset="0"/>
              </a:rPr>
              <a:t>Background / Incident Trends</a:t>
            </a:r>
            <a:endParaRPr kumimoji="0" lang="en-US" sz="3600" b="1" i="1" u="none" strike="noStrike" kern="1200" cap="none" spc="0" normalizeH="0" baseline="0" noProof="0" dirty="0">
              <a:ln>
                <a:noFill/>
              </a:ln>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9" name="Picture 8" descr="7155159873_4802e956a8_o.jpg"/>
          <p:cNvPicPr>
            <a:picLocks noChangeAspect="1"/>
          </p:cNvPicPr>
          <p:nvPr/>
        </p:nvPicPr>
        <p:blipFill>
          <a:blip r:embed="rId4" cstate="email"/>
          <a:stretch>
            <a:fillRect/>
          </a:stretch>
        </p:blipFill>
        <p:spPr>
          <a:xfrm>
            <a:off x="5064760" y="990600"/>
            <a:ext cx="3965004" cy="2438400"/>
          </a:xfrm>
          <a:prstGeom prst="rect">
            <a:avLst/>
          </a:prstGeom>
          <a:ln w="1905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ISAF.png"/>
          <p:cNvPicPr>
            <a:picLocks noChangeAspect="1"/>
          </p:cNvPicPr>
          <p:nvPr/>
        </p:nvPicPr>
        <p:blipFill>
          <a:blip r:embed="rId2" cstate="email">
            <a:lum bright="55000" contrast="-70000"/>
          </a:blip>
          <a:stretch>
            <a:fillRect/>
          </a:stretch>
        </p:blipFill>
        <p:spPr>
          <a:xfrm>
            <a:off x="1447800" y="914400"/>
            <a:ext cx="6242153" cy="5763660"/>
          </a:xfrm>
          <a:prstGeom prst="rect">
            <a:avLst/>
          </a:prstGeom>
          <a:noFill/>
          <a:ln>
            <a:noFill/>
          </a:ln>
        </p:spPr>
      </p:pic>
      <p:sp>
        <p:nvSpPr>
          <p:cNvPr id="2" name="Title 1"/>
          <p:cNvSpPr>
            <a:spLocks noGrp="1"/>
          </p:cNvSpPr>
          <p:nvPr>
            <p:ph type="ctrTitle" idx="4294967295"/>
          </p:nvPr>
        </p:nvSpPr>
        <p:spPr>
          <a:xfrm>
            <a:off x="0" y="144521"/>
            <a:ext cx="9144000" cy="617479"/>
          </a:xfrm>
          <a:prstGeom prst="rect">
            <a:avLst/>
          </a:prstGeom>
        </p:spPr>
        <p:txBody>
          <a:bodyPr/>
          <a:lstStyle/>
          <a:p>
            <a:r>
              <a:rPr lang="en-US" sz="3600" i="1" dirty="0" smtClean="0">
                <a:solidFill>
                  <a:schemeClr val="bg1"/>
                </a:solidFill>
                <a:effectLst>
                  <a:outerShdw blurRad="38100" dist="38100" dir="2700000" algn="tl">
                    <a:srgbClr val="000000">
                      <a:alpha val="43137"/>
                    </a:srgbClr>
                  </a:outerShdw>
                </a:effectLst>
              </a:rPr>
              <a:t>ISAF Grievances with ANSF</a:t>
            </a:r>
            <a:endParaRPr lang="en-US" sz="3600" i="1"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4294967295"/>
          </p:nvPr>
        </p:nvSpPr>
        <p:spPr>
          <a:xfrm>
            <a:off x="228600" y="1066800"/>
            <a:ext cx="8686800" cy="5486400"/>
          </a:xfrm>
          <a:prstGeom prst="rect">
            <a:avLst/>
          </a:prstGeom>
          <a:noFill/>
        </p:spPr>
        <p:txBody>
          <a:bodyPr>
            <a:noAutofit/>
          </a:bodyPr>
          <a:lstStyle/>
          <a:p>
            <a:pPr marL="225425" lvl="1" indent="-225425">
              <a:spcBef>
                <a:spcPts val="0"/>
              </a:spcBef>
              <a:buFont typeface="Wingdings" pitchFamily="2" charset="2"/>
              <a:buChar char="Ø"/>
            </a:pPr>
            <a:r>
              <a:rPr lang="en-US" sz="2400" dirty="0" smtClean="0">
                <a:solidFill>
                  <a:schemeClr val="bg1"/>
                </a:solidFill>
              </a:rPr>
              <a:t>Use drugs</a:t>
            </a:r>
          </a:p>
          <a:p>
            <a:pPr marL="225425" lvl="1" indent="-225425">
              <a:spcBef>
                <a:spcPts val="0"/>
              </a:spcBef>
              <a:buFont typeface="Wingdings" pitchFamily="2" charset="2"/>
              <a:buChar char="Ø"/>
            </a:pPr>
            <a:r>
              <a:rPr lang="en-US" sz="2400" dirty="0" smtClean="0">
                <a:solidFill>
                  <a:schemeClr val="bg1"/>
                </a:solidFill>
              </a:rPr>
              <a:t>Are traitors, cannot be trusted</a:t>
            </a:r>
          </a:p>
          <a:p>
            <a:pPr marL="225425" lvl="1" indent="-225425">
              <a:spcBef>
                <a:spcPts val="0"/>
              </a:spcBef>
              <a:buFont typeface="Wingdings" pitchFamily="2" charset="2"/>
              <a:buChar char="Ø"/>
            </a:pPr>
            <a:r>
              <a:rPr lang="en-US" sz="2400" dirty="0" smtClean="0">
                <a:solidFill>
                  <a:schemeClr val="bg1"/>
                </a:solidFill>
              </a:rPr>
              <a:t>Are dangerous / unstable</a:t>
            </a:r>
          </a:p>
          <a:p>
            <a:pPr marL="225425" lvl="1" indent="-225425">
              <a:spcBef>
                <a:spcPts val="0"/>
              </a:spcBef>
              <a:buFont typeface="Wingdings" pitchFamily="2" charset="2"/>
              <a:buChar char="Ø"/>
            </a:pPr>
            <a:r>
              <a:rPr lang="en-US" sz="2400" dirty="0" smtClean="0">
                <a:solidFill>
                  <a:schemeClr val="bg1"/>
                </a:solidFill>
              </a:rPr>
              <a:t>Are incompetent but allowed to serve</a:t>
            </a:r>
          </a:p>
          <a:p>
            <a:pPr marL="225425" lvl="1" indent="-225425">
              <a:spcBef>
                <a:spcPts val="0"/>
              </a:spcBef>
              <a:buFont typeface="Wingdings" pitchFamily="2" charset="2"/>
              <a:buChar char="Ø"/>
            </a:pPr>
            <a:r>
              <a:rPr lang="en-US" sz="2400" dirty="0" smtClean="0">
                <a:solidFill>
                  <a:schemeClr val="bg1"/>
                </a:solidFill>
              </a:rPr>
              <a:t>Poor fire control measures, fire all rounds right away</a:t>
            </a:r>
          </a:p>
          <a:p>
            <a:pPr marL="225425" lvl="1" indent="-225425">
              <a:spcBef>
                <a:spcPts val="0"/>
              </a:spcBef>
              <a:buFont typeface="Wingdings" pitchFamily="2" charset="2"/>
              <a:buChar char="Ø"/>
            </a:pPr>
            <a:r>
              <a:rPr lang="en-US" sz="2400" dirty="0" smtClean="0">
                <a:solidFill>
                  <a:schemeClr val="bg1"/>
                </a:solidFill>
              </a:rPr>
              <a:t>Treat dogs poorly</a:t>
            </a:r>
          </a:p>
          <a:p>
            <a:pPr marL="225425" lvl="1" indent="-225425">
              <a:spcBef>
                <a:spcPts val="0"/>
              </a:spcBef>
              <a:buFont typeface="Wingdings" pitchFamily="2" charset="2"/>
              <a:buChar char="Ø"/>
            </a:pPr>
            <a:r>
              <a:rPr lang="en-US" sz="2400" dirty="0" smtClean="0">
                <a:solidFill>
                  <a:schemeClr val="bg1"/>
                </a:solidFill>
              </a:rPr>
              <a:t>Practice poor hygiene</a:t>
            </a:r>
          </a:p>
          <a:p>
            <a:pPr marL="225425" lvl="1" indent="-225425">
              <a:spcBef>
                <a:spcPts val="0"/>
              </a:spcBef>
              <a:buFont typeface="Wingdings" pitchFamily="2" charset="2"/>
              <a:buChar char="Ø"/>
            </a:pPr>
            <a:r>
              <a:rPr lang="en-US" sz="2400" dirty="0" smtClean="0">
                <a:solidFill>
                  <a:schemeClr val="bg1"/>
                </a:solidFill>
              </a:rPr>
              <a:t>Are lazy and refuse to work hard</a:t>
            </a:r>
          </a:p>
          <a:p>
            <a:pPr marL="225425" lvl="1" indent="-225425">
              <a:spcBef>
                <a:spcPts val="0"/>
              </a:spcBef>
              <a:buFont typeface="Wingdings" pitchFamily="2" charset="2"/>
              <a:buChar char="Ø"/>
            </a:pPr>
            <a:r>
              <a:rPr lang="en-US" sz="2400" dirty="0" smtClean="0">
                <a:solidFill>
                  <a:schemeClr val="bg1"/>
                </a:solidFill>
              </a:rPr>
              <a:t>Fasting during Ramadan endangers themselves and others (light headed)</a:t>
            </a:r>
          </a:p>
          <a:p>
            <a:pPr marL="225425" lvl="1" indent="-225425">
              <a:spcBef>
                <a:spcPts val="0"/>
              </a:spcBef>
              <a:buFont typeface="Wingdings" pitchFamily="2" charset="2"/>
              <a:buChar char="Ø"/>
            </a:pPr>
            <a:r>
              <a:rPr lang="en-US" sz="2400" dirty="0" smtClean="0">
                <a:solidFill>
                  <a:schemeClr val="bg1"/>
                </a:solidFill>
              </a:rPr>
              <a:t>Cannot be trusted to do thorough searches</a:t>
            </a:r>
          </a:p>
          <a:p>
            <a:pPr marL="225425" lvl="1" indent="-225425">
              <a:spcBef>
                <a:spcPts val="0"/>
              </a:spcBef>
              <a:buFont typeface="Wingdings" pitchFamily="2" charset="2"/>
              <a:buChar char="Ø"/>
            </a:pPr>
            <a:r>
              <a:rPr lang="en-US" sz="2400" dirty="0" smtClean="0">
                <a:solidFill>
                  <a:schemeClr val="bg1"/>
                </a:solidFill>
              </a:rPr>
              <a:t>Corrupt</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295400" y="119232"/>
            <a:ext cx="6553200" cy="1227079"/>
          </a:xfrm>
          <a:prstGeom prst="rect">
            <a:avLst/>
          </a:prstGeom>
        </p:spPr>
        <p:txBody>
          <a:bodyPr/>
          <a:lstStyle/>
          <a:p>
            <a:r>
              <a:rPr lang="en-US" sz="3600" i="1" dirty="0" smtClean="0">
                <a:solidFill>
                  <a:schemeClr val="bg1"/>
                </a:solidFill>
                <a:effectLst>
                  <a:outerShdw blurRad="38100" dist="38100" dir="2700000" algn="tl">
                    <a:srgbClr val="000000">
                      <a:alpha val="43137"/>
                    </a:srgbClr>
                  </a:outerShdw>
                </a:effectLst>
              </a:rPr>
              <a:t>Top ANSF Grievances Against ISAF</a:t>
            </a:r>
            <a:endParaRPr lang="en-US" sz="3600" i="1" dirty="0">
              <a:solidFill>
                <a:schemeClr val="bg1"/>
              </a:solidFill>
              <a:effectLst>
                <a:outerShdw blurRad="38100" dist="38100" dir="2700000" algn="tl">
                  <a:srgbClr val="000000">
                    <a:alpha val="43137"/>
                  </a:srgbClr>
                </a:outerShdw>
              </a:effectLst>
            </a:endParaRPr>
          </a:p>
        </p:txBody>
      </p:sp>
      <p:pic>
        <p:nvPicPr>
          <p:cNvPr id="6" name="Picture 5"/>
          <p:cNvPicPr>
            <a:picLocks noChangeAspect="1" noChangeArrowheads="1"/>
          </p:cNvPicPr>
          <p:nvPr/>
        </p:nvPicPr>
        <p:blipFill>
          <a:blip r:embed="rId2" cstate="email">
            <a:lum bright="70000" contrast="-70000"/>
          </a:blip>
          <a:srcRect/>
          <a:stretch>
            <a:fillRect/>
          </a:stretch>
        </p:blipFill>
        <p:spPr bwMode="auto">
          <a:xfrm>
            <a:off x="0" y="1108195"/>
            <a:ext cx="9144000" cy="5597405"/>
          </a:xfrm>
          <a:prstGeom prst="rect">
            <a:avLst/>
          </a:prstGeom>
          <a:noFill/>
          <a:ln w="9525">
            <a:solidFill>
              <a:schemeClr val="tx1"/>
            </a:solidFill>
            <a:miter lim="800000"/>
            <a:headEnd/>
            <a:tailEnd/>
          </a:ln>
          <a:effectLst>
            <a:softEdge rad="317500"/>
          </a:effectLst>
        </p:spPr>
      </p:pic>
      <p:sp>
        <p:nvSpPr>
          <p:cNvPr id="3" name="Subtitle 2"/>
          <p:cNvSpPr>
            <a:spLocks noGrp="1"/>
          </p:cNvSpPr>
          <p:nvPr>
            <p:ph type="subTitle" idx="4294967295"/>
          </p:nvPr>
        </p:nvSpPr>
        <p:spPr>
          <a:xfrm>
            <a:off x="152400" y="1295400"/>
            <a:ext cx="8991600" cy="5486400"/>
          </a:xfrm>
          <a:prstGeom prst="rect">
            <a:avLst/>
          </a:prstGeom>
          <a:noFill/>
        </p:spPr>
        <p:txBody>
          <a:bodyPr>
            <a:noAutofit/>
          </a:bodyPr>
          <a:lstStyle/>
          <a:p>
            <a:pPr marL="233363" indent="-233363" algn="l">
              <a:spcBef>
                <a:spcPts val="0"/>
              </a:spcBef>
              <a:buFont typeface="Wingdings" pitchFamily="2" charset="2"/>
              <a:buChar char="Ø"/>
            </a:pPr>
            <a:r>
              <a:rPr lang="en-US" sz="2400" smtClean="0">
                <a:solidFill>
                  <a:schemeClr val="bg1"/>
                </a:solidFill>
              </a:rPr>
              <a:t>ISAF conduct </a:t>
            </a:r>
            <a:r>
              <a:rPr lang="en-US" sz="2400" dirty="0" smtClean="0">
                <a:solidFill>
                  <a:schemeClr val="bg1"/>
                </a:solidFill>
              </a:rPr>
              <a:t>night raids</a:t>
            </a:r>
          </a:p>
          <a:p>
            <a:pPr marL="233363" indent="-233363" algn="l">
              <a:spcBef>
                <a:spcPts val="0"/>
              </a:spcBef>
              <a:buFont typeface="Wingdings" pitchFamily="2" charset="2"/>
              <a:buChar char="Ø"/>
            </a:pPr>
            <a:r>
              <a:rPr lang="en-US" sz="2400" dirty="0" smtClean="0">
                <a:solidFill>
                  <a:schemeClr val="bg1"/>
                </a:solidFill>
              </a:rPr>
              <a:t>Perceived disrespect of Afghan women and their privacy</a:t>
            </a:r>
          </a:p>
          <a:p>
            <a:pPr marL="233363" indent="-233363" algn="l">
              <a:spcBef>
                <a:spcPts val="0"/>
              </a:spcBef>
              <a:buFont typeface="Wingdings" pitchFamily="2" charset="2"/>
              <a:buChar char="Ø"/>
            </a:pPr>
            <a:r>
              <a:rPr lang="en-US" sz="2400" dirty="0" smtClean="0">
                <a:solidFill>
                  <a:schemeClr val="bg1"/>
                </a:solidFill>
              </a:rPr>
              <a:t>ISAF set-up of needless roadblocks</a:t>
            </a:r>
          </a:p>
          <a:p>
            <a:pPr marL="233363" indent="-233363" algn="l">
              <a:spcBef>
                <a:spcPts val="0"/>
              </a:spcBef>
              <a:buFont typeface="Wingdings" pitchFamily="2" charset="2"/>
              <a:buChar char="Ø"/>
            </a:pPr>
            <a:r>
              <a:rPr lang="en-US" sz="2400" dirty="0" smtClean="0">
                <a:solidFill>
                  <a:schemeClr val="bg1"/>
                </a:solidFill>
              </a:rPr>
              <a:t>Civilian and ANSF casualties resulting from ISAF activities</a:t>
            </a:r>
          </a:p>
          <a:p>
            <a:pPr marL="233363" indent="-233363" algn="l">
              <a:spcBef>
                <a:spcPts val="0"/>
              </a:spcBef>
              <a:buFont typeface="Wingdings" pitchFamily="2" charset="2"/>
              <a:buChar char="Ø"/>
            </a:pPr>
            <a:r>
              <a:rPr lang="en-US" sz="2400" dirty="0" smtClean="0">
                <a:solidFill>
                  <a:schemeClr val="bg1"/>
                </a:solidFill>
              </a:rPr>
              <a:t>ISAF personnel exhibiting extreme arrogance, and refusal to take advice from ANSF</a:t>
            </a:r>
          </a:p>
          <a:p>
            <a:pPr marL="233363" indent="-233363" algn="l">
              <a:spcBef>
                <a:spcPts val="0"/>
              </a:spcBef>
              <a:buFont typeface="Wingdings" pitchFamily="2" charset="2"/>
              <a:buChar char="Ø"/>
            </a:pPr>
            <a:r>
              <a:rPr lang="en-US" sz="2400" dirty="0" smtClean="0">
                <a:solidFill>
                  <a:schemeClr val="bg1"/>
                </a:solidFill>
              </a:rPr>
              <a:t>Urinating in public, exposing selves to women</a:t>
            </a:r>
          </a:p>
          <a:p>
            <a:pPr marL="233363" indent="-233363" algn="l">
              <a:spcBef>
                <a:spcPts val="0"/>
              </a:spcBef>
              <a:buFont typeface="Wingdings" pitchFamily="2" charset="2"/>
              <a:buChar char="Ø"/>
            </a:pPr>
            <a:r>
              <a:rPr lang="en-US" sz="2400" dirty="0" smtClean="0">
                <a:solidFill>
                  <a:schemeClr val="bg1"/>
                </a:solidFill>
              </a:rPr>
              <a:t>Failure to adequately protect civilians from harm</a:t>
            </a:r>
          </a:p>
          <a:p>
            <a:pPr marL="233363" indent="-233363" algn="l">
              <a:spcBef>
                <a:spcPts val="0"/>
              </a:spcBef>
              <a:buFont typeface="Wingdings" pitchFamily="2" charset="2"/>
              <a:buChar char="Ø"/>
            </a:pPr>
            <a:r>
              <a:rPr lang="en-US" sz="2400" dirty="0" smtClean="0">
                <a:solidFill>
                  <a:schemeClr val="bg1"/>
                </a:solidFill>
              </a:rPr>
              <a:t>Failure to respect Islam, the Quran, or a mosque</a:t>
            </a:r>
          </a:p>
          <a:p>
            <a:pPr marL="233363" indent="-233363" algn="l">
              <a:spcBef>
                <a:spcPts val="0"/>
              </a:spcBef>
              <a:buFont typeface="Wingdings" pitchFamily="2" charset="2"/>
              <a:buChar char="Ø"/>
            </a:pPr>
            <a:r>
              <a:rPr lang="en-US" sz="2400" dirty="0" smtClean="0">
                <a:solidFill>
                  <a:schemeClr val="bg1"/>
                </a:solidFill>
              </a:rPr>
              <a:t>Failure to respect Afghan elders</a:t>
            </a:r>
          </a:p>
          <a:p>
            <a:pPr marL="233363" lvl="1" indent="-233363">
              <a:spcBef>
                <a:spcPts val="0"/>
              </a:spcBef>
              <a:buFont typeface="Wingdings" pitchFamily="2" charset="2"/>
              <a:buChar char="Ø"/>
            </a:pPr>
            <a:r>
              <a:rPr lang="en-US" sz="2400" dirty="0" smtClean="0">
                <a:solidFill>
                  <a:schemeClr val="bg1"/>
                </a:solidFill>
              </a:rPr>
              <a:t>Commit war crimes and atrocities, leaders fail to prosecute the Soldiers responsible</a:t>
            </a:r>
          </a:p>
          <a:p>
            <a:pPr marL="233363" lvl="1" indent="-233363">
              <a:spcBef>
                <a:spcPts val="0"/>
              </a:spcBef>
              <a:buFont typeface="Wingdings" pitchFamily="2" charset="2"/>
              <a:buChar char="Ø"/>
            </a:pPr>
            <a:r>
              <a:rPr lang="en-US" sz="2400" dirty="0" smtClean="0">
                <a:solidFill>
                  <a:schemeClr val="bg1"/>
                </a:solidFill>
              </a:rPr>
              <a:t>Over promise and under deliver</a:t>
            </a:r>
          </a:p>
          <a:p>
            <a:pPr marL="233363" indent="-233363" algn="l">
              <a:spcBef>
                <a:spcPts val="0"/>
              </a:spcBef>
              <a:buFont typeface="Wingdings" pitchFamily="2" charset="2"/>
              <a:buChar char="Ø"/>
            </a:pPr>
            <a:endParaRPr lang="en-US" sz="2400" dirty="0" smtClean="0">
              <a:solidFill>
                <a:schemeClr val="bg1"/>
              </a:solidFill>
            </a:endParaRPr>
          </a:p>
          <a:p>
            <a:pPr marL="233363" indent="-233363" algn="l">
              <a:spcBef>
                <a:spcPts val="0"/>
              </a:spcBef>
              <a:buFont typeface="Wingdings" pitchFamily="2" charset="2"/>
              <a:buChar char="Ø"/>
            </a:pPr>
            <a:endParaRPr lang="en-US" sz="2400" dirty="0" smtClean="0">
              <a:solidFill>
                <a:schemeClr val="bg1"/>
              </a:solidFill>
            </a:endParaRPr>
          </a:p>
          <a:p>
            <a:pPr marL="233363" indent="-233363" algn="l">
              <a:spcBef>
                <a:spcPts val="0"/>
              </a:spcBef>
              <a:buFont typeface="Wingdings" pitchFamily="2" charset="2"/>
              <a:buChar char="Ø"/>
            </a:pPr>
            <a:endParaRPr lang="en-US" sz="2400" dirty="0" smtClean="0">
              <a:solidFill>
                <a:schemeClr val="bg1"/>
              </a:solidFill>
            </a:endParaRPr>
          </a:p>
          <a:p>
            <a:pPr marL="233363" indent="-233363" algn="l">
              <a:spcBef>
                <a:spcPts val="0"/>
              </a:spcBef>
              <a:buFont typeface="Wingdings" pitchFamily="2" charset="2"/>
              <a:buChar char="Ø"/>
            </a:pPr>
            <a:endParaRPr lang="en-US" sz="2400" dirty="0" smtClean="0">
              <a:solidFill>
                <a:schemeClr val="bg1"/>
              </a:solidFill>
            </a:endParaRPr>
          </a:p>
          <a:p>
            <a:pPr marL="233363" indent="-233363" algn="l">
              <a:spcBef>
                <a:spcPts val="0"/>
              </a:spcBef>
              <a:buFont typeface="Wingdings" pitchFamily="2" charset="2"/>
              <a:buChar char="Ø"/>
            </a:pPr>
            <a:endParaRPr lang="en-US" sz="2400" dirty="0" smtClean="0">
              <a:solidFill>
                <a:schemeClr val="bg1"/>
              </a:solidFill>
            </a:endParaRPr>
          </a:p>
          <a:p>
            <a:pPr marL="233363" indent="-233363" algn="l">
              <a:spcBef>
                <a:spcPts val="0"/>
              </a:spcBef>
              <a:buFont typeface="Wingdings" pitchFamily="2" charset="2"/>
              <a:buChar char="Ø"/>
            </a:pPr>
            <a:endParaRPr lang="en-US" sz="2400" dirty="0" smtClean="0">
              <a:solidFill>
                <a:schemeClr val="bg1"/>
              </a:solidFill>
            </a:endParaRPr>
          </a:p>
          <a:p>
            <a:pPr marL="233363" indent="-233363" algn="l">
              <a:spcBef>
                <a:spcPts val="0"/>
              </a:spcBef>
              <a:buFont typeface="Wingdings" pitchFamily="2" charset="2"/>
              <a:buChar char="Ø"/>
            </a:pPr>
            <a:endParaRPr lang="en-US" sz="2400"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2146</TotalTime>
  <Words>5074</Words>
  <Application>Microsoft Office PowerPoint</Application>
  <PresentationFormat>Letter Paper (8.5x11 in)</PresentationFormat>
  <Paragraphs>574</Paragraphs>
  <Slides>39</Slides>
  <Notes>8</Notes>
  <HiddenSlides>7</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1_Office Theme</vt:lpstr>
      <vt:lpstr>Slide 1</vt:lpstr>
      <vt:lpstr>Terminal Learning Objective</vt:lpstr>
      <vt:lpstr>Enabling Learning Objectives</vt:lpstr>
      <vt:lpstr>References</vt:lpstr>
      <vt:lpstr>Inside the Wire Threat “Green on Blue”</vt:lpstr>
      <vt:lpstr>Slide 6</vt:lpstr>
      <vt:lpstr>Slide 7</vt:lpstr>
      <vt:lpstr>ISAF Grievances with ANSF</vt:lpstr>
      <vt:lpstr>Top ANSF Grievances Against ISAF</vt:lpstr>
      <vt:lpstr>Slide 10</vt:lpstr>
      <vt:lpstr>Types of GoB Actors</vt:lpstr>
      <vt:lpstr>Slide 12</vt:lpstr>
      <vt:lpstr>Slide 13</vt:lpstr>
      <vt:lpstr>Slide 14</vt:lpstr>
      <vt:lpstr>Slide 15</vt:lpstr>
      <vt:lpstr>Slide 16</vt:lpstr>
      <vt:lpstr>Slide 17</vt:lpstr>
      <vt:lpstr>Slide 18</vt:lpstr>
      <vt:lpstr>Slide 19</vt:lpstr>
      <vt:lpstr>Slide 20</vt:lpstr>
      <vt:lpstr>Slide 21</vt:lpstr>
      <vt:lpstr>Situational Awareness and Personal Readiness</vt:lpstr>
      <vt:lpstr>Slide 23</vt:lpstr>
      <vt:lpstr>Interpreter/Linguist Considerations</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Company>United States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richard-creed</dc:creator>
  <cp:lastModifiedBy>Curtis.McMahan</cp:lastModifiedBy>
  <cp:revision>255</cp:revision>
  <dcterms:created xsi:type="dcterms:W3CDTF">2012-01-27T15:35:31Z</dcterms:created>
  <dcterms:modified xsi:type="dcterms:W3CDTF">2012-11-05T19:13:03Z</dcterms:modified>
</cp:coreProperties>
</file>