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 id="2147483719" r:id="rId5"/>
    <p:sldMasterId id="2147483727" r:id="rId6"/>
    <p:sldMasterId id="2147483725" r:id="rId7"/>
  </p:sldMasterIdLst>
  <p:notesMasterIdLst>
    <p:notesMasterId r:id="rId84"/>
  </p:notesMasterIdLst>
  <p:sldIdLst>
    <p:sldId id="454" r:id="rId8"/>
    <p:sldId id="463" r:id="rId9"/>
    <p:sldId id="457" r:id="rId10"/>
    <p:sldId id="458" r:id="rId11"/>
    <p:sldId id="542" r:id="rId12"/>
    <p:sldId id="465" r:id="rId13"/>
    <p:sldId id="466" r:id="rId14"/>
    <p:sldId id="467" r:id="rId15"/>
    <p:sldId id="468" r:id="rId16"/>
    <p:sldId id="543" r:id="rId17"/>
    <p:sldId id="607" r:id="rId18"/>
    <p:sldId id="544" r:id="rId19"/>
    <p:sldId id="545" r:id="rId20"/>
    <p:sldId id="546" r:id="rId21"/>
    <p:sldId id="547" r:id="rId22"/>
    <p:sldId id="548" r:id="rId23"/>
    <p:sldId id="549" r:id="rId24"/>
    <p:sldId id="550" r:id="rId25"/>
    <p:sldId id="551" r:id="rId26"/>
    <p:sldId id="552" r:id="rId27"/>
    <p:sldId id="553" r:id="rId28"/>
    <p:sldId id="554" r:id="rId29"/>
    <p:sldId id="555" r:id="rId30"/>
    <p:sldId id="556" r:id="rId31"/>
    <p:sldId id="557" r:id="rId32"/>
    <p:sldId id="558" r:id="rId33"/>
    <p:sldId id="559" r:id="rId34"/>
    <p:sldId id="560" r:id="rId35"/>
    <p:sldId id="561" r:id="rId36"/>
    <p:sldId id="562" r:id="rId37"/>
    <p:sldId id="563" r:id="rId38"/>
    <p:sldId id="564" r:id="rId39"/>
    <p:sldId id="565" r:id="rId40"/>
    <p:sldId id="566" r:id="rId41"/>
    <p:sldId id="567" r:id="rId42"/>
    <p:sldId id="568" r:id="rId43"/>
    <p:sldId id="569" r:id="rId44"/>
    <p:sldId id="570" r:id="rId45"/>
    <p:sldId id="571" r:id="rId46"/>
    <p:sldId id="572" r:id="rId47"/>
    <p:sldId id="573" r:id="rId48"/>
    <p:sldId id="574" r:id="rId49"/>
    <p:sldId id="575" r:id="rId50"/>
    <p:sldId id="576" r:id="rId51"/>
    <p:sldId id="577" r:id="rId52"/>
    <p:sldId id="578" r:id="rId53"/>
    <p:sldId id="579" r:id="rId54"/>
    <p:sldId id="580" r:id="rId55"/>
    <p:sldId id="581" r:id="rId56"/>
    <p:sldId id="582" r:id="rId57"/>
    <p:sldId id="583" r:id="rId58"/>
    <p:sldId id="584" r:id="rId59"/>
    <p:sldId id="585" r:id="rId60"/>
    <p:sldId id="586" r:id="rId61"/>
    <p:sldId id="587" r:id="rId62"/>
    <p:sldId id="588" r:id="rId63"/>
    <p:sldId id="589" r:id="rId64"/>
    <p:sldId id="590" r:id="rId65"/>
    <p:sldId id="591" r:id="rId66"/>
    <p:sldId id="592" r:id="rId67"/>
    <p:sldId id="593" r:id="rId68"/>
    <p:sldId id="594" r:id="rId69"/>
    <p:sldId id="595" r:id="rId70"/>
    <p:sldId id="596" r:id="rId71"/>
    <p:sldId id="597" r:id="rId72"/>
    <p:sldId id="598" r:id="rId73"/>
    <p:sldId id="599" r:id="rId74"/>
    <p:sldId id="600" r:id="rId75"/>
    <p:sldId id="601" r:id="rId76"/>
    <p:sldId id="602" r:id="rId77"/>
    <p:sldId id="603" r:id="rId78"/>
    <p:sldId id="604" r:id="rId79"/>
    <p:sldId id="605" r:id="rId80"/>
    <p:sldId id="606" r:id="rId81"/>
    <p:sldId id="537" r:id="rId82"/>
    <p:sldId id="539" r:id="rId8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ADA"/>
    <a:srgbClr val="FFFDD1"/>
    <a:srgbClr val="0000FF"/>
    <a:srgbClr val="6600CC"/>
    <a:srgbClr val="FFFF00"/>
    <a:srgbClr val="0066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08" autoAdjust="0"/>
    <p:restoredTop sz="94660"/>
  </p:normalViewPr>
  <p:slideViewPr>
    <p:cSldViewPr>
      <p:cViewPr varScale="1">
        <p:scale>
          <a:sx n="100" d="100"/>
          <a:sy n="100" d="100"/>
        </p:scale>
        <p:origin x="-1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889" tIns="46444" rIns="92889" bIns="46444"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2889" tIns="46444" rIns="92889" bIns="46444" rtlCol="0"/>
          <a:lstStyle>
            <a:lvl1pPr algn="r">
              <a:defRPr sz="1200"/>
            </a:lvl1pPr>
          </a:lstStyle>
          <a:p>
            <a:fld id="{47802B59-CA50-4283-8B53-B06FA28FE7F4}" type="datetimeFigureOut">
              <a:rPr lang="en-US" smtClean="0"/>
              <a:pPr/>
              <a:t>5/6/2014</a:t>
            </a:fld>
            <a:endParaRPr lang="en-US"/>
          </a:p>
        </p:txBody>
      </p:sp>
      <p:sp>
        <p:nvSpPr>
          <p:cNvPr id="4" name="Slide Image Placeholder 3"/>
          <p:cNvSpPr>
            <a:spLocks noGrp="1" noRot="1" noChangeAspect="1"/>
          </p:cNvSpPr>
          <p:nvPr>
            <p:ph type="sldImg" idx="2"/>
          </p:nvPr>
        </p:nvSpPr>
        <p:spPr>
          <a:xfrm>
            <a:off x="1182688" y="696913"/>
            <a:ext cx="4657725" cy="3492500"/>
          </a:xfrm>
          <a:prstGeom prst="rect">
            <a:avLst/>
          </a:prstGeom>
          <a:noFill/>
          <a:ln w="12700">
            <a:solidFill>
              <a:prstClr val="black"/>
            </a:solidFill>
          </a:ln>
        </p:spPr>
        <p:txBody>
          <a:bodyPr vert="horz" lIns="92889" tIns="46444" rIns="92889" bIns="46444"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2889" tIns="46444" rIns="92889" bIns="464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5455"/>
          </a:xfrm>
          <a:prstGeom prst="rect">
            <a:avLst/>
          </a:prstGeom>
        </p:spPr>
        <p:txBody>
          <a:bodyPr vert="horz" lIns="92889" tIns="46444" rIns="92889" bIns="46444"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2889" tIns="46444" rIns="92889" bIns="46444" rtlCol="0" anchor="b"/>
          <a:lstStyle>
            <a:lvl1pPr algn="r">
              <a:defRPr sz="1200"/>
            </a:lvl1pPr>
          </a:lstStyle>
          <a:p>
            <a:fld id="{6C574044-705B-4BA9-9528-EF24541C28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494776" y="6462611"/>
            <a:ext cx="612648" cy="365125"/>
          </a:xfrm>
          <a:prstGeom prst="rect">
            <a:avLst/>
          </a:prstGeom>
        </p:spPr>
        <p:txBody>
          <a:bodyPr/>
          <a:lstStyle/>
          <a:p>
            <a:fld id="{89F2C004-2715-FE49-B628-06E74F704CD7}" type="slidenum">
              <a:rPr lang="en-US" smtClean="0">
                <a:solidFill>
                  <a:prstClr val="white"/>
                </a:solidFill>
              </a:rPr>
              <a:pPr/>
              <a:t>‹#›</a:t>
            </a:fld>
            <a:endParaRPr lang="en-US">
              <a:solidFill>
                <a:prstClr val="white"/>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lide Number Placeholder 3"/>
          <p:cNvSpPr>
            <a:spLocks noGrp="1"/>
          </p:cNvSpPr>
          <p:nvPr>
            <p:ph type="sldNum" sz="quarter" idx="12"/>
          </p:nvPr>
        </p:nvSpPr>
        <p:spPr>
          <a:xfrm>
            <a:off x="8494776" y="6462611"/>
            <a:ext cx="612648" cy="365125"/>
          </a:xfrm>
          <a:prstGeom prst="rect">
            <a:avLst/>
          </a:prstGeom>
        </p:spPr>
        <p:txBody>
          <a:bodyPr/>
          <a:lstStyle/>
          <a:p>
            <a:fld id="{89F2C004-2715-FE49-B628-06E74F704CD7}" type="slidenum">
              <a:rPr lang="en-US" smtClean="0">
                <a:solidFill>
                  <a:prstClr val="white"/>
                </a:solidFill>
              </a:rPr>
              <a:pPr/>
              <a:t>‹#›</a:t>
            </a:fld>
            <a:endParaRPr lang="en-US">
              <a:solidFill>
                <a:prstClr val="white"/>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descr="PPTCoverBkgrd1b.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US ARMY Black and Gold.png"/>
          <p:cNvPicPr>
            <a:picLocks noChangeAspect="1"/>
          </p:cNvPicPr>
          <p:nvPr userDrawn="1"/>
        </p:nvPicPr>
        <p:blipFill>
          <a:blip r:embed="rId3" cstate="print"/>
          <a:stretch>
            <a:fillRect/>
          </a:stretch>
        </p:blipFill>
        <p:spPr>
          <a:xfrm>
            <a:off x="295865" y="636477"/>
            <a:ext cx="856070" cy="1068498"/>
          </a:xfrm>
          <a:prstGeom prst="rect">
            <a:avLst/>
          </a:prstGeom>
        </p:spPr>
      </p:pic>
      <p:pic>
        <p:nvPicPr>
          <p:cNvPr id="7" name="Picture 6" descr="AMC_Logo.png"/>
          <p:cNvPicPr>
            <a:picLocks noChangeAspect="1"/>
          </p:cNvPicPr>
          <p:nvPr userDrawn="1"/>
        </p:nvPicPr>
        <p:blipFill>
          <a:blip r:embed="rId4" cstate="print"/>
          <a:stretch>
            <a:fillRect/>
          </a:stretch>
        </p:blipFill>
        <p:spPr>
          <a:xfrm>
            <a:off x="1143001" y="697662"/>
            <a:ext cx="761999" cy="896997"/>
          </a:xfrm>
          <a:prstGeom prst="rect">
            <a:avLst/>
          </a:prstGeom>
          <a:effectLst>
            <a:outerShdw blurRad="50800" dist="38100" dir="2700000" algn="tl" rotWithShape="0">
              <a:prstClr val="black">
                <a:alpha val="40000"/>
              </a:prstClr>
            </a:outerShdw>
          </a:effectLst>
        </p:spPr>
      </p:pic>
      <p:pic>
        <p:nvPicPr>
          <p:cNvPr id="17" name="Picture 16" descr="TACOM.png"/>
          <p:cNvPicPr>
            <a:picLocks noChangeAspect="1"/>
          </p:cNvPicPr>
          <p:nvPr userDrawn="1"/>
        </p:nvPicPr>
        <p:blipFill>
          <a:blip r:embed="rId5" cstate="print"/>
          <a:stretch>
            <a:fillRect/>
          </a:stretch>
        </p:blipFill>
        <p:spPr>
          <a:xfrm>
            <a:off x="6629400" y="533400"/>
            <a:ext cx="1143000" cy="1143000"/>
          </a:xfrm>
          <a:prstGeom prst="rect">
            <a:avLst/>
          </a:prstGeom>
        </p:spPr>
      </p:pic>
      <p:pic>
        <p:nvPicPr>
          <p:cNvPr id="9" name="Picture 8" descr="ILSC_New.png"/>
          <p:cNvPicPr>
            <a:picLocks noChangeAspect="1"/>
          </p:cNvPicPr>
          <p:nvPr userDrawn="1"/>
        </p:nvPicPr>
        <p:blipFill>
          <a:blip r:embed="rId6" cstate="print"/>
          <a:stretch>
            <a:fillRect/>
          </a:stretch>
        </p:blipFill>
        <p:spPr>
          <a:xfrm>
            <a:off x="7772400" y="685800"/>
            <a:ext cx="1108385" cy="820584"/>
          </a:xfrm>
          <a:prstGeom prst="rect">
            <a:avLst/>
          </a:prstGeom>
        </p:spPr>
      </p:pic>
    </p:spTree>
    <p:extLst>
      <p:ext uri="{BB962C8B-B14F-4D97-AF65-F5344CB8AC3E}">
        <p14:creationId xmlns:p14="http://schemas.microsoft.com/office/powerpoint/2010/main" xmlns="" val="11591836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3C744F83-ABA0-491E-B0B6-210A0613C747}" type="datetimeFigureOut">
              <a:rPr lang="en-US"/>
              <a:pPr>
                <a:defRPr/>
              </a:pPr>
              <a:t>5/6/2014</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D3C9FF2-4E0D-47F4-A57F-5BAF39B2D83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8" name="Picture 7" descr="Metal Header.jpg"/>
          <p:cNvPicPr>
            <a:picLocks noChangeAspect="1"/>
          </p:cNvPicPr>
          <p:nvPr userDrawn="1"/>
        </p:nvPicPr>
        <p:blipFill>
          <a:blip r:embed="rId7" cstate="print"/>
          <a:stretch>
            <a:fillRect/>
          </a:stretch>
        </p:blipFill>
        <p:spPr>
          <a:xfrm>
            <a:off x="0" y="6443663"/>
            <a:ext cx="9144000" cy="414337"/>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pic>
      <p:pic>
        <p:nvPicPr>
          <p:cNvPr id="9" name="Picture 8" descr="Metal Header.jpg"/>
          <p:cNvPicPr>
            <a:picLocks noChangeAspect="1"/>
          </p:cNvPicPr>
          <p:nvPr userDrawn="1"/>
        </p:nvPicPr>
        <p:blipFill>
          <a:blip r:embed="rId8" cstate="print"/>
          <a:stretch>
            <a:fillRect/>
          </a:stretch>
        </p:blipFill>
        <p:spPr>
          <a:xfrm>
            <a:off x="0" y="159182"/>
            <a:ext cx="9144000" cy="536575"/>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pic>
      <p:sp>
        <p:nvSpPr>
          <p:cNvPr id="10" name="Footer Placeholder 16"/>
          <p:cNvSpPr txBox="1">
            <a:spLocks/>
          </p:cNvSpPr>
          <p:nvPr userDrawn="1"/>
        </p:nvSpPr>
        <p:spPr>
          <a:xfrm>
            <a:off x="-17930" y="-29528"/>
            <a:ext cx="9144000" cy="231776"/>
          </a:xfrm>
          <a:prstGeom prst="rect">
            <a:avLst/>
          </a:prstGeom>
        </p:spPr>
        <p:txBody>
          <a:bodyPr/>
          <a:lstStyle/>
          <a:p>
            <a:pPr algn="ctr">
              <a:defRPr/>
            </a:pPr>
            <a:r>
              <a:rPr lang="en-US" sz="1000" b="1" dirty="0" smtClean="0">
                <a:solidFill>
                  <a:srgbClr val="00B050"/>
                </a:solidFill>
                <a:latin typeface="Times New Roman" pitchFamily="18" charset="0"/>
                <a:ea typeface="MS PGothic" pitchFamily="34" charset="-128"/>
                <a:cs typeface="Times New Roman" pitchFamily="18" charset="0"/>
              </a:rPr>
              <a:t>UNCLASSIFIED//FOUO</a:t>
            </a:r>
            <a:endParaRPr lang="en-US" sz="1000" b="1" dirty="0">
              <a:solidFill>
                <a:srgbClr val="00B050"/>
              </a:solidFill>
              <a:latin typeface="Times New Roman" pitchFamily="18" charset="0"/>
              <a:ea typeface="MS PGothic" pitchFamily="34" charset="-128"/>
              <a:cs typeface="Times New Roman" pitchFamily="18" charset="0"/>
            </a:endParaRPr>
          </a:p>
        </p:txBody>
      </p:sp>
      <p:sp>
        <p:nvSpPr>
          <p:cNvPr id="11" name="Footer Placeholder 16"/>
          <p:cNvSpPr txBox="1">
            <a:spLocks/>
          </p:cNvSpPr>
          <p:nvPr userDrawn="1"/>
        </p:nvSpPr>
        <p:spPr>
          <a:xfrm>
            <a:off x="39624" y="6620256"/>
            <a:ext cx="1752600" cy="228600"/>
          </a:xfrm>
          <a:prstGeom prst="rect">
            <a:avLst/>
          </a:prstGeom>
        </p:spPr>
        <p:txBody>
          <a:bodyPr/>
          <a:lstStyle/>
          <a:p>
            <a:pPr algn="l">
              <a:defRPr/>
            </a:pPr>
            <a:r>
              <a:rPr lang="en-US" sz="1000" b="1" dirty="0" smtClean="0">
                <a:solidFill>
                  <a:prstClr val="white"/>
                </a:solidFill>
                <a:latin typeface="Arial" pitchFamily="34" charset="0"/>
                <a:ea typeface="MS PGothic" pitchFamily="34" charset="-128"/>
                <a:cs typeface="Arial" pitchFamily="34" charset="0"/>
              </a:rPr>
              <a:t>UNCLASSIFIED//FOUO</a:t>
            </a:r>
            <a:endParaRPr lang="en-US" sz="1000" b="1" dirty="0">
              <a:solidFill>
                <a:prstClr val="white"/>
              </a:solidFill>
              <a:latin typeface="Arial" pitchFamily="34" charset="0"/>
              <a:ea typeface="MS PGothic" pitchFamily="34" charset="-128"/>
              <a:cs typeface="Arial" pitchFamily="34" charset="0"/>
            </a:endParaRPr>
          </a:p>
        </p:txBody>
      </p:sp>
      <p:pic>
        <p:nvPicPr>
          <p:cNvPr id="14" name="Picture 13" descr="US Army RA Star Logo.png"/>
          <p:cNvPicPr>
            <a:picLocks noChangeAspect="1"/>
          </p:cNvPicPr>
          <p:nvPr userDrawn="1"/>
        </p:nvPicPr>
        <p:blipFill>
          <a:blip r:embed="rId9" cstate="print"/>
          <a:stretch>
            <a:fillRect/>
          </a:stretch>
        </p:blipFill>
        <p:spPr>
          <a:xfrm>
            <a:off x="232691" y="100444"/>
            <a:ext cx="600931" cy="750049"/>
          </a:xfrm>
          <a:prstGeom prst="rect">
            <a:avLst/>
          </a:prstGeom>
        </p:spPr>
      </p:pic>
      <p:pic>
        <p:nvPicPr>
          <p:cNvPr id="15" name="Picture 14" descr="AMC_Logo.png"/>
          <p:cNvPicPr>
            <a:picLocks noChangeAspect="1"/>
          </p:cNvPicPr>
          <p:nvPr userDrawn="1"/>
        </p:nvPicPr>
        <p:blipFill>
          <a:blip r:embed="rId10" cstate="print"/>
          <a:stretch>
            <a:fillRect/>
          </a:stretch>
        </p:blipFill>
        <p:spPr>
          <a:xfrm>
            <a:off x="953416" y="124018"/>
            <a:ext cx="570584" cy="671671"/>
          </a:xfrm>
          <a:prstGeom prst="rect">
            <a:avLst/>
          </a:prstGeom>
          <a:effectLst>
            <a:outerShdw blurRad="50800" dist="38100" dir="2700000" algn="tl" rotWithShape="0">
              <a:prstClr val="black">
                <a:alpha val="40000"/>
              </a:prstClr>
            </a:outerShdw>
          </a:effectLst>
        </p:spPr>
      </p:pic>
      <p:pic>
        <p:nvPicPr>
          <p:cNvPr id="22" name="Picture 21" descr="TACOM.png"/>
          <p:cNvPicPr>
            <a:picLocks noChangeAspect="1"/>
          </p:cNvPicPr>
          <p:nvPr userDrawn="1"/>
        </p:nvPicPr>
        <p:blipFill>
          <a:blip r:embed="rId11" cstate="print"/>
          <a:stretch>
            <a:fillRect/>
          </a:stretch>
        </p:blipFill>
        <p:spPr>
          <a:xfrm>
            <a:off x="7239000" y="0"/>
            <a:ext cx="838200" cy="914400"/>
          </a:xfrm>
          <a:prstGeom prst="rect">
            <a:avLst/>
          </a:prstGeom>
        </p:spPr>
      </p:pic>
      <p:pic>
        <p:nvPicPr>
          <p:cNvPr id="12" name="Picture 11" descr="ILSC_New.png"/>
          <p:cNvPicPr>
            <a:picLocks noChangeAspect="1"/>
          </p:cNvPicPr>
          <p:nvPr userDrawn="1"/>
        </p:nvPicPr>
        <p:blipFill>
          <a:blip r:embed="rId12" cstate="print"/>
          <a:stretch>
            <a:fillRect/>
          </a:stretch>
        </p:blipFill>
        <p:spPr>
          <a:xfrm>
            <a:off x="8153400" y="76200"/>
            <a:ext cx="838200" cy="685800"/>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2" r:id="rId2"/>
    <p:sldLayoutId id="2147483713" r:id="rId3"/>
    <p:sldLayoutId id="2147483726" r:id="rId4"/>
    <p:sldLayoutId id="2147483730" r:id="rId5"/>
  </p:sldLayoutIdLst>
  <p:timing>
    <p:tnLst>
      <p:par>
        <p:cTn id="1" dur="indefinite" restart="never" nodeType="tmRoot"/>
      </p:par>
    </p:tnLst>
  </p:timing>
  <p:txStyles>
    <p:titleStyle>
      <a:lvl1pPr algn="ctr" defTabSz="914400" rtl="0" eaLnBrk="1" latinLnBrk="0" hangingPunct="1">
        <a:spcBef>
          <a:spcPct val="0"/>
        </a:spcBef>
        <a:buNone/>
        <a:defRPr sz="2800" b="1" kern="1200" baseline="0">
          <a:solidFill>
            <a:schemeClr val="bg1"/>
          </a:solidFill>
          <a:latin typeface="Comic Sans MS" pitchFamily="66" charset="0"/>
          <a:ea typeface="+mj-ea"/>
          <a:cs typeface="+mj-cs"/>
        </a:defRPr>
      </a:lvl1pPr>
    </p:titleStyle>
    <p:bodyStyle>
      <a:lvl1pPr marL="342900" indent="-342900" algn="l" defTabSz="914400" rtl="0" eaLnBrk="1" latinLnBrk="0" hangingPunct="1">
        <a:spcBef>
          <a:spcPct val="20000"/>
        </a:spcBef>
        <a:buFontTx/>
        <a:buNone/>
        <a:defRPr sz="20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9" name="Rectangle 18"/>
          <p:cNvSpPr/>
          <p:nvPr userDrawn="1"/>
        </p:nvSpPr>
        <p:spPr>
          <a:xfrm>
            <a:off x="0" y="6611779"/>
            <a:ext cx="1572866" cy="246221"/>
          </a:xfrm>
          <a:prstGeom prst="rect">
            <a:avLst/>
          </a:prstGeom>
        </p:spPr>
        <p:txBody>
          <a:bodyPr wrap="none">
            <a:spAutoFit/>
          </a:bodyPr>
          <a:lstStyle/>
          <a:p>
            <a:pPr>
              <a:defRPr/>
            </a:pPr>
            <a:r>
              <a:rPr lang="en-US" sz="1000" b="1" dirty="0" smtClean="0">
                <a:solidFill>
                  <a:srgbClr val="000000"/>
                </a:solidFill>
                <a:latin typeface="Arial" pitchFamily="34" charset="0"/>
                <a:ea typeface="MS PGothic" pitchFamily="34" charset="-128"/>
                <a:cs typeface="Arial" pitchFamily="34" charset="0"/>
              </a:rPr>
              <a:t>UNCLASSIFIED//FOUO</a:t>
            </a:r>
            <a:endParaRPr lang="en-US" sz="1000" b="1" dirty="0">
              <a:solidFill>
                <a:srgbClr val="000000"/>
              </a:solidFill>
              <a:latin typeface="Arial" pitchFamily="34" charset="0"/>
              <a:ea typeface="MS PGothic" pitchFamily="34" charset="-128"/>
              <a:cs typeface="Arial" pitchFamily="34" charset="0"/>
            </a:endParaRPr>
          </a:p>
        </p:txBody>
      </p:sp>
      <p:pic>
        <p:nvPicPr>
          <p:cNvPr id="20" name="Picture 19" descr="Metal Header.jpg"/>
          <p:cNvPicPr>
            <a:picLocks noChangeAspect="1"/>
          </p:cNvPicPr>
          <p:nvPr userDrawn="1"/>
        </p:nvPicPr>
        <p:blipFill>
          <a:blip r:embed="rId3" cstate="print"/>
          <a:stretch>
            <a:fillRect/>
          </a:stretch>
        </p:blipFill>
        <p:spPr>
          <a:xfrm>
            <a:off x="0" y="159182"/>
            <a:ext cx="9144000" cy="536575"/>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pic>
      <p:sp>
        <p:nvSpPr>
          <p:cNvPr id="21" name="Footer Placeholder 16"/>
          <p:cNvSpPr txBox="1">
            <a:spLocks/>
          </p:cNvSpPr>
          <p:nvPr userDrawn="1"/>
        </p:nvSpPr>
        <p:spPr>
          <a:xfrm>
            <a:off x="-17930" y="-29528"/>
            <a:ext cx="9144000" cy="231776"/>
          </a:xfrm>
          <a:prstGeom prst="rect">
            <a:avLst/>
          </a:prstGeom>
        </p:spPr>
        <p:txBody>
          <a:bodyPr/>
          <a:lstStyle/>
          <a:p>
            <a:pPr algn="ctr">
              <a:defRPr/>
            </a:pPr>
            <a:r>
              <a:rPr lang="en-US" sz="1000" b="1" dirty="0" smtClean="0">
                <a:solidFill>
                  <a:srgbClr val="00B050"/>
                </a:solidFill>
                <a:latin typeface="Times New Roman" pitchFamily="18" charset="0"/>
                <a:ea typeface="MS PGothic" pitchFamily="34" charset="-128"/>
                <a:cs typeface="Times New Roman" pitchFamily="18" charset="0"/>
              </a:rPr>
              <a:t>UNCLASSIFIED//FOUO</a:t>
            </a:r>
            <a:endParaRPr lang="en-US" sz="1000" b="1" dirty="0">
              <a:solidFill>
                <a:srgbClr val="00B050"/>
              </a:solidFill>
              <a:latin typeface="Times New Roman" pitchFamily="18" charset="0"/>
              <a:ea typeface="MS PGothic" pitchFamily="34" charset="-128"/>
              <a:cs typeface="Times New Roman" pitchFamily="18" charset="0"/>
            </a:endParaRPr>
          </a:p>
        </p:txBody>
      </p:sp>
      <p:pic>
        <p:nvPicPr>
          <p:cNvPr id="23" name="Picture 22" descr="US Army RA Star Logo.png"/>
          <p:cNvPicPr>
            <a:picLocks noChangeAspect="1"/>
          </p:cNvPicPr>
          <p:nvPr userDrawn="1"/>
        </p:nvPicPr>
        <p:blipFill>
          <a:blip r:embed="rId4" cstate="print"/>
          <a:stretch>
            <a:fillRect/>
          </a:stretch>
        </p:blipFill>
        <p:spPr>
          <a:xfrm>
            <a:off x="241300" y="100444"/>
            <a:ext cx="600931" cy="750049"/>
          </a:xfrm>
          <a:prstGeom prst="rect">
            <a:avLst/>
          </a:prstGeom>
        </p:spPr>
      </p:pic>
      <p:pic>
        <p:nvPicPr>
          <p:cNvPr id="8" name="Picture 7" descr="AMC_Logo.png"/>
          <p:cNvPicPr>
            <a:picLocks noChangeAspect="1"/>
          </p:cNvPicPr>
          <p:nvPr userDrawn="1"/>
        </p:nvPicPr>
        <p:blipFill>
          <a:blip r:embed="rId5" cstate="print"/>
          <a:stretch>
            <a:fillRect/>
          </a:stretch>
        </p:blipFill>
        <p:spPr>
          <a:xfrm>
            <a:off x="953416" y="124018"/>
            <a:ext cx="570584" cy="671671"/>
          </a:xfrm>
          <a:prstGeom prst="rect">
            <a:avLst/>
          </a:prstGeom>
          <a:effectLst>
            <a:outerShdw blurRad="50800" dist="38100" dir="2700000" algn="tl" rotWithShape="0">
              <a:prstClr val="black">
                <a:alpha val="40000"/>
              </a:prstClr>
            </a:outerShdw>
          </a:effectLst>
        </p:spPr>
      </p:pic>
      <p:pic>
        <p:nvPicPr>
          <p:cNvPr id="9" name="Picture 8" descr="TACOM.png"/>
          <p:cNvPicPr>
            <a:picLocks noChangeAspect="1"/>
          </p:cNvPicPr>
          <p:nvPr userDrawn="1"/>
        </p:nvPicPr>
        <p:blipFill>
          <a:blip r:embed="rId6" cstate="print"/>
          <a:stretch>
            <a:fillRect/>
          </a:stretch>
        </p:blipFill>
        <p:spPr>
          <a:xfrm>
            <a:off x="7239000" y="0"/>
            <a:ext cx="838200" cy="914400"/>
          </a:xfrm>
          <a:prstGeom prst="rect">
            <a:avLst/>
          </a:prstGeom>
        </p:spPr>
      </p:pic>
      <p:pic>
        <p:nvPicPr>
          <p:cNvPr id="11" name="Picture 10" descr="ILSC_New.png"/>
          <p:cNvPicPr>
            <a:picLocks noChangeAspect="1"/>
          </p:cNvPicPr>
          <p:nvPr userDrawn="1"/>
        </p:nvPicPr>
        <p:blipFill>
          <a:blip r:embed="rId7" cstate="print"/>
          <a:stretch>
            <a:fillRect/>
          </a:stretch>
        </p:blipFill>
        <p:spPr>
          <a:xfrm>
            <a:off x="8153400" y="76200"/>
            <a:ext cx="838200" cy="685800"/>
          </a:xfrm>
          <a:prstGeom prst="rect">
            <a:avLst/>
          </a:prstGeom>
        </p:spPr>
      </p:pic>
    </p:spTree>
  </p:cSld>
  <p:clrMap bg1="lt1" tx1="dk1" bg2="lt2" tx2="dk2" accent1="accent1" accent2="accent2" accent3="accent3" accent4="accent4" accent5="accent5" accent6="accent6" hlink="hlink" folHlink="folHlink"/>
  <p:sldLayoutIdLst>
    <p:sldLayoutId id="214748372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27334" y="6611779"/>
            <a:ext cx="1572866" cy="246221"/>
          </a:xfrm>
          <a:prstGeom prst="rect">
            <a:avLst/>
          </a:prstGeom>
        </p:spPr>
        <p:txBody>
          <a:bodyPr wrap="none">
            <a:spAutoFit/>
          </a:bodyPr>
          <a:lstStyle/>
          <a:p>
            <a:pPr>
              <a:defRPr/>
            </a:pPr>
            <a:r>
              <a:rPr lang="en-US" sz="1000" b="1" dirty="0" smtClean="0">
                <a:solidFill>
                  <a:srgbClr val="000000"/>
                </a:solidFill>
                <a:latin typeface="Arial" pitchFamily="34" charset="0"/>
                <a:ea typeface="MS PGothic" pitchFamily="34" charset="-128"/>
                <a:cs typeface="Arial" pitchFamily="34" charset="0"/>
              </a:rPr>
              <a:t>UNCLASSIFIED//FOUO</a:t>
            </a:r>
            <a:endParaRPr lang="en-US" sz="1000" b="1" dirty="0">
              <a:solidFill>
                <a:srgbClr val="000000"/>
              </a:solidFill>
              <a:latin typeface="Arial" pitchFamily="34" charset="0"/>
              <a:ea typeface="MS PGothic" pitchFamily="34" charset="-128"/>
              <a:cs typeface="Arial" pitchFamily="34" charset="0"/>
            </a:endParaRPr>
          </a:p>
        </p:txBody>
      </p:sp>
      <p:pic>
        <p:nvPicPr>
          <p:cNvPr id="20" name="Picture 19" descr="Metal Header.jpg"/>
          <p:cNvPicPr>
            <a:picLocks noChangeAspect="1"/>
          </p:cNvPicPr>
          <p:nvPr userDrawn="1"/>
        </p:nvPicPr>
        <p:blipFill>
          <a:blip r:embed="rId3" cstate="print"/>
          <a:stretch>
            <a:fillRect/>
          </a:stretch>
        </p:blipFill>
        <p:spPr>
          <a:xfrm>
            <a:off x="0" y="159182"/>
            <a:ext cx="9144000" cy="536575"/>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pic>
      <p:sp>
        <p:nvSpPr>
          <p:cNvPr id="21" name="Footer Placeholder 16"/>
          <p:cNvSpPr txBox="1">
            <a:spLocks/>
          </p:cNvSpPr>
          <p:nvPr userDrawn="1"/>
        </p:nvSpPr>
        <p:spPr>
          <a:xfrm>
            <a:off x="-17930" y="-29528"/>
            <a:ext cx="9144000" cy="231776"/>
          </a:xfrm>
          <a:prstGeom prst="rect">
            <a:avLst/>
          </a:prstGeom>
        </p:spPr>
        <p:txBody>
          <a:bodyPr/>
          <a:lstStyle/>
          <a:p>
            <a:pPr algn="ctr">
              <a:defRPr/>
            </a:pPr>
            <a:r>
              <a:rPr lang="en-US" sz="1000" b="1" dirty="0" smtClean="0">
                <a:solidFill>
                  <a:srgbClr val="00B050"/>
                </a:solidFill>
                <a:latin typeface="Times New Roman" pitchFamily="18" charset="0"/>
                <a:ea typeface="MS PGothic" pitchFamily="34" charset="-128"/>
                <a:cs typeface="Times New Roman" pitchFamily="18" charset="0"/>
              </a:rPr>
              <a:t>UNCLASSIFIED//FOUO</a:t>
            </a:r>
            <a:endParaRPr lang="en-US" sz="1000" b="1" dirty="0">
              <a:solidFill>
                <a:srgbClr val="00B050"/>
              </a:solidFill>
              <a:latin typeface="Times New Roman" pitchFamily="18" charset="0"/>
              <a:ea typeface="MS PGothic" pitchFamily="34" charset="-128"/>
              <a:cs typeface="Times New Roman" pitchFamily="18" charset="0"/>
            </a:endParaRPr>
          </a:p>
        </p:txBody>
      </p:sp>
      <p:pic>
        <p:nvPicPr>
          <p:cNvPr id="23" name="Picture 22" descr="US Army RA Star Logo.png"/>
          <p:cNvPicPr>
            <a:picLocks noChangeAspect="1"/>
          </p:cNvPicPr>
          <p:nvPr userDrawn="1"/>
        </p:nvPicPr>
        <p:blipFill>
          <a:blip r:embed="rId4" cstate="print"/>
          <a:stretch>
            <a:fillRect/>
          </a:stretch>
        </p:blipFill>
        <p:spPr>
          <a:xfrm>
            <a:off x="241300" y="100444"/>
            <a:ext cx="600931" cy="750049"/>
          </a:xfrm>
          <a:prstGeom prst="rect">
            <a:avLst/>
          </a:prstGeom>
        </p:spPr>
      </p:pic>
      <p:pic>
        <p:nvPicPr>
          <p:cNvPr id="24" name="Picture 23" descr="AMC_Logo.png"/>
          <p:cNvPicPr>
            <a:picLocks noChangeAspect="1"/>
          </p:cNvPicPr>
          <p:nvPr userDrawn="1"/>
        </p:nvPicPr>
        <p:blipFill>
          <a:blip r:embed="rId5" cstate="print"/>
          <a:stretch>
            <a:fillRect/>
          </a:stretch>
        </p:blipFill>
        <p:spPr>
          <a:xfrm>
            <a:off x="1066800" y="124018"/>
            <a:ext cx="570584" cy="671671"/>
          </a:xfrm>
          <a:prstGeom prst="rect">
            <a:avLst/>
          </a:prstGeom>
          <a:effectLst>
            <a:outerShdw blurRad="50800" dist="38100" dir="2700000" algn="tl" rotWithShape="0">
              <a:prstClr val="black">
                <a:alpha val="40000"/>
              </a:prstClr>
            </a:outerShdw>
          </a:effectLst>
        </p:spPr>
      </p:pic>
      <p:pic>
        <p:nvPicPr>
          <p:cNvPr id="9" name="Picture 8" descr="TACOM.png"/>
          <p:cNvPicPr>
            <a:picLocks noChangeAspect="1"/>
          </p:cNvPicPr>
          <p:nvPr userDrawn="1"/>
        </p:nvPicPr>
        <p:blipFill>
          <a:blip r:embed="rId6" cstate="print"/>
          <a:stretch>
            <a:fillRect/>
          </a:stretch>
        </p:blipFill>
        <p:spPr>
          <a:xfrm>
            <a:off x="7239000" y="0"/>
            <a:ext cx="838200" cy="914400"/>
          </a:xfrm>
          <a:prstGeom prst="rect">
            <a:avLst/>
          </a:prstGeom>
        </p:spPr>
      </p:pic>
      <p:pic>
        <p:nvPicPr>
          <p:cNvPr id="11" name="Picture 10" descr="ILSC_New.png"/>
          <p:cNvPicPr>
            <a:picLocks noChangeAspect="1"/>
          </p:cNvPicPr>
          <p:nvPr userDrawn="1"/>
        </p:nvPicPr>
        <p:blipFill>
          <a:blip r:embed="rId7" cstate="print"/>
          <a:stretch>
            <a:fillRect/>
          </a:stretch>
        </p:blipFill>
        <p:spPr>
          <a:xfrm>
            <a:off x="8153400" y="76200"/>
            <a:ext cx="838200" cy="685800"/>
          </a:xfrm>
          <a:prstGeom prst="rect">
            <a:avLst/>
          </a:prstGeom>
        </p:spPr>
      </p:pic>
    </p:spTree>
  </p:cSld>
  <p:clrMap bg1="lt1" tx1="dk1" bg2="lt2" tx2="dk2" accent1="accent1" accent2="accent2" accent3="accent3" accent4="accent4" accent5="accent5" accent6="accent6" hlink="hlink" folHlink="folHlink"/>
  <p:sldLayoutIdLst>
    <p:sldLayoutId id="2147483728"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Footer Placeholder 16"/>
          <p:cNvSpPr txBox="1">
            <a:spLocks/>
          </p:cNvSpPr>
          <p:nvPr userDrawn="1"/>
        </p:nvSpPr>
        <p:spPr>
          <a:xfrm>
            <a:off x="-1" y="0"/>
            <a:ext cx="9144000" cy="231776"/>
          </a:xfrm>
          <a:prstGeom prst="rect">
            <a:avLst/>
          </a:prstGeom>
        </p:spPr>
        <p:txBody>
          <a:bodyPr/>
          <a:lstStyle/>
          <a:p>
            <a:pPr algn="ctr">
              <a:defRPr/>
            </a:pPr>
            <a:r>
              <a:rPr lang="en-US" sz="1000" b="1" dirty="0" smtClean="0">
                <a:solidFill>
                  <a:schemeClr val="bg1"/>
                </a:solidFill>
                <a:latin typeface="Arial" pitchFamily="34" charset="0"/>
                <a:ea typeface="MS PGothic" pitchFamily="34" charset="-128"/>
                <a:cs typeface="Arial" pitchFamily="34" charset="0"/>
              </a:rPr>
              <a:t>UNCLASSIFIED//FOUO</a:t>
            </a:r>
            <a:endParaRPr lang="en-US" sz="1000" b="1" dirty="0">
              <a:solidFill>
                <a:schemeClr val="bg1"/>
              </a:solidFill>
              <a:latin typeface="Arial" pitchFamily="34" charset="0"/>
              <a:ea typeface="MS PGothic" pitchFamily="34" charset="-128"/>
              <a:cs typeface="Arial" pitchFamily="34" charset="0"/>
            </a:endParaRPr>
          </a:p>
        </p:txBody>
      </p:sp>
      <p:sp>
        <p:nvSpPr>
          <p:cNvPr id="19" name="Rectangle 18"/>
          <p:cNvSpPr/>
          <p:nvPr userDrawn="1"/>
        </p:nvSpPr>
        <p:spPr>
          <a:xfrm>
            <a:off x="76200" y="6611779"/>
            <a:ext cx="1572866" cy="246221"/>
          </a:xfrm>
          <a:prstGeom prst="rect">
            <a:avLst/>
          </a:prstGeom>
        </p:spPr>
        <p:txBody>
          <a:bodyPr wrap="none">
            <a:spAutoFit/>
          </a:bodyPr>
          <a:lstStyle/>
          <a:p>
            <a:pPr>
              <a:defRPr/>
            </a:pPr>
            <a:r>
              <a:rPr lang="en-US" sz="1000" b="1" dirty="0" smtClean="0">
                <a:solidFill>
                  <a:schemeClr val="bg1"/>
                </a:solidFill>
                <a:latin typeface="Arial" pitchFamily="34" charset="0"/>
                <a:ea typeface="MS PGothic" pitchFamily="34" charset="-128"/>
                <a:cs typeface="Arial" pitchFamily="34" charset="0"/>
              </a:rPr>
              <a:t>UNCLASSIFIED//FOUO</a:t>
            </a:r>
            <a:endParaRPr lang="en-US" sz="1000" b="1" dirty="0">
              <a:solidFill>
                <a:schemeClr val="bg1"/>
              </a:solidFill>
              <a:latin typeface="Arial" pitchFamily="34" charset="0"/>
              <a:ea typeface="MS PGothic" pitchFamily="34"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5.xml"/><Relationship Id="rId5" Type="http://schemas.openxmlformats.org/officeDocument/2006/relationships/image" Target="../media/image65.png"/><Relationship Id="rId4" Type="http://schemas.openxmlformats.org/officeDocument/2006/relationships/image" Target="../media/image64.png"/></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hyperlink" Target="mailto:heath.r.mcnelly.civ@mail.mil" TargetMode="External"/><Relationship Id="rId1" Type="http://schemas.openxmlformats.org/officeDocument/2006/relationships/slideLayout" Target="../slideLayouts/slideLayout4.xml"/><Relationship Id="rId5" Type="http://schemas.openxmlformats.org/officeDocument/2006/relationships/hyperlink" Target="mailto:Jeremy.p.danielson.civ@mail.mil" TargetMode="External"/><Relationship Id="rId4" Type="http://schemas.openxmlformats.org/officeDocument/2006/relationships/hyperlink" Target="mailto:jeffrey.s.kilburn.civ@mail.mil"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mailto:jason.r.ellis1.civ@mail.mil" TargetMode="External"/><Relationship Id="rId2" Type="http://schemas.openxmlformats.org/officeDocument/2006/relationships/hyperlink" Target="mailto:Jeremy.p.danielson.civ@mail.mil" TargetMode="External"/><Relationship Id="rId1" Type="http://schemas.openxmlformats.org/officeDocument/2006/relationships/slideLayout" Target="../slideLayouts/slideLayout4.xml"/><Relationship Id="rId4" Type="http://schemas.openxmlformats.org/officeDocument/2006/relationships/image" Target="../media/image69.gi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6324600"/>
            <a:ext cx="1543050" cy="338554"/>
          </a:xfrm>
          <a:prstGeom prst="rect">
            <a:avLst/>
          </a:prstGeom>
          <a:noFill/>
        </p:spPr>
        <p:txBody>
          <a:bodyPr wrap="square" rtlCol="0">
            <a:spAutoFit/>
          </a:bodyPr>
          <a:lstStyle/>
          <a:p>
            <a:r>
              <a:rPr lang="en-US" sz="800" dirty="0" smtClean="0">
                <a:latin typeface="Arial" pitchFamily="34" charset="0"/>
                <a:cs typeface="Arial" pitchFamily="34" charset="0"/>
              </a:rPr>
              <a:t>Version  2.6</a:t>
            </a:r>
          </a:p>
          <a:p>
            <a:r>
              <a:rPr lang="en-US" sz="800" dirty="0" smtClean="0">
                <a:latin typeface="Arial" pitchFamily="34" charset="0"/>
                <a:cs typeface="Arial" pitchFamily="34" charset="0"/>
              </a:rPr>
              <a:t>As of 1000 on 10 Dec 2011</a:t>
            </a:r>
            <a:endParaRPr lang="en-US" sz="800" dirty="0">
              <a:latin typeface="Arial" pitchFamily="34" charset="0"/>
              <a:cs typeface="Arial" pitchFamily="34" charset="0"/>
            </a:endParaRPr>
          </a:p>
        </p:txBody>
      </p:sp>
      <p:sp>
        <p:nvSpPr>
          <p:cNvPr id="8" name="Footer Placeholder 16"/>
          <p:cNvSpPr txBox="1">
            <a:spLocks/>
          </p:cNvSpPr>
          <p:nvPr/>
        </p:nvSpPr>
        <p:spPr>
          <a:xfrm>
            <a:off x="-17930" y="-29528"/>
            <a:ext cx="9144000" cy="231776"/>
          </a:xfrm>
          <a:prstGeom prst="rect">
            <a:avLst/>
          </a:prstGeom>
        </p:spPr>
        <p:txBody>
          <a:bodyPr/>
          <a:lstStyle/>
          <a:p>
            <a:pPr algn="ctr">
              <a:defRPr/>
            </a:pPr>
            <a:r>
              <a:rPr lang="en-US" sz="1000" b="1" dirty="0" smtClean="0">
                <a:solidFill>
                  <a:srgbClr val="00B050"/>
                </a:solidFill>
                <a:latin typeface="Times New Roman" pitchFamily="18" charset="0"/>
                <a:ea typeface="MS PGothic" pitchFamily="34" charset="-128"/>
                <a:cs typeface="Times New Roman" pitchFamily="18" charset="0"/>
              </a:rPr>
              <a:t>UNCLASSIFIED//FOUO</a:t>
            </a:r>
            <a:endParaRPr lang="en-US" sz="1000" b="1" dirty="0">
              <a:solidFill>
                <a:srgbClr val="00B050"/>
              </a:solidFill>
              <a:latin typeface="Times New Roman" pitchFamily="18" charset="0"/>
              <a:ea typeface="MS PGothic" pitchFamily="34" charset="-128"/>
              <a:cs typeface="Times New Roman" pitchFamily="18" charset="0"/>
            </a:endParaRPr>
          </a:p>
        </p:txBody>
      </p:sp>
      <p:sp>
        <p:nvSpPr>
          <p:cNvPr id="10" name="Footer Placeholder 16"/>
          <p:cNvSpPr txBox="1">
            <a:spLocks/>
          </p:cNvSpPr>
          <p:nvPr/>
        </p:nvSpPr>
        <p:spPr>
          <a:xfrm>
            <a:off x="0" y="6629400"/>
            <a:ext cx="2743200" cy="228600"/>
          </a:xfrm>
          <a:prstGeom prst="rect">
            <a:avLst/>
          </a:prstGeom>
        </p:spPr>
        <p:txBody>
          <a:bodyPr/>
          <a:lstStyle/>
          <a:p>
            <a:pPr>
              <a:defRPr/>
            </a:pPr>
            <a:r>
              <a:rPr lang="en-US" sz="1000" b="1" dirty="0" smtClean="0">
                <a:solidFill>
                  <a:srgbClr val="00B050"/>
                </a:solidFill>
                <a:latin typeface="Times New Roman" pitchFamily="18" charset="0"/>
                <a:ea typeface="MS PGothic" pitchFamily="34" charset="-128"/>
                <a:cs typeface="Times New Roman" pitchFamily="18" charset="0"/>
              </a:rPr>
              <a:t>UNCLASSIFIED//FOUO</a:t>
            </a:r>
            <a:endParaRPr lang="en-US" sz="1000" b="1" dirty="0">
              <a:solidFill>
                <a:srgbClr val="00B050"/>
              </a:solidFill>
              <a:latin typeface="Times New Roman" pitchFamily="18" charset="0"/>
              <a:ea typeface="MS PGothic" pitchFamily="34" charset="-128"/>
              <a:cs typeface="Times New Roman" pitchFamily="18" charset="0"/>
            </a:endParaRPr>
          </a:p>
        </p:txBody>
      </p:sp>
      <p:sp>
        <p:nvSpPr>
          <p:cNvPr id="12" name="Rectangle 5"/>
          <p:cNvSpPr>
            <a:spLocks noChangeArrowheads="1"/>
          </p:cNvSpPr>
          <p:nvPr/>
        </p:nvSpPr>
        <p:spPr bwMode="auto">
          <a:xfrm>
            <a:off x="0" y="5715000"/>
            <a:ext cx="9144000" cy="641350"/>
          </a:xfrm>
          <a:prstGeom prst="rect">
            <a:avLst/>
          </a:prstGeom>
          <a:noFill/>
          <a:ln w="9525">
            <a:noFill/>
            <a:miter lim="800000"/>
            <a:headEnd/>
            <a:tailEnd/>
          </a:ln>
        </p:spPr>
        <p:txBody>
          <a:bodyPr anchor="ctr">
            <a:spAutoFit/>
          </a:bodyPr>
          <a:lstStyle/>
          <a:p>
            <a:pPr algn="ctr"/>
            <a:r>
              <a:rPr lang="en-US" b="1" dirty="0">
                <a:latin typeface="Calibri" pitchFamily="34" charset="0"/>
              </a:rPr>
              <a:t>OPERATOR</a:t>
            </a:r>
            <a:endParaRPr lang="en-US" dirty="0">
              <a:latin typeface="Calibri" pitchFamily="34" charset="0"/>
            </a:endParaRPr>
          </a:p>
          <a:p>
            <a:pPr algn="ctr"/>
            <a:r>
              <a:rPr lang="en-US" b="1" dirty="0">
                <a:latin typeface="Calibri" pitchFamily="34" charset="0"/>
              </a:rPr>
              <a:t>STUDENT HANDOUT</a:t>
            </a:r>
          </a:p>
        </p:txBody>
      </p:sp>
      <p:sp>
        <p:nvSpPr>
          <p:cNvPr id="13" name="Rectangle 6"/>
          <p:cNvSpPr>
            <a:spLocks noChangeArrowheads="1"/>
          </p:cNvSpPr>
          <p:nvPr/>
        </p:nvSpPr>
        <p:spPr bwMode="auto">
          <a:xfrm>
            <a:off x="0" y="6477000"/>
            <a:ext cx="9144000" cy="366713"/>
          </a:xfrm>
          <a:prstGeom prst="rect">
            <a:avLst/>
          </a:prstGeom>
          <a:noFill/>
          <a:ln w="9525">
            <a:noFill/>
            <a:miter lim="800000"/>
            <a:headEnd/>
            <a:tailEnd/>
          </a:ln>
        </p:spPr>
        <p:txBody>
          <a:bodyPr anchor="ctr">
            <a:spAutoFit/>
          </a:bodyPr>
          <a:lstStyle/>
          <a:p>
            <a:pPr algn="ctr"/>
            <a:r>
              <a:rPr lang="en-US" b="1" dirty="0">
                <a:latin typeface="Calibri" pitchFamily="34" charset="0"/>
              </a:rPr>
              <a:t>FOR TRAINING USE ONLY</a:t>
            </a:r>
          </a:p>
        </p:txBody>
      </p:sp>
      <p:sp>
        <p:nvSpPr>
          <p:cNvPr id="15" name="Subtitle 8"/>
          <p:cNvSpPr txBox="1">
            <a:spLocks/>
          </p:cNvSpPr>
          <p:nvPr/>
        </p:nvSpPr>
        <p:spPr>
          <a:xfrm>
            <a:off x="1308515" y="990600"/>
            <a:ext cx="6400800" cy="2207360"/>
          </a:xfrm>
          <a:prstGeom prst="rect">
            <a:avLst/>
          </a:prstGeom>
        </p:spPr>
        <p:txBody>
          <a:bodyPr>
            <a:normAutofit lnSpcReduction="10000"/>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M26 MASS</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Modular Accessory Shotgun System (MASS)</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New Equipment training</a:t>
            </a:r>
            <a:endParaRPr kumimoji="0" lang="en-US" sz="3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17" name="Picture 10" descr="C:\Users\Clyde\AppData\Local\Microsoft\Windows\Temporary Internet Files\Content.Outlook\W3KV3NFL\mass cover phot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43000" y="3124200"/>
            <a:ext cx="6858000" cy="2628455"/>
          </a:xfrm>
          <a:prstGeom prst="rect">
            <a:avLst/>
          </a:prstGeom>
          <a:noFill/>
          <a:ln w="9525">
            <a:noFill/>
            <a:miter lim="800000"/>
            <a:headEnd/>
            <a:tailEnd/>
          </a:ln>
        </p:spPr>
      </p:pic>
    </p:spTree>
    <p:extLst>
      <p:ext uri="{BB962C8B-B14F-4D97-AF65-F5344CB8AC3E}">
        <p14:creationId xmlns:p14="http://schemas.microsoft.com/office/powerpoint/2010/main" xmlns="" val="2256727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9617"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itchFamily="34" charset="0"/>
                <a:ea typeface="ＭＳ Ｐゴシック" pitchFamily="34" charset="-128"/>
                <a:cs typeface="Arial" pitchFamily="34" charset="0"/>
              </a:rPr>
              <a:t>References</a:t>
            </a:r>
            <a:endParaRPr lang="en-US" sz="2800" b="1" dirty="0">
              <a:solidFill>
                <a:srgbClr val="FFFFFF"/>
              </a:solidFill>
              <a:latin typeface="Arial" pitchFamily="34" charset="0"/>
              <a:ea typeface="ＭＳ Ｐゴシック" pitchFamily="34" charset="-128"/>
              <a:cs typeface="Arial" pitchFamily="34" charset="0"/>
            </a:endParaRPr>
          </a:p>
        </p:txBody>
      </p:sp>
      <p:sp>
        <p:nvSpPr>
          <p:cNvPr id="3" name="TextBox 2"/>
          <p:cNvSpPr txBox="1"/>
          <p:nvPr/>
        </p:nvSpPr>
        <p:spPr>
          <a:xfrm>
            <a:off x="1371600" y="2514600"/>
            <a:ext cx="6340197" cy="2246769"/>
          </a:xfrm>
          <a:prstGeom prst="rect">
            <a:avLst/>
          </a:prstGeom>
          <a:noFill/>
        </p:spPr>
        <p:txBody>
          <a:bodyPr wrap="none" rtlCol="0">
            <a:spAutoFit/>
          </a:bodyPr>
          <a:lstStyle/>
          <a:p>
            <a:r>
              <a:rPr lang="en-US" sz="2000" b="1" dirty="0" smtClean="0">
                <a:solidFill>
                  <a:schemeClr val="tx1"/>
                </a:solidFill>
                <a:latin typeface="Arial" pitchFamily="34" charset="0"/>
                <a:cs typeface="Arial" pitchFamily="34" charset="0"/>
              </a:rPr>
              <a:t>MASS Operator manual:  TM 9-1005-341-10</a:t>
            </a:r>
          </a:p>
          <a:p>
            <a:endParaRPr lang="en-US" sz="2000" b="1" dirty="0" smtClean="0">
              <a:solidFill>
                <a:schemeClr val="tx1"/>
              </a:solidFill>
              <a:latin typeface="Arial" pitchFamily="34" charset="0"/>
              <a:cs typeface="Arial" pitchFamily="34" charset="0"/>
            </a:endParaRPr>
          </a:p>
          <a:p>
            <a:r>
              <a:rPr lang="en-US" sz="2000" b="1" dirty="0" smtClean="0">
                <a:solidFill>
                  <a:schemeClr val="tx1"/>
                </a:solidFill>
                <a:latin typeface="Arial" pitchFamily="34" charset="0"/>
                <a:cs typeface="Arial" pitchFamily="34" charset="0"/>
              </a:rPr>
              <a:t>MASS Maintenance and Parts TM 9-1005-341-23&amp;P</a:t>
            </a:r>
          </a:p>
          <a:p>
            <a:endParaRPr lang="en-US" sz="2000" b="1" dirty="0" smtClean="0">
              <a:solidFill>
                <a:schemeClr val="tx1"/>
              </a:solidFill>
              <a:latin typeface="Arial" pitchFamily="34" charset="0"/>
              <a:cs typeface="Arial" pitchFamily="34" charset="0"/>
            </a:endParaRPr>
          </a:p>
          <a:p>
            <a:r>
              <a:rPr lang="en-US" sz="2000" b="1" dirty="0" smtClean="0">
                <a:solidFill>
                  <a:schemeClr val="tx1"/>
                </a:solidFill>
                <a:latin typeface="Arial" pitchFamily="34" charset="0"/>
                <a:cs typeface="Arial" pitchFamily="34" charset="0"/>
              </a:rPr>
              <a:t>Rifle Marksmanship  FM 3-22.9</a:t>
            </a:r>
          </a:p>
          <a:p>
            <a:endParaRPr lang="en-US" sz="2000" cap="small" dirty="0" smtClean="0">
              <a:solidFill>
                <a:schemeClr val="tx1"/>
              </a:solidFill>
            </a:endParaRPr>
          </a:p>
          <a:p>
            <a:endParaRPr lang="en-US" sz="2000" cap="small" dirty="0" smtClean="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ss4.jpg"/>
          <p:cNvPicPr>
            <a:picLocks noChangeAspect="1"/>
          </p:cNvPicPr>
          <p:nvPr/>
        </p:nvPicPr>
        <p:blipFill>
          <a:blip r:embed="rId2" cstate="print">
            <a:clrChange>
              <a:clrFrom>
                <a:srgbClr val="FFFFFF"/>
              </a:clrFrom>
              <a:clrTo>
                <a:srgbClr val="FFFFFF">
                  <a:alpha val="0"/>
                </a:srgbClr>
              </a:clrTo>
            </a:clrChange>
          </a:blip>
          <a:srcRect l="3735" t="30055" r="1023" b="15165"/>
          <a:stretch>
            <a:fillRect/>
          </a:stretch>
        </p:blipFill>
        <p:spPr>
          <a:xfrm>
            <a:off x="2826415" y="3884370"/>
            <a:ext cx="6071600" cy="2717339"/>
          </a:xfrm>
          <a:prstGeom prst="rect">
            <a:avLst/>
          </a:prstGeom>
        </p:spPr>
      </p:pic>
      <p:sp>
        <p:nvSpPr>
          <p:cNvPr id="60418" name="TextBox 7"/>
          <p:cNvSpPr txBox="1">
            <a:spLocks noChangeArrowheads="1"/>
          </p:cNvSpPr>
          <p:nvPr/>
        </p:nvSpPr>
        <p:spPr bwMode="auto">
          <a:xfrm>
            <a:off x="6381750" y="1455738"/>
            <a:ext cx="3124200" cy="369887"/>
          </a:xfrm>
          <a:prstGeom prst="rect">
            <a:avLst/>
          </a:prstGeom>
          <a:noFill/>
          <a:ln w="9525">
            <a:noFill/>
            <a:miter lim="800000"/>
            <a:headEnd/>
            <a:tailEnd/>
          </a:ln>
        </p:spPr>
        <p:txBody>
          <a:bodyPr>
            <a:spAutoFit/>
          </a:bodyPr>
          <a:lstStyle/>
          <a:p>
            <a:pPr algn="ctr"/>
            <a:r>
              <a:rPr lang="en-US" sz="1800" b="1" dirty="0"/>
              <a:t>M26 ATTACHED</a:t>
            </a:r>
          </a:p>
        </p:txBody>
      </p:sp>
      <p:sp>
        <p:nvSpPr>
          <p:cNvPr id="60421" name="TextBox 8"/>
          <p:cNvSpPr txBox="1">
            <a:spLocks noChangeArrowheads="1"/>
          </p:cNvSpPr>
          <p:nvPr/>
        </p:nvSpPr>
        <p:spPr bwMode="auto">
          <a:xfrm>
            <a:off x="766763" y="3970338"/>
            <a:ext cx="2590800" cy="369887"/>
          </a:xfrm>
          <a:prstGeom prst="rect">
            <a:avLst/>
          </a:prstGeom>
          <a:noFill/>
          <a:ln w="9525">
            <a:noFill/>
            <a:miter lim="800000"/>
            <a:headEnd/>
            <a:tailEnd/>
          </a:ln>
        </p:spPr>
        <p:txBody>
          <a:bodyPr>
            <a:spAutoFit/>
          </a:bodyPr>
          <a:lstStyle/>
          <a:p>
            <a:pPr algn="ctr"/>
            <a:r>
              <a:rPr lang="en-US" sz="1800" b="1" dirty="0"/>
              <a:t>M26 STAND ALONE</a:t>
            </a:r>
          </a:p>
        </p:txBody>
      </p:sp>
      <p:sp>
        <p:nvSpPr>
          <p:cNvPr id="60422" name="Rectangle 12"/>
          <p:cNvSpPr>
            <a:spLocks noChangeArrowheads="1"/>
          </p:cNvSpPr>
          <p:nvPr/>
        </p:nvSpPr>
        <p:spPr bwMode="auto">
          <a:xfrm>
            <a:off x="0" y="161925"/>
            <a:ext cx="9144000" cy="523875"/>
          </a:xfrm>
          <a:prstGeom prst="rect">
            <a:avLst/>
          </a:prstGeom>
          <a:noFill/>
          <a:ln w="12700">
            <a:noFill/>
            <a:miter lim="800000"/>
            <a:headEnd type="none" w="sm" len="sm"/>
            <a:tailEnd type="none" w="sm" len="sm"/>
          </a:ln>
        </p:spPr>
        <p:txBody>
          <a:bodyPr>
            <a:spAutoFit/>
          </a:bodyPr>
          <a:lstStyle/>
          <a:p>
            <a:pPr algn="ctr"/>
            <a:r>
              <a:rPr lang="en-US" sz="2800" b="1" dirty="0">
                <a:solidFill>
                  <a:schemeClr val="bg1"/>
                </a:solidFill>
              </a:rPr>
              <a:t>Configurations</a:t>
            </a:r>
          </a:p>
        </p:txBody>
      </p:sp>
      <p:pic>
        <p:nvPicPr>
          <p:cNvPr id="7" name="Picture 6" descr="mass cover photo.jp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848570"/>
            <a:ext cx="7076535" cy="271120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63512"/>
            <a:ext cx="9144000" cy="522288"/>
          </a:xfrm>
          <a:prstGeom prst="rect">
            <a:avLst/>
          </a:prstGeom>
          <a:noFill/>
          <a:ln w="9525">
            <a:noFill/>
            <a:miter lim="800000"/>
            <a:headEnd/>
            <a:tailEnd/>
          </a:ln>
        </p:spPr>
        <p:txBody>
          <a:bodyPr anchor="ctr">
            <a:spAutoFit/>
          </a:bodyPr>
          <a:lstStyle/>
          <a:p>
            <a:pPr algn="ctr"/>
            <a:r>
              <a:rPr kumimoji="0" lang="en-US" sz="2800" b="1" dirty="0" smtClean="0">
                <a:solidFill>
                  <a:schemeClr val="bg1"/>
                </a:solidFill>
              </a:rPr>
              <a:t>M26 MASS Characteristics </a:t>
            </a:r>
            <a:endParaRPr kumimoji="0" lang="en-US" sz="2800" b="1" dirty="0">
              <a:solidFill>
                <a:schemeClr val="bg1"/>
              </a:solidFill>
            </a:endParaRPr>
          </a:p>
        </p:txBody>
      </p:sp>
      <p:sp>
        <p:nvSpPr>
          <p:cNvPr id="6" name="Rectangle 5"/>
          <p:cNvSpPr>
            <a:spLocks noGrp="1" noChangeArrowheads="1"/>
          </p:cNvSpPr>
          <p:nvPr>
            <p:ph idx="1"/>
          </p:nvPr>
        </p:nvSpPr>
        <p:spPr>
          <a:xfrm>
            <a:off x="321880" y="1228045"/>
            <a:ext cx="8685213" cy="4857750"/>
          </a:xfrm>
        </p:spPr>
        <p:txBody>
          <a:bodyPr/>
          <a:lstStyle/>
          <a:p>
            <a:pPr marL="457200" indent="-457200" eaLnBrk="1" hangingPunct="1">
              <a:lnSpc>
                <a:spcPct val="150000"/>
              </a:lnSpc>
              <a:buClrTx/>
              <a:buNone/>
              <a:defRPr/>
            </a:pPr>
            <a:r>
              <a:rPr lang="en-US" dirty="0" smtClean="0">
                <a:latin typeface="Arial" pitchFamily="34" charset="0"/>
                <a:cs typeface="Arial" pitchFamily="34" charset="0"/>
              </a:rPr>
              <a:t>Multi-shot 12 gauge Shotgun, 3” Chamber</a:t>
            </a:r>
          </a:p>
          <a:p>
            <a:pPr marL="457200" indent="-457200">
              <a:lnSpc>
                <a:spcPct val="150000"/>
              </a:lnSpc>
              <a:defRPr/>
            </a:pPr>
            <a:r>
              <a:rPr lang="en-US" dirty="0" smtClean="0">
                <a:latin typeface="Arial" pitchFamily="34" charset="0"/>
                <a:cs typeface="Arial" pitchFamily="34" charset="0"/>
              </a:rPr>
              <a:t>Straight push-</a:t>
            </a:r>
            <a:r>
              <a:rPr lang="en-US" sz="2000" dirty="0" smtClean="0">
                <a:latin typeface="Arial" pitchFamily="34" charset="0"/>
                <a:cs typeface="Arial" pitchFamily="34" charset="0"/>
              </a:rPr>
              <a:t>pull action, with ambidextrous charging handle</a:t>
            </a:r>
          </a:p>
          <a:p>
            <a:pPr marL="457200" indent="-457200" eaLnBrk="1" hangingPunct="1">
              <a:lnSpc>
                <a:spcPct val="150000"/>
              </a:lnSpc>
              <a:buClrTx/>
              <a:buNone/>
              <a:defRPr/>
            </a:pPr>
            <a:r>
              <a:rPr lang="en-US" sz="2000" dirty="0" smtClean="0">
                <a:latin typeface="Arial" pitchFamily="34" charset="0"/>
                <a:cs typeface="Arial" pitchFamily="34" charset="0"/>
              </a:rPr>
              <a:t>Attaches under the barrel of the M4 series carbine </a:t>
            </a:r>
          </a:p>
          <a:p>
            <a:pPr marL="457200" indent="-457200" eaLnBrk="1" hangingPunct="1">
              <a:lnSpc>
                <a:spcPct val="150000"/>
              </a:lnSpc>
              <a:buClrTx/>
              <a:buNone/>
              <a:defRPr/>
            </a:pPr>
            <a:r>
              <a:rPr lang="en-US" sz="2000" dirty="0" smtClean="0">
                <a:latin typeface="Arial" pitchFamily="34" charset="0"/>
                <a:cs typeface="Arial" pitchFamily="34" charset="0"/>
              </a:rPr>
              <a:t>Box magazine-fed, 5 Round Box Magazine (3 RBM AAL)</a:t>
            </a:r>
          </a:p>
          <a:p>
            <a:pPr marL="457200" indent="-457200" eaLnBrk="1" hangingPunct="1">
              <a:lnSpc>
                <a:spcPct val="150000"/>
              </a:lnSpc>
              <a:buClrTx/>
              <a:buNone/>
              <a:defRPr/>
            </a:pPr>
            <a:r>
              <a:rPr lang="en-US" sz="2000" dirty="0" smtClean="0">
                <a:latin typeface="Arial" pitchFamily="34" charset="0"/>
                <a:cs typeface="Arial" pitchFamily="34" charset="0"/>
              </a:rPr>
              <a:t>Air-cooled, and manually-operated</a:t>
            </a:r>
          </a:p>
          <a:p>
            <a:pPr marL="457200" indent="-457200" eaLnBrk="1" hangingPunct="1">
              <a:lnSpc>
                <a:spcPct val="150000"/>
              </a:lnSpc>
              <a:buClrTx/>
              <a:buNone/>
              <a:defRPr/>
            </a:pPr>
            <a:r>
              <a:rPr lang="en-US" sz="2000" dirty="0" smtClean="0">
                <a:latin typeface="Arial" pitchFamily="34" charset="0"/>
                <a:cs typeface="Arial" pitchFamily="34" charset="0"/>
              </a:rPr>
              <a:t>Stand-Alone Configuration with integral fold up iron sights</a:t>
            </a:r>
          </a:p>
          <a:p>
            <a:pPr marL="457200" indent="-457200" eaLnBrk="1" hangingPunct="1">
              <a:lnSpc>
                <a:spcPct val="150000"/>
              </a:lnSpc>
              <a:buClrTx/>
              <a:buNone/>
              <a:defRPr/>
            </a:pPr>
            <a:r>
              <a:rPr lang="en-US" sz="2000" dirty="0" smtClean="0">
                <a:latin typeface="Arial" pitchFamily="34" charset="0"/>
                <a:cs typeface="Arial" pitchFamily="34" charset="0"/>
              </a:rPr>
              <a:t>Utilizes M4 sighting system when mounted under the barrel</a:t>
            </a:r>
          </a:p>
          <a:p>
            <a:pPr marL="457200" indent="-457200" eaLnBrk="1" hangingPunct="1">
              <a:lnSpc>
                <a:spcPct val="150000"/>
              </a:lnSpc>
              <a:buClrTx/>
              <a:buNone/>
              <a:defRPr/>
            </a:pPr>
            <a:r>
              <a:rPr lang="en-US" sz="2000" dirty="0" smtClean="0">
                <a:latin typeface="Arial" pitchFamily="34" charset="0"/>
                <a:cs typeface="Arial" pitchFamily="34" charset="0"/>
              </a:rPr>
              <a:t>Retractable accessory standoff device for ballistic breaching</a:t>
            </a:r>
          </a:p>
          <a:p>
            <a:pPr marL="457200" indent="-457200" eaLnBrk="1" hangingPunct="1">
              <a:lnSpc>
                <a:spcPct val="150000"/>
              </a:lnSpc>
              <a:buClrTx/>
              <a:buNone/>
              <a:defRPr/>
            </a:pPr>
            <a:r>
              <a:rPr lang="en-US" sz="2000" dirty="0" smtClean="0">
                <a:latin typeface="Arial" pitchFamily="34" charset="0"/>
                <a:cs typeface="Arial" pitchFamily="34" charset="0"/>
              </a:rPr>
              <a:t>Integral Mil Std 1913 rail</a:t>
            </a:r>
          </a:p>
          <a:p>
            <a:pPr marL="457200" indent="-457200" eaLnBrk="1" hangingPunct="1">
              <a:lnSpc>
                <a:spcPct val="100000"/>
              </a:lnSpc>
              <a:buClrTx/>
              <a:buFont typeface="+mj-lt"/>
              <a:buAutoNum type="alphaLcParenR"/>
              <a:defRPr/>
            </a:pPr>
            <a:endParaRPr lang="en-US" sz="2000" dirty="0" smtClean="0">
              <a:latin typeface="+mj-lt"/>
            </a:endParaRPr>
          </a:p>
        </p:txBody>
      </p:sp>
      <p:sp>
        <p:nvSpPr>
          <p:cNvPr id="5"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63512"/>
            <a:ext cx="9144000" cy="522288"/>
          </a:xfrm>
          <a:prstGeom prst="rect">
            <a:avLst/>
          </a:prstGeom>
          <a:noFill/>
          <a:ln w="9525">
            <a:noFill/>
            <a:miter lim="800000"/>
            <a:headEnd/>
            <a:tailEnd/>
          </a:ln>
        </p:spPr>
        <p:txBody>
          <a:bodyPr anchor="ctr">
            <a:spAutoFit/>
          </a:bodyPr>
          <a:lstStyle/>
          <a:p>
            <a:pPr algn="ctr"/>
            <a:r>
              <a:rPr kumimoji="0" lang="en-US" sz="2800" b="1" dirty="0" smtClean="0">
                <a:solidFill>
                  <a:schemeClr val="bg1"/>
                </a:solidFill>
              </a:rPr>
              <a:t> Physical Characteristics</a:t>
            </a:r>
            <a:endParaRPr kumimoji="0" lang="en-US" sz="2800" b="1" dirty="0">
              <a:solidFill>
                <a:schemeClr val="bg1"/>
              </a:solidFill>
            </a:endParaRPr>
          </a:p>
        </p:txBody>
      </p:sp>
      <p:sp>
        <p:nvSpPr>
          <p:cNvPr id="6" name="Text Placeholder 4"/>
          <p:cNvSpPr txBox="1">
            <a:spLocks/>
          </p:cNvSpPr>
          <p:nvPr/>
        </p:nvSpPr>
        <p:spPr>
          <a:xfrm>
            <a:off x="170090" y="1835205"/>
            <a:ext cx="4040188" cy="609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Arial" charset="0"/>
                <a:ea typeface="+mn-ea"/>
                <a:cs typeface="+mn-cs"/>
              </a:rPr>
              <a:t>Attached Mode</a:t>
            </a:r>
          </a:p>
        </p:txBody>
      </p:sp>
      <p:sp>
        <p:nvSpPr>
          <p:cNvPr id="7" name="Content Placeholder 5"/>
          <p:cNvSpPr>
            <a:spLocks noGrp="1"/>
          </p:cNvSpPr>
          <p:nvPr>
            <p:ph sz="half" idx="4294967295"/>
          </p:nvPr>
        </p:nvSpPr>
        <p:spPr>
          <a:xfrm>
            <a:off x="152399" y="2593975"/>
            <a:ext cx="4799075" cy="3810000"/>
          </a:xfrm>
          <a:prstGeom prst="rect">
            <a:avLst/>
          </a:prstGeom>
        </p:spPr>
        <p:txBody>
          <a:bodyPr/>
          <a:lstStyle/>
          <a:p>
            <a:pPr marL="0" indent="0">
              <a:lnSpc>
                <a:spcPct val="150000"/>
              </a:lnSpc>
              <a:buClrTx/>
              <a:buFont typeface="Wingdings" pitchFamily="2" charset="2"/>
              <a:buNone/>
              <a:defRPr/>
            </a:pPr>
            <a:r>
              <a:rPr lang="en-US" sz="2000" dirty="0" smtClean="0">
                <a:latin typeface="Arial" pitchFamily="34" charset="0"/>
                <a:cs typeface="Arial" pitchFamily="34" charset="0"/>
              </a:rPr>
              <a:t>Caliber- 12Gauge</a:t>
            </a:r>
          </a:p>
          <a:p>
            <a:pPr marL="0" indent="0">
              <a:lnSpc>
                <a:spcPct val="150000"/>
              </a:lnSpc>
              <a:buClrTx/>
              <a:buFont typeface="Wingdings" pitchFamily="2" charset="2"/>
              <a:buNone/>
              <a:defRPr/>
            </a:pPr>
            <a:r>
              <a:rPr lang="en-US" sz="2000" dirty="0" smtClean="0">
                <a:latin typeface="Arial" pitchFamily="34" charset="0"/>
                <a:cs typeface="Arial" pitchFamily="34" charset="0"/>
              </a:rPr>
              <a:t>Weight- 3.5lbs (1.6Kg) </a:t>
            </a:r>
            <a:r>
              <a:rPr lang="en-US" sz="2000" strike="sngStrike" dirty="0" smtClean="0">
                <a:latin typeface="Arial" pitchFamily="34" charset="0"/>
                <a:cs typeface="Arial" pitchFamily="34" charset="0"/>
              </a:rPr>
              <a:t>      </a:t>
            </a:r>
          </a:p>
          <a:p>
            <a:pPr marL="0" indent="0">
              <a:lnSpc>
                <a:spcPct val="150000"/>
              </a:lnSpc>
              <a:buClrTx/>
              <a:buFont typeface="Wingdings" pitchFamily="2" charset="2"/>
              <a:buNone/>
              <a:defRPr/>
            </a:pPr>
            <a:r>
              <a:rPr lang="en-US" sz="2000" dirty="0" smtClean="0">
                <a:latin typeface="Arial" pitchFamily="34" charset="0"/>
                <a:cs typeface="Arial" pitchFamily="34" charset="0"/>
              </a:rPr>
              <a:t>Length-  16.5 in. (41.9 cm)</a:t>
            </a:r>
          </a:p>
          <a:p>
            <a:pPr marL="0" indent="0">
              <a:lnSpc>
                <a:spcPct val="150000"/>
              </a:lnSpc>
              <a:buClrTx/>
              <a:buFont typeface="Wingdings" pitchFamily="2" charset="2"/>
              <a:buNone/>
              <a:defRPr/>
            </a:pPr>
            <a:r>
              <a:rPr lang="en-US" sz="2000" dirty="0" smtClean="0">
                <a:latin typeface="Arial" pitchFamily="34" charset="0"/>
                <a:cs typeface="Arial" pitchFamily="34" charset="0"/>
              </a:rPr>
              <a:t>Mechanical Features- Improved </a:t>
            </a:r>
          </a:p>
          <a:p>
            <a:pPr marL="0" indent="0">
              <a:lnSpc>
                <a:spcPct val="150000"/>
              </a:lnSpc>
              <a:buClrTx/>
              <a:buFont typeface="Wingdings" pitchFamily="2" charset="2"/>
              <a:buNone/>
              <a:defRPr/>
            </a:pPr>
            <a:r>
              <a:rPr lang="en-US" dirty="0" smtClean="0">
                <a:latin typeface="Arial" pitchFamily="34" charset="0"/>
                <a:cs typeface="Arial" pitchFamily="34" charset="0"/>
              </a:rPr>
              <a:t>   </a:t>
            </a:r>
            <a:r>
              <a:rPr lang="en-US" sz="2000" dirty="0" smtClean="0">
                <a:latin typeface="Arial" pitchFamily="34" charset="0"/>
                <a:cs typeface="Arial" pitchFamily="34" charset="0"/>
              </a:rPr>
              <a:t>Cylinder Bore</a:t>
            </a:r>
            <a:endParaRPr lang="en-US" sz="2000" dirty="0">
              <a:latin typeface="Arial" pitchFamily="34" charset="0"/>
              <a:cs typeface="Arial" pitchFamily="34" charset="0"/>
            </a:endParaRPr>
          </a:p>
        </p:txBody>
      </p:sp>
      <p:sp>
        <p:nvSpPr>
          <p:cNvPr id="8" name="Text Placeholder 6"/>
          <p:cNvSpPr txBox="1">
            <a:spLocks/>
          </p:cNvSpPr>
          <p:nvPr/>
        </p:nvSpPr>
        <p:spPr>
          <a:xfrm>
            <a:off x="4953000" y="1828800"/>
            <a:ext cx="4041775" cy="609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Arial" charset="0"/>
                <a:ea typeface="+mn-ea"/>
                <a:cs typeface="+mn-cs"/>
              </a:rPr>
              <a:t>Stand Alone Mode</a:t>
            </a:r>
          </a:p>
        </p:txBody>
      </p:sp>
      <p:sp>
        <p:nvSpPr>
          <p:cNvPr id="9" name="Content Placeholder 7"/>
          <p:cNvSpPr>
            <a:spLocks noGrp="1"/>
          </p:cNvSpPr>
          <p:nvPr>
            <p:ph sz="quarter" idx="4294967295"/>
          </p:nvPr>
        </p:nvSpPr>
        <p:spPr>
          <a:xfrm>
            <a:off x="5027370" y="2594155"/>
            <a:ext cx="4422775" cy="3733800"/>
          </a:xfrm>
          <a:prstGeom prst="rect">
            <a:avLst/>
          </a:prstGeom>
        </p:spPr>
        <p:txBody>
          <a:bodyPr/>
          <a:lstStyle/>
          <a:p>
            <a:pPr marL="0" indent="0">
              <a:lnSpc>
                <a:spcPct val="150000"/>
              </a:lnSpc>
              <a:buClrTx/>
              <a:buFont typeface="Wingdings" pitchFamily="2" charset="2"/>
              <a:buNone/>
              <a:defRPr/>
            </a:pPr>
            <a:r>
              <a:rPr lang="en-US" sz="2000" dirty="0" smtClean="0">
                <a:latin typeface="Arial" pitchFamily="34" charset="0"/>
                <a:cs typeface="Arial" pitchFamily="34" charset="0"/>
              </a:rPr>
              <a:t>Caliber- 12Gauge</a:t>
            </a:r>
          </a:p>
          <a:p>
            <a:pPr marL="0" indent="0">
              <a:lnSpc>
                <a:spcPct val="150000"/>
              </a:lnSpc>
              <a:buClrTx/>
              <a:buFont typeface="Wingdings" pitchFamily="2" charset="2"/>
              <a:buNone/>
              <a:defRPr/>
            </a:pPr>
            <a:r>
              <a:rPr lang="en-US" sz="2000" dirty="0" smtClean="0">
                <a:latin typeface="Arial" pitchFamily="34" charset="0"/>
                <a:cs typeface="Arial" pitchFamily="34" charset="0"/>
              </a:rPr>
              <a:t>Weight- 5.3 (2.4Kg)        </a:t>
            </a:r>
          </a:p>
          <a:p>
            <a:pPr marL="0" indent="0">
              <a:lnSpc>
                <a:spcPct val="150000"/>
              </a:lnSpc>
              <a:buClrTx/>
              <a:buFont typeface="Wingdings" pitchFamily="2" charset="2"/>
              <a:buNone/>
              <a:defRPr/>
            </a:pPr>
            <a:r>
              <a:rPr lang="en-US" sz="2000" dirty="0" smtClean="0">
                <a:latin typeface="Arial" pitchFamily="34" charset="0"/>
                <a:cs typeface="Arial" pitchFamily="34" charset="0"/>
              </a:rPr>
              <a:t>Length-  26.5 in. (67.3 cm)</a:t>
            </a:r>
          </a:p>
          <a:p>
            <a:pPr marL="0" indent="0">
              <a:lnSpc>
                <a:spcPct val="150000"/>
              </a:lnSpc>
              <a:buClrTx/>
              <a:buFont typeface="Wingdings" pitchFamily="2" charset="2"/>
              <a:buNone/>
              <a:defRPr/>
            </a:pPr>
            <a:r>
              <a:rPr lang="en-US" sz="2000" dirty="0" smtClean="0">
                <a:latin typeface="Arial" pitchFamily="34" charset="0"/>
                <a:cs typeface="Arial" pitchFamily="34" charset="0"/>
              </a:rPr>
              <a:t>Mechanical Features- Improved</a:t>
            </a:r>
          </a:p>
          <a:p>
            <a:pPr marL="0" indent="0">
              <a:lnSpc>
                <a:spcPct val="150000"/>
              </a:lnSpc>
              <a:buClrTx/>
              <a:buFont typeface="Wingdings" pitchFamily="2" charset="2"/>
              <a:buNone/>
              <a:defRPr/>
            </a:pPr>
            <a:r>
              <a:rPr lang="en-US" sz="2000" dirty="0" smtClean="0">
                <a:latin typeface="Arial" pitchFamily="34" charset="0"/>
                <a:cs typeface="Arial" pitchFamily="34" charset="0"/>
              </a:rPr>
              <a:t>   Cylinder Bore</a:t>
            </a:r>
          </a:p>
          <a:p>
            <a:pPr marL="0" indent="0">
              <a:buClrTx/>
              <a:buFont typeface="Wingdings" pitchFamily="2" charset="2"/>
              <a:buNone/>
              <a:defRPr/>
            </a:pPr>
            <a:endParaRPr lang="en-US" sz="2000" dirty="0" smtClean="0"/>
          </a:p>
          <a:p>
            <a:pPr marL="0" indent="0">
              <a:buClrTx/>
              <a:buFont typeface="Wingdings" pitchFamily="2" charset="2"/>
              <a:buNone/>
              <a:defRPr/>
            </a:pPr>
            <a:endParaRPr lang="en-US" sz="2000" dirty="0"/>
          </a:p>
        </p:txBody>
      </p:sp>
      <p:sp>
        <p:nvSpPr>
          <p:cNvPr id="10" name="Text Box 4"/>
          <p:cNvSpPr txBox="1">
            <a:spLocks noChangeArrowheads="1"/>
          </p:cNvSpPr>
          <p:nvPr/>
        </p:nvSpPr>
        <p:spPr bwMode="auto">
          <a:xfrm>
            <a:off x="342900" y="6477000"/>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63512"/>
            <a:ext cx="9144000" cy="522288"/>
          </a:xfrm>
          <a:prstGeom prst="rect">
            <a:avLst/>
          </a:prstGeom>
          <a:noFill/>
          <a:ln w="9525">
            <a:noFill/>
            <a:miter lim="800000"/>
            <a:headEnd/>
            <a:tailEnd/>
          </a:ln>
        </p:spPr>
        <p:txBody>
          <a:bodyPr anchor="ctr">
            <a:spAutoFit/>
          </a:bodyPr>
          <a:lstStyle/>
          <a:p>
            <a:pPr algn="ctr"/>
            <a:r>
              <a:rPr kumimoji="0" lang="en-US" sz="2800" b="1" dirty="0" smtClean="0">
                <a:solidFill>
                  <a:schemeClr val="bg1"/>
                </a:solidFill>
              </a:rPr>
              <a:t> Firing Characteristics</a:t>
            </a:r>
            <a:endParaRPr kumimoji="0" lang="en-US" sz="2800" b="1" dirty="0">
              <a:solidFill>
                <a:schemeClr val="bg1"/>
              </a:solidFill>
            </a:endParaRPr>
          </a:p>
        </p:txBody>
      </p:sp>
      <p:sp>
        <p:nvSpPr>
          <p:cNvPr id="6" name="Content Placeholder 7"/>
          <p:cNvSpPr>
            <a:spLocks noGrp="1"/>
          </p:cNvSpPr>
          <p:nvPr>
            <p:ph idx="1"/>
          </p:nvPr>
        </p:nvSpPr>
        <p:spPr>
          <a:xfrm>
            <a:off x="398463" y="1683415"/>
            <a:ext cx="8745537" cy="4495800"/>
          </a:xfrm>
        </p:spPr>
        <p:txBody>
          <a:bodyPr/>
          <a:lstStyle/>
          <a:p>
            <a:pPr marL="0" indent="0">
              <a:lnSpc>
                <a:spcPct val="70000"/>
              </a:lnSpc>
              <a:buClrTx/>
              <a:buFont typeface="Wingdings" pitchFamily="2" charset="2"/>
              <a:buNone/>
              <a:defRPr/>
            </a:pPr>
            <a:r>
              <a:rPr lang="en-US" sz="2000" dirty="0" smtClean="0">
                <a:latin typeface="Arial" pitchFamily="34" charset="0"/>
              </a:rPr>
              <a:t>Velocity………………………………. Ammunition specific</a:t>
            </a:r>
          </a:p>
          <a:p>
            <a:pPr marL="0" indent="0">
              <a:lnSpc>
                <a:spcPct val="70000"/>
              </a:lnSpc>
              <a:buClrTx/>
              <a:buFont typeface="Wingdings" pitchFamily="2" charset="2"/>
              <a:buNone/>
              <a:defRPr/>
            </a:pPr>
            <a:endParaRPr lang="en-US" sz="2000" dirty="0" smtClean="0">
              <a:latin typeface="Arial" pitchFamily="34" charset="0"/>
            </a:endParaRPr>
          </a:p>
          <a:p>
            <a:pPr marL="0" indent="0">
              <a:lnSpc>
                <a:spcPct val="70000"/>
              </a:lnSpc>
              <a:buClrTx/>
              <a:buFont typeface="Wingdings" pitchFamily="2" charset="2"/>
              <a:buNone/>
              <a:defRPr/>
            </a:pPr>
            <a:r>
              <a:rPr lang="en-US" sz="2000" dirty="0" smtClean="0">
                <a:latin typeface="Arial" pitchFamily="34" charset="0"/>
              </a:rPr>
              <a:t>Maximum effective Rate of Fire…….Operator dependent</a:t>
            </a:r>
          </a:p>
          <a:p>
            <a:pPr marL="0" indent="0">
              <a:lnSpc>
                <a:spcPct val="70000"/>
              </a:lnSpc>
              <a:buClrTx/>
              <a:buFont typeface="Wingdings" pitchFamily="2" charset="2"/>
              <a:buNone/>
              <a:defRPr/>
            </a:pPr>
            <a:endParaRPr lang="en-US" sz="2000" dirty="0" smtClean="0">
              <a:effectLst>
                <a:outerShdw blurRad="38100" dist="38100" dir="2700000" algn="tl">
                  <a:srgbClr val="000000">
                    <a:alpha val="43137"/>
                  </a:srgbClr>
                </a:outerShdw>
              </a:effectLst>
              <a:latin typeface="Arial" pitchFamily="34" charset="0"/>
            </a:endParaRPr>
          </a:p>
          <a:p>
            <a:pPr marL="0" indent="0">
              <a:lnSpc>
                <a:spcPct val="70000"/>
              </a:lnSpc>
              <a:buClrTx/>
              <a:buFont typeface="Wingdings" pitchFamily="2" charset="2"/>
              <a:buNone/>
              <a:defRPr/>
            </a:pPr>
            <a:r>
              <a:rPr lang="en-US" sz="2000" dirty="0" smtClean="0">
                <a:latin typeface="Arial" pitchFamily="34" charset="0"/>
              </a:rPr>
              <a:t>Maximum effective Range-</a:t>
            </a:r>
          </a:p>
          <a:p>
            <a:pPr marL="0" indent="0">
              <a:lnSpc>
                <a:spcPct val="70000"/>
              </a:lnSpc>
              <a:buClrTx/>
              <a:buFont typeface="Wingdings" pitchFamily="2" charset="2"/>
              <a:buNone/>
              <a:defRPr/>
            </a:pPr>
            <a:r>
              <a:rPr lang="en-US" sz="2000" dirty="0" smtClean="0">
                <a:latin typeface="Arial" pitchFamily="34" charset="0"/>
              </a:rPr>
              <a:t>  </a:t>
            </a:r>
          </a:p>
          <a:p>
            <a:pPr marL="0" indent="0">
              <a:lnSpc>
                <a:spcPct val="70000"/>
              </a:lnSpc>
              <a:buClrTx/>
              <a:buFont typeface="Wingdings" pitchFamily="2" charset="2"/>
              <a:buNone/>
              <a:defRPr/>
            </a:pPr>
            <a:r>
              <a:rPr lang="en-US" sz="2000" dirty="0" smtClean="0">
                <a:latin typeface="Arial" pitchFamily="34" charset="0"/>
              </a:rPr>
              <a:t>                                                Less Lethal        66 ft. (20m)</a:t>
            </a:r>
          </a:p>
          <a:p>
            <a:pPr marL="0" indent="0">
              <a:lnSpc>
                <a:spcPct val="70000"/>
              </a:lnSpc>
              <a:buClrTx/>
              <a:buFont typeface="Wingdings" pitchFamily="2" charset="2"/>
              <a:buNone/>
              <a:defRPr/>
            </a:pPr>
            <a:r>
              <a:rPr lang="en-US" sz="2000" dirty="0" smtClean="0">
                <a:effectLst>
                  <a:outerShdw blurRad="38100" dist="38100" dir="2700000" algn="tl">
                    <a:srgbClr val="000000">
                      <a:alpha val="43137"/>
                    </a:srgbClr>
                  </a:outerShdw>
                </a:effectLst>
                <a:latin typeface="Arial" pitchFamily="34" charset="0"/>
              </a:rPr>
              <a:t>                                                </a:t>
            </a:r>
            <a:r>
              <a:rPr lang="en-US" sz="2000" dirty="0" smtClean="0">
                <a:latin typeface="Arial" pitchFamily="34" charset="0"/>
              </a:rPr>
              <a:t>Buckshot</a:t>
            </a:r>
            <a:r>
              <a:rPr lang="en-US" sz="2000" dirty="0" smtClean="0">
                <a:effectLst>
                  <a:outerShdw blurRad="38100" dist="38100" dir="2700000" algn="tl">
                    <a:srgbClr val="000000">
                      <a:alpha val="43137"/>
                    </a:srgbClr>
                  </a:outerShdw>
                </a:effectLst>
                <a:latin typeface="Arial" pitchFamily="34" charset="0"/>
              </a:rPr>
              <a:t>           </a:t>
            </a:r>
            <a:r>
              <a:rPr lang="en-US" sz="2000" dirty="0" smtClean="0">
                <a:latin typeface="Arial" pitchFamily="34" charset="0"/>
              </a:rPr>
              <a:t>131 ft. (40m)</a:t>
            </a:r>
          </a:p>
          <a:p>
            <a:pPr marL="0" indent="0">
              <a:lnSpc>
                <a:spcPct val="70000"/>
              </a:lnSpc>
              <a:buClrTx/>
              <a:buFont typeface="Wingdings" pitchFamily="2" charset="2"/>
              <a:buNone/>
              <a:defRPr/>
            </a:pPr>
            <a:r>
              <a:rPr lang="en-US" sz="2000" dirty="0" smtClean="0">
                <a:effectLst>
                  <a:outerShdw blurRad="38100" dist="38100" dir="2700000" algn="tl">
                    <a:srgbClr val="000000">
                      <a:alpha val="43137"/>
                    </a:srgbClr>
                  </a:outerShdw>
                </a:effectLst>
                <a:latin typeface="Arial" pitchFamily="34" charset="0"/>
              </a:rPr>
              <a:t>                                                </a:t>
            </a:r>
            <a:r>
              <a:rPr lang="en-US" sz="2000" dirty="0" smtClean="0">
                <a:latin typeface="Arial" pitchFamily="34" charset="0"/>
              </a:rPr>
              <a:t>Breaching          0 to 3 in. (0 to 7.6 cm)</a:t>
            </a:r>
          </a:p>
          <a:p>
            <a:pPr marL="0" indent="0" algn="ctr">
              <a:lnSpc>
                <a:spcPct val="70000"/>
              </a:lnSpc>
              <a:buClrTx/>
              <a:buFont typeface="Wingdings" pitchFamily="2" charset="2"/>
              <a:buNone/>
              <a:defRPr/>
            </a:pPr>
            <a:r>
              <a:rPr lang="en-US" sz="2000" dirty="0" smtClean="0">
                <a:latin typeface="Arial" pitchFamily="34" charset="0"/>
              </a:rPr>
              <a:t>                    </a:t>
            </a:r>
          </a:p>
          <a:p>
            <a:pPr marL="0" indent="0">
              <a:lnSpc>
                <a:spcPct val="70000"/>
              </a:lnSpc>
              <a:buClrTx/>
              <a:buFont typeface="Wingdings" pitchFamily="2" charset="2"/>
              <a:buNone/>
              <a:defRPr/>
            </a:pPr>
            <a:r>
              <a:rPr lang="en-US" sz="2000" dirty="0" smtClean="0">
                <a:latin typeface="Arial" pitchFamily="34" charset="0"/>
              </a:rPr>
              <a:t>Maximum Range……………………. Ammunition specific</a:t>
            </a:r>
          </a:p>
          <a:p>
            <a:pPr marL="0" indent="0">
              <a:lnSpc>
                <a:spcPct val="70000"/>
              </a:lnSpc>
              <a:buClrTx/>
              <a:buFont typeface="Wingdings" pitchFamily="2" charset="2"/>
              <a:buNone/>
              <a:defRPr/>
            </a:pPr>
            <a:endParaRPr lang="en-US" sz="2000" dirty="0" smtClean="0">
              <a:latin typeface="Arial" pitchFamily="34" charset="0"/>
            </a:endParaRPr>
          </a:p>
          <a:p>
            <a:pPr marL="0" indent="0">
              <a:lnSpc>
                <a:spcPct val="70000"/>
              </a:lnSpc>
              <a:buClrTx/>
              <a:buFont typeface="Wingdings" pitchFamily="2" charset="2"/>
              <a:buNone/>
              <a:defRPr/>
            </a:pPr>
            <a:r>
              <a:rPr lang="en-US" sz="2000" dirty="0" smtClean="0">
                <a:latin typeface="Arial" pitchFamily="34" charset="0"/>
              </a:rPr>
              <a:t>Safety Mechanism…………………...Safe-Fire (cross-bolt</a:t>
            </a:r>
            <a:r>
              <a:rPr lang="en-US" sz="2000" dirty="0" smtClean="0">
                <a:solidFill>
                  <a:schemeClr val="bg2"/>
                </a:solidFill>
                <a:latin typeface="Arial" pitchFamily="34" charset="0"/>
              </a:rPr>
              <a:t>)  </a:t>
            </a:r>
            <a:endParaRPr lang="en-US" sz="2000" dirty="0">
              <a:solidFill>
                <a:schemeClr val="bg2"/>
              </a:solidFill>
              <a:latin typeface="Arial" pitchFamily="34" charset="0"/>
            </a:endParaRPr>
          </a:p>
        </p:txBody>
      </p:sp>
      <p:sp>
        <p:nvSpPr>
          <p:cNvPr id="5" name="Text Box 4"/>
          <p:cNvSpPr txBox="1">
            <a:spLocks noChangeArrowheads="1"/>
          </p:cNvSpPr>
          <p:nvPr/>
        </p:nvSpPr>
        <p:spPr bwMode="auto">
          <a:xfrm>
            <a:off x="342900" y="6477000"/>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1630395" y="2209800"/>
            <a:ext cx="7513605" cy="4139294"/>
          </a:xfrm>
          <a:prstGeom prst="rect">
            <a:avLst/>
          </a:prstGeom>
          <a:noFill/>
          <a:ln w="9525">
            <a:noFill/>
            <a:miter lim="800000"/>
            <a:headEnd/>
            <a:tailEnd/>
          </a:ln>
        </p:spPr>
      </p:pic>
      <p:sp>
        <p:nvSpPr>
          <p:cNvPr id="62466" name="Title 1"/>
          <p:cNvSpPr>
            <a:spLocks noGrp="1"/>
          </p:cNvSpPr>
          <p:nvPr>
            <p:ph type="title"/>
          </p:nvPr>
        </p:nvSpPr>
        <p:spPr>
          <a:xfrm>
            <a:off x="0" y="152400"/>
            <a:ext cx="9144000" cy="607160"/>
          </a:xfrm>
        </p:spPr>
        <p:txBody>
          <a:bodyPr/>
          <a:lstStyle/>
          <a:p>
            <a:pPr algn="ctr"/>
            <a:r>
              <a:rPr lang="en-US" sz="2800" b="1" dirty="0" smtClean="0">
                <a:solidFill>
                  <a:schemeClr val="bg2"/>
                </a:solidFill>
                <a:effectLst/>
                <a:latin typeface="Arial" pitchFamily="34" charset="0"/>
                <a:cs typeface="Arial" pitchFamily="34" charset="0"/>
              </a:rPr>
              <a:t>Location of Major Components </a:t>
            </a:r>
          </a:p>
        </p:txBody>
      </p:sp>
      <p:sp>
        <p:nvSpPr>
          <p:cNvPr id="4" name="Rectangle 3"/>
          <p:cNvSpPr/>
          <p:nvPr/>
        </p:nvSpPr>
        <p:spPr>
          <a:xfrm>
            <a:off x="304800" y="838200"/>
            <a:ext cx="8382000" cy="3631763"/>
          </a:xfrm>
          <a:prstGeom prst="rect">
            <a:avLst/>
          </a:prstGeom>
        </p:spPr>
        <p:txBody>
          <a:bodyPr wrap="square">
            <a:spAutoFit/>
          </a:bodyPr>
          <a:lstStyle/>
          <a:p>
            <a:pPr eaLnBrk="0" hangingPunct="0">
              <a:lnSpc>
                <a:spcPct val="90000"/>
              </a:lnSpc>
              <a:spcBef>
                <a:spcPct val="20000"/>
              </a:spcBef>
              <a:buClr>
                <a:srgbClr val="000000"/>
              </a:buClr>
              <a:buSzPct val="75000"/>
              <a:defRPr/>
            </a:pPr>
            <a:r>
              <a:rPr kumimoji="0" lang="en-US" sz="2000" b="1" kern="0" dirty="0">
                <a:solidFill>
                  <a:srgbClr val="000000"/>
                </a:solidFill>
                <a:latin typeface="Arial"/>
                <a:cs typeface="Arial"/>
              </a:rPr>
              <a:t>Barrel Assembly (1) </a:t>
            </a:r>
            <a:r>
              <a:rPr kumimoji="0" lang="en-US" sz="2000" kern="0" dirty="0">
                <a:solidFill>
                  <a:srgbClr val="000000"/>
                </a:solidFill>
                <a:latin typeface="Arial"/>
                <a:cs typeface="Lucida Sans Unicode" pitchFamily="34" charset="0"/>
              </a:rPr>
              <a:t>Chambers the shot shell for firing and guides the projectile.</a:t>
            </a:r>
          </a:p>
          <a:p>
            <a:pPr eaLnBrk="0" hangingPunct="0">
              <a:lnSpc>
                <a:spcPct val="90000"/>
              </a:lnSpc>
              <a:spcBef>
                <a:spcPct val="20000"/>
              </a:spcBef>
              <a:buClr>
                <a:srgbClr val="000000"/>
              </a:buClr>
              <a:buSzPct val="75000"/>
              <a:defRPr/>
            </a:pPr>
            <a:endParaRPr kumimoji="0" lang="en-US" sz="2000" kern="0" dirty="0">
              <a:solidFill>
                <a:srgbClr val="000000"/>
              </a:solidFill>
              <a:latin typeface="Arial"/>
              <a:cs typeface="Lucida Sans Unicode" pitchFamily="34" charset="0"/>
            </a:endParaRPr>
          </a:p>
          <a:p>
            <a:pPr eaLnBrk="0" hangingPunct="0">
              <a:lnSpc>
                <a:spcPct val="90000"/>
              </a:lnSpc>
              <a:spcBef>
                <a:spcPct val="20000"/>
              </a:spcBef>
              <a:buClr>
                <a:srgbClr val="000000"/>
              </a:buClr>
              <a:buSzPct val="75000"/>
              <a:defRPr/>
            </a:pPr>
            <a:r>
              <a:rPr kumimoji="0" lang="en-US" sz="2000" b="1" kern="0" dirty="0" smtClean="0">
                <a:solidFill>
                  <a:srgbClr val="000000"/>
                </a:solidFill>
                <a:latin typeface="Arial"/>
                <a:cs typeface="Arial"/>
              </a:rPr>
              <a:t>Receiver </a:t>
            </a:r>
            <a:r>
              <a:rPr kumimoji="0" lang="en-US" sz="2000" b="1" kern="0" dirty="0">
                <a:solidFill>
                  <a:srgbClr val="000000"/>
                </a:solidFill>
                <a:latin typeface="Arial"/>
                <a:cs typeface="Arial"/>
              </a:rPr>
              <a:t>Assembly (2)  </a:t>
            </a:r>
            <a:r>
              <a:rPr kumimoji="0" lang="en-US" sz="2000" kern="0" dirty="0">
                <a:solidFill>
                  <a:srgbClr val="000000"/>
                </a:solidFill>
                <a:latin typeface="Arial"/>
                <a:cs typeface="Lucida Sans Unicode" pitchFamily="34" charset="0"/>
              </a:rPr>
              <a:t>Provides support for the bolt/bolt carrier assembly and houses the moving parts of the weapon.</a:t>
            </a:r>
          </a:p>
          <a:p>
            <a:pPr eaLnBrk="0" hangingPunct="0">
              <a:lnSpc>
                <a:spcPct val="90000"/>
              </a:lnSpc>
              <a:spcBef>
                <a:spcPct val="20000"/>
              </a:spcBef>
              <a:buClr>
                <a:srgbClr val="000000"/>
              </a:buClr>
              <a:buSzPct val="75000"/>
              <a:defRPr/>
            </a:pPr>
            <a:endParaRPr kumimoji="0" lang="en-US" sz="2000" kern="0" dirty="0">
              <a:solidFill>
                <a:srgbClr val="000000"/>
              </a:solidFill>
              <a:latin typeface="Arial"/>
              <a:cs typeface="Lucida Sans Unicode" pitchFamily="34" charset="0"/>
            </a:endParaRPr>
          </a:p>
          <a:p>
            <a:pPr eaLnBrk="0" hangingPunct="0">
              <a:lnSpc>
                <a:spcPct val="90000"/>
              </a:lnSpc>
              <a:spcBef>
                <a:spcPct val="20000"/>
              </a:spcBef>
              <a:buClr>
                <a:srgbClr val="000000"/>
              </a:buClr>
              <a:buSzPct val="75000"/>
              <a:defRPr/>
            </a:pPr>
            <a:r>
              <a:rPr kumimoji="0" lang="en-US" sz="2000" b="1" kern="0" dirty="0">
                <a:solidFill>
                  <a:srgbClr val="000000"/>
                </a:solidFill>
                <a:latin typeface="Arial"/>
                <a:cs typeface="Arial"/>
              </a:rPr>
              <a:t>Bolt/Bolt Carrier Assembly (3) </a:t>
            </a:r>
            <a:r>
              <a:rPr kumimoji="0" lang="en-US" sz="2000" kern="0" dirty="0">
                <a:solidFill>
                  <a:srgbClr val="000000"/>
                </a:solidFill>
                <a:latin typeface="Arial"/>
                <a:cs typeface="Lucida Sans Unicode" pitchFamily="34" charset="0"/>
              </a:rPr>
              <a:t>Provides feeding, </a:t>
            </a:r>
            <a:endParaRPr kumimoji="0" lang="en-US" sz="2000" kern="0" dirty="0" smtClean="0">
              <a:solidFill>
                <a:srgbClr val="000000"/>
              </a:solidFill>
              <a:latin typeface="Arial"/>
              <a:cs typeface="Lucida Sans Unicode" pitchFamily="34" charset="0"/>
            </a:endParaRPr>
          </a:p>
          <a:p>
            <a:pPr eaLnBrk="0" hangingPunct="0">
              <a:lnSpc>
                <a:spcPct val="90000"/>
              </a:lnSpc>
              <a:spcBef>
                <a:spcPct val="20000"/>
              </a:spcBef>
              <a:buClr>
                <a:srgbClr val="000000"/>
              </a:buClr>
              <a:buSzPct val="75000"/>
              <a:defRPr/>
            </a:pPr>
            <a:r>
              <a:rPr kumimoji="0" lang="en-US" sz="2000" kern="0" dirty="0" smtClean="0">
                <a:solidFill>
                  <a:srgbClr val="000000"/>
                </a:solidFill>
                <a:latin typeface="Arial"/>
                <a:cs typeface="Lucida Sans Unicode" pitchFamily="34" charset="0"/>
              </a:rPr>
              <a:t>chambering</a:t>
            </a:r>
            <a:r>
              <a:rPr kumimoji="0" lang="en-US" sz="2000" kern="0" dirty="0">
                <a:solidFill>
                  <a:srgbClr val="000000"/>
                </a:solidFill>
                <a:latin typeface="Arial"/>
                <a:cs typeface="Lucida Sans Unicode" pitchFamily="34" charset="0"/>
              </a:rPr>
              <a:t>, firing, </a:t>
            </a:r>
            <a:r>
              <a:rPr kumimoji="0" lang="en-US" sz="2000" kern="0" dirty="0">
                <a:latin typeface="Arial"/>
                <a:cs typeface="Lucida Sans Unicode" pitchFamily="34" charset="0"/>
              </a:rPr>
              <a:t>extraction, and ejection </a:t>
            </a:r>
            <a:endParaRPr kumimoji="0" lang="en-US" sz="2000" kern="0" dirty="0" smtClean="0">
              <a:latin typeface="Arial"/>
              <a:cs typeface="Lucida Sans Unicode" pitchFamily="34" charset="0"/>
            </a:endParaRPr>
          </a:p>
          <a:p>
            <a:pPr eaLnBrk="0" hangingPunct="0">
              <a:lnSpc>
                <a:spcPct val="90000"/>
              </a:lnSpc>
              <a:spcBef>
                <a:spcPct val="20000"/>
              </a:spcBef>
              <a:buClr>
                <a:srgbClr val="000000"/>
              </a:buClr>
              <a:buSzPct val="75000"/>
              <a:defRPr/>
            </a:pPr>
            <a:r>
              <a:rPr kumimoji="0" lang="en-US" sz="2000" kern="0" dirty="0" smtClean="0">
                <a:latin typeface="Arial"/>
                <a:cs typeface="Lucida Sans Unicode" pitchFamily="34" charset="0"/>
              </a:rPr>
              <a:t>of </a:t>
            </a:r>
            <a:r>
              <a:rPr kumimoji="0" lang="en-US" sz="2000" kern="0" dirty="0">
                <a:latin typeface="Arial"/>
                <a:cs typeface="Lucida Sans Unicode" pitchFamily="34" charset="0"/>
              </a:rPr>
              <a:t>cartridges using manual </a:t>
            </a:r>
            <a:endParaRPr kumimoji="0" lang="en-US" sz="2000" kern="0" dirty="0" smtClean="0">
              <a:latin typeface="Arial"/>
              <a:cs typeface="Lucida Sans Unicode" pitchFamily="34" charset="0"/>
            </a:endParaRPr>
          </a:p>
          <a:p>
            <a:pPr eaLnBrk="0" hangingPunct="0">
              <a:lnSpc>
                <a:spcPct val="90000"/>
              </a:lnSpc>
              <a:spcBef>
                <a:spcPct val="20000"/>
              </a:spcBef>
              <a:buClr>
                <a:srgbClr val="000000"/>
              </a:buClr>
              <a:buSzPct val="75000"/>
              <a:defRPr/>
            </a:pPr>
            <a:r>
              <a:rPr kumimoji="0" lang="en-US" sz="2000" kern="0" dirty="0" smtClean="0">
                <a:latin typeface="Arial"/>
                <a:cs typeface="Lucida Sans Unicode" pitchFamily="34" charset="0"/>
              </a:rPr>
              <a:t>action </a:t>
            </a:r>
            <a:r>
              <a:rPr kumimoji="0" lang="en-US" sz="2000" kern="0" dirty="0">
                <a:latin typeface="Arial"/>
                <a:cs typeface="Lucida Sans Unicode" pitchFamily="34" charset="0"/>
              </a:rPr>
              <a:t>for power.</a:t>
            </a:r>
          </a:p>
          <a:p>
            <a:pPr eaLnBrk="0" hangingPunct="0">
              <a:lnSpc>
                <a:spcPct val="90000"/>
              </a:lnSpc>
              <a:spcBef>
                <a:spcPct val="20000"/>
              </a:spcBef>
              <a:buClr>
                <a:srgbClr val="000000"/>
              </a:buClr>
              <a:buSzPct val="75000"/>
              <a:defRPr/>
            </a:pPr>
            <a:endParaRPr kumimoji="0" lang="en-US" sz="2000" kern="0" dirty="0">
              <a:solidFill>
                <a:srgbClr val="000000"/>
              </a:solidFill>
              <a:latin typeface="Arial"/>
              <a:cs typeface="Lucida Sans Unicode"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304800" y="2286000"/>
            <a:ext cx="7301780" cy="4022598"/>
          </a:xfrm>
          <a:prstGeom prst="rect">
            <a:avLst/>
          </a:prstGeom>
          <a:noFill/>
          <a:ln w="9525">
            <a:noFill/>
            <a:miter lim="800000"/>
            <a:headEnd/>
            <a:tailEnd/>
          </a:ln>
        </p:spPr>
      </p:pic>
      <p:sp>
        <p:nvSpPr>
          <p:cNvPr id="33" name="Title 1"/>
          <p:cNvSpPr>
            <a:spLocks noGrp="1"/>
          </p:cNvSpPr>
          <p:nvPr>
            <p:ph type="title"/>
          </p:nvPr>
        </p:nvSpPr>
        <p:spPr>
          <a:xfrm>
            <a:off x="0" y="192636"/>
            <a:ext cx="9144000" cy="531264"/>
          </a:xfrm>
        </p:spPr>
        <p:txBody>
          <a:bodyPr/>
          <a:lstStyle/>
          <a:p>
            <a:pPr algn="ctr"/>
            <a:r>
              <a:rPr lang="en-US" sz="2400" b="1" dirty="0" smtClean="0">
                <a:solidFill>
                  <a:schemeClr val="bg2"/>
                </a:solidFill>
                <a:effectLst/>
                <a:latin typeface="Arial" pitchFamily="34" charset="0"/>
                <a:cs typeface="Arial" pitchFamily="34" charset="0"/>
              </a:rPr>
              <a:t>Location of Major Components (Cont.) </a:t>
            </a:r>
          </a:p>
        </p:txBody>
      </p:sp>
      <p:sp>
        <p:nvSpPr>
          <p:cNvPr id="34" name="Rectangle 33"/>
          <p:cNvSpPr/>
          <p:nvPr/>
        </p:nvSpPr>
        <p:spPr>
          <a:xfrm>
            <a:off x="0" y="469095"/>
            <a:ext cx="9144000" cy="2554545"/>
          </a:xfrm>
          <a:prstGeom prst="rect">
            <a:avLst/>
          </a:prstGeom>
        </p:spPr>
        <p:txBody>
          <a:bodyPr wrap="square">
            <a:spAutoFit/>
          </a:bodyPr>
          <a:lstStyle/>
          <a:p>
            <a:endParaRPr lang="en-US" sz="2000" dirty="0" smtClean="0">
              <a:solidFill>
                <a:schemeClr val="bg2"/>
              </a:solidFill>
            </a:endParaRPr>
          </a:p>
          <a:p>
            <a:r>
              <a:rPr lang="en-US" sz="2000" b="1" dirty="0" smtClean="0">
                <a:solidFill>
                  <a:schemeClr val="tx1"/>
                </a:solidFill>
              </a:rPr>
              <a:t>Stand Alone Module (4). </a:t>
            </a:r>
            <a:r>
              <a:rPr lang="en-US" sz="2000" dirty="0" smtClean="0">
                <a:solidFill>
                  <a:schemeClr val="tx1"/>
                </a:solidFill>
              </a:rPr>
              <a:t>Provides capability to use weapon without mounting to host weapon. Includes pistol grip, adjustable hydraulic butt stock, and sling. </a:t>
            </a:r>
          </a:p>
          <a:p>
            <a:endParaRPr lang="en-US" sz="2000" b="1" dirty="0" smtClean="0">
              <a:solidFill>
                <a:schemeClr val="tx1"/>
              </a:solidFill>
            </a:endParaRPr>
          </a:p>
          <a:p>
            <a:r>
              <a:rPr lang="en-US" sz="2000" b="1" dirty="0" smtClean="0">
                <a:solidFill>
                  <a:schemeClr val="tx1"/>
                </a:solidFill>
              </a:rPr>
              <a:t>Charging Handle (5). </a:t>
            </a:r>
            <a:r>
              <a:rPr lang="en-US" sz="2000" dirty="0" smtClean="0">
                <a:solidFill>
                  <a:schemeClr val="tx1"/>
                </a:solidFill>
              </a:rPr>
              <a:t>Provides charging of the MASS. The charging handle can be folded down and locks in the forward position when a round is chambered. It can be installed on either side of the weapon to accommodate </a:t>
            </a:r>
          </a:p>
          <a:p>
            <a:r>
              <a:rPr lang="en-US" sz="2000" dirty="0" smtClean="0">
                <a:solidFill>
                  <a:schemeClr val="tx1"/>
                </a:solidFill>
              </a:rPr>
              <a:t>both left-handed and right-handed firers. </a:t>
            </a:r>
            <a:endParaRPr lang="en-US" sz="2000" b="1" dirty="0" smtClean="0">
              <a:solidFill>
                <a:schemeClr val="tx1"/>
              </a:solidFill>
            </a:endParaRPr>
          </a:p>
        </p:txBody>
      </p:sp>
      <p:sp>
        <p:nvSpPr>
          <p:cNvPr id="5"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28045"/>
            <a:ext cx="9144000" cy="1015663"/>
          </a:xfrm>
          <a:prstGeom prst="rect">
            <a:avLst/>
          </a:prstGeom>
        </p:spPr>
        <p:txBody>
          <a:bodyPr wrap="square">
            <a:spAutoFit/>
          </a:bodyPr>
          <a:lstStyle/>
          <a:p>
            <a:r>
              <a:rPr lang="en-US" sz="2000" b="1" dirty="0" smtClean="0">
                <a:solidFill>
                  <a:schemeClr val="tx1"/>
                </a:solidFill>
              </a:rPr>
              <a:t>Magazine Assembly (6). </a:t>
            </a:r>
            <a:r>
              <a:rPr lang="en-US" sz="2000" dirty="0" smtClean="0">
                <a:solidFill>
                  <a:schemeClr val="tx1"/>
                </a:solidFill>
              </a:rPr>
              <a:t>Holds up to five cartridges for feeding and provides a quick reload capability for sustained firing. A three round magazine is also available. </a:t>
            </a:r>
            <a:endParaRPr lang="en-US" sz="2000" dirty="0">
              <a:solidFill>
                <a:schemeClr val="tx1"/>
              </a:solidFill>
            </a:endParaRPr>
          </a:p>
        </p:txBody>
      </p:sp>
      <p:pic>
        <p:nvPicPr>
          <p:cNvPr id="6" name="Picture 6" descr="small.png"/>
          <p:cNvPicPr>
            <a:picLocks noChangeAspect="1"/>
          </p:cNvPicPr>
          <p:nvPr/>
        </p:nvPicPr>
        <p:blipFill>
          <a:blip r:embed="rId2" cstate="print"/>
          <a:srcRect/>
          <a:stretch>
            <a:fillRect/>
          </a:stretch>
        </p:blipFill>
        <p:spPr bwMode="auto">
          <a:xfrm>
            <a:off x="5179160" y="2897735"/>
            <a:ext cx="2265289" cy="2669953"/>
          </a:xfrm>
          <a:prstGeom prst="rect">
            <a:avLst/>
          </a:prstGeom>
          <a:noFill/>
          <a:ln w="9525">
            <a:noFill/>
            <a:miter lim="800000"/>
            <a:headEnd/>
            <a:tailEnd/>
          </a:ln>
          <a:effectLst>
            <a:outerShdw blurRad="50800" dist="50800" dir="5400000" sx="98000" sy="98000" algn="ctr" rotWithShape="0">
              <a:schemeClr val="tx1">
                <a:lumMod val="85000"/>
              </a:schemeClr>
            </a:outerShdw>
          </a:effectLst>
        </p:spPr>
      </p:pic>
      <p:pic>
        <p:nvPicPr>
          <p:cNvPr id="7" name="Picture 5" descr="large.png"/>
          <p:cNvPicPr>
            <a:picLocks noChangeAspect="1"/>
          </p:cNvPicPr>
          <p:nvPr/>
        </p:nvPicPr>
        <p:blipFill>
          <a:blip r:embed="rId3" cstate="print"/>
          <a:srcRect/>
          <a:stretch>
            <a:fillRect/>
          </a:stretch>
        </p:blipFill>
        <p:spPr bwMode="auto">
          <a:xfrm rot="176268">
            <a:off x="1175876" y="2422116"/>
            <a:ext cx="2268070" cy="3767137"/>
          </a:xfrm>
          <a:prstGeom prst="rect">
            <a:avLst/>
          </a:prstGeom>
          <a:noFill/>
          <a:ln w="9525">
            <a:noFill/>
            <a:miter lim="800000"/>
            <a:headEnd/>
            <a:tailEnd/>
          </a:ln>
          <a:effectLst>
            <a:outerShdw blurRad="50800" dist="50800" dir="5400000" sx="98000" sy="98000" algn="ctr" rotWithShape="0">
              <a:schemeClr val="tx1">
                <a:lumMod val="85000"/>
              </a:schemeClr>
            </a:outerShdw>
          </a:effectLst>
        </p:spPr>
      </p:pic>
      <p:sp>
        <p:nvSpPr>
          <p:cNvPr id="8" name="Title 1"/>
          <p:cNvSpPr>
            <a:spLocks noGrp="1"/>
          </p:cNvSpPr>
          <p:nvPr>
            <p:ph type="title"/>
          </p:nvPr>
        </p:nvSpPr>
        <p:spPr>
          <a:xfrm>
            <a:off x="0" y="184565"/>
            <a:ext cx="9144000" cy="531313"/>
          </a:xfrm>
        </p:spPr>
        <p:txBody>
          <a:bodyPr/>
          <a:lstStyle/>
          <a:p>
            <a:pPr algn="ctr"/>
            <a:r>
              <a:rPr lang="en-US" sz="2400" b="1" dirty="0" smtClean="0">
                <a:solidFill>
                  <a:schemeClr val="bg2"/>
                </a:solidFill>
                <a:effectLst/>
                <a:latin typeface="Arial" pitchFamily="34" charset="0"/>
                <a:cs typeface="Arial" pitchFamily="34" charset="0"/>
              </a:rPr>
              <a:t>Location of Major Components (Cont.) </a:t>
            </a:r>
          </a:p>
        </p:txBody>
      </p:sp>
      <p:sp>
        <p:nvSpPr>
          <p:cNvPr id="9"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4"/>
          <p:cNvSpPr txBox="1">
            <a:spLocks noChangeArrowheads="1"/>
          </p:cNvSpPr>
          <p:nvPr/>
        </p:nvSpPr>
        <p:spPr bwMode="auto">
          <a:xfrm>
            <a:off x="2427288" y="152400"/>
            <a:ext cx="4319587" cy="954088"/>
          </a:xfrm>
          <a:prstGeom prst="rect">
            <a:avLst/>
          </a:prstGeom>
          <a:noFill/>
          <a:ln w="9525">
            <a:noFill/>
            <a:miter lim="800000"/>
            <a:headEnd/>
            <a:tailEnd/>
          </a:ln>
        </p:spPr>
        <p:txBody>
          <a:bodyPr wrap="none">
            <a:spAutoFit/>
          </a:bodyPr>
          <a:lstStyle/>
          <a:p>
            <a:pPr algn="ctr"/>
            <a:r>
              <a:rPr lang="en-US" sz="2800" b="1" dirty="0">
                <a:solidFill>
                  <a:schemeClr val="bg2"/>
                </a:solidFill>
              </a:rPr>
              <a:t>Controls and Indicators </a:t>
            </a:r>
          </a:p>
          <a:p>
            <a:pPr algn="ctr"/>
            <a:endParaRPr lang="en-US" sz="2800" b="1" dirty="0">
              <a:solidFill>
                <a:schemeClr val="bg2"/>
              </a:solidFill>
            </a:endParaRPr>
          </a:p>
        </p:txBody>
      </p:sp>
      <p:pic>
        <p:nvPicPr>
          <p:cNvPr id="63491" name="Picture 2"/>
          <p:cNvPicPr>
            <a:picLocks noChangeAspect="1"/>
          </p:cNvPicPr>
          <p:nvPr/>
        </p:nvPicPr>
        <p:blipFill>
          <a:blip r:embed="rId2" cstate="print">
            <a:clrChange>
              <a:clrFrom>
                <a:srgbClr val="FFFFFF"/>
              </a:clrFrom>
              <a:clrTo>
                <a:srgbClr val="FFFFFF">
                  <a:alpha val="0"/>
                </a:srgbClr>
              </a:clrTo>
            </a:clrChange>
            <a:lum bright="-40000"/>
          </a:blip>
          <a:srcRect b="46956"/>
          <a:stretch>
            <a:fillRect/>
          </a:stretch>
        </p:blipFill>
        <p:spPr bwMode="auto">
          <a:xfrm>
            <a:off x="1004935" y="3504895"/>
            <a:ext cx="6988243" cy="2973559"/>
          </a:xfrm>
          <a:prstGeom prst="rect">
            <a:avLst/>
          </a:prstGeom>
          <a:noFill/>
          <a:ln w="9525">
            <a:noFill/>
            <a:miter lim="800000"/>
            <a:headEnd/>
            <a:tailEnd/>
          </a:ln>
        </p:spPr>
      </p:pic>
      <p:sp>
        <p:nvSpPr>
          <p:cNvPr id="63492" name="Rectangle 3"/>
          <p:cNvSpPr>
            <a:spLocks noChangeArrowheads="1"/>
          </p:cNvSpPr>
          <p:nvPr/>
        </p:nvSpPr>
        <p:spPr bwMode="auto">
          <a:xfrm>
            <a:off x="0" y="868501"/>
            <a:ext cx="9143999" cy="3170099"/>
          </a:xfrm>
          <a:prstGeom prst="rect">
            <a:avLst/>
          </a:prstGeom>
          <a:noFill/>
          <a:ln w="9525">
            <a:noFill/>
            <a:miter lim="800000"/>
            <a:headEnd/>
            <a:tailEnd/>
          </a:ln>
        </p:spPr>
        <p:txBody>
          <a:bodyPr wrap="square">
            <a:spAutoFit/>
          </a:bodyPr>
          <a:lstStyle/>
          <a:p>
            <a:r>
              <a:rPr lang="en-US" sz="2000" b="1" dirty="0" smtClean="0">
                <a:solidFill>
                  <a:srgbClr val="000000"/>
                </a:solidFill>
              </a:rPr>
              <a:t>Sling </a:t>
            </a:r>
            <a:r>
              <a:rPr lang="en-US" sz="2000" b="1" dirty="0">
                <a:solidFill>
                  <a:srgbClr val="000000"/>
                </a:solidFill>
              </a:rPr>
              <a:t>Swivel (1) </a:t>
            </a:r>
            <a:r>
              <a:rPr lang="en-US" sz="2000" dirty="0">
                <a:solidFill>
                  <a:srgbClr val="000000"/>
                </a:solidFill>
              </a:rPr>
              <a:t>Allows operator to attach sling to host weapon.  </a:t>
            </a:r>
          </a:p>
          <a:p>
            <a:endParaRPr lang="en-US" sz="2000" dirty="0">
              <a:solidFill>
                <a:srgbClr val="000000"/>
              </a:solidFill>
            </a:endParaRPr>
          </a:p>
          <a:p>
            <a:r>
              <a:rPr lang="en-US" sz="2000" b="1" dirty="0">
                <a:solidFill>
                  <a:srgbClr val="000000"/>
                </a:solidFill>
              </a:rPr>
              <a:t>Rear Mount Bracket (2) </a:t>
            </a:r>
            <a:r>
              <a:rPr lang="en-US" sz="2000" dirty="0">
                <a:solidFill>
                  <a:srgbClr val="000000"/>
                </a:solidFill>
              </a:rPr>
              <a:t>Provides an interface between MASS and barrel nut of host weapon. Acts as rear sight in stand-alone mode. </a:t>
            </a:r>
          </a:p>
          <a:p>
            <a:endParaRPr lang="en-US" sz="2000" dirty="0">
              <a:solidFill>
                <a:srgbClr val="000000"/>
              </a:solidFill>
            </a:endParaRPr>
          </a:p>
          <a:p>
            <a:r>
              <a:rPr lang="en-US" sz="2000" b="1" dirty="0">
                <a:solidFill>
                  <a:srgbClr val="000000"/>
                </a:solidFill>
              </a:rPr>
              <a:t>Safety Mechanism (3) </a:t>
            </a:r>
            <a:r>
              <a:rPr lang="en-US" sz="2000" dirty="0">
                <a:solidFill>
                  <a:srgbClr val="000000"/>
                </a:solidFill>
              </a:rPr>
              <a:t>Has two positions, safe and fire. When the red stripe is visible, the weapon can be fired. The safety mechanism can be installed on either side of </a:t>
            </a:r>
            <a:r>
              <a:rPr lang="en-US" sz="2000" dirty="0">
                <a:solidFill>
                  <a:schemeClr val="tx1"/>
                </a:solidFill>
              </a:rPr>
              <a:t>the </a:t>
            </a:r>
            <a:r>
              <a:rPr lang="en-US" sz="2000" dirty="0" smtClean="0">
                <a:solidFill>
                  <a:schemeClr val="tx1"/>
                </a:solidFill>
              </a:rPr>
              <a:t>receiver by field maintenance </a:t>
            </a:r>
            <a:r>
              <a:rPr lang="en-US" sz="2000" dirty="0">
                <a:solidFill>
                  <a:schemeClr val="tx1"/>
                </a:solidFill>
              </a:rPr>
              <a:t>for ambidextrous operation</a:t>
            </a:r>
            <a:r>
              <a:rPr lang="en-US" sz="2000" dirty="0" smtClean="0">
                <a:solidFill>
                  <a:schemeClr val="tx1"/>
                </a:solidFill>
              </a:rPr>
              <a:t>.  The safety can not be moved to safe unless the hammer is cocked. </a:t>
            </a:r>
            <a:endParaRPr lang="en-US" sz="2000" dirty="0">
              <a:solidFill>
                <a:schemeClr val="tx1"/>
              </a:solidFill>
            </a:endParaRPr>
          </a:p>
          <a:p>
            <a:endParaRPr lang="en-US" sz="2000" dirty="0">
              <a:solidFill>
                <a:srgbClr val="000000"/>
              </a:solidFill>
            </a:endParaRPr>
          </a:p>
        </p:txBody>
      </p:sp>
      <p:sp>
        <p:nvSpPr>
          <p:cNvPr id="5"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2427288" y="152400"/>
            <a:ext cx="4319587" cy="954088"/>
          </a:xfrm>
          <a:prstGeom prst="rect">
            <a:avLst/>
          </a:prstGeom>
          <a:noFill/>
          <a:ln w="9525">
            <a:noFill/>
            <a:miter lim="800000"/>
            <a:headEnd/>
            <a:tailEnd/>
          </a:ln>
        </p:spPr>
        <p:txBody>
          <a:bodyPr wrap="none">
            <a:spAutoFit/>
          </a:bodyPr>
          <a:lstStyle/>
          <a:p>
            <a:pPr algn="ctr"/>
            <a:r>
              <a:rPr lang="en-US" sz="2800" b="1" dirty="0">
                <a:solidFill>
                  <a:schemeClr val="bg2"/>
                </a:solidFill>
              </a:rPr>
              <a:t>Controls and Indicators </a:t>
            </a:r>
          </a:p>
          <a:p>
            <a:pPr algn="ctr"/>
            <a:endParaRPr lang="en-US" sz="2800" b="1" dirty="0">
              <a:solidFill>
                <a:schemeClr val="bg2"/>
              </a:solidFill>
            </a:endParaRPr>
          </a:p>
        </p:txBody>
      </p:sp>
      <p:sp>
        <p:nvSpPr>
          <p:cNvPr id="5" name="Rectangle 4"/>
          <p:cNvSpPr/>
          <p:nvPr/>
        </p:nvSpPr>
        <p:spPr>
          <a:xfrm>
            <a:off x="0" y="848570"/>
            <a:ext cx="9144000" cy="2246769"/>
          </a:xfrm>
          <a:prstGeom prst="rect">
            <a:avLst/>
          </a:prstGeom>
        </p:spPr>
        <p:txBody>
          <a:bodyPr wrap="square">
            <a:spAutoFit/>
          </a:bodyPr>
          <a:lstStyle/>
          <a:p>
            <a:r>
              <a:rPr lang="en-US" sz="2000" b="1" dirty="0" smtClean="0">
                <a:solidFill>
                  <a:srgbClr val="000000"/>
                </a:solidFill>
              </a:rPr>
              <a:t>Trigger (4) </a:t>
            </a:r>
            <a:r>
              <a:rPr lang="en-US" sz="2000" dirty="0" smtClean="0">
                <a:solidFill>
                  <a:srgbClr val="000000"/>
                </a:solidFill>
              </a:rPr>
              <a:t>When squeezed it initiates the firing sequence. </a:t>
            </a:r>
          </a:p>
          <a:p>
            <a:endParaRPr lang="en-US" sz="2000" dirty="0" smtClean="0">
              <a:solidFill>
                <a:srgbClr val="000000"/>
              </a:solidFill>
            </a:endParaRPr>
          </a:p>
          <a:p>
            <a:r>
              <a:rPr lang="en-US" sz="2000" b="1" dirty="0" smtClean="0">
                <a:solidFill>
                  <a:srgbClr val="000000"/>
                </a:solidFill>
              </a:rPr>
              <a:t>Action Lock Release (5) </a:t>
            </a:r>
            <a:r>
              <a:rPr lang="en-US" sz="2000" dirty="0" smtClean="0">
                <a:solidFill>
                  <a:srgbClr val="000000"/>
                </a:solidFill>
              </a:rPr>
              <a:t>Secures the action to forward position and prevents the bolt from moving out of battery when a round is chambered. It also allows the bolt and action to be unlocked and cycled to the rear to accomplish weapon clearing without firing a chambered cartridge. It is located on the underside of the weapon just to the rear of the magazine release. </a:t>
            </a:r>
            <a:endParaRPr lang="en-US" sz="2000" dirty="0">
              <a:solidFill>
                <a:srgbClr val="000000"/>
              </a:solidFill>
            </a:endParaRPr>
          </a:p>
        </p:txBody>
      </p:sp>
      <p:pic>
        <p:nvPicPr>
          <p:cNvPr id="6" name="Picture 2"/>
          <p:cNvPicPr>
            <a:picLocks noChangeAspect="1"/>
          </p:cNvPicPr>
          <p:nvPr/>
        </p:nvPicPr>
        <p:blipFill>
          <a:blip r:embed="rId2" cstate="print">
            <a:clrChange>
              <a:clrFrom>
                <a:srgbClr val="FFFFFF"/>
              </a:clrFrom>
              <a:clrTo>
                <a:srgbClr val="FFFFFF">
                  <a:alpha val="0"/>
                </a:srgbClr>
              </a:clrTo>
            </a:clrChange>
            <a:lum bright="-40000"/>
          </a:blip>
          <a:srcRect b="46956"/>
          <a:stretch>
            <a:fillRect/>
          </a:stretch>
        </p:blipFill>
        <p:spPr bwMode="auto">
          <a:xfrm>
            <a:off x="549565" y="3049525"/>
            <a:ext cx="7671298" cy="3264205"/>
          </a:xfrm>
          <a:prstGeom prst="rect">
            <a:avLst/>
          </a:prstGeom>
          <a:noFill/>
          <a:ln w="9525">
            <a:noFill/>
            <a:miter lim="800000"/>
            <a:headEnd/>
            <a:tailEnd/>
          </a:ln>
        </p:spPr>
      </p:pic>
      <p:sp>
        <p:nvSpPr>
          <p:cNvPr id="7"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9617"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itchFamily="34" charset="0"/>
                <a:ea typeface="ＭＳ Ｐゴシック" pitchFamily="34" charset="-128"/>
                <a:cs typeface="Arial" pitchFamily="34" charset="0"/>
              </a:rPr>
              <a:t>Safety</a:t>
            </a:r>
            <a:endParaRPr lang="en-US" sz="2800" b="1" dirty="0">
              <a:solidFill>
                <a:srgbClr val="FFFFFF"/>
              </a:solidFill>
              <a:latin typeface="Arial" pitchFamily="34" charset="0"/>
              <a:ea typeface="ＭＳ Ｐゴシック" pitchFamily="34" charset="-128"/>
              <a:cs typeface="Arial" pitchFamily="34" charset="0"/>
            </a:endParaRPr>
          </a:p>
        </p:txBody>
      </p:sp>
      <p:sp>
        <p:nvSpPr>
          <p:cNvPr id="3" name="Subtitle 2"/>
          <p:cNvSpPr txBox="1">
            <a:spLocks/>
          </p:cNvSpPr>
          <p:nvPr/>
        </p:nvSpPr>
        <p:spPr>
          <a:xfrm>
            <a:off x="457200" y="1371600"/>
            <a:ext cx="8229600" cy="4724400"/>
          </a:xfrm>
          <a:prstGeom prst="rect">
            <a:avLst/>
          </a:prstGeom>
        </p:spPr>
        <p:txBody>
          <a:bodyPr>
            <a:noAutofit/>
          </a:bodyPr>
          <a:lstStyle/>
          <a:p>
            <a:r>
              <a:rPr lang="en-US" sz="2000" b="1" dirty="0" smtClean="0">
                <a:latin typeface="Arial" pitchFamily="34" charset="0"/>
                <a:cs typeface="Arial" pitchFamily="34" charset="0"/>
              </a:rPr>
              <a:t>Always </a:t>
            </a:r>
            <a:r>
              <a:rPr lang="en-US" sz="2000" b="1" dirty="0" smtClean="0">
                <a:solidFill>
                  <a:srgbClr val="FF0000"/>
                </a:solidFill>
                <a:latin typeface="Arial" pitchFamily="34" charset="0"/>
                <a:cs typeface="Arial" pitchFamily="34" charset="0"/>
              </a:rPr>
              <a:t>THINK</a:t>
            </a:r>
            <a:r>
              <a:rPr lang="en-US" sz="2000" b="1" dirty="0" smtClean="0">
                <a:latin typeface="Arial" pitchFamily="34" charset="0"/>
                <a:cs typeface="Arial" pitchFamily="34" charset="0"/>
              </a:rPr>
              <a:t> Safety</a:t>
            </a:r>
          </a:p>
          <a:p>
            <a:endParaRPr lang="en-US" sz="2000" b="1" dirty="0" smtClean="0">
              <a:latin typeface="Arial" pitchFamily="34" charset="0"/>
              <a:cs typeface="Arial" pitchFamily="34" charset="0"/>
            </a:endParaRPr>
          </a:p>
          <a:p>
            <a:pPr>
              <a:buFont typeface="Arial" pitchFamily="34" charset="0"/>
              <a:buChar char="•"/>
              <a:defRPr/>
            </a:pPr>
            <a:r>
              <a:rPr lang="en-US" sz="2000" b="1" dirty="0" smtClean="0">
                <a:latin typeface="Arial" pitchFamily="34" charset="0"/>
                <a:cs typeface="Arial" pitchFamily="34" charset="0"/>
              </a:rPr>
              <a:t> </a:t>
            </a:r>
            <a:r>
              <a:rPr lang="en-US" sz="2000" b="1" dirty="0" smtClean="0">
                <a:solidFill>
                  <a:srgbClr val="FF0000"/>
                </a:solidFill>
                <a:latin typeface="Arial" pitchFamily="34" charset="0"/>
                <a:cs typeface="Arial" pitchFamily="34" charset="0"/>
              </a:rPr>
              <a:t>T</a:t>
            </a:r>
            <a:r>
              <a:rPr lang="en-US" sz="2000" b="1" dirty="0" smtClean="0">
                <a:latin typeface="Arial" pitchFamily="34" charset="0"/>
                <a:cs typeface="Arial" pitchFamily="34" charset="0"/>
              </a:rPr>
              <a:t>reat every weapon as if it is loaded. </a:t>
            </a:r>
          </a:p>
          <a:p>
            <a:pPr>
              <a:defRPr/>
            </a:pPr>
            <a:endParaRPr lang="en-US" sz="2000" b="1" dirty="0" smtClean="0">
              <a:latin typeface="Arial" pitchFamily="34" charset="0"/>
              <a:cs typeface="Arial" pitchFamily="34" charset="0"/>
            </a:endParaRPr>
          </a:p>
          <a:p>
            <a:pPr>
              <a:buFont typeface="Arial" pitchFamily="34" charset="0"/>
              <a:buChar char="•"/>
              <a:defRPr/>
            </a:pPr>
            <a:r>
              <a:rPr lang="en-US" sz="2000" b="1" dirty="0" smtClean="0">
                <a:latin typeface="Arial" pitchFamily="34" charset="0"/>
                <a:cs typeface="Arial" pitchFamily="34" charset="0"/>
              </a:rPr>
              <a:t> </a:t>
            </a:r>
            <a:r>
              <a:rPr lang="en-US" sz="2000" b="1" dirty="0" smtClean="0">
                <a:solidFill>
                  <a:srgbClr val="FF0000"/>
                </a:solidFill>
                <a:latin typeface="Arial" pitchFamily="34" charset="0"/>
                <a:cs typeface="Arial" pitchFamily="34" charset="0"/>
              </a:rPr>
              <a:t>H</a:t>
            </a:r>
            <a:r>
              <a:rPr lang="en-US" sz="2000" b="1" dirty="0" smtClean="0">
                <a:latin typeface="Arial" pitchFamily="34" charset="0"/>
                <a:cs typeface="Arial" pitchFamily="34" charset="0"/>
              </a:rPr>
              <a:t>andle every weapon with care. </a:t>
            </a:r>
          </a:p>
          <a:p>
            <a:pPr>
              <a:defRPr/>
            </a:pPr>
            <a:endParaRPr lang="en-US" sz="2000" b="1" dirty="0" smtClean="0">
              <a:latin typeface="Arial" pitchFamily="34" charset="0"/>
              <a:cs typeface="Arial" pitchFamily="34" charset="0"/>
            </a:endParaRPr>
          </a:p>
          <a:p>
            <a:pPr>
              <a:buFont typeface="Arial" pitchFamily="34" charset="0"/>
              <a:buChar char="•"/>
              <a:defRPr/>
            </a:pPr>
            <a:r>
              <a:rPr lang="en-US" sz="2000" b="1" dirty="0" smtClean="0">
                <a:latin typeface="Arial" pitchFamily="34" charset="0"/>
                <a:cs typeface="Arial" pitchFamily="34" charset="0"/>
              </a:rPr>
              <a:t> </a:t>
            </a:r>
            <a:r>
              <a:rPr lang="en-US" sz="2000" b="1" dirty="0" smtClean="0">
                <a:solidFill>
                  <a:srgbClr val="FF0000"/>
                </a:solidFill>
                <a:latin typeface="Arial" pitchFamily="34" charset="0"/>
                <a:cs typeface="Arial" pitchFamily="34" charset="0"/>
              </a:rPr>
              <a:t>I</a:t>
            </a:r>
            <a:r>
              <a:rPr lang="en-US" sz="2000" b="1" dirty="0" smtClean="0">
                <a:latin typeface="Arial" pitchFamily="34" charset="0"/>
                <a:cs typeface="Arial" pitchFamily="34" charset="0"/>
              </a:rPr>
              <a:t>dentify the target before you fire.  </a:t>
            </a:r>
          </a:p>
          <a:p>
            <a:pPr>
              <a:defRPr/>
            </a:pPr>
            <a:endParaRPr lang="en-US" sz="2000" b="1" dirty="0" smtClean="0">
              <a:latin typeface="Arial" pitchFamily="34" charset="0"/>
              <a:cs typeface="Arial" pitchFamily="34" charset="0"/>
            </a:endParaRPr>
          </a:p>
          <a:p>
            <a:pPr>
              <a:buFont typeface="Arial" pitchFamily="34" charset="0"/>
              <a:buChar char="•"/>
              <a:defRPr/>
            </a:pPr>
            <a:r>
              <a:rPr lang="en-US" sz="2000" b="1" dirty="0" smtClean="0">
                <a:latin typeface="Arial" pitchFamily="34" charset="0"/>
                <a:cs typeface="Arial" pitchFamily="34" charset="0"/>
              </a:rPr>
              <a:t> </a:t>
            </a:r>
            <a:r>
              <a:rPr lang="en-US" sz="2000" b="1" dirty="0" smtClean="0">
                <a:solidFill>
                  <a:srgbClr val="FF0000"/>
                </a:solidFill>
                <a:latin typeface="Arial" pitchFamily="34" charset="0"/>
                <a:cs typeface="Arial" pitchFamily="34" charset="0"/>
              </a:rPr>
              <a:t>N</a:t>
            </a:r>
            <a:r>
              <a:rPr lang="en-US" sz="2000" b="1" dirty="0" smtClean="0">
                <a:latin typeface="Arial" pitchFamily="34" charset="0"/>
                <a:cs typeface="Arial" pitchFamily="34" charset="0"/>
              </a:rPr>
              <a:t>ever point the muzzle at anything you don’t intend to shoot. </a:t>
            </a:r>
          </a:p>
          <a:p>
            <a:pPr>
              <a:defRPr/>
            </a:pPr>
            <a:endParaRPr lang="en-US" sz="2000" b="1" dirty="0" smtClean="0">
              <a:latin typeface="Arial" pitchFamily="34" charset="0"/>
              <a:cs typeface="Arial" pitchFamily="34" charset="0"/>
            </a:endParaRPr>
          </a:p>
          <a:p>
            <a:pPr>
              <a:buFont typeface="Arial" pitchFamily="34" charset="0"/>
              <a:buChar char="•"/>
              <a:defRPr/>
            </a:pPr>
            <a:r>
              <a:rPr lang="en-US" sz="2000" b="1" dirty="0" smtClean="0">
                <a:latin typeface="Arial" pitchFamily="34" charset="0"/>
                <a:cs typeface="Arial" pitchFamily="34" charset="0"/>
              </a:rPr>
              <a:t> </a:t>
            </a:r>
            <a:r>
              <a:rPr lang="en-US" sz="2000" b="1" dirty="0" smtClean="0">
                <a:solidFill>
                  <a:srgbClr val="FF0000"/>
                </a:solidFill>
                <a:latin typeface="Arial" pitchFamily="34" charset="0"/>
                <a:cs typeface="Arial" pitchFamily="34" charset="0"/>
              </a:rPr>
              <a:t>K</a:t>
            </a:r>
            <a:r>
              <a:rPr lang="en-US" sz="2000" b="1" dirty="0" smtClean="0">
                <a:latin typeface="Arial" pitchFamily="34" charset="0"/>
                <a:cs typeface="Arial" pitchFamily="34" charset="0"/>
              </a:rPr>
              <a:t>eep the weapon on safe and your finger off the trigger, until you intend to fire. </a:t>
            </a:r>
          </a:p>
          <a:p>
            <a:pPr>
              <a:buFont typeface="Arial" pitchFamily="34" charset="0"/>
              <a:buChar char="•"/>
            </a:pP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ChangeArrowheads="1"/>
          </p:cNvSpPr>
          <p:nvPr/>
        </p:nvSpPr>
        <p:spPr bwMode="auto">
          <a:xfrm>
            <a:off x="246063" y="924465"/>
            <a:ext cx="8897937" cy="2554545"/>
          </a:xfrm>
          <a:prstGeom prst="rect">
            <a:avLst/>
          </a:prstGeom>
          <a:noFill/>
          <a:ln w="9525">
            <a:noFill/>
            <a:miter lim="800000"/>
            <a:headEnd/>
            <a:tailEnd/>
          </a:ln>
        </p:spPr>
        <p:txBody>
          <a:bodyPr>
            <a:spAutoFit/>
          </a:bodyPr>
          <a:lstStyle/>
          <a:p>
            <a:r>
              <a:rPr lang="en-US" sz="2000" b="1" dirty="0">
                <a:solidFill>
                  <a:schemeClr val="tx1"/>
                </a:solidFill>
              </a:rPr>
              <a:t>Magazine Release (6) </a:t>
            </a:r>
            <a:r>
              <a:rPr lang="en-US" sz="2000" dirty="0">
                <a:solidFill>
                  <a:schemeClr val="tx1"/>
                </a:solidFill>
              </a:rPr>
              <a:t>Holds the magazine in place in the magazine well and allows the operator to release the magazine and remove it from the weapon. </a:t>
            </a:r>
          </a:p>
          <a:p>
            <a:endParaRPr lang="en-US" sz="2000" dirty="0">
              <a:solidFill>
                <a:schemeClr val="tx1"/>
              </a:solidFill>
            </a:endParaRPr>
          </a:p>
          <a:p>
            <a:r>
              <a:rPr lang="en-US" sz="2000" b="1" dirty="0">
                <a:solidFill>
                  <a:schemeClr val="tx1"/>
                </a:solidFill>
              </a:rPr>
              <a:t>Charging Handle (7) </a:t>
            </a:r>
            <a:r>
              <a:rPr lang="en-US" sz="2000" dirty="0">
                <a:solidFill>
                  <a:schemeClr val="tx1"/>
                </a:solidFill>
              </a:rPr>
              <a:t>Provides charging of the MASS. The charging handle can be folded down and locks in the forward position when a round is chambered. It can be installed on either side of the weapon for ambidextrous operation. </a:t>
            </a:r>
          </a:p>
          <a:p>
            <a:endParaRPr lang="en-US" sz="2000" dirty="0">
              <a:solidFill>
                <a:schemeClr val="tx1"/>
              </a:solidFill>
            </a:endParaRPr>
          </a:p>
        </p:txBody>
      </p:sp>
      <p:sp>
        <p:nvSpPr>
          <p:cNvPr id="64515" name="TextBox 4"/>
          <p:cNvSpPr txBox="1">
            <a:spLocks noChangeArrowheads="1"/>
          </p:cNvSpPr>
          <p:nvPr/>
        </p:nvSpPr>
        <p:spPr bwMode="auto">
          <a:xfrm>
            <a:off x="2427288" y="152400"/>
            <a:ext cx="4319587" cy="954088"/>
          </a:xfrm>
          <a:prstGeom prst="rect">
            <a:avLst/>
          </a:prstGeom>
          <a:noFill/>
          <a:ln w="9525">
            <a:noFill/>
            <a:miter lim="800000"/>
            <a:headEnd/>
            <a:tailEnd/>
          </a:ln>
        </p:spPr>
        <p:txBody>
          <a:bodyPr wrap="none">
            <a:spAutoFit/>
          </a:bodyPr>
          <a:lstStyle/>
          <a:p>
            <a:pPr algn="ctr"/>
            <a:r>
              <a:rPr lang="en-US" sz="2800" b="1" dirty="0">
                <a:solidFill>
                  <a:schemeClr val="bg2"/>
                </a:solidFill>
              </a:rPr>
              <a:t>Controls and Indicators </a:t>
            </a:r>
          </a:p>
          <a:p>
            <a:pPr algn="ctr"/>
            <a:endParaRPr lang="en-US" sz="2800" b="1" dirty="0">
              <a:solidFill>
                <a:schemeClr val="bg2"/>
              </a:solidFill>
            </a:endParaRPr>
          </a:p>
        </p:txBody>
      </p:sp>
      <p:pic>
        <p:nvPicPr>
          <p:cNvPr id="64516" name="Picture 1"/>
          <p:cNvPicPr>
            <a:picLocks noChangeAspect="1"/>
          </p:cNvPicPr>
          <p:nvPr/>
        </p:nvPicPr>
        <p:blipFill>
          <a:blip r:embed="rId2" cstate="print">
            <a:clrChange>
              <a:clrFrom>
                <a:srgbClr val="FFFFFF"/>
              </a:clrFrom>
              <a:clrTo>
                <a:srgbClr val="FFFFFF">
                  <a:alpha val="0"/>
                </a:srgbClr>
              </a:clrTo>
            </a:clrChange>
            <a:lum bright="-40000"/>
          </a:blip>
          <a:srcRect/>
          <a:stretch>
            <a:fillRect/>
          </a:stretch>
        </p:blipFill>
        <p:spPr bwMode="auto">
          <a:xfrm>
            <a:off x="533400" y="2819400"/>
            <a:ext cx="7513605" cy="3316410"/>
          </a:xfrm>
          <a:prstGeom prst="rect">
            <a:avLst/>
          </a:prstGeom>
          <a:noFill/>
          <a:ln w="9525">
            <a:noFill/>
            <a:miter lim="800000"/>
            <a:headEnd/>
            <a:tailEnd/>
          </a:ln>
        </p:spPr>
      </p:pic>
      <p:sp>
        <p:nvSpPr>
          <p:cNvPr id="5"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cstate="print">
            <a:clrChange>
              <a:clrFrom>
                <a:srgbClr val="FFFFFF"/>
              </a:clrFrom>
              <a:clrTo>
                <a:srgbClr val="FFFFFF">
                  <a:alpha val="0"/>
                </a:srgbClr>
              </a:clrTo>
            </a:clrChange>
            <a:lum bright="-40000"/>
          </a:blip>
          <a:srcRect/>
          <a:stretch>
            <a:fillRect/>
          </a:stretch>
        </p:blipFill>
        <p:spPr bwMode="auto">
          <a:xfrm>
            <a:off x="381000" y="2971800"/>
            <a:ext cx="7397397" cy="3265117"/>
          </a:xfrm>
          <a:prstGeom prst="rect">
            <a:avLst/>
          </a:prstGeom>
          <a:noFill/>
          <a:ln w="9525">
            <a:noFill/>
            <a:miter lim="800000"/>
            <a:headEnd/>
            <a:tailEnd/>
          </a:ln>
        </p:spPr>
      </p:pic>
      <p:sp>
        <p:nvSpPr>
          <p:cNvPr id="4" name="Rectangle 3"/>
          <p:cNvSpPr/>
          <p:nvPr/>
        </p:nvSpPr>
        <p:spPr>
          <a:xfrm>
            <a:off x="0" y="1000360"/>
            <a:ext cx="9144000" cy="2246769"/>
          </a:xfrm>
          <a:prstGeom prst="rect">
            <a:avLst/>
          </a:prstGeom>
        </p:spPr>
        <p:txBody>
          <a:bodyPr wrap="square">
            <a:spAutoFit/>
          </a:bodyPr>
          <a:lstStyle/>
          <a:p>
            <a:r>
              <a:rPr lang="en-US" sz="2000" b="1" dirty="0" smtClean="0">
                <a:solidFill>
                  <a:schemeClr val="tx1"/>
                </a:solidFill>
              </a:rPr>
              <a:t>Magazine (8) </a:t>
            </a:r>
            <a:r>
              <a:rPr lang="en-US" sz="2000" dirty="0" smtClean="0">
                <a:solidFill>
                  <a:schemeClr val="tx1"/>
                </a:solidFill>
              </a:rPr>
              <a:t>Holds up to five cartridges for feeding and provides a quick reload capability for sustained firing. </a:t>
            </a:r>
          </a:p>
          <a:p>
            <a:endParaRPr lang="en-US" sz="2000" dirty="0" smtClean="0">
              <a:solidFill>
                <a:schemeClr val="tx1"/>
              </a:solidFill>
            </a:endParaRPr>
          </a:p>
          <a:p>
            <a:r>
              <a:rPr lang="en-US" sz="2000" b="1" dirty="0" smtClean="0">
                <a:solidFill>
                  <a:schemeClr val="tx1"/>
                </a:solidFill>
              </a:rPr>
              <a:t>Takedown Pin (9) </a:t>
            </a:r>
            <a:r>
              <a:rPr lang="en-US" sz="2000" dirty="0" smtClean="0">
                <a:solidFill>
                  <a:schemeClr val="tx1"/>
                </a:solidFill>
              </a:rPr>
              <a:t>Secures MASS to host weapon. </a:t>
            </a:r>
          </a:p>
          <a:p>
            <a:endParaRPr lang="en-US" sz="2000" dirty="0" smtClean="0">
              <a:solidFill>
                <a:schemeClr val="tx1"/>
              </a:solidFill>
            </a:endParaRPr>
          </a:p>
          <a:p>
            <a:r>
              <a:rPr lang="en-US" sz="2000" b="1" dirty="0" smtClean="0">
                <a:solidFill>
                  <a:schemeClr val="tx1"/>
                </a:solidFill>
              </a:rPr>
              <a:t>Standoff Device (10) </a:t>
            </a:r>
            <a:r>
              <a:rPr lang="en-US" sz="2000" dirty="0" smtClean="0">
                <a:solidFill>
                  <a:schemeClr val="tx1"/>
                </a:solidFill>
              </a:rPr>
              <a:t>Provides internal choke tube and is used for breaching techniques.</a:t>
            </a:r>
            <a:endParaRPr lang="en-US" sz="2000" dirty="0">
              <a:solidFill>
                <a:schemeClr val="tx1"/>
              </a:solidFill>
            </a:endParaRPr>
          </a:p>
        </p:txBody>
      </p:sp>
      <p:sp>
        <p:nvSpPr>
          <p:cNvPr id="5" name="TextBox 4"/>
          <p:cNvSpPr txBox="1">
            <a:spLocks noChangeArrowheads="1"/>
          </p:cNvSpPr>
          <p:nvPr/>
        </p:nvSpPr>
        <p:spPr bwMode="auto">
          <a:xfrm>
            <a:off x="2427288" y="152400"/>
            <a:ext cx="4319587" cy="954088"/>
          </a:xfrm>
          <a:prstGeom prst="rect">
            <a:avLst/>
          </a:prstGeom>
          <a:noFill/>
          <a:ln w="9525">
            <a:noFill/>
            <a:miter lim="800000"/>
            <a:headEnd/>
            <a:tailEnd/>
          </a:ln>
        </p:spPr>
        <p:txBody>
          <a:bodyPr wrap="none">
            <a:spAutoFit/>
          </a:bodyPr>
          <a:lstStyle/>
          <a:p>
            <a:pPr algn="ctr"/>
            <a:r>
              <a:rPr lang="en-US" sz="2800" b="1" dirty="0">
                <a:solidFill>
                  <a:schemeClr val="bg2"/>
                </a:solidFill>
              </a:rPr>
              <a:t>Controls and Indicators </a:t>
            </a:r>
          </a:p>
          <a:p>
            <a:pPr algn="ctr"/>
            <a:endParaRPr lang="en-US" sz="2800" b="1" dirty="0">
              <a:solidFill>
                <a:schemeClr val="bg2"/>
              </a:solidFill>
            </a:endParaRPr>
          </a:p>
        </p:txBody>
      </p:sp>
      <p:sp>
        <p:nvSpPr>
          <p:cNvPr id="7"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427288" y="152400"/>
            <a:ext cx="4319587" cy="954088"/>
          </a:xfrm>
          <a:prstGeom prst="rect">
            <a:avLst/>
          </a:prstGeom>
          <a:noFill/>
          <a:ln w="9525">
            <a:noFill/>
            <a:miter lim="800000"/>
            <a:headEnd/>
            <a:tailEnd/>
          </a:ln>
        </p:spPr>
        <p:txBody>
          <a:bodyPr wrap="none">
            <a:spAutoFit/>
          </a:bodyPr>
          <a:lstStyle/>
          <a:p>
            <a:pPr algn="ctr"/>
            <a:r>
              <a:rPr lang="en-US" sz="2800" b="1" dirty="0">
                <a:solidFill>
                  <a:schemeClr val="bg2"/>
                </a:solidFill>
              </a:rPr>
              <a:t>Controls and Indicators </a:t>
            </a:r>
          </a:p>
          <a:p>
            <a:pPr algn="ctr"/>
            <a:endParaRPr lang="en-US" sz="2800" b="1" dirty="0">
              <a:solidFill>
                <a:schemeClr val="bg2"/>
              </a:solidFill>
            </a:endParaRPr>
          </a:p>
        </p:txBody>
      </p:sp>
      <p:pic>
        <p:nvPicPr>
          <p:cNvPr id="3074"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838200" y="3048000"/>
            <a:ext cx="7164627" cy="3054781"/>
          </a:xfrm>
          <a:prstGeom prst="rect">
            <a:avLst/>
          </a:prstGeom>
          <a:noFill/>
          <a:ln w="9525">
            <a:noFill/>
            <a:miter lim="800000"/>
            <a:headEnd/>
            <a:tailEnd/>
          </a:ln>
        </p:spPr>
      </p:pic>
      <p:sp>
        <p:nvSpPr>
          <p:cNvPr id="6" name="Rectangle 5"/>
          <p:cNvSpPr/>
          <p:nvPr/>
        </p:nvSpPr>
        <p:spPr>
          <a:xfrm>
            <a:off x="0" y="620885"/>
            <a:ext cx="9144000" cy="2246769"/>
          </a:xfrm>
          <a:prstGeom prst="rect">
            <a:avLst/>
          </a:prstGeom>
        </p:spPr>
        <p:txBody>
          <a:bodyPr wrap="square">
            <a:spAutoFit/>
          </a:bodyPr>
          <a:lstStyle/>
          <a:p>
            <a:endParaRPr lang="en-US" sz="2000" dirty="0" smtClean="0">
              <a:solidFill>
                <a:schemeClr val="tx1"/>
              </a:solidFill>
            </a:endParaRPr>
          </a:p>
          <a:p>
            <a:r>
              <a:rPr lang="en-US" sz="2000" b="1" dirty="0" smtClean="0">
                <a:solidFill>
                  <a:schemeClr val="tx1"/>
                </a:solidFill>
              </a:rPr>
              <a:t>Front Sight (11). </a:t>
            </a:r>
            <a:r>
              <a:rPr lang="en-US" sz="2000" dirty="0" smtClean="0">
                <a:solidFill>
                  <a:schemeClr val="tx1"/>
                </a:solidFill>
              </a:rPr>
              <a:t>Allows operator to adjust strike of round. </a:t>
            </a:r>
          </a:p>
          <a:p>
            <a:endParaRPr lang="en-US" sz="2000" dirty="0" smtClean="0">
              <a:solidFill>
                <a:schemeClr val="tx1"/>
              </a:solidFill>
            </a:endParaRPr>
          </a:p>
          <a:p>
            <a:r>
              <a:rPr lang="en-US" sz="2000" b="1" dirty="0" smtClean="0">
                <a:solidFill>
                  <a:schemeClr val="tx1"/>
                </a:solidFill>
              </a:rPr>
              <a:t>Elevation Block (12). </a:t>
            </a:r>
            <a:r>
              <a:rPr lang="en-US" sz="2000" dirty="0" smtClean="0">
                <a:solidFill>
                  <a:schemeClr val="tx1"/>
                </a:solidFill>
              </a:rPr>
              <a:t>Provides a means to attach the MASS to a M4 carbine. </a:t>
            </a:r>
            <a:endParaRPr lang="en-US" sz="2000" strike="sngStrike" dirty="0" smtClean="0">
              <a:solidFill>
                <a:schemeClr val="tx1"/>
              </a:solidFill>
            </a:endParaRPr>
          </a:p>
          <a:p>
            <a:endParaRPr lang="en-US" sz="2000" dirty="0" smtClean="0">
              <a:solidFill>
                <a:schemeClr val="tx1"/>
              </a:solidFill>
            </a:endParaRPr>
          </a:p>
          <a:p>
            <a:r>
              <a:rPr lang="en-US" sz="2000" b="1" dirty="0" smtClean="0">
                <a:solidFill>
                  <a:schemeClr val="tx1"/>
                </a:solidFill>
              </a:rPr>
              <a:t>Adapter Rail (13). </a:t>
            </a:r>
            <a:r>
              <a:rPr lang="en-US" sz="2000" dirty="0" smtClean="0">
                <a:solidFill>
                  <a:schemeClr val="tx1"/>
                </a:solidFill>
              </a:rPr>
              <a:t>Provides location for mounting of accessories. </a:t>
            </a:r>
          </a:p>
          <a:p>
            <a:endParaRPr lang="en-US" sz="2000" dirty="0" smtClean="0">
              <a:solidFill>
                <a:schemeClr val="tx1"/>
              </a:solidFill>
            </a:endParaRPr>
          </a:p>
        </p:txBody>
      </p:sp>
      <p:sp>
        <p:nvSpPr>
          <p:cNvPr id="5"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3047389" y="3884370"/>
            <a:ext cx="6096611" cy="2599411"/>
          </a:xfrm>
          <a:prstGeom prst="rect">
            <a:avLst/>
          </a:prstGeom>
          <a:noFill/>
          <a:ln w="9525">
            <a:noFill/>
            <a:miter lim="800000"/>
            <a:headEnd/>
            <a:tailEnd/>
          </a:ln>
        </p:spPr>
      </p:pic>
      <p:sp>
        <p:nvSpPr>
          <p:cNvPr id="4" name="Rectangle 3"/>
          <p:cNvSpPr/>
          <p:nvPr/>
        </p:nvSpPr>
        <p:spPr>
          <a:xfrm>
            <a:off x="0" y="865525"/>
            <a:ext cx="9144000" cy="3477875"/>
          </a:xfrm>
          <a:prstGeom prst="rect">
            <a:avLst/>
          </a:prstGeom>
        </p:spPr>
        <p:txBody>
          <a:bodyPr wrap="square">
            <a:spAutoFit/>
          </a:bodyPr>
          <a:lstStyle/>
          <a:p>
            <a:r>
              <a:rPr lang="en-US" sz="2000" b="1" dirty="0" smtClean="0">
                <a:solidFill>
                  <a:schemeClr val="tx1"/>
                </a:solidFill>
              </a:rPr>
              <a:t>Pistol Grip Adapter (14). </a:t>
            </a:r>
            <a:r>
              <a:rPr lang="en-US" sz="2000" dirty="0" smtClean="0">
                <a:solidFill>
                  <a:schemeClr val="tx1"/>
                </a:solidFill>
              </a:rPr>
              <a:t>Integrates pistol grip and butt stock tube. Mounts to rear of MASS receiver. </a:t>
            </a:r>
          </a:p>
          <a:p>
            <a:endParaRPr lang="en-US" sz="2000" dirty="0" smtClean="0">
              <a:solidFill>
                <a:schemeClr val="tx1"/>
              </a:solidFill>
            </a:endParaRPr>
          </a:p>
          <a:p>
            <a:r>
              <a:rPr lang="en-US" sz="2000" b="1" dirty="0" smtClean="0">
                <a:solidFill>
                  <a:schemeClr val="tx1"/>
                </a:solidFill>
              </a:rPr>
              <a:t>Butt Stock Assembly (15).</a:t>
            </a:r>
            <a:r>
              <a:rPr lang="en-US" sz="2000" dirty="0" smtClean="0">
                <a:solidFill>
                  <a:schemeClr val="tx1"/>
                </a:solidFill>
              </a:rPr>
              <a:t> Adjustable hydraulic butt stock is adjusted by depressing lock release lever located underneath butt stock. </a:t>
            </a:r>
          </a:p>
          <a:p>
            <a:endParaRPr lang="en-US" sz="2000" dirty="0" smtClean="0">
              <a:solidFill>
                <a:schemeClr val="tx1"/>
              </a:solidFill>
            </a:endParaRPr>
          </a:p>
          <a:p>
            <a:r>
              <a:rPr lang="en-US" sz="2000" b="1" dirty="0" smtClean="0">
                <a:solidFill>
                  <a:schemeClr val="tx1"/>
                </a:solidFill>
              </a:rPr>
              <a:t>Adapter Mounting Pin and Coiled Wire Ring (16). </a:t>
            </a:r>
            <a:r>
              <a:rPr lang="en-US" sz="2000" dirty="0" smtClean="0">
                <a:solidFill>
                  <a:schemeClr val="tx1"/>
                </a:solidFill>
              </a:rPr>
              <a:t>Secures pistol grip adapter to MASS receiver. </a:t>
            </a:r>
          </a:p>
          <a:p>
            <a:endParaRPr lang="en-US" sz="2000" dirty="0" smtClean="0">
              <a:solidFill>
                <a:schemeClr val="tx1"/>
              </a:solidFill>
            </a:endParaRPr>
          </a:p>
          <a:p>
            <a:r>
              <a:rPr lang="en-US" sz="2000" b="1" dirty="0" smtClean="0">
                <a:solidFill>
                  <a:schemeClr val="tx1"/>
                </a:solidFill>
              </a:rPr>
              <a:t>Elevation Block Pin and Coiled Wire Ring (17).</a:t>
            </a:r>
            <a:r>
              <a:rPr lang="en-US" sz="2000" dirty="0" smtClean="0">
                <a:solidFill>
                  <a:schemeClr val="tx1"/>
                </a:solidFill>
              </a:rPr>
              <a:t> Secures sling bracket to elevation block. </a:t>
            </a:r>
            <a:endParaRPr lang="en-US" sz="2000" dirty="0">
              <a:solidFill>
                <a:schemeClr val="tx1"/>
              </a:solidFill>
            </a:endParaRPr>
          </a:p>
        </p:txBody>
      </p:sp>
      <p:sp>
        <p:nvSpPr>
          <p:cNvPr id="5" name="TextBox 4"/>
          <p:cNvSpPr txBox="1">
            <a:spLocks noChangeArrowheads="1"/>
          </p:cNvSpPr>
          <p:nvPr/>
        </p:nvSpPr>
        <p:spPr bwMode="auto">
          <a:xfrm>
            <a:off x="2427288" y="152400"/>
            <a:ext cx="4319587" cy="954088"/>
          </a:xfrm>
          <a:prstGeom prst="rect">
            <a:avLst/>
          </a:prstGeom>
          <a:noFill/>
          <a:ln w="9525">
            <a:noFill/>
            <a:miter lim="800000"/>
            <a:headEnd/>
            <a:tailEnd/>
          </a:ln>
        </p:spPr>
        <p:txBody>
          <a:bodyPr wrap="none">
            <a:spAutoFit/>
          </a:bodyPr>
          <a:lstStyle/>
          <a:p>
            <a:pPr algn="ctr"/>
            <a:r>
              <a:rPr lang="en-US" sz="2800" b="1" dirty="0">
                <a:solidFill>
                  <a:schemeClr val="bg2"/>
                </a:solidFill>
              </a:rPr>
              <a:t>Controls and Indicators </a:t>
            </a:r>
          </a:p>
          <a:p>
            <a:pPr algn="ctr"/>
            <a:endParaRPr lang="en-US" sz="2800" b="1" dirty="0">
              <a:solidFill>
                <a:schemeClr val="bg2"/>
              </a:solidFill>
            </a:endParaRPr>
          </a:p>
        </p:txBody>
      </p:sp>
      <p:sp>
        <p:nvSpPr>
          <p:cNvPr id="7"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3447187" y="152400"/>
            <a:ext cx="2279791" cy="954107"/>
          </a:xfrm>
          <a:prstGeom prst="rect">
            <a:avLst/>
          </a:prstGeom>
          <a:noFill/>
          <a:ln w="9525">
            <a:noFill/>
            <a:miter lim="800000"/>
            <a:headEnd/>
            <a:tailEnd/>
          </a:ln>
        </p:spPr>
        <p:txBody>
          <a:bodyPr wrap="none">
            <a:spAutoFit/>
          </a:bodyPr>
          <a:lstStyle/>
          <a:p>
            <a:pPr algn="ctr"/>
            <a:r>
              <a:rPr lang="en-US" sz="2800" b="1" dirty="0" smtClean="0">
                <a:solidFill>
                  <a:schemeClr val="bg2"/>
                </a:solidFill>
              </a:rPr>
              <a:t>Ammunition</a:t>
            </a:r>
            <a:endParaRPr lang="en-US" sz="2800" b="1" dirty="0">
              <a:solidFill>
                <a:schemeClr val="bg2"/>
              </a:solidFill>
            </a:endParaRPr>
          </a:p>
          <a:p>
            <a:pPr algn="ctr"/>
            <a:endParaRPr lang="en-US" sz="2800" b="1" dirty="0">
              <a:solidFill>
                <a:schemeClr val="bg2"/>
              </a:solidFill>
            </a:endParaRPr>
          </a:p>
        </p:txBody>
      </p:sp>
      <p:sp>
        <p:nvSpPr>
          <p:cNvPr id="5" name="Rectangle 4"/>
          <p:cNvSpPr/>
          <p:nvPr/>
        </p:nvSpPr>
        <p:spPr>
          <a:xfrm>
            <a:off x="245985" y="1152150"/>
            <a:ext cx="9144000" cy="4401205"/>
          </a:xfrm>
          <a:prstGeom prst="rect">
            <a:avLst/>
          </a:prstGeom>
        </p:spPr>
        <p:txBody>
          <a:bodyPr wrap="square">
            <a:spAutoFit/>
          </a:bodyPr>
          <a:lstStyle/>
          <a:p>
            <a:r>
              <a:rPr lang="en-US" sz="2000" dirty="0" smtClean="0">
                <a:solidFill>
                  <a:schemeClr val="tx1"/>
                </a:solidFill>
              </a:rPr>
              <a:t>The M26 MASS is capable of firing the following 2 ¾ in. and 3 in. cartridge.</a:t>
            </a:r>
          </a:p>
          <a:p>
            <a:endParaRPr lang="en-US" sz="2000" dirty="0" smtClean="0">
              <a:solidFill>
                <a:schemeClr val="tx1"/>
              </a:solidFill>
            </a:endParaRPr>
          </a:p>
          <a:p>
            <a:endParaRPr lang="en-US" sz="2000" dirty="0" smtClean="0">
              <a:solidFill>
                <a:schemeClr val="tx1"/>
              </a:solidFill>
            </a:endParaRPr>
          </a:p>
          <a:p>
            <a:pPr>
              <a:buNone/>
            </a:pPr>
            <a:endParaRPr lang="en-US" sz="2000" dirty="0" smtClean="0">
              <a:solidFill>
                <a:schemeClr val="tx1"/>
              </a:solidFill>
            </a:endParaRPr>
          </a:p>
          <a:p>
            <a:pPr>
              <a:buNone/>
            </a:pPr>
            <a:r>
              <a:rPr lang="en-US" sz="2000" b="1" dirty="0" smtClean="0">
                <a:solidFill>
                  <a:schemeClr val="tx1"/>
                </a:solidFill>
              </a:rPr>
              <a:t>  LETHAL                                                       NONLETHAL</a:t>
            </a:r>
          </a:p>
          <a:p>
            <a:pPr>
              <a:buNone/>
            </a:pPr>
            <a:endParaRPr lang="en-US" sz="2000" dirty="0" smtClean="0">
              <a:solidFill>
                <a:schemeClr val="tx1"/>
              </a:solidFill>
            </a:endParaRPr>
          </a:p>
          <a:p>
            <a:r>
              <a:rPr lang="en-US" sz="2000" dirty="0" smtClean="0">
                <a:solidFill>
                  <a:schemeClr val="tx1"/>
                </a:solidFill>
              </a:rPr>
              <a:t>  M162, #00 Buckshot                     	       M1012, Point Control</a:t>
            </a:r>
          </a:p>
          <a:p>
            <a:endParaRPr lang="en-US" sz="2000" dirty="0" smtClean="0">
              <a:solidFill>
                <a:schemeClr val="tx1"/>
              </a:solidFill>
            </a:endParaRPr>
          </a:p>
          <a:p>
            <a:r>
              <a:rPr lang="en-US" sz="2000" dirty="0" smtClean="0">
                <a:solidFill>
                  <a:schemeClr val="tx1"/>
                </a:solidFill>
              </a:rPr>
              <a:t>   Birdshot, #4, #6, #7-1/2,         	       M1013, Crowd Dispersal</a:t>
            </a:r>
          </a:p>
          <a:p>
            <a:pPr>
              <a:buNone/>
            </a:pPr>
            <a:r>
              <a:rPr lang="en-US" sz="2000" dirty="0" smtClean="0">
                <a:solidFill>
                  <a:schemeClr val="tx1"/>
                </a:solidFill>
              </a:rPr>
              <a:t>   #8, and #9               </a:t>
            </a:r>
          </a:p>
          <a:p>
            <a:pPr>
              <a:buNone/>
            </a:pPr>
            <a:r>
              <a:rPr lang="en-US" sz="2000" dirty="0" smtClean="0">
                <a:solidFill>
                  <a:schemeClr val="tx1"/>
                </a:solidFill>
              </a:rPr>
              <a:t>                                                                       MK242 MOD 0, Dummy</a:t>
            </a:r>
          </a:p>
          <a:p>
            <a:r>
              <a:rPr lang="en-US" sz="2000" dirty="0" smtClean="0">
                <a:solidFill>
                  <a:schemeClr val="tx1"/>
                </a:solidFill>
              </a:rPr>
              <a:t>   Slug, Foster style</a:t>
            </a:r>
          </a:p>
          <a:p>
            <a:endParaRPr lang="en-US" sz="2000" dirty="0" smtClean="0">
              <a:solidFill>
                <a:schemeClr val="tx1"/>
              </a:solidFill>
            </a:endParaRPr>
          </a:p>
          <a:p>
            <a:r>
              <a:rPr lang="en-US" sz="2000" dirty="0" smtClean="0">
                <a:solidFill>
                  <a:schemeClr val="tx1"/>
                </a:solidFill>
              </a:rPr>
              <a:t>   M1030 Breaching cartridge</a:t>
            </a:r>
          </a:p>
        </p:txBody>
      </p:sp>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1839780" y="3429000"/>
            <a:ext cx="5616230" cy="3032124"/>
          </a:xfrm>
          <a:prstGeom prst="rect">
            <a:avLst/>
          </a:prstGeom>
          <a:noFill/>
          <a:ln w="9525">
            <a:noFill/>
            <a:miter lim="800000"/>
            <a:headEnd/>
            <a:tailEnd/>
          </a:ln>
        </p:spPr>
      </p:pic>
      <p:sp>
        <p:nvSpPr>
          <p:cNvPr id="67586" name="Title 6"/>
          <p:cNvSpPr>
            <a:spLocks noGrp="1"/>
          </p:cNvSpPr>
          <p:nvPr>
            <p:ph type="title"/>
          </p:nvPr>
        </p:nvSpPr>
        <p:spPr>
          <a:xfrm>
            <a:off x="0" y="165515"/>
            <a:ext cx="9144000" cy="531313"/>
          </a:xfrm>
        </p:spPr>
        <p:txBody>
          <a:bodyPr/>
          <a:lstStyle/>
          <a:p>
            <a:pPr algn="ctr"/>
            <a:r>
              <a:rPr lang="en-US" sz="2800" b="1" dirty="0" smtClean="0">
                <a:effectLst/>
                <a:latin typeface="Arial" pitchFamily="34" charset="0"/>
                <a:cs typeface="Arial" pitchFamily="34" charset="0"/>
              </a:rPr>
              <a:t>Clearing Procedures</a:t>
            </a:r>
          </a:p>
        </p:txBody>
      </p:sp>
      <p:sp>
        <p:nvSpPr>
          <p:cNvPr id="67587" name="Rectangle 4"/>
          <p:cNvSpPr>
            <a:spLocks noChangeArrowheads="1"/>
          </p:cNvSpPr>
          <p:nvPr/>
        </p:nvSpPr>
        <p:spPr bwMode="auto">
          <a:xfrm>
            <a:off x="1" y="1563231"/>
            <a:ext cx="9447502" cy="2246769"/>
          </a:xfrm>
          <a:prstGeom prst="rect">
            <a:avLst/>
          </a:prstGeom>
          <a:noFill/>
          <a:ln w="9525">
            <a:noFill/>
            <a:miter lim="800000"/>
            <a:headEnd/>
            <a:tailEnd/>
          </a:ln>
        </p:spPr>
        <p:txBody>
          <a:bodyPr wrap="square">
            <a:spAutoFit/>
          </a:bodyPr>
          <a:lstStyle/>
          <a:p>
            <a:r>
              <a:rPr lang="en-US" sz="2000" dirty="0">
                <a:solidFill>
                  <a:schemeClr val="tx1"/>
                </a:solidFill>
              </a:rPr>
              <a:t>1)     Remove the magazine (5) by depressing magazine release (4).</a:t>
            </a:r>
          </a:p>
          <a:p>
            <a:endParaRPr lang="en-US" sz="2000" dirty="0">
              <a:solidFill>
                <a:schemeClr val="tx1"/>
              </a:solidFill>
            </a:endParaRPr>
          </a:p>
          <a:p>
            <a:r>
              <a:rPr lang="en-US" sz="2000" dirty="0">
                <a:solidFill>
                  <a:schemeClr val="tx1"/>
                </a:solidFill>
              </a:rPr>
              <a:t>2)     Place safety mechanism (2) in safe position (no red visible) </a:t>
            </a:r>
            <a:r>
              <a:rPr lang="en-US" sz="2000" dirty="0" smtClean="0">
                <a:solidFill>
                  <a:schemeClr val="tx1"/>
                </a:solidFill>
              </a:rPr>
              <a:t>and </a:t>
            </a:r>
          </a:p>
          <a:p>
            <a:r>
              <a:rPr lang="en-US" sz="2000" dirty="0" smtClean="0">
                <a:solidFill>
                  <a:schemeClr val="tx1"/>
                </a:solidFill>
              </a:rPr>
              <a:t>        continue </a:t>
            </a:r>
            <a:r>
              <a:rPr lang="en-US" sz="2000" dirty="0">
                <a:solidFill>
                  <a:schemeClr val="tx1"/>
                </a:solidFill>
              </a:rPr>
              <a:t>with step 3.  </a:t>
            </a:r>
            <a:r>
              <a:rPr lang="en-US" sz="2000" dirty="0" smtClean="0">
                <a:solidFill>
                  <a:schemeClr val="tx1"/>
                </a:solidFill>
              </a:rPr>
              <a:t>If </a:t>
            </a:r>
            <a:r>
              <a:rPr lang="en-US" sz="2000" dirty="0">
                <a:solidFill>
                  <a:schemeClr val="tx1"/>
                </a:solidFill>
              </a:rPr>
              <a:t>unable to place in safe position (no red visible), </a:t>
            </a:r>
            <a:endParaRPr lang="en-US" sz="2000" dirty="0" smtClean="0">
              <a:solidFill>
                <a:schemeClr val="tx1"/>
              </a:solidFill>
            </a:endParaRPr>
          </a:p>
          <a:p>
            <a:r>
              <a:rPr lang="en-US" sz="2000" dirty="0" smtClean="0">
                <a:solidFill>
                  <a:schemeClr val="tx1"/>
                </a:solidFill>
              </a:rPr>
              <a:t>        pull </a:t>
            </a:r>
            <a:r>
              <a:rPr lang="en-US" sz="2000" dirty="0">
                <a:solidFill>
                  <a:schemeClr val="tx1"/>
                </a:solidFill>
              </a:rPr>
              <a:t>charging handle (1) rearwards to </a:t>
            </a:r>
            <a:r>
              <a:rPr lang="en-US" sz="2000" dirty="0" smtClean="0">
                <a:solidFill>
                  <a:schemeClr val="tx1"/>
                </a:solidFill>
              </a:rPr>
              <a:t>eject </a:t>
            </a:r>
            <a:r>
              <a:rPr lang="en-US" sz="2000" dirty="0">
                <a:solidFill>
                  <a:schemeClr val="tx1"/>
                </a:solidFill>
              </a:rPr>
              <a:t>chambered round. Place </a:t>
            </a:r>
            <a:endParaRPr lang="en-US" sz="2000" dirty="0" smtClean="0">
              <a:solidFill>
                <a:schemeClr val="tx1"/>
              </a:solidFill>
            </a:endParaRPr>
          </a:p>
          <a:p>
            <a:r>
              <a:rPr lang="en-US" sz="2000" dirty="0" smtClean="0">
                <a:solidFill>
                  <a:schemeClr val="tx1"/>
                </a:solidFill>
              </a:rPr>
              <a:t>        safety </a:t>
            </a:r>
            <a:r>
              <a:rPr lang="en-US" sz="2000" dirty="0">
                <a:solidFill>
                  <a:schemeClr val="tx1"/>
                </a:solidFill>
              </a:rPr>
              <a:t>mechanism in safe position (no red visible) and </a:t>
            </a:r>
            <a:r>
              <a:rPr lang="en-US" sz="2000" dirty="0" smtClean="0">
                <a:solidFill>
                  <a:schemeClr val="tx1"/>
                </a:solidFill>
              </a:rPr>
              <a:t>proceed </a:t>
            </a:r>
            <a:r>
              <a:rPr lang="en-US" sz="2000" dirty="0">
                <a:solidFill>
                  <a:schemeClr val="tx1"/>
                </a:solidFill>
              </a:rPr>
              <a:t>to step 4.</a:t>
            </a:r>
          </a:p>
          <a:p>
            <a:endParaRPr lang="en-US" sz="2000" dirty="0">
              <a:solidFill>
                <a:schemeClr val="tx1"/>
              </a:solidFill>
            </a:endParaRPr>
          </a:p>
        </p:txBody>
      </p:sp>
      <p:sp>
        <p:nvSpPr>
          <p:cNvPr id="67588" name="TextBox 5"/>
          <p:cNvSpPr txBox="1">
            <a:spLocks noChangeArrowheads="1"/>
          </p:cNvSpPr>
          <p:nvPr/>
        </p:nvSpPr>
        <p:spPr bwMode="auto">
          <a:xfrm>
            <a:off x="1080830" y="609600"/>
            <a:ext cx="6754655" cy="707886"/>
          </a:xfrm>
          <a:prstGeom prst="rect">
            <a:avLst/>
          </a:prstGeom>
          <a:noFill/>
          <a:ln w="12700">
            <a:noFill/>
            <a:miter lim="800000"/>
            <a:headEnd/>
            <a:tailEnd/>
          </a:ln>
        </p:spPr>
        <p:txBody>
          <a:bodyPr wrap="square">
            <a:spAutoFit/>
          </a:bodyPr>
          <a:lstStyle/>
          <a:p>
            <a:pPr algn="ctr"/>
            <a:r>
              <a:rPr lang="en-US" sz="2000" b="1" dirty="0" smtClean="0">
                <a:solidFill>
                  <a:srgbClr val="00B050"/>
                </a:solidFill>
              </a:rPr>
              <a:t>NOTE</a:t>
            </a:r>
            <a:endParaRPr lang="en-US" sz="2000" b="1" dirty="0" smtClean="0">
              <a:solidFill>
                <a:srgbClr val="00B050"/>
              </a:solidFill>
            </a:endParaRPr>
          </a:p>
          <a:p>
            <a:pPr algn="ctr"/>
            <a:r>
              <a:rPr lang="en-US" sz="2000" dirty="0" smtClean="0"/>
              <a:t>A </a:t>
            </a:r>
            <a:r>
              <a:rPr lang="en-US" sz="2000" dirty="0"/>
              <a:t>round may or may not be present in the chamber.</a:t>
            </a:r>
          </a:p>
        </p:txBody>
      </p:sp>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28045"/>
            <a:ext cx="9144000" cy="1938992"/>
          </a:xfrm>
          <a:prstGeom prst="rect">
            <a:avLst/>
          </a:prstGeom>
        </p:spPr>
        <p:txBody>
          <a:bodyPr wrap="square">
            <a:spAutoFit/>
          </a:bodyPr>
          <a:lstStyle/>
          <a:p>
            <a:pPr marL="457200" indent="-457200">
              <a:buAutoNum type="arabicParenR" startAt="3"/>
            </a:pPr>
            <a:r>
              <a:rPr lang="en-US" sz="2000" dirty="0" smtClean="0">
                <a:solidFill>
                  <a:schemeClr val="tx1"/>
                </a:solidFill>
              </a:rPr>
              <a:t>Press action lock release (3) and pull charging handle (1) rearwards to</a:t>
            </a:r>
          </a:p>
          <a:p>
            <a:pPr marL="457200" indent="-457200"/>
            <a:r>
              <a:rPr lang="en-US" sz="2000" dirty="0" smtClean="0">
                <a:solidFill>
                  <a:schemeClr val="tx1"/>
                </a:solidFill>
              </a:rPr>
              <a:t>       eject chambered round if present.</a:t>
            </a:r>
          </a:p>
          <a:p>
            <a:endParaRPr lang="en-US" sz="2000" dirty="0" smtClean="0">
              <a:solidFill>
                <a:schemeClr val="tx1"/>
              </a:solidFill>
            </a:endParaRPr>
          </a:p>
          <a:p>
            <a:r>
              <a:rPr lang="en-US" sz="2000" dirty="0" smtClean="0">
                <a:solidFill>
                  <a:schemeClr val="tx1"/>
                </a:solidFill>
              </a:rPr>
              <a:t>4)     Inspect receiver and chamber to ensure areas contain no ammunition.</a:t>
            </a:r>
          </a:p>
          <a:p>
            <a:endParaRPr lang="en-US" sz="2000" dirty="0" smtClean="0">
              <a:solidFill>
                <a:schemeClr val="tx1"/>
              </a:solidFill>
            </a:endParaRPr>
          </a:p>
          <a:p>
            <a:r>
              <a:rPr lang="en-US" sz="2000" dirty="0" smtClean="0">
                <a:solidFill>
                  <a:schemeClr val="tx1"/>
                </a:solidFill>
              </a:rPr>
              <a:t>5)     Return bolt to forward and locked position.</a:t>
            </a:r>
            <a:endParaRPr lang="en-US" sz="2000" dirty="0">
              <a:solidFill>
                <a:schemeClr val="tx1"/>
              </a:solidFill>
            </a:endParaRPr>
          </a:p>
        </p:txBody>
      </p:sp>
      <p:sp>
        <p:nvSpPr>
          <p:cNvPr id="5" name="Title 6"/>
          <p:cNvSpPr>
            <a:spLocks noGrp="1"/>
          </p:cNvSpPr>
          <p:nvPr>
            <p:ph type="title"/>
          </p:nvPr>
        </p:nvSpPr>
        <p:spPr>
          <a:xfrm>
            <a:off x="0" y="165515"/>
            <a:ext cx="9144000" cy="531313"/>
          </a:xfrm>
        </p:spPr>
        <p:txBody>
          <a:bodyPr/>
          <a:lstStyle/>
          <a:p>
            <a:pPr algn="ctr"/>
            <a:r>
              <a:rPr lang="en-US" sz="2800" b="1" dirty="0" smtClean="0">
                <a:solidFill>
                  <a:schemeClr val="bg2"/>
                </a:solidFill>
                <a:effectLst/>
                <a:latin typeface="Arial" pitchFamily="34" charset="0"/>
                <a:cs typeface="Arial" pitchFamily="34" charset="0"/>
              </a:rPr>
              <a:t>Clearing Procedures </a:t>
            </a: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1536200" y="3125420"/>
            <a:ext cx="6044767" cy="3263485"/>
          </a:xfrm>
          <a:prstGeom prst="rect">
            <a:avLst/>
          </a:prstGeom>
          <a:noFill/>
          <a:ln w="9525">
            <a:noFill/>
            <a:miter lim="800000"/>
            <a:headEnd/>
            <a:tailEnd/>
          </a:ln>
        </p:spPr>
      </p:pic>
      <p:sp>
        <p:nvSpPr>
          <p:cNvPr id="7"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14300"/>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kern="0" dirty="0" smtClean="0">
                <a:solidFill>
                  <a:schemeClr val="bg2"/>
                </a:solidFill>
                <a:latin typeface="+mj-lt"/>
                <a:ea typeface="+mj-ea"/>
                <a:cs typeface="+mj-cs"/>
              </a:rPr>
              <a:t>Stand Alone Module Installation</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4344315" y="3201315"/>
            <a:ext cx="4799685" cy="3299784"/>
          </a:xfrm>
          <a:prstGeom prst="rect">
            <a:avLst/>
          </a:prstGeom>
          <a:noFill/>
          <a:ln w="9525">
            <a:noFill/>
            <a:miter lim="800000"/>
            <a:headEnd/>
            <a:tailEnd/>
          </a:ln>
        </p:spPr>
      </p:pic>
      <p:sp>
        <p:nvSpPr>
          <p:cNvPr id="6" name="Rectangle 5"/>
          <p:cNvSpPr/>
          <p:nvPr/>
        </p:nvSpPr>
        <p:spPr>
          <a:xfrm>
            <a:off x="0" y="777419"/>
            <a:ext cx="9144000" cy="4708981"/>
          </a:xfrm>
          <a:prstGeom prst="rect">
            <a:avLst/>
          </a:prstGeom>
        </p:spPr>
        <p:txBody>
          <a:bodyPr wrap="square">
            <a:spAutoFit/>
          </a:bodyPr>
          <a:lstStyle/>
          <a:p>
            <a:pPr marL="457200" indent="-457200">
              <a:buFont typeface="+mj-lt"/>
              <a:buAutoNum type="arabicParenR"/>
            </a:pPr>
            <a:r>
              <a:rPr lang="en-US" sz="2000" dirty="0" smtClean="0">
                <a:solidFill>
                  <a:schemeClr val="tx1"/>
                </a:solidFill>
              </a:rPr>
              <a:t>Clear weapons. (M4 and M26 MASS)</a:t>
            </a:r>
          </a:p>
          <a:p>
            <a:pPr marL="457200" indent="-457200">
              <a:buFont typeface="+mj-lt"/>
              <a:buAutoNum type="arabicParenR"/>
            </a:pPr>
            <a:endParaRPr lang="en-US" sz="2000" dirty="0" smtClean="0">
              <a:solidFill>
                <a:schemeClr val="tx1"/>
              </a:solidFill>
            </a:endParaRPr>
          </a:p>
          <a:p>
            <a:pPr marL="457200" lvl="0" indent="-457200">
              <a:buAutoNum type="arabicParenR" startAt="2"/>
            </a:pPr>
            <a:r>
              <a:rPr lang="en-US" sz="2000" dirty="0" smtClean="0">
                <a:solidFill>
                  <a:schemeClr val="tx1"/>
                </a:solidFill>
              </a:rPr>
              <a:t>Push takedown pin (1) from upper bracket assembly (2).</a:t>
            </a:r>
          </a:p>
          <a:p>
            <a:pPr marL="457200" lvl="0" indent="-457200">
              <a:buAutoNum type="arabicParenR" startAt="2"/>
            </a:pPr>
            <a:endParaRPr lang="en-US" sz="2000" dirty="0" smtClean="0">
              <a:solidFill>
                <a:schemeClr val="tx1"/>
              </a:solidFill>
            </a:endParaRPr>
          </a:p>
          <a:p>
            <a:pPr marL="457200" indent="-457200">
              <a:buFontTx/>
              <a:buAutoNum type="arabicParenR" startAt="2"/>
            </a:pPr>
            <a:r>
              <a:rPr lang="en-US" sz="2000" dirty="0" smtClean="0">
                <a:solidFill>
                  <a:schemeClr val="tx1"/>
                </a:solidFill>
              </a:rPr>
              <a:t>Support MASS with one hand and slide MASS forward along the barrel of host weapon until it comes free of the barrel. </a:t>
            </a:r>
          </a:p>
          <a:p>
            <a:pPr marL="457200" indent="-457200"/>
            <a:endParaRPr lang="en-US" sz="2000" dirty="0" smtClean="0">
              <a:solidFill>
                <a:schemeClr val="tx1"/>
              </a:solidFill>
            </a:endParaRPr>
          </a:p>
          <a:p>
            <a:pPr marL="457200" indent="-457200">
              <a:buFont typeface="+mj-lt"/>
              <a:buAutoNum type="arabicParenR" startAt="4"/>
            </a:pPr>
            <a:r>
              <a:rPr lang="en-US" sz="2000" dirty="0" smtClean="0">
                <a:solidFill>
                  <a:schemeClr val="tx1"/>
                </a:solidFill>
              </a:rPr>
              <a:t>Remove rubber receiver plug (5) from rear of upper receiver (13) and store plug. </a:t>
            </a:r>
          </a:p>
          <a:p>
            <a:pPr marL="457200" indent="-457200">
              <a:buFont typeface="+mj-lt"/>
              <a:buAutoNum type="arabicParenR" startAt="4"/>
            </a:pPr>
            <a:endParaRPr lang="en-US" sz="2000" dirty="0" smtClean="0">
              <a:solidFill>
                <a:schemeClr val="tx1"/>
              </a:solidFill>
            </a:endParaRPr>
          </a:p>
          <a:p>
            <a:pPr marL="457200" indent="-457200">
              <a:buFont typeface="+mj-lt"/>
              <a:buAutoNum type="arabicParenR" startAt="4"/>
            </a:pPr>
            <a:r>
              <a:rPr lang="en-US" sz="2000" dirty="0" smtClean="0">
                <a:solidFill>
                  <a:schemeClr val="tx1"/>
                </a:solidFill>
              </a:rPr>
              <a:t>Remove coiled wire ring </a:t>
            </a:r>
          </a:p>
          <a:p>
            <a:pPr marL="457200" indent="-457200"/>
            <a:r>
              <a:rPr lang="en-US" sz="2000" dirty="0" smtClean="0">
                <a:solidFill>
                  <a:schemeClr val="tx1"/>
                </a:solidFill>
              </a:rPr>
              <a:t>	(6) from mounting pin (10). </a:t>
            </a:r>
          </a:p>
          <a:p>
            <a:pPr marL="457200" indent="-457200">
              <a:buFont typeface="+mj-lt"/>
              <a:buAutoNum type="arabicParenR" startAt="4"/>
            </a:pPr>
            <a:endParaRPr lang="en-US" sz="2000" dirty="0" smtClean="0">
              <a:solidFill>
                <a:schemeClr val="tx1"/>
              </a:solidFill>
            </a:endParaRPr>
          </a:p>
          <a:p>
            <a:pPr marL="457200" indent="-457200">
              <a:buFont typeface="+mj-lt"/>
              <a:buAutoNum type="arabicParenR" startAt="4"/>
            </a:pPr>
            <a:r>
              <a:rPr lang="en-US" sz="2000" dirty="0" smtClean="0">
                <a:solidFill>
                  <a:schemeClr val="tx1"/>
                </a:solidFill>
              </a:rPr>
              <a:t>Remove mounting pin (10) from </a:t>
            </a:r>
          </a:p>
          <a:p>
            <a:pPr marL="457200" indent="-457200"/>
            <a:r>
              <a:rPr lang="en-US" sz="2000" dirty="0" smtClean="0">
                <a:solidFill>
                  <a:schemeClr val="tx1"/>
                </a:solidFill>
              </a:rPr>
              <a:t>	pistol grip adapter (7). </a:t>
            </a:r>
            <a:endParaRPr lang="en-US" sz="2000" dirty="0">
              <a:solidFill>
                <a:schemeClr val="tx1"/>
              </a:solidFill>
            </a:endParaRPr>
          </a:p>
        </p:txBody>
      </p:sp>
      <p:sp>
        <p:nvSpPr>
          <p:cNvPr id="5"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2067465" y="2973630"/>
            <a:ext cx="5049732" cy="3471691"/>
          </a:xfrm>
          <a:prstGeom prst="rect">
            <a:avLst/>
          </a:prstGeom>
          <a:noFill/>
          <a:ln w="9525">
            <a:noFill/>
            <a:miter lim="800000"/>
            <a:headEnd/>
            <a:tailEnd/>
          </a:ln>
        </p:spPr>
      </p:pic>
      <p:sp>
        <p:nvSpPr>
          <p:cNvPr id="5" name="Title 6"/>
          <p:cNvSpPr txBox="1">
            <a:spLocks/>
          </p:cNvSpPr>
          <p:nvPr/>
        </p:nvSpPr>
        <p:spPr bwMode="auto">
          <a:xfrm>
            <a:off x="0" y="-95251"/>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kern="0" dirty="0" smtClean="0">
                <a:solidFill>
                  <a:schemeClr val="bg2"/>
                </a:solidFill>
                <a:latin typeface="+mj-lt"/>
                <a:ea typeface="+mj-ea"/>
                <a:cs typeface="+mj-cs"/>
              </a:rPr>
              <a:t>Stand Alone Module Installation </a:t>
            </a:r>
            <a:r>
              <a:rPr kumimoji="0" lang="en-US" sz="2000" b="1" kern="0" dirty="0" smtClean="0">
                <a:solidFill>
                  <a:schemeClr val="bg2"/>
                </a:solidFill>
                <a:latin typeface="+mj-lt"/>
                <a:ea typeface="+mj-ea"/>
                <a:cs typeface="+mj-cs"/>
              </a:rPr>
              <a:t>(</a:t>
            </a:r>
            <a:r>
              <a:rPr kumimoji="0" lang="en-US" sz="2000" b="1" kern="0" dirty="0" err="1" smtClean="0">
                <a:solidFill>
                  <a:schemeClr val="bg2"/>
                </a:solidFill>
                <a:latin typeface="+mj-lt"/>
                <a:ea typeface="+mj-ea"/>
                <a:cs typeface="+mj-cs"/>
              </a:rPr>
              <a:t>Con’t</a:t>
            </a:r>
            <a:r>
              <a:rPr kumimoji="0" lang="en-US" sz="2000" b="1" kern="0" dirty="0" smtClean="0">
                <a:solidFill>
                  <a:schemeClr val="bg2"/>
                </a:solidFill>
                <a:latin typeface="+mj-lt"/>
                <a:ea typeface="+mj-ea"/>
                <a:cs typeface="+mj-cs"/>
              </a:rPr>
              <a:t>)</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6" name="Rectangle 5"/>
          <p:cNvSpPr/>
          <p:nvPr/>
        </p:nvSpPr>
        <p:spPr>
          <a:xfrm>
            <a:off x="0" y="772675"/>
            <a:ext cx="9144000" cy="2246769"/>
          </a:xfrm>
          <a:prstGeom prst="rect">
            <a:avLst/>
          </a:prstGeom>
        </p:spPr>
        <p:txBody>
          <a:bodyPr wrap="square">
            <a:spAutoFit/>
          </a:bodyPr>
          <a:lstStyle/>
          <a:p>
            <a:pPr marL="457200" indent="-457200"/>
            <a:r>
              <a:rPr lang="en-US" sz="2000" dirty="0" smtClean="0">
                <a:solidFill>
                  <a:schemeClr val="tx1"/>
                </a:solidFill>
              </a:rPr>
              <a:t>5)	Install pistol grip adapter (7) into rear of upper receiver (13). Ensure that trigger guard (14) is captured by pistol grip adapter. </a:t>
            </a:r>
          </a:p>
          <a:p>
            <a:pPr marL="457200" indent="-457200">
              <a:buFont typeface="+mj-lt"/>
              <a:buAutoNum type="arabicParenR"/>
            </a:pPr>
            <a:endParaRPr lang="en-US" sz="2000" dirty="0" smtClean="0">
              <a:solidFill>
                <a:schemeClr val="tx1"/>
              </a:solidFill>
            </a:endParaRPr>
          </a:p>
          <a:p>
            <a:pPr marL="457200" indent="-457200">
              <a:buAutoNum type="arabicParenR" startAt="6"/>
            </a:pPr>
            <a:r>
              <a:rPr lang="en-US" sz="2000" dirty="0" smtClean="0">
                <a:solidFill>
                  <a:schemeClr val="tx1"/>
                </a:solidFill>
              </a:rPr>
              <a:t>Firmly seat pistol grip adapter (7) into rear of upper receiver (13) and install mounting pin (10) and coiled wire ring (6). </a:t>
            </a:r>
          </a:p>
          <a:p>
            <a:endParaRPr lang="en-US" sz="2000" dirty="0" smtClean="0">
              <a:solidFill>
                <a:schemeClr val="tx1"/>
              </a:solidFill>
            </a:endParaRPr>
          </a:p>
          <a:p>
            <a:r>
              <a:rPr lang="en-US" sz="2000" dirty="0" smtClean="0">
                <a:solidFill>
                  <a:schemeClr val="tx1"/>
                </a:solidFill>
              </a:rPr>
              <a:t>7)   Insure the elevation block (2) is set at lowest setting.</a:t>
            </a:r>
            <a:endParaRPr lang="en-US" sz="2000" dirty="0">
              <a:solidFill>
                <a:schemeClr val="tx1"/>
              </a:solidFill>
            </a:endParaRPr>
          </a:p>
        </p:txBody>
      </p:sp>
      <p:sp>
        <p:nvSpPr>
          <p:cNvPr id="7"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bwMode="auto">
          <a:xfrm>
            <a:off x="0" y="-114300"/>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kern="0" dirty="0" smtClean="0">
                <a:solidFill>
                  <a:schemeClr val="bg2"/>
                </a:solidFill>
                <a:latin typeface="+mj-lt"/>
                <a:ea typeface="+mj-ea"/>
                <a:cs typeface="+mj-cs"/>
              </a:rPr>
              <a:t>Stand Alone Module Installation </a:t>
            </a:r>
            <a:r>
              <a:rPr kumimoji="0" lang="en-US" sz="2000" b="1" kern="0" dirty="0" smtClean="0">
                <a:solidFill>
                  <a:schemeClr val="bg2"/>
                </a:solidFill>
                <a:latin typeface="+mj-lt"/>
                <a:ea typeface="+mj-ea"/>
                <a:cs typeface="+mj-cs"/>
              </a:rPr>
              <a:t>(</a:t>
            </a:r>
            <a:r>
              <a:rPr kumimoji="0" lang="en-US" sz="2000" b="1" kern="0" dirty="0" err="1" smtClean="0">
                <a:solidFill>
                  <a:schemeClr val="bg2"/>
                </a:solidFill>
                <a:latin typeface="+mj-lt"/>
                <a:ea typeface="+mj-ea"/>
                <a:cs typeface="+mj-cs"/>
              </a:rPr>
              <a:t>Con’t</a:t>
            </a:r>
            <a:r>
              <a:rPr kumimoji="0" lang="en-US" sz="2000" b="1" kern="0" dirty="0" smtClean="0">
                <a:solidFill>
                  <a:schemeClr val="bg2"/>
                </a:solidFill>
                <a:latin typeface="+mj-lt"/>
                <a:ea typeface="+mj-ea"/>
                <a:cs typeface="+mj-cs"/>
              </a:rPr>
              <a:t>)</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6" name="Rectangle 5"/>
          <p:cNvSpPr/>
          <p:nvPr/>
        </p:nvSpPr>
        <p:spPr>
          <a:xfrm>
            <a:off x="0" y="798255"/>
            <a:ext cx="9144000" cy="2554545"/>
          </a:xfrm>
          <a:prstGeom prst="rect">
            <a:avLst/>
          </a:prstGeom>
        </p:spPr>
        <p:txBody>
          <a:bodyPr wrap="square">
            <a:spAutoFit/>
          </a:bodyPr>
          <a:lstStyle/>
          <a:p>
            <a:pPr marL="457200" indent="-457200"/>
            <a:r>
              <a:rPr lang="en-US" sz="2000" dirty="0" smtClean="0">
                <a:solidFill>
                  <a:schemeClr val="tx1"/>
                </a:solidFill>
              </a:rPr>
              <a:t>8)	Install end of sling strap (12) through slot of butt stock (8) and secure by threading strap through sling slide (11). </a:t>
            </a:r>
          </a:p>
          <a:p>
            <a:pPr marL="457200" indent="-457200">
              <a:buFont typeface="+mj-lt"/>
              <a:buAutoNum type="arabicParenR"/>
            </a:pPr>
            <a:endParaRPr lang="en-US" sz="2000" dirty="0" smtClean="0">
              <a:solidFill>
                <a:schemeClr val="tx1"/>
              </a:solidFill>
            </a:endParaRPr>
          </a:p>
          <a:p>
            <a:pPr marL="457200" indent="-457200"/>
            <a:r>
              <a:rPr lang="en-US" sz="2000" dirty="0" smtClean="0">
                <a:solidFill>
                  <a:schemeClr val="tx1"/>
                </a:solidFill>
              </a:rPr>
              <a:t>9)	Remove coiled wire ring (3), elevation block pin (1), and sling bracket (15) from hole (9) in butt stock (8). </a:t>
            </a:r>
          </a:p>
          <a:p>
            <a:pPr marL="457200" indent="-457200">
              <a:buFont typeface="+mj-lt"/>
              <a:buAutoNum type="arabicParenR"/>
            </a:pPr>
            <a:endParaRPr lang="en-US" sz="2000" dirty="0" smtClean="0">
              <a:solidFill>
                <a:schemeClr val="tx1"/>
              </a:solidFill>
            </a:endParaRPr>
          </a:p>
          <a:p>
            <a:pPr marL="457200" indent="-457200"/>
            <a:r>
              <a:rPr lang="en-US" sz="2000" dirty="0" smtClean="0">
                <a:solidFill>
                  <a:schemeClr val="tx1"/>
                </a:solidFill>
              </a:rPr>
              <a:t>10)	Secure sling bracket (15) to elevation block pin (1) with coiled wire ring (3) or to mounting pin (10) with coiled wire ring (6). </a:t>
            </a:r>
            <a:endParaRPr lang="en-US" sz="2000" dirty="0">
              <a:solidFill>
                <a:schemeClr val="tx1"/>
              </a:solidFill>
            </a:endParaRPr>
          </a:p>
        </p:txBody>
      </p:sp>
      <p:sp>
        <p:nvSpPr>
          <p:cNvPr id="7"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pic>
        <p:nvPicPr>
          <p:cNvPr id="8"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2067465" y="3232079"/>
            <a:ext cx="5049732" cy="33211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39617"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itchFamily="34" charset="0"/>
                <a:ea typeface="ＭＳ Ｐゴシック" pitchFamily="34" charset="-128"/>
                <a:cs typeface="Arial" pitchFamily="34" charset="0"/>
              </a:rPr>
              <a:t>Welcome</a:t>
            </a:r>
            <a:endParaRPr lang="en-US" sz="2800" b="1" dirty="0">
              <a:solidFill>
                <a:srgbClr val="FFFFFF"/>
              </a:solidFill>
              <a:latin typeface="Arial" pitchFamily="34" charset="0"/>
              <a:ea typeface="ＭＳ Ｐゴシック" pitchFamily="34" charset="-128"/>
              <a:cs typeface="Arial" pitchFamily="34" charset="0"/>
            </a:endParaRPr>
          </a:p>
        </p:txBody>
      </p:sp>
      <p:sp>
        <p:nvSpPr>
          <p:cNvPr id="6" name="Rectangle 3"/>
          <p:cNvSpPr txBox="1">
            <a:spLocks noChangeArrowheads="1"/>
          </p:cNvSpPr>
          <p:nvPr/>
        </p:nvSpPr>
        <p:spPr>
          <a:xfrm>
            <a:off x="0" y="838200"/>
            <a:ext cx="8880475" cy="5388545"/>
          </a:xfrm>
          <a:prstGeom prst="rect">
            <a:avLst/>
          </a:prstGeom>
        </p:spPr>
        <p:txBody>
          <a:bodyPr anchor="ctr"/>
          <a:lstStyle/>
          <a:p>
            <a:pPr marL="342900" marR="0" lvl="0" indent="-342900"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On behalf of TACOM, we would like to welcome you to the M26 Modular</a:t>
            </a:r>
          </a:p>
          <a:p>
            <a:pPr marL="342900" marR="0" lvl="0" indent="-342900"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Accessory Shotgun System (MASS) NET Operator course.</a:t>
            </a:r>
          </a:p>
          <a:p>
            <a:pPr marL="342900" marR="0" lvl="0" indent="-342900" defTabSz="914400" rtl="0" eaLnBrk="1" fontAlgn="auto" latinLnBrk="0" hangingPunct="1">
              <a:lnSpc>
                <a:spcPct val="100000"/>
              </a:lnSpc>
              <a:spcBef>
                <a:spcPct val="20000"/>
              </a:spcBef>
              <a:spcAft>
                <a:spcPts val="0"/>
              </a:spcAft>
              <a:buClrTx/>
              <a:buSzTx/>
              <a:buFont typeface="Wingdings" pitchFamily="2" charset="2"/>
              <a:buNone/>
              <a:tabLst/>
              <a:defRPr/>
            </a:pPr>
            <a:endParaRPr lang="en-US" sz="2000" noProof="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rgbClr val="000000"/>
                </a:solidFill>
                <a:effectLst/>
                <a:uLnTx/>
                <a:uFillTx/>
                <a:latin typeface="Arial" pitchFamily="34" charset="0"/>
                <a:ea typeface="+mn-ea"/>
                <a:cs typeface="+mn-cs"/>
              </a:rPr>
              <a:t>The purpose of this course is to familiarize you with the proper operating  </a:t>
            </a:r>
          </a:p>
          <a:p>
            <a:pPr marL="0" marR="0" lvl="0" indent="0"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rgbClr val="000000"/>
                </a:solidFill>
                <a:effectLst/>
                <a:uLnTx/>
                <a:uFillTx/>
                <a:latin typeface="Arial" pitchFamily="34" charset="0"/>
                <a:ea typeface="+mn-ea"/>
                <a:cs typeface="+mn-cs"/>
              </a:rPr>
              <a:t>procedures specific with the M26 MASS. You will be instructed how to</a:t>
            </a:r>
          </a:p>
          <a:p>
            <a:pPr marL="0" marR="0" lvl="0" indent="0"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rgbClr val="000000"/>
                </a:solidFill>
                <a:effectLst/>
                <a:uLnTx/>
                <a:uFillTx/>
                <a:latin typeface="Arial" pitchFamily="34" charset="0"/>
                <a:ea typeface="+mn-ea"/>
                <a:cs typeface="+mn-cs"/>
              </a:rPr>
              <a:t>perform operator tasks for the M26 IAW the applicable Technical</a:t>
            </a:r>
          </a:p>
          <a:p>
            <a:pPr marL="0" marR="0" lvl="0" indent="0"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rgbClr val="000000"/>
                </a:solidFill>
                <a:effectLst/>
                <a:uLnTx/>
                <a:uFillTx/>
                <a:latin typeface="Arial" pitchFamily="34" charset="0"/>
                <a:ea typeface="+mn-ea"/>
                <a:cs typeface="+mn-cs"/>
              </a:rPr>
              <a:t>Manuals. </a:t>
            </a:r>
          </a:p>
          <a:p>
            <a:pPr marL="0" marR="0" lvl="0" indent="0" defTabSz="914400" rtl="0" eaLnBrk="1" fontAlgn="auto" latinLnBrk="0" hangingPunct="1">
              <a:lnSpc>
                <a:spcPct val="100000"/>
              </a:lnSpc>
              <a:spcBef>
                <a:spcPct val="0"/>
              </a:spcBef>
              <a:spcAft>
                <a:spcPts val="0"/>
              </a:spcAft>
              <a:buClrTx/>
              <a:buSzTx/>
              <a:buFont typeface="Wingdings" pitchFamily="2" charset="2"/>
              <a:buNone/>
              <a:tabLst/>
              <a:defRPr/>
            </a:pPr>
            <a:endParaRPr lang="en-US" sz="2000" dirty="0" smtClean="0">
              <a:solidFill>
                <a:srgbClr val="000000"/>
              </a:solidFill>
              <a:latin typeface="Arial" pitchFamily="34" charset="0"/>
            </a:endParaRPr>
          </a:p>
          <a:p>
            <a:pPr marL="0" marR="0" lvl="0" indent="0"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rgbClr val="000000"/>
                </a:solidFill>
                <a:effectLst/>
                <a:uLnTx/>
                <a:uFillTx/>
                <a:latin typeface="Arial" pitchFamily="34" charset="0"/>
                <a:ea typeface="+mn-ea"/>
                <a:cs typeface="+mn-cs"/>
              </a:rPr>
              <a:t>Given the information in a classroom you will receive instruction on the  </a:t>
            </a:r>
            <a:br>
              <a:rPr kumimoji="0" lang="en-US" sz="2000" b="0" i="0" u="none" strike="noStrike" kern="1200" cap="none" spc="0" normalizeH="0" baseline="0" noProof="0" dirty="0" smtClean="0">
                <a:ln>
                  <a:noFill/>
                </a:ln>
                <a:solidFill>
                  <a:srgbClr val="000000"/>
                </a:solidFill>
                <a:effectLst/>
                <a:uLnTx/>
                <a:uFillTx/>
                <a:latin typeface="Arial" pitchFamily="34" charset="0"/>
                <a:ea typeface="+mn-ea"/>
                <a:cs typeface="+mn-cs"/>
              </a:rPr>
            </a:br>
            <a:r>
              <a:rPr kumimoji="0" lang="en-US" sz="2000" b="0" i="0" u="none" strike="noStrike" kern="1200" cap="none" spc="0" normalizeH="0" baseline="0" noProof="0" dirty="0" smtClean="0">
                <a:ln>
                  <a:noFill/>
                </a:ln>
                <a:solidFill>
                  <a:srgbClr val="000000"/>
                </a:solidFill>
                <a:effectLst/>
                <a:uLnTx/>
                <a:uFillTx/>
                <a:latin typeface="Arial" pitchFamily="34" charset="0"/>
                <a:ea typeface="+mn-ea"/>
                <a:cs typeface="+mn-cs"/>
              </a:rPr>
              <a:t>administrative policies and an overview of entire course in accordance  </a:t>
            </a:r>
            <a:br>
              <a:rPr kumimoji="0" lang="en-US" sz="2000" b="0" i="0" u="none" strike="noStrike" kern="1200" cap="none" spc="0" normalizeH="0" baseline="0" noProof="0" dirty="0" smtClean="0">
                <a:ln>
                  <a:noFill/>
                </a:ln>
                <a:solidFill>
                  <a:srgbClr val="000000"/>
                </a:solidFill>
                <a:effectLst/>
                <a:uLnTx/>
                <a:uFillTx/>
                <a:latin typeface="Arial" pitchFamily="34" charset="0"/>
                <a:ea typeface="+mn-ea"/>
                <a:cs typeface="+mn-cs"/>
              </a:rPr>
            </a:br>
            <a:r>
              <a:rPr kumimoji="0" lang="en-US" sz="2000" b="0" i="0" u="none" strike="noStrike" kern="1200" cap="none" spc="0" normalizeH="0" baseline="0" noProof="0" dirty="0" smtClean="0">
                <a:ln>
                  <a:noFill/>
                </a:ln>
                <a:solidFill>
                  <a:srgbClr val="000000"/>
                </a:solidFill>
                <a:effectLst/>
                <a:uLnTx/>
                <a:uFillTx/>
                <a:latin typeface="Arial" pitchFamily="34" charset="0"/>
                <a:ea typeface="+mn-ea"/>
                <a:cs typeface="+mn-cs"/>
              </a:rPr>
              <a:t>with (IAW) the POI.</a:t>
            </a:r>
          </a:p>
          <a:p>
            <a:pPr marL="0" marR="0" lvl="0" indent="0" defTabSz="914400" rtl="0" eaLnBrk="1" fontAlgn="auto" latinLnBrk="0" hangingPunct="1">
              <a:lnSpc>
                <a:spcPct val="100000"/>
              </a:lnSpc>
              <a:spcBef>
                <a:spcPct val="0"/>
              </a:spcBef>
              <a:spcAft>
                <a:spcPts val="0"/>
              </a:spcAft>
              <a:buClrTx/>
              <a:buSzTx/>
              <a:buFont typeface="Wingdings" pitchFamily="2" charset="2"/>
              <a:buNone/>
              <a:tabLst/>
              <a:defRPr/>
            </a:pPr>
            <a:endParaRPr lang="en-US" sz="2000" dirty="0" smtClean="0">
              <a:solidFill>
                <a:srgbClr val="000000"/>
              </a:solidFill>
              <a:latin typeface="Arial" pitchFamily="34" charset="0"/>
            </a:endParaRPr>
          </a:p>
          <a:p>
            <a:pPr marL="0" marR="0" lvl="0" indent="0"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rgbClr val="000000"/>
                </a:solidFill>
                <a:effectLst/>
                <a:uLnTx/>
                <a:uFillTx/>
                <a:latin typeface="Arial" pitchFamily="34" charset="0"/>
                <a:ea typeface="+mn-ea"/>
                <a:cs typeface="+mn-cs"/>
              </a:rPr>
              <a:t>This is a train the trainer course.  You will be responsible to train others in</a:t>
            </a:r>
          </a:p>
          <a:p>
            <a:pPr marL="0" marR="0" lvl="0" indent="0"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rgbClr val="000000"/>
                </a:solidFill>
                <a:effectLst/>
                <a:uLnTx/>
                <a:uFillTx/>
                <a:latin typeface="Arial" pitchFamily="34" charset="0"/>
                <a:ea typeface="+mn-ea"/>
                <a:cs typeface="+mn-cs"/>
              </a:rPr>
              <a:t> your unit.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1991570" y="2821840"/>
            <a:ext cx="5263617" cy="3618737"/>
          </a:xfrm>
          <a:prstGeom prst="rect">
            <a:avLst/>
          </a:prstGeom>
          <a:noFill/>
          <a:ln w="9525">
            <a:noFill/>
            <a:miter lim="800000"/>
            <a:headEnd/>
            <a:tailEnd/>
          </a:ln>
        </p:spPr>
      </p:pic>
      <p:sp>
        <p:nvSpPr>
          <p:cNvPr id="5" name="Title 6"/>
          <p:cNvSpPr txBox="1">
            <a:spLocks/>
          </p:cNvSpPr>
          <p:nvPr/>
        </p:nvSpPr>
        <p:spPr bwMode="auto">
          <a:xfrm>
            <a:off x="0" y="-119015"/>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kern="0" dirty="0" smtClean="0">
                <a:solidFill>
                  <a:schemeClr val="bg2"/>
                </a:solidFill>
                <a:latin typeface="+mj-lt"/>
                <a:ea typeface="+mj-ea"/>
                <a:cs typeface="+mj-cs"/>
              </a:rPr>
              <a:t>Stand Alone Module Installation </a:t>
            </a:r>
            <a:r>
              <a:rPr kumimoji="0" lang="en-US" sz="2000" b="1" kern="0" dirty="0" smtClean="0">
                <a:solidFill>
                  <a:schemeClr val="bg2"/>
                </a:solidFill>
                <a:latin typeface="+mj-lt"/>
                <a:ea typeface="+mj-ea"/>
                <a:cs typeface="+mj-cs"/>
              </a:rPr>
              <a:t>(</a:t>
            </a:r>
            <a:r>
              <a:rPr kumimoji="0" lang="en-US" sz="2000" b="1" kern="0" dirty="0" err="1" smtClean="0">
                <a:solidFill>
                  <a:schemeClr val="bg2"/>
                </a:solidFill>
                <a:latin typeface="+mj-lt"/>
                <a:ea typeface="+mj-ea"/>
                <a:cs typeface="+mj-cs"/>
              </a:rPr>
              <a:t>Con’t</a:t>
            </a:r>
            <a:r>
              <a:rPr kumimoji="0" lang="en-US" sz="2000" b="1" kern="0" dirty="0" smtClean="0">
                <a:solidFill>
                  <a:schemeClr val="bg2"/>
                </a:solidFill>
                <a:latin typeface="+mj-lt"/>
                <a:ea typeface="+mj-ea"/>
                <a:cs typeface="+mj-cs"/>
              </a:rPr>
              <a:t>)</a:t>
            </a:r>
            <a:endParaRPr kumimoji="0" lang="en-US" sz="20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6" name="Rectangle 5"/>
          <p:cNvSpPr/>
          <p:nvPr/>
        </p:nvSpPr>
        <p:spPr>
          <a:xfrm>
            <a:off x="0" y="924465"/>
            <a:ext cx="9144000" cy="400110"/>
          </a:xfrm>
          <a:prstGeom prst="rect">
            <a:avLst/>
          </a:prstGeom>
        </p:spPr>
        <p:txBody>
          <a:bodyPr wrap="square">
            <a:spAutoFit/>
          </a:bodyPr>
          <a:lstStyle/>
          <a:p>
            <a:pPr marL="457200" indent="-457200"/>
            <a:r>
              <a:rPr lang="en-US" sz="2000" dirty="0" smtClean="0">
                <a:solidFill>
                  <a:schemeClr val="tx1"/>
                </a:solidFill>
              </a:rPr>
              <a:t>11)	Place rear sight (4) and front sight (16) in upright locked position. </a:t>
            </a:r>
            <a:endParaRPr lang="en-US" sz="2000" dirty="0">
              <a:solidFill>
                <a:schemeClr val="tx1"/>
              </a:solidFill>
            </a:endParaRPr>
          </a:p>
        </p:txBody>
      </p:sp>
      <p:sp>
        <p:nvSpPr>
          <p:cNvPr id="7" name="Rectangle 6"/>
          <p:cNvSpPr/>
          <p:nvPr/>
        </p:nvSpPr>
        <p:spPr>
          <a:xfrm>
            <a:off x="170090" y="1455730"/>
            <a:ext cx="8803820" cy="1323439"/>
          </a:xfrm>
          <a:prstGeom prst="rect">
            <a:avLst/>
          </a:prstGeom>
          <a:ln w="12700">
            <a:noFill/>
          </a:ln>
        </p:spPr>
        <p:txBody>
          <a:bodyPr wrap="square">
            <a:spAutoFit/>
          </a:bodyPr>
          <a:lstStyle/>
          <a:p>
            <a:pPr marL="457200" indent="-457200" algn="ctr"/>
            <a:r>
              <a:rPr lang="en-US" sz="2000" dirty="0" smtClean="0">
                <a:solidFill>
                  <a:srgbClr val="FF0000"/>
                </a:solidFill>
              </a:rPr>
              <a:t>      </a:t>
            </a:r>
            <a:r>
              <a:rPr lang="en-US" sz="2000" b="1" dirty="0" smtClean="0">
                <a:solidFill>
                  <a:srgbClr val="FF0000"/>
                </a:solidFill>
              </a:rPr>
              <a:t>WARNING</a:t>
            </a:r>
          </a:p>
          <a:p>
            <a:pPr marL="457200" indent="-457200" algn="ctr"/>
            <a:r>
              <a:rPr lang="en-US" sz="2000" dirty="0" smtClean="0"/>
              <a:t>      For the stand-alone configuration of the M26 MASS, shooter should be limited to 200 rounds of either 2-3/4 in. 00-buckshot or the M1030 breaching rounds per day to reduce risk of musculoskeletal trauma. </a:t>
            </a:r>
            <a:endParaRPr lang="en-US" sz="2000" dirty="0"/>
          </a:p>
        </p:txBody>
      </p:sp>
      <p:sp>
        <p:nvSpPr>
          <p:cNvPr id="8"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5482740" y="2897735"/>
            <a:ext cx="3433575" cy="3560159"/>
          </a:xfrm>
          <a:prstGeom prst="rect">
            <a:avLst/>
          </a:prstGeom>
          <a:noFill/>
          <a:ln w="9525">
            <a:noFill/>
            <a:miter lim="800000"/>
            <a:headEnd/>
            <a:tailEnd/>
          </a:ln>
        </p:spPr>
      </p:pic>
      <p:sp>
        <p:nvSpPr>
          <p:cNvPr id="4" name="Title 6"/>
          <p:cNvSpPr txBox="1">
            <a:spLocks/>
          </p:cNvSpPr>
          <p:nvPr/>
        </p:nvSpPr>
        <p:spPr bwMode="auto">
          <a:xfrm>
            <a:off x="0" y="-138065"/>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kern="0" dirty="0" smtClean="0">
                <a:solidFill>
                  <a:schemeClr val="bg2"/>
                </a:solidFill>
                <a:latin typeface="+mj-lt"/>
                <a:ea typeface="+mj-ea"/>
                <a:cs typeface="+mj-cs"/>
              </a:rPr>
              <a:t>Host Weapon Installation</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5" name="Rectangle 4"/>
          <p:cNvSpPr/>
          <p:nvPr/>
        </p:nvSpPr>
        <p:spPr>
          <a:xfrm>
            <a:off x="0" y="848570"/>
            <a:ext cx="9144000" cy="1015663"/>
          </a:xfrm>
          <a:prstGeom prst="rect">
            <a:avLst/>
          </a:prstGeom>
          <a:ln w="12700">
            <a:noFill/>
          </a:ln>
        </p:spPr>
        <p:txBody>
          <a:bodyPr wrap="square">
            <a:spAutoFit/>
          </a:bodyPr>
          <a:lstStyle/>
          <a:p>
            <a:pPr algn="ctr"/>
            <a:r>
              <a:rPr lang="en-US" sz="2000" b="1" dirty="0" smtClean="0">
                <a:solidFill>
                  <a:srgbClr val="00B050"/>
                </a:solidFill>
              </a:rPr>
              <a:t>NOTE </a:t>
            </a:r>
            <a:endParaRPr lang="en-US" sz="2000" b="1" dirty="0" smtClean="0">
              <a:solidFill>
                <a:srgbClr val="00B050"/>
              </a:solidFill>
            </a:endParaRPr>
          </a:p>
          <a:p>
            <a:pPr algn="ctr"/>
            <a:r>
              <a:rPr lang="en-US" sz="2000" dirty="0" smtClean="0"/>
              <a:t>Upper bracket assembly must be installed on host weapon by field maintenance prior to attachment of MASS to weapon. </a:t>
            </a:r>
            <a:endParaRPr lang="en-US" sz="2000" dirty="0"/>
          </a:p>
        </p:txBody>
      </p:sp>
      <p:sp>
        <p:nvSpPr>
          <p:cNvPr id="6" name="Rectangle 5"/>
          <p:cNvSpPr/>
          <p:nvPr/>
        </p:nvSpPr>
        <p:spPr>
          <a:xfrm>
            <a:off x="0" y="1911100"/>
            <a:ext cx="9144000" cy="2554545"/>
          </a:xfrm>
          <a:prstGeom prst="rect">
            <a:avLst/>
          </a:prstGeom>
        </p:spPr>
        <p:txBody>
          <a:bodyPr wrap="square">
            <a:spAutoFit/>
          </a:bodyPr>
          <a:lstStyle/>
          <a:p>
            <a:pPr marL="457200" indent="-457200">
              <a:buFont typeface="+mj-lt"/>
              <a:buAutoNum type="arabicParenR"/>
            </a:pPr>
            <a:r>
              <a:rPr lang="en-US" sz="2000" dirty="0" smtClean="0">
                <a:solidFill>
                  <a:schemeClr val="tx1"/>
                </a:solidFill>
              </a:rPr>
              <a:t>Clear weapons.(M4 and M26 MASS)</a:t>
            </a:r>
            <a:endParaRPr lang="en-US" sz="2000" strike="sngStrike" dirty="0" smtClean="0">
              <a:solidFill>
                <a:schemeClr val="tx1"/>
              </a:solidFill>
            </a:endParaRPr>
          </a:p>
          <a:p>
            <a:pPr marL="457200" indent="-457200">
              <a:buFont typeface="+mj-lt"/>
              <a:buAutoNum type="arabicParenR"/>
            </a:pPr>
            <a:endParaRPr lang="en-US" sz="2000" dirty="0" smtClean="0">
              <a:solidFill>
                <a:schemeClr val="tx1"/>
              </a:solidFill>
            </a:endParaRPr>
          </a:p>
          <a:p>
            <a:pPr marL="457200" indent="-457200">
              <a:buFont typeface="+mj-lt"/>
              <a:buAutoNum type="arabicParenR"/>
            </a:pPr>
            <a:r>
              <a:rPr lang="en-US" sz="2000" dirty="0" smtClean="0">
                <a:solidFill>
                  <a:schemeClr val="tx1"/>
                </a:solidFill>
              </a:rPr>
              <a:t>Remove lower adapter rail from host weapon. Refer to TM 9-1005-319-10.</a:t>
            </a:r>
            <a:br>
              <a:rPr lang="en-US" sz="2000" dirty="0" smtClean="0">
                <a:solidFill>
                  <a:schemeClr val="tx1"/>
                </a:solidFill>
              </a:rPr>
            </a:br>
            <a:endParaRPr lang="en-US" sz="2000" dirty="0" smtClean="0">
              <a:solidFill>
                <a:schemeClr val="tx1"/>
              </a:solidFill>
            </a:endParaRPr>
          </a:p>
          <a:p>
            <a:pPr marL="457200" indent="-457200">
              <a:buFont typeface="+mj-lt"/>
              <a:buAutoNum type="arabicParenR"/>
            </a:pPr>
            <a:r>
              <a:rPr lang="en-US" sz="2000" dirty="0" smtClean="0">
                <a:solidFill>
                  <a:schemeClr val="tx1"/>
                </a:solidFill>
              </a:rPr>
              <a:t>Push takedown pin (2) from upper bracket </a:t>
            </a:r>
          </a:p>
          <a:p>
            <a:pPr marL="457200" indent="-457200"/>
            <a:r>
              <a:rPr lang="en-US" sz="2000" dirty="0" smtClean="0">
                <a:solidFill>
                  <a:schemeClr val="tx1"/>
                </a:solidFill>
              </a:rPr>
              <a:t>       assembly (1). </a:t>
            </a:r>
          </a:p>
          <a:p>
            <a:pPr marL="457200" indent="-457200"/>
            <a:r>
              <a:rPr lang="en-US" sz="2000" dirty="0" smtClean="0">
                <a:solidFill>
                  <a:schemeClr val="tx1"/>
                </a:solidFill>
              </a:rPr>
              <a:t> </a:t>
            </a:r>
          </a:p>
          <a:p>
            <a:pPr marL="457200" indent="-457200"/>
            <a:endParaRPr lang="en-US" sz="2000" dirty="0" smtClean="0">
              <a:solidFill>
                <a:schemeClr val="tx1"/>
              </a:solidFill>
            </a:endParaRPr>
          </a:p>
        </p:txBody>
      </p:sp>
      <p:sp>
        <p:nvSpPr>
          <p:cNvPr id="7"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3357680" y="2591060"/>
            <a:ext cx="5634530" cy="3873740"/>
          </a:xfrm>
          <a:prstGeom prst="rect">
            <a:avLst/>
          </a:prstGeom>
          <a:noFill/>
          <a:ln w="9525">
            <a:noFill/>
            <a:miter lim="800000"/>
            <a:headEnd/>
            <a:tailEnd/>
          </a:ln>
        </p:spPr>
      </p:pic>
      <p:sp>
        <p:nvSpPr>
          <p:cNvPr id="5" name="Title 6"/>
          <p:cNvSpPr txBox="1">
            <a:spLocks/>
          </p:cNvSpPr>
          <p:nvPr/>
        </p:nvSpPr>
        <p:spPr bwMode="auto">
          <a:xfrm>
            <a:off x="0" y="-138065"/>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kern="0" dirty="0" smtClean="0">
                <a:solidFill>
                  <a:schemeClr val="bg2"/>
                </a:solidFill>
                <a:latin typeface="+mj-lt"/>
                <a:ea typeface="+mj-ea"/>
                <a:cs typeface="+mj-cs"/>
              </a:rPr>
              <a:t>Host Weapon Installation</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8" name="Rectangle 7"/>
          <p:cNvSpPr/>
          <p:nvPr/>
        </p:nvSpPr>
        <p:spPr>
          <a:xfrm>
            <a:off x="0" y="924465"/>
            <a:ext cx="9144000" cy="2862322"/>
          </a:xfrm>
          <a:prstGeom prst="rect">
            <a:avLst/>
          </a:prstGeom>
        </p:spPr>
        <p:txBody>
          <a:bodyPr wrap="square">
            <a:spAutoFit/>
          </a:bodyPr>
          <a:lstStyle/>
          <a:p>
            <a:pPr marL="457200" indent="-457200">
              <a:buFont typeface="+mj-lt"/>
              <a:buAutoNum type="arabicParenR" startAt="4"/>
            </a:pPr>
            <a:r>
              <a:rPr lang="en-US" sz="2000" dirty="0" smtClean="0">
                <a:solidFill>
                  <a:schemeClr val="tx1"/>
                </a:solidFill>
              </a:rPr>
              <a:t>Remove the coil ring(6) from the mounting pin (10)</a:t>
            </a:r>
          </a:p>
          <a:p>
            <a:pPr marL="457200" indent="-457200">
              <a:buFont typeface="+mj-lt"/>
              <a:buAutoNum type="arabicParenR" startAt="4"/>
            </a:pPr>
            <a:endParaRPr lang="en-US" sz="2000" dirty="0" smtClean="0">
              <a:solidFill>
                <a:schemeClr val="tx1"/>
              </a:solidFill>
            </a:endParaRPr>
          </a:p>
          <a:p>
            <a:pPr marL="457200" indent="-457200">
              <a:buFont typeface="+mj-lt"/>
              <a:buAutoNum type="arabicParenR" startAt="4"/>
            </a:pPr>
            <a:r>
              <a:rPr lang="en-US" sz="2000" dirty="0" smtClean="0">
                <a:solidFill>
                  <a:schemeClr val="tx1"/>
                </a:solidFill>
              </a:rPr>
              <a:t>Remove the mounting pin (10) from the pistol grip adapter (7)</a:t>
            </a:r>
          </a:p>
          <a:p>
            <a:pPr marL="457200" indent="-457200">
              <a:buFont typeface="+mj-lt"/>
              <a:buAutoNum type="arabicParenR" startAt="4"/>
            </a:pPr>
            <a:endParaRPr lang="en-US" sz="2000" dirty="0" smtClean="0">
              <a:solidFill>
                <a:schemeClr val="tx1"/>
              </a:solidFill>
            </a:endParaRPr>
          </a:p>
          <a:p>
            <a:pPr marL="457200" indent="-457200">
              <a:buFont typeface="+mj-lt"/>
              <a:buAutoNum type="arabicParenR" startAt="4"/>
            </a:pPr>
            <a:r>
              <a:rPr lang="en-US" sz="2000" dirty="0" smtClean="0">
                <a:solidFill>
                  <a:schemeClr val="tx1"/>
                </a:solidFill>
              </a:rPr>
              <a:t>Remove the pistol grip adapter(7) from the receiver (13)</a:t>
            </a:r>
          </a:p>
          <a:p>
            <a:pPr marL="457200" indent="-457200">
              <a:buFont typeface="+mj-lt"/>
              <a:buAutoNum type="arabicParenR" startAt="4"/>
            </a:pPr>
            <a:endParaRPr lang="en-US" sz="2000" dirty="0" smtClean="0">
              <a:solidFill>
                <a:schemeClr val="tx1"/>
              </a:solidFill>
            </a:endParaRPr>
          </a:p>
          <a:p>
            <a:pPr marL="457200" indent="-457200">
              <a:buFont typeface="+mj-lt"/>
              <a:buAutoNum type="arabicParenR" startAt="4"/>
            </a:pPr>
            <a:r>
              <a:rPr lang="en-US" sz="2000" dirty="0" smtClean="0">
                <a:solidFill>
                  <a:schemeClr val="tx1"/>
                </a:solidFill>
              </a:rPr>
              <a:t>Install plug (5) into the</a:t>
            </a:r>
          </a:p>
          <a:p>
            <a:pPr marL="457200" indent="-457200"/>
            <a:r>
              <a:rPr lang="en-US" sz="2000" dirty="0" smtClean="0">
                <a:solidFill>
                  <a:schemeClr val="tx1"/>
                </a:solidFill>
              </a:rPr>
              <a:t>       receiver (13)</a:t>
            </a:r>
          </a:p>
          <a:p>
            <a:pPr marL="457200" indent="-457200"/>
            <a:endParaRPr lang="en-US" sz="2000" dirty="0" smtClean="0">
              <a:solidFill>
                <a:schemeClr val="tx1"/>
              </a:solidFill>
            </a:endParaRPr>
          </a:p>
        </p:txBody>
      </p:sp>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bwMode="auto">
          <a:xfrm>
            <a:off x="0" y="-138065"/>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kern="0" dirty="0" smtClean="0">
                <a:solidFill>
                  <a:schemeClr val="bg2"/>
                </a:solidFill>
                <a:latin typeface="+mj-lt"/>
                <a:ea typeface="+mj-ea"/>
                <a:cs typeface="+mj-cs"/>
              </a:rPr>
              <a:t>Host Weapon Installation</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6" name="Rectangle 5"/>
          <p:cNvSpPr/>
          <p:nvPr/>
        </p:nvSpPr>
        <p:spPr>
          <a:xfrm>
            <a:off x="0" y="1076255"/>
            <a:ext cx="9144000" cy="400110"/>
          </a:xfrm>
          <a:prstGeom prst="rect">
            <a:avLst/>
          </a:prstGeom>
        </p:spPr>
        <p:txBody>
          <a:bodyPr wrap="square">
            <a:spAutoFit/>
          </a:bodyPr>
          <a:lstStyle/>
          <a:p>
            <a:pPr marL="457200" indent="-457200"/>
            <a:r>
              <a:rPr lang="en-US" sz="2000" dirty="0" smtClean="0">
                <a:solidFill>
                  <a:schemeClr val="tx1"/>
                </a:solidFill>
              </a:rPr>
              <a:t>8)	 Insure the elevation block (3) is at the lowest setting.</a:t>
            </a:r>
            <a:endParaRPr lang="en-US" sz="2000" strike="sngStrike" dirty="0">
              <a:solidFill>
                <a:schemeClr val="tx1"/>
              </a:solidFill>
            </a:endParaRPr>
          </a:p>
        </p:txBody>
      </p:sp>
      <p:pic>
        <p:nvPicPr>
          <p:cNvPr id="12290"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1991570" y="1531625"/>
            <a:ext cx="5042221" cy="3258840"/>
          </a:xfrm>
          <a:prstGeom prst="rect">
            <a:avLst/>
          </a:prstGeom>
          <a:noFill/>
          <a:ln w="9525">
            <a:noFill/>
            <a:miter lim="800000"/>
            <a:headEnd/>
            <a:tailEnd/>
          </a:ln>
        </p:spPr>
      </p:pic>
      <p:sp>
        <p:nvSpPr>
          <p:cNvPr id="8" name="TextBox 7"/>
          <p:cNvSpPr txBox="1"/>
          <p:nvPr/>
        </p:nvSpPr>
        <p:spPr>
          <a:xfrm>
            <a:off x="0" y="4871005"/>
            <a:ext cx="9144000" cy="1138773"/>
          </a:xfrm>
          <a:prstGeom prst="rect">
            <a:avLst/>
          </a:prstGeom>
          <a:noFill/>
          <a:ln w="12700">
            <a:noFill/>
          </a:ln>
        </p:spPr>
        <p:txBody>
          <a:bodyPr wrap="square" rtlCol="0">
            <a:spAutoFit/>
          </a:bodyPr>
          <a:lstStyle/>
          <a:p>
            <a:pPr algn="ctr"/>
            <a:r>
              <a:rPr lang="en-US" sz="2800" b="1" dirty="0" smtClean="0">
                <a:ln w="3175">
                  <a:solidFill>
                    <a:schemeClr val="tx1"/>
                  </a:solidFill>
                </a:ln>
                <a:solidFill>
                  <a:srgbClr val="FFC000"/>
                </a:solidFill>
              </a:rPr>
              <a:t>CAUTION</a:t>
            </a:r>
          </a:p>
          <a:p>
            <a:pPr algn="ctr"/>
            <a:r>
              <a:rPr lang="en-US" sz="2000" dirty="0" smtClean="0">
                <a:ln w="3175">
                  <a:noFill/>
                </a:ln>
              </a:rPr>
              <a:t>No adjustment should be made to the elevation block.  Firing MASS with elevation block not at the lowest setting will cause damage to the MASS</a:t>
            </a:r>
          </a:p>
        </p:txBody>
      </p:sp>
      <p:sp>
        <p:nvSpPr>
          <p:cNvPr id="7"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bwMode="auto">
          <a:xfrm>
            <a:off x="0" y="-138065"/>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kern="0" dirty="0" smtClean="0">
                <a:solidFill>
                  <a:schemeClr val="bg2"/>
                </a:solidFill>
                <a:latin typeface="+mj-lt"/>
                <a:ea typeface="+mj-ea"/>
                <a:cs typeface="+mj-cs"/>
              </a:rPr>
              <a:t>Host Weapon Installation</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pic>
        <p:nvPicPr>
          <p:cNvPr id="13314"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5330950" y="1076255"/>
            <a:ext cx="3625560" cy="2439539"/>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clrChange>
              <a:clrFrom>
                <a:srgbClr val="FFFFFF"/>
              </a:clrFrom>
              <a:clrTo>
                <a:srgbClr val="FFFFFF">
                  <a:alpha val="0"/>
                </a:srgbClr>
              </a:clrTo>
            </a:clrChange>
            <a:lum bright="-40000"/>
          </a:blip>
          <a:srcRect/>
          <a:stretch>
            <a:fillRect/>
          </a:stretch>
        </p:blipFill>
        <p:spPr bwMode="auto">
          <a:xfrm>
            <a:off x="5406845" y="4036160"/>
            <a:ext cx="2826415" cy="2375692"/>
          </a:xfrm>
          <a:prstGeom prst="rect">
            <a:avLst/>
          </a:prstGeom>
          <a:noFill/>
          <a:ln w="9525">
            <a:noFill/>
            <a:miter lim="800000"/>
            <a:headEnd/>
            <a:tailEnd/>
          </a:ln>
        </p:spPr>
      </p:pic>
      <p:sp>
        <p:nvSpPr>
          <p:cNvPr id="6" name="Rectangle 5"/>
          <p:cNvSpPr/>
          <p:nvPr/>
        </p:nvSpPr>
        <p:spPr>
          <a:xfrm>
            <a:off x="0" y="926842"/>
            <a:ext cx="9144000" cy="5016758"/>
          </a:xfrm>
          <a:prstGeom prst="rect">
            <a:avLst/>
          </a:prstGeom>
        </p:spPr>
        <p:txBody>
          <a:bodyPr wrap="square">
            <a:spAutoFit/>
          </a:bodyPr>
          <a:lstStyle/>
          <a:p>
            <a:pPr marL="457200" indent="-457200">
              <a:buAutoNum type="arabicParenR" startAt="9"/>
            </a:pPr>
            <a:r>
              <a:rPr lang="en-US" sz="2000" dirty="0" smtClean="0">
                <a:solidFill>
                  <a:schemeClr val="tx1"/>
                </a:solidFill>
              </a:rPr>
              <a:t>Position trigger guard (4) so it is open and free from retention by the magazine well of the host weapon. </a:t>
            </a:r>
          </a:p>
          <a:p>
            <a:pPr marL="457200" indent="-457200">
              <a:buAutoNum type="arabicParenR" startAt="10"/>
            </a:pPr>
            <a:endParaRPr lang="en-US" sz="2000" dirty="0" smtClean="0">
              <a:solidFill>
                <a:schemeClr val="tx1"/>
              </a:solidFill>
            </a:endParaRPr>
          </a:p>
          <a:p>
            <a:pPr marL="457200" indent="-457200">
              <a:buAutoNum type="arabicParenR" startAt="10"/>
            </a:pPr>
            <a:r>
              <a:rPr lang="en-US" sz="2000" dirty="0" smtClean="0">
                <a:solidFill>
                  <a:schemeClr val="tx1"/>
                </a:solidFill>
              </a:rPr>
              <a:t>Ensure rubber receiver plug is seated in</a:t>
            </a:r>
          </a:p>
          <a:p>
            <a:pPr marL="457200" indent="-457200"/>
            <a:r>
              <a:rPr lang="en-US" sz="2000" dirty="0" smtClean="0">
                <a:solidFill>
                  <a:schemeClr val="tx1"/>
                </a:solidFill>
              </a:rPr>
              <a:t>      MASS. Insert rear bracket (5) in barrel nut</a:t>
            </a:r>
          </a:p>
          <a:p>
            <a:pPr marL="457200" indent="-457200"/>
            <a:r>
              <a:rPr lang="en-US" sz="2000" dirty="0" smtClean="0">
                <a:solidFill>
                  <a:schemeClr val="tx1"/>
                </a:solidFill>
              </a:rPr>
              <a:t>      of host weapon. Ensure that two locating </a:t>
            </a:r>
          </a:p>
          <a:p>
            <a:pPr marL="457200" indent="-457200"/>
            <a:r>
              <a:rPr lang="en-US" sz="2000" dirty="0" smtClean="0">
                <a:solidFill>
                  <a:schemeClr val="tx1"/>
                </a:solidFill>
              </a:rPr>
              <a:t>      pins are seated within teeth spaces of </a:t>
            </a:r>
          </a:p>
          <a:p>
            <a:pPr marL="457200" indent="-457200"/>
            <a:r>
              <a:rPr lang="en-US" sz="2000" dirty="0" smtClean="0">
                <a:solidFill>
                  <a:schemeClr val="tx1"/>
                </a:solidFill>
              </a:rPr>
              <a:t>      barrel nut of host weapon. If locating pins</a:t>
            </a:r>
          </a:p>
          <a:p>
            <a:pPr marL="457200" indent="-457200"/>
            <a:r>
              <a:rPr lang="en-US" sz="2000" dirty="0" smtClean="0">
                <a:solidFill>
                  <a:schemeClr val="tx1"/>
                </a:solidFill>
              </a:rPr>
              <a:t>      do not align within teeth of barrel nut, </a:t>
            </a:r>
          </a:p>
          <a:p>
            <a:pPr marL="457200" indent="-457200"/>
            <a:r>
              <a:rPr lang="en-US" sz="2000" dirty="0" smtClean="0">
                <a:solidFill>
                  <a:schemeClr val="tx1"/>
                </a:solidFill>
              </a:rPr>
              <a:t>      notify field maintenance. Apply downward </a:t>
            </a:r>
          </a:p>
          <a:p>
            <a:pPr marL="457200" indent="-457200"/>
            <a:r>
              <a:rPr lang="en-US" sz="2000" dirty="0" smtClean="0">
                <a:solidFill>
                  <a:schemeClr val="tx1"/>
                </a:solidFill>
              </a:rPr>
              <a:t>      pressure to seat, until hole in elevation</a:t>
            </a:r>
          </a:p>
          <a:p>
            <a:pPr marL="457200" indent="-457200"/>
            <a:r>
              <a:rPr lang="en-US" sz="2000" dirty="0" smtClean="0">
                <a:solidFill>
                  <a:schemeClr val="tx1"/>
                </a:solidFill>
              </a:rPr>
              <a:t>      block (3) is aligned with takedown pin (2). </a:t>
            </a:r>
          </a:p>
          <a:p>
            <a:pPr marL="457200" indent="-457200">
              <a:buAutoNum type="arabicParenR" startAt="8"/>
            </a:pPr>
            <a:endParaRPr lang="en-US" sz="2000" dirty="0" smtClean="0">
              <a:solidFill>
                <a:schemeClr val="tx1"/>
              </a:solidFill>
            </a:endParaRPr>
          </a:p>
          <a:p>
            <a:pPr marL="457200" indent="-457200">
              <a:buAutoNum type="arabicParenR" startAt="11"/>
            </a:pPr>
            <a:r>
              <a:rPr lang="en-US" sz="2000" dirty="0" smtClean="0">
                <a:solidFill>
                  <a:schemeClr val="tx1"/>
                </a:solidFill>
              </a:rPr>
              <a:t>Push takedown pin (2) through </a:t>
            </a:r>
          </a:p>
          <a:p>
            <a:pPr marL="457200" indent="-457200"/>
            <a:r>
              <a:rPr lang="en-US" sz="2000" dirty="0" smtClean="0">
                <a:solidFill>
                  <a:schemeClr val="tx1"/>
                </a:solidFill>
              </a:rPr>
              <a:t>       elevation block.</a:t>
            </a:r>
          </a:p>
          <a:p>
            <a:pPr marL="457200" indent="-457200"/>
            <a:endParaRPr lang="en-US" sz="2000" dirty="0" smtClean="0">
              <a:solidFill>
                <a:schemeClr val="tx1"/>
              </a:solidFill>
            </a:endParaRPr>
          </a:p>
        </p:txBody>
      </p:sp>
      <p:sp>
        <p:nvSpPr>
          <p:cNvPr id="7"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065"/>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kern="0" dirty="0" smtClean="0">
                <a:solidFill>
                  <a:schemeClr val="bg2"/>
                </a:solidFill>
                <a:latin typeface="+mj-lt"/>
                <a:ea typeface="+mj-ea"/>
                <a:cs typeface="+mj-cs"/>
              </a:rPr>
              <a:t>Host Weapon Installation</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5" name="Rectangle 4"/>
          <p:cNvSpPr/>
          <p:nvPr/>
        </p:nvSpPr>
        <p:spPr>
          <a:xfrm>
            <a:off x="0" y="772675"/>
            <a:ext cx="9144000" cy="1015663"/>
          </a:xfrm>
          <a:prstGeom prst="rect">
            <a:avLst/>
          </a:prstGeom>
          <a:ln w="12700">
            <a:noFill/>
          </a:ln>
        </p:spPr>
        <p:txBody>
          <a:bodyPr wrap="square">
            <a:spAutoFit/>
          </a:bodyPr>
          <a:lstStyle/>
          <a:p>
            <a:pPr algn="ctr"/>
            <a:r>
              <a:rPr lang="en-US" sz="2000" b="1" dirty="0" smtClean="0">
                <a:solidFill>
                  <a:srgbClr val="00B050"/>
                </a:solidFill>
              </a:rPr>
              <a:t>NOTE</a:t>
            </a:r>
            <a:endParaRPr lang="en-US" sz="2000" b="1" dirty="0" smtClean="0">
              <a:solidFill>
                <a:srgbClr val="00B050"/>
              </a:solidFill>
            </a:endParaRPr>
          </a:p>
          <a:p>
            <a:pPr algn="ctr"/>
            <a:r>
              <a:rPr lang="en-US" sz="2000" dirty="0" smtClean="0"/>
              <a:t>If upper bracket assembly and lower bracket assembly do not align, return both host weapon and MASS to field maintenance for alignment. </a:t>
            </a:r>
            <a:endParaRPr lang="en-US" sz="2000" dirty="0"/>
          </a:p>
        </p:txBody>
      </p:sp>
      <p:sp>
        <p:nvSpPr>
          <p:cNvPr id="6" name="Rectangle 5"/>
          <p:cNvSpPr/>
          <p:nvPr/>
        </p:nvSpPr>
        <p:spPr>
          <a:xfrm>
            <a:off x="0" y="1986995"/>
            <a:ext cx="9144000" cy="1015663"/>
          </a:xfrm>
          <a:prstGeom prst="rect">
            <a:avLst/>
          </a:prstGeom>
        </p:spPr>
        <p:txBody>
          <a:bodyPr wrap="square">
            <a:spAutoFit/>
          </a:bodyPr>
          <a:lstStyle/>
          <a:p>
            <a:pPr marL="457200" indent="-457200"/>
            <a:r>
              <a:rPr lang="en-US" sz="2000" dirty="0" smtClean="0">
                <a:solidFill>
                  <a:schemeClr val="tx1"/>
                </a:solidFill>
              </a:rPr>
              <a:t>12)	Position trigger guard (4) between MASS and magazine well of host weapon. Trigger guard will be properly aligned when it is retained by magazine well. </a:t>
            </a:r>
            <a:endParaRPr lang="en-US" sz="2000" dirty="0">
              <a:solidFill>
                <a:schemeClr val="tx1"/>
              </a:solidFill>
            </a:endParaRPr>
          </a:p>
        </p:txBody>
      </p:sp>
      <p:pic>
        <p:nvPicPr>
          <p:cNvPr id="14338"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2209800" y="2971800"/>
            <a:ext cx="4803298" cy="3289604"/>
          </a:xfrm>
          <a:prstGeom prst="rect">
            <a:avLst/>
          </a:prstGeom>
          <a:noFill/>
          <a:ln w="9525">
            <a:noFill/>
            <a:miter lim="800000"/>
            <a:headEnd/>
            <a:tailEnd/>
          </a:ln>
        </p:spPr>
      </p:pic>
      <p:sp>
        <p:nvSpPr>
          <p:cNvPr id="7"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065"/>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kern="0" dirty="0" smtClean="0">
                <a:solidFill>
                  <a:schemeClr val="bg2"/>
                </a:solidFill>
                <a:latin typeface="+mj-lt"/>
                <a:ea typeface="+mj-ea"/>
                <a:cs typeface="+mj-cs"/>
              </a:rPr>
              <a:t>Host Weapon Installation</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pic>
        <p:nvPicPr>
          <p:cNvPr id="15362"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1905000" y="1524000"/>
            <a:ext cx="4554615" cy="4799172"/>
          </a:xfrm>
          <a:prstGeom prst="rect">
            <a:avLst/>
          </a:prstGeom>
          <a:noFill/>
          <a:ln w="9525">
            <a:noFill/>
            <a:miter lim="800000"/>
            <a:headEnd/>
            <a:tailEnd/>
          </a:ln>
        </p:spPr>
      </p:pic>
      <p:sp>
        <p:nvSpPr>
          <p:cNvPr id="6" name="Rectangle 5"/>
          <p:cNvSpPr/>
          <p:nvPr/>
        </p:nvSpPr>
        <p:spPr>
          <a:xfrm>
            <a:off x="0" y="838200"/>
            <a:ext cx="9144000" cy="707886"/>
          </a:xfrm>
          <a:prstGeom prst="rect">
            <a:avLst/>
          </a:prstGeom>
        </p:spPr>
        <p:txBody>
          <a:bodyPr wrap="square">
            <a:spAutoFit/>
          </a:bodyPr>
          <a:lstStyle/>
          <a:p>
            <a:pPr marL="514350" indent="-514350"/>
            <a:r>
              <a:rPr lang="en-US" sz="2000" dirty="0" smtClean="0"/>
              <a:t>13)	Grasp upper bracket assembly (1) and lower bracket assembly (6) and check for movement. If movement is detected, notify maintenance. </a:t>
            </a:r>
            <a:endParaRPr lang="en-US" sz="2000" dirty="0"/>
          </a:p>
        </p:txBody>
      </p:sp>
      <p:sp>
        <p:nvSpPr>
          <p:cNvPr id="5"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0" y="180975"/>
            <a:ext cx="9144000" cy="1066801"/>
          </a:xfrm>
        </p:spPr>
        <p:txBody>
          <a:bodyPr/>
          <a:lstStyle/>
          <a:p>
            <a:pPr algn="ctr"/>
            <a:r>
              <a:rPr lang="en-US" sz="2400" b="1" dirty="0" smtClean="0">
                <a:solidFill>
                  <a:schemeClr val="bg2"/>
                </a:solidFill>
                <a:effectLst/>
                <a:latin typeface="Arial" pitchFamily="34" charset="0"/>
                <a:cs typeface="Arial" pitchFamily="34" charset="0"/>
              </a:rPr>
              <a:t>Loading the Magazine</a:t>
            </a:r>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2928499" y="2590800"/>
            <a:ext cx="5986901" cy="3769530"/>
          </a:xfrm>
          <a:prstGeom prst="rect">
            <a:avLst/>
          </a:prstGeom>
          <a:noFill/>
          <a:ln w="9525">
            <a:noFill/>
            <a:miter lim="800000"/>
            <a:headEnd/>
            <a:tailEnd/>
          </a:ln>
        </p:spPr>
      </p:pic>
      <p:sp>
        <p:nvSpPr>
          <p:cNvPr id="7" name="Rectangle 6"/>
          <p:cNvSpPr/>
          <p:nvPr/>
        </p:nvSpPr>
        <p:spPr>
          <a:xfrm>
            <a:off x="0" y="1228045"/>
            <a:ext cx="9144000" cy="1938992"/>
          </a:xfrm>
          <a:prstGeom prst="rect">
            <a:avLst/>
          </a:prstGeom>
        </p:spPr>
        <p:txBody>
          <a:bodyPr wrap="square">
            <a:spAutoFit/>
          </a:bodyPr>
          <a:lstStyle/>
          <a:p>
            <a:pPr marL="457200" indent="-457200">
              <a:buAutoNum type="arabicParenR"/>
            </a:pPr>
            <a:r>
              <a:rPr lang="en-US" sz="2000" dirty="0" smtClean="0"/>
              <a:t>Manually check the follower for freedom of  movement.</a:t>
            </a:r>
          </a:p>
          <a:p>
            <a:pPr marL="457200" indent="-457200">
              <a:buAutoNum type="arabicParenR"/>
            </a:pPr>
            <a:endParaRPr lang="en-US" sz="2000" dirty="0" smtClean="0"/>
          </a:p>
          <a:p>
            <a:pPr marL="457200" indent="-457200">
              <a:buAutoNum type="arabicParenR"/>
            </a:pPr>
            <a:r>
              <a:rPr lang="en-US" sz="2000" dirty="0" smtClean="0"/>
              <a:t>Load rounds in magazine (8) by inserting cartridge (7) rim first.  Push down and toward rear of magazine. </a:t>
            </a:r>
          </a:p>
          <a:p>
            <a:pPr marL="457200" indent="-457200">
              <a:buAutoNum type="arabicParenR"/>
            </a:pPr>
            <a:endParaRPr lang="en-US" sz="2000" dirty="0" smtClean="0"/>
          </a:p>
          <a:p>
            <a:pPr marL="457200" indent="-457200">
              <a:buAutoNum type="arabicParenR"/>
            </a:pPr>
            <a:r>
              <a:rPr lang="en-US" sz="2000" dirty="0" smtClean="0"/>
              <a:t>Repeat until magazine (8) is full.</a:t>
            </a:r>
            <a:endParaRPr lang="en-US" sz="2000" dirty="0"/>
          </a:p>
        </p:txBody>
      </p:sp>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Loading and Firing</a:t>
            </a:r>
          </a:p>
        </p:txBody>
      </p:sp>
      <p:pic>
        <p:nvPicPr>
          <p:cNvPr id="16589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19400" y="990600"/>
            <a:ext cx="3305649" cy="1669995"/>
          </a:xfrm>
          <a:prstGeom prst="rect">
            <a:avLst/>
          </a:prstGeom>
          <a:noFill/>
          <a:ln w="9525">
            <a:noFill/>
            <a:miter lim="800000"/>
            <a:headEnd/>
            <a:tailEnd/>
          </a:ln>
        </p:spPr>
      </p:pic>
      <p:sp>
        <p:nvSpPr>
          <p:cNvPr id="7" name="Rectangle 6"/>
          <p:cNvSpPr/>
          <p:nvPr/>
        </p:nvSpPr>
        <p:spPr>
          <a:xfrm>
            <a:off x="0" y="2745945"/>
            <a:ext cx="9144000" cy="3477875"/>
          </a:xfrm>
          <a:prstGeom prst="rect">
            <a:avLst/>
          </a:prstGeom>
        </p:spPr>
        <p:txBody>
          <a:bodyPr wrap="square">
            <a:spAutoFit/>
          </a:bodyPr>
          <a:lstStyle/>
          <a:p>
            <a:endParaRPr lang="en-US" sz="2000" b="1" dirty="0" smtClean="0"/>
          </a:p>
          <a:p>
            <a:pPr algn="ctr"/>
            <a:r>
              <a:rPr lang="en-US" sz="2000" b="1" dirty="0" smtClean="0"/>
              <a:t>To avoid injury or death, ensure muzzle is pointed in a safe direction. </a:t>
            </a:r>
          </a:p>
          <a:p>
            <a:pPr algn="ctr"/>
            <a:endParaRPr lang="en-US" sz="2000" b="1" dirty="0" smtClean="0"/>
          </a:p>
          <a:p>
            <a:pPr algn="ctr"/>
            <a:r>
              <a:rPr lang="en-US" sz="2000" b="1" dirty="0" smtClean="0"/>
              <a:t>Do not fire any rounds without the standoff device/cylinder choke firmly screwed in place.  If the weapon is fired without the standoff device/ cylinder choke in place it will result in damage to the barrel and/or injury to the operator.  The operator should conduct periodical checks to ensure the standoff device/ cylinder choke is tight.</a:t>
            </a:r>
          </a:p>
          <a:p>
            <a:endParaRPr lang="en-US" sz="2000" b="1" dirty="0" smtClean="0"/>
          </a:p>
          <a:p>
            <a:pPr algn="ctr"/>
            <a:r>
              <a:rPr lang="en-US" sz="2000" b="1" dirty="0" smtClean="0">
                <a:solidFill>
                  <a:schemeClr val="bg2"/>
                </a:solidFill>
              </a:rPr>
              <a:t>NOTE </a:t>
            </a:r>
          </a:p>
          <a:p>
            <a:r>
              <a:rPr lang="en-US" sz="2000" b="1" dirty="0" smtClean="0">
                <a:solidFill>
                  <a:schemeClr val="bg2"/>
                </a:solidFill>
              </a:rPr>
              <a:t>The magazine may be inserted with bolt assembly open or closed. </a:t>
            </a:r>
            <a:endParaRPr lang="en-US" sz="2000" b="1" dirty="0">
              <a:solidFill>
                <a:schemeClr val="bg2"/>
              </a:solidFill>
            </a:endParaRPr>
          </a:p>
        </p:txBody>
      </p:sp>
      <p:sp>
        <p:nvSpPr>
          <p:cNvPr id="5"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
        <p:nvSpPr>
          <p:cNvPr id="8" name="Rectangle 7"/>
          <p:cNvSpPr/>
          <p:nvPr/>
        </p:nvSpPr>
        <p:spPr>
          <a:xfrm>
            <a:off x="3581400" y="1066800"/>
            <a:ext cx="1447800" cy="304800"/>
          </a:xfrm>
          <a:prstGeom prst="rect">
            <a:avLst/>
          </a:prstGeom>
          <a:solidFill>
            <a:srgbClr val="E8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81400" y="990600"/>
            <a:ext cx="1828800" cy="446276"/>
          </a:xfrm>
          <a:prstGeom prst="rect">
            <a:avLst/>
          </a:prstGeom>
        </p:spPr>
        <p:txBody>
          <a:bodyPr wrap="square">
            <a:spAutoFit/>
          </a:bodyPr>
          <a:lstStyle/>
          <a:p>
            <a:r>
              <a:rPr lang="en-US" sz="2300" b="1" dirty="0" smtClean="0">
                <a:solidFill>
                  <a:srgbClr val="FF0000"/>
                </a:solidFill>
                <a:cs typeface="Arial" pitchFamily="34" charset="0"/>
              </a:rPr>
              <a:t>WARNING</a:t>
            </a:r>
            <a:endParaRPr lang="en-US" sz="2300" b="1" dirty="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1219200" y="3048000"/>
            <a:ext cx="6262432" cy="3656685"/>
          </a:xfrm>
          <a:prstGeom prst="rect">
            <a:avLst/>
          </a:prstGeom>
          <a:noFill/>
          <a:ln w="9525">
            <a:noFill/>
            <a:miter lim="800000"/>
            <a:headEnd/>
            <a:tailEnd/>
          </a:ln>
        </p:spPr>
      </p:pic>
      <p:sp>
        <p:nvSpPr>
          <p:cNvPr id="4"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Loading and Firing</a:t>
            </a:r>
          </a:p>
        </p:txBody>
      </p:sp>
      <p:sp>
        <p:nvSpPr>
          <p:cNvPr id="6" name="Rectangle 5"/>
          <p:cNvSpPr/>
          <p:nvPr/>
        </p:nvSpPr>
        <p:spPr>
          <a:xfrm>
            <a:off x="0" y="838200"/>
            <a:ext cx="9144000" cy="2554545"/>
          </a:xfrm>
          <a:prstGeom prst="rect">
            <a:avLst/>
          </a:prstGeom>
        </p:spPr>
        <p:txBody>
          <a:bodyPr wrap="square">
            <a:spAutoFit/>
          </a:bodyPr>
          <a:lstStyle/>
          <a:p>
            <a:pPr marL="457200" indent="-457200">
              <a:buAutoNum type="arabicParenR"/>
            </a:pPr>
            <a:r>
              <a:rPr lang="en-US" sz="2000" dirty="0" smtClean="0"/>
              <a:t>Clear the weapon.</a:t>
            </a:r>
          </a:p>
          <a:p>
            <a:pPr marL="457200" indent="-457200">
              <a:buAutoNum type="arabicParenR"/>
            </a:pPr>
            <a:endParaRPr lang="en-US" sz="2000" dirty="0" smtClean="0"/>
          </a:p>
          <a:p>
            <a:pPr marL="457200" indent="-457200">
              <a:buAutoNum type="arabicParenR" startAt="2"/>
            </a:pPr>
            <a:r>
              <a:rPr lang="en-US" sz="2000" dirty="0" smtClean="0"/>
              <a:t>Insert fully loaded magazine (8) into magazine well (9) by seating front lip </a:t>
            </a:r>
          </a:p>
          <a:p>
            <a:pPr marL="457200" indent="-457200"/>
            <a:r>
              <a:rPr lang="en-US" sz="2000" dirty="0" smtClean="0"/>
              <a:t>       first and then rotating rear upwards until it snaps in place secured by magazine release (10). </a:t>
            </a:r>
          </a:p>
          <a:p>
            <a:endParaRPr lang="en-US" sz="2000" dirty="0" smtClean="0"/>
          </a:p>
          <a:p>
            <a:pPr marL="457200" indent="-457200">
              <a:buAutoNum type="arabicParenR" startAt="3"/>
            </a:pPr>
            <a:r>
              <a:rPr lang="en-US" sz="2000" dirty="0" smtClean="0"/>
              <a:t>Grasp magazine (8) and pull down to ensure magazine </a:t>
            </a:r>
            <a:r>
              <a:rPr lang="en-US" sz="2000" dirty="0" smtClean="0">
                <a:solidFill>
                  <a:schemeClr val="bg2"/>
                </a:solidFill>
              </a:rPr>
              <a:t>is seated securely     </a:t>
            </a:r>
          </a:p>
          <a:p>
            <a:pPr marL="457200" indent="-457200"/>
            <a:r>
              <a:rPr lang="en-US" sz="2000" dirty="0" smtClean="0">
                <a:solidFill>
                  <a:schemeClr val="bg2"/>
                </a:solidFill>
              </a:rPr>
              <a:t>	in magazine well (9). </a:t>
            </a:r>
            <a:endParaRPr lang="en-US" sz="2000" dirty="0">
              <a:solidFill>
                <a:schemeClr val="bg2"/>
              </a:solidFill>
            </a:endParaRPr>
          </a:p>
        </p:txBody>
      </p:sp>
      <p:sp>
        <p:nvSpPr>
          <p:cNvPr id="5"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9617"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itchFamily="34" charset="0"/>
                <a:ea typeface="ＭＳ Ｐゴシック" pitchFamily="34" charset="-128"/>
                <a:cs typeface="Arial" pitchFamily="34" charset="0"/>
              </a:rPr>
              <a:t>Training Overview</a:t>
            </a:r>
            <a:endParaRPr lang="en-US" sz="2800" b="1" dirty="0">
              <a:solidFill>
                <a:srgbClr val="FFFFFF"/>
              </a:solidFill>
              <a:latin typeface="Arial" pitchFamily="34" charset="0"/>
              <a:ea typeface="ＭＳ Ｐゴシック" pitchFamily="34" charset="-128"/>
              <a:cs typeface="Arial" pitchFamily="34" charset="0"/>
            </a:endParaRPr>
          </a:p>
        </p:txBody>
      </p:sp>
      <p:sp>
        <p:nvSpPr>
          <p:cNvPr id="4" name="TextBox 3"/>
          <p:cNvSpPr txBox="1"/>
          <p:nvPr/>
        </p:nvSpPr>
        <p:spPr>
          <a:xfrm>
            <a:off x="2133600" y="1005622"/>
            <a:ext cx="4419600" cy="7376378"/>
          </a:xfrm>
          <a:prstGeom prst="rect">
            <a:avLst/>
          </a:prstGeom>
          <a:noFill/>
        </p:spPr>
        <p:txBody>
          <a:bodyPr wrap="square" spcCol="914400" rtlCol="0">
            <a:spAutoFit/>
          </a:bodyPr>
          <a:lstStyle/>
          <a:p>
            <a:pPr>
              <a:lnSpc>
                <a:spcPts val="3200"/>
              </a:lnSpc>
              <a:buFont typeface="Arial" pitchFamily="34" charset="0"/>
              <a:buChar char="•"/>
            </a:pPr>
            <a:r>
              <a:rPr lang="en-US" sz="2000" b="1" spc="100" dirty="0" smtClean="0">
                <a:solidFill>
                  <a:schemeClr val="tx1"/>
                </a:solidFill>
              </a:rPr>
              <a:t> ADMINISTRATION</a:t>
            </a:r>
          </a:p>
          <a:p>
            <a:pPr>
              <a:lnSpc>
                <a:spcPts val="3200"/>
              </a:lnSpc>
              <a:buFont typeface="Arial" pitchFamily="34" charset="0"/>
              <a:buChar char="•"/>
            </a:pPr>
            <a:r>
              <a:rPr lang="en-US" sz="2000" b="1" spc="100" dirty="0" smtClean="0">
                <a:solidFill>
                  <a:schemeClr val="tx1"/>
                </a:solidFill>
              </a:rPr>
              <a:t> SAFETY</a:t>
            </a:r>
          </a:p>
          <a:p>
            <a:pPr>
              <a:lnSpc>
                <a:spcPts val="3200"/>
              </a:lnSpc>
              <a:buFont typeface="Arial" pitchFamily="34" charset="0"/>
              <a:buChar char="•"/>
            </a:pPr>
            <a:r>
              <a:rPr lang="en-US" sz="2000" b="1" spc="100" dirty="0" smtClean="0">
                <a:solidFill>
                  <a:schemeClr val="tx1"/>
                </a:solidFill>
              </a:rPr>
              <a:t> CHARACTERISTICS</a:t>
            </a:r>
          </a:p>
          <a:p>
            <a:pPr>
              <a:lnSpc>
                <a:spcPts val="3200"/>
              </a:lnSpc>
              <a:buFont typeface="Arial" pitchFamily="34" charset="0"/>
              <a:buChar char="•"/>
            </a:pPr>
            <a:r>
              <a:rPr lang="en-US" sz="2000" b="1" spc="100" dirty="0" smtClean="0">
                <a:solidFill>
                  <a:schemeClr val="tx1"/>
                </a:solidFill>
              </a:rPr>
              <a:t> CLEARING</a:t>
            </a:r>
          </a:p>
          <a:p>
            <a:pPr>
              <a:lnSpc>
                <a:spcPts val="3200"/>
              </a:lnSpc>
              <a:buFont typeface="Arial" pitchFamily="34" charset="0"/>
              <a:buChar char="•"/>
            </a:pPr>
            <a:r>
              <a:rPr lang="en-US" sz="2000" b="1" spc="100" dirty="0" smtClean="0">
                <a:solidFill>
                  <a:schemeClr val="tx1"/>
                </a:solidFill>
              </a:rPr>
              <a:t> STAND ALONE INSTALLATION</a:t>
            </a:r>
          </a:p>
          <a:p>
            <a:pPr>
              <a:lnSpc>
                <a:spcPts val="3200"/>
              </a:lnSpc>
              <a:buFont typeface="Arial" pitchFamily="34" charset="0"/>
              <a:buChar char="•"/>
            </a:pPr>
            <a:r>
              <a:rPr lang="en-US" sz="2000" b="1" spc="100" dirty="0" smtClean="0">
                <a:solidFill>
                  <a:schemeClr val="tx1"/>
                </a:solidFill>
              </a:rPr>
              <a:t> HOST WEAPON INSTALLATION</a:t>
            </a:r>
          </a:p>
          <a:p>
            <a:pPr>
              <a:lnSpc>
                <a:spcPts val="3200"/>
              </a:lnSpc>
              <a:buFont typeface="Arial" pitchFamily="34" charset="0"/>
              <a:buChar char="•"/>
            </a:pPr>
            <a:r>
              <a:rPr lang="en-US" sz="2000" b="1" spc="100" dirty="0" smtClean="0">
                <a:solidFill>
                  <a:schemeClr val="tx1"/>
                </a:solidFill>
              </a:rPr>
              <a:t> OPERATION</a:t>
            </a:r>
          </a:p>
          <a:p>
            <a:pPr>
              <a:lnSpc>
                <a:spcPts val="3200"/>
              </a:lnSpc>
              <a:buFont typeface="Arial" pitchFamily="34" charset="0"/>
              <a:buChar char="•"/>
            </a:pPr>
            <a:r>
              <a:rPr lang="en-US" sz="2000" b="1" spc="100" dirty="0" smtClean="0">
                <a:solidFill>
                  <a:schemeClr val="tx1"/>
                </a:solidFill>
              </a:rPr>
              <a:t> FIELD STRIPPING</a:t>
            </a:r>
          </a:p>
          <a:p>
            <a:pPr>
              <a:lnSpc>
                <a:spcPts val="3200"/>
              </a:lnSpc>
              <a:buFont typeface="Arial" pitchFamily="34" charset="0"/>
              <a:buChar char="•"/>
            </a:pPr>
            <a:r>
              <a:rPr lang="en-US" sz="2000" b="1" spc="100" dirty="0" smtClean="0">
                <a:solidFill>
                  <a:schemeClr val="tx1"/>
                </a:solidFill>
              </a:rPr>
              <a:t> FUNCTION CHECK</a:t>
            </a:r>
          </a:p>
          <a:p>
            <a:pPr>
              <a:lnSpc>
                <a:spcPts val="3200"/>
              </a:lnSpc>
              <a:buFont typeface="Arial" pitchFamily="34" charset="0"/>
              <a:buChar char="•"/>
            </a:pPr>
            <a:r>
              <a:rPr lang="en-US" sz="2000" b="1" spc="100" dirty="0" smtClean="0">
                <a:solidFill>
                  <a:schemeClr val="tx1"/>
                </a:solidFill>
              </a:rPr>
              <a:t> PMCS</a:t>
            </a:r>
          </a:p>
          <a:p>
            <a:pPr>
              <a:lnSpc>
                <a:spcPts val="3200"/>
              </a:lnSpc>
              <a:buFont typeface="Arial" pitchFamily="34" charset="0"/>
              <a:buChar char="•"/>
            </a:pPr>
            <a:r>
              <a:rPr lang="en-US" sz="2000" b="1" spc="100" dirty="0" smtClean="0">
                <a:solidFill>
                  <a:schemeClr val="tx1"/>
                </a:solidFill>
              </a:rPr>
              <a:t> TROUBLESHOOTING</a:t>
            </a:r>
          </a:p>
          <a:p>
            <a:pPr>
              <a:lnSpc>
                <a:spcPts val="3200"/>
              </a:lnSpc>
              <a:buFont typeface="Arial" pitchFamily="34" charset="0"/>
              <a:buChar char="•"/>
            </a:pPr>
            <a:r>
              <a:rPr lang="en-US" sz="2000" b="1" spc="100" dirty="0" smtClean="0">
                <a:solidFill>
                  <a:schemeClr val="tx1"/>
                </a:solidFill>
              </a:rPr>
              <a:t> PRACTICAL EXERCISE </a:t>
            </a:r>
          </a:p>
          <a:p>
            <a:pPr>
              <a:lnSpc>
                <a:spcPts val="3200"/>
              </a:lnSpc>
              <a:buFont typeface="Arial" pitchFamily="34" charset="0"/>
              <a:buChar char="•"/>
            </a:pPr>
            <a:r>
              <a:rPr lang="en-US" sz="2000" b="1" spc="100" dirty="0" smtClean="0">
                <a:solidFill>
                  <a:schemeClr val="tx1"/>
                </a:solidFill>
              </a:rPr>
              <a:t> REVIEW</a:t>
            </a:r>
          </a:p>
          <a:p>
            <a:pPr>
              <a:lnSpc>
                <a:spcPts val="3200"/>
              </a:lnSpc>
            </a:pPr>
            <a:r>
              <a:rPr lang="en-US" sz="2000" spc="100" dirty="0" smtClean="0">
                <a:solidFill>
                  <a:schemeClr val="tx1"/>
                </a:solidFill>
              </a:rPr>
              <a:t> </a:t>
            </a:r>
          </a:p>
          <a:p>
            <a:endParaRPr lang="en-US" sz="2000" dirty="0" smtClean="0">
              <a:solidFill>
                <a:schemeClr val="tx1"/>
              </a:solidFill>
            </a:endParaRPr>
          </a:p>
          <a:p>
            <a:endParaRPr lang="en-US" sz="2000" dirty="0" smtClean="0">
              <a:solidFill>
                <a:schemeClr val="tx1"/>
              </a:solidFill>
            </a:endParaRPr>
          </a:p>
          <a:p>
            <a:endParaRPr lang="en-US" sz="2000" dirty="0" smtClean="0">
              <a:solidFill>
                <a:schemeClr val="tx1"/>
              </a:solidFill>
            </a:endParaRPr>
          </a:p>
          <a:p>
            <a:endParaRPr lang="en-US" sz="2000" dirty="0" smtClean="0">
              <a:solidFill>
                <a:schemeClr val="tx1"/>
              </a:solidFill>
            </a:endParaRPr>
          </a:p>
          <a:p>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762000" y="3469296"/>
            <a:ext cx="8382000" cy="3070789"/>
          </a:xfrm>
          <a:prstGeom prst="rect">
            <a:avLst/>
          </a:prstGeom>
          <a:noFill/>
          <a:ln w="9525">
            <a:noFill/>
            <a:miter lim="800000"/>
            <a:headEnd/>
            <a:tailEnd/>
          </a:ln>
        </p:spPr>
      </p:pic>
      <p:sp>
        <p:nvSpPr>
          <p:cNvPr id="4"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Loading and Firing</a:t>
            </a:r>
          </a:p>
        </p:txBody>
      </p:sp>
      <p:sp>
        <p:nvSpPr>
          <p:cNvPr id="5" name="Rectangle 4"/>
          <p:cNvSpPr/>
          <p:nvPr/>
        </p:nvSpPr>
        <p:spPr>
          <a:xfrm>
            <a:off x="0" y="924465"/>
            <a:ext cx="9144000" cy="2862322"/>
          </a:xfrm>
          <a:prstGeom prst="rect">
            <a:avLst/>
          </a:prstGeom>
        </p:spPr>
        <p:txBody>
          <a:bodyPr wrap="square">
            <a:spAutoFit/>
          </a:bodyPr>
          <a:lstStyle/>
          <a:p>
            <a:pPr marL="457200" indent="-457200"/>
            <a:r>
              <a:rPr lang="en-US" sz="2000" dirty="0" smtClean="0"/>
              <a:t>4)	Pull the charging handle (15) to rear and then push forward with enough force to ensure round is inserted into the chamber and the bolt is locked.</a:t>
            </a:r>
          </a:p>
          <a:p>
            <a:pPr marL="457200" indent="-457200">
              <a:buAutoNum type="arabicParenR"/>
            </a:pPr>
            <a:endParaRPr lang="en-US" sz="2000" dirty="0" smtClean="0"/>
          </a:p>
          <a:p>
            <a:pPr marL="457200" indent="-457200"/>
            <a:r>
              <a:rPr lang="en-US" sz="2000" dirty="0" smtClean="0"/>
              <a:t>5)    Remove magazine (8) by depressing magazine release (10).  Insert another round to fully load the magazine.</a:t>
            </a:r>
          </a:p>
          <a:p>
            <a:endParaRPr lang="en-US" sz="2000" dirty="0" smtClean="0"/>
          </a:p>
          <a:p>
            <a:pPr marL="457200" indent="-457200"/>
            <a:r>
              <a:rPr lang="en-US" sz="2000" dirty="0" smtClean="0"/>
              <a:t>6)    Insert fully loaded magazine (8) into magazine well (9) by seating front lip first and then rotating rear and upwards until it snaps in place secured by the magazine release (10).</a:t>
            </a:r>
            <a:endParaRPr lang="en-US" sz="2000" dirty="0"/>
          </a:p>
        </p:txBody>
      </p:sp>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1371600" y="3733800"/>
            <a:ext cx="7772400" cy="2847458"/>
          </a:xfrm>
          <a:prstGeom prst="rect">
            <a:avLst/>
          </a:prstGeom>
          <a:noFill/>
          <a:ln w="9525">
            <a:noFill/>
            <a:miter lim="800000"/>
            <a:headEnd/>
            <a:tailEnd/>
          </a:ln>
        </p:spPr>
      </p:pic>
      <p:sp>
        <p:nvSpPr>
          <p:cNvPr id="4"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Loading and Firing</a:t>
            </a:r>
          </a:p>
        </p:txBody>
      </p:sp>
      <p:sp>
        <p:nvSpPr>
          <p:cNvPr id="5" name="Rectangle 4"/>
          <p:cNvSpPr/>
          <p:nvPr/>
        </p:nvSpPr>
        <p:spPr>
          <a:xfrm>
            <a:off x="0" y="990600"/>
            <a:ext cx="9144000" cy="2917209"/>
          </a:xfrm>
          <a:prstGeom prst="rect">
            <a:avLst/>
          </a:prstGeom>
        </p:spPr>
        <p:txBody>
          <a:bodyPr wrap="square">
            <a:spAutoFit/>
          </a:bodyPr>
          <a:lstStyle/>
          <a:p>
            <a:pPr marL="457200" indent="-457200">
              <a:lnSpc>
                <a:spcPts val="2000"/>
              </a:lnSpc>
            </a:pPr>
            <a:r>
              <a:rPr lang="en-US" sz="2000" dirty="0" smtClean="0"/>
              <a:t>7)    Face target, place weapon against shoulder, and grip host weapon magazine (13) with firing hand.</a:t>
            </a:r>
          </a:p>
          <a:p>
            <a:pPr marL="457200" indent="-457200">
              <a:lnSpc>
                <a:spcPts val="2000"/>
              </a:lnSpc>
              <a:buAutoNum type="arabicParenR"/>
            </a:pPr>
            <a:endParaRPr lang="en-US" sz="2000" dirty="0" smtClean="0"/>
          </a:p>
          <a:p>
            <a:pPr marL="457200" indent="-457200">
              <a:lnSpc>
                <a:spcPts val="2000"/>
              </a:lnSpc>
            </a:pPr>
            <a:r>
              <a:rPr lang="en-US" sz="2000" dirty="0" smtClean="0"/>
              <a:t>8)    Align optic or front and rear sights (11) of host weapon.</a:t>
            </a:r>
          </a:p>
          <a:p>
            <a:pPr>
              <a:lnSpc>
                <a:spcPts val="2000"/>
              </a:lnSpc>
            </a:pPr>
            <a:endParaRPr lang="en-US" sz="2000" dirty="0" smtClean="0"/>
          </a:p>
          <a:p>
            <a:pPr marL="457200" indent="-457200">
              <a:lnSpc>
                <a:spcPts val="2000"/>
              </a:lnSpc>
              <a:buAutoNum type="arabicParenR" startAt="9"/>
            </a:pPr>
            <a:r>
              <a:rPr lang="en-US" sz="2000" dirty="0" smtClean="0"/>
              <a:t>Move safety mechanism (12) from safe position to fire position.</a:t>
            </a:r>
          </a:p>
          <a:p>
            <a:pPr marL="457200" indent="-457200">
              <a:lnSpc>
                <a:spcPts val="2000"/>
              </a:lnSpc>
              <a:buAutoNum type="arabicParenR" startAt="9"/>
            </a:pPr>
            <a:endParaRPr lang="en-US" sz="2000" dirty="0" smtClean="0"/>
          </a:p>
          <a:p>
            <a:pPr marL="457200" indent="-457200">
              <a:lnSpc>
                <a:spcPts val="2000"/>
              </a:lnSpc>
              <a:buAutoNum type="arabicParenR" startAt="9"/>
            </a:pPr>
            <a:r>
              <a:rPr lang="en-US" sz="2000" dirty="0" smtClean="0"/>
              <a:t>Squeeze trigger (14) of the MASS.</a:t>
            </a:r>
          </a:p>
          <a:p>
            <a:pPr marL="457200" indent="-457200">
              <a:lnSpc>
                <a:spcPts val="2000"/>
              </a:lnSpc>
              <a:buAutoNum type="arabicParenR" startAt="9"/>
            </a:pPr>
            <a:endParaRPr lang="en-US" sz="2000" dirty="0" smtClean="0"/>
          </a:p>
          <a:p>
            <a:pPr marL="457200" indent="-457200">
              <a:lnSpc>
                <a:spcPts val="2000"/>
              </a:lnSpc>
              <a:buAutoNum type="arabicParenR" startAt="9"/>
            </a:pPr>
            <a:r>
              <a:rPr lang="en-US" sz="2000" dirty="0" smtClean="0"/>
              <a:t>Pull charging handle (15) to the rear to eject spent round, then push it forward to chamber the next round.</a:t>
            </a:r>
            <a:endParaRPr lang="en-US" sz="2000" dirty="0"/>
          </a:p>
        </p:txBody>
      </p:sp>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kern="0" dirty="0" smtClean="0">
                <a:solidFill>
                  <a:schemeClr val="bg2"/>
                </a:solidFill>
                <a:latin typeface="+mj-lt"/>
                <a:ea typeface="+mj-ea"/>
                <a:cs typeface="+mj-cs"/>
              </a:rPr>
              <a:t>Deploy the Standoff Device</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pic>
        <p:nvPicPr>
          <p:cNvPr id="168962"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457200" y="2590800"/>
            <a:ext cx="8063392" cy="3934625"/>
          </a:xfrm>
          <a:prstGeom prst="rect">
            <a:avLst/>
          </a:prstGeom>
          <a:noFill/>
          <a:ln w="9525">
            <a:noFill/>
            <a:miter lim="800000"/>
            <a:headEnd/>
            <a:tailEnd/>
          </a:ln>
        </p:spPr>
      </p:pic>
      <p:sp>
        <p:nvSpPr>
          <p:cNvPr id="6" name="TextBox 5"/>
          <p:cNvSpPr txBox="1"/>
          <p:nvPr/>
        </p:nvSpPr>
        <p:spPr>
          <a:xfrm>
            <a:off x="0" y="953631"/>
            <a:ext cx="9143999" cy="2246769"/>
          </a:xfrm>
          <a:prstGeom prst="rect">
            <a:avLst/>
          </a:prstGeom>
          <a:noFill/>
        </p:spPr>
        <p:txBody>
          <a:bodyPr wrap="square" rtlCol="0">
            <a:spAutoFit/>
          </a:bodyPr>
          <a:lstStyle/>
          <a:p>
            <a:r>
              <a:rPr lang="en-US" sz="2000" dirty="0" smtClean="0"/>
              <a:t>Pull out on standoff device (1) and rotate counterclockwise 1/8 turn.  Slide standoff device forward until end of travel is reached.  Rotate standoff device clockwise 1/8 turn to lock.</a:t>
            </a:r>
          </a:p>
          <a:p>
            <a:endParaRPr lang="en-US" sz="2000" dirty="0" smtClean="0"/>
          </a:p>
          <a:p>
            <a:r>
              <a:rPr lang="en-US" sz="2000" dirty="0" smtClean="0"/>
              <a:t>When breeching insure the standoff device is extended and in contact with the surface being breeched.</a:t>
            </a:r>
          </a:p>
          <a:p>
            <a:endParaRPr lang="en-US" sz="2000" dirty="0" smtClean="0">
              <a:solidFill>
                <a:schemeClr val="bg2"/>
              </a:solidFill>
            </a:endParaRPr>
          </a:p>
        </p:txBody>
      </p:sp>
      <p:sp>
        <p:nvSpPr>
          <p:cNvPr id="5"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kern="0" dirty="0" smtClean="0">
                <a:solidFill>
                  <a:schemeClr val="bg2"/>
                </a:solidFill>
                <a:latin typeface="+mj-lt"/>
                <a:ea typeface="+mj-ea"/>
                <a:cs typeface="+mj-cs"/>
              </a:rPr>
              <a:t>Deploy the Standoff Device</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5" name="Rectangle 4"/>
          <p:cNvSpPr/>
          <p:nvPr/>
        </p:nvSpPr>
        <p:spPr>
          <a:xfrm>
            <a:off x="0" y="1068567"/>
            <a:ext cx="9144000" cy="5016758"/>
          </a:xfrm>
          <a:prstGeom prst="rect">
            <a:avLst/>
          </a:prstGeom>
        </p:spPr>
        <p:txBody>
          <a:bodyPr wrap="square">
            <a:spAutoFit/>
          </a:bodyPr>
          <a:lstStyle/>
          <a:p>
            <a:r>
              <a:rPr lang="en-US" sz="2000" dirty="0" smtClean="0"/>
              <a:t>During breeching operation the operator should maintain charging handle to hand contact at all times.</a:t>
            </a:r>
          </a:p>
          <a:p>
            <a:endParaRPr lang="en-US" sz="2000" dirty="0" smtClean="0"/>
          </a:p>
          <a:p>
            <a:r>
              <a:rPr lang="en-US" sz="2000" dirty="0" smtClean="0"/>
              <a:t>When breeching locks the recommended technique is surface to surface contact, 45 degrees down and 45 degrees towards the lock set.  </a:t>
            </a:r>
          </a:p>
          <a:p>
            <a:endParaRPr lang="en-US" sz="2000" dirty="0" smtClean="0"/>
          </a:p>
          <a:p>
            <a:r>
              <a:rPr lang="en-US" sz="2000" dirty="0" smtClean="0"/>
              <a:t>When breeching visible hinges the recommended technique is surface to surface contact 45 degrees towards the door frame.</a:t>
            </a:r>
          </a:p>
          <a:p>
            <a:endParaRPr lang="en-US" sz="2000" dirty="0" smtClean="0"/>
          </a:p>
          <a:p>
            <a:r>
              <a:rPr lang="en-US" sz="2000" dirty="0" smtClean="0"/>
              <a:t>During breeching operations the standoff device can be flush to the surface being breeched.</a:t>
            </a:r>
          </a:p>
          <a:p>
            <a:endParaRPr lang="en-US" sz="2000" dirty="0" smtClean="0"/>
          </a:p>
          <a:p>
            <a:r>
              <a:rPr lang="en-US" sz="2000" dirty="0" smtClean="0"/>
              <a:t>During all breeching operations the operator should insure they are wearing the proper protective equipment.</a:t>
            </a:r>
          </a:p>
          <a:p>
            <a:endParaRPr lang="en-US" sz="2000" dirty="0" smtClean="0"/>
          </a:p>
          <a:p>
            <a:r>
              <a:rPr lang="en-US" sz="2000" dirty="0" smtClean="0"/>
              <a:t>To stow standoff device, reverse the above steps.</a:t>
            </a:r>
            <a:endParaRPr lang="en-US" sz="2000" dirty="0"/>
          </a:p>
        </p:txBody>
      </p:sp>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Misfire Procedures</a:t>
            </a:r>
          </a:p>
        </p:txBody>
      </p:sp>
      <p:sp>
        <p:nvSpPr>
          <p:cNvPr id="5" name="TextBox 4"/>
          <p:cNvSpPr txBox="1"/>
          <p:nvPr/>
        </p:nvSpPr>
        <p:spPr>
          <a:xfrm>
            <a:off x="2743200" y="838200"/>
            <a:ext cx="3617080" cy="584775"/>
          </a:xfrm>
          <a:prstGeom prst="rect">
            <a:avLst/>
          </a:prstGeom>
          <a:noFill/>
        </p:spPr>
        <p:txBody>
          <a:bodyPr wrap="none" rtlCol="0">
            <a:spAutoFit/>
          </a:bodyPr>
          <a:lstStyle/>
          <a:p>
            <a:r>
              <a:rPr lang="en-US" sz="3200" b="1" dirty="0" smtClean="0"/>
              <a:t>IMMEDIATE ACTION</a:t>
            </a:r>
            <a:endParaRPr lang="en-US" sz="3200" b="1" dirty="0"/>
          </a:p>
        </p:txBody>
      </p:sp>
      <p:sp>
        <p:nvSpPr>
          <p:cNvPr id="6" name="Rectangle 5"/>
          <p:cNvSpPr/>
          <p:nvPr/>
        </p:nvSpPr>
        <p:spPr>
          <a:xfrm>
            <a:off x="0" y="1676400"/>
            <a:ext cx="9144000" cy="2246769"/>
          </a:xfrm>
          <a:prstGeom prst="rect">
            <a:avLst/>
          </a:prstGeom>
        </p:spPr>
        <p:txBody>
          <a:bodyPr wrap="square">
            <a:spAutoFit/>
          </a:bodyPr>
          <a:lstStyle/>
          <a:p>
            <a:pPr marL="457200" indent="-457200">
              <a:buFont typeface="+mj-lt"/>
              <a:buAutoNum type="arabicParenR"/>
            </a:pPr>
            <a:endParaRPr lang="en-US" sz="2000" dirty="0" smtClean="0"/>
          </a:p>
          <a:p>
            <a:pPr marL="457200" indent="-457200">
              <a:buFont typeface="+mj-lt"/>
              <a:buAutoNum type="arabicParenR"/>
            </a:pPr>
            <a:r>
              <a:rPr lang="en-US" sz="2000" dirty="0" smtClean="0"/>
              <a:t>Pull charging handle rearward by depressing action lock button. </a:t>
            </a:r>
          </a:p>
          <a:p>
            <a:pPr marL="457200" indent="-457200">
              <a:buFont typeface="+mj-lt"/>
              <a:buAutoNum type="arabicParenR"/>
            </a:pPr>
            <a:endParaRPr lang="en-US" sz="2000" dirty="0" smtClean="0"/>
          </a:p>
          <a:p>
            <a:pPr marL="457200" indent="-457200">
              <a:buFont typeface="+mj-lt"/>
              <a:buAutoNum type="arabicParenR"/>
            </a:pPr>
            <a:r>
              <a:rPr lang="en-US" sz="2000" dirty="0" smtClean="0"/>
              <a:t>Check ejection port. If a cartridge is ejected, push charging handle forward     and attempt to fire again. </a:t>
            </a:r>
          </a:p>
          <a:p>
            <a:pPr marL="457200" indent="-457200">
              <a:buFont typeface="+mj-lt"/>
              <a:buAutoNum type="arabicParenR"/>
            </a:pPr>
            <a:endParaRPr lang="en-US" sz="2000" dirty="0" smtClean="0"/>
          </a:p>
          <a:p>
            <a:pPr marL="457200" indent="-457200">
              <a:buFont typeface="+mj-lt"/>
              <a:buAutoNum type="arabicParenR"/>
            </a:pPr>
            <a:r>
              <a:rPr lang="en-US" sz="2000" dirty="0" smtClean="0"/>
              <a:t>If MASS still fails to fire, perform Remedial Action</a:t>
            </a:r>
            <a:r>
              <a:rPr lang="en-US" sz="2000" dirty="0" smtClean="0">
                <a:solidFill>
                  <a:schemeClr val="bg2"/>
                </a:solidFill>
              </a:rPr>
              <a:t>. </a:t>
            </a:r>
            <a:endParaRPr lang="en-US" sz="2000" dirty="0">
              <a:solidFill>
                <a:schemeClr val="bg2"/>
              </a:solidFill>
            </a:endParaRPr>
          </a:p>
        </p:txBody>
      </p:sp>
      <p:sp>
        <p:nvSpPr>
          <p:cNvPr id="7"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Misfire Procedures</a:t>
            </a:r>
          </a:p>
        </p:txBody>
      </p:sp>
      <p:sp>
        <p:nvSpPr>
          <p:cNvPr id="5" name="TextBox 4"/>
          <p:cNvSpPr txBox="1"/>
          <p:nvPr/>
        </p:nvSpPr>
        <p:spPr>
          <a:xfrm>
            <a:off x="2866961" y="863025"/>
            <a:ext cx="3381439" cy="584775"/>
          </a:xfrm>
          <a:prstGeom prst="rect">
            <a:avLst/>
          </a:prstGeom>
          <a:noFill/>
        </p:spPr>
        <p:txBody>
          <a:bodyPr wrap="none" rtlCol="0">
            <a:spAutoFit/>
          </a:bodyPr>
          <a:lstStyle/>
          <a:p>
            <a:r>
              <a:rPr lang="en-US" sz="3200" b="1" dirty="0" smtClean="0"/>
              <a:t>REMEDIAL ACTION</a:t>
            </a:r>
            <a:endParaRPr lang="en-US" sz="3200" b="1" dirty="0"/>
          </a:p>
        </p:txBody>
      </p:sp>
      <p:sp>
        <p:nvSpPr>
          <p:cNvPr id="6" name="Rectangle 5"/>
          <p:cNvSpPr/>
          <p:nvPr/>
        </p:nvSpPr>
        <p:spPr>
          <a:xfrm>
            <a:off x="0" y="1313795"/>
            <a:ext cx="9144000" cy="4401205"/>
          </a:xfrm>
          <a:prstGeom prst="rect">
            <a:avLst/>
          </a:prstGeom>
        </p:spPr>
        <p:txBody>
          <a:bodyPr wrap="square">
            <a:spAutoFit/>
          </a:bodyPr>
          <a:lstStyle/>
          <a:p>
            <a:pPr marL="457200" indent="-457200">
              <a:buFont typeface="+mj-lt"/>
              <a:buAutoNum type="arabicParenR"/>
            </a:pPr>
            <a:endParaRPr lang="en-US" sz="2000" dirty="0" smtClean="0"/>
          </a:p>
          <a:p>
            <a:pPr marL="457200" indent="-457200">
              <a:buFont typeface="+mj-lt"/>
              <a:buAutoNum type="arabicParenR"/>
            </a:pPr>
            <a:r>
              <a:rPr lang="en-US" sz="2000" dirty="0" smtClean="0"/>
              <a:t>Clear weapon</a:t>
            </a:r>
          </a:p>
          <a:p>
            <a:pPr marL="457200" indent="-457200">
              <a:buFont typeface="+mj-lt"/>
              <a:buAutoNum type="arabicParenR"/>
            </a:pPr>
            <a:endParaRPr lang="en-US" sz="2000" dirty="0" smtClean="0"/>
          </a:p>
          <a:p>
            <a:pPr marL="457200" indent="-457200">
              <a:buFont typeface="+mj-lt"/>
              <a:buAutoNum type="arabicParenR"/>
            </a:pPr>
            <a:r>
              <a:rPr lang="en-US" sz="2000" dirty="0" smtClean="0"/>
              <a:t>Check chamber and remove any type of obstruction caused by an empty or ruptured case, live round, or foreign matter. </a:t>
            </a:r>
          </a:p>
          <a:p>
            <a:pPr marL="457200" indent="-457200">
              <a:buFont typeface="+mj-lt"/>
              <a:buAutoNum type="arabicParenR"/>
            </a:pPr>
            <a:endParaRPr lang="en-US" sz="2000" dirty="0" smtClean="0"/>
          </a:p>
          <a:p>
            <a:pPr marL="457200" indent="-457200">
              <a:buFont typeface="+mj-lt"/>
              <a:buAutoNum type="arabicParenR"/>
            </a:pPr>
            <a:r>
              <a:rPr lang="en-US" sz="2000" dirty="0" smtClean="0"/>
              <a:t>Reload MASS magazine</a:t>
            </a:r>
          </a:p>
          <a:p>
            <a:pPr marL="457200" indent="-457200">
              <a:buFont typeface="+mj-lt"/>
              <a:buAutoNum type="arabicParenR"/>
            </a:pPr>
            <a:endParaRPr lang="en-US" sz="2000" dirty="0" smtClean="0"/>
          </a:p>
          <a:p>
            <a:pPr marL="457200" indent="-457200">
              <a:buFont typeface="+mj-lt"/>
              <a:buAutoNum type="arabicParenR"/>
            </a:pPr>
            <a:r>
              <a:rPr lang="en-US" sz="2000" dirty="0" smtClean="0"/>
              <a:t>Chamber a cartridge</a:t>
            </a:r>
          </a:p>
          <a:p>
            <a:pPr marL="457200" indent="-457200">
              <a:buFont typeface="+mj-lt"/>
              <a:buAutoNum type="arabicParenR"/>
            </a:pPr>
            <a:endParaRPr lang="en-US" sz="2000" dirty="0" smtClean="0"/>
          </a:p>
          <a:p>
            <a:pPr marL="457200" indent="-457200">
              <a:buFont typeface="+mj-lt"/>
              <a:buAutoNum type="arabicParenR"/>
            </a:pPr>
            <a:r>
              <a:rPr lang="en-US" sz="2000" dirty="0" smtClean="0"/>
              <a:t>Attempt to fire</a:t>
            </a:r>
          </a:p>
          <a:p>
            <a:pPr marL="457200" indent="-457200">
              <a:buFont typeface="+mj-lt"/>
              <a:buAutoNum type="arabicParenR"/>
            </a:pPr>
            <a:endParaRPr lang="en-US" sz="2000" dirty="0" smtClean="0"/>
          </a:p>
          <a:p>
            <a:pPr marL="457200" indent="-457200">
              <a:buFont typeface="+mj-lt"/>
              <a:buAutoNum type="arabicParenR"/>
            </a:pPr>
            <a:r>
              <a:rPr lang="en-US" sz="2000" dirty="0" smtClean="0"/>
              <a:t>Perform troubleshooting procedures if remedial action fails to correct the problem. </a:t>
            </a:r>
            <a:endParaRPr lang="en-US" sz="2000" dirty="0"/>
          </a:p>
        </p:txBody>
      </p:sp>
      <p:sp>
        <p:nvSpPr>
          <p:cNvPr id="7"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Misfire Procedures</a:t>
            </a:r>
          </a:p>
        </p:txBody>
      </p:sp>
      <p:sp>
        <p:nvSpPr>
          <p:cNvPr id="5" name="TextBox 4"/>
          <p:cNvSpPr txBox="1"/>
          <p:nvPr/>
        </p:nvSpPr>
        <p:spPr>
          <a:xfrm>
            <a:off x="0" y="924465"/>
            <a:ext cx="9144000" cy="7786747"/>
          </a:xfrm>
          <a:prstGeom prst="rect">
            <a:avLst/>
          </a:prstGeom>
          <a:noFill/>
        </p:spPr>
        <p:txBody>
          <a:bodyPr wrap="square" rtlCol="0">
            <a:spAutoFit/>
          </a:bodyPr>
          <a:lstStyle/>
          <a:p>
            <a:r>
              <a:rPr lang="en-US" sz="2000" b="1" dirty="0" smtClean="0"/>
              <a:t>Common causes and corrections of malfunctions;</a:t>
            </a:r>
          </a:p>
          <a:p>
            <a:endParaRPr lang="en-US" sz="2000" dirty="0" smtClean="0"/>
          </a:p>
          <a:p>
            <a:r>
              <a:rPr lang="en-US" sz="2000" b="1" dirty="0" smtClean="0"/>
              <a:t>Failure to feed (Short Cycle)</a:t>
            </a:r>
          </a:p>
          <a:p>
            <a:r>
              <a:rPr lang="en-US" sz="2000" dirty="0" smtClean="0"/>
              <a:t>	Operator must pull the charging handle completely to the rear when 	charging.</a:t>
            </a:r>
          </a:p>
          <a:p>
            <a:endParaRPr lang="en-US" sz="2000" dirty="0" smtClean="0"/>
          </a:p>
          <a:p>
            <a:r>
              <a:rPr lang="en-US" sz="2000" b="1" dirty="0" smtClean="0"/>
              <a:t>Failure to feed (loose magazine)</a:t>
            </a:r>
          </a:p>
          <a:p>
            <a:r>
              <a:rPr lang="en-US" sz="2000" dirty="0" smtClean="0"/>
              <a:t>	Operator must insure the magazine in fully seated by pulling down on 	the 	magazine after loading.</a:t>
            </a:r>
          </a:p>
          <a:p>
            <a:endParaRPr lang="en-US" sz="2000" dirty="0" smtClean="0"/>
          </a:p>
          <a:p>
            <a:r>
              <a:rPr lang="en-US" sz="2000" b="1" dirty="0" smtClean="0"/>
              <a:t>Failure to fire</a:t>
            </a:r>
          </a:p>
          <a:p>
            <a:r>
              <a:rPr lang="en-US" sz="2000" dirty="0" smtClean="0"/>
              <a:t>	Left-handed operator may inadvertently move the safety to SAFE while 	charging the weapon.  Field Maintenance can reverse the safety for left-	handed fires.</a:t>
            </a:r>
          </a:p>
          <a:p>
            <a:endParaRPr lang="en-US" sz="2000" dirty="0" smtClean="0"/>
          </a:p>
          <a:p>
            <a:r>
              <a:rPr lang="en-US" sz="2000" b="1" dirty="0" smtClean="0"/>
              <a:t>Failure to fire</a:t>
            </a:r>
          </a:p>
          <a:p>
            <a:r>
              <a:rPr lang="en-US" sz="2000" dirty="0" smtClean="0"/>
              <a:t>	Operators must release the trigger during charging to re-cock the 	hammer.</a:t>
            </a:r>
          </a:p>
          <a:p>
            <a:endParaRPr lang="en-US" sz="2000" dirty="0" smtClean="0">
              <a:solidFill>
                <a:srgbClr val="00B050"/>
              </a:solidFill>
            </a:endParaRPr>
          </a:p>
          <a:p>
            <a:endParaRPr lang="en-US" sz="2000" dirty="0" smtClean="0">
              <a:solidFill>
                <a:srgbClr val="00B050"/>
              </a:solidFill>
            </a:endParaRPr>
          </a:p>
          <a:p>
            <a:r>
              <a:rPr lang="en-US" sz="2000" dirty="0" smtClean="0">
                <a:solidFill>
                  <a:srgbClr val="00B050"/>
                </a:solidFill>
              </a:rPr>
              <a:t>	</a:t>
            </a:r>
          </a:p>
          <a:p>
            <a:r>
              <a:rPr lang="en-US" sz="2000" dirty="0" smtClean="0">
                <a:solidFill>
                  <a:srgbClr val="00B050"/>
                </a:solidFill>
              </a:rPr>
              <a:t>	</a:t>
            </a:r>
          </a:p>
          <a:p>
            <a:endParaRPr lang="en-US" sz="2000" dirty="0" smtClean="0">
              <a:solidFill>
                <a:srgbClr val="00B050"/>
              </a:solidFill>
            </a:endParaRPr>
          </a:p>
          <a:p>
            <a:endParaRPr lang="en-US" sz="2000" dirty="0" smtClean="0">
              <a:solidFill>
                <a:srgbClr val="00B050"/>
              </a:solidFill>
            </a:endParaRPr>
          </a:p>
          <a:p>
            <a:endParaRPr lang="en-US" sz="2000" dirty="0">
              <a:solidFill>
                <a:srgbClr val="00B050"/>
              </a:solidFill>
            </a:endParaRPr>
          </a:p>
        </p:txBody>
      </p:sp>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1143000" y="4012888"/>
            <a:ext cx="7277196" cy="2845112"/>
          </a:xfrm>
          <a:prstGeom prst="rect">
            <a:avLst/>
          </a:prstGeom>
          <a:noFill/>
          <a:ln w="9525">
            <a:noFill/>
            <a:miter lim="800000"/>
            <a:headEnd/>
            <a:tailEnd/>
          </a:ln>
        </p:spPr>
      </p:pic>
      <p:sp>
        <p:nvSpPr>
          <p:cNvPr id="4"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Field</a:t>
            </a:r>
            <a:r>
              <a:rPr kumimoji="0" lang="en-US" sz="2800" b="1" i="0" u="none" strike="noStrike" kern="0" cap="none" spc="0" normalizeH="0" noProof="0" dirty="0" smtClean="0">
                <a:ln>
                  <a:noFill/>
                </a:ln>
                <a:solidFill>
                  <a:schemeClr val="bg2"/>
                </a:solidFill>
                <a:effectLst/>
                <a:uLnTx/>
                <a:uFillTx/>
                <a:latin typeface="+mj-lt"/>
                <a:ea typeface="+mj-ea"/>
                <a:cs typeface="+mj-cs"/>
              </a:rPr>
              <a:t> Stripping (Disassembly)</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838200"/>
            <a:ext cx="8585837" cy="1593795"/>
          </a:xfrm>
          <a:prstGeom prst="rect">
            <a:avLst/>
          </a:prstGeom>
          <a:noFill/>
          <a:ln w="9525">
            <a:noFill/>
            <a:miter lim="800000"/>
            <a:headEnd/>
            <a:tailEnd/>
          </a:ln>
        </p:spPr>
      </p:pic>
      <p:sp>
        <p:nvSpPr>
          <p:cNvPr id="6" name="Rectangle 5"/>
          <p:cNvSpPr/>
          <p:nvPr/>
        </p:nvSpPr>
        <p:spPr>
          <a:xfrm>
            <a:off x="0" y="2057400"/>
            <a:ext cx="9144000" cy="615553"/>
          </a:xfrm>
          <a:prstGeom prst="rect">
            <a:avLst/>
          </a:prstGeom>
        </p:spPr>
        <p:txBody>
          <a:bodyPr wrap="square">
            <a:spAutoFit/>
          </a:bodyPr>
          <a:lstStyle/>
          <a:p>
            <a:pPr algn="ctr"/>
            <a:endParaRPr lang="en-US" sz="1600" dirty="0" smtClean="0">
              <a:solidFill>
                <a:schemeClr val="bg2"/>
              </a:solidFill>
            </a:endParaRPr>
          </a:p>
          <a:p>
            <a:pPr algn="ctr"/>
            <a:r>
              <a:rPr lang="en-US" b="1" dirty="0" smtClean="0"/>
              <a:t>To avoid injury or death, ensure that both MASS and host weapon are cleared of ammunition</a:t>
            </a:r>
            <a:r>
              <a:rPr lang="en-US" dirty="0" smtClean="0"/>
              <a:t>. </a:t>
            </a:r>
            <a:endParaRPr lang="en-US" dirty="0"/>
          </a:p>
        </p:txBody>
      </p:sp>
      <p:sp>
        <p:nvSpPr>
          <p:cNvPr id="7" name="Rectangle 6"/>
          <p:cNvSpPr/>
          <p:nvPr/>
        </p:nvSpPr>
        <p:spPr>
          <a:xfrm>
            <a:off x="0" y="2590800"/>
            <a:ext cx="9144000" cy="1631216"/>
          </a:xfrm>
          <a:prstGeom prst="rect">
            <a:avLst/>
          </a:prstGeom>
        </p:spPr>
        <p:txBody>
          <a:bodyPr wrap="square">
            <a:spAutoFit/>
          </a:bodyPr>
          <a:lstStyle/>
          <a:p>
            <a:pPr marL="457200" indent="-457200">
              <a:buFont typeface="+mj-lt"/>
              <a:buAutoNum type="arabicParenR"/>
            </a:pPr>
            <a:endParaRPr lang="en-US" sz="2000" dirty="0" smtClean="0"/>
          </a:p>
          <a:p>
            <a:pPr marL="457200" indent="-457200">
              <a:buFont typeface="+mj-lt"/>
              <a:buAutoNum type="arabicParenR"/>
            </a:pPr>
            <a:r>
              <a:rPr lang="en-US" sz="2000" dirty="0" smtClean="0"/>
              <a:t>Push takedown pin (2) from upper bracket assembly (1). </a:t>
            </a:r>
          </a:p>
          <a:p>
            <a:pPr marL="914400" lvl="1" indent="-457200">
              <a:buFont typeface="+mj-lt"/>
              <a:buAutoNum type="arabicParenR"/>
            </a:pPr>
            <a:endParaRPr lang="en-US" sz="2000" dirty="0" smtClean="0"/>
          </a:p>
          <a:p>
            <a:pPr marL="457200" indent="-457200">
              <a:buFont typeface="+mj-lt"/>
              <a:buAutoNum type="arabicParenR"/>
            </a:pPr>
            <a:r>
              <a:rPr lang="en-US" sz="2000" dirty="0" smtClean="0"/>
              <a:t>Support MASS with one hand and slide MASS forward along barrel of host</a:t>
            </a:r>
          </a:p>
          <a:p>
            <a:pPr marL="457200" indent="-457200"/>
            <a:r>
              <a:rPr lang="en-US" sz="2000" dirty="0" smtClean="0"/>
              <a:t>        weapon until it comes free of barrel. </a:t>
            </a:r>
            <a:endParaRPr lang="en-US" sz="2000" dirty="0"/>
          </a:p>
        </p:txBody>
      </p:sp>
      <p:sp>
        <p:nvSpPr>
          <p:cNvPr id="8"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
        <p:nvSpPr>
          <p:cNvPr id="9" name="Rectangle 8"/>
          <p:cNvSpPr/>
          <p:nvPr/>
        </p:nvSpPr>
        <p:spPr>
          <a:xfrm>
            <a:off x="3924300" y="914400"/>
            <a:ext cx="1524000" cy="381000"/>
          </a:xfrm>
          <a:prstGeom prst="rect">
            <a:avLst/>
          </a:prstGeom>
          <a:solidFill>
            <a:srgbClr val="E8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86200" y="838200"/>
            <a:ext cx="1828800" cy="446276"/>
          </a:xfrm>
          <a:prstGeom prst="rect">
            <a:avLst/>
          </a:prstGeom>
        </p:spPr>
        <p:txBody>
          <a:bodyPr wrap="square">
            <a:spAutoFit/>
          </a:bodyPr>
          <a:lstStyle/>
          <a:p>
            <a:r>
              <a:rPr lang="en-US" sz="2300" b="1" dirty="0" smtClean="0">
                <a:solidFill>
                  <a:srgbClr val="FF0000"/>
                </a:solidFill>
                <a:cs typeface="Arial" pitchFamily="34" charset="0"/>
              </a:rPr>
              <a:t>WARNING</a:t>
            </a:r>
            <a:endParaRPr lang="en-US" sz="2300" b="1" dirty="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4179975" y="3429000"/>
            <a:ext cx="4964025" cy="3049525"/>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clrChange>
              <a:clrFrom>
                <a:srgbClr val="FFFFFF"/>
              </a:clrFrom>
              <a:clrTo>
                <a:srgbClr val="FFFFFF">
                  <a:alpha val="0"/>
                </a:srgbClr>
              </a:clrTo>
            </a:clrChange>
            <a:lum bright="-40000"/>
          </a:blip>
          <a:srcRect/>
          <a:stretch>
            <a:fillRect/>
          </a:stretch>
        </p:blipFill>
        <p:spPr bwMode="auto">
          <a:xfrm>
            <a:off x="228600" y="3429000"/>
            <a:ext cx="4087069" cy="3205842"/>
          </a:xfrm>
          <a:prstGeom prst="rect">
            <a:avLst/>
          </a:prstGeom>
          <a:noFill/>
          <a:ln w="9525">
            <a:noFill/>
            <a:miter lim="800000"/>
            <a:headEnd/>
            <a:tailEnd/>
          </a:ln>
        </p:spPr>
      </p:pic>
      <p:sp>
        <p:nvSpPr>
          <p:cNvPr id="4" name="Title 6"/>
          <p:cNvSpPr txBox="1">
            <a:spLocks/>
          </p:cNvSpPr>
          <p:nvPr/>
        </p:nvSpPr>
        <p:spPr bwMode="auto">
          <a:xfrm>
            <a:off x="0" y="-138065"/>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Field</a:t>
            </a:r>
            <a:r>
              <a:rPr kumimoji="0" lang="en-US" sz="2800" b="1" i="0" u="none" strike="noStrike" kern="0" cap="none" spc="0" normalizeH="0" noProof="0" dirty="0" smtClean="0">
                <a:ln>
                  <a:noFill/>
                </a:ln>
                <a:solidFill>
                  <a:schemeClr val="bg2"/>
                </a:solidFill>
                <a:effectLst/>
                <a:uLnTx/>
                <a:uFillTx/>
                <a:latin typeface="+mj-lt"/>
                <a:ea typeface="+mj-ea"/>
                <a:cs typeface="+mj-cs"/>
              </a:rPr>
              <a:t> Stripping (Disassembly)</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5" name="Rectangle 4"/>
          <p:cNvSpPr/>
          <p:nvPr/>
        </p:nvSpPr>
        <p:spPr>
          <a:xfrm>
            <a:off x="0" y="241410"/>
            <a:ext cx="9144000" cy="3477875"/>
          </a:xfrm>
          <a:prstGeom prst="rect">
            <a:avLst/>
          </a:prstGeom>
        </p:spPr>
        <p:txBody>
          <a:bodyPr wrap="square">
            <a:spAutoFit/>
          </a:bodyPr>
          <a:lstStyle/>
          <a:p>
            <a:pPr marL="457200" indent="-457200">
              <a:buFont typeface="+mj-lt"/>
              <a:buAutoNum type="arabicParenR"/>
            </a:pPr>
            <a:endParaRPr lang="en-US" sz="2000" dirty="0" smtClean="0">
              <a:solidFill>
                <a:schemeClr val="bg2"/>
              </a:solidFill>
            </a:endParaRPr>
          </a:p>
          <a:p>
            <a:pPr marL="457200" indent="-457200">
              <a:buFont typeface="+mj-lt"/>
              <a:buAutoNum type="arabicParenR"/>
            </a:pPr>
            <a:endParaRPr lang="en-US" sz="2000" dirty="0" smtClean="0"/>
          </a:p>
          <a:p>
            <a:pPr marL="457200" indent="-457200"/>
            <a:r>
              <a:rPr lang="en-US" sz="2000" dirty="0" smtClean="0"/>
              <a:t>3) 	Press action lock release (3). Pull bolt all the way rearward and then forward    to charge the weapon. Move safety mechanism to safe position (no red visible). </a:t>
            </a:r>
          </a:p>
          <a:p>
            <a:pPr marL="457200" indent="-457200"/>
            <a:r>
              <a:rPr lang="en-US" sz="2000" dirty="0" smtClean="0"/>
              <a:t>    </a:t>
            </a:r>
          </a:p>
          <a:p>
            <a:pPr marL="457200" indent="-457200">
              <a:buAutoNum type="arabicParenR" startAt="4"/>
            </a:pPr>
            <a:r>
              <a:rPr lang="en-US" sz="2000" dirty="0" smtClean="0"/>
              <a:t>Press action lock release (3). Pull bolt rearward halfway. Retract charging  handle retaining plunger (5) with thin end of T-handle in cleaning kit or a pointed object and remove charging handle (6). </a:t>
            </a:r>
          </a:p>
          <a:p>
            <a:endParaRPr lang="en-US" sz="2000" dirty="0" smtClean="0"/>
          </a:p>
          <a:p>
            <a:pPr marL="457200" indent="-457200"/>
            <a:r>
              <a:rPr lang="en-US" sz="2000" dirty="0" smtClean="0"/>
              <a:t>5)	Rotate trigger guard (9) downward. Remove receiver plug (7) from MASS  receiver (8) by hand. </a:t>
            </a:r>
            <a:endParaRPr lang="en-US" sz="2000" dirty="0"/>
          </a:p>
        </p:txBody>
      </p:sp>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065"/>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Field</a:t>
            </a:r>
            <a:r>
              <a:rPr kumimoji="0" lang="en-US" sz="2800" b="1" i="0" u="none" strike="noStrike" kern="0" cap="none" spc="0" normalizeH="0" noProof="0" dirty="0" smtClean="0">
                <a:ln>
                  <a:noFill/>
                </a:ln>
                <a:solidFill>
                  <a:schemeClr val="bg2"/>
                </a:solidFill>
                <a:effectLst/>
                <a:uLnTx/>
                <a:uFillTx/>
                <a:latin typeface="+mj-lt"/>
                <a:ea typeface="+mj-ea"/>
                <a:cs typeface="+mj-cs"/>
              </a:rPr>
              <a:t> Stripping (Disassembly)</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pic>
        <p:nvPicPr>
          <p:cNvPr id="4098"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1037046" y="2518261"/>
            <a:ext cx="6874334" cy="3415274"/>
          </a:xfrm>
          <a:prstGeom prst="rect">
            <a:avLst/>
          </a:prstGeom>
          <a:noFill/>
          <a:ln w="9525">
            <a:noFill/>
            <a:miter lim="800000"/>
            <a:headEnd/>
            <a:tailEnd/>
          </a:ln>
        </p:spPr>
      </p:pic>
      <p:sp>
        <p:nvSpPr>
          <p:cNvPr id="6" name="Rectangle 5"/>
          <p:cNvSpPr/>
          <p:nvPr/>
        </p:nvSpPr>
        <p:spPr>
          <a:xfrm>
            <a:off x="0" y="1203214"/>
            <a:ext cx="9144000" cy="707886"/>
          </a:xfrm>
          <a:prstGeom prst="rect">
            <a:avLst/>
          </a:prstGeom>
        </p:spPr>
        <p:txBody>
          <a:bodyPr wrap="square">
            <a:spAutoFit/>
          </a:bodyPr>
          <a:lstStyle/>
          <a:p>
            <a:endParaRPr lang="en-US" sz="2000" dirty="0" smtClean="0"/>
          </a:p>
          <a:p>
            <a:pPr marL="457200" indent="-457200"/>
            <a:r>
              <a:rPr lang="en-US" sz="2000" dirty="0" smtClean="0"/>
              <a:t>6)	Remove bolt/bolt carrier assembly (10) from rear of MASS receiver (8). </a:t>
            </a:r>
            <a:endParaRPr lang="en-US" sz="2000" dirty="0"/>
          </a:p>
        </p:txBody>
      </p:sp>
      <p:sp>
        <p:nvSpPr>
          <p:cNvPr id="5"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3670" y="2214680"/>
            <a:ext cx="7744492" cy="3323987"/>
          </a:xfrm>
          <a:prstGeom prst="rect">
            <a:avLst/>
          </a:prstGeom>
          <a:noFill/>
        </p:spPr>
        <p:txBody>
          <a:bodyPr wrap="none" rtlCol="0">
            <a:spAutoFit/>
          </a:bodyPr>
          <a:lstStyle/>
          <a:p>
            <a:pPr>
              <a:lnSpc>
                <a:spcPct val="150000"/>
              </a:lnSpc>
            </a:pPr>
            <a:r>
              <a:rPr lang="en-US" sz="2000" b="1" dirty="0" smtClean="0">
                <a:solidFill>
                  <a:schemeClr val="tx1"/>
                </a:solidFill>
              </a:rPr>
              <a:t>Hand outs/Disks:  Yours to keep and copy.</a:t>
            </a:r>
          </a:p>
          <a:p>
            <a:pPr>
              <a:lnSpc>
                <a:spcPct val="150000"/>
              </a:lnSpc>
            </a:pPr>
            <a:r>
              <a:rPr lang="en-US" sz="2000" b="1" dirty="0" smtClean="0">
                <a:solidFill>
                  <a:schemeClr val="tx1"/>
                </a:solidFill>
              </a:rPr>
              <a:t>Smoke only in designated areas.</a:t>
            </a:r>
          </a:p>
          <a:p>
            <a:pPr>
              <a:lnSpc>
                <a:spcPct val="150000"/>
              </a:lnSpc>
            </a:pPr>
            <a:r>
              <a:rPr lang="en-US" sz="2000" b="1" dirty="0" smtClean="0">
                <a:solidFill>
                  <a:schemeClr val="tx1"/>
                </a:solidFill>
              </a:rPr>
              <a:t>Cell phones, on vibrate.  If you need to take a call, move to the hallway.</a:t>
            </a:r>
          </a:p>
          <a:p>
            <a:pPr>
              <a:lnSpc>
                <a:spcPct val="150000"/>
              </a:lnSpc>
            </a:pPr>
            <a:r>
              <a:rPr lang="en-US" sz="2000" b="1" dirty="0" smtClean="0">
                <a:solidFill>
                  <a:schemeClr val="tx1"/>
                </a:solidFill>
              </a:rPr>
              <a:t>Uniform. Class leader’s discretion. </a:t>
            </a:r>
          </a:p>
          <a:p>
            <a:pPr>
              <a:lnSpc>
                <a:spcPct val="150000"/>
              </a:lnSpc>
            </a:pPr>
            <a:r>
              <a:rPr lang="en-US" sz="2000" b="1" dirty="0" smtClean="0">
                <a:solidFill>
                  <a:schemeClr val="tx1"/>
                </a:solidFill>
              </a:rPr>
              <a:t>Sign in sheet. PRINT LEGIBLY!</a:t>
            </a:r>
          </a:p>
          <a:p>
            <a:pPr>
              <a:lnSpc>
                <a:spcPct val="150000"/>
              </a:lnSpc>
            </a:pPr>
            <a:r>
              <a:rPr lang="en-US" sz="2000" dirty="0" smtClean="0">
                <a:solidFill>
                  <a:schemeClr val="tx1"/>
                </a:solidFill>
              </a:rPr>
              <a:t> </a:t>
            </a:r>
          </a:p>
          <a:p>
            <a:pPr>
              <a:lnSpc>
                <a:spcPct val="150000"/>
              </a:lnSpc>
            </a:pPr>
            <a:endParaRPr lang="en-US" sz="2000" dirty="0">
              <a:solidFill>
                <a:schemeClr val="tx1"/>
              </a:solidFill>
            </a:endParaRPr>
          </a:p>
        </p:txBody>
      </p:sp>
      <p:sp>
        <p:nvSpPr>
          <p:cNvPr id="6" name="Text Box 4"/>
          <p:cNvSpPr txBox="1">
            <a:spLocks noChangeArrowheads="1"/>
          </p:cNvSpPr>
          <p:nvPr/>
        </p:nvSpPr>
        <p:spPr bwMode="auto">
          <a:xfrm>
            <a:off x="239617"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itchFamily="34" charset="0"/>
                <a:ea typeface="ＭＳ Ｐゴシック" pitchFamily="34" charset="-128"/>
                <a:cs typeface="Arial" pitchFamily="34" charset="0"/>
              </a:rPr>
              <a:t>Administration</a:t>
            </a:r>
            <a:endParaRPr lang="en-US" sz="2800" b="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065"/>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Field</a:t>
            </a:r>
            <a:r>
              <a:rPr kumimoji="0" lang="en-US" sz="2800" b="1" i="0" u="none" strike="noStrike" kern="0" cap="none" spc="0" normalizeH="0" noProof="0" dirty="0" smtClean="0">
                <a:ln>
                  <a:noFill/>
                </a:ln>
                <a:solidFill>
                  <a:schemeClr val="bg2"/>
                </a:solidFill>
                <a:effectLst/>
                <a:uLnTx/>
                <a:uFillTx/>
                <a:latin typeface="+mj-lt"/>
                <a:ea typeface="+mj-ea"/>
                <a:cs typeface="+mj-cs"/>
              </a:rPr>
              <a:t> Stripping (Disassembly)</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5" name="Rectangle 4"/>
          <p:cNvSpPr/>
          <p:nvPr/>
        </p:nvSpPr>
        <p:spPr>
          <a:xfrm>
            <a:off x="0" y="1219200"/>
            <a:ext cx="9067800" cy="1754326"/>
          </a:xfrm>
          <a:prstGeom prst="rect">
            <a:avLst/>
          </a:prstGeom>
          <a:ln w="3175">
            <a:noFill/>
          </a:ln>
        </p:spPr>
        <p:txBody>
          <a:bodyPr wrap="square">
            <a:spAutoFit/>
          </a:bodyPr>
          <a:lstStyle/>
          <a:p>
            <a:pPr algn="ctr"/>
            <a:r>
              <a:rPr lang="en-US" sz="2800" b="1" dirty="0" smtClean="0">
                <a:ln>
                  <a:solidFill>
                    <a:schemeClr val="tx1"/>
                  </a:solidFill>
                </a:ln>
                <a:solidFill>
                  <a:srgbClr val="FFC000"/>
                </a:solidFill>
              </a:rPr>
              <a:t>CAUTION </a:t>
            </a:r>
          </a:p>
          <a:p>
            <a:pPr algn="ctr"/>
            <a:r>
              <a:rPr lang="en-US" sz="2000" dirty="0" smtClean="0">
                <a:cs typeface="Arial" pitchFamily="34" charset="0"/>
              </a:rPr>
              <a:t>Do not bend, twist, or crimp bolt carrier spring (15) located at rear of bolt carrier when disassembling bolt from bolt carrier. If spring is crimped, twisted, or bent, report this condition to </a:t>
            </a:r>
            <a:r>
              <a:rPr lang="en-US" sz="2000" dirty="0" err="1" smtClean="0">
                <a:cs typeface="Arial" pitchFamily="34" charset="0"/>
              </a:rPr>
              <a:t>armorer</a:t>
            </a:r>
            <a:r>
              <a:rPr lang="en-US" sz="2000" dirty="0" smtClean="0">
                <a:cs typeface="Arial" pitchFamily="34" charset="0"/>
              </a:rPr>
              <a:t> (field maintenance) and do not use the weapon.</a:t>
            </a:r>
          </a:p>
          <a:p>
            <a:pPr algn="ctr"/>
            <a:endParaRPr lang="en-US" sz="2000" dirty="0" smtClean="0">
              <a:solidFill>
                <a:schemeClr val="bg2"/>
              </a:solidFill>
            </a:endParaRPr>
          </a:p>
        </p:txBody>
      </p:sp>
      <p:pic>
        <p:nvPicPr>
          <p:cNvPr id="5122"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1072906" y="3429000"/>
            <a:ext cx="7143036" cy="2959905"/>
          </a:xfrm>
          <a:prstGeom prst="rect">
            <a:avLst/>
          </a:prstGeom>
          <a:noFill/>
          <a:ln w="9525">
            <a:noFill/>
            <a:miter lim="800000"/>
            <a:headEnd/>
            <a:tailEnd/>
          </a:ln>
        </p:spPr>
      </p:pic>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065"/>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Field</a:t>
            </a:r>
            <a:r>
              <a:rPr kumimoji="0" lang="en-US" sz="2800" b="1" i="0" u="none" strike="noStrike" kern="0" cap="none" spc="0" normalizeH="0" noProof="0" dirty="0" smtClean="0">
                <a:ln>
                  <a:noFill/>
                </a:ln>
                <a:solidFill>
                  <a:schemeClr val="bg2"/>
                </a:solidFill>
                <a:effectLst/>
                <a:uLnTx/>
                <a:uFillTx/>
                <a:latin typeface="+mj-lt"/>
                <a:ea typeface="+mj-ea"/>
                <a:cs typeface="+mj-cs"/>
              </a:rPr>
              <a:t> Stripping (Disassembly)</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5" name="Rectangle 4"/>
          <p:cNvSpPr/>
          <p:nvPr/>
        </p:nvSpPr>
        <p:spPr>
          <a:xfrm>
            <a:off x="0" y="1076255"/>
            <a:ext cx="9144000" cy="1938992"/>
          </a:xfrm>
          <a:prstGeom prst="rect">
            <a:avLst/>
          </a:prstGeom>
        </p:spPr>
        <p:txBody>
          <a:bodyPr wrap="square">
            <a:spAutoFit/>
          </a:bodyPr>
          <a:lstStyle/>
          <a:p>
            <a:pPr marL="457200" indent="-457200"/>
            <a:r>
              <a:rPr lang="en-US" sz="2000" dirty="0" smtClean="0"/>
              <a:t>7)	Separate bolt (11) from bolt carrier (14) by lifting bolt off carrier. </a:t>
            </a:r>
          </a:p>
          <a:p>
            <a:pPr marL="457200" indent="-457200">
              <a:buFont typeface="+mj-lt"/>
              <a:buAutoNum type="arabicParenR"/>
            </a:pPr>
            <a:endParaRPr lang="en-US" sz="2000" dirty="0" smtClean="0"/>
          </a:p>
          <a:p>
            <a:pPr marL="457200" indent="-457200"/>
            <a:r>
              <a:rPr lang="en-US" sz="2000" dirty="0" smtClean="0"/>
              <a:t>8)	Visually inspect bolt (11) for broken or missing cartridge guide (13) and extractor(s) (12). </a:t>
            </a:r>
          </a:p>
          <a:p>
            <a:pPr marL="457200" indent="-457200">
              <a:buFont typeface="+mj-lt"/>
              <a:buAutoNum type="arabicParenR"/>
            </a:pPr>
            <a:endParaRPr lang="en-US" sz="2000" dirty="0" smtClean="0"/>
          </a:p>
          <a:p>
            <a:pPr marL="457200" indent="-457200"/>
            <a:r>
              <a:rPr lang="en-US" sz="2000" dirty="0" smtClean="0"/>
              <a:t>9)	Visually inspect for presence of firing pin (16) and firing pin spring (17). </a:t>
            </a:r>
            <a:endParaRPr lang="en-US" sz="2000" dirty="0"/>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1072906" y="3429000"/>
            <a:ext cx="7143036" cy="2959905"/>
          </a:xfrm>
          <a:prstGeom prst="rect">
            <a:avLst/>
          </a:prstGeom>
          <a:noFill/>
          <a:ln w="9525">
            <a:noFill/>
            <a:miter lim="800000"/>
            <a:headEnd/>
            <a:tailEnd/>
          </a:ln>
        </p:spPr>
      </p:pic>
      <p:sp>
        <p:nvSpPr>
          <p:cNvPr id="7"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065"/>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Field</a:t>
            </a:r>
            <a:r>
              <a:rPr kumimoji="0" lang="en-US" sz="2800" b="1" i="0" u="none" strike="noStrike" kern="0" cap="none" spc="0" normalizeH="0" noProof="0" dirty="0" smtClean="0">
                <a:ln>
                  <a:noFill/>
                </a:ln>
                <a:solidFill>
                  <a:schemeClr val="bg2"/>
                </a:solidFill>
                <a:effectLst/>
                <a:uLnTx/>
                <a:uFillTx/>
                <a:latin typeface="+mj-lt"/>
                <a:ea typeface="+mj-ea"/>
                <a:cs typeface="+mj-cs"/>
              </a:rPr>
              <a:t> Stripping (Disassembly)</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5" name="Rectangle 4"/>
          <p:cNvSpPr/>
          <p:nvPr/>
        </p:nvSpPr>
        <p:spPr>
          <a:xfrm>
            <a:off x="0" y="1413064"/>
            <a:ext cx="9144000" cy="707886"/>
          </a:xfrm>
          <a:prstGeom prst="rect">
            <a:avLst/>
          </a:prstGeom>
        </p:spPr>
        <p:txBody>
          <a:bodyPr wrap="square">
            <a:spAutoFit/>
          </a:bodyPr>
          <a:lstStyle/>
          <a:p>
            <a:pPr marL="457200" indent="-457200"/>
            <a:r>
              <a:rPr lang="en-US" sz="2000" dirty="0" smtClean="0"/>
              <a:t>10)	Operator field stripping is complete when charging handle (6), receiver    plug (7), bolt (11), and bolt carrier (14) are removed from weapon. </a:t>
            </a:r>
            <a:endParaRPr lang="en-US" sz="2000" dirty="0"/>
          </a:p>
        </p:txBody>
      </p:sp>
      <p:pic>
        <p:nvPicPr>
          <p:cNvPr id="6146"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245985" y="2366470"/>
            <a:ext cx="8660622" cy="4098330"/>
          </a:xfrm>
          <a:prstGeom prst="rect">
            <a:avLst/>
          </a:prstGeom>
          <a:noFill/>
          <a:ln w="9525">
            <a:noFill/>
            <a:miter lim="800000"/>
            <a:headEnd/>
            <a:tailEnd/>
          </a:ln>
        </p:spPr>
      </p:pic>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3000"/>
            <a:ext cx="9144000" cy="4278094"/>
          </a:xfrm>
          <a:prstGeom prst="rect">
            <a:avLst/>
          </a:prstGeom>
          <a:ln w="3175">
            <a:noFill/>
          </a:ln>
        </p:spPr>
        <p:txBody>
          <a:bodyPr wrap="square">
            <a:spAutoFit/>
          </a:bodyPr>
          <a:lstStyle/>
          <a:p>
            <a:pPr algn="ctr"/>
            <a:r>
              <a:rPr lang="en-US" sz="3600" b="1" dirty="0" smtClean="0">
                <a:ln>
                  <a:solidFill>
                    <a:schemeClr val="tx1">
                      <a:alpha val="57000"/>
                    </a:schemeClr>
                  </a:solidFill>
                </a:ln>
                <a:solidFill>
                  <a:srgbClr val="FFC000"/>
                </a:solidFill>
              </a:rPr>
              <a:t>CAUTION</a:t>
            </a:r>
          </a:p>
          <a:p>
            <a:pPr algn="ctr"/>
            <a:endParaRPr lang="en-US" sz="3600" b="1" dirty="0" smtClean="0">
              <a:ln>
                <a:solidFill>
                  <a:schemeClr val="tx1">
                    <a:alpha val="57000"/>
                  </a:schemeClr>
                </a:solidFill>
              </a:ln>
              <a:solidFill>
                <a:srgbClr val="FFC000"/>
              </a:solidFill>
            </a:endParaRPr>
          </a:p>
          <a:p>
            <a:pPr algn="ctr"/>
            <a:r>
              <a:rPr lang="en-US" sz="2000" dirty="0" smtClean="0"/>
              <a:t>Do not pull trigger or allow hammer to fall if bolt and bolt carrier are not in MASS, as doing so may render MASS inoperable.  </a:t>
            </a:r>
          </a:p>
          <a:p>
            <a:pPr algn="ctr"/>
            <a:endParaRPr lang="en-US" sz="2000" dirty="0" smtClean="0"/>
          </a:p>
          <a:p>
            <a:pPr algn="ctr"/>
            <a:r>
              <a:rPr lang="en-US" sz="2000" dirty="0" smtClean="0"/>
              <a:t>The procedure to reset the hammer if it is allowed to fall without the bolt/bolt carrier in place is;  </a:t>
            </a:r>
          </a:p>
          <a:p>
            <a:pPr algn="ctr"/>
            <a:endParaRPr lang="en-US" sz="2000" dirty="0" smtClean="0"/>
          </a:p>
          <a:p>
            <a:pPr algn="ctr"/>
            <a:r>
              <a:rPr lang="en-US" sz="2000" dirty="0" smtClean="0"/>
              <a:t>Pull and hold the trigger to the rear.  Using the index finger through the magazine well, depress the hammer to the rear.  Once the hammer is fully depressed, release the trigger.  This will reset the hammer allowing the bolt/bolt carrier to be inserted back into the receiver. </a:t>
            </a:r>
            <a:endParaRPr lang="en-US" sz="2000" dirty="0"/>
          </a:p>
        </p:txBody>
      </p:sp>
      <p:sp>
        <p:nvSpPr>
          <p:cNvPr id="5" name="Title 6"/>
          <p:cNvSpPr txBox="1">
            <a:spLocks/>
          </p:cNvSpPr>
          <p:nvPr/>
        </p:nvSpPr>
        <p:spPr bwMode="auto">
          <a:xfrm>
            <a:off x="0" y="-138065"/>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Field</a:t>
            </a:r>
            <a:r>
              <a:rPr kumimoji="0" lang="en-US" sz="2800" b="1" i="0" u="none" strike="noStrike" kern="0" cap="none" spc="0" normalizeH="0" noProof="0" dirty="0" smtClean="0">
                <a:ln>
                  <a:noFill/>
                </a:ln>
                <a:solidFill>
                  <a:schemeClr val="bg2"/>
                </a:solidFill>
                <a:effectLst/>
                <a:uLnTx/>
                <a:uFillTx/>
                <a:latin typeface="+mj-lt"/>
                <a:ea typeface="+mj-ea"/>
                <a:cs typeface="+mj-cs"/>
              </a:rPr>
              <a:t> Stripping (Disassembly)</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065"/>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Field</a:t>
            </a:r>
            <a:r>
              <a:rPr kumimoji="0" lang="en-US" sz="2800" b="1" i="0" u="none" strike="noStrike" kern="0" cap="none" spc="0" normalizeH="0" noProof="0" dirty="0" smtClean="0">
                <a:ln>
                  <a:noFill/>
                </a:ln>
                <a:solidFill>
                  <a:schemeClr val="bg2"/>
                </a:solidFill>
                <a:effectLst/>
                <a:uLnTx/>
                <a:uFillTx/>
                <a:latin typeface="+mj-lt"/>
                <a:ea typeface="+mj-ea"/>
                <a:cs typeface="+mj-cs"/>
              </a:rPr>
              <a:t> Stripping (Assembly)</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5" name="Rectangle 4"/>
          <p:cNvSpPr/>
          <p:nvPr/>
        </p:nvSpPr>
        <p:spPr>
          <a:xfrm>
            <a:off x="0" y="990600"/>
            <a:ext cx="9144000" cy="1508105"/>
          </a:xfrm>
          <a:prstGeom prst="rect">
            <a:avLst/>
          </a:prstGeom>
          <a:ln>
            <a:noFill/>
          </a:ln>
        </p:spPr>
        <p:txBody>
          <a:bodyPr wrap="square">
            <a:spAutoFit/>
          </a:bodyPr>
          <a:lstStyle/>
          <a:p>
            <a:pPr algn="ctr"/>
            <a:r>
              <a:rPr lang="en-US" sz="3200" b="1" dirty="0" smtClean="0">
                <a:ln>
                  <a:solidFill>
                    <a:schemeClr val="tx1">
                      <a:alpha val="34000"/>
                    </a:schemeClr>
                  </a:solidFill>
                </a:ln>
                <a:solidFill>
                  <a:srgbClr val="FFC000"/>
                </a:solidFill>
              </a:rPr>
              <a:t>CAUTION </a:t>
            </a:r>
          </a:p>
          <a:p>
            <a:pPr algn="ctr"/>
            <a:r>
              <a:rPr lang="en-US" sz="2000" dirty="0" smtClean="0"/>
              <a:t>Use great care when repositioning bolt carrier spring, located at rear of bolt carrier, into hole in rear of bolt. Do not bend, twist, or crimp spring when installing it, as this may render MASS inoperable. </a:t>
            </a:r>
            <a:endParaRPr lang="en-US" sz="2000" dirty="0"/>
          </a:p>
        </p:txBody>
      </p:sp>
      <p:pic>
        <p:nvPicPr>
          <p:cNvPr id="7170"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2057400" y="4038600"/>
            <a:ext cx="5192952" cy="2507454"/>
          </a:xfrm>
          <a:prstGeom prst="rect">
            <a:avLst/>
          </a:prstGeom>
          <a:noFill/>
          <a:ln w="9525">
            <a:noFill/>
            <a:miter lim="800000"/>
            <a:headEnd/>
            <a:tailEnd/>
          </a:ln>
        </p:spPr>
      </p:pic>
      <p:sp>
        <p:nvSpPr>
          <p:cNvPr id="7" name="Rectangle 6"/>
          <p:cNvSpPr/>
          <p:nvPr/>
        </p:nvSpPr>
        <p:spPr>
          <a:xfrm>
            <a:off x="0" y="2594155"/>
            <a:ext cx="9144000" cy="1323439"/>
          </a:xfrm>
          <a:prstGeom prst="rect">
            <a:avLst/>
          </a:prstGeom>
        </p:spPr>
        <p:txBody>
          <a:bodyPr wrap="square">
            <a:spAutoFit/>
          </a:bodyPr>
          <a:lstStyle/>
          <a:p>
            <a:pPr marL="457200" indent="-457200">
              <a:buFont typeface="+mj-lt"/>
              <a:buAutoNum type="arabicParenR"/>
            </a:pPr>
            <a:r>
              <a:rPr lang="en-US" sz="2000" dirty="0" smtClean="0"/>
              <a:t>Carefully assemble bolt (11) onto bolt carrier (14), ensuring that bolt carrier spring (15) is inserted into hole in rear of bolt. </a:t>
            </a:r>
          </a:p>
          <a:p>
            <a:pPr marL="457200" indent="-457200">
              <a:buFont typeface="+mj-lt"/>
              <a:buAutoNum type="arabicParenR"/>
            </a:pPr>
            <a:endParaRPr lang="en-US" sz="2000" dirty="0" smtClean="0"/>
          </a:p>
          <a:p>
            <a:pPr marL="457200" indent="-457200">
              <a:buFont typeface="+mj-lt"/>
              <a:buAutoNum type="arabicParenR"/>
            </a:pPr>
            <a:r>
              <a:rPr lang="en-US" sz="2000" dirty="0" smtClean="0"/>
              <a:t>Slide bolt (11) forward on bolt carrier (14), allowing locking bar (18) to drop down. </a:t>
            </a:r>
            <a:endParaRPr lang="en-US" sz="2000" dirty="0"/>
          </a:p>
        </p:txBody>
      </p:sp>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065"/>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Field</a:t>
            </a:r>
            <a:r>
              <a:rPr kumimoji="0" lang="en-US" sz="2800" b="1" i="0" u="none" strike="noStrike" kern="0" cap="none" spc="0" normalizeH="0" noProof="0" dirty="0" smtClean="0">
                <a:ln>
                  <a:noFill/>
                </a:ln>
                <a:solidFill>
                  <a:schemeClr val="bg2"/>
                </a:solidFill>
                <a:effectLst/>
                <a:uLnTx/>
                <a:uFillTx/>
                <a:latin typeface="+mj-lt"/>
                <a:ea typeface="+mj-ea"/>
                <a:cs typeface="+mj-cs"/>
              </a:rPr>
              <a:t> Stripping (Assembly)</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5" name="Rectangle 4"/>
          <p:cNvSpPr/>
          <p:nvPr/>
        </p:nvSpPr>
        <p:spPr>
          <a:xfrm>
            <a:off x="0" y="924465"/>
            <a:ext cx="9144000" cy="1631216"/>
          </a:xfrm>
          <a:prstGeom prst="rect">
            <a:avLst/>
          </a:prstGeom>
        </p:spPr>
        <p:txBody>
          <a:bodyPr wrap="square">
            <a:spAutoFit/>
          </a:bodyPr>
          <a:lstStyle/>
          <a:p>
            <a:pPr marL="457200" indent="-457200">
              <a:buAutoNum type="arabicParenR" startAt="3"/>
            </a:pPr>
            <a:r>
              <a:rPr lang="en-US" sz="2000" dirty="0" smtClean="0"/>
              <a:t>With bolt/bolt carrier assembly (10) inclined slightly downward at the rear, insert bolt/bolt carrier assembly into rear of MASS receiver (8) while compressing cartridge guide (13). Ensure that cartridge guide enters receiver opening first. </a:t>
            </a:r>
          </a:p>
          <a:p>
            <a:pPr marL="457200" indent="-457200">
              <a:buAutoNum type="arabicParenR" startAt="3"/>
            </a:pPr>
            <a:endParaRPr lang="en-US" sz="2000" dirty="0" smtClean="0"/>
          </a:p>
          <a:p>
            <a:r>
              <a:rPr lang="en-US" sz="2000" dirty="0" smtClean="0"/>
              <a:t>4)    Slide bolt/carrier assembly (10) forward until it is forward and locked</a:t>
            </a:r>
            <a:r>
              <a:rPr lang="en-US" sz="2000" dirty="0" smtClean="0">
                <a:solidFill>
                  <a:schemeClr val="bg2"/>
                </a:solidFill>
              </a:rPr>
              <a:t>.</a:t>
            </a:r>
            <a:endParaRPr lang="en-US" sz="2000" dirty="0">
              <a:solidFill>
                <a:schemeClr val="bg2"/>
              </a:solidFill>
            </a:endParaRPr>
          </a:p>
        </p:txBody>
      </p:sp>
      <p:pic>
        <p:nvPicPr>
          <p:cNvPr id="8194"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1143000" y="2895600"/>
            <a:ext cx="6702217" cy="3301092"/>
          </a:xfrm>
          <a:prstGeom prst="rect">
            <a:avLst/>
          </a:prstGeom>
          <a:noFill/>
          <a:ln w="9525">
            <a:noFill/>
            <a:miter lim="800000"/>
            <a:headEnd/>
            <a:tailEnd/>
          </a:ln>
        </p:spPr>
      </p:pic>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065"/>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Field</a:t>
            </a:r>
            <a:r>
              <a:rPr kumimoji="0" lang="en-US" sz="2800" b="1" i="0" u="none" strike="noStrike" kern="0" cap="none" spc="0" normalizeH="0" noProof="0" dirty="0" smtClean="0">
                <a:ln>
                  <a:noFill/>
                </a:ln>
                <a:solidFill>
                  <a:schemeClr val="bg2"/>
                </a:solidFill>
                <a:effectLst/>
                <a:uLnTx/>
                <a:uFillTx/>
                <a:latin typeface="+mj-lt"/>
                <a:ea typeface="+mj-ea"/>
                <a:cs typeface="+mj-cs"/>
              </a:rPr>
              <a:t> Stripping (Assembly)</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pic>
        <p:nvPicPr>
          <p:cNvPr id="9218"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2514600" y="3048000"/>
            <a:ext cx="4327472" cy="3504895"/>
          </a:xfrm>
          <a:prstGeom prst="rect">
            <a:avLst/>
          </a:prstGeom>
          <a:noFill/>
          <a:ln w="9525">
            <a:noFill/>
            <a:miter lim="800000"/>
            <a:headEnd/>
            <a:tailEnd/>
          </a:ln>
        </p:spPr>
      </p:pic>
      <p:sp>
        <p:nvSpPr>
          <p:cNvPr id="6" name="Rectangle 5"/>
          <p:cNvSpPr/>
          <p:nvPr/>
        </p:nvSpPr>
        <p:spPr>
          <a:xfrm>
            <a:off x="0" y="920621"/>
            <a:ext cx="9144000" cy="1138773"/>
          </a:xfrm>
          <a:prstGeom prst="rect">
            <a:avLst/>
          </a:prstGeom>
          <a:noFill/>
          <a:ln w="3175">
            <a:noFill/>
          </a:ln>
        </p:spPr>
        <p:txBody>
          <a:bodyPr wrap="square">
            <a:spAutoFit/>
          </a:bodyPr>
          <a:lstStyle/>
          <a:p>
            <a:pPr algn="ctr"/>
            <a:r>
              <a:rPr lang="en-US" sz="2800" b="1" dirty="0" smtClean="0">
                <a:solidFill>
                  <a:srgbClr val="00B050"/>
                </a:solidFill>
              </a:rPr>
              <a:t>NOTE </a:t>
            </a:r>
          </a:p>
          <a:p>
            <a:pPr algn="ctr"/>
            <a:r>
              <a:rPr lang="en-US" sz="2000" dirty="0" smtClean="0"/>
              <a:t>Charging handle can be installed on right side of weapon to accommodate left-handed firers. Ensure that charging handle folds toward magazine well. </a:t>
            </a:r>
            <a:endParaRPr lang="en-US" sz="2000" dirty="0"/>
          </a:p>
        </p:txBody>
      </p:sp>
      <p:sp>
        <p:nvSpPr>
          <p:cNvPr id="7" name="Rectangle 6"/>
          <p:cNvSpPr/>
          <p:nvPr/>
        </p:nvSpPr>
        <p:spPr>
          <a:xfrm>
            <a:off x="0" y="2138785"/>
            <a:ext cx="9144000" cy="1323439"/>
          </a:xfrm>
          <a:prstGeom prst="rect">
            <a:avLst/>
          </a:prstGeom>
        </p:spPr>
        <p:txBody>
          <a:bodyPr wrap="square">
            <a:spAutoFit/>
          </a:bodyPr>
          <a:lstStyle/>
          <a:p>
            <a:pPr marL="457200" indent="-457200"/>
            <a:r>
              <a:rPr lang="en-US" sz="2000" dirty="0" smtClean="0"/>
              <a:t>5)	Retract charging handle retaining plunger (5) with thin end of T-handle in cleaning kit (WP 0019, item 1) or a pointed object and, at the same time, install charging handle (6), with cutouts facing toward magazine well, into bolt/bolt carrier assembly (10). </a:t>
            </a:r>
            <a:endParaRPr lang="en-US" sz="2000" dirty="0"/>
          </a:p>
        </p:txBody>
      </p:sp>
      <p:sp>
        <p:nvSpPr>
          <p:cNvPr id="8"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065"/>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Field</a:t>
            </a:r>
            <a:r>
              <a:rPr kumimoji="0" lang="en-US" sz="2800" b="1" i="0" u="none" strike="noStrike" kern="0" cap="none" spc="0" normalizeH="0" noProof="0" dirty="0" smtClean="0">
                <a:ln>
                  <a:noFill/>
                </a:ln>
                <a:solidFill>
                  <a:schemeClr val="bg2"/>
                </a:solidFill>
                <a:effectLst/>
                <a:uLnTx/>
                <a:uFillTx/>
                <a:latin typeface="+mj-lt"/>
                <a:ea typeface="+mj-ea"/>
                <a:cs typeface="+mj-cs"/>
              </a:rPr>
              <a:t> Stripping (Assembly)</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sp>
        <p:nvSpPr>
          <p:cNvPr id="5" name="Rectangle 4"/>
          <p:cNvSpPr/>
          <p:nvPr/>
        </p:nvSpPr>
        <p:spPr>
          <a:xfrm>
            <a:off x="0" y="1510990"/>
            <a:ext cx="9144000" cy="400110"/>
          </a:xfrm>
          <a:prstGeom prst="rect">
            <a:avLst/>
          </a:prstGeom>
        </p:spPr>
        <p:txBody>
          <a:bodyPr wrap="square">
            <a:spAutoFit/>
          </a:bodyPr>
          <a:lstStyle/>
          <a:p>
            <a:pPr marL="457200" indent="-457200"/>
            <a:r>
              <a:rPr lang="en-US" sz="2000" dirty="0" smtClean="0"/>
              <a:t>6)	Install receiver plug (7) into rear of MASS receiver (8). </a:t>
            </a:r>
            <a:endParaRPr lang="en-US" sz="2000" dirty="0"/>
          </a:p>
        </p:txBody>
      </p:sp>
      <p:pic>
        <p:nvPicPr>
          <p:cNvPr id="10242"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1687990" y="2264360"/>
            <a:ext cx="5371717" cy="3441490"/>
          </a:xfrm>
          <a:prstGeom prst="rect">
            <a:avLst/>
          </a:prstGeom>
          <a:noFill/>
          <a:ln w="9525">
            <a:noFill/>
            <a:miter lim="800000"/>
            <a:headEnd/>
            <a:tailEnd/>
          </a:ln>
        </p:spPr>
      </p:pic>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0" y="152400"/>
            <a:ext cx="9144000" cy="685800"/>
          </a:xfrm>
        </p:spPr>
        <p:txBody>
          <a:bodyPr/>
          <a:lstStyle/>
          <a:p>
            <a:pPr algn="ctr"/>
            <a:r>
              <a:rPr lang="en-US" sz="2800" b="1" dirty="0" smtClean="0">
                <a:solidFill>
                  <a:schemeClr val="bg2"/>
                </a:solidFill>
                <a:effectLst/>
                <a:latin typeface="Arial" pitchFamily="34" charset="0"/>
                <a:cs typeface="Arial" pitchFamily="34" charset="0"/>
              </a:rPr>
              <a:t>M26 Function Check</a:t>
            </a:r>
            <a:endParaRPr lang="en-US" sz="2800" dirty="0" smtClean="0">
              <a:solidFill>
                <a:schemeClr val="bg2"/>
              </a:solidFill>
              <a:effectLst/>
              <a:latin typeface="Arial" pitchFamily="34" charset="0"/>
              <a:cs typeface="Arial" pitchFamily="34" charset="0"/>
            </a:endParaRPr>
          </a:p>
        </p:txBody>
      </p:sp>
      <p:sp>
        <p:nvSpPr>
          <p:cNvPr id="3" name="Content Placeholder 2"/>
          <p:cNvSpPr>
            <a:spLocks noGrp="1"/>
          </p:cNvSpPr>
          <p:nvPr>
            <p:ph idx="1"/>
          </p:nvPr>
        </p:nvSpPr>
        <p:spPr>
          <a:xfrm>
            <a:off x="0" y="762000"/>
            <a:ext cx="9144000" cy="750715"/>
          </a:xfrm>
        </p:spPr>
        <p:txBody>
          <a:bodyPr/>
          <a:lstStyle/>
          <a:p>
            <a:pPr algn="ctr">
              <a:lnSpc>
                <a:spcPct val="80000"/>
              </a:lnSpc>
              <a:buFont typeface="Wingdings" pitchFamily="2" charset="2"/>
              <a:buNone/>
              <a:defRPr/>
            </a:pPr>
            <a:r>
              <a:rPr lang="en-US" sz="2400" b="1" dirty="0" smtClean="0">
                <a:solidFill>
                  <a:srgbClr val="FF0000"/>
                </a:solidFill>
                <a:latin typeface="Arial" pitchFamily="34" charset="0"/>
              </a:rPr>
              <a:t>WARNING</a:t>
            </a:r>
          </a:p>
          <a:p>
            <a:pPr algn="ctr">
              <a:lnSpc>
                <a:spcPct val="80000"/>
              </a:lnSpc>
              <a:buFont typeface="Wingdings" pitchFamily="2" charset="2"/>
              <a:buNone/>
              <a:defRPr/>
            </a:pPr>
            <a:r>
              <a:rPr lang="en-US" sz="1800" b="1" dirty="0" smtClean="0">
                <a:solidFill>
                  <a:srgbClr val="FF0000"/>
                </a:solidFill>
                <a:latin typeface="Arial" pitchFamily="34" charset="0"/>
              </a:rPr>
              <a:t> </a:t>
            </a:r>
            <a:r>
              <a:rPr lang="en-US" sz="1800" dirty="0" smtClean="0">
                <a:latin typeface="Arial" pitchFamily="34" charset="0"/>
              </a:rPr>
              <a:t>To avoid injury or death, ensure that MASS and host weapon are cleared.</a:t>
            </a:r>
          </a:p>
          <a:p>
            <a:pPr>
              <a:lnSpc>
                <a:spcPct val="80000"/>
              </a:lnSpc>
              <a:buFont typeface="Wingdings" pitchFamily="2" charset="2"/>
              <a:buNone/>
              <a:defRPr/>
            </a:pPr>
            <a:endParaRPr lang="en-US" sz="1800" b="1" dirty="0" smtClean="0">
              <a:solidFill>
                <a:srgbClr val="FF0000"/>
              </a:solidFill>
              <a:latin typeface="Lucida Sans Unicode" pitchFamily="34" charset="0"/>
              <a:cs typeface="Lucida Sans Unicode" pitchFamily="34" charset="0"/>
            </a:endParaRPr>
          </a:p>
        </p:txBody>
      </p:sp>
      <p:sp>
        <p:nvSpPr>
          <p:cNvPr id="4" name="Rectangle 3"/>
          <p:cNvSpPr/>
          <p:nvPr/>
        </p:nvSpPr>
        <p:spPr>
          <a:xfrm>
            <a:off x="0" y="1612913"/>
            <a:ext cx="9144000" cy="4483087"/>
          </a:xfrm>
          <a:prstGeom prst="rect">
            <a:avLst/>
          </a:prstGeom>
        </p:spPr>
        <p:txBody>
          <a:bodyPr wrap="square">
            <a:spAutoFit/>
          </a:bodyPr>
          <a:lstStyle/>
          <a:p>
            <a:pPr marL="457200" indent="-457200">
              <a:lnSpc>
                <a:spcPts val="1800"/>
              </a:lnSpc>
              <a:buFont typeface="+mj-lt"/>
              <a:buAutoNum type="arabicParenR"/>
            </a:pPr>
            <a:endParaRPr lang="en-US" sz="1850" dirty="0" smtClean="0">
              <a:solidFill>
                <a:schemeClr val="bg2"/>
              </a:solidFill>
            </a:endParaRPr>
          </a:p>
          <a:p>
            <a:pPr marL="457200" indent="-457200">
              <a:lnSpc>
                <a:spcPts val="1800"/>
              </a:lnSpc>
              <a:buFont typeface="+mj-lt"/>
              <a:buAutoNum type="arabicParenR"/>
            </a:pPr>
            <a:r>
              <a:rPr lang="en-US" sz="1850" dirty="0" smtClean="0"/>
              <a:t>Be sure weapon is unloaded and pointed in a safe direction. </a:t>
            </a:r>
          </a:p>
          <a:p>
            <a:pPr marL="457200" indent="-457200">
              <a:lnSpc>
                <a:spcPts val="1800"/>
              </a:lnSpc>
              <a:buFont typeface="+mj-lt"/>
              <a:buAutoNum type="arabicParenR"/>
            </a:pPr>
            <a:endParaRPr lang="en-US" sz="1850" dirty="0" smtClean="0"/>
          </a:p>
          <a:p>
            <a:pPr marL="457200" indent="-457200">
              <a:lnSpc>
                <a:spcPts val="1800"/>
              </a:lnSpc>
              <a:buFont typeface="+mj-lt"/>
              <a:buAutoNum type="arabicParenR"/>
            </a:pPr>
            <a:r>
              <a:rPr lang="en-US" sz="1850" dirty="0" smtClean="0"/>
              <a:t>Depress action lock release and pull charging handle rearward. </a:t>
            </a:r>
          </a:p>
          <a:p>
            <a:pPr marL="457200" indent="-457200">
              <a:lnSpc>
                <a:spcPts val="1800"/>
              </a:lnSpc>
              <a:buFont typeface="+mj-lt"/>
              <a:buAutoNum type="arabicParenR"/>
            </a:pPr>
            <a:endParaRPr lang="en-US" sz="1850" dirty="0" smtClean="0"/>
          </a:p>
          <a:p>
            <a:pPr marL="457200" indent="-457200">
              <a:lnSpc>
                <a:spcPts val="1800"/>
              </a:lnSpc>
              <a:buFont typeface="+mj-lt"/>
              <a:buAutoNum type="arabicParenR"/>
            </a:pPr>
            <a:r>
              <a:rPr lang="en-US" sz="1850" dirty="0" smtClean="0"/>
              <a:t>Place safety mechanism in safe position (no red visible). </a:t>
            </a:r>
          </a:p>
          <a:p>
            <a:pPr marL="457200" indent="-457200">
              <a:lnSpc>
                <a:spcPts val="1800"/>
              </a:lnSpc>
              <a:buFont typeface="+mj-lt"/>
              <a:buAutoNum type="arabicParenR"/>
            </a:pPr>
            <a:endParaRPr lang="en-US" sz="1850" dirty="0" smtClean="0"/>
          </a:p>
          <a:p>
            <a:pPr marL="457200" indent="-457200">
              <a:lnSpc>
                <a:spcPts val="1800"/>
              </a:lnSpc>
              <a:buFont typeface="+mj-lt"/>
              <a:buAutoNum type="arabicParenR"/>
            </a:pPr>
            <a:r>
              <a:rPr lang="en-US" sz="1850" dirty="0" smtClean="0"/>
              <a:t>Return bolt to forward and locked position. Attempt to pull charging handle rearward to ensure action lock has engaged. </a:t>
            </a:r>
          </a:p>
          <a:p>
            <a:pPr marL="457200" indent="-457200">
              <a:lnSpc>
                <a:spcPts val="1800"/>
              </a:lnSpc>
              <a:buFont typeface="+mj-lt"/>
              <a:buAutoNum type="arabicParenR"/>
            </a:pPr>
            <a:endParaRPr lang="en-US" sz="1850" dirty="0" smtClean="0"/>
          </a:p>
          <a:p>
            <a:pPr marL="457200" indent="-457200">
              <a:lnSpc>
                <a:spcPts val="1800"/>
              </a:lnSpc>
              <a:buFont typeface="+mj-lt"/>
              <a:buAutoNum type="arabicParenR"/>
            </a:pPr>
            <a:r>
              <a:rPr lang="en-US" sz="1850" dirty="0" smtClean="0"/>
              <a:t>Leave safety mechanism in safe position (no red visible). Attempt to pull trigger. </a:t>
            </a:r>
          </a:p>
          <a:p>
            <a:pPr marL="457200" indent="-457200">
              <a:lnSpc>
                <a:spcPts val="1800"/>
              </a:lnSpc>
              <a:buFont typeface="+mj-lt"/>
              <a:buAutoNum type="arabicParenR"/>
            </a:pPr>
            <a:endParaRPr lang="en-US" sz="1850" dirty="0" smtClean="0"/>
          </a:p>
          <a:p>
            <a:pPr marL="457200" indent="-457200">
              <a:lnSpc>
                <a:spcPts val="1800"/>
              </a:lnSpc>
              <a:buFont typeface="+mj-lt"/>
              <a:buAutoNum type="arabicParenR"/>
            </a:pPr>
            <a:r>
              <a:rPr lang="en-US" sz="1850" dirty="0" smtClean="0"/>
              <a:t>The hammer should not fall. </a:t>
            </a:r>
          </a:p>
          <a:p>
            <a:pPr marL="457200" indent="-457200">
              <a:lnSpc>
                <a:spcPts val="1800"/>
              </a:lnSpc>
              <a:buFont typeface="+mj-lt"/>
              <a:buAutoNum type="arabicParenR"/>
            </a:pPr>
            <a:endParaRPr lang="en-US" sz="1850" dirty="0" smtClean="0"/>
          </a:p>
          <a:p>
            <a:pPr marL="457200" indent="-457200">
              <a:lnSpc>
                <a:spcPts val="1800"/>
              </a:lnSpc>
              <a:buFont typeface="+mj-lt"/>
              <a:buAutoNum type="arabicParenR"/>
            </a:pPr>
            <a:r>
              <a:rPr lang="en-US" sz="1850" dirty="0" smtClean="0"/>
              <a:t>Remove finger from trigger. Move safety mechanism to fire position (red visible). </a:t>
            </a:r>
          </a:p>
          <a:p>
            <a:pPr marL="457200" indent="-457200">
              <a:lnSpc>
                <a:spcPts val="1800"/>
              </a:lnSpc>
              <a:buFont typeface="+mj-lt"/>
              <a:buAutoNum type="arabicParenR"/>
            </a:pPr>
            <a:endParaRPr lang="en-US" sz="1850" dirty="0" smtClean="0"/>
          </a:p>
          <a:p>
            <a:pPr marL="457200" indent="-457200">
              <a:lnSpc>
                <a:spcPts val="1800"/>
              </a:lnSpc>
              <a:buFont typeface="+mj-lt"/>
              <a:buAutoNum type="arabicParenR"/>
            </a:pPr>
            <a:r>
              <a:rPr lang="en-US" sz="1850" dirty="0" smtClean="0"/>
              <a:t>Pull trigger. The hammer should fall. </a:t>
            </a:r>
          </a:p>
          <a:p>
            <a:pPr marL="457200" indent="-457200">
              <a:lnSpc>
                <a:spcPts val="1800"/>
              </a:lnSpc>
              <a:buFont typeface="+mj-lt"/>
              <a:buAutoNum type="arabicParenR"/>
            </a:pPr>
            <a:endParaRPr lang="en-US" sz="1850" dirty="0" smtClean="0"/>
          </a:p>
          <a:p>
            <a:pPr marL="457200" indent="-457200">
              <a:lnSpc>
                <a:spcPts val="1800"/>
              </a:lnSpc>
              <a:buFont typeface="+mj-lt"/>
              <a:buAutoNum type="arabicParenR"/>
            </a:pPr>
            <a:r>
              <a:rPr lang="en-US" sz="1850" dirty="0" smtClean="0"/>
              <a:t>Charge weapon and place safety mechanism in safe position (no red visible). </a:t>
            </a:r>
            <a:endParaRPr lang="en-US" sz="1850" dirty="0"/>
          </a:p>
        </p:txBody>
      </p:sp>
      <p:sp>
        <p:nvSpPr>
          <p:cNvPr id="5"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14301"/>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Arial" pitchFamily="34" charset="0"/>
                <a:ea typeface="+mj-ea"/>
                <a:cs typeface="Arial" pitchFamily="34" charset="0"/>
              </a:rPr>
              <a:t>PMCS</a:t>
            </a:r>
          </a:p>
        </p:txBody>
      </p:sp>
      <p:sp>
        <p:nvSpPr>
          <p:cNvPr id="5" name="Rectangle 4"/>
          <p:cNvSpPr/>
          <p:nvPr/>
        </p:nvSpPr>
        <p:spPr>
          <a:xfrm>
            <a:off x="0" y="1531625"/>
            <a:ext cx="9144000" cy="3785652"/>
          </a:xfrm>
          <a:prstGeom prst="rect">
            <a:avLst/>
          </a:prstGeom>
        </p:spPr>
        <p:txBody>
          <a:bodyPr wrap="square">
            <a:spAutoFit/>
          </a:bodyPr>
          <a:lstStyle/>
          <a:p>
            <a:endParaRPr lang="en-US" sz="2000" dirty="0" smtClean="0"/>
          </a:p>
          <a:p>
            <a:r>
              <a:rPr lang="en-US" sz="2000" dirty="0" smtClean="0"/>
              <a:t>Preventive Maintenance Checks and Services (PMCS) must be performed by the operator to be sure the M26 Modular Accessory Shotgun System (MASS) is in good operating condition and ready for its primary mission. </a:t>
            </a:r>
          </a:p>
          <a:p>
            <a:endParaRPr lang="en-US" sz="2000" dirty="0" smtClean="0"/>
          </a:p>
          <a:p>
            <a:r>
              <a:rPr lang="en-US" sz="2000" dirty="0" smtClean="0"/>
              <a:t>To ensure maximum operational readiness, it is necessary that the MASS be inspected at regular intervals so that any defects can be discovered and corrected before serious damage or failure occurs. An inactive weapon is a weapon, whether assigned or not assigned to an individual, which is stored in an arms room for a period of 90 days. Normal cleaning (PMCS) of an inactive weapon will be performed every 90 days. Any maintenance problems that are beyond your authorization will be referred to field maintenance for correction. </a:t>
            </a:r>
            <a:endParaRPr lang="en-US" sz="2000" dirty="0"/>
          </a:p>
        </p:txBody>
      </p:sp>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9617"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itchFamily="34" charset="0"/>
                <a:ea typeface="ＭＳ Ｐゴシック" pitchFamily="34" charset="-128"/>
                <a:cs typeface="Arial" pitchFamily="34" charset="0"/>
              </a:rPr>
              <a:t>Classroom Safety (</a:t>
            </a:r>
            <a:r>
              <a:rPr lang="en-US" sz="2800" b="1" dirty="0" err="1" smtClean="0">
                <a:solidFill>
                  <a:srgbClr val="FFFFFF"/>
                </a:solidFill>
                <a:latin typeface="Arial" pitchFamily="34" charset="0"/>
                <a:ea typeface="ＭＳ Ｐゴシック" pitchFamily="34" charset="-128"/>
                <a:cs typeface="Arial" pitchFamily="34" charset="0"/>
              </a:rPr>
              <a:t>Con’t</a:t>
            </a:r>
            <a:r>
              <a:rPr lang="en-US" sz="2800" b="1" dirty="0" smtClean="0">
                <a:solidFill>
                  <a:srgbClr val="FFFFFF"/>
                </a:solidFill>
                <a:latin typeface="Arial" pitchFamily="34" charset="0"/>
                <a:ea typeface="ＭＳ Ｐゴシック" pitchFamily="34" charset="-128"/>
                <a:cs typeface="Arial" pitchFamily="34" charset="0"/>
              </a:rPr>
              <a:t>)</a:t>
            </a:r>
            <a:endParaRPr lang="en-US" sz="2800" b="1" dirty="0">
              <a:solidFill>
                <a:srgbClr val="FFFFFF"/>
              </a:solidFill>
              <a:latin typeface="Arial" pitchFamily="34" charset="0"/>
              <a:ea typeface="ＭＳ Ｐゴシック" pitchFamily="34" charset="-128"/>
              <a:cs typeface="Arial" pitchFamily="34" charset="0"/>
            </a:endParaRPr>
          </a:p>
        </p:txBody>
      </p:sp>
      <p:sp>
        <p:nvSpPr>
          <p:cNvPr id="3" name="Subtitle 2"/>
          <p:cNvSpPr txBox="1">
            <a:spLocks/>
          </p:cNvSpPr>
          <p:nvPr/>
        </p:nvSpPr>
        <p:spPr>
          <a:xfrm>
            <a:off x="457200" y="1066800"/>
            <a:ext cx="8229600" cy="4724400"/>
          </a:xfrm>
          <a:prstGeom prst="rect">
            <a:avLst/>
          </a:prstGeom>
        </p:spPr>
        <p:txBody>
          <a:bodyPr>
            <a:noAutofit/>
          </a:bodyPr>
          <a:lstStyle/>
          <a:p>
            <a:r>
              <a:rPr lang="en-US" sz="2000" b="1" dirty="0" smtClean="0">
                <a:latin typeface="Arial" pitchFamily="34" charset="0"/>
                <a:cs typeface="Arial" pitchFamily="34" charset="0"/>
              </a:rPr>
              <a:t>Classroom Safety</a:t>
            </a:r>
          </a:p>
          <a:p>
            <a:endParaRPr lang="en-US" sz="2000" b="1" dirty="0" smtClean="0">
              <a:latin typeface="Arial" pitchFamily="34" charset="0"/>
              <a:cs typeface="Arial" pitchFamily="34" charset="0"/>
            </a:endParaRPr>
          </a:p>
          <a:p>
            <a:pPr>
              <a:buFont typeface="Arial" pitchFamily="34" charset="0"/>
              <a:buChar char="•"/>
            </a:pPr>
            <a:r>
              <a:rPr lang="en-US" sz="2000" b="1" dirty="0" smtClean="0">
                <a:latin typeface="Arial" pitchFamily="34" charset="0"/>
                <a:cs typeface="Arial" pitchFamily="34" charset="0"/>
              </a:rPr>
              <a:t> </a:t>
            </a:r>
            <a:r>
              <a:rPr lang="en-US" sz="2000" b="1" dirty="0" smtClean="0">
                <a:solidFill>
                  <a:srgbClr val="FF0000"/>
                </a:solidFill>
                <a:latin typeface="Arial" pitchFamily="34" charset="0"/>
                <a:cs typeface="Arial" pitchFamily="34" charset="0"/>
              </a:rPr>
              <a:t>Follow instructions and do not work ahead of instructor.</a:t>
            </a:r>
          </a:p>
          <a:p>
            <a:pPr>
              <a:buFont typeface="Arial" pitchFamily="34" charset="0"/>
              <a:buChar char="•"/>
            </a:pPr>
            <a:endParaRPr lang="en-US" sz="2000" b="1" dirty="0" smtClean="0">
              <a:latin typeface="Arial" pitchFamily="34" charset="0"/>
              <a:cs typeface="Arial" pitchFamily="34" charset="0"/>
            </a:endParaRPr>
          </a:p>
          <a:p>
            <a:pPr>
              <a:buFont typeface="Arial" pitchFamily="34" charset="0"/>
              <a:buChar char="•"/>
            </a:pPr>
            <a:r>
              <a:rPr lang="en-US" sz="2000" b="1" dirty="0" smtClean="0">
                <a:latin typeface="Arial" pitchFamily="34" charset="0"/>
                <a:cs typeface="Arial" pitchFamily="34" charset="0"/>
              </a:rPr>
              <a:t>Ask questions to prevent damage to equipment or lost parts.</a:t>
            </a:r>
          </a:p>
          <a:p>
            <a:pPr>
              <a:buFont typeface="Arial" pitchFamily="34" charset="0"/>
              <a:buChar char="•"/>
            </a:pPr>
            <a:endParaRPr lang="en-US" sz="2000" b="1" dirty="0" smtClean="0">
              <a:latin typeface="Arial" pitchFamily="34" charset="0"/>
              <a:cs typeface="Arial" pitchFamily="34" charset="0"/>
            </a:endParaRPr>
          </a:p>
          <a:p>
            <a:pPr>
              <a:buFont typeface="Arial" pitchFamily="34" charset="0"/>
              <a:buChar char="•"/>
            </a:pPr>
            <a:r>
              <a:rPr lang="en-US" sz="2000" b="1" dirty="0" smtClean="0">
                <a:latin typeface="Arial" pitchFamily="34" charset="0"/>
                <a:cs typeface="Arial" pitchFamily="34" charset="0"/>
              </a:rPr>
              <a:t>Army approved eye protection is required for most operation procedures.</a:t>
            </a:r>
          </a:p>
          <a:p>
            <a:pPr>
              <a:buFont typeface="Arial" pitchFamily="34" charset="0"/>
              <a:buChar char="•"/>
            </a:pPr>
            <a:endParaRPr lang="en-US" sz="2000" b="1" dirty="0" smtClean="0">
              <a:latin typeface="Arial" pitchFamily="34" charset="0"/>
              <a:cs typeface="Arial" pitchFamily="34" charset="0"/>
            </a:endParaRPr>
          </a:p>
          <a:p>
            <a:pPr>
              <a:buFont typeface="Arial" pitchFamily="34" charset="0"/>
              <a:buChar char="•"/>
            </a:pPr>
            <a:r>
              <a:rPr lang="en-US" sz="2000" b="1" dirty="0" smtClean="0">
                <a:latin typeface="Arial" pitchFamily="34" charset="0"/>
                <a:cs typeface="Arial" pitchFamily="34" charset="0"/>
              </a:rPr>
              <a:t> Jewelry and other “snag” hazards should be removed prior to performing operator tasks.</a:t>
            </a:r>
          </a:p>
          <a:p>
            <a:pPr>
              <a:buFont typeface="Arial" pitchFamily="34" charset="0"/>
              <a:buChar char="•"/>
            </a:pPr>
            <a:endParaRPr lang="en-US" sz="2000" b="1" dirty="0" smtClean="0">
              <a:latin typeface="Arial" pitchFamily="34" charset="0"/>
              <a:cs typeface="Arial" pitchFamily="34" charset="0"/>
            </a:endParaRPr>
          </a:p>
          <a:p>
            <a:pPr>
              <a:buFont typeface="Arial" pitchFamily="34" charset="0"/>
              <a:buChar char="•"/>
            </a:pPr>
            <a:r>
              <a:rPr lang="en-US" sz="2000" b="1" dirty="0" smtClean="0">
                <a:latin typeface="Arial" pitchFamily="34" charset="0"/>
                <a:cs typeface="Arial" pitchFamily="34" charset="0"/>
              </a:rPr>
              <a:t>Observe the proper use of tools.</a:t>
            </a:r>
          </a:p>
          <a:p>
            <a:pPr>
              <a:buFont typeface="Arial" pitchFamily="34" charset="0"/>
              <a:buChar char="•"/>
            </a:pPr>
            <a:endParaRPr lang="en-US" sz="2000" b="1" dirty="0" smtClean="0">
              <a:latin typeface="Arial" pitchFamily="34" charset="0"/>
              <a:cs typeface="Arial" pitchFamily="34" charset="0"/>
            </a:endParaRPr>
          </a:p>
          <a:p>
            <a:pPr>
              <a:buFont typeface="Arial" pitchFamily="34" charset="0"/>
              <a:buChar char="•"/>
            </a:pPr>
            <a:r>
              <a:rPr lang="en-US" sz="2000" b="1" dirty="0" smtClean="0">
                <a:latin typeface="Arial" pitchFamily="34" charset="0"/>
                <a:cs typeface="Arial" pitchFamily="34" charset="0"/>
              </a:rPr>
              <a:t>Use each tool how it was intended.</a:t>
            </a:r>
          </a:p>
          <a:p>
            <a:pPr>
              <a:buFont typeface="Arial" pitchFamily="34" charset="0"/>
              <a:buChar char="•"/>
            </a:pPr>
            <a:endParaRPr lang="en-US" sz="2000" b="1" dirty="0" smtClean="0">
              <a:latin typeface="Arial" pitchFamily="34" charset="0"/>
              <a:cs typeface="Arial" pitchFamily="34" charset="0"/>
            </a:endParaRPr>
          </a:p>
          <a:p>
            <a:pPr>
              <a:buFont typeface="Arial" pitchFamily="34" charset="0"/>
              <a:buChar char="•"/>
            </a:pPr>
            <a:r>
              <a:rPr lang="en-US" sz="2000" b="1" dirty="0" smtClean="0">
                <a:latin typeface="Arial" pitchFamily="34" charset="0"/>
                <a:cs typeface="Arial" pitchFamily="34" charset="0"/>
              </a:rPr>
              <a:t>Use the right tool for the job.</a:t>
            </a:r>
          </a:p>
          <a:p>
            <a:pPr>
              <a:defRPr/>
            </a:pPr>
            <a:endParaRPr lang="en-US" sz="2000" dirty="0" smtClean="0">
              <a:latin typeface="Arial" pitchFamily="34" charset="0"/>
              <a:cs typeface="Arial" pitchFamily="34" charset="0"/>
            </a:endParaRPr>
          </a:p>
          <a:p>
            <a:pPr>
              <a:buFont typeface="Arial" pitchFamily="34" charset="0"/>
              <a:buChar char="•"/>
            </a:pPr>
            <a:endParaRPr lang="en-US" sz="2000" dirty="0" smtClean="0">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54724"/>
            <a:ext cx="9144000" cy="3593676"/>
          </a:xfrm>
          <a:prstGeom prst="rect">
            <a:avLst/>
          </a:prstGeom>
        </p:spPr>
        <p:txBody>
          <a:bodyPr wrap="square">
            <a:spAutoFit/>
          </a:bodyPr>
          <a:lstStyle/>
          <a:p>
            <a:pPr>
              <a:lnSpc>
                <a:spcPts val="2100"/>
              </a:lnSpc>
            </a:pPr>
            <a:endParaRPr lang="en-US" sz="2000" dirty="0" smtClean="0">
              <a:solidFill>
                <a:schemeClr val="bg2"/>
              </a:solidFill>
            </a:endParaRPr>
          </a:p>
          <a:p>
            <a:pPr>
              <a:lnSpc>
                <a:spcPts val="2100"/>
              </a:lnSpc>
            </a:pPr>
            <a:r>
              <a:rPr lang="en-US" sz="2000" b="1" dirty="0" smtClean="0"/>
              <a:t>Intervals :</a:t>
            </a:r>
          </a:p>
          <a:p>
            <a:pPr>
              <a:lnSpc>
                <a:spcPts val="2100"/>
              </a:lnSpc>
            </a:pPr>
            <a:r>
              <a:rPr lang="en-US" sz="2000" dirty="0" smtClean="0"/>
              <a:t>When operating the weapon, clean and lubricate MASS daily after operation. </a:t>
            </a:r>
          </a:p>
          <a:p>
            <a:pPr>
              <a:lnSpc>
                <a:spcPts val="2100"/>
              </a:lnSpc>
            </a:pPr>
            <a:endParaRPr lang="en-US" sz="2000" dirty="0" smtClean="0"/>
          </a:p>
          <a:p>
            <a:pPr>
              <a:lnSpc>
                <a:spcPts val="2100"/>
              </a:lnSpc>
            </a:pPr>
            <a:r>
              <a:rPr lang="en-US" sz="2000" dirty="0" smtClean="0"/>
              <a:t>Periodic lubrication can be performed without disassembling. Keep the weapon clean and lubricated even when it is not used for awhile. </a:t>
            </a:r>
          </a:p>
          <a:p>
            <a:pPr>
              <a:lnSpc>
                <a:spcPts val="2100"/>
              </a:lnSpc>
            </a:pPr>
            <a:endParaRPr lang="en-US" sz="2000" dirty="0" smtClean="0"/>
          </a:p>
          <a:p>
            <a:pPr>
              <a:lnSpc>
                <a:spcPts val="2100"/>
              </a:lnSpc>
            </a:pPr>
            <a:r>
              <a:rPr lang="en-US" sz="2000" dirty="0" smtClean="0"/>
              <a:t>Lube after 160 rounds</a:t>
            </a:r>
          </a:p>
          <a:p>
            <a:pPr>
              <a:lnSpc>
                <a:spcPts val="2100"/>
              </a:lnSpc>
            </a:pPr>
            <a:endParaRPr lang="en-US" sz="2000" dirty="0" smtClean="0"/>
          </a:p>
          <a:p>
            <a:pPr>
              <a:lnSpc>
                <a:spcPts val="2100"/>
              </a:lnSpc>
            </a:pPr>
            <a:r>
              <a:rPr lang="en-US" sz="2000" dirty="0" smtClean="0"/>
              <a:t>Fully clean and lubricate the MASS at 320 round intervals. </a:t>
            </a:r>
          </a:p>
          <a:p>
            <a:pPr>
              <a:lnSpc>
                <a:spcPts val="2100"/>
              </a:lnSpc>
            </a:pPr>
            <a:endParaRPr lang="en-US" sz="2000" dirty="0" smtClean="0"/>
          </a:p>
          <a:p>
            <a:pPr>
              <a:lnSpc>
                <a:spcPts val="2100"/>
              </a:lnSpc>
            </a:pPr>
            <a:r>
              <a:rPr lang="en-US" sz="2000" dirty="0" smtClean="0"/>
              <a:t>When in inactive storage, clean and lubricate MASS quarterly or when corrosion appears. </a:t>
            </a:r>
            <a:endParaRPr lang="en-US" sz="2000" dirty="0"/>
          </a:p>
        </p:txBody>
      </p:sp>
      <p:sp>
        <p:nvSpPr>
          <p:cNvPr id="5"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kern="0" dirty="0" smtClean="0">
                <a:solidFill>
                  <a:schemeClr val="bg2"/>
                </a:solidFill>
                <a:latin typeface="+mj-lt"/>
                <a:ea typeface="+mj-ea"/>
                <a:cs typeface="+mj-cs"/>
              </a:rPr>
              <a:t>Lubrication Instructions</a:t>
            </a:r>
            <a:endParaRPr kumimoji="0" lang="en-US" sz="2800" b="1" i="0" u="none" strike="noStrike" kern="0" cap="none" spc="0" normalizeH="0" baseline="0" noProof="0" dirty="0" smtClean="0">
              <a:ln>
                <a:noFill/>
              </a:ln>
              <a:solidFill>
                <a:schemeClr val="bg2"/>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00200" y="685800"/>
            <a:ext cx="6428969" cy="2790351"/>
          </a:xfrm>
          <a:prstGeom prst="rect">
            <a:avLst/>
          </a:prstGeom>
          <a:noFill/>
          <a:ln w="9525">
            <a:noFill/>
            <a:miter lim="800000"/>
            <a:headEnd/>
            <a:tailEnd/>
          </a:ln>
        </p:spPr>
      </p:pic>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381000" y="2514600"/>
            <a:ext cx="2667000" cy="2366963"/>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clrChange>
              <a:clrFrom>
                <a:srgbClr val="FFFFFF"/>
              </a:clrFrom>
              <a:clrTo>
                <a:srgbClr val="FFFFFF">
                  <a:alpha val="0"/>
                </a:srgbClr>
              </a:clrTo>
            </a:clrChange>
            <a:lum bright="-40000"/>
          </a:blip>
          <a:srcRect/>
          <a:stretch>
            <a:fillRect/>
          </a:stretch>
        </p:blipFill>
        <p:spPr bwMode="auto">
          <a:xfrm>
            <a:off x="6172200" y="1295400"/>
            <a:ext cx="2307208" cy="1821480"/>
          </a:xfrm>
          <a:prstGeom prst="rect">
            <a:avLst/>
          </a:prstGeom>
          <a:noFill/>
          <a:ln w="9525">
            <a:noFill/>
            <a:miter lim="800000"/>
            <a:headEnd/>
            <a:tailEnd/>
          </a:ln>
        </p:spPr>
      </p:pic>
      <p:sp>
        <p:nvSpPr>
          <p:cNvPr id="4" name="Title 1"/>
          <p:cNvSpPr txBox="1">
            <a:spLocks/>
          </p:cNvSpPr>
          <p:nvPr/>
        </p:nvSpPr>
        <p:spPr bwMode="auto">
          <a:xfrm>
            <a:off x="0" y="76200"/>
            <a:ext cx="9144000" cy="685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Cleaning the M26 </a:t>
            </a:r>
            <a:endParaRPr kumimoji="0" lang="en-US" sz="2800" b="0" i="0" u="none" strike="noStrike" kern="0" cap="none" spc="0" normalizeH="0" baseline="0" noProof="0" dirty="0" smtClean="0">
              <a:ln>
                <a:noFill/>
              </a:ln>
              <a:solidFill>
                <a:schemeClr val="bg2"/>
              </a:solidFill>
              <a:effectLst/>
              <a:uLnTx/>
              <a:uFillTx/>
              <a:latin typeface="+mj-lt"/>
              <a:ea typeface="+mj-ea"/>
              <a:cs typeface="+mj-cs"/>
            </a:endParaRPr>
          </a:p>
        </p:txBody>
      </p:sp>
      <p:sp>
        <p:nvSpPr>
          <p:cNvPr id="5" name="Rectangle 4"/>
          <p:cNvSpPr/>
          <p:nvPr/>
        </p:nvSpPr>
        <p:spPr>
          <a:xfrm>
            <a:off x="0" y="1738675"/>
            <a:ext cx="9144000" cy="400110"/>
          </a:xfrm>
          <a:prstGeom prst="rect">
            <a:avLst/>
          </a:prstGeom>
        </p:spPr>
        <p:txBody>
          <a:bodyPr wrap="square">
            <a:spAutoFit/>
          </a:bodyPr>
          <a:lstStyle/>
          <a:p>
            <a:pPr marL="457200" indent="-457200">
              <a:buFont typeface="+mj-lt"/>
              <a:buAutoNum type="arabicParenR"/>
            </a:pPr>
            <a:r>
              <a:rPr lang="en-US" sz="2000" dirty="0" smtClean="0"/>
              <a:t>Screw slotted shotgun tip (1) onto cleaning cable (2). </a:t>
            </a:r>
            <a:endParaRPr lang="en-US" sz="2000" dirty="0"/>
          </a:p>
        </p:txBody>
      </p:sp>
      <p:sp>
        <p:nvSpPr>
          <p:cNvPr id="6" name="Content Placeholder 2"/>
          <p:cNvSpPr>
            <a:spLocks noGrp="1"/>
          </p:cNvSpPr>
          <p:nvPr>
            <p:ph idx="1"/>
          </p:nvPr>
        </p:nvSpPr>
        <p:spPr>
          <a:xfrm>
            <a:off x="0" y="762000"/>
            <a:ext cx="9144000" cy="609600"/>
          </a:xfrm>
        </p:spPr>
        <p:txBody>
          <a:bodyPr/>
          <a:lstStyle/>
          <a:p>
            <a:pPr algn="ctr">
              <a:lnSpc>
                <a:spcPct val="80000"/>
              </a:lnSpc>
              <a:buFont typeface="Wingdings" pitchFamily="2" charset="2"/>
              <a:buNone/>
              <a:defRPr/>
            </a:pPr>
            <a:r>
              <a:rPr lang="en-US" sz="2400" b="1" dirty="0" smtClean="0">
                <a:solidFill>
                  <a:srgbClr val="FF0000"/>
                </a:solidFill>
                <a:latin typeface="Arial" pitchFamily="34" charset="0"/>
              </a:rPr>
              <a:t>WARNING</a:t>
            </a:r>
          </a:p>
          <a:p>
            <a:pPr algn="ctr">
              <a:lnSpc>
                <a:spcPct val="80000"/>
              </a:lnSpc>
              <a:buFont typeface="Wingdings" pitchFamily="2" charset="2"/>
              <a:buNone/>
              <a:defRPr/>
            </a:pPr>
            <a:r>
              <a:rPr lang="en-US" sz="1800" b="1" dirty="0" smtClean="0">
                <a:solidFill>
                  <a:srgbClr val="FF0000"/>
                </a:solidFill>
                <a:latin typeface="Arial" pitchFamily="34" charset="0"/>
              </a:rPr>
              <a:t> </a:t>
            </a:r>
            <a:r>
              <a:rPr lang="en-US" sz="1800" dirty="0" smtClean="0">
                <a:latin typeface="Arial" pitchFamily="34" charset="0"/>
              </a:rPr>
              <a:t>To avoid injury or death, ensure that MASS and host weapon are cleared.</a:t>
            </a:r>
          </a:p>
          <a:p>
            <a:pPr>
              <a:lnSpc>
                <a:spcPct val="80000"/>
              </a:lnSpc>
              <a:buFont typeface="Wingdings" pitchFamily="2" charset="2"/>
              <a:buNone/>
              <a:defRPr/>
            </a:pPr>
            <a:endParaRPr lang="en-US" sz="1800" b="1" dirty="0" smtClean="0">
              <a:solidFill>
                <a:srgbClr val="FF0000"/>
              </a:solidFill>
              <a:latin typeface="Lucida Sans Unicode" pitchFamily="34" charset="0"/>
              <a:cs typeface="Lucida Sans Unicode" pitchFamily="34" charset="0"/>
            </a:endParaRPr>
          </a:p>
        </p:txBody>
      </p:sp>
      <p:sp>
        <p:nvSpPr>
          <p:cNvPr id="9" name="Rectangle 8"/>
          <p:cNvSpPr/>
          <p:nvPr/>
        </p:nvSpPr>
        <p:spPr>
          <a:xfrm>
            <a:off x="2667000" y="3352800"/>
            <a:ext cx="6858000" cy="400110"/>
          </a:xfrm>
          <a:prstGeom prst="rect">
            <a:avLst/>
          </a:prstGeom>
        </p:spPr>
        <p:txBody>
          <a:bodyPr wrap="square">
            <a:spAutoFit/>
          </a:bodyPr>
          <a:lstStyle/>
          <a:p>
            <a:r>
              <a:rPr lang="en-US" sz="2000" dirty="0" smtClean="0"/>
              <a:t>2)   Place shotgun tip (1) into one of the slots on the patch. </a:t>
            </a:r>
            <a:endParaRPr lang="en-US" sz="2000" dirty="0"/>
          </a:p>
        </p:txBody>
      </p:sp>
      <p:sp>
        <p:nvSpPr>
          <p:cNvPr id="10" name="Rectangle 9"/>
          <p:cNvSpPr/>
          <p:nvPr/>
        </p:nvSpPr>
        <p:spPr>
          <a:xfrm>
            <a:off x="0" y="5174585"/>
            <a:ext cx="9144000" cy="400110"/>
          </a:xfrm>
          <a:prstGeom prst="rect">
            <a:avLst/>
          </a:prstGeom>
        </p:spPr>
        <p:txBody>
          <a:bodyPr wrap="square">
            <a:spAutoFit/>
          </a:bodyPr>
          <a:lstStyle/>
          <a:p>
            <a:r>
              <a:rPr lang="en-US" sz="2000" dirty="0" smtClean="0"/>
              <a:t>3)   Slide a patch saver onto tip, over the patch. </a:t>
            </a:r>
            <a:endParaRPr lang="en-US" sz="2000" dirty="0"/>
          </a:p>
        </p:txBody>
      </p:sp>
      <p:pic>
        <p:nvPicPr>
          <p:cNvPr id="2052" name="Picture 4"/>
          <p:cNvPicPr>
            <a:picLocks noChangeAspect="1" noChangeArrowheads="1"/>
          </p:cNvPicPr>
          <p:nvPr/>
        </p:nvPicPr>
        <p:blipFill>
          <a:blip r:embed="rId4" cstate="print">
            <a:clrChange>
              <a:clrFrom>
                <a:srgbClr val="FFFFFF"/>
              </a:clrFrom>
              <a:clrTo>
                <a:srgbClr val="FFFFFF">
                  <a:alpha val="0"/>
                </a:srgbClr>
              </a:clrTo>
            </a:clrChange>
            <a:lum bright="-40000"/>
          </a:blip>
          <a:srcRect/>
          <a:stretch>
            <a:fillRect/>
          </a:stretch>
        </p:blipFill>
        <p:spPr bwMode="auto">
          <a:xfrm>
            <a:off x="5257800" y="4419600"/>
            <a:ext cx="2418548" cy="1877754"/>
          </a:xfrm>
          <a:prstGeom prst="rect">
            <a:avLst/>
          </a:prstGeom>
          <a:noFill/>
          <a:ln w="9525">
            <a:noFill/>
            <a:miter lim="800000"/>
            <a:headEnd/>
            <a:tailEnd/>
          </a:ln>
        </p:spPr>
      </p:pic>
      <p:sp>
        <p:nvSpPr>
          <p:cNvPr id="11"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5318892" y="4419600"/>
            <a:ext cx="3825108" cy="1821480"/>
          </a:xfrm>
          <a:prstGeom prst="rect">
            <a:avLst/>
          </a:prstGeom>
          <a:noFill/>
          <a:ln w="9525">
            <a:noFill/>
            <a:miter lim="800000"/>
            <a:headEnd/>
            <a:tailEnd/>
          </a:ln>
        </p:spPr>
      </p:pic>
      <p:sp>
        <p:nvSpPr>
          <p:cNvPr id="4" name="Title 1"/>
          <p:cNvSpPr txBox="1">
            <a:spLocks/>
          </p:cNvSpPr>
          <p:nvPr/>
        </p:nvSpPr>
        <p:spPr bwMode="auto">
          <a:xfrm>
            <a:off x="0" y="76200"/>
            <a:ext cx="9144000" cy="685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Cleaning the M26 </a:t>
            </a:r>
            <a:endParaRPr kumimoji="0" lang="en-US" sz="2800" b="0" i="0" u="none" strike="noStrike" kern="0" cap="none" spc="0" normalizeH="0" baseline="0" noProof="0" dirty="0" smtClean="0">
              <a:ln>
                <a:noFill/>
              </a:ln>
              <a:solidFill>
                <a:schemeClr val="bg2"/>
              </a:solidFill>
              <a:effectLst/>
              <a:uLnTx/>
              <a:uFillTx/>
              <a:latin typeface="+mj-lt"/>
              <a:ea typeface="+mj-ea"/>
              <a:cs typeface="+mj-cs"/>
            </a:endParaRPr>
          </a:p>
        </p:txBody>
      </p:sp>
      <p:pic>
        <p:nvPicPr>
          <p:cNvPr id="3074" name="Picture 2"/>
          <p:cNvPicPr>
            <a:picLocks noChangeAspect="1" noChangeArrowheads="1"/>
          </p:cNvPicPr>
          <p:nvPr/>
        </p:nvPicPr>
        <p:blipFill>
          <a:blip r:embed="rId3" cstate="print">
            <a:clrChange>
              <a:clrFrom>
                <a:srgbClr val="FFFFFF"/>
              </a:clrFrom>
              <a:clrTo>
                <a:srgbClr val="FFFFFF">
                  <a:alpha val="0"/>
                </a:srgbClr>
              </a:clrTo>
            </a:clrChange>
            <a:lum bright="-40000"/>
          </a:blip>
          <a:srcRect/>
          <a:stretch>
            <a:fillRect/>
          </a:stretch>
        </p:blipFill>
        <p:spPr bwMode="auto">
          <a:xfrm>
            <a:off x="5562600" y="762000"/>
            <a:ext cx="2729405" cy="1536265"/>
          </a:xfrm>
          <a:prstGeom prst="rect">
            <a:avLst/>
          </a:prstGeom>
          <a:noFill/>
          <a:ln w="9525">
            <a:noFill/>
            <a:miter lim="800000"/>
            <a:headEnd/>
            <a:tailEnd/>
          </a:ln>
        </p:spPr>
      </p:pic>
      <p:sp>
        <p:nvSpPr>
          <p:cNvPr id="6" name="Rectangle 5"/>
          <p:cNvSpPr/>
          <p:nvPr/>
        </p:nvSpPr>
        <p:spPr>
          <a:xfrm>
            <a:off x="0" y="1228045"/>
            <a:ext cx="9144000" cy="400110"/>
          </a:xfrm>
          <a:prstGeom prst="rect">
            <a:avLst/>
          </a:prstGeom>
        </p:spPr>
        <p:txBody>
          <a:bodyPr wrap="square">
            <a:spAutoFit/>
          </a:bodyPr>
          <a:lstStyle/>
          <a:p>
            <a:r>
              <a:rPr lang="en-US" sz="2000" dirty="0" smtClean="0"/>
              <a:t>4)   Pinch patch and place it through slot in the tip. </a:t>
            </a:r>
            <a:endParaRPr lang="en-US" sz="2000" dirty="0"/>
          </a:p>
        </p:txBody>
      </p:sp>
      <p:pic>
        <p:nvPicPr>
          <p:cNvPr id="3075" name="Picture 3"/>
          <p:cNvPicPr>
            <a:picLocks noChangeAspect="1" noChangeArrowheads="1"/>
          </p:cNvPicPr>
          <p:nvPr/>
        </p:nvPicPr>
        <p:blipFill>
          <a:blip r:embed="rId4" cstate="print">
            <a:clrChange>
              <a:clrFrom>
                <a:srgbClr val="FFFFFF"/>
              </a:clrFrom>
              <a:clrTo>
                <a:srgbClr val="FFFFFF">
                  <a:alpha val="0"/>
                </a:srgbClr>
              </a:clrTo>
            </a:clrChange>
            <a:lum bright="-40000"/>
          </a:blip>
          <a:srcRect/>
          <a:stretch>
            <a:fillRect/>
          </a:stretch>
        </p:blipFill>
        <p:spPr bwMode="auto">
          <a:xfrm>
            <a:off x="228600" y="2133600"/>
            <a:ext cx="2276850" cy="2022202"/>
          </a:xfrm>
          <a:prstGeom prst="rect">
            <a:avLst/>
          </a:prstGeom>
          <a:noFill/>
          <a:ln w="9525">
            <a:noFill/>
            <a:miter lim="800000"/>
            <a:headEnd/>
            <a:tailEnd/>
          </a:ln>
        </p:spPr>
      </p:pic>
      <p:sp>
        <p:nvSpPr>
          <p:cNvPr id="8" name="Rectangle 7"/>
          <p:cNvSpPr/>
          <p:nvPr/>
        </p:nvSpPr>
        <p:spPr>
          <a:xfrm>
            <a:off x="2514600" y="2743200"/>
            <a:ext cx="7000640" cy="707886"/>
          </a:xfrm>
          <a:prstGeom prst="rect">
            <a:avLst/>
          </a:prstGeom>
        </p:spPr>
        <p:txBody>
          <a:bodyPr wrap="square">
            <a:spAutoFit/>
          </a:bodyPr>
          <a:lstStyle/>
          <a:p>
            <a:pPr marL="457200" indent="-457200">
              <a:buAutoNum type="arabicParenR" startAt="5"/>
            </a:pPr>
            <a:r>
              <a:rPr lang="en-US" sz="2000" dirty="0" smtClean="0"/>
              <a:t>Attach obstruction remover to opposite end of cleaning  </a:t>
            </a:r>
          </a:p>
          <a:p>
            <a:pPr marL="457200" indent="-457200"/>
            <a:r>
              <a:rPr lang="en-US" sz="2000" dirty="0" smtClean="0"/>
              <a:t>       cable (2). </a:t>
            </a:r>
            <a:endParaRPr lang="en-US" sz="2000" dirty="0"/>
          </a:p>
        </p:txBody>
      </p:sp>
      <p:sp>
        <p:nvSpPr>
          <p:cNvPr id="9" name="Rectangle 8"/>
          <p:cNvSpPr/>
          <p:nvPr/>
        </p:nvSpPr>
        <p:spPr>
          <a:xfrm>
            <a:off x="0" y="4766082"/>
            <a:ext cx="5558635" cy="1015663"/>
          </a:xfrm>
          <a:prstGeom prst="rect">
            <a:avLst/>
          </a:prstGeom>
        </p:spPr>
        <p:txBody>
          <a:bodyPr wrap="square">
            <a:spAutoFit/>
          </a:bodyPr>
          <a:lstStyle/>
          <a:p>
            <a:pPr marL="457200" indent="-457200"/>
            <a:r>
              <a:rPr lang="en-US" sz="2000" dirty="0" smtClean="0"/>
              <a:t>6)	Open the action and push the cleaning cable, obstruction remover first, down the barrel (3) from breech to muzzle. </a:t>
            </a:r>
            <a:endParaRPr lang="en-US" sz="2000" dirty="0"/>
          </a:p>
        </p:txBody>
      </p:sp>
      <p:sp>
        <p:nvSpPr>
          <p:cNvPr id="10"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0" y="3505200"/>
            <a:ext cx="2552700" cy="1200150"/>
          </a:xfrm>
          <a:prstGeom prst="rect">
            <a:avLst/>
          </a:prstGeom>
          <a:noFill/>
          <a:ln w="9525">
            <a:noFill/>
            <a:miter lim="800000"/>
            <a:headEnd/>
            <a:tailEnd/>
          </a:ln>
        </p:spPr>
      </p:pic>
      <p:sp>
        <p:nvSpPr>
          <p:cNvPr id="4" name="Title 1"/>
          <p:cNvSpPr txBox="1">
            <a:spLocks/>
          </p:cNvSpPr>
          <p:nvPr/>
        </p:nvSpPr>
        <p:spPr bwMode="auto">
          <a:xfrm>
            <a:off x="0" y="76200"/>
            <a:ext cx="9144000" cy="685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Cleaning the M26 </a:t>
            </a:r>
            <a:endParaRPr kumimoji="0" lang="en-US" sz="2800" b="0" i="0" u="none" strike="noStrike" kern="0" cap="none" spc="0" normalizeH="0" baseline="0" noProof="0" dirty="0" smtClean="0">
              <a:ln>
                <a:noFill/>
              </a:ln>
              <a:solidFill>
                <a:schemeClr val="bg2"/>
              </a:solidFill>
              <a:effectLst/>
              <a:uLnTx/>
              <a:uFillTx/>
              <a:latin typeface="+mj-lt"/>
              <a:ea typeface="+mj-ea"/>
              <a:cs typeface="+mj-cs"/>
            </a:endParaRPr>
          </a:p>
        </p:txBody>
      </p:sp>
      <p:pic>
        <p:nvPicPr>
          <p:cNvPr id="4098" name="Picture 2"/>
          <p:cNvPicPr>
            <a:picLocks noChangeAspect="1" noChangeArrowheads="1"/>
          </p:cNvPicPr>
          <p:nvPr/>
        </p:nvPicPr>
        <p:blipFill>
          <a:blip r:embed="rId3" cstate="print">
            <a:clrChange>
              <a:clrFrom>
                <a:srgbClr val="FFFFFF"/>
              </a:clrFrom>
              <a:clrTo>
                <a:srgbClr val="FFFFFF">
                  <a:alpha val="0"/>
                </a:srgbClr>
              </a:clrTo>
            </a:clrChange>
            <a:lum bright="-40000"/>
          </a:blip>
          <a:srcRect/>
          <a:stretch>
            <a:fillRect/>
          </a:stretch>
        </p:blipFill>
        <p:spPr bwMode="auto">
          <a:xfrm>
            <a:off x="6429606" y="1600200"/>
            <a:ext cx="2714394" cy="1801140"/>
          </a:xfrm>
          <a:prstGeom prst="rect">
            <a:avLst/>
          </a:prstGeom>
          <a:noFill/>
          <a:ln w="9525">
            <a:noFill/>
            <a:miter lim="800000"/>
            <a:headEnd/>
            <a:tailEnd/>
          </a:ln>
        </p:spPr>
      </p:pic>
      <p:sp>
        <p:nvSpPr>
          <p:cNvPr id="6" name="Rectangle 5"/>
          <p:cNvSpPr/>
          <p:nvPr/>
        </p:nvSpPr>
        <p:spPr>
          <a:xfrm>
            <a:off x="0" y="609600"/>
            <a:ext cx="9144000" cy="1138773"/>
          </a:xfrm>
          <a:prstGeom prst="rect">
            <a:avLst/>
          </a:prstGeom>
          <a:noFill/>
          <a:ln w="3175">
            <a:noFill/>
          </a:ln>
        </p:spPr>
        <p:txBody>
          <a:bodyPr wrap="square">
            <a:spAutoFit/>
          </a:bodyPr>
          <a:lstStyle/>
          <a:p>
            <a:pPr algn="ctr"/>
            <a:r>
              <a:rPr lang="en-US" sz="2800" b="1" dirty="0" smtClean="0">
                <a:ln>
                  <a:solidFill>
                    <a:schemeClr val="tx1">
                      <a:alpha val="35000"/>
                    </a:schemeClr>
                  </a:solidFill>
                </a:ln>
                <a:solidFill>
                  <a:srgbClr val="FFC000"/>
                </a:solidFill>
              </a:rPr>
              <a:t>CAUTION </a:t>
            </a:r>
          </a:p>
          <a:p>
            <a:pPr algn="ctr"/>
            <a:r>
              <a:rPr lang="en-US" sz="2000" dirty="0" smtClean="0"/>
              <a:t>Run first patch through bore only one time. Any abrasive material collected by the patch could damage the bore if the patch were used again. </a:t>
            </a:r>
            <a:endParaRPr lang="en-US" sz="2000" dirty="0"/>
          </a:p>
        </p:txBody>
      </p:sp>
      <p:sp>
        <p:nvSpPr>
          <p:cNvPr id="7" name="Rectangle 6"/>
          <p:cNvSpPr/>
          <p:nvPr/>
        </p:nvSpPr>
        <p:spPr>
          <a:xfrm>
            <a:off x="0" y="1801981"/>
            <a:ext cx="6858000" cy="1323439"/>
          </a:xfrm>
          <a:prstGeom prst="rect">
            <a:avLst/>
          </a:prstGeom>
        </p:spPr>
        <p:txBody>
          <a:bodyPr wrap="square">
            <a:spAutoFit/>
          </a:bodyPr>
          <a:lstStyle/>
          <a:p>
            <a:pPr marL="457200" indent="-457200"/>
            <a:r>
              <a:rPr lang="en-US" sz="2000" dirty="0" smtClean="0"/>
              <a:t>7)</a:t>
            </a:r>
            <a:r>
              <a:rPr lang="en-US" sz="2000" dirty="0" smtClean="0">
                <a:solidFill>
                  <a:schemeClr val="bg2"/>
                </a:solidFill>
              </a:rPr>
              <a:t>	</a:t>
            </a:r>
            <a:r>
              <a:rPr lang="en-US" sz="2000" dirty="0" smtClean="0"/>
              <a:t>Apply cleaner, lubricant, and preservative (CLP) or semi-fluid weapons lubricating oil (LSA) to first patch through barrel. This lubricates bore and prevents residue or dirt from scratching bore. </a:t>
            </a:r>
            <a:endParaRPr lang="en-US" sz="2000" dirty="0"/>
          </a:p>
        </p:txBody>
      </p:sp>
      <p:sp>
        <p:nvSpPr>
          <p:cNvPr id="8" name="Rectangle 7"/>
          <p:cNvSpPr/>
          <p:nvPr/>
        </p:nvSpPr>
        <p:spPr>
          <a:xfrm>
            <a:off x="2438400" y="3505200"/>
            <a:ext cx="6858000" cy="1015663"/>
          </a:xfrm>
          <a:prstGeom prst="rect">
            <a:avLst/>
          </a:prstGeom>
        </p:spPr>
        <p:txBody>
          <a:bodyPr wrap="square">
            <a:spAutoFit/>
          </a:bodyPr>
          <a:lstStyle/>
          <a:p>
            <a:pPr marL="457200" indent="-457200"/>
            <a:r>
              <a:rPr lang="en-US" sz="2000" dirty="0" smtClean="0"/>
              <a:t>8)	Screw on brush and run it through in the same manner. Twist brush in counterclockwise direction, from gunner's viewpoint, to clean chamber. </a:t>
            </a:r>
            <a:endParaRPr lang="en-US" sz="2000" dirty="0"/>
          </a:p>
        </p:txBody>
      </p:sp>
      <p:sp>
        <p:nvSpPr>
          <p:cNvPr id="10" name="Rectangle 9"/>
          <p:cNvSpPr/>
          <p:nvPr/>
        </p:nvSpPr>
        <p:spPr>
          <a:xfrm>
            <a:off x="0" y="5029200"/>
            <a:ext cx="9144000" cy="707886"/>
          </a:xfrm>
          <a:prstGeom prst="rect">
            <a:avLst/>
          </a:prstGeom>
        </p:spPr>
        <p:txBody>
          <a:bodyPr wrap="square">
            <a:spAutoFit/>
          </a:bodyPr>
          <a:lstStyle/>
          <a:p>
            <a:pPr marL="457200" indent="-457200"/>
            <a:r>
              <a:rPr lang="en-US" sz="2000" dirty="0" smtClean="0"/>
              <a:t>9)	Disassemble patch, insert shotgun tip into an unused inner slot on the patch, and create another swab. Use new swab to run from breech to muzzle. </a:t>
            </a:r>
            <a:endParaRPr lang="en-US" sz="2000" dirty="0"/>
          </a:p>
        </p:txBody>
      </p:sp>
      <p:sp>
        <p:nvSpPr>
          <p:cNvPr id="11" name="Rectangle 10"/>
          <p:cNvSpPr/>
          <p:nvPr/>
        </p:nvSpPr>
        <p:spPr>
          <a:xfrm>
            <a:off x="0" y="6064690"/>
            <a:ext cx="9144000" cy="400110"/>
          </a:xfrm>
          <a:prstGeom prst="rect">
            <a:avLst/>
          </a:prstGeom>
        </p:spPr>
        <p:txBody>
          <a:bodyPr wrap="square">
            <a:spAutoFit/>
          </a:bodyPr>
          <a:lstStyle/>
          <a:p>
            <a:pPr marL="457200" indent="-457200"/>
            <a:r>
              <a:rPr lang="en-US" sz="2000" dirty="0" smtClean="0">
                <a:solidFill>
                  <a:schemeClr val="bg2"/>
                </a:solidFill>
              </a:rPr>
              <a:t>10)	Repeat previous steps until bore is clean and carbon is removed. </a:t>
            </a:r>
            <a:endParaRPr lang="en-US" sz="2000" dirty="0">
              <a:solidFill>
                <a:schemeClr val="bg2"/>
              </a:solidFill>
            </a:endParaRPr>
          </a:p>
        </p:txBody>
      </p:sp>
      <p:sp>
        <p:nvSpPr>
          <p:cNvPr id="12"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76200"/>
            <a:ext cx="9144000" cy="685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Cleaning the M26 </a:t>
            </a:r>
            <a:endParaRPr kumimoji="0" lang="en-US" sz="2800" b="0" i="0" u="none" strike="noStrike" kern="0" cap="none" spc="0" normalizeH="0" baseline="0" noProof="0" dirty="0" smtClean="0">
              <a:ln>
                <a:noFill/>
              </a:ln>
              <a:solidFill>
                <a:schemeClr val="bg2"/>
              </a:solidFill>
              <a:effectLst/>
              <a:uLnTx/>
              <a:uFillTx/>
              <a:latin typeface="+mj-lt"/>
              <a:ea typeface="+mj-ea"/>
              <a:cs typeface="+mj-cs"/>
            </a:endParaRPr>
          </a:p>
        </p:txBody>
      </p:sp>
      <p:sp>
        <p:nvSpPr>
          <p:cNvPr id="6" name="Rectangle 5"/>
          <p:cNvSpPr/>
          <p:nvPr/>
        </p:nvSpPr>
        <p:spPr>
          <a:xfrm>
            <a:off x="0" y="1000360"/>
            <a:ext cx="5862215" cy="707886"/>
          </a:xfrm>
          <a:prstGeom prst="rect">
            <a:avLst/>
          </a:prstGeom>
        </p:spPr>
        <p:txBody>
          <a:bodyPr wrap="square">
            <a:spAutoFit/>
          </a:bodyPr>
          <a:lstStyle/>
          <a:p>
            <a:pPr marL="457200" indent="-457200"/>
            <a:r>
              <a:rPr lang="en-US" sz="2000" dirty="0" smtClean="0"/>
              <a:t>11)Wipe interior of receiver (4) with wiping rag moistened with CLP or LSA until clean. </a:t>
            </a:r>
            <a:endParaRPr lang="en-US" sz="2000" dirty="0"/>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6072308" y="544990"/>
            <a:ext cx="3129287" cy="166969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clrChange>
              <a:clrFrom>
                <a:srgbClr val="FFFFFF"/>
              </a:clrFrom>
              <a:clrTo>
                <a:srgbClr val="FFFFFF">
                  <a:alpha val="0"/>
                </a:srgbClr>
              </a:clrTo>
            </a:clrChange>
            <a:lum bright="-40000"/>
          </a:blip>
          <a:srcRect/>
          <a:stretch>
            <a:fillRect/>
          </a:stretch>
        </p:blipFill>
        <p:spPr bwMode="auto">
          <a:xfrm>
            <a:off x="152400" y="1981200"/>
            <a:ext cx="2683745" cy="159379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clrChange>
              <a:clrFrom>
                <a:srgbClr val="FFFFFF"/>
              </a:clrFrom>
              <a:clrTo>
                <a:srgbClr val="FFFFFF">
                  <a:alpha val="0"/>
                </a:srgbClr>
              </a:clrTo>
            </a:clrChange>
            <a:lum bright="-40000"/>
          </a:blip>
          <a:srcRect/>
          <a:stretch>
            <a:fillRect/>
          </a:stretch>
        </p:blipFill>
        <p:spPr bwMode="auto">
          <a:xfrm>
            <a:off x="6469375" y="3656685"/>
            <a:ext cx="2255961" cy="1517900"/>
          </a:xfrm>
          <a:prstGeom prst="rect">
            <a:avLst/>
          </a:prstGeom>
          <a:noFill/>
          <a:ln w="9525">
            <a:noFill/>
            <a:miter lim="800000"/>
            <a:headEnd/>
            <a:tailEnd/>
          </a:ln>
        </p:spPr>
      </p:pic>
      <p:sp>
        <p:nvSpPr>
          <p:cNvPr id="10" name="Rectangle 9"/>
          <p:cNvSpPr/>
          <p:nvPr/>
        </p:nvSpPr>
        <p:spPr>
          <a:xfrm>
            <a:off x="2743200" y="2209800"/>
            <a:ext cx="6165795" cy="1015663"/>
          </a:xfrm>
          <a:prstGeom prst="rect">
            <a:avLst/>
          </a:prstGeom>
        </p:spPr>
        <p:txBody>
          <a:bodyPr wrap="square">
            <a:spAutoFit/>
          </a:bodyPr>
          <a:lstStyle/>
          <a:p>
            <a:pPr marL="457200" indent="-457200"/>
            <a:r>
              <a:rPr lang="en-US" sz="2000" dirty="0" smtClean="0"/>
              <a:t>12)	Wipe bolt (6) and bolt carrier (5) with wiping rag moistened with CLP or LSA until clean. Use cleaning brush to clean extractors (7) on bolt. </a:t>
            </a:r>
            <a:endParaRPr lang="en-US" sz="2000" dirty="0"/>
          </a:p>
        </p:txBody>
      </p:sp>
      <p:sp>
        <p:nvSpPr>
          <p:cNvPr id="11" name="Rectangle 10"/>
          <p:cNvSpPr/>
          <p:nvPr/>
        </p:nvSpPr>
        <p:spPr>
          <a:xfrm>
            <a:off x="0" y="3960265"/>
            <a:ext cx="6241691" cy="707886"/>
          </a:xfrm>
          <a:prstGeom prst="rect">
            <a:avLst/>
          </a:prstGeom>
        </p:spPr>
        <p:txBody>
          <a:bodyPr wrap="square">
            <a:spAutoFit/>
          </a:bodyPr>
          <a:lstStyle/>
          <a:p>
            <a:pPr marL="457200" indent="-457200"/>
            <a:r>
              <a:rPr lang="en-US" sz="2000" dirty="0" smtClean="0"/>
              <a:t>13)	Wipe charging handle (8) with wiping moistened with CLP or LSA and ensure it is clean. </a:t>
            </a:r>
            <a:endParaRPr lang="en-US" sz="2000" dirty="0"/>
          </a:p>
        </p:txBody>
      </p:sp>
      <p:pic>
        <p:nvPicPr>
          <p:cNvPr id="1029" name="Picture 5"/>
          <p:cNvPicPr>
            <a:picLocks noChangeAspect="1" noChangeArrowheads="1"/>
          </p:cNvPicPr>
          <p:nvPr/>
        </p:nvPicPr>
        <p:blipFill>
          <a:blip r:embed="rId5" cstate="print">
            <a:clrChange>
              <a:clrFrom>
                <a:srgbClr val="FFFFFF"/>
              </a:clrFrom>
              <a:clrTo>
                <a:srgbClr val="FFFFFF">
                  <a:alpha val="0"/>
                </a:srgbClr>
              </a:clrTo>
            </a:clrChange>
            <a:lum bright="-40000"/>
          </a:blip>
          <a:srcRect/>
          <a:stretch>
            <a:fillRect/>
          </a:stretch>
        </p:blipFill>
        <p:spPr bwMode="auto">
          <a:xfrm>
            <a:off x="152400" y="5105400"/>
            <a:ext cx="2011387" cy="1403717"/>
          </a:xfrm>
          <a:prstGeom prst="rect">
            <a:avLst/>
          </a:prstGeom>
          <a:noFill/>
          <a:ln w="9525">
            <a:noFill/>
            <a:miter lim="800000"/>
            <a:headEnd/>
            <a:tailEnd/>
          </a:ln>
        </p:spPr>
      </p:pic>
      <p:sp>
        <p:nvSpPr>
          <p:cNvPr id="13" name="Rectangle 12"/>
          <p:cNvSpPr/>
          <p:nvPr/>
        </p:nvSpPr>
        <p:spPr>
          <a:xfrm>
            <a:off x="2362200" y="5486400"/>
            <a:ext cx="6165795" cy="707886"/>
          </a:xfrm>
          <a:prstGeom prst="rect">
            <a:avLst/>
          </a:prstGeom>
        </p:spPr>
        <p:txBody>
          <a:bodyPr wrap="square">
            <a:spAutoFit/>
          </a:bodyPr>
          <a:lstStyle/>
          <a:p>
            <a:pPr marL="457200" indent="-457200"/>
            <a:r>
              <a:rPr lang="en-US" sz="2000" dirty="0" smtClean="0"/>
              <a:t>14)	Wipe receiver plug (9) with dry wiping rag, ensuring it is clean. </a:t>
            </a:r>
            <a:endParaRPr lang="en-US" sz="2000" dirty="0"/>
          </a:p>
        </p:txBody>
      </p:sp>
      <p:sp>
        <p:nvSpPr>
          <p:cNvPr id="12"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5565531" y="2057400"/>
            <a:ext cx="3578469" cy="2656325"/>
          </a:xfrm>
          <a:prstGeom prst="rect">
            <a:avLst/>
          </a:prstGeom>
          <a:noFill/>
          <a:ln w="9525">
            <a:noFill/>
            <a:miter lim="800000"/>
            <a:headEnd/>
            <a:tailEnd/>
          </a:ln>
        </p:spPr>
      </p:pic>
      <p:sp>
        <p:nvSpPr>
          <p:cNvPr id="4"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Troubleshooting</a:t>
            </a:r>
          </a:p>
        </p:txBody>
      </p:sp>
      <p:sp>
        <p:nvSpPr>
          <p:cNvPr id="6" name="Rectangle 5"/>
          <p:cNvSpPr/>
          <p:nvPr/>
        </p:nvSpPr>
        <p:spPr>
          <a:xfrm>
            <a:off x="0" y="1000360"/>
            <a:ext cx="9144000" cy="1631216"/>
          </a:xfrm>
          <a:prstGeom prst="rect">
            <a:avLst/>
          </a:prstGeom>
        </p:spPr>
        <p:txBody>
          <a:bodyPr wrap="square">
            <a:spAutoFit/>
          </a:bodyPr>
          <a:lstStyle/>
          <a:p>
            <a:endParaRPr lang="en-US" sz="2000" dirty="0" smtClean="0"/>
          </a:p>
          <a:p>
            <a:r>
              <a:rPr lang="en-US" sz="2000" b="1" dirty="0" smtClean="0"/>
              <a:t>FAILURE TO FEED. </a:t>
            </a:r>
          </a:p>
          <a:p>
            <a:endParaRPr lang="en-US" sz="2000" dirty="0" smtClean="0"/>
          </a:p>
          <a:p>
            <a:r>
              <a:rPr lang="en-US" sz="2000" dirty="0" smtClean="0"/>
              <a:t>Step 1.  Inspect for dirty or corroded ammunition. </a:t>
            </a:r>
          </a:p>
          <a:p>
            <a:r>
              <a:rPr lang="en-US" sz="2000" dirty="0" smtClean="0"/>
              <a:t>	Clean or replace ammunition as required </a:t>
            </a:r>
            <a:endParaRPr lang="en-US" sz="2000" dirty="0"/>
          </a:p>
        </p:txBody>
      </p:sp>
      <p:sp>
        <p:nvSpPr>
          <p:cNvPr id="7" name="Rectangle 6"/>
          <p:cNvSpPr/>
          <p:nvPr/>
        </p:nvSpPr>
        <p:spPr>
          <a:xfrm>
            <a:off x="0" y="2518260"/>
            <a:ext cx="9144000" cy="1938992"/>
          </a:xfrm>
          <a:prstGeom prst="rect">
            <a:avLst/>
          </a:prstGeom>
        </p:spPr>
        <p:txBody>
          <a:bodyPr wrap="square">
            <a:spAutoFit/>
          </a:bodyPr>
          <a:lstStyle/>
          <a:p>
            <a:endParaRPr lang="en-US" sz="2000" dirty="0" smtClean="0">
              <a:solidFill>
                <a:schemeClr val="bg2"/>
              </a:solidFill>
            </a:endParaRPr>
          </a:p>
          <a:p>
            <a:r>
              <a:rPr lang="en-US" sz="2000" dirty="0" smtClean="0"/>
              <a:t>Step 2.  Inspect magazine for cleanliness and serviceability.</a:t>
            </a:r>
          </a:p>
          <a:p>
            <a:r>
              <a:rPr lang="en-US" sz="2000" dirty="0" smtClean="0"/>
              <a:t>	Clean or replace magazine as required. </a:t>
            </a:r>
          </a:p>
          <a:p>
            <a:endParaRPr lang="en-US" sz="2000" dirty="0" smtClean="0"/>
          </a:p>
          <a:p>
            <a:r>
              <a:rPr lang="en-US" sz="2000" dirty="0" smtClean="0"/>
              <a:t>Step 3.  Inspect for obstruction in chamber. </a:t>
            </a:r>
          </a:p>
          <a:p>
            <a:r>
              <a:rPr lang="en-US" sz="2000" dirty="0" smtClean="0"/>
              <a:t>	Remove obstruction.</a:t>
            </a:r>
            <a:endParaRPr lang="en-US" sz="2000" dirty="0"/>
          </a:p>
        </p:txBody>
      </p:sp>
      <p:sp>
        <p:nvSpPr>
          <p:cNvPr id="8" name="Rectangle 7"/>
          <p:cNvSpPr/>
          <p:nvPr/>
        </p:nvSpPr>
        <p:spPr>
          <a:xfrm>
            <a:off x="0" y="4267200"/>
            <a:ext cx="6621165" cy="1323439"/>
          </a:xfrm>
          <a:prstGeom prst="rect">
            <a:avLst/>
          </a:prstGeom>
        </p:spPr>
        <p:txBody>
          <a:bodyPr wrap="square">
            <a:spAutoFit/>
          </a:bodyPr>
          <a:lstStyle/>
          <a:p>
            <a:endParaRPr lang="en-US" sz="2000" dirty="0" smtClean="0">
              <a:solidFill>
                <a:schemeClr val="bg2"/>
              </a:solidFill>
            </a:endParaRPr>
          </a:p>
          <a:p>
            <a:r>
              <a:rPr lang="en-US" sz="2000" dirty="0" smtClean="0"/>
              <a:t>Step 4.  Inspect for broken or missing cartridge guide (1). </a:t>
            </a:r>
          </a:p>
          <a:p>
            <a:r>
              <a:rPr lang="en-US" sz="2000" dirty="0" smtClean="0"/>
              <a:t>	If cartridge guide is broken or missing, notify field 	maintenance. </a:t>
            </a:r>
            <a:endParaRPr lang="en-US" sz="2000" dirty="0"/>
          </a:p>
        </p:txBody>
      </p:sp>
      <p:sp>
        <p:nvSpPr>
          <p:cNvPr id="9"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Troubleshooting</a:t>
            </a:r>
          </a:p>
        </p:txBody>
      </p:sp>
      <p:sp>
        <p:nvSpPr>
          <p:cNvPr id="5" name="Rectangle 4"/>
          <p:cNvSpPr/>
          <p:nvPr/>
        </p:nvSpPr>
        <p:spPr>
          <a:xfrm>
            <a:off x="0" y="1531625"/>
            <a:ext cx="9144000" cy="4093428"/>
          </a:xfrm>
          <a:prstGeom prst="rect">
            <a:avLst/>
          </a:prstGeom>
        </p:spPr>
        <p:txBody>
          <a:bodyPr wrap="square">
            <a:spAutoFit/>
          </a:bodyPr>
          <a:lstStyle/>
          <a:p>
            <a:endParaRPr lang="en-US" sz="2000" dirty="0" smtClean="0">
              <a:solidFill>
                <a:schemeClr val="bg2"/>
              </a:solidFill>
            </a:endParaRPr>
          </a:p>
          <a:p>
            <a:r>
              <a:rPr lang="en-US" sz="2000" b="1" dirty="0" smtClean="0"/>
              <a:t>FAILURE TO CHAMBER. </a:t>
            </a:r>
          </a:p>
          <a:p>
            <a:endParaRPr lang="en-US" sz="2000" b="1" dirty="0" smtClean="0"/>
          </a:p>
          <a:p>
            <a:r>
              <a:rPr lang="en-US" sz="2000" dirty="0" smtClean="0"/>
              <a:t>Step 1.  Inspect for dirty or corroded ammunition. </a:t>
            </a:r>
          </a:p>
          <a:p>
            <a:r>
              <a:rPr lang="en-US" sz="2000" dirty="0" smtClean="0"/>
              <a:t>	Clean or replace ammunition as required.</a:t>
            </a:r>
          </a:p>
          <a:p>
            <a:endParaRPr lang="en-US" sz="2000" dirty="0" smtClean="0"/>
          </a:p>
          <a:p>
            <a:r>
              <a:rPr lang="en-US" sz="2000" dirty="0" smtClean="0"/>
              <a:t>Step 2.  Inspect for dirt and/or corrosion build up in chamber. </a:t>
            </a:r>
          </a:p>
          <a:p>
            <a:r>
              <a:rPr lang="en-US" sz="2000" dirty="0" smtClean="0"/>
              <a:t>	Clean as required.</a:t>
            </a:r>
          </a:p>
          <a:p>
            <a:endParaRPr lang="en-US" sz="2000" dirty="0" smtClean="0"/>
          </a:p>
          <a:p>
            <a:r>
              <a:rPr lang="en-US" sz="2000" dirty="0" smtClean="0"/>
              <a:t>Step 3.  Inspect magazine for dirt, broken or missing parts. </a:t>
            </a:r>
          </a:p>
          <a:p>
            <a:r>
              <a:rPr lang="en-US" sz="2000" dirty="0" smtClean="0"/>
              <a:t>	Clean as required.</a:t>
            </a:r>
          </a:p>
          <a:p>
            <a:endParaRPr lang="en-US" sz="2000" dirty="0" smtClean="0"/>
          </a:p>
          <a:p>
            <a:r>
              <a:rPr lang="en-US" sz="2000" dirty="0" smtClean="0"/>
              <a:t>Step 4.  If problem persists, notify field maintenance. </a:t>
            </a:r>
            <a:endParaRPr lang="en-US" sz="2000" dirty="0"/>
          </a:p>
        </p:txBody>
      </p:sp>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Troubleshooting</a:t>
            </a:r>
          </a:p>
        </p:txBody>
      </p:sp>
      <p:sp>
        <p:nvSpPr>
          <p:cNvPr id="5" name="Rectangle 4"/>
          <p:cNvSpPr/>
          <p:nvPr/>
        </p:nvSpPr>
        <p:spPr>
          <a:xfrm>
            <a:off x="0" y="920621"/>
            <a:ext cx="9144000" cy="2246769"/>
          </a:xfrm>
          <a:prstGeom prst="rect">
            <a:avLst/>
          </a:prstGeom>
        </p:spPr>
        <p:txBody>
          <a:bodyPr wrap="square">
            <a:spAutoFit/>
          </a:bodyPr>
          <a:lstStyle/>
          <a:p>
            <a:endParaRPr lang="en-US" sz="2000" dirty="0" smtClean="0">
              <a:solidFill>
                <a:schemeClr val="bg2"/>
              </a:solidFill>
            </a:endParaRPr>
          </a:p>
          <a:p>
            <a:r>
              <a:rPr lang="en-US" sz="2000" b="1" dirty="0" smtClean="0"/>
              <a:t>FAILURE TO LOCK. </a:t>
            </a:r>
          </a:p>
          <a:p>
            <a:endParaRPr lang="en-US" sz="2000" dirty="0" smtClean="0"/>
          </a:p>
          <a:p>
            <a:r>
              <a:rPr lang="en-US" sz="2000" dirty="0" smtClean="0"/>
              <a:t>Step 1.  Inspect for dirt and/or corrosion build up in chamber. </a:t>
            </a:r>
          </a:p>
          <a:p>
            <a:r>
              <a:rPr lang="en-US" sz="2000" dirty="0" smtClean="0"/>
              <a:t>	Clean as required.</a:t>
            </a:r>
          </a:p>
          <a:p>
            <a:endParaRPr lang="en-US" sz="2000" dirty="0" smtClean="0"/>
          </a:p>
          <a:p>
            <a:r>
              <a:rPr lang="en-US" sz="2000" dirty="0" smtClean="0"/>
              <a:t>Step 2.  If problem persists, notify field maintenance. </a:t>
            </a:r>
            <a:endParaRPr lang="en-US" sz="2000" dirty="0"/>
          </a:p>
        </p:txBody>
      </p:sp>
      <p:sp>
        <p:nvSpPr>
          <p:cNvPr id="6" name="Rectangle 5"/>
          <p:cNvSpPr/>
          <p:nvPr/>
        </p:nvSpPr>
        <p:spPr>
          <a:xfrm>
            <a:off x="0" y="3218806"/>
            <a:ext cx="9144000" cy="3170099"/>
          </a:xfrm>
          <a:prstGeom prst="rect">
            <a:avLst/>
          </a:prstGeom>
        </p:spPr>
        <p:txBody>
          <a:bodyPr wrap="square">
            <a:spAutoFit/>
          </a:bodyPr>
          <a:lstStyle/>
          <a:p>
            <a:endParaRPr lang="en-US" sz="2000" dirty="0" smtClean="0">
              <a:solidFill>
                <a:schemeClr val="bg2"/>
              </a:solidFill>
            </a:endParaRPr>
          </a:p>
          <a:p>
            <a:r>
              <a:rPr lang="en-US" sz="2000" b="1" dirty="0" smtClean="0"/>
              <a:t>FAILURE TO FIRE. </a:t>
            </a:r>
          </a:p>
          <a:p>
            <a:endParaRPr lang="en-US" sz="2000" dirty="0" smtClean="0"/>
          </a:p>
          <a:p>
            <a:r>
              <a:rPr lang="en-US" sz="2000" dirty="0" smtClean="0"/>
              <a:t>Step 1. Inspect to see if weapon is on safe (no red visible). </a:t>
            </a:r>
          </a:p>
          <a:p>
            <a:r>
              <a:rPr lang="en-US" sz="2000" dirty="0" smtClean="0"/>
              <a:t>	Place safety mechanism in fire position (red visible) and attempt to fire. </a:t>
            </a:r>
          </a:p>
          <a:p>
            <a:endParaRPr lang="en-US" sz="2000" dirty="0" smtClean="0"/>
          </a:p>
          <a:p>
            <a:r>
              <a:rPr lang="en-US" sz="2000" dirty="0" smtClean="0"/>
              <a:t>Step 2. Inspect to see if weapon is loaded. Point in a safe direction. Remove 	magazine and pull charging handle to the rear. Place safety in safe 	position (no red visible), if not already in safe position. </a:t>
            </a:r>
          </a:p>
          <a:p>
            <a:r>
              <a:rPr lang="en-US" sz="2000" dirty="0" smtClean="0"/>
              <a:t>	If not loaded, see WP 0006 or WP 0008 for loading instructions. </a:t>
            </a:r>
          </a:p>
        </p:txBody>
      </p:sp>
      <p:sp>
        <p:nvSpPr>
          <p:cNvPr id="7"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04486"/>
            <a:ext cx="9144000" cy="707886"/>
          </a:xfrm>
          <a:prstGeom prst="rect">
            <a:avLst/>
          </a:prstGeom>
        </p:spPr>
        <p:txBody>
          <a:bodyPr wrap="square">
            <a:spAutoFit/>
          </a:bodyPr>
          <a:lstStyle/>
          <a:p>
            <a:r>
              <a:rPr lang="en-US" sz="2000" dirty="0" smtClean="0"/>
              <a:t>Step 3.  Inspect for faulty ammunition.</a:t>
            </a:r>
            <a:endParaRPr lang="en-US" sz="2000" strike="sngStrike" dirty="0" smtClean="0"/>
          </a:p>
          <a:p>
            <a:r>
              <a:rPr lang="en-US" sz="2000" dirty="0" smtClean="0"/>
              <a:t>	Replace ammunition as necessary. </a:t>
            </a:r>
            <a:endParaRPr lang="en-US" sz="2000" dirty="0"/>
          </a:p>
        </p:txBody>
      </p:sp>
      <p:sp>
        <p:nvSpPr>
          <p:cNvPr id="5"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Troubleshooting</a:t>
            </a:r>
          </a:p>
        </p:txBody>
      </p:sp>
      <p:sp>
        <p:nvSpPr>
          <p:cNvPr id="6" name="Rectangle 5"/>
          <p:cNvSpPr/>
          <p:nvPr/>
        </p:nvSpPr>
        <p:spPr>
          <a:xfrm>
            <a:off x="0" y="2535751"/>
            <a:ext cx="9144000" cy="2862322"/>
          </a:xfrm>
          <a:prstGeom prst="rect">
            <a:avLst/>
          </a:prstGeom>
        </p:spPr>
        <p:txBody>
          <a:bodyPr wrap="square">
            <a:spAutoFit/>
          </a:bodyPr>
          <a:lstStyle/>
          <a:p>
            <a:endParaRPr lang="en-US" sz="2000" dirty="0" smtClean="0">
              <a:solidFill>
                <a:schemeClr val="bg2"/>
              </a:solidFill>
            </a:endParaRPr>
          </a:p>
          <a:p>
            <a:r>
              <a:rPr lang="en-US" sz="2000" dirty="0" smtClean="0"/>
              <a:t>Step 4.  Inspect magazine for cleanliness and serviceability.</a:t>
            </a:r>
            <a:endParaRPr lang="en-US" sz="2000" strike="sngStrike" dirty="0" smtClean="0"/>
          </a:p>
          <a:p>
            <a:r>
              <a:rPr lang="en-US" sz="2000" dirty="0" smtClean="0"/>
              <a:t>	Clean or replace magazine as required. </a:t>
            </a:r>
          </a:p>
          <a:p>
            <a:endParaRPr lang="en-US" sz="2000" dirty="0" smtClean="0"/>
          </a:p>
          <a:p>
            <a:r>
              <a:rPr lang="en-US" sz="2000" dirty="0" smtClean="0"/>
              <a:t>Step 5.  Visually inspect for dirt or residue on firing pin and around firing pin 	hole.</a:t>
            </a:r>
            <a:endParaRPr lang="en-US" sz="2000" strike="sngStrike" dirty="0" smtClean="0"/>
          </a:p>
          <a:p>
            <a:r>
              <a:rPr lang="en-US" sz="2000" dirty="0" smtClean="0"/>
              <a:t>	Clean thoroughly.</a:t>
            </a:r>
            <a:endParaRPr lang="en-US" sz="2000" strike="sngStrike" dirty="0" smtClean="0"/>
          </a:p>
          <a:p>
            <a:endParaRPr lang="en-US" sz="2000" dirty="0" smtClean="0"/>
          </a:p>
          <a:p>
            <a:r>
              <a:rPr lang="en-US" sz="2000" dirty="0" smtClean="0"/>
              <a:t>Step 6.  Visually inspect for broken or missing firing pin and firing pin spring.</a:t>
            </a:r>
          </a:p>
          <a:p>
            <a:r>
              <a:rPr lang="en-US" sz="2000" dirty="0" smtClean="0"/>
              <a:t>	If broken or missing, notify field maintenance. </a:t>
            </a:r>
            <a:endParaRPr lang="en-US" sz="2000" dirty="0"/>
          </a:p>
        </p:txBody>
      </p:sp>
      <p:sp>
        <p:nvSpPr>
          <p:cNvPr id="7" name="Rectangle 6"/>
          <p:cNvSpPr/>
          <p:nvPr/>
        </p:nvSpPr>
        <p:spPr>
          <a:xfrm>
            <a:off x="0" y="1303940"/>
            <a:ext cx="2040495" cy="400110"/>
          </a:xfrm>
          <a:prstGeom prst="rect">
            <a:avLst/>
          </a:prstGeom>
        </p:spPr>
        <p:txBody>
          <a:bodyPr wrap="none">
            <a:spAutoFit/>
          </a:bodyPr>
          <a:lstStyle/>
          <a:p>
            <a:r>
              <a:rPr lang="en-US" sz="2000" b="1" dirty="0" smtClean="0"/>
              <a:t>FAILURE TO FIRE. </a:t>
            </a:r>
          </a:p>
        </p:txBody>
      </p:sp>
      <p:sp>
        <p:nvSpPr>
          <p:cNvPr id="8"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Troubleshooting</a:t>
            </a:r>
          </a:p>
        </p:txBody>
      </p:sp>
      <p:sp>
        <p:nvSpPr>
          <p:cNvPr id="5" name="Rectangle 4"/>
          <p:cNvSpPr/>
          <p:nvPr/>
        </p:nvSpPr>
        <p:spPr>
          <a:xfrm>
            <a:off x="0" y="696780"/>
            <a:ext cx="4572000" cy="707886"/>
          </a:xfrm>
          <a:prstGeom prst="rect">
            <a:avLst/>
          </a:prstGeom>
        </p:spPr>
        <p:txBody>
          <a:bodyPr>
            <a:spAutoFit/>
          </a:bodyPr>
          <a:lstStyle/>
          <a:p>
            <a:endParaRPr lang="en-US" sz="2000" dirty="0" smtClean="0"/>
          </a:p>
          <a:p>
            <a:r>
              <a:rPr lang="en-US" sz="2000" b="1" dirty="0" smtClean="0"/>
              <a:t>FAILURE TO EXTRACT. </a:t>
            </a:r>
            <a:endParaRPr lang="en-US" sz="2000" dirty="0"/>
          </a:p>
        </p:txBody>
      </p:sp>
      <p:sp>
        <p:nvSpPr>
          <p:cNvPr id="6" name="Rectangle 5"/>
          <p:cNvSpPr/>
          <p:nvPr/>
        </p:nvSpPr>
        <p:spPr>
          <a:xfrm>
            <a:off x="0" y="1066800"/>
            <a:ext cx="9144000" cy="2554545"/>
          </a:xfrm>
          <a:prstGeom prst="rect">
            <a:avLst/>
          </a:prstGeom>
        </p:spPr>
        <p:txBody>
          <a:bodyPr wrap="square">
            <a:spAutoFit/>
          </a:bodyPr>
          <a:lstStyle/>
          <a:p>
            <a:endParaRPr lang="en-US" sz="2000" dirty="0" smtClean="0">
              <a:solidFill>
                <a:schemeClr val="bg2"/>
              </a:solidFill>
            </a:endParaRPr>
          </a:p>
          <a:p>
            <a:r>
              <a:rPr lang="en-US" sz="2000" dirty="0" smtClean="0"/>
              <a:t>Step 1.  Inspect for dirt and/or corrosion build up in chamber and on both 	extractors (2). </a:t>
            </a:r>
          </a:p>
          <a:p>
            <a:r>
              <a:rPr lang="en-US" sz="2000" dirty="0" smtClean="0"/>
              <a:t>	Clean as required.</a:t>
            </a:r>
          </a:p>
          <a:p>
            <a:endParaRPr lang="en-US" sz="2000" dirty="0" smtClean="0"/>
          </a:p>
          <a:p>
            <a:r>
              <a:rPr lang="en-US" sz="2000" dirty="0" smtClean="0"/>
              <a:t>Step 2.  Inspect for immovable or broken extractors. </a:t>
            </a:r>
          </a:p>
          <a:p>
            <a:r>
              <a:rPr lang="en-US" sz="2000" dirty="0" smtClean="0"/>
              <a:t>	If either extractor is immovable, clean and lubricate bolt.</a:t>
            </a:r>
          </a:p>
          <a:p>
            <a:r>
              <a:rPr lang="en-US" sz="2000" dirty="0" smtClean="0"/>
              <a:t>	If either extractor is broken, notify field maintenance. </a:t>
            </a:r>
          </a:p>
        </p:txBody>
      </p:sp>
      <p:pic>
        <p:nvPicPr>
          <p:cNvPr id="2050"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1828800" y="3457810"/>
            <a:ext cx="5600313" cy="3400190"/>
          </a:xfrm>
          <a:prstGeom prst="rect">
            <a:avLst/>
          </a:prstGeom>
          <a:noFill/>
          <a:ln w="9525">
            <a:noFill/>
            <a:miter lim="800000"/>
            <a:headEnd/>
            <a:tailEnd/>
          </a:ln>
        </p:spPr>
      </p:pic>
      <p:sp>
        <p:nvSpPr>
          <p:cNvPr id="7"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9617" y="194976"/>
            <a:ext cx="8534400" cy="523220"/>
          </a:xfrm>
          <a:prstGeom prst="rect">
            <a:avLst/>
          </a:prstGeom>
          <a:noFill/>
          <a:ln w="12700">
            <a:noFill/>
            <a:miter lim="800000"/>
            <a:headEnd/>
            <a:tailEnd/>
          </a:ln>
        </p:spPr>
        <p:txBody>
          <a:bodyPr wrap="square">
            <a:spAutoFit/>
          </a:bodyPr>
          <a:lstStyle/>
          <a:p>
            <a:pPr algn="ctr"/>
            <a:r>
              <a:rPr lang="en-US" sz="2800" b="1" dirty="0" smtClean="0">
                <a:solidFill>
                  <a:srgbClr val="FF0000"/>
                </a:solidFill>
                <a:latin typeface="Arial" pitchFamily="34" charset="0"/>
                <a:ea typeface="ＭＳ Ｐゴシック" pitchFamily="34" charset="-128"/>
                <a:cs typeface="Arial" pitchFamily="34" charset="0"/>
              </a:rPr>
              <a:t>Warnings</a:t>
            </a:r>
            <a:r>
              <a:rPr lang="en-US" sz="2800" b="1" dirty="0" smtClean="0">
                <a:solidFill>
                  <a:srgbClr val="FFFFFF"/>
                </a:solidFill>
                <a:latin typeface="Arial" pitchFamily="34" charset="0"/>
                <a:ea typeface="ＭＳ Ｐゴシック" pitchFamily="34" charset="-128"/>
                <a:cs typeface="Arial" pitchFamily="34" charset="0"/>
              </a:rPr>
              <a:t>, </a:t>
            </a:r>
            <a:r>
              <a:rPr lang="en-US" sz="2800" b="1" dirty="0" smtClean="0">
                <a:solidFill>
                  <a:srgbClr val="FFC000"/>
                </a:solidFill>
                <a:latin typeface="Arial" pitchFamily="34" charset="0"/>
                <a:ea typeface="ＭＳ Ｐゴシック" pitchFamily="34" charset="-128"/>
                <a:cs typeface="Arial" pitchFamily="34" charset="0"/>
              </a:rPr>
              <a:t>Cautions</a:t>
            </a:r>
            <a:r>
              <a:rPr lang="en-US" sz="2800" b="1" dirty="0" smtClean="0">
                <a:solidFill>
                  <a:srgbClr val="FFFFFF"/>
                </a:solidFill>
                <a:latin typeface="Arial" pitchFamily="34" charset="0"/>
                <a:ea typeface="ＭＳ Ｐゴシック" pitchFamily="34" charset="-128"/>
                <a:cs typeface="Arial" pitchFamily="34" charset="0"/>
              </a:rPr>
              <a:t>, &amp; </a:t>
            </a:r>
            <a:r>
              <a:rPr lang="en-US" sz="2800" b="1" dirty="0" smtClean="0">
                <a:solidFill>
                  <a:srgbClr val="00B050"/>
                </a:solidFill>
                <a:latin typeface="Arial" pitchFamily="34" charset="0"/>
                <a:ea typeface="ＭＳ Ｐゴシック" pitchFamily="34" charset="-128"/>
                <a:cs typeface="Arial" pitchFamily="34" charset="0"/>
              </a:rPr>
              <a:t>Notes</a:t>
            </a:r>
            <a:endParaRPr lang="en-US" sz="2800" b="1" dirty="0">
              <a:solidFill>
                <a:srgbClr val="00B050"/>
              </a:solidFill>
              <a:latin typeface="Arial" pitchFamily="34" charset="0"/>
              <a:ea typeface="ＭＳ Ｐゴシック" pitchFamily="34" charset="-128"/>
              <a:cs typeface="Arial" pitchFamily="34" charset="0"/>
            </a:endParaRPr>
          </a:p>
        </p:txBody>
      </p:sp>
      <p:sp>
        <p:nvSpPr>
          <p:cNvPr id="3" name="Subtitle 2"/>
          <p:cNvSpPr txBox="1">
            <a:spLocks/>
          </p:cNvSpPr>
          <p:nvPr/>
        </p:nvSpPr>
        <p:spPr>
          <a:xfrm>
            <a:off x="457200" y="1371600"/>
            <a:ext cx="8229600" cy="4724400"/>
          </a:xfrm>
          <a:prstGeom prst="rect">
            <a:avLst/>
          </a:prstGeom>
        </p:spPr>
        <p:txBody>
          <a:bodyPr>
            <a:noAutofit/>
          </a:bodyPr>
          <a:lstStyle/>
          <a:p>
            <a:r>
              <a:rPr lang="en-US" sz="2000" dirty="0" smtClean="0">
                <a:latin typeface="Arial" pitchFamily="34" charset="0"/>
                <a:cs typeface="Arial" pitchFamily="34" charset="0"/>
              </a:rPr>
              <a:t>Safety Icons:  </a:t>
            </a:r>
            <a:r>
              <a:rPr lang="en-US" sz="2000" b="1" u="sng" dirty="0" smtClean="0">
                <a:solidFill>
                  <a:srgbClr val="FF0000"/>
                </a:solidFill>
                <a:latin typeface="Arial" pitchFamily="34" charset="0"/>
                <a:cs typeface="Arial" pitchFamily="34" charset="0"/>
              </a:rPr>
              <a:t>WARNINGS</a:t>
            </a:r>
            <a:r>
              <a:rPr lang="en-US" sz="2000" dirty="0" smtClean="0">
                <a:latin typeface="Arial" pitchFamily="34" charset="0"/>
                <a:cs typeface="Arial" pitchFamily="34" charset="0"/>
              </a:rPr>
              <a:t>, </a:t>
            </a:r>
            <a:r>
              <a:rPr lang="en-US" sz="2000" b="1" u="sng" dirty="0" smtClean="0">
                <a:ln>
                  <a:solidFill>
                    <a:schemeClr val="tx1"/>
                  </a:solidFill>
                </a:ln>
                <a:solidFill>
                  <a:srgbClr val="FFC000"/>
                </a:solidFill>
                <a:latin typeface="Arial" pitchFamily="34" charset="0"/>
                <a:cs typeface="Arial" pitchFamily="34" charset="0"/>
              </a:rPr>
              <a:t>CAUTIONS</a:t>
            </a:r>
            <a:r>
              <a:rPr lang="en-US" sz="2000" dirty="0" smtClean="0">
                <a:latin typeface="Arial" pitchFamily="34" charset="0"/>
                <a:cs typeface="Arial" pitchFamily="34" charset="0"/>
              </a:rPr>
              <a:t>,</a:t>
            </a:r>
            <a:r>
              <a:rPr lang="en-US" sz="2000" dirty="0" smtClean="0">
                <a:solidFill>
                  <a:srgbClr val="C00000"/>
                </a:solidFill>
                <a:latin typeface="Arial" pitchFamily="34" charset="0"/>
                <a:cs typeface="Arial" pitchFamily="34" charset="0"/>
              </a:rPr>
              <a:t> </a:t>
            </a:r>
            <a:r>
              <a:rPr lang="en-US" sz="2000" dirty="0" smtClean="0">
                <a:latin typeface="Arial" pitchFamily="34" charset="0"/>
                <a:cs typeface="Arial" pitchFamily="34" charset="0"/>
              </a:rPr>
              <a:t>and </a:t>
            </a:r>
            <a:r>
              <a:rPr lang="en-US" sz="2000" b="1" u="sng" dirty="0" smtClean="0">
                <a:solidFill>
                  <a:srgbClr val="009900"/>
                </a:solidFill>
                <a:latin typeface="Arial" pitchFamily="34" charset="0"/>
                <a:cs typeface="Arial" pitchFamily="34" charset="0"/>
              </a:rPr>
              <a:t>NOTES</a:t>
            </a:r>
            <a:r>
              <a:rPr lang="en-US" sz="2000" dirty="0" smtClean="0">
                <a:latin typeface="Arial" pitchFamily="34" charset="0"/>
                <a:cs typeface="Arial" pitchFamily="34" charset="0"/>
              </a:rPr>
              <a:t> are always found in the first pages of the 10 and 23 manuals. </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a:t>
            </a:r>
            <a:r>
              <a:rPr lang="en-US" sz="2000" b="1" u="sng" dirty="0" smtClean="0">
                <a:solidFill>
                  <a:srgbClr val="FF0000"/>
                </a:solidFill>
                <a:latin typeface="Arial" pitchFamily="34" charset="0"/>
                <a:cs typeface="Arial" pitchFamily="34" charset="0"/>
              </a:rPr>
              <a:t>WARNINGS</a:t>
            </a:r>
            <a:r>
              <a:rPr lang="en-US" sz="2000" dirty="0" smtClean="0">
                <a:latin typeface="Arial" pitchFamily="34" charset="0"/>
                <a:cs typeface="Arial" pitchFamily="34" charset="0"/>
              </a:rPr>
              <a:t>: Identifies a clear danger to the person performing that specific procedure.</a:t>
            </a:r>
          </a:p>
          <a:p>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a:t>
            </a:r>
            <a:r>
              <a:rPr lang="en-US" sz="2000" b="1" u="sng" dirty="0" smtClean="0">
                <a:ln>
                  <a:solidFill>
                    <a:schemeClr val="tx1"/>
                  </a:solidFill>
                </a:ln>
                <a:solidFill>
                  <a:srgbClr val="FFC000"/>
                </a:solidFill>
                <a:latin typeface="Arial" pitchFamily="34" charset="0"/>
                <a:cs typeface="Arial" pitchFamily="34" charset="0"/>
              </a:rPr>
              <a:t>CAUTIONS</a:t>
            </a:r>
            <a:r>
              <a:rPr lang="en-US" sz="2000" dirty="0" smtClean="0">
                <a:latin typeface="Arial" pitchFamily="34" charset="0"/>
                <a:cs typeface="Arial" pitchFamily="34" charset="0"/>
              </a:rPr>
              <a:t>: Identifies risk of damage to equipment if the task is not performed properly.</a:t>
            </a:r>
          </a:p>
          <a:p>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a:t>
            </a:r>
            <a:r>
              <a:rPr lang="en-US" sz="2000" b="1" u="sng" dirty="0" smtClean="0">
                <a:solidFill>
                  <a:srgbClr val="009900"/>
                </a:solidFill>
                <a:latin typeface="Arial" pitchFamily="34" charset="0"/>
                <a:cs typeface="Arial" pitchFamily="34" charset="0"/>
              </a:rPr>
              <a:t>NOTES</a:t>
            </a:r>
            <a:r>
              <a:rPr lang="en-US" sz="2000" dirty="0" smtClean="0">
                <a:solidFill>
                  <a:srgbClr val="009900"/>
                </a:solidFill>
                <a:latin typeface="Arial" pitchFamily="34" charset="0"/>
                <a:cs typeface="Arial" pitchFamily="34" charset="0"/>
              </a:rPr>
              <a:t>:</a:t>
            </a:r>
            <a:r>
              <a:rPr lang="en-US" sz="2000" dirty="0" smtClean="0">
                <a:latin typeface="Arial" pitchFamily="34" charset="0"/>
                <a:cs typeface="Arial" pitchFamily="34" charset="0"/>
              </a:rPr>
              <a:t> Used to highlight essential procedures, conditions, statements, or convey important instructional data to the user.</a:t>
            </a:r>
          </a:p>
          <a:p>
            <a:endParaRPr lang="en-US" sz="2000" dirty="0" smtClean="0">
              <a:latin typeface="Arial" pitchFamily="34" charset="0"/>
              <a:cs typeface="Arial" pitchFamily="34" charset="0"/>
            </a:endParaRPr>
          </a:p>
          <a:p>
            <a:pPr>
              <a:defRPr/>
            </a:pPr>
            <a:endParaRPr lang="en-US" sz="2000" dirty="0" smtClean="0">
              <a:latin typeface="Arial" pitchFamily="34" charset="0"/>
              <a:cs typeface="Arial" pitchFamily="34" charset="0"/>
            </a:endParaRPr>
          </a:p>
          <a:p>
            <a:pPr>
              <a:buFont typeface="Arial" pitchFamily="34" charset="0"/>
              <a:buChar char="•"/>
            </a:pPr>
            <a:endParaRPr lang="en-US" sz="2000" dirty="0" smtClean="0">
              <a:latin typeface="Arial" pitchFamily="34" charset="0"/>
              <a:cs typeface="Arial"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Troubleshooting</a:t>
            </a:r>
          </a:p>
        </p:txBody>
      </p:sp>
      <p:sp>
        <p:nvSpPr>
          <p:cNvPr id="5" name="Rectangle 4"/>
          <p:cNvSpPr/>
          <p:nvPr/>
        </p:nvSpPr>
        <p:spPr>
          <a:xfrm>
            <a:off x="0" y="696780"/>
            <a:ext cx="4572000" cy="707886"/>
          </a:xfrm>
          <a:prstGeom prst="rect">
            <a:avLst/>
          </a:prstGeom>
        </p:spPr>
        <p:txBody>
          <a:bodyPr>
            <a:spAutoFit/>
          </a:bodyPr>
          <a:lstStyle/>
          <a:p>
            <a:endParaRPr lang="en-US" sz="2000" dirty="0" smtClean="0"/>
          </a:p>
          <a:p>
            <a:r>
              <a:rPr lang="en-US" sz="2000" b="1" dirty="0" smtClean="0"/>
              <a:t>FAILURE TO EJECT. </a:t>
            </a:r>
            <a:endParaRPr lang="en-US" sz="2000" dirty="0"/>
          </a:p>
        </p:txBody>
      </p:sp>
      <p:sp>
        <p:nvSpPr>
          <p:cNvPr id="6" name="Rectangle 5"/>
          <p:cNvSpPr/>
          <p:nvPr/>
        </p:nvSpPr>
        <p:spPr>
          <a:xfrm>
            <a:off x="0" y="990600"/>
            <a:ext cx="9144000" cy="1938992"/>
          </a:xfrm>
          <a:prstGeom prst="rect">
            <a:avLst/>
          </a:prstGeom>
        </p:spPr>
        <p:txBody>
          <a:bodyPr wrap="square">
            <a:spAutoFit/>
          </a:bodyPr>
          <a:lstStyle/>
          <a:p>
            <a:endParaRPr lang="en-US" sz="2000" dirty="0" smtClean="0"/>
          </a:p>
          <a:p>
            <a:r>
              <a:rPr lang="en-US" sz="2000" dirty="0" smtClean="0"/>
              <a:t>Step 1.  Inspect for dirt and/or corrosion build up in upper receiver (3). </a:t>
            </a:r>
          </a:p>
          <a:p>
            <a:r>
              <a:rPr lang="en-US" sz="2000" dirty="0" smtClean="0"/>
              <a:t>	Clean as required.</a:t>
            </a:r>
          </a:p>
          <a:p>
            <a:endParaRPr lang="en-US" sz="2000" dirty="0" smtClean="0"/>
          </a:p>
          <a:p>
            <a:r>
              <a:rPr lang="en-US" sz="2000" dirty="0" smtClean="0"/>
              <a:t>Step 2.  Inspect for worn or broken ejector (4). </a:t>
            </a:r>
          </a:p>
          <a:p>
            <a:r>
              <a:rPr lang="en-US" sz="2000" dirty="0" smtClean="0"/>
              <a:t>	If ejector is worn or broken, notify field maintenance. </a:t>
            </a:r>
            <a:endParaRPr lang="en-US" sz="2000" dirty="0"/>
          </a:p>
        </p:txBody>
      </p:sp>
      <p:pic>
        <p:nvPicPr>
          <p:cNvPr id="3074" name="Picture 2"/>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914400" y="3048000"/>
            <a:ext cx="7267029" cy="3504895"/>
          </a:xfrm>
          <a:prstGeom prst="rect">
            <a:avLst/>
          </a:prstGeom>
          <a:noFill/>
          <a:ln w="9525">
            <a:noFill/>
            <a:miter lim="800000"/>
            <a:headEnd/>
            <a:tailEnd/>
          </a:ln>
        </p:spPr>
      </p:pic>
      <p:sp>
        <p:nvSpPr>
          <p:cNvPr id="7"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PRACTICAL EXERCISE</a:t>
            </a:r>
          </a:p>
        </p:txBody>
      </p:sp>
      <p:sp>
        <p:nvSpPr>
          <p:cNvPr id="5" name="TextBox 4"/>
          <p:cNvSpPr txBox="1"/>
          <p:nvPr/>
        </p:nvSpPr>
        <p:spPr>
          <a:xfrm>
            <a:off x="-2370" y="1303940"/>
            <a:ext cx="9146370" cy="1938992"/>
          </a:xfrm>
          <a:prstGeom prst="rect">
            <a:avLst/>
          </a:prstGeom>
          <a:noFill/>
        </p:spPr>
        <p:txBody>
          <a:bodyPr wrap="square" rtlCol="0">
            <a:spAutoFit/>
          </a:bodyPr>
          <a:lstStyle/>
          <a:p>
            <a:r>
              <a:rPr lang="en-US" sz="2000" dirty="0" smtClean="0"/>
              <a:t>TASK:  Clear the M26 MASS</a:t>
            </a:r>
          </a:p>
          <a:p>
            <a:endParaRPr lang="en-US" sz="2000" dirty="0" smtClean="0"/>
          </a:p>
          <a:p>
            <a:r>
              <a:rPr lang="en-US" sz="2000" dirty="0" smtClean="0"/>
              <a:t>CONDITION:  Given a M26 and student guide in a classroom environment.</a:t>
            </a:r>
          </a:p>
          <a:p>
            <a:endParaRPr lang="en-US" sz="2000" dirty="0" smtClean="0"/>
          </a:p>
          <a:p>
            <a:r>
              <a:rPr lang="en-US" sz="2000" dirty="0" smtClean="0"/>
              <a:t>STANDARD:  Clear the M26 IAW the student guide without causing injury to 	          	       personnel or damage to the weapon.</a:t>
            </a:r>
            <a:endParaRPr lang="en-US" sz="2000" dirty="0"/>
          </a:p>
        </p:txBody>
      </p:sp>
      <p:sp>
        <p:nvSpPr>
          <p:cNvPr id="7" name="TextBox 6"/>
          <p:cNvSpPr txBox="1"/>
          <p:nvPr/>
        </p:nvSpPr>
        <p:spPr>
          <a:xfrm>
            <a:off x="-2370" y="3808475"/>
            <a:ext cx="9146370" cy="2246769"/>
          </a:xfrm>
          <a:prstGeom prst="rect">
            <a:avLst/>
          </a:prstGeom>
          <a:noFill/>
        </p:spPr>
        <p:txBody>
          <a:bodyPr wrap="square" rtlCol="0">
            <a:spAutoFit/>
          </a:bodyPr>
          <a:lstStyle/>
          <a:p>
            <a:r>
              <a:rPr lang="en-US" sz="2000" dirty="0" smtClean="0"/>
              <a:t>TASK:  Mount the M26 MASS to a M4 rifle</a:t>
            </a:r>
          </a:p>
          <a:p>
            <a:endParaRPr lang="en-US" sz="2000" dirty="0" smtClean="0"/>
          </a:p>
          <a:p>
            <a:r>
              <a:rPr lang="en-US" sz="2000" dirty="0" smtClean="0"/>
              <a:t>CONDITION:  Given a M26, a M4 rifle and student guide in a classroom 	  	           	         environment.</a:t>
            </a:r>
          </a:p>
          <a:p>
            <a:endParaRPr lang="en-US" sz="2000" dirty="0" smtClean="0"/>
          </a:p>
          <a:p>
            <a:r>
              <a:rPr lang="en-US" sz="2000" dirty="0" smtClean="0"/>
              <a:t>STANDARD:  Mount the M26 to a M4 rifle IAW the student guide without 	  	        causing injury to personnel or damage to the weapon.</a:t>
            </a:r>
            <a:endParaRPr lang="en-US" sz="2000" dirty="0"/>
          </a:p>
        </p:txBody>
      </p:sp>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PRACTICAL EXERCISE</a:t>
            </a:r>
          </a:p>
        </p:txBody>
      </p:sp>
      <p:sp>
        <p:nvSpPr>
          <p:cNvPr id="5" name="TextBox 4"/>
          <p:cNvSpPr txBox="1"/>
          <p:nvPr/>
        </p:nvSpPr>
        <p:spPr>
          <a:xfrm>
            <a:off x="-2370" y="1000360"/>
            <a:ext cx="9146370" cy="2554545"/>
          </a:xfrm>
          <a:prstGeom prst="rect">
            <a:avLst/>
          </a:prstGeom>
          <a:noFill/>
        </p:spPr>
        <p:txBody>
          <a:bodyPr wrap="square" rtlCol="0">
            <a:spAutoFit/>
          </a:bodyPr>
          <a:lstStyle/>
          <a:p>
            <a:r>
              <a:rPr lang="en-US" sz="2000" dirty="0" smtClean="0"/>
              <a:t>TASK:  Install the stand alone module on the M26 MASS</a:t>
            </a:r>
          </a:p>
          <a:p>
            <a:endParaRPr lang="en-US" sz="2000" dirty="0" smtClean="0"/>
          </a:p>
          <a:p>
            <a:r>
              <a:rPr lang="en-US" sz="2000" dirty="0" smtClean="0"/>
              <a:t>CONDITION:  Given a M26, the stand alone module and student guide in a 	           	         classroom environment.</a:t>
            </a:r>
          </a:p>
          <a:p>
            <a:endParaRPr lang="en-US" sz="2000" dirty="0" smtClean="0"/>
          </a:p>
          <a:p>
            <a:r>
              <a:rPr lang="en-US" sz="2000" dirty="0" smtClean="0"/>
              <a:t>STANDARD:  Install the stand alone module to the M26 MASS IAW the student  	          	       guide without causing injury to personnel or damage to the 	          	       weapon.</a:t>
            </a:r>
            <a:endParaRPr lang="en-US" sz="2000" dirty="0"/>
          </a:p>
        </p:txBody>
      </p:sp>
      <p:sp>
        <p:nvSpPr>
          <p:cNvPr id="6" name="TextBox 5"/>
          <p:cNvSpPr txBox="1"/>
          <p:nvPr/>
        </p:nvSpPr>
        <p:spPr>
          <a:xfrm>
            <a:off x="-2370" y="3960265"/>
            <a:ext cx="9146370" cy="1938992"/>
          </a:xfrm>
          <a:prstGeom prst="rect">
            <a:avLst/>
          </a:prstGeom>
          <a:noFill/>
        </p:spPr>
        <p:txBody>
          <a:bodyPr wrap="square" rtlCol="0">
            <a:spAutoFit/>
          </a:bodyPr>
          <a:lstStyle/>
          <a:p>
            <a:r>
              <a:rPr lang="en-US" sz="2000" dirty="0" smtClean="0"/>
              <a:t>TASK:  Field strip the M26 MASS</a:t>
            </a:r>
          </a:p>
          <a:p>
            <a:endParaRPr lang="en-US" sz="2000" dirty="0" smtClean="0"/>
          </a:p>
          <a:p>
            <a:r>
              <a:rPr lang="en-US" sz="2000" dirty="0" smtClean="0"/>
              <a:t>CONDITION:  Given a M26 and student guide in a classroom environment.</a:t>
            </a:r>
          </a:p>
          <a:p>
            <a:endParaRPr lang="en-US" sz="2000" dirty="0" smtClean="0"/>
          </a:p>
          <a:p>
            <a:r>
              <a:rPr lang="en-US" sz="2000" dirty="0" smtClean="0"/>
              <a:t>STANDARD:  Field strip the M26 MASS IAW the student guide without causing 	          	        injury to personnel or damage to the weapon.</a:t>
            </a:r>
            <a:endParaRPr lang="en-US" sz="2000" dirty="0"/>
          </a:p>
        </p:txBody>
      </p:sp>
      <p:sp>
        <p:nvSpPr>
          <p:cNvPr id="7"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0" y="-138113"/>
            <a:ext cx="9144000" cy="1066801"/>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PRACTICAL EXERCISE</a:t>
            </a:r>
          </a:p>
        </p:txBody>
      </p:sp>
      <p:sp>
        <p:nvSpPr>
          <p:cNvPr id="5" name="TextBox 4"/>
          <p:cNvSpPr txBox="1"/>
          <p:nvPr/>
        </p:nvSpPr>
        <p:spPr>
          <a:xfrm>
            <a:off x="-2370" y="1000360"/>
            <a:ext cx="9146370" cy="2246769"/>
          </a:xfrm>
          <a:prstGeom prst="rect">
            <a:avLst/>
          </a:prstGeom>
          <a:noFill/>
        </p:spPr>
        <p:txBody>
          <a:bodyPr wrap="square" rtlCol="0">
            <a:spAutoFit/>
          </a:bodyPr>
          <a:lstStyle/>
          <a:p>
            <a:r>
              <a:rPr lang="en-US" sz="2000" dirty="0" smtClean="0"/>
              <a:t>TASK:  Perform a function check of the M26 MASS</a:t>
            </a:r>
          </a:p>
          <a:p>
            <a:endParaRPr lang="en-US" sz="2000" dirty="0" smtClean="0"/>
          </a:p>
          <a:p>
            <a:r>
              <a:rPr lang="en-US" sz="2000" dirty="0" smtClean="0"/>
              <a:t>CONDITION:  Given a M26 and student guide in a classroom environment.</a:t>
            </a:r>
          </a:p>
          <a:p>
            <a:endParaRPr lang="en-US" sz="2000" dirty="0" smtClean="0"/>
          </a:p>
          <a:p>
            <a:r>
              <a:rPr lang="en-US" sz="2000" dirty="0" smtClean="0"/>
              <a:t>STANDARD:  Perform a function check of the M26 MASS IAW the student  	          	       guide without causing injury to personnel or damage to the 	          	       weapon.</a:t>
            </a:r>
            <a:endParaRPr lang="en-US" sz="2000" dirty="0"/>
          </a:p>
        </p:txBody>
      </p:sp>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76200"/>
            <a:ext cx="9144000" cy="685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2"/>
                </a:solidFill>
                <a:effectLst/>
                <a:uLnTx/>
                <a:uFillTx/>
                <a:latin typeface="+mj-lt"/>
                <a:ea typeface="+mj-ea"/>
                <a:cs typeface="+mj-cs"/>
              </a:rPr>
              <a:t>Review</a:t>
            </a:r>
            <a:endParaRPr kumimoji="0" lang="en-US" sz="2800" b="0" i="0" u="none" strike="noStrike" kern="0" cap="none" spc="0" normalizeH="0" baseline="0" noProof="0" dirty="0" smtClean="0">
              <a:ln>
                <a:noFill/>
              </a:ln>
              <a:solidFill>
                <a:schemeClr val="bg2"/>
              </a:solidFill>
              <a:effectLst/>
              <a:uLnTx/>
              <a:uFillTx/>
              <a:latin typeface="+mj-lt"/>
              <a:ea typeface="+mj-ea"/>
              <a:cs typeface="+mj-cs"/>
            </a:endParaRPr>
          </a:p>
        </p:txBody>
      </p:sp>
      <p:sp>
        <p:nvSpPr>
          <p:cNvPr id="5" name="TextBox 4"/>
          <p:cNvSpPr txBox="1"/>
          <p:nvPr/>
        </p:nvSpPr>
        <p:spPr>
          <a:xfrm>
            <a:off x="1536199" y="1303940"/>
            <a:ext cx="7607801" cy="3970318"/>
          </a:xfrm>
          <a:prstGeom prst="rect">
            <a:avLst/>
          </a:prstGeom>
          <a:noFill/>
        </p:spPr>
        <p:txBody>
          <a:bodyPr wrap="square" rtlCol="0">
            <a:spAutoFit/>
          </a:bodyPr>
          <a:lstStyle/>
          <a:p>
            <a:pPr>
              <a:buFont typeface="Arial" pitchFamily="34" charset="0"/>
              <a:buChar char="•"/>
            </a:pPr>
            <a:r>
              <a:rPr lang="en-US" sz="2800" dirty="0" smtClean="0">
                <a:latin typeface="Arial" pitchFamily="34" charset="0"/>
                <a:cs typeface="Arial" pitchFamily="34" charset="0"/>
              </a:rPr>
              <a:t> </a:t>
            </a:r>
            <a:r>
              <a:rPr lang="en-US" sz="2800" b="1" dirty="0" smtClean="0">
                <a:latin typeface="Arial" pitchFamily="34" charset="0"/>
                <a:cs typeface="Arial" pitchFamily="34" charset="0"/>
              </a:rPr>
              <a:t>Questions</a:t>
            </a:r>
          </a:p>
          <a:p>
            <a:pPr>
              <a:buFont typeface="Arial" pitchFamily="34" charset="0"/>
              <a:buChar char="•"/>
            </a:pPr>
            <a:endParaRPr lang="en-US" sz="2800" b="1" dirty="0" smtClean="0">
              <a:latin typeface="Arial" pitchFamily="34" charset="0"/>
              <a:cs typeface="Arial" pitchFamily="34" charset="0"/>
            </a:endParaRPr>
          </a:p>
          <a:p>
            <a:pPr>
              <a:buFont typeface="Arial" pitchFamily="34" charset="0"/>
              <a:buChar char="•"/>
            </a:pPr>
            <a:r>
              <a:rPr lang="en-US" sz="2800" b="1" dirty="0" smtClean="0">
                <a:latin typeface="Arial" pitchFamily="34" charset="0"/>
                <a:cs typeface="Arial" pitchFamily="34" charset="0"/>
              </a:rPr>
              <a:t> Comments</a:t>
            </a:r>
          </a:p>
          <a:p>
            <a:pPr>
              <a:buFont typeface="Arial" pitchFamily="34" charset="0"/>
              <a:buChar char="•"/>
            </a:pPr>
            <a:endParaRPr lang="en-US" sz="2800" b="1" dirty="0" smtClean="0">
              <a:latin typeface="Arial" pitchFamily="34" charset="0"/>
              <a:cs typeface="Arial" pitchFamily="34" charset="0"/>
            </a:endParaRPr>
          </a:p>
          <a:p>
            <a:pPr>
              <a:buFont typeface="Arial" pitchFamily="34" charset="0"/>
              <a:buChar char="•"/>
            </a:pPr>
            <a:r>
              <a:rPr lang="en-US" sz="2800" b="1" dirty="0" smtClean="0">
                <a:latin typeface="Arial" pitchFamily="34" charset="0"/>
                <a:cs typeface="Arial" pitchFamily="34" charset="0"/>
              </a:rPr>
              <a:t> Critiques</a:t>
            </a:r>
          </a:p>
          <a:p>
            <a:pPr>
              <a:buFont typeface="Arial" pitchFamily="34" charset="0"/>
              <a:buChar char="•"/>
            </a:pPr>
            <a:endParaRPr lang="en-US" sz="2800" b="1" dirty="0" smtClean="0">
              <a:latin typeface="Arial" pitchFamily="34" charset="0"/>
              <a:cs typeface="Arial" pitchFamily="34" charset="0"/>
            </a:endParaRPr>
          </a:p>
          <a:p>
            <a:pPr>
              <a:buFont typeface="Arial" pitchFamily="34" charset="0"/>
              <a:buChar char="•"/>
            </a:pPr>
            <a:r>
              <a:rPr lang="en-US" sz="2800" b="1" dirty="0" smtClean="0">
                <a:latin typeface="Arial" pitchFamily="34" charset="0"/>
                <a:cs typeface="Arial" pitchFamily="34" charset="0"/>
              </a:rPr>
              <a:t> Clean Up</a:t>
            </a:r>
          </a:p>
          <a:p>
            <a:pPr>
              <a:buFont typeface="Arial" pitchFamily="34" charset="0"/>
              <a:buChar char="•"/>
            </a:pPr>
            <a:endParaRPr lang="en-US" sz="2800" b="1" dirty="0" smtClean="0">
              <a:latin typeface="Arial" pitchFamily="34" charset="0"/>
              <a:cs typeface="Arial" pitchFamily="34" charset="0"/>
            </a:endParaRPr>
          </a:p>
          <a:p>
            <a:pPr>
              <a:buFont typeface="Arial" pitchFamily="34" charset="0"/>
              <a:buChar char="•"/>
            </a:pPr>
            <a:r>
              <a:rPr lang="en-US" sz="2800" b="1" dirty="0" smtClean="0">
                <a:latin typeface="Arial" pitchFamily="34" charset="0"/>
                <a:cs typeface="Arial" pitchFamily="34" charset="0"/>
              </a:rPr>
              <a:t> Release to Unit</a:t>
            </a:r>
            <a:endParaRPr lang="en-US" sz="2800" b="1" dirty="0">
              <a:latin typeface="Arial" pitchFamily="34" charset="0"/>
              <a:cs typeface="Arial" pitchFamily="34" charset="0"/>
            </a:endParaRPr>
          </a:p>
        </p:txBody>
      </p:sp>
      <p:sp>
        <p:nvSpPr>
          <p:cNvPr id="6"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itchFamily="34" charset="0"/>
                <a:ea typeface="ＭＳ Ｐゴシック" pitchFamily="34" charset="-128"/>
                <a:cs typeface="Arial" pitchFamily="34" charset="0"/>
              </a:rPr>
              <a:t>Contact Information</a:t>
            </a:r>
            <a:endParaRPr lang="en-US" sz="2800" b="1" dirty="0">
              <a:solidFill>
                <a:srgbClr val="FFFFFF"/>
              </a:solidFill>
              <a:latin typeface="Arial" pitchFamily="34" charset="0"/>
              <a:ea typeface="ＭＳ Ｐゴシック" pitchFamily="34" charset="-128"/>
              <a:cs typeface="Arial" pitchFamily="34" charset="0"/>
            </a:endParaRPr>
          </a:p>
        </p:txBody>
      </p:sp>
      <p:sp>
        <p:nvSpPr>
          <p:cNvPr id="18"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
        <p:nvSpPr>
          <p:cNvPr id="21" name="TextBox 20"/>
          <p:cNvSpPr txBox="1"/>
          <p:nvPr/>
        </p:nvSpPr>
        <p:spPr>
          <a:xfrm>
            <a:off x="0" y="5562600"/>
            <a:ext cx="3081869" cy="1200329"/>
          </a:xfrm>
          <a:prstGeom prst="rect">
            <a:avLst/>
          </a:prstGeom>
          <a:noFill/>
        </p:spPr>
        <p:txBody>
          <a:bodyPr wrap="none" rtlCol="0">
            <a:spAutoFit/>
          </a:bodyPr>
          <a:lstStyle/>
          <a:p>
            <a:r>
              <a:rPr lang="en-US" dirty="0" smtClean="0">
                <a:latin typeface="Arial" pitchFamily="34" charset="0"/>
                <a:cs typeface="Arial" pitchFamily="34" charset="0"/>
              </a:rPr>
              <a:t>Heath McNelly</a:t>
            </a:r>
          </a:p>
          <a:p>
            <a:r>
              <a:rPr lang="en-US" dirty="0" smtClean="0">
                <a:latin typeface="Arial" pitchFamily="34" charset="0"/>
                <a:cs typeface="Arial" pitchFamily="34" charset="0"/>
              </a:rPr>
              <a:t>586-467-6682</a:t>
            </a:r>
          </a:p>
          <a:p>
            <a:r>
              <a:rPr lang="en-US" dirty="0" smtClean="0">
                <a:latin typeface="Arial" pitchFamily="34" charset="0"/>
                <a:cs typeface="Arial" pitchFamily="34" charset="0"/>
                <a:hlinkClick r:id="rId2"/>
              </a:rPr>
              <a:t>heath.r.mcnelly.civ@mail.mil</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22" name="TextBox 21"/>
          <p:cNvSpPr txBox="1"/>
          <p:nvPr/>
        </p:nvSpPr>
        <p:spPr>
          <a:xfrm>
            <a:off x="1219200" y="2209800"/>
            <a:ext cx="6602865" cy="400110"/>
          </a:xfrm>
          <a:prstGeom prst="rect">
            <a:avLst/>
          </a:prstGeom>
          <a:noFill/>
        </p:spPr>
        <p:txBody>
          <a:bodyPr wrap="square" rtlCol="0">
            <a:spAutoFit/>
          </a:bodyPr>
          <a:lstStyle/>
          <a:p>
            <a:pPr algn="ctr"/>
            <a:r>
              <a:rPr lang="en-US" sz="2000" b="1" dirty="0" smtClean="0">
                <a:solidFill>
                  <a:srgbClr val="FF0000"/>
                </a:solidFill>
                <a:latin typeface="Arial" pitchFamily="34" charset="0"/>
                <a:cs typeface="Arial" pitchFamily="34" charset="0"/>
              </a:rPr>
              <a:t>NET – Small Arms Team, M26</a:t>
            </a:r>
          </a:p>
        </p:txBody>
      </p:sp>
      <p:pic>
        <p:nvPicPr>
          <p:cNvPr id="23" name="Picture 22" descr="TACOMLogoBlack-v5.gif"/>
          <p:cNvPicPr>
            <a:picLocks noChangeAspect="1"/>
          </p:cNvPicPr>
          <p:nvPr/>
        </p:nvPicPr>
        <p:blipFill>
          <a:blip r:embed="rId3" cstate="print"/>
          <a:stretch>
            <a:fillRect/>
          </a:stretch>
        </p:blipFill>
        <p:spPr>
          <a:xfrm>
            <a:off x="1981200" y="762000"/>
            <a:ext cx="5009070" cy="1502721"/>
          </a:xfrm>
          <a:prstGeom prst="rect">
            <a:avLst/>
          </a:prstGeom>
        </p:spPr>
      </p:pic>
      <p:sp>
        <p:nvSpPr>
          <p:cNvPr id="9" name="TextBox 8"/>
          <p:cNvSpPr txBox="1"/>
          <p:nvPr/>
        </p:nvSpPr>
        <p:spPr>
          <a:xfrm>
            <a:off x="1143000" y="2895600"/>
            <a:ext cx="2185214" cy="369332"/>
          </a:xfrm>
          <a:prstGeom prst="rect">
            <a:avLst/>
          </a:prstGeom>
          <a:noFill/>
        </p:spPr>
        <p:txBody>
          <a:bodyPr wrap="none" rtlCol="0">
            <a:spAutoFit/>
          </a:bodyPr>
          <a:lstStyle/>
          <a:p>
            <a:r>
              <a:rPr lang="en-US" b="1" dirty="0" smtClean="0">
                <a:latin typeface="Arial" pitchFamily="34" charset="0"/>
                <a:cs typeface="Arial" pitchFamily="34" charset="0"/>
              </a:rPr>
              <a:t>Primary Instructor</a:t>
            </a:r>
            <a:endParaRPr lang="en-US" b="1" dirty="0">
              <a:latin typeface="Arial" pitchFamily="34" charset="0"/>
              <a:cs typeface="Arial" pitchFamily="34" charset="0"/>
            </a:endParaRPr>
          </a:p>
        </p:txBody>
      </p:sp>
      <p:sp>
        <p:nvSpPr>
          <p:cNvPr id="10" name="TextBox 9"/>
          <p:cNvSpPr txBox="1"/>
          <p:nvPr/>
        </p:nvSpPr>
        <p:spPr>
          <a:xfrm>
            <a:off x="5029200" y="2895600"/>
            <a:ext cx="2364750" cy="369332"/>
          </a:xfrm>
          <a:prstGeom prst="rect">
            <a:avLst/>
          </a:prstGeom>
          <a:noFill/>
        </p:spPr>
        <p:txBody>
          <a:bodyPr wrap="none" rtlCol="0">
            <a:spAutoFit/>
          </a:bodyPr>
          <a:lstStyle/>
          <a:p>
            <a:r>
              <a:rPr lang="en-US" b="1" dirty="0" smtClean="0">
                <a:latin typeface="Arial" pitchFamily="34" charset="0"/>
                <a:cs typeface="Arial" pitchFamily="34" charset="0"/>
              </a:rPr>
              <a:t>Assistant Instructor</a:t>
            </a:r>
            <a:endParaRPr lang="en-US" b="1" dirty="0">
              <a:latin typeface="Arial" pitchFamily="34" charset="0"/>
              <a:cs typeface="Arial" pitchFamily="34" charset="0"/>
            </a:endParaRPr>
          </a:p>
        </p:txBody>
      </p:sp>
      <p:sp>
        <p:nvSpPr>
          <p:cNvPr id="11" name="TextBox 10"/>
          <p:cNvSpPr txBox="1"/>
          <p:nvPr/>
        </p:nvSpPr>
        <p:spPr>
          <a:xfrm>
            <a:off x="-9525" y="5257800"/>
            <a:ext cx="2698111" cy="369332"/>
          </a:xfrm>
          <a:prstGeom prst="rect">
            <a:avLst/>
          </a:prstGeom>
          <a:noFill/>
        </p:spPr>
        <p:txBody>
          <a:bodyPr wrap="none" rtlCol="0">
            <a:spAutoFit/>
          </a:bodyPr>
          <a:lstStyle/>
          <a:p>
            <a:r>
              <a:rPr lang="en-US" b="1" dirty="0" smtClean="0">
                <a:latin typeface="Arial" pitchFamily="34" charset="0"/>
                <a:cs typeface="Arial" pitchFamily="34" charset="0"/>
              </a:rPr>
              <a:t>Small Arms Team Lead</a:t>
            </a:r>
            <a:endParaRPr lang="en-US" b="1" dirty="0">
              <a:latin typeface="Arial" pitchFamily="34" charset="0"/>
              <a:cs typeface="Arial" pitchFamily="34" charset="0"/>
            </a:endParaRPr>
          </a:p>
        </p:txBody>
      </p:sp>
      <p:sp>
        <p:nvSpPr>
          <p:cNvPr id="12" name="TextBox 11"/>
          <p:cNvSpPr txBox="1"/>
          <p:nvPr/>
        </p:nvSpPr>
        <p:spPr>
          <a:xfrm>
            <a:off x="6172200" y="5257800"/>
            <a:ext cx="2715230" cy="369332"/>
          </a:xfrm>
          <a:prstGeom prst="rect">
            <a:avLst/>
          </a:prstGeom>
          <a:noFill/>
        </p:spPr>
        <p:txBody>
          <a:bodyPr wrap="none" rtlCol="0">
            <a:spAutoFit/>
          </a:bodyPr>
          <a:lstStyle/>
          <a:p>
            <a:r>
              <a:rPr lang="en-US" b="1" dirty="0" smtClean="0">
                <a:latin typeface="Arial" pitchFamily="34" charset="0"/>
                <a:cs typeface="Arial" pitchFamily="34" charset="0"/>
              </a:rPr>
              <a:t>Small Arms Supervisor</a:t>
            </a:r>
            <a:endParaRPr lang="en-US" b="1" dirty="0">
              <a:latin typeface="Arial" pitchFamily="34" charset="0"/>
              <a:cs typeface="Arial" pitchFamily="34" charset="0"/>
            </a:endParaRPr>
          </a:p>
        </p:txBody>
      </p:sp>
      <p:sp>
        <p:nvSpPr>
          <p:cNvPr id="13" name="TextBox 12"/>
          <p:cNvSpPr txBox="1"/>
          <p:nvPr/>
        </p:nvSpPr>
        <p:spPr>
          <a:xfrm>
            <a:off x="6142563" y="5562600"/>
            <a:ext cx="3077637" cy="1200329"/>
          </a:xfrm>
          <a:prstGeom prst="rect">
            <a:avLst/>
          </a:prstGeom>
          <a:noFill/>
        </p:spPr>
        <p:txBody>
          <a:bodyPr wrap="none" rtlCol="0">
            <a:spAutoFit/>
          </a:bodyPr>
          <a:lstStyle/>
          <a:p>
            <a:r>
              <a:rPr lang="en-US" dirty="0" smtClean="0">
                <a:latin typeface="Arial" pitchFamily="34" charset="0"/>
                <a:cs typeface="Arial" pitchFamily="34" charset="0"/>
              </a:rPr>
              <a:t>Jeffrey Kilburn</a:t>
            </a:r>
          </a:p>
          <a:p>
            <a:r>
              <a:rPr lang="en-US" dirty="0" smtClean="0">
                <a:latin typeface="Arial" pitchFamily="34" charset="0"/>
                <a:cs typeface="Arial" pitchFamily="34" charset="0"/>
              </a:rPr>
              <a:t>586-467-6493</a:t>
            </a:r>
          </a:p>
          <a:p>
            <a:r>
              <a:rPr lang="en-US" dirty="0" smtClean="0">
                <a:latin typeface="Arial" pitchFamily="34" charset="0"/>
                <a:cs typeface="Arial" pitchFamily="34" charset="0"/>
                <a:hlinkClick r:id="rId4"/>
              </a:rPr>
              <a:t>jeffrey.s.kilburn.civ@mail.mil</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14" name="TextBox 13"/>
          <p:cNvSpPr txBox="1"/>
          <p:nvPr/>
        </p:nvSpPr>
        <p:spPr>
          <a:xfrm>
            <a:off x="4724400" y="3200400"/>
            <a:ext cx="3081869" cy="923330"/>
          </a:xfrm>
          <a:prstGeom prst="rect">
            <a:avLst/>
          </a:prstGeom>
          <a:noFill/>
        </p:spPr>
        <p:txBody>
          <a:bodyPr wrap="none" rtlCol="0">
            <a:spAutoFit/>
          </a:bodyPr>
          <a:lstStyle/>
          <a:p>
            <a:r>
              <a:rPr lang="en-US" dirty="0" smtClean="0">
                <a:latin typeface="Arial" pitchFamily="34" charset="0"/>
                <a:cs typeface="Arial" pitchFamily="34" charset="0"/>
              </a:rPr>
              <a:t>AI</a:t>
            </a:r>
          </a:p>
          <a:p>
            <a:r>
              <a:rPr lang="en-US" dirty="0" smtClean="0">
                <a:latin typeface="Arial" pitchFamily="34" charset="0"/>
                <a:cs typeface="Arial" pitchFamily="34" charset="0"/>
              </a:rPr>
              <a:t>586-467-6682</a:t>
            </a:r>
          </a:p>
          <a:p>
            <a:r>
              <a:rPr lang="en-US" dirty="0" smtClean="0">
                <a:latin typeface="Arial" pitchFamily="34" charset="0"/>
                <a:cs typeface="Arial" pitchFamily="34" charset="0"/>
              </a:rPr>
              <a:t>heath.r.mcnelly.civ@mail.mil</a:t>
            </a:r>
          </a:p>
        </p:txBody>
      </p:sp>
      <p:sp>
        <p:nvSpPr>
          <p:cNvPr id="15" name="TextBox 14"/>
          <p:cNvSpPr txBox="1"/>
          <p:nvPr/>
        </p:nvSpPr>
        <p:spPr>
          <a:xfrm>
            <a:off x="457200" y="3200400"/>
            <a:ext cx="3530647" cy="1200329"/>
          </a:xfrm>
          <a:prstGeom prst="rect">
            <a:avLst/>
          </a:prstGeom>
          <a:noFill/>
        </p:spPr>
        <p:txBody>
          <a:bodyPr wrap="square" rtlCol="0">
            <a:spAutoFit/>
          </a:bodyPr>
          <a:lstStyle/>
          <a:p>
            <a:r>
              <a:rPr lang="en-US" dirty="0" smtClean="0">
                <a:latin typeface="Arial" pitchFamily="34" charset="0"/>
                <a:cs typeface="Arial" pitchFamily="34" charset="0"/>
              </a:rPr>
              <a:t>Jeremy Danielson</a:t>
            </a:r>
          </a:p>
          <a:p>
            <a:r>
              <a:rPr lang="en-US" dirty="0" smtClean="0">
                <a:latin typeface="Arial" pitchFamily="34" charset="0"/>
                <a:cs typeface="Arial" pitchFamily="34" charset="0"/>
              </a:rPr>
              <a:t>(810) 278-6341</a:t>
            </a:r>
          </a:p>
          <a:p>
            <a:r>
              <a:rPr lang="en-US" dirty="0" smtClean="0">
                <a:latin typeface="Arial" pitchFamily="34" charset="0"/>
                <a:cs typeface="Arial" pitchFamily="34" charset="0"/>
                <a:hlinkClick r:id="rId5"/>
              </a:rPr>
              <a:t>Jeremy.p.danielson.civ@mail.mil</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itchFamily="34" charset="0"/>
                <a:ea typeface="ＭＳ Ｐゴシック" pitchFamily="34" charset="-128"/>
                <a:cs typeface="Arial" pitchFamily="34" charset="0"/>
              </a:rPr>
              <a:t>Contact Information</a:t>
            </a:r>
            <a:endParaRPr lang="en-US" sz="2800" b="1" dirty="0">
              <a:solidFill>
                <a:srgbClr val="FFFFFF"/>
              </a:solidFill>
              <a:latin typeface="Arial" pitchFamily="34" charset="0"/>
              <a:ea typeface="ＭＳ Ｐゴシック" pitchFamily="34" charset="-128"/>
              <a:cs typeface="Arial" pitchFamily="34" charset="0"/>
            </a:endParaRPr>
          </a:p>
        </p:txBody>
      </p:sp>
      <p:sp>
        <p:nvSpPr>
          <p:cNvPr id="7"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itchFamily="34" charset="0"/>
                <a:ea typeface="ＭＳ Ｐゴシック" pitchFamily="34" charset="-128"/>
                <a:cs typeface="Arial" pitchFamily="34" charset="0"/>
              </a:rPr>
              <a:t>M26 MASS OPNET</a:t>
            </a:r>
            <a:endParaRPr lang="en-US" sz="2000" b="1" i="1" dirty="0">
              <a:solidFill>
                <a:srgbClr val="FFFFFF"/>
              </a:solidFill>
              <a:latin typeface="Arial" pitchFamily="34" charset="0"/>
              <a:ea typeface="ＭＳ Ｐゴシック" pitchFamily="34" charset="-128"/>
              <a:cs typeface="Arial" pitchFamily="34" charset="0"/>
            </a:endParaRPr>
          </a:p>
        </p:txBody>
      </p:sp>
      <p:sp>
        <p:nvSpPr>
          <p:cNvPr id="5" name="TextBox 4"/>
          <p:cNvSpPr txBox="1"/>
          <p:nvPr/>
        </p:nvSpPr>
        <p:spPr>
          <a:xfrm>
            <a:off x="1371600" y="4648200"/>
            <a:ext cx="2339102" cy="369332"/>
          </a:xfrm>
          <a:prstGeom prst="rect">
            <a:avLst/>
          </a:prstGeom>
          <a:noFill/>
        </p:spPr>
        <p:txBody>
          <a:bodyPr wrap="none" rtlCol="0">
            <a:spAutoFit/>
          </a:bodyPr>
          <a:lstStyle/>
          <a:p>
            <a:r>
              <a:rPr lang="en-US" dirty="0" smtClean="0">
                <a:latin typeface="Arial" pitchFamily="34" charset="0"/>
                <a:cs typeface="Arial" pitchFamily="34" charset="0"/>
              </a:rPr>
              <a:t>Equipment Specialist</a:t>
            </a:r>
          </a:p>
        </p:txBody>
      </p:sp>
      <p:sp>
        <p:nvSpPr>
          <p:cNvPr id="8" name="TextBox 7"/>
          <p:cNvSpPr txBox="1"/>
          <p:nvPr/>
        </p:nvSpPr>
        <p:spPr>
          <a:xfrm>
            <a:off x="2038350" y="3164443"/>
            <a:ext cx="1616789" cy="369332"/>
          </a:xfrm>
          <a:prstGeom prst="rect">
            <a:avLst/>
          </a:prstGeom>
          <a:noFill/>
        </p:spPr>
        <p:txBody>
          <a:bodyPr wrap="none" rtlCol="0">
            <a:spAutoFit/>
          </a:bodyPr>
          <a:lstStyle/>
          <a:p>
            <a:r>
              <a:rPr lang="en-US" dirty="0" smtClean="0">
                <a:latin typeface="Arial" pitchFamily="34" charset="0"/>
                <a:cs typeface="Arial" pitchFamily="34" charset="0"/>
              </a:rPr>
              <a:t>NET Manager</a:t>
            </a:r>
          </a:p>
        </p:txBody>
      </p:sp>
      <p:sp>
        <p:nvSpPr>
          <p:cNvPr id="9" name="TextBox 8"/>
          <p:cNvSpPr txBox="1"/>
          <p:nvPr/>
        </p:nvSpPr>
        <p:spPr>
          <a:xfrm>
            <a:off x="3886200" y="2895600"/>
            <a:ext cx="3530647" cy="1200329"/>
          </a:xfrm>
          <a:prstGeom prst="rect">
            <a:avLst/>
          </a:prstGeom>
          <a:noFill/>
        </p:spPr>
        <p:txBody>
          <a:bodyPr wrap="none" rtlCol="0">
            <a:spAutoFit/>
          </a:bodyPr>
          <a:lstStyle/>
          <a:p>
            <a:r>
              <a:rPr lang="en-US" dirty="0" smtClean="0">
                <a:latin typeface="Arial" pitchFamily="34" charset="0"/>
                <a:cs typeface="Arial" pitchFamily="34" charset="0"/>
              </a:rPr>
              <a:t>Jeremy Danielson</a:t>
            </a:r>
          </a:p>
          <a:p>
            <a:r>
              <a:rPr lang="en-US" dirty="0" smtClean="0">
                <a:latin typeface="Arial" pitchFamily="34" charset="0"/>
                <a:cs typeface="Arial" pitchFamily="34" charset="0"/>
              </a:rPr>
              <a:t>(810) 278-6341</a:t>
            </a:r>
          </a:p>
          <a:p>
            <a:r>
              <a:rPr lang="en-US" dirty="0" smtClean="0">
                <a:latin typeface="Arial" pitchFamily="34" charset="0"/>
                <a:cs typeface="Arial" pitchFamily="34" charset="0"/>
                <a:hlinkClick r:id="rId2"/>
              </a:rPr>
              <a:t>Jeremy.p.danielson.civ@mail.mil</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11" name="TextBox 10"/>
          <p:cNvSpPr txBox="1"/>
          <p:nvPr/>
        </p:nvSpPr>
        <p:spPr>
          <a:xfrm>
            <a:off x="4038600" y="4495800"/>
            <a:ext cx="2816861" cy="923330"/>
          </a:xfrm>
          <a:prstGeom prst="rect">
            <a:avLst/>
          </a:prstGeom>
          <a:noFill/>
        </p:spPr>
        <p:txBody>
          <a:bodyPr wrap="none" rtlCol="0">
            <a:spAutoFit/>
          </a:bodyPr>
          <a:lstStyle/>
          <a:p>
            <a:r>
              <a:rPr lang="en-US" dirty="0" smtClean="0">
                <a:latin typeface="Arial" pitchFamily="34" charset="0"/>
                <a:cs typeface="Arial" pitchFamily="34" charset="0"/>
              </a:rPr>
              <a:t>Jason Ellis</a:t>
            </a:r>
          </a:p>
          <a:p>
            <a:r>
              <a:rPr lang="en-US" dirty="0" smtClean="0">
                <a:latin typeface="Arial" pitchFamily="34" charset="0"/>
                <a:cs typeface="Arial" pitchFamily="34" charset="0"/>
                <a:hlinkClick r:id="rId3"/>
              </a:rPr>
              <a:t>jason.r.ellis1.civ@mail.mil</a:t>
            </a: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pic>
        <p:nvPicPr>
          <p:cNvPr id="10" name="Picture 9" descr="TACOMLogoBlack-v5.gif"/>
          <p:cNvPicPr>
            <a:picLocks noChangeAspect="1"/>
          </p:cNvPicPr>
          <p:nvPr/>
        </p:nvPicPr>
        <p:blipFill>
          <a:blip r:embed="rId4" cstate="print"/>
          <a:stretch>
            <a:fillRect/>
          </a:stretch>
        </p:blipFill>
        <p:spPr>
          <a:xfrm>
            <a:off x="1981200" y="762000"/>
            <a:ext cx="5009070" cy="15027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9617"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itchFamily="34" charset="0"/>
                <a:ea typeface="ＭＳ Ｐゴシック" pitchFamily="34" charset="-128"/>
                <a:cs typeface="Arial" pitchFamily="34" charset="0"/>
              </a:rPr>
              <a:t>Safety Warning Icons </a:t>
            </a:r>
            <a:endParaRPr lang="en-US" sz="2800" b="1" dirty="0">
              <a:solidFill>
                <a:srgbClr val="FFFFFF"/>
              </a:solidFill>
              <a:latin typeface="Arial" pitchFamily="34" charset="0"/>
              <a:ea typeface="ＭＳ Ｐゴシック" pitchFamily="34" charset="-128"/>
              <a:cs typeface="Arial" pitchFamily="34" charset="0"/>
            </a:endParaRPr>
          </a:p>
        </p:txBody>
      </p:sp>
      <p:sp>
        <p:nvSpPr>
          <p:cNvPr id="3" name="Subtitle 2"/>
          <p:cNvSpPr txBox="1">
            <a:spLocks/>
          </p:cNvSpPr>
          <p:nvPr/>
        </p:nvSpPr>
        <p:spPr>
          <a:xfrm>
            <a:off x="1524000" y="1371600"/>
            <a:ext cx="7162800" cy="4724400"/>
          </a:xfrm>
          <a:prstGeom prst="rect">
            <a:avLst/>
          </a:prstGeom>
        </p:spPr>
        <p:txBody>
          <a:bodyPr>
            <a:noAutofit/>
          </a:bodyPr>
          <a:lstStyle/>
          <a:p>
            <a:r>
              <a:rPr lang="en-US" sz="2000" u="sng" dirty="0" smtClean="0">
                <a:latin typeface="Arial" pitchFamily="34" charset="0"/>
                <a:cs typeface="Arial" pitchFamily="34" charset="0"/>
              </a:rPr>
              <a:t>EYE PROTECTION</a:t>
            </a:r>
            <a:r>
              <a:rPr lang="en-US" sz="2000" dirty="0" smtClean="0">
                <a:latin typeface="Arial" pitchFamily="34" charset="0"/>
                <a:cs typeface="Arial" pitchFamily="34" charset="0"/>
              </a:rPr>
              <a:t>:  Person will goggles shows that material will injure the eyes.</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pPr>
              <a:defRPr/>
            </a:pPr>
            <a:r>
              <a:rPr lang="en-US" sz="2000" u="sng" dirty="0" smtClean="0">
                <a:latin typeface="Arial" pitchFamily="34" charset="0"/>
                <a:cs typeface="Arial" pitchFamily="34" charset="0"/>
              </a:rPr>
              <a:t>EXPLOSION</a:t>
            </a:r>
            <a:r>
              <a:rPr lang="en-US" sz="2000" dirty="0" smtClean="0">
                <a:latin typeface="Arial" pitchFamily="34" charset="0"/>
                <a:cs typeface="Arial" pitchFamily="34" charset="0"/>
              </a:rPr>
              <a:t>:  Rapidly expanding symbol shows that the material may explode if subjected to high temperatures, sources of ignition, or high pressure.</a:t>
            </a:r>
          </a:p>
          <a:p>
            <a:pPr>
              <a:defRPr/>
            </a:pPr>
            <a:endParaRPr lang="en-US" sz="2000" dirty="0" smtClean="0">
              <a:latin typeface="Arial" pitchFamily="34" charset="0"/>
              <a:cs typeface="Arial" pitchFamily="34" charset="0"/>
            </a:endParaRPr>
          </a:p>
          <a:p>
            <a:pPr>
              <a:defRPr/>
            </a:pPr>
            <a:endParaRPr lang="en-US" sz="2000" dirty="0" smtClean="0">
              <a:latin typeface="Arial" pitchFamily="34" charset="0"/>
              <a:cs typeface="Arial" pitchFamily="34" charset="0"/>
            </a:endParaRPr>
          </a:p>
          <a:p>
            <a:pPr>
              <a:defRPr/>
            </a:pPr>
            <a:r>
              <a:rPr lang="en-US" sz="2000" u="sng" dirty="0" smtClean="0">
                <a:latin typeface="Arial" pitchFamily="34" charset="0"/>
                <a:cs typeface="Arial" pitchFamily="34" charset="0"/>
              </a:rPr>
              <a:t>HOT AREA</a:t>
            </a:r>
            <a:r>
              <a:rPr lang="en-US" sz="2000" dirty="0" smtClean="0">
                <a:latin typeface="Arial" pitchFamily="34" charset="0"/>
                <a:cs typeface="Arial" pitchFamily="34" charset="0"/>
              </a:rPr>
              <a:t>:  Hand over object radiating heat shows hot surfaces that can burn unprotected flesh.</a:t>
            </a:r>
          </a:p>
          <a:p>
            <a:pPr>
              <a:defRPr/>
            </a:pPr>
            <a:endParaRPr lang="en-US" sz="2000" dirty="0" smtClean="0">
              <a:latin typeface="Arial" pitchFamily="34" charset="0"/>
              <a:cs typeface="Arial" pitchFamily="34" charset="0"/>
            </a:endParaRPr>
          </a:p>
          <a:p>
            <a:pPr>
              <a:defRPr/>
            </a:pPr>
            <a:endParaRPr lang="en-US" sz="2000" dirty="0" smtClean="0">
              <a:latin typeface="Arial" pitchFamily="34" charset="0"/>
              <a:cs typeface="Arial" pitchFamily="34" charset="0"/>
            </a:endParaRPr>
          </a:p>
          <a:p>
            <a:pPr>
              <a:defRPr/>
            </a:pPr>
            <a:r>
              <a:rPr lang="en-US" sz="2000" u="sng" dirty="0" smtClean="0">
                <a:latin typeface="Arial" pitchFamily="34" charset="0"/>
                <a:cs typeface="Arial" pitchFamily="34" charset="0"/>
              </a:rPr>
              <a:t>CHEMICAL</a:t>
            </a:r>
            <a:r>
              <a:rPr lang="en-US" sz="2000" dirty="0" smtClean="0">
                <a:latin typeface="Arial" pitchFamily="34" charset="0"/>
                <a:cs typeface="Arial" pitchFamily="34" charset="0"/>
              </a:rPr>
              <a:t>:  Drops of liquid on hand shows that material can cause burns or irritation to hands or tissue.</a:t>
            </a:r>
          </a:p>
          <a:p>
            <a:pPr>
              <a:buFont typeface="Arial" pitchFamily="34" charset="0"/>
              <a:buChar char="•"/>
            </a:pPr>
            <a:endParaRPr lang="en-US" sz="2000" dirty="0" smtClean="0">
              <a:latin typeface="Arial" pitchFamily="34" charset="0"/>
              <a:cs typeface="Arial"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652749" y="1439958"/>
            <a:ext cx="914400" cy="606425"/>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642651" y="2776251"/>
            <a:ext cx="914400" cy="609600"/>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718851" y="4114800"/>
            <a:ext cx="762000" cy="762000"/>
          </a:xfrm>
          <a:prstGeom prst="rect">
            <a:avLst/>
          </a:prstGeom>
          <a:noFill/>
          <a:ln w="9525">
            <a:noFill/>
            <a:miter lim="800000"/>
            <a:headEnd/>
            <a:tailEnd/>
          </a:ln>
        </p:spPr>
      </p:pic>
      <p:pic>
        <p:nvPicPr>
          <p:cNvPr id="7" name="Picture 9"/>
          <p:cNvPicPr>
            <a:picLocks noChangeAspect="1" noChangeArrowheads="1"/>
          </p:cNvPicPr>
          <p:nvPr/>
        </p:nvPicPr>
        <p:blipFill>
          <a:blip r:embed="rId5" cstate="print"/>
          <a:srcRect/>
          <a:stretch>
            <a:fillRect/>
          </a:stretch>
        </p:blipFill>
        <p:spPr bwMode="auto">
          <a:xfrm>
            <a:off x="609600" y="5349302"/>
            <a:ext cx="990600" cy="660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524000" y="1371600"/>
            <a:ext cx="7162800" cy="4724400"/>
          </a:xfrm>
          <a:prstGeom prst="rect">
            <a:avLst/>
          </a:prstGeom>
        </p:spPr>
        <p:txBody>
          <a:bodyPr>
            <a:noAutofit/>
          </a:bodyPr>
          <a:lstStyle/>
          <a:p>
            <a:r>
              <a:rPr lang="en-US" sz="2000" u="sng" dirty="0" smtClean="0">
                <a:latin typeface="Arial" pitchFamily="34" charset="0"/>
                <a:cs typeface="Arial" pitchFamily="34" charset="0"/>
              </a:rPr>
              <a:t>EAR PROTECTION</a:t>
            </a:r>
            <a:r>
              <a:rPr lang="en-US" sz="2000" dirty="0" smtClean="0">
                <a:latin typeface="Arial" pitchFamily="34" charset="0"/>
                <a:cs typeface="Arial" pitchFamily="34" charset="0"/>
              </a:rPr>
              <a:t>:  Headphones over ears shows that noise level will harm hearing.</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pPr>
              <a:defRPr/>
            </a:pPr>
            <a:r>
              <a:rPr lang="en-US" sz="2000" u="sng" dirty="0" smtClean="0">
                <a:latin typeface="Arial" pitchFamily="34" charset="0"/>
                <a:cs typeface="Arial" pitchFamily="34" charset="0"/>
              </a:rPr>
              <a:t>POISON</a:t>
            </a:r>
            <a:r>
              <a:rPr lang="en-US" sz="2000" dirty="0" smtClean="0">
                <a:latin typeface="Arial" pitchFamily="34" charset="0"/>
                <a:cs typeface="Arial" pitchFamily="34" charset="0"/>
              </a:rPr>
              <a:t>:  Skull and crossbones shows that material is poisonous or a danger to life.</a:t>
            </a:r>
          </a:p>
          <a:p>
            <a:pPr>
              <a:defRPr/>
            </a:pPr>
            <a:endParaRPr lang="en-US" sz="2000" dirty="0" smtClean="0">
              <a:latin typeface="Arial" pitchFamily="34" charset="0"/>
              <a:cs typeface="Arial" pitchFamily="34" charset="0"/>
            </a:endParaRPr>
          </a:p>
          <a:p>
            <a:pPr>
              <a:defRPr/>
            </a:pPr>
            <a:endParaRPr lang="en-US" sz="2000" dirty="0" smtClean="0">
              <a:latin typeface="Arial" pitchFamily="34" charset="0"/>
              <a:cs typeface="Arial" pitchFamily="34" charset="0"/>
            </a:endParaRPr>
          </a:p>
          <a:p>
            <a:pPr>
              <a:defRPr/>
            </a:pPr>
            <a:r>
              <a:rPr lang="en-US" sz="2000" u="sng" dirty="0" smtClean="0">
                <a:latin typeface="Arial" pitchFamily="34" charset="0"/>
                <a:cs typeface="Arial" pitchFamily="34" charset="0"/>
              </a:rPr>
              <a:t>VAPOR</a:t>
            </a:r>
            <a:r>
              <a:rPr lang="en-US" sz="2000" dirty="0" smtClean="0">
                <a:latin typeface="Arial" pitchFamily="34" charset="0"/>
                <a:cs typeface="Arial" pitchFamily="34" charset="0"/>
              </a:rPr>
              <a:t>:  Human figure in a cloud shows that material vapors present a danger to life or health.</a:t>
            </a:r>
          </a:p>
          <a:p>
            <a:pPr>
              <a:defRPr/>
            </a:pPr>
            <a:endParaRPr lang="en-US" sz="2000" dirty="0" smtClean="0">
              <a:latin typeface="Arial" pitchFamily="34" charset="0"/>
              <a:cs typeface="Arial" pitchFamily="34" charset="0"/>
            </a:endParaRPr>
          </a:p>
          <a:p>
            <a:pPr>
              <a:defRPr/>
            </a:pPr>
            <a:endParaRPr lang="en-US" sz="2000" dirty="0" smtClean="0">
              <a:latin typeface="Arial" pitchFamily="34" charset="0"/>
              <a:cs typeface="Arial" pitchFamily="34" charset="0"/>
            </a:endParaRPr>
          </a:p>
          <a:p>
            <a:pPr>
              <a:defRPr/>
            </a:pPr>
            <a:r>
              <a:rPr lang="en-US" sz="2000" u="sng" dirty="0" smtClean="0">
                <a:latin typeface="Arial" pitchFamily="34" charset="0"/>
                <a:cs typeface="Arial" pitchFamily="34" charset="0"/>
              </a:rPr>
              <a:t>LASER LIGHT</a:t>
            </a:r>
            <a:r>
              <a:rPr lang="en-US" sz="2000" dirty="0" smtClean="0">
                <a:latin typeface="Arial" pitchFamily="34" charset="0"/>
                <a:cs typeface="Arial" pitchFamily="34" charset="0"/>
              </a:rPr>
              <a:t>:  Laser light hazard symbol indicates extreme danger for eyes from laser beams and reflections.</a:t>
            </a:r>
          </a:p>
          <a:p>
            <a:pPr>
              <a:buFont typeface="Arial" pitchFamily="34" charset="0"/>
              <a:buChar char="•"/>
            </a:pPr>
            <a:endParaRPr lang="en-US" sz="2000" dirty="0" smtClean="0">
              <a:latin typeface="Arial" pitchFamily="34" charset="0"/>
              <a:cs typeface="Arial" pitchFamily="34" charset="0"/>
            </a:endParaRPr>
          </a:p>
        </p:txBody>
      </p:sp>
      <p:sp>
        <p:nvSpPr>
          <p:cNvPr id="7" name="Text Box 4"/>
          <p:cNvSpPr txBox="1">
            <a:spLocks noChangeArrowheads="1"/>
          </p:cNvSpPr>
          <p:nvPr/>
        </p:nvSpPr>
        <p:spPr bwMode="auto">
          <a:xfrm>
            <a:off x="239617"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itchFamily="34" charset="0"/>
                <a:ea typeface="ＭＳ Ｐゴシック" pitchFamily="34" charset="-128"/>
                <a:cs typeface="Arial" pitchFamily="34" charset="0"/>
              </a:rPr>
              <a:t>Safety Warning Icons (</a:t>
            </a:r>
            <a:r>
              <a:rPr lang="en-US" sz="2800" b="1" dirty="0" err="1" smtClean="0">
                <a:solidFill>
                  <a:srgbClr val="FFFFFF"/>
                </a:solidFill>
                <a:latin typeface="Arial" pitchFamily="34" charset="0"/>
                <a:ea typeface="ＭＳ Ｐゴシック" pitchFamily="34" charset="-128"/>
                <a:cs typeface="Arial" pitchFamily="34" charset="0"/>
              </a:rPr>
              <a:t>Con’t</a:t>
            </a:r>
            <a:r>
              <a:rPr lang="en-US" sz="2800" b="1" dirty="0" smtClean="0">
                <a:solidFill>
                  <a:srgbClr val="FFFFFF"/>
                </a:solidFill>
                <a:latin typeface="Arial" pitchFamily="34" charset="0"/>
                <a:ea typeface="ＭＳ Ｐゴシック" pitchFamily="34" charset="-128"/>
                <a:cs typeface="Arial" pitchFamily="34" charset="0"/>
              </a:rPr>
              <a:t>)</a:t>
            </a:r>
            <a:endParaRPr lang="en-US" sz="2800" b="1" dirty="0">
              <a:solidFill>
                <a:srgbClr val="FFFFFF"/>
              </a:solidFill>
              <a:latin typeface="Arial" pitchFamily="34" charset="0"/>
              <a:ea typeface="ＭＳ Ｐゴシック" pitchFamily="34" charset="-128"/>
              <a:cs typeface="Arial" pitchFamily="34" charset="0"/>
            </a:endParaRPr>
          </a:p>
        </p:txBody>
      </p:sp>
      <p:pic>
        <p:nvPicPr>
          <p:cNvPr id="8" name="Picture 3"/>
          <p:cNvPicPr>
            <a:picLocks noChangeAspect="1" noChangeArrowheads="1"/>
          </p:cNvPicPr>
          <p:nvPr/>
        </p:nvPicPr>
        <p:blipFill>
          <a:blip r:embed="rId2" cstate="print"/>
          <a:srcRect/>
          <a:stretch>
            <a:fillRect/>
          </a:stretch>
        </p:blipFill>
        <p:spPr bwMode="auto">
          <a:xfrm>
            <a:off x="717932" y="1393634"/>
            <a:ext cx="762000" cy="725488"/>
          </a:xfrm>
          <a:prstGeom prst="rect">
            <a:avLst/>
          </a:prstGeom>
          <a:noFill/>
          <a:ln w="9525">
            <a:noFill/>
            <a:miter lim="800000"/>
            <a:headEnd/>
            <a:tailEnd/>
          </a:ln>
        </p:spPr>
      </p:pic>
      <p:pic>
        <p:nvPicPr>
          <p:cNvPr id="9" name="Picture 5"/>
          <p:cNvPicPr>
            <a:picLocks noChangeAspect="1" noChangeArrowheads="1"/>
          </p:cNvPicPr>
          <p:nvPr/>
        </p:nvPicPr>
        <p:blipFill>
          <a:blip r:embed="rId3" cstate="print"/>
          <a:srcRect/>
          <a:stretch>
            <a:fillRect/>
          </a:stretch>
        </p:blipFill>
        <p:spPr bwMode="auto">
          <a:xfrm>
            <a:off x="707834" y="2598355"/>
            <a:ext cx="838200" cy="722313"/>
          </a:xfrm>
          <a:prstGeom prst="rect">
            <a:avLst/>
          </a:prstGeom>
          <a:noFill/>
          <a:ln w="9525">
            <a:noFill/>
            <a:miter lim="800000"/>
            <a:headEnd/>
            <a:tailEnd/>
          </a:ln>
        </p:spPr>
      </p:pic>
      <p:pic>
        <p:nvPicPr>
          <p:cNvPr id="10" name="Picture 7"/>
          <p:cNvPicPr>
            <a:picLocks noChangeAspect="1" noChangeArrowheads="1"/>
          </p:cNvPicPr>
          <p:nvPr/>
        </p:nvPicPr>
        <p:blipFill>
          <a:blip r:embed="rId4" cstate="print"/>
          <a:srcRect/>
          <a:stretch>
            <a:fillRect/>
          </a:stretch>
        </p:blipFill>
        <p:spPr bwMode="auto">
          <a:xfrm>
            <a:off x="630715" y="3786534"/>
            <a:ext cx="990600" cy="776287"/>
          </a:xfrm>
          <a:prstGeom prst="rect">
            <a:avLst/>
          </a:prstGeom>
          <a:noFill/>
          <a:ln w="9525">
            <a:noFill/>
            <a:miter lim="800000"/>
            <a:headEnd/>
            <a:tailEnd/>
          </a:ln>
        </p:spPr>
      </p:pic>
      <p:pic>
        <p:nvPicPr>
          <p:cNvPr id="11" name="Picture 9"/>
          <p:cNvPicPr>
            <a:picLocks noChangeAspect="1" noChangeArrowheads="1"/>
          </p:cNvPicPr>
          <p:nvPr/>
        </p:nvPicPr>
        <p:blipFill>
          <a:blip r:embed="rId5" cstate="print"/>
          <a:srcRect/>
          <a:stretch>
            <a:fillRect/>
          </a:stretch>
        </p:blipFill>
        <p:spPr bwMode="auto">
          <a:xfrm>
            <a:off x="674783" y="5103908"/>
            <a:ext cx="914400" cy="6000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362798FED991428118D72F74F06B7E" ma:contentTypeVersion="" ma:contentTypeDescription="Create a new document." ma:contentTypeScope="" ma:versionID="9cc9b0ba8551c56c7d927be0218bedb2">
  <xsd:schema xmlns:xsd="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9E1FBA-F575-40CE-A6B4-86BAB0036A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A3DBC3F-1BD6-457B-823D-FD749E2AD09E}">
  <ds:schemaRefs>
    <ds:schemaRef ds:uri="http://schemas.microsoft.com/sharepoint/v3/contenttype/forms"/>
  </ds:schemaRefs>
</ds:datastoreItem>
</file>

<file path=customXml/itemProps3.xml><?xml version="1.0" encoding="utf-8"?>
<ds:datastoreItem xmlns:ds="http://schemas.openxmlformats.org/officeDocument/2006/customXml" ds:itemID="{D1C3164B-E357-4C61-9748-6D3606BFACD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5591</TotalTime>
  <Words>4085</Words>
  <Application>Microsoft Office PowerPoint</Application>
  <PresentationFormat>On-screen Show (4:3)</PresentationFormat>
  <Paragraphs>727</Paragraphs>
  <Slides>76</Slides>
  <Notes>0</Notes>
  <HiddenSlides>0</HiddenSlides>
  <MMClips>0</MMClips>
  <ScaleCrop>false</ScaleCrop>
  <HeadingPairs>
    <vt:vector size="4" baseType="variant">
      <vt:variant>
        <vt:lpstr>Theme</vt:lpstr>
      </vt:variant>
      <vt:variant>
        <vt:i4>4</vt:i4>
      </vt:variant>
      <vt:variant>
        <vt:lpstr>Slide Titles</vt:lpstr>
      </vt:variant>
      <vt:variant>
        <vt:i4>76</vt:i4>
      </vt:variant>
    </vt:vector>
  </HeadingPairs>
  <TitlesOfParts>
    <vt:vector size="80" baseType="lpstr">
      <vt:lpstr>4_Custom Design</vt:lpstr>
      <vt:lpstr>3_Custom Design</vt:lpstr>
      <vt:lpstr>5_Custom Design</vt:lpstr>
      <vt:lpstr>7_Custom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Location of Major Components </vt:lpstr>
      <vt:lpstr>Location of Major Components (Cont.) </vt:lpstr>
      <vt:lpstr>Location of Major Components (Cont.) </vt:lpstr>
      <vt:lpstr>Slide 18</vt:lpstr>
      <vt:lpstr>Slide 19</vt:lpstr>
      <vt:lpstr>Slide 20</vt:lpstr>
      <vt:lpstr>Slide 21</vt:lpstr>
      <vt:lpstr>Slide 22</vt:lpstr>
      <vt:lpstr>Slide 23</vt:lpstr>
      <vt:lpstr>Slide 24</vt:lpstr>
      <vt:lpstr>Clearing Procedures</vt:lpstr>
      <vt:lpstr>Clearing Procedures </vt:lpstr>
      <vt:lpstr>Slide 27</vt:lpstr>
      <vt:lpstr>Slide 28</vt:lpstr>
      <vt:lpstr>Slide 29</vt:lpstr>
      <vt:lpstr>Slide 30</vt:lpstr>
      <vt:lpstr>Slide 31</vt:lpstr>
      <vt:lpstr>Slide 32</vt:lpstr>
      <vt:lpstr>Slide 33</vt:lpstr>
      <vt:lpstr>Slide 34</vt:lpstr>
      <vt:lpstr>Slide 35</vt:lpstr>
      <vt:lpstr>Slide 36</vt:lpstr>
      <vt:lpstr>Loading the Magazine</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M26 Function Check</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M2A1 OPNET - Final with new slide format</dc:title>
  <dc:creator>Stephen Shuster</dc:creator>
  <cp:lastModifiedBy>Jeremy.danielson1</cp:lastModifiedBy>
  <cp:revision>31</cp:revision>
  <dcterms:created xsi:type="dcterms:W3CDTF">2006-08-16T00:00:00Z</dcterms:created>
  <dcterms:modified xsi:type="dcterms:W3CDTF">2014-05-06T14:10:38Z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0x0101000C362798FED991428118D72F74F06B7E</vt:lpwstr>
  </property>
  <property fmtid="{D5CDD505-2E9C-101B-9397-08002B2CF9AE}" pid="3" name="TemplateUrl">
    <vt:lpwstr/>
  </property>
  <property fmtid="{D5CDD505-2E9C-101B-9397-08002B2CF9AE}" pid="4" name="Order">
    <vt:r8>900</vt:r8>
  </property>
  <property fmtid="{D5CDD505-2E9C-101B-9397-08002B2CF9AE}" pid="5" name="xd_ProgID">
    <vt:lpwstr/>
  </property>
  <property fmtid="{D5CDD505-2E9C-101B-9397-08002B2CF9AE}" pid="6" name="d2454c551d7348168dd1433cb168329a">
    <vt:lpwstr/>
  </property>
  <property fmtid="{D5CDD505-2E9C-101B-9397-08002B2CF9AE}" pid="7" name="_CopySource">
    <vt:lpwstr>https://collab.aep.army.mil/sites/CGInitiatives/1205SETH/Read Ahead Book/TAB 03B - 2012 07 20 AMC World Wide Town Hall Presentation (slides Only).pptx</vt:lpwstr>
  </property>
  <property fmtid="{D5CDD505-2E9C-101B-9397-08002B2CF9AE}" pid="8" name="_SourceUrl">
    <vt:lpwstr/>
  </property>
  <property fmtid="{D5CDD505-2E9C-101B-9397-08002B2CF9AE}" pid="9" name="TaxCatchAll">
    <vt:lpwstr/>
  </property>
</Properties>
</file>