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317" r:id="rId3"/>
    <p:sldId id="312" r:id="rId4"/>
    <p:sldId id="313" r:id="rId5"/>
    <p:sldId id="314" r:id="rId6"/>
    <p:sldId id="315" r:id="rId7"/>
    <p:sldId id="316" r:id="rId8"/>
    <p:sldId id="318" r:id="rId9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99CC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8" autoAdjust="0"/>
    <p:restoredTop sz="88087" autoAdjust="0"/>
  </p:normalViewPr>
  <p:slideViewPr>
    <p:cSldViewPr>
      <p:cViewPr varScale="1">
        <p:scale>
          <a:sx n="78" d="100"/>
          <a:sy n="78" d="100"/>
        </p:scale>
        <p:origin x="1781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69D04-AB23-4F18-AFBF-DE92E84600D9}" type="datetimeFigureOut">
              <a:rPr lang="en-US" smtClean="0"/>
              <a:pPr/>
              <a:t>7/27/2016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CD0C7-4BC1-44D6-8E59-8F46A8D0E1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349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D642A-FC14-4347-AF1D-FFF84407A010}" type="datetimeFigureOut">
              <a:rPr lang="en-US" smtClean="0"/>
              <a:pPr/>
              <a:t>7/27/2016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5B5B0-C423-4490-8ADA-71BF887AB9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91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BDDDFB-85AF-4DCC-B5BE-DCEEA359C5D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646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02413"/>
            <a:ext cx="9144000" cy="234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defTabSz="4571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807200"/>
            <a:ext cx="9144000" cy="46038"/>
          </a:xfrm>
          <a:prstGeom prst="rect">
            <a:avLst/>
          </a:prstGeom>
          <a:solidFill>
            <a:srgbClr val="FFCD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defTabSz="4571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0" descr="PEOC3Tlogo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8700" y="901700"/>
            <a:ext cx="459581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3"/>
          <p:cNvSpPr txBox="1">
            <a:spLocks/>
          </p:cNvSpPr>
          <p:nvPr/>
        </p:nvSpPr>
        <p:spPr>
          <a:xfrm>
            <a:off x="8323263" y="6596063"/>
            <a:ext cx="820737" cy="287337"/>
          </a:xfrm>
          <a:prstGeom prst="rect">
            <a:avLst/>
          </a:prstGeom>
        </p:spPr>
        <p:txBody>
          <a:bodyPr lIns="91429" tIns="45714" rIns="91429" bIns="45714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algn="r" defTabSz="457146"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VERSION XX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388" name="Title Placeholder 1"/>
          <p:cNvSpPr>
            <a:spLocks noGrp="1"/>
          </p:cNvSpPr>
          <p:nvPr>
            <p:ph type="ctrTitle"/>
          </p:nvPr>
        </p:nvSpPr>
        <p:spPr>
          <a:xfrm>
            <a:off x="333376" y="2997200"/>
            <a:ext cx="8477250" cy="701675"/>
          </a:xfrm>
        </p:spPr>
        <p:txBody>
          <a:bodyPr wrap="none"/>
          <a:lstStyle>
            <a:lvl1pPr algn="ctr">
              <a:defRPr sz="4000" smtClean="0"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6389" name="Text Placeholder 2"/>
          <p:cNvSpPr>
            <a:spLocks noGrp="1"/>
          </p:cNvSpPr>
          <p:nvPr>
            <p:ph type="subTitle" idx="1"/>
          </p:nvPr>
        </p:nvSpPr>
        <p:spPr>
          <a:xfrm>
            <a:off x="2109788" y="4249738"/>
            <a:ext cx="4924425" cy="457200"/>
          </a:xfrm>
        </p:spPr>
        <p:txBody>
          <a:bodyPr wrap="none"/>
          <a:lstStyle>
            <a:lvl1pPr marL="0" indent="0" algn="ctr">
              <a:buFont typeface="Arial" charset="0"/>
              <a:buNone/>
              <a:defRPr sz="2400" b="1" smtClean="0">
                <a:solidFill>
                  <a:srgbClr val="969696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8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0" y="6596063"/>
            <a:ext cx="820738" cy="287337"/>
          </a:xfrm>
          <a:prstGeom prst="rect">
            <a:avLst/>
          </a:prstGeom>
        </p:spPr>
        <p:txBody>
          <a:bodyPr lIns="91429" tIns="45714" rIns="91429" bIns="45714"/>
          <a:lstStyle>
            <a:lvl1pPr algn="l" defTabSz="457146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0783E1EC-2CB6-4160-B4DA-96959114FD3B}" type="datetimeFigureOut">
              <a:rPr lang="en-US"/>
              <a:pPr>
                <a:defRPr/>
              </a:pPr>
              <a:t>7/27/2016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9E357-E4C4-47B3-8F35-AE573238A4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71525"/>
            <a:ext cx="9144000" cy="6086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60680-13BC-4DDE-8561-B9CA2A310F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3512D-5C41-40D3-B447-14F2BB023A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0000"/>
            <a:ext cx="2133600" cy="188913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7DF38D1-AF6E-442F-80D0-ADB4B27DE9A6}" type="datetime1">
              <a:rPr lang="en-US" smtClean="0"/>
              <a:pPr>
                <a:defRPr/>
              </a:pPr>
              <a:t>7/27/2016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0000"/>
            <a:ext cx="2895600" cy="188913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F50A7-B2D4-4AA1-9199-7902A3D313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71525"/>
            <a:ext cx="9144000" cy="6086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30175"/>
            <a:ext cx="6934200" cy="708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2236E-594C-40B7-8490-630AE0B039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83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76200"/>
            <a:ext cx="6705600" cy="665163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24" y="914400"/>
            <a:ext cx="8736676" cy="5386647"/>
          </a:xfrm>
        </p:spPr>
        <p:txBody>
          <a:bodyPr/>
          <a:lstStyle>
            <a:lvl1pPr marL="233363" indent="-233363">
              <a:defRPr sz="2800"/>
            </a:lvl1pPr>
            <a:lvl2pPr marL="460375" indent="-227013">
              <a:buFont typeface="Wingdings" pitchFamily="2" charset="2"/>
              <a:buChar char="Ø"/>
              <a:defRPr sz="2400"/>
            </a:lvl2pPr>
            <a:lvl3pPr marL="690563" indent="-233363">
              <a:buFont typeface="Arial" pitchFamily="34" charset="0"/>
              <a:buChar char="−"/>
              <a:defRPr sz="2000"/>
            </a:lvl3pPr>
            <a:lvl4pPr marL="917575" indent="-227013">
              <a:buFont typeface="Wingdings" pitchFamily="2" charset="2"/>
              <a:buChar char="§"/>
              <a:defRPr/>
            </a:lvl4pPr>
            <a:lvl5pPr marL="1150938" indent="-22860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65875"/>
            <a:ext cx="2133600" cy="18891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B8FDA30-50AE-4C16-92A5-2A5FDD68740C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p:transition advClick="0" advTm="9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02413"/>
            <a:ext cx="9144000" cy="234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807200"/>
            <a:ext cx="9144000" cy="4603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388" name="Title Placeholder 1"/>
          <p:cNvSpPr>
            <a:spLocks noGrp="1"/>
          </p:cNvSpPr>
          <p:nvPr>
            <p:ph type="ctrTitle"/>
          </p:nvPr>
        </p:nvSpPr>
        <p:spPr>
          <a:xfrm>
            <a:off x="322262" y="2997200"/>
            <a:ext cx="8477250" cy="701675"/>
          </a:xfrm>
        </p:spPr>
        <p:txBody>
          <a:bodyPr wrap="none"/>
          <a:lstStyle>
            <a:lvl1pPr algn="ctr">
              <a:defRPr sz="4000" smtClean="0"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6389" name="Text Placeholder 2"/>
          <p:cNvSpPr>
            <a:spLocks noGrp="1"/>
          </p:cNvSpPr>
          <p:nvPr>
            <p:ph type="subTitle" idx="1"/>
          </p:nvPr>
        </p:nvSpPr>
        <p:spPr>
          <a:xfrm>
            <a:off x="2098675" y="4249738"/>
            <a:ext cx="4924425" cy="457200"/>
          </a:xfrm>
        </p:spPr>
        <p:txBody>
          <a:bodyPr wrap="none"/>
          <a:lstStyle>
            <a:lvl1pPr marL="0" indent="0" algn="ctr">
              <a:buFont typeface="Arial" charset="0"/>
              <a:buNone/>
              <a:defRPr sz="2400" b="1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1026" name="Picture 2" descr="C:\Users\todd.miller11\Desktop\logo-milsuite-hom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295400"/>
            <a:ext cx="3280229" cy="1076325"/>
          </a:xfrm>
          <a:prstGeom prst="rect">
            <a:avLst/>
          </a:prstGeom>
          <a:noFill/>
        </p:spPr>
      </p:pic>
      <p:pic>
        <p:nvPicPr>
          <p:cNvPr id="7" name="Picture 17" descr="PEOC3Tlogo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9963" y="4724400"/>
            <a:ext cx="2101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thomas.curran2\AppData\Local\Microsoft\Windows\Temporary Internet Files\Content.Outlook\QUWTCLQ9\miltech-metallic_logo_HEAD-ON_highrez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5440680"/>
            <a:ext cx="999524" cy="118872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4525" y="6350000"/>
            <a:ext cx="2133600" cy="18891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20911BF-94C7-408C-AFE7-D4A006115E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9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93750"/>
            <a:ext cx="822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01775"/>
            <a:ext cx="82296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07150"/>
            <a:ext cx="2133600" cy="188913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 defTabSz="457146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EAED5D3-F283-43C9-9276-4AE92C057D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8" name="Picture 14" descr="PEOC3Tlogo.wm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875" y="0"/>
            <a:ext cx="2103438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 userDrawn="1"/>
        </p:nvSpPr>
        <p:spPr>
          <a:xfrm>
            <a:off x="0" y="6607175"/>
            <a:ext cx="9144000" cy="234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811962"/>
            <a:ext cx="9144000" cy="46038"/>
          </a:xfrm>
          <a:prstGeom prst="rect">
            <a:avLst/>
          </a:prstGeom>
          <a:solidFill>
            <a:srgbClr val="FFCD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Parallelogram 13"/>
          <p:cNvSpPr/>
          <p:nvPr userDrawn="1"/>
        </p:nvSpPr>
        <p:spPr>
          <a:xfrm>
            <a:off x="182653" y="6640512"/>
            <a:ext cx="822960" cy="182563"/>
          </a:xfrm>
          <a:prstGeom prst="parallelogram">
            <a:avLst/>
          </a:prstGeom>
          <a:solidFill>
            <a:srgbClr val="FFCD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811962"/>
            <a:ext cx="9144000" cy="46038"/>
          </a:xfrm>
          <a:prstGeom prst="rect">
            <a:avLst/>
          </a:prstGeom>
          <a:solidFill>
            <a:srgbClr val="FFCD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Text Box 13"/>
          <p:cNvSpPr txBox="1">
            <a:spLocks noChangeArrowheads="1"/>
          </p:cNvSpPr>
          <p:nvPr userDrawn="1"/>
        </p:nvSpPr>
        <p:spPr bwMode="auto">
          <a:xfrm>
            <a:off x="0" y="6616700"/>
            <a:ext cx="91440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27429" rIns="91429" bIns="27429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914293">
              <a:spcBef>
                <a:spcPct val="50000"/>
              </a:spcBef>
              <a:defRPr/>
            </a:pPr>
            <a:r>
              <a:rPr lang="en-US" sz="1000" dirty="0">
                <a:latin typeface="Arial Black" pitchFamily="34" charset="0"/>
              </a:rPr>
              <a:t>PEO </a:t>
            </a:r>
            <a:r>
              <a:rPr lang="en-US" sz="1000" dirty="0" smtClean="0">
                <a:latin typeface="Arial Black" pitchFamily="34" charset="0"/>
              </a:rPr>
              <a:t>C3T     PD COMSEC   </a:t>
            </a:r>
            <a:r>
              <a:rPr lang="en-US" sz="1000" dirty="0" smtClean="0"/>
              <a:t>  </a:t>
            </a:r>
            <a:r>
              <a:rPr lang="en-US" sz="1000" dirty="0" smtClean="0">
                <a:latin typeface="Arial Black" pitchFamily="34" charset="0"/>
              </a:rPr>
              <a:t>PM JBC-P     JTNC     PM JTN     PM MC     PM MNVR     PD TNI     PM TR     PM WIN-T    MILTECH</a:t>
            </a:r>
            <a:endParaRPr lang="en-US" sz="1000" dirty="0">
              <a:latin typeface="Arial Black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timing>
    <p:tnLst>
      <p:par>
        <p:cTn id="1" dur="indefinite" restart="never" nodeType="tmRoot"/>
      </p:par>
    </p:tnLst>
  </p:timing>
  <p:txStyles>
    <p:titleStyle>
      <a:lvl1pPr algn="l" defTabSz="455613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 Black" pitchFamily="34" charset="0"/>
          <a:ea typeface="+mj-ea"/>
          <a:cs typeface="Arial"/>
        </a:defRPr>
      </a:lvl1pPr>
      <a:lvl2pPr algn="l" defTabSz="455613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  <a:cs typeface="Arial" charset="0"/>
        </a:defRPr>
      </a:lvl2pPr>
      <a:lvl3pPr algn="l" defTabSz="455613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  <a:cs typeface="Arial" charset="0"/>
        </a:defRPr>
      </a:lvl3pPr>
      <a:lvl4pPr algn="l" defTabSz="455613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  <a:cs typeface="Arial" charset="0"/>
        </a:defRPr>
      </a:lvl4pPr>
      <a:lvl5pPr algn="l" defTabSz="455613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  <a:cs typeface="Arial" charset="0"/>
        </a:defRPr>
      </a:lvl5pPr>
      <a:lvl6pPr marL="457146" algn="l" defTabSz="457146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  <a:cs typeface="Arial" charset="0"/>
        </a:defRPr>
      </a:lvl6pPr>
      <a:lvl7pPr marL="914293" algn="l" defTabSz="457146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  <a:cs typeface="Arial" charset="0"/>
        </a:defRPr>
      </a:lvl7pPr>
      <a:lvl8pPr marL="1371440" algn="l" defTabSz="457146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  <a:cs typeface="Arial" charset="0"/>
        </a:defRPr>
      </a:lvl8pPr>
      <a:lvl9pPr marL="1828586" algn="l" defTabSz="457146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  <a:cs typeface="Arial" charset="0"/>
        </a:defRPr>
      </a:lvl9pPr>
    </p:titleStyle>
    <p:bodyStyle>
      <a:lvl1pPr marL="341313" indent="-34131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1363" indent="-28416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1413" indent="-22701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598613" indent="-22701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5813" indent="-22701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30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667000" y="76200"/>
            <a:ext cx="64008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990600"/>
            <a:ext cx="8763000" cy="563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6607175"/>
            <a:ext cx="9144000" cy="234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811963"/>
            <a:ext cx="9144000" cy="46037"/>
          </a:xfrm>
          <a:prstGeom prst="rect">
            <a:avLst/>
          </a:prstGeom>
          <a:solidFill>
            <a:srgbClr val="FFCD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607175"/>
            <a:ext cx="9144000" cy="234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-milsuite-home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200" y="76200"/>
            <a:ext cx="2220495" cy="7286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65875"/>
            <a:ext cx="2133600" cy="18891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B8FDA30-50AE-4C16-92A5-2A5FDD68740C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811963"/>
            <a:ext cx="9144000" cy="4603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Parallelogram 11"/>
          <p:cNvSpPr/>
          <p:nvPr userDrawn="1"/>
        </p:nvSpPr>
        <p:spPr>
          <a:xfrm>
            <a:off x="8077200" y="6629400"/>
            <a:ext cx="838200" cy="152400"/>
          </a:xfrm>
          <a:prstGeom prst="parallelogram">
            <a:avLst/>
          </a:prstGeom>
          <a:solidFill>
            <a:schemeClr val="accent4">
              <a:lumMod val="60000"/>
              <a:lumOff val="40000"/>
              <a:alpha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 userDrawn="1"/>
        </p:nvSpPr>
        <p:spPr bwMode="auto">
          <a:xfrm>
            <a:off x="0" y="6616700"/>
            <a:ext cx="91440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27429" rIns="91429" bIns="27429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914293">
              <a:spcBef>
                <a:spcPct val="50000"/>
              </a:spcBef>
              <a:defRPr/>
            </a:pPr>
            <a:r>
              <a:rPr lang="en-US" sz="1000" dirty="0" smtClean="0">
                <a:latin typeface="Arial Black" pitchFamily="34" charset="0"/>
              </a:rPr>
              <a:t>								</a:t>
            </a:r>
            <a:r>
              <a:rPr lang="en-US" sz="1000" baseline="0" dirty="0" smtClean="0">
                <a:latin typeface="Arial Black" pitchFamily="34" charset="0"/>
              </a:rPr>
              <a:t>            </a:t>
            </a:r>
            <a:r>
              <a:rPr lang="en-US" sz="1000" dirty="0" smtClean="0">
                <a:latin typeface="Arial Black" pitchFamily="34" charset="0"/>
              </a:rPr>
              <a:t>MILTECH</a:t>
            </a:r>
            <a:endParaRPr lang="en-US" sz="1000" dirty="0">
              <a:latin typeface="Arial Black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</p:sldLayoutIdLst>
  <p:transition advClick="0" advTm="90000"/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Arial Black" pitchFamily="34" charset="0"/>
          <a:ea typeface="+mj-ea"/>
          <a:cs typeface="Arial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  <a:cs typeface="Arial" charset="0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  <a:cs typeface="Arial" charset="0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  <a:cs typeface="Arial" charset="0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ts val="0"/>
        </a:spcBef>
        <a:spcAft>
          <a:spcPct val="0"/>
        </a:spcAft>
        <a:buFont typeface="Wingdings" pitchFamily="2" charset="2"/>
        <a:buChar char="Ø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ts val="0"/>
        </a:spcBef>
        <a:spcAft>
          <a:spcPct val="0"/>
        </a:spcAft>
        <a:buFont typeface="Calibri" pitchFamily="34" charset="0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ts val="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ts val="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thomas.curran1.civ@mail.mil" TargetMode="External"/><Relationship Id="rId2" Type="http://schemas.openxmlformats.org/officeDocument/2006/relationships/hyperlink" Target="https://www.milsuite.mil/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eg"/><Relationship Id="rId5" Type="http://schemas.openxmlformats.org/officeDocument/2006/relationships/image" Target="../media/image1.wmf"/><Relationship Id="rId4" Type="http://schemas.openxmlformats.org/officeDocument/2006/relationships/hyperlink" Target="mailto:robert.b.wheeler1.ctr@mail.mi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8"/>
          <p:cNvSpPr>
            <a:spLocks noGrp="1"/>
          </p:cNvSpPr>
          <p:nvPr>
            <p:ph type="ctrTitle"/>
          </p:nvPr>
        </p:nvSpPr>
        <p:spPr>
          <a:xfrm>
            <a:off x="0" y="2590800"/>
            <a:ext cx="9144000" cy="1195387"/>
          </a:xfrm>
        </p:spPr>
        <p:txBody>
          <a:bodyPr/>
          <a:lstStyle/>
          <a:p>
            <a:pPr eaLnBrk="1" hangingPunct="1"/>
            <a:r>
              <a:rPr lang="en-US" sz="4800" b="1" spc="-200" dirty="0" smtClean="0">
                <a:cs typeface="Arial" pitchFamily="34" charset="0"/>
              </a:rPr>
              <a:t>milSuite </a:t>
            </a:r>
            <a:r>
              <a:rPr lang="en-US" sz="4800" b="1" spc="-200" dirty="0" err="1" smtClean="0">
                <a:cs typeface="Arial" pitchFamily="34" charset="0"/>
              </a:rPr>
              <a:t>Workstyle</a:t>
            </a:r>
            <a:endParaRPr lang="en-US" sz="4800" b="1" spc="-200" dirty="0">
              <a:cs typeface="Arial" pitchFamily="34" charset="0"/>
            </a:endParaRPr>
          </a:p>
        </p:txBody>
      </p:sp>
      <p:sp>
        <p:nvSpPr>
          <p:cNvPr id="3075" name="Subtitle 9"/>
          <p:cNvSpPr>
            <a:spLocks noGrp="1"/>
          </p:cNvSpPr>
          <p:nvPr>
            <p:ph type="subTitle" idx="1"/>
          </p:nvPr>
        </p:nvSpPr>
        <p:spPr>
          <a:xfrm>
            <a:off x="0" y="3505200"/>
            <a:ext cx="9144000" cy="13065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Changing the way we work using milSuite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5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1410392600_user-adm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1143000"/>
            <a:ext cx="1015797" cy="1015797"/>
          </a:xfrm>
          <a:prstGeom prst="rect">
            <a:avLst/>
          </a:prstGeom>
        </p:spPr>
      </p:pic>
      <p:pic>
        <p:nvPicPr>
          <p:cNvPr id="79" name="Picture 78" descr="1410393601_mai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1600200"/>
            <a:ext cx="381000" cy="381000"/>
          </a:xfrm>
          <a:prstGeom prst="rect">
            <a:avLst/>
          </a:prstGeom>
        </p:spPr>
      </p:pic>
      <p:pic>
        <p:nvPicPr>
          <p:cNvPr id="14" name="Picture 13" descr="1410393174_r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599163">
            <a:off x="481625" y="2920025"/>
            <a:ext cx="868862" cy="8688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6172200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Let’s all work separately</a:t>
            </a:r>
            <a:endParaRPr lang="en-US" dirty="0"/>
          </a:p>
        </p:txBody>
      </p:sp>
      <p:pic>
        <p:nvPicPr>
          <p:cNvPr id="4" name="Picture 3" descr="1410392641_user-m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5029200"/>
            <a:ext cx="1015797" cy="1015797"/>
          </a:xfrm>
          <a:prstGeom prst="rect">
            <a:avLst/>
          </a:prstGeom>
        </p:spPr>
      </p:pic>
      <p:pic>
        <p:nvPicPr>
          <p:cNvPr id="5" name="Picture 4" descr="1410392625_user-wom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400" y="1447800"/>
            <a:ext cx="1015797" cy="1015797"/>
          </a:xfrm>
          <a:prstGeom prst="rect">
            <a:avLst/>
          </a:prstGeom>
        </p:spPr>
      </p:pic>
      <p:pic>
        <p:nvPicPr>
          <p:cNvPr id="6" name="Picture 5" descr="1410392600_user-adm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76400"/>
            <a:ext cx="1015797" cy="1015797"/>
          </a:xfrm>
          <a:prstGeom prst="rect">
            <a:avLst/>
          </a:prstGeom>
        </p:spPr>
      </p:pic>
      <p:pic>
        <p:nvPicPr>
          <p:cNvPr id="7" name="Picture 6" descr="1410392591_user-bos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5200" y="5334000"/>
            <a:ext cx="1015797" cy="1015797"/>
          </a:xfrm>
          <a:prstGeom prst="rect">
            <a:avLst/>
          </a:prstGeom>
        </p:spPr>
      </p:pic>
      <p:pic>
        <p:nvPicPr>
          <p:cNvPr id="8" name="Picture 7" descr="1410392542_user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600" y="4191000"/>
            <a:ext cx="1015797" cy="1015797"/>
          </a:xfrm>
          <a:prstGeom prst="rect">
            <a:avLst/>
          </a:prstGeom>
        </p:spPr>
      </p:pic>
      <p:pic>
        <p:nvPicPr>
          <p:cNvPr id="11" name="Picture 10" descr="1410392979_comm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90600" y="990600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09800" y="12954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V Boli" pitchFamily="2" charset="0"/>
                <a:cs typeface="MV Boli" pitchFamily="2" charset="0"/>
              </a:rPr>
              <a:t>Leadership wants a weekly status update from all division leads</a:t>
            </a:r>
            <a:endParaRPr lang="en-US" sz="1400" dirty="0">
              <a:latin typeface="MV Boli" pitchFamily="2" charset="0"/>
              <a:cs typeface="MV Boli" pitchFamily="2" charset="0"/>
            </a:endParaRPr>
          </a:p>
        </p:txBody>
      </p:sp>
      <p:pic>
        <p:nvPicPr>
          <p:cNvPr id="15" name="Picture 14" descr="1410393174_r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5410200"/>
            <a:ext cx="914400" cy="914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95400" y="3048000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V Boli" pitchFamily="2" charset="0"/>
                <a:cs typeface="MV Boli" pitchFamily="2" charset="0"/>
              </a:rPr>
              <a:t>An email is sent to all division leads with the task and an attachment to fill out</a:t>
            </a:r>
            <a:endParaRPr lang="en-US" sz="1400" dirty="0">
              <a:latin typeface="MV Boli" pitchFamily="2" charset="0"/>
              <a:cs typeface="MV Boli" pitchFamily="2" charset="0"/>
            </a:endParaRPr>
          </a:p>
        </p:txBody>
      </p:sp>
      <p:pic>
        <p:nvPicPr>
          <p:cNvPr id="21" name="Picture 20" descr="1410392542_user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1000" y="4343400"/>
            <a:ext cx="1015797" cy="1015797"/>
          </a:xfrm>
          <a:prstGeom prst="rect">
            <a:avLst/>
          </a:prstGeom>
        </p:spPr>
      </p:pic>
      <p:pic>
        <p:nvPicPr>
          <p:cNvPr id="22" name="Picture 21" descr="1410392542_user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3400" y="4495800"/>
            <a:ext cx="1015797" cy="1015797"/>
          </a:xfrm>
          <a:prstGeom prst="rect">
            <a:avLst/>
          </a:prstGeom>
        </p:spPr>
      </p:pic>
      <p:pic>
        <p:nvPicPr>
          <p:cNvPr id="24" name="Picture 23" descr="1410393601_mai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429000"/>
            <a:ext cx="609600" cy="6096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28600" y="5486400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V Boli" pitchFamily="2" charset="0"/>
                <a:cs typeface="MV Boli" pitchFamily="2" charset="0"/>
              </a:rPr>
              <a:t>More emails are sent with the attached document to team members asking the same</a:t>
            </a:r>
            <a:endParaRPr lang="en-US" sz="1400" dirty="0">
              <a:latin typeface="MV Boli" pitchFamily="2" charset="0"/>
              <a:cs typeface="MV Boli" pitchFamily="2" charset="0"/>
            </a:endParaRPr>
          </a:p>
        </p:txBody>
      </p:sp>
      <p:pic>
        <p:nvPicPr>
          <p:cNvPr id="31" name="Picture 30" descr="1410393601_mai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5867400"/>
            <a:ext cx="609600" cy="609600"/>
          </a:xfrm>
          <a:prstGeom prst="rect">
            <a:avLst/>
          </a:prstGeom>
        </p:spPr>
      </p:pic>
      <p:pic>
        <p:nvPicPr>
          <p:cNvPr id="29" name="Picture 28" descr="1410393601_mai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5562600"/>
            <a:ext cx="609600" cy="609600"/>
          </a:xfrm>
          <a:prstGeom prst="rect">
            <a:avLst/>
          </a:prstGeom>
        </p:spPr>
      </p:pic>
      <p:pic>
        <p:nvPicPr>
          <p:cNvPr id="35" name="Picture 34" descr="1410393130_notepa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10000" y="6096000"/>
            <a:ext cx="457200" cy="457200"/>
          </a:xfrm>
          <a:prstGeom prst="rect">
            <a:avLst/>
          </a:prstGeom>
        </p:spPr>
      </p:pic>
      <p:pic>
        <p:nvPicPr>
          <p:cNvPr id="38" name="Picture 37" descr="1410393130_notepa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24400" y="5867400"/>
            <a:ext cx="457200" cy="457200"/>
          </a:xfrm>
          <a:prstGeom prst="rect">
            <a:avLst/>
          </a:prstGeom>
        </p:spPr>
      </p:pic>
      <p:pic>
        <p:nvPicPr>
          <p:cNvPr id="13" name="Picture 12" descr="1410393130_notepa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1000" y="3733800"/>
            <a:ext cx="457200" cy="457200"/>
          </a:xfrm>
          <a:prstGeom prst="rect">
            <a:avLst/>
          </a:prstGeom>
        </p:spPr>
      </p:pic>
      <p:pic>
        <p:nvPicPr>
          <p:cNvPr id="39" name="Picture 38" descr="1410392591_user-bos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81600" y="4343400"/>
            <a:ext cx="1015797" cy="1015797"/>
          </a:xfrm>
          <a:prstGeom prst="rect">
            <a:avLst/>
          </a:prstGeom>
        </p:spPr>
      </p:pic>
      <p:pic>
        <p:nvPicPr>
          <p:cNvPr id="40" name="Picture 39" descr="1410393601_mai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4876800"/>
            <a:ext cx="609600" cy="609600"/>
          </a:xfrm>
          <a:prstGeom prst="rect">
            <a:avLst/>
          </a:prstGeom>
        </p:spPr>
      </p:pic>
      <p:pic>
        <p:nvPicPr>
          <p:cNvPr id="41" name="Picture 40" descr="1410393130_notepa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0" y="5181600"/>
            <a:ext cx="457200" cy="457200"/>
          </a:xfrm>
          <a:prstGeom prst="rect">
            <a:avLst/>
          </a:prstGeom>
        </p:spPr>
      </p:pic>
      <p:pic>
        <p:nvPicPr>
          <p:cNvPr id="42" name="Picture 41" descr="1410392641_user-m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4267200"/>
            <a:ext cx="1015797" cy="1015797"/>
          </a:xfrm>
          <a:prstGeom prst="rect">
            <a:avLst/>
          </a:prstGeom>
        </p:spPr>
      </p:pic>
      <p:pic>
        <p:nvPicPr>
          <p:cNvPr id="43" name="Picture 42" descr="1410393601_mai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4800600"/>
            <a:ext cx="609600" cy="609600"/>
          </a:xfrm>
          <a:prstGeom prst="rect">
            <a:avLst/>
          </a:prstGeom>
        </p:spPr>
      </p:pic>
      <p:pic>
        <p:nvPicPr>
          <p:cNvPr id="44" name="Picture 43" descr="1410393130_notepa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53200" y="5105400"/>
            <a:ext cx="457200" cy="4572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943600" y="5562600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V Boli" pitchFamily="2" charset="0"/>
                <a:cs typeface="MV Boli" pitchFamily="2" charset="0"/>
              </a:rPr>
              <a:t>Everybody downloads the documents and makes their changes and then sends them back via email</a:t>
            </a:r>
            <a:endParaRPr lang="en-US" sz="1400" dirty="0">
              <a:latin typeface="MV Boli" pitchFamily="2" charset="0"/>
              <a:cs typeface="MV Boli" pitchFamily="2" charset="0"/>
            </a:endParaRPr>
          </a:p>
        </p:txBody>
      </p:sp>
      <p:pic>
        <p:nvPicPr>
          <p:cNvPr id="46" name="Picture 45" descr="1410393174_r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029737">
            <a:off x="7794474" y="3298674"/>
            <a:ext cx="914400" cy="914400"/>
          </a:xfrm>
          <a:prstGeom prst="rect">
            <a:avLst/>
          </a:prstGeom>
        </p:spPr>
      </p:pic>
      <p:pic>
        <p:nvPicPr>
          <p:cNvPr id="47" name="Picture 46" descr="1410393174_r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029737">
            <a:off x="3679675" y="4213074"/>
            <a:ext cx="914400" cy="914400"/>
          </a:xfrm>
          <a:prstGeom prst="rect">
            <a:avLst/>
          </a:prstGeom>
        </p:spPr>
      </p:pic>
      <p:pic>
        <p:nvPicPr>
          <p:cNvPr id="48" name="Picture 47" descr="1410393174_r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029737">
            <a:off x="4517874" y="3755874"/>
            <a:ext cx="914400" cy="914400"/>
          </a:xfrm>
          <a:prstGeom prst="rect">
            <a:avLst/>
          </a:prstGeom>
        </p:spPr>
      </p:pic>
      <p:pic>
        <p:nvPicPr>
          <p:cNvPr id="49" name="Picture 48" descr="1410393174_r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029737">
            <a:off x="5660874" y="3603474"/>
            <a:ext cx="914400" cy="914400"/>
          </a:xfrm>
          <a:prstGeom prst="rect">
            <a:avLst/>
          </a:prstGeom>
        </p:spPr>
      </p:pic>
      <p:pic>
        <p:nvPicPr>
          <p:cNvPr id="50" name="Picture 49" descr="1410393174_r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029737">
            <a:off x="6727674" y="3527275"/>
            <a:ext cx="914400" cy="914400"/>
          </a:xfrm>
          <a:prstGeom prst="rect">
            <a:avLst/>
          </a:prstGeom>
        </p:spPr>
      </p:pic>
      <p:pic>
        <p:nvPicPr>
          <p:cNvPr id="51" name="Picture 50" descr="1410392591_user-bos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43800" y="4267200"/>
            <a:ext cx="1015797" cy="1015797"/>
          </a:xfrm>
          <a:prstGeom prst="rect">
            <a:avLst/>
          </a:prstGeom>
        </p:spPr>
      </p:pic>
      <p:pic>
        <p:nvPicPr>
          <p:cNvPr id="52" name="Picture 51" descr="1410393601_mai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4800600"/>
            <a:ext cx="609600" cy="609600"/>
          </a:xfrm>
          <a:prstGeom prst="rect">
            <a:avLst/>
          </a:prstGeom>
        </p:spPr>
      </p:pic>
      <p:pic>
        <p:nvPicPr>
          <p:cNvPr id="53" name="Picture 52" descr="1410393130_notepa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48600" y="5029200"/>
            <a:ext cx="457200" cy="457200"/>
          </a:xfrm>
          <a:prstGeom prst="rect">
            <a:avLst/>
          </a:prstGeom>
        </p:spPr>
      </p:pic>
      <p:pic>
        <p:nvPicPr>
          <p:cNvPr id="55" name="Picture 54" descr="1410392542_user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3600" y="2438400"/>
            <a:ext cx="1015797" cy="1015797"/>
          </a:xfrm>
          <a:prstGeom prst="rect">
            <a:avLst/>
          </a:prstGeom>
        </p:spPr>
      </p:pic>
      <p:pic>
        <p:nvPicPr>
          <p:cNvPr id="56" name="Picture 55" descr="1410392542_user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29200" y="2667000"/>
            <a:ext cx="1015797" cy="1015797"/>
          </a:xfrm>
          <a:prstGeom prst="rect">
            <a:avLst/>
          </a:prstGeom>
        </p:spPr>
      </p:pic>
      <p:pic>
        <p:nvPicPr>
          <p:cNvPr id="57" name="Picture 56" descr="1410392542_user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00" y="2590800"/>
            <a:ext cx="1015797" cy="1015797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781800" y="1295400"/>
            <a:ext cx="2057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V Boli" pitchFamily="2" charset="0"/>
                <a:cs typeface="MV Boli" pitchFamily="2" charset="0"/>
              </a:rPr>
              <a:t>That cycle repeats until one person consolidates all entries and makes a final version for leadership</a:t>
            </a:r>
            <a:endParaRPr lang="en-US" sz="1400" dirty="0">
              <a:latin typeface="MV Boli" pitchFamily="2" charset="0"/>
              <a:cs typeface="MV Boli" pitchFamily="2" charset="0"/>
            </a:endParaRPr>
          </a:p>
        </p:txBody>
      </p:sp>
      <p:pic>
        <p:nvPicPr>
          <p:cNvPr id="59" name="Picture 58" descr="1410393601_mai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2057400"/>
            <a:ext cx="381000" cy="381000"/>
          </a:xfrm>
          <a:prstGeom prst="rect">
            <a:avLst/>
          </a:prstGeom>
        </p:spPr>
      </p:pic>
      <p:pic>
        <p:nvPicPr>
          <p:cNvPr id="60" name="Picture 59" descr="1410393130_notepa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00600" y="2209800"/>
            <a:ext cx="285750" cy="285750"/>
          </a:xfrm>
          <a:prstGeom prst="rect">
            <a:avLst/>
          </a:prstGeom>
        </p:spPr>
      </p:pic>
      <p:pic>
        <p:nvPicPr>
          <p:cNvPr id="61" name="Picture 60" descr="1410393601_mai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209800"/>
            <a:ext cx="381000" cy="381000"/>
          </a:xfrm>
          <a:prstGeom prst="rect">
            <a:avLst/>
          </a:prstGeom>
        </p:spPr>
      </p:pic>
      <p:pic>
        <p:nvPicPr>
          <p:cNvPr id="62" name="Picture 61" descr="1410393130_notepa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29200" y="2362200"/>
            <a:ext cx="285750" cy="285750"/>
          </a:xfrm>
          <a:prstGeom prst="rect">
            <a:avLst/>
          </a:prstGeom>
        </p:spPr>
      </p:pic>
      <p:pic>
        <p:nvPicPr>
          <p:cNvPr id="63" name="Picture 62" descr="1410393601_mai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981200"/>
            <a:ext cx="381000" cy="381000"/>
          </a:xfrm>
          <a:prstGeom prst="rect">
            <a:avLst/>
          </a:prstGeom>
        </p:spPr>
      </p:pic>
      <p:pic>
        <p:nvPicPr>
          <p:cNvPr id="64" name="Picture 63" descr="1410393130_notepa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57800" y="2133600"/>
            <a:ext cx="285750" cy="285750"/>
          </a:xfrm>
          <a:prstGeom prst="rect">
            <a:avLst/>
          </a:prstGeom>
        </p:spPr>
      </p:pic>
      <p:pic>
        <p:nvPicPr>
          <p:cNvPr id="65" name="Picture 64" descr="1410393601_mai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2133600"/>
            <a:ext cx="381000" cy="381000"/>
          </a:xfrm>
          <a:prstGeom prst="rect">
            <a:avLst/>
          </a:prstGeom>
        </p:spPr>
      </p:pic>
      <p:pic>
        <p:nvPicPr>
          <p:cNvPr id="66" name="Picture 65" descr="1410393130_notepa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0" y="2286000"/>
            <a:ext cx="285750" cy="285750"/>
          </a:xfrm>
          <a:prstGeom prst="rect">
            <a:avLst/>
          </a:prstGeom>
        </p:spPr>
      </p:pic>
      <p:pic>
        <p:nvPicPr>
          <p:cNvPr id="67" name="Picture 66" descr="1410393601_mai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1828800"/>
            <a:ext cx="381000" cy="381000"/>
          </a:xfrm>
          <a:prstGeom prst="rect">
            <a:avLst/>
          </a:prstGeom>
        </p:spPr>
      </p:pic>
      <p:pic>
        <p:nvPicPr>
          <p:cNvPr id="68" name="Picture 67" descr="1410393130_notepa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5000" y="1981200"/>
            <a:ext cx="285750" cy="285750"/>
          </a:xfrm>
          <a:prstGeom prst="rect">
            <a:avLst/>
          </a:prstGeom>
        </p:spPr>
      </p:pic>
      <p:pic>
        <p:nvPicPr>
          <p:cNvPr id="69" name="Picture 68" descr="1410393601_mai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2057400"/>
            <a:ext cx="381000" cy="381000"/>
          </a:xfrm>
          <a:prstGeom prst="rect">
            <a:avLst/>
          </a:prstGeom>
        </p:spPr>
      </p:pic>
      <p:pic>
        <p:nvPicPr>
          <p:cNvPr id="70" name="Picture 69" descr="1410393130_notepa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67400" y="2209800"/>
            <a:ext cx="285750" cy="285750"/>
          </a:xfrm>
          <a:prstGeom prst="rect">
            <a:avLst/>
          </a:prstGeom>
        </p:spPr>
      </p:pic>
      <p:pic>
        <p:nvPicPr>
          <p:cNvPr id="71" name="Picture 70" descr="1410393601_mai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1600200"/>
            <a:ext cx="381000" cy="381000"/>
          </a:xfrm>
          <a:prstGeom prst="rect">
            <a:avLst/>
          </a:prstGeom>
        </p:spPr>
      </p:pic>
      <p:pic>
        <p:nvPicPr>
          <p:cNvPr id="72" name="Picture 71" descr="1410393130_notepa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96000" y="1752600"/>
            <a:ext cx="285750" cy="285750"/>
          </a:xfrm>
          <a:prstGeom prst="rect">
            <a:avLst/>
          </a:prstGeom>
        </p:spPr>
      </p:pic>
      <p:pic>
        <p:nvPicPr>
          <p:cNvPr id="73" name="Picture 72" descr="1410393601_mai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1828800"/>
            <a:ext cx="381000" cy="381000"/>
          </a:xfrm>
          <a:prstGeom prst="rect">
            <a:avLst/>
          </a:prstGeom>
        </p:spPr>
      </p:pic>
      <p:pic>
        <p:nvPicPr>
          <p:cNvPr id="74" name="Picture 73" descr="1410393130_notepa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72200" y="1981200"/>
            <a:ext cx="285750" cy="285750"/>
          </a:xfrm>
          <a:prstGeom prst="rect">
            <a:avLst/>
          </a:prstGeom>
        </p:spPr>
      </p:pic>
      <p:pic>
        <p:nvPicPr>
          <p:cNvPr id="75" name="Picture 74" descr="1410393601_mai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752600"/>
            <a:ext cx="381000" cy="381000"/>
          </a:xfrm>
          <a:prstGeom prst="rect">
            <a:avLst/>
          </a:prstGeom>
        </p:spPr>
      </p:pic>
      <p:pic>
        <p:nvPicPr>
          <p:cNvPr id="76" name="Picture 75" descr="1410393130_notepa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1905000"/>
            <a:ext cx="285750" cy="285750"/>
          </a:xfrm>
          <a:prstGeom prst="rect">
            <a:avLst/>
          </a:prstGeom>
        </p:spPr>
      </p:pic>
      <p:pic>
        <p:nvPicPr>
          <p:cNvPr id="77" name="Picture 76" descr="1410393601_mai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1676400"/>
            <a:ext cx="381000" cy="381000"/>
          </a:xfrm>
          <a:prstGeom prst="rect">
            <a:avLst/>
          </a:prstGeom>
        </p:spPr>
      </p:pic>
      <p:pic>
        <p:nvPicPr>
          <p:cNvPr id="78" name="Picture 77" descr="1410393130_notepa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0" y="1828800"/>
            <a:ext cx="285750" cy="285750"/>
          </a:xfrm>
          <a:prstGeom prst="rect">
            <a:avLst/>
          </a:prstGeom>
        </p:spPr>
      </p:pic>
      <p:pic>
        <p:nvPicPr>
          <p:cNvPr id="80" name="Picture 79" descr="1410393130_notepa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91200" y="1752600"/>
            <a:ext cx="285750" cy="285750"/>
          </a:xfrm>
          <a:prstGeom prst="rect">
            <a:avLst/>
          </a:prstGeom>
        </p:spPr>
      </p:pic>
      <p:pic>
        <p:nvPicPr>
          <p:cNvPr id="81" name="Picture 80" descr="1410393601_mai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1981200"/>
            <a:ext cx="381000" cy="381000"/>
          </a:xfrm>
          <a:prstGeom prst="rect">
            <a:avLst/>
          </a:prstGeom>
        </p:spPr>
      </p:pic>
      <p:pic>
        <p:nvPicPr>
          <p:cNvPr id="82" name="Picture 81" descr="1410393130_notepa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48400" y="2133600"/>
            <a:ext cx="285750" cy="285750"/>
          </a:xfrm>
          <a:prstGeom prst="rect">
            <a:avLst/>
          </a:prstGeom>
        </p:spPr>
      </p:pic>
      <p:pic>
        <p:nvPicPr>
          <p:cNvPr id="83" name="Picture 82" descr="1410393174_r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4114800" y="12192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1410392542_use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4724400"/>
            <a:ext cx="759299" cy="759299"/>
          </a:xfrm>
          <a:prstGeom prst="rect">
            <a:avLst/>
          </a:prstGeom>
        </p:spPr>
      </p:pic>
      <p:pic>
        <p:nvPicPr>
          <p:cNvPr id="54" name="Picture 53" descr="1410392600_user-adm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3970566"/>
            <a:ext cx="702832" cy="702832"/>
          </a:xfrm>
          <a:prstGeom prst="rect">
            <a:avLst/>
          </a:prstGeom>
        </p:spPr>
      </p:pic>
      <p:pic>
        <p:nvPicPr>
          <p:cNvPr id="14" name="Picture 13" descr="1410393174_r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599163">
            <a:off x="710226" y="2920025"/>
            <a:ext cx="868862" cy="8688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52400"/>
            <a:ext cx="64008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Let’s all work collaboratively</a:t>
            </a:r>
            <a:endParaRPr lang="en-US" dirty="0"/>
          </a:p>
        </p:txBody>
      </p:sp>
      <p:pic>
        <p:nvPicPr>
          <p:cNvPr id="4" name="Picture 3" descr="1410392641_user-m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4724400"/>
            <a:ext cx="674933" cy="674933"/>
          </a:xfrm>
          <a:prstGeom prst="rect">
            <a:avLst/>
          </a:prstGeom>
        </p:spPr>
      </p:pic>
      <p:pic>
        <p:nvPicPr>
          <p:cNvPr id="5" name="Picture 4" descr="1410392625_user-wom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47800" y="1447800"/>
            <a:ext cx="1015797" cy="1015797"/>
          </a:xfrm>
          <a:prstGeom prst="rect">
            <a:avLst/>
          </a:prstGeom>
        </p:spPr>
      </p:pic>
      <p:pic>
        <p:nvPicPr>
          <p:cNvPr id="6" name="Picture 5" descr="1410392600_user-adm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676400"/>
            <a:ext cx="1015797" cy="1015797"/>
          </a:xfrm>
          <a:prstGeom prst="rect">
            <a:avLst/>
          </a:prstGeom>
        </p:spPr>
      </p:pic>
      <p:pic>
        <p:nvPicPr>
          <p:cNvPr id="7" name="Picture 6" descr="1410392591_user-bos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9000" y="3970566"/>
            <a:ext cx="702831" cy="702831"/>
          </a:xfrm>
          <a:prstGeom prst="rect">
            <a:avLst/>
          </a:prstGeom>
        </p:spPr>
      </p:pic>
      <p:pic>
        <p:nvPicPr>
          <p:cNvPr id="8" name="Picture 7" descr="1410392542_use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114800"/>
            <a:ext cx="1015797" cy="1015797"/>
          </a:xfrm>
          <a:prstGeom prst="rect">
            <a:avLst/>
          </a:prstGeom>
        </p:spPr>
      </p:pic>
      <p:pic>
        <p:nvPicPr>
          <p:cNvPr id="11" name="Picture 10" descr="1410392979_commen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43000" y="990600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0" y="1394936"/>
            <a:ext cx="2122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V Boli" pitchFamily="2" charset="0"/>
                <a:cs typeface="MV Boli" pitchFamily="2" charset="0"/>
              </a:rPr>
              <a:t>Leadership wants a weekly status update for their department</a:t>
            </a:r>
            <a:endParaRPr lang="en-US" sz="1400" dirty="0">
              <a:latin typeface="MV Boli" pitchFamily="2" charset="0"/>
              <a:cs typeface="MV Boli" pitchFamily="2" charset="0"/>
            </a:endParaRPr>
          </a:p>
        </p:txBody>
      </p:sp>
      <p:pic>
        <p:nvPicPr>
          <p:cNvPr id="15" name="Picture 14" descr="1410393174_r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4114800"/>
            <a:ext cx="914400" cy="914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600200" y="2971800"/>
            <a:ext cx="2362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V Boli" pitchFamily="2" charset="0"/>
                <a:cs typeface="MV Boli" pitchFamily="2" charset="0"/>
              </a:rPr>
              <a:t>A status update is posted tagging all division leads</a:t>
            </a:r>
            <a:endParaRPr lang="en-US" sz="1400" dirty="0">
              <a:latin typeface="MV Boli" pitchFamily="2" charset="0"/>
              <a:cs typeface="MV Boli" pitchFamily="2" charset="0"/>
            </a:endParaRPr>
          </a:p>
        </p:txBody>
      </p:sp>
      <p:pic>
        <p:nvPicPr>
          <p:cNvPr id="21" name="Picture 20" descr="1410392542_use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4267200"/>
            <a:ext cx="1015797" cy="1015797"/>
          </a:xfrm>
          <a:prstGeom prst="rect">
            <a:avLst/>
          </a:prstGeom>
        </p:spPr>
      </p:pic>
      <p:pic>
        <p:nvPicPr>
          <p:cNvPr id="22" name="Picture 21" descr="1410392542_use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4419600"/>
            <a:ext cx="1015797" cy="101579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81000" y="5410200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V Boli" pitchFamily="2" charset="0"/>
                <a:cs typeface="MV Boli" pitchFamily="2" charset="0"/>
              </a:rPr>
              <a:t>All division leads see it in their activity feed and a virtual document is created to capture the updates and team members are tagged</a:t>
            </a:r>
            <a:endParaRPr lang="en-US" sz="1400" dirty="0">
              <a:latin typeface="MV Boli" pitchFamily="2" charset="0"/>
              <a:cs typeface="MV Boli" pitchFamily="2" charset="0"/>
            </a:endParaRPr>
          </a:p>
        </p:txBody>
      </p:sp>
      <p:pic>
        <p:nvPicPr>
          <p:cNvPr id="39" name="Picture 38" descr="1410392591_user-bos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973266"/>
            <a:ext cx="674933" cy="674933"/>
          </a:xfrm>
          <a:prstGeom prst="rect">
            <a:avLst/>
          </a:prstGeom>
        </p:spPr>
      </p:pic>
      <p:pic>
        <p:nvPicPr>
          <p:cNvPr id="42" name="Picture 41" descr="1410392641_user-m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3973266"/>
            <a:ext cx="674933" cy="67493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410200" y="5486400"/>
            <a:ext cx="3276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V Boli" pitchFamily="2" charset="0"/>
                <a:cs typeface="MV Boli" pitchFamily="2" charset="0"/>
              </a:rPr>
              <a:t>Team members update the virtual document and mark it for action and review</a:t>
            </a:r>
            <a:endParaRPr lang="en-US" sz="1400" dirty="0">
              <a:latin typeface="MV Boli" pitchFamily="2" charset="0"/>
              <a:cs typeface="MV Boli" pitchFamily="2" charset="0"/>
            </a:endParaRPr>
          </a:p>
        </p:txBody>
      </p:sp>
      <p:pic>
        <p:nvPicPr>
          <p:cNvPr id="51" name="Picture 50" descr="1410392591_user-bos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34000" y="4724400"/>
            <a:ext cx="674932" cy="674932"/>
          </a:xfrm>
          <a:prstGeom prst="rect">
            <a:avLst/>
          </a:prstGeom>
        </p:spPr>
      </p:pic>
      <p:pic>
        <p:nvPicPr>
          <p:cNvPr id="55" name="Picture 54" descr="1410392542_use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0" y="3886200"/>
            <a:ext cx="787197" cy="787197"/>
          </a:xfrm>
          <a:prstGeom prst="rect">
            <a:avLst/>
          </a:prstGeom>
        </p:spPr>
      </p:pic>
      <p:pic>
        <p:nvPicPr>
          <p:cNvPr id="56" name="Picture 55" descr="1410392542_use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4648200"/>
            <a:ext cx="787197" cy="787197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096000" y="1219200"/>
            <a:ext cx="2743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V Boli" pitchFamily="2" charset="0"/>
                <a:cs typeface="MV Boli" pitchFamily="2" charset="0"/>
              </a:rPr>
              <a:t>Reviewers and team members all work collaboratively on the document and eventually mark it as final and tag leadership on the document </a:t>
            </a:r>
            <a:endParaRPr lang="en-US" sz="1400" dirty="0">
              <a:latin typeface="MV Boli" pitchFamily="2" charset="0"/>
              <a:cs typeface="MV Boli" pitchFamily="2" charset="0"/>
            </a:endParaRPr>
          </a:p>
        </p:txBody>
      </p:sp>
      <p:pic>
        <p:nvPicPr>
          <p:cNvPr id="83" name="Picture 82" descr="1410393174_r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4267200" y="1219200"/>
            <a:ext cx="914400" cy="914400"/>
          </a:xfrm>
          <a:prstGeom prst="rect">
            <a:avLst/>
          </a:prstGeom>
        </p:spPr>
      </p:pic>
      <p:pic>
        <p:nvPicPr>
          <p:cNvPr id="84" name="Picture 83" descr="1410396773_ta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9601" y="3429000"/>
            <a:ext cx="660299" cy="660299"/>
          </a:xfrm>
          <a:prstGeom prst="rect">
            <a:avLst/>
          </a:prstGeom>
        </p:spPr>
      </p:pic>
      <p:pic>
        <p:nvPicPr>
          <p:cNvPr id="85" name="Picture 84" descr="1410393130_notepa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76600" y="4495800"/>
            <a:ext cx="609600" cy="609600"/>
          </a:xfrm>
          <a:prstGeom prst="rect">
            <a:avLst/>
          </a:prstGeom>
        </p:spPr>
      </p:pic>
      <p:pic>
        <p:nvPicPr>
          <p:cNvPr id="86" name="Picture 85" descr="1410396773_ta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48000" y="4114800"/>
            <a:ext cx="660299" cy="660299"/>
          </a:xfrm>
          <a:prstGeom prst="rect">
            <a:avLst/>
          </a:prstGeom>
        </p:spPr>
      </p:pic>
      <p:pic>
        <p:nvPicPr>
          <p:cNvPr id="88" name="Picture 87" descr="1410393130_notepa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34000" y="1524000"/>
            <a:ext cx="609600" cy="609600"/>
          </a:xfrm>
          <a:prstGeom prst="rect">
            <a:avLst/>
          </a:prstGeom>
        </p:spPr>
      </p:pic>
      <p:pic>
        <p:nvPicPr>
          <p:cNvPr id="89" name="Picture 88" descr="1410396773_ta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81600" y="1143000"/>
            <a:ext cx="660299" cy="660299"/>
          </a:xfrm>
          <a:prstGeom prst="rect">
            <a:avLst/>
          </a:prstGeom>
        </p:spPr>
      </p:pic>
      <p:pic>
        <p:nvPicPr>
          <p:cNvPr id="31" name="Picture 30" descr="1410392641_user-m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29600" y="4648200"/>
            <a:ext cx="674933" cy="674933"/>
          </a:xfrm>
          <a:prstGeom prst="rect">
            <a:avLst/>
          </a:prstGeom>
        </p:spPr>
      </p:pic>
      <p:pic>
        <p:nvPicPr>
          <p:cNvPr id="32" name="Picture 31" descr="1410393174_r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988732">
            <a:off x="6579061" y="2769062"/>
            <a:ext cx="868862" cy="868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1410393174_rig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828693">
            <a:off x="2424412" y="3034012"/>
            <a:ext cx="868862" cy="8688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52400"/>
            <a:ext cx="6324600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Let’s all work socially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14800" y="12954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V Boli" pitchFamily="2" charset="0"/>
                <a:cs typeface="MV Boli" pitchFamily="2" charset="0"/>
              </a:rPr>
              <a:t>Team members, including leadership, want to know what is happening in their department</a:t>
            </a:r>
            <a:endParaRPr lang="en-US" sz="1400" dirty="0">
              <a:latin typeface="MV Boli" pitchFamily="2" charset="0"/>
              <a:cs typeface="MV Boli" pitchFamily="2" charset="0"/>
            </a:endParaRPr>
          </a:p>
        </p:txBody>
      </p:sp>
      <p:pic>
        <p:nvPicPr>
          <p:cNvPr id="15" name="Picture 14" descr="1410393174_rig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399995">
            <a:off x="4512714" y="2988714"/>
            <a:ext cx="914400" cy="914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04800" y="29718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V Boli" pitchFamily="2" charset="0"/>
                <a:cs typeface="MV Boli" pitchFamily="2" charset="0"/>
              </a:rPr>
              <a:t>Follow people, places, and content of interest</a:t>
            </a:r>
            <a:endParaRPr lang="en-US" sz="14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0" y="59436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V Boli" pitchFamily="2" charset="0"/>
                <a:cs typeface="MV Boli" pitchFamily="2" charset="0"/>
              </a:rPr>
              <a:t>All team members “narrate” their work, tagging it based on predefined taxonomy or self selected concepts</a:t>
            </a:r>
            <a:endParaRPr lang="en-US" sz="1400" dirty="0">
              <a:latin typeface="MV Boli" pitchFamily="2" charset="0"/>
              <a:cs typeface="MV Boli" pitchFamily="2" charset="0"/>
            </a:endParaRPr>
          </a:p>
        </p:txBody>
      </p:sp>
      <p:grpSp>
        <p:nvGrpSpPr>
          <p:cNvPr id="3" name="Group 30"/>
          <p:cNvGrpSpPr/>
          <p:nvPr/>
        </p:nvGrpSpPr>
        <p:grpSpPr>
          <a:xfrm>
            <a:off x="1295400" y="990600"/>
            <a:ext cx="2743200" cy="1752600"/>
            <a:chOff x="2895600" y="685800"/>
            <a:chExt cx="3962400" cy="2692197"/>
          </a:xfrm>
        </p:grpSpPr>
        <p:pic>
          <p:nvPicPr>
            <p:cNvPr id="57" name="Picture 56" descr="1410392542_user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8200" y="685800"/>
              <a:ext cx="1015797" cy="1015797"/>
            </a:xfrm>
            <a:prstGeom prst="rect">
              <a:avLst/>
            </a:prstGeom>
          </p:spPr>
        </p:pic>
        <p:pic>
          <p:nvPicPr>
            <p:cNvPr id="54" name="Picture 53" descr="1410392600_user-admi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6200" y="1143000"/>
              <a:ext cx="1015797" cy="1015797"/>
            </a:xfrm>
            <a:prstGeom prst="rect">
              <a:avLst/>
            </a:prstGeom>
          </p:spPr>
        </p:pic>
        <p:pic>
          <p:nvPicPr>
            <p:cNvPr id="4" name="Picture 3" descr="1410392641_user-ma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81400" y="2362200"/>
              <a:ext cx="1015797" cy="1015797"/>
            </a:xfrm>
            <a:prstGeom prst="rect">
              <a:avLst/>
            </a:prstGeom>
          </p:spPr>
        </p:pic>
        <p:pic>
          <p:nvPicPr>
            <p:cNvPr id="7" name="Picture 6" descr="1410392591_user-boss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95600" y="2209800"/>
              <a:ext cx="1015797" cy="1015797"/>
            </a:xfrm>
            <a:prstGeom prst="rect">
              <a:avLst/>
            </a:prstGeom>
          </p:spPr>
        </p:pic>
        <p:pic>
          <p:nvPicPr>
            <p:cNvPr id="39" name="Picture 38" descr="1410392591_user-boss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43400" y="2133600"/>
              <a:ext cx="1015797" cy="1015797"/>
            </a:xfrm>
            <a:prstGeom prst="rect">
              <a:avLst/>
            </a:prstGeom>
          </p:spPr>
        </p:pic>
        <p:pic>
          <p:nvPicPr>
            <p:cNvPr id="42" name="Picture 41" descr="1410392641_user-ma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05400" y="2057400"/>
              <a:ext cx="1015797" cy="1015797"/>
            </a:xfrm>
            <a:prstGeom prst="rect">
              <a:avLst/>
            </a:prstGeom>
          </p:spPr>
        </p:pic>
        <p:pic>
          <p:nvPicPr>
            <p:cNvPr id="51" name="Picture 50" descr="1410392591_user-boss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42203" y="1981200"/>
              <a:ext cx="1015797" cy="1015797"/>
            </a:xfrm>
            <a:prstGeom prst="rect">
              <a:avLst/>
            </a:prstGeom>
          </p:spPr>
        </p:pic>
        <p:pic>
          <p:nvPicPr>
            <p:cNvPr id="55" name="Picture 54" descr="1410392542_user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8800" y="990600"/>
              <a:ext cx="1015797" cy="1015797"/>
            </a:xfrm>
            <a:prstGeom prst="rect">
              <a:avLst/>
            </a:prstGeom>
          </p:spPr>
        </p:pic>
        <p:pic>
          <p:nvPicPr>
            <p:cNvPr id="56" name="Picture 55" descr="1410392542_user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0" y="914400"/>
              <a:ext cx="1015797" cy="1015797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5334000" y="28956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V Boli" pitchFamily="2" charset="0"/>
                <a:cs typeface="MV Boli" pitchFamily="2" charset="0"/>
              </a:rPr>
              <a:t>View updates in streams, inbox, or via email notifications</a:t>
            </a:r>
            <a:endParaRPr lang="en-US" sz="1400" dirty="0">
              <a:latin typeface="MV Boli" pitchFamily="2" charset="0"/>
              <a:cs typeface="MV Boli" pitchFamily="2" charset="0"/>
            </a:endParaRPr>
          </a:p>
        </p:txBody>
      </p:sp>
      <p:pic>
        <p:nvPicPr>
          <p:cNvPr id="84" name="Picture 83" descr="1410396773_ta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726183">
            <a:off x="1325785" y="4830986"/>
            <a:ext cx="431699" cy="431699"/>
          </a:xfrm>
          <a:prstGeom prst="rect">
            <a:avLst/>
          </a:prstGeom>
        </p:spPr>
      </p:pic>
      <p:pic>
        <p:nvPicPr>
          <p:cNvPr id="88" name="Picture 87" descr="1410393130_notepa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43000" y="4419600"/>
            <a:ext cx="457200" cy="457200"/>
          </a:xfrm>
          <a:prstGeom prst="rect">
            <a:avLst/>
          </a:prstGeom>
        </p:spPr>
      </p:pic>
      <p:pic>
        <p:nvPicPr>
          <p:cNvPr id="32" name="Picture 31" descr="1410392600_user-adm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343400"/>
            <a:ext cx="1015797" cy="1015797"/>
          </a:xfrm>
          <a:prstGeom prst="rect">
            <a:avLst/>
          </a:prstGeom>
        </p:spPr>
      </p:pic>
      <p:pic>
        <p:nvPicPr>
          <p:cNvPr id="33" name="Picture 32" descr="1410392641_user-m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1000" y="4495800"/>
            <a:ext cx="1015797" cy="1015797"/>
          </a:xfrm>
          <a:prstGeom prst="rect">
            <a:avLst/>
          </a:prstGeom>
        </p:spPr>
      </p:pic>
      <p:pic>
        <p:nvPicPr>
          <p:cNvPr id="34" name="Picture 33" descr="1410392591_user-bos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0" y="4648200"/>
            <a:ext cx="1015797" cy="1015797"/>
          </a:xfrm>
          <a:prstGeom prst="rect">
            <a:avLst/>
          </a:prstGeom>
        </p:spPr>
      </p:pic>
      <p:pic>
        <p:nvPicPr>
          <p:cNvPr id="35" name="Picture 34" descr="1410392591_user-bos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7400" y="4572000"/>
            <a:ext cx="1015797" cy="1015797"/>
          </a:xfrm>
          <a:prstGeom prst="rect">
            <a:avLst/>
          </a:prstGeom>
        </p:spPr>
      </p:pic>
      <p:pic>
        <p:nvPicPr>
          <p:cNvPr id="36" name="Picture 35" descr="1410392641_user-m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5200" y="3962400"/>
            <a:ext cx="1015797" cy="1015797"/>
          </a:xfrm>
          <a:prstGeom prst="rect">
            <a:avLst/>
          </a:prstGeom>
        </p:spPr>
      </p:pic>
      <p:pic>
        <p:nvPicPr>
          <p:cNvPr id="38" name="Picture 37" descr="1410396773_ta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726183">
            <a:off x="3154585" y="4983386"/>
            <a:ext cx="431699" cy="431699"/>
          </a:xfrm>
          <a:prstGeom prst="rect">
            <a:avLst/>
          </a:prstGeom>
        </p:spPr>
      </p:pic>
      <p:pic>
        <p:nvPicPr>
          <p:cNvPr id="40" name="Picture 39" descr="1410393130_notepa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71800" y="4572000"/>
            <a:ext cx="457200" cy="457200"/>
          </a:xfrm>
          <a:prstGeom prst="rect">
            <a:avLst/>
          </a:prstGeom>
        </p:spPr>
      </p:pic>
      <p:pic>
        <p:nvPicPr>
          <p:cNvPr id="41" name="Picture 40" descr="1410396773_ta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726183">
            <a:off x="5059585" y="4754786"/>
            <a:ext cx="431699" cy="431699"/>
          </a:xfrm>
          <a:prstGeom prst="rect">
            <a:avLst/>
          </a:prstGeom>
        </p:spPr>
      </p:pic>
      <p:pic>
        <p:nvPicPr>
          <p:cNvPr id="43" name="Picture 42" descr="1410393130_notepa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76800" y="4343400"/>
            <a:ext cx="457200" cy="457200"/>
          </a:xfrm>
          <a:prstGeom prst="rect">
            <a:avLst/>
          </a:prstGeom>
        </p:spPr>
      </p:pic>
      <p:pic>
        <p:nvPicPr>
          <p:cNvPr id="44" name="Picture 43" descr="1410396773_ta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726183">
            <a:off x="6735985" y="4754786"/>
            <a:ext cx="431699" cy="431699"/>
          </a:xfrm>
          <a:prstGeom prst="rect">
            <a:avLst/>
          </a:prstGeom>
        </p:spPr>
      </p:pic>
      <p:pic>
        <p:nvPicPr>
          <p:cNvPr id="46" name="Picture 45" descr="1410393130_notepa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53200" y="4343400"/>
            <a:ext cx="457200" cy="457200"/>
          </a:xfrm>
          <a:prstGeom prst="rect">
            <a:avLst/>
          </a:prstGeom>
        </p:spPr>
      </p:pic>
      <p:pic>
        <p:nvPicPr>
          <p:cNvPr id="47" name="Picture 46" descr="1410396773_ta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726183">
            <a:off x="8183785" y="4221386"/>
            <a:ext cx="431699" cy="431699"/>
          </a:xfrm>
          <a:prstGeom prst="rect">
            <a:avLst/>
          </a:prstGeom>
        </p:spPr>
      </p:pic>
      <p:pic>
        <p:nvPicPr>
          <p:cNvPr id="48" name="Picture 47" descr="1410393130_notepa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01000" y="381000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52400"/>
            <a:ext cx="57912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milSuite </a:t>
            </a:r>
            <a:r>
              <a:rPr lang="en-US" dirty="0" err="1" smtClean="0"/>
              <a:t>Workstyle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b="1" i="1" dirty="0" smtClean="0"/>
              <a:t>Team is the focus</a:t>
            </a:r>
            <a:r>
              <a:rPr lang="en-US" dirty="0" smtClean="0"/>
              <a:t> over Structured Top-Down management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b="1" i="1" dirty="0" smtClean="0"/>
              <a:t>Transparency is key</a:t>
            </a:r>
            <a:r>
              <a:rPr lang="en-US" dirty="0" smtClean="0"/>
              <a:t> to providing an unfiltered view of what is happening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smtClean="0"/>
              <a:t>All ideas, requirements, thoughts are shared publicly or privately </a:t>
            </a:r>
            <a:r>
              <a:rPr lang="en-US" b="1" i="1" dirty="0" smtClean="0"/>
              <a:t>depending on the context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 smtClean="0"/>
              <a:t>Team members blog and </a:t>
            </a:r>
            <a:r>
              <a:rPr lang="en-US" b="1" i="1" dirty="0" smtClean="0"/>
              <a:t>share with customers</a:t>
            </a:r>
            <a:r>
              <a:rPr lang="en-US" dirty="0" smtClean="0"/>
              <a:t> and the community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b="1" i="1" dirty="0" smtClean="0"/>
              <a:t>Social tools</a:t>
            </a:r>
            <a:r>
              <a:rPr lang="en-US" dirty="0" smtClean="0"/>
              <a:t> are used in every business process along with traditional business tools</a:t>
            </a:r>
          </a:p>
          <a:p>
            <a:pPr>
              <a:spcAft>
                <a:spcPts val="800"/>
              </a:spcAft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6553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milSuite </a:t>
            </a:r>
            <a:r>
              <a:rPr lang="en-US" dirty="0" err="1" smtClean="0"/>
              <a:t>Workstyle</a:t>
            </a:r>
            <a:r>
              <a:rPr lang="en-US" dirty="0" smtClean="0"/>
              <a:t> Examples</a:t>
            </a:r>
            <a:endParaRPr lang="en-US" dirty="0"/>
          </a:p>
        </p:txBody>
      </p:sp>
      <p:pic>
        <p:nvPicPr>
          <p:cNvPr id="5" name="Picture 4" descr="governmentawarene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371600"/>
            <a:ext cx="4921272" cy="3220988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04800" y="990600"/>
            <a:ext cx="48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MV Boli" pitchFamily="2" charset="0"/>
              </a:rPr>
              <a:t>Groups and Communities for various efforts</a:t>
            </a:r>
            <a:endParaRPr lang="en-US" sz="1600" dirty="0">
              <a:cs typeface="MV Boli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114300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MV Boli" pitchFamily="2" charset="0"/>
              </a:rPr>
              <a:t>Virtual documents for team collaboration</a:t>
            </a:r>
            <a:endParaRPr lang="en-US" sz="1600" dirty="0">
              <a:cs typeface="MV Boli" pitchFamily="2" charset="0"/>
            </a:endParaRPr>
          </a:p>
        </p:txBody>
      </p:sp>
      <p:pic>
        <p:nvPicPr>
          <p:cNvPr id="9" name="Picture 8" descr="commentsondo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4114800"/>
            <a:ext cx="3200400" cy="2421838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543800" y="5105400"/>
            <a:ext cx="144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MV Boli" pitchFamily="2" charset="0"/>
              </a:rPr>
              <a:t>Discussions happen online and change happens instantly</a:t>
            </a:r>
            <a:endParaRPr lang="en-US" sz="1600" dirty="0">
              <a:cs typeface="MV Boli" pitchFamily="2" charset="0"/>
            </a:endParaRPr>
          </a:p>
        </p:txBody>
      </p:sp>
      <p:pic>
        <p:nvPicPr>
          <p:cNvPr id="11" name="Picture 10" descr="projectsboo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886200"/>
            <a:ext cx="3586157" cy="2209800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57200" y="609600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MV Boli" pitchFamily="2" charset="0"/>
              </a:rPr>
              <a:t>Projects and tasks are transparent</a:t>
            </a:r>
            <a:endParaRPr lang="en-US" sz="1600" dirty="0">
              <a:cs typeface="MV Boli" pitchFamily="2" charset="0"/>
            </a:endParaRPr>
          </a:p>
        </p:txBody>
      </p:sp>
      <p:pic>
        <p:nvPicPr>
          <p:cNvPr id="15" name="Picture 14" descr="finalpap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200" y="1524000"/>
            <a:ext cx="4236830" cy="2889700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13" name="Picture 12" descr="statusupdat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3124200"/>
            <a:ext cx="3574648" cy="1911780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715000" y="3962400"/>
            <a:ext cx="28194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MV Boli" pitchFamily="2" charset="0"/>
              </a:rPr>
              <a:t>Status updates linking out to groups and content educates others and updates connection streams</a:t>
            </a:r>
            <a:endParaRPr lang="en-US" sz="1600" dirty="0"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990600" y="990600"/>
            <a:ext cx="7196137" cy="1273175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cs typeface="Arial" pitchFamily="34" charset="0"/>
              </a:rPr>
              <a:t/>
            </a:r>
            <a:br>
              <a:rPr lang="en-US" b="1" dirty="0" smtClean="0">
                <a:cs typeface="Arial" pitchFamily="34" charset="0"/>
              </a:rPr>
            </a:br>
            <a:r>
              <a:rPr lang="en-US" sz="3600" b="1" dirty="0" smtClean="0">
                <a:cs typeface="Arial" pitchFamily="34" charset="0"/>
              </a:rPr>
              <a:t>Points of Contact</a:t>
            </a:r>
            <a:br>
              <a:rPr lang="en-US" sz="3600" b="1" dirty="0" smtClean="0">
                <a:cs typeface="Arial" pitchFamily="34" charset="0"/>
              </a:rPr>
            </a:br>
            <a:r>
              <a:rPr lang="en-US" b="1" dirty="0" smtClean="0">
                <a:cs typeface="Arial" pitchFamily="34" charset="0"/>
              </a:rPr>
              <a:t/>
            </a:r>
            <a:br>
              <a:rPr lang="en-US" b="1" dirty="0" smtClean="0">
                <a:cs typeface="Arial" pitchFamily="34" charset="0"/>
              </a:rPr>
            </a:b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Visit milSuite at </a:t>
            </a:r>
            <a:r>
              <a:rPr lang="en-US" sz="1800" dirty="0" smtClean="0">
                <a:latin typeface="Arial" pitchFamily="34" charset="0"/>
                <a:cs typeface="Arial" pitchFamily="34" charset="0"/>
                <a:hlinkClick r:id="rId2"/>
              </a:rPr>
              <a:t>https://www.milsuite.mil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cs typeface="Arial" pitchFamily="34" charset="0"/>
              </a:rPr>
              <a:t/>
            </a:r>
            <a:br>
              <a:rPr lang="en-US" b="1" dirty="0" smtClean="0">
                <a:cs typeface="Arial" pitchFamily="34" charset="0"/>
              </a:rPr>
            </a:br>
            <a:endParaRPr lang="en-US" b="1" dirty="0" smtClean="0"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694325"/>
            <a:ext cx="7323138" cy="347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7030A0"/>
                </a:solidFill>
                <a:latin typeface="Arial" charset="0"/>
              </a:rPr>
              <a:t>MilTech Solutions Director:</a:t>
            </a:r>
          </a:p>
          <a:p>
            <a:pPr>
              <a:defRPr/>
            </a:pPr>
            <a:r>
              <a:rPr lang="en-US" b="1" dirty="0">
                <a:solidFill>
                  <a:srgbClr val="7030A0"/>
                </a:solidFill>
                <a:latin typeface="Arial" charset="0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Claudia DeCarlo</a:t>
            </a:r>
            <a:r>
              <a:rPr lang="en-US" b="1" dirty="0">
                <a:solidFill>
                  <a:srgbClr val="7030A0"/>
                </a:solidFill>
                <a:latin typeface="Arial" charset="0"/>
              </a:rPr>
              <a:t>	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  <a:hlinkClick r:id="rId3"/>
              </a:rPr>
              <a:t>claudia.decarlo.civ@mail.mil </a:t>
            </a:r>
            <a:endParaRPr lang="en-US" b="1" dirty="0">
              <a:solidFill>
                <a:srgbClr val="4274B0"/>
              </a:solidFill>
              <a:latin typeface="Arial" charset="0"/>
            </a:endParaRPr>
          </a:p>
          <a:p>
            <a:pPr>
              <a:defRPr/>
            </a:pPr>
            <a:endParaRPr lang="en-US" sz="1000" b="1" dirty="0">
              <a:solidFill>
                <a:srgbClr val="7030A0"/>
              </a:solidFill>
              <a:latin typeface="Arial" charset="0"/>
            </a:endParaRPr>
          </a:p>
          <a:p>
            <a:pPr>
              <a:defRPr/>
            </a:pPr>
            <a:r>
              <a:rPr lang="en-US" b="1" dirty="0">
                <a:solidFill>
                  <a:srgbClr val="7030A0"/>
                </a:solidFill>
                <a:latin typeface="Arial" charset="0"/>
              </a:rPr>
              <a:t>m</a:t>
            </a:r>
            <a:r>
              <a:rPr lang="en-US" b="1" dirty="0">
                <a:solidFill>
                  <a:srgbClr val="7030A0"/>
                </a:solidFill>
                <a:latin typeface="Arial" charset="0"/>
                <a:cs typeface="Arial" charset="0"/>
              </a:rPr>
              <a:t>ilSuite Product Director: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	Tom Curran	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  <a:hlinkClick r:id="rId3"/>
              </a:rPr>
              <a:t>thomas.curran1.civ@mail.mil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en-US" sz="1000" b="1" dirty="0">
              <a:solidFill>
                <a:srgbClr val="7030A0"/>
              </a:solidFill>
              <a:latin typeface="Arial" charset="0"/>
            </a:endParaRPr>
          </a:p>
          <a:p>
            <a:pPr>
              <a:defRPr/>
            </a:pPr>
            <a:r>
              <a:rPr lang="en-US" b="1" dirty="0">
                <a:solidFill>
                  <a:srgbClr val="7030A0"/>
                </a:solidFill>
                <a:latin typeface="Arial" charset="0"/>
              </a:rPr>
              <a:t>milSuite Deputy Product Director:</a:t>
            </a:r>
            <a:r>
              <a:rPr lang="en-US" dirty="0">
                <a:solidFill>
                  <a:prstClr val="black"/>
                </a:solidFill>
                <a:latin typeface="Arial" charset="0"/>
              </a:rPr>
              <a:t/>
            </a:r>
            <a:br>
              <a:rPr lang="en-US" dirty="0">
                <a:solidFill>
                  <a:prstClr val="black"/>
                </a:solidFill>
                <a:latin typeface="Arial" charset="0"/>
              </a:rPr>
            </a:br>
            <a:r>
              <a:rPr lang="en-US" dirty="0">
                <a:solidFill>
                  <a:prstClr val="black"/>
                </a:solidFill>
                <a:latin typeface="Arial" charset="0"/>
              </a:rPr>
              <a:t>	Robert Wheeler	</a:t>
            </a:r>
            <a:r>
              <a:rPr lang="en-US" dirty="0">
                <a:solidFill>
                  <a:prstClr val="black"/>
                </a:solidFill>
                <a:latin typeface="Arial" charset="0"/>
                <a:hlinkClick r:id="rId4"/>
              </a:rPr>
              <a:t>robert.b.wheeler1.ctr@mail.mil</a:t>
            </a:r>
            <a:endParaRPr lang="en-US" dirty="0">
              <a:solidFill>
                <a:prstClr val="black"/>
              </a:solidFill>
              <a:latin typeface="Arial" charset="0"/>
            </a:endParaRPr>
          </a:p>
          <a:p>
            <a:pPr>
              <a:defRPr/>
            </a:pPr>
            <a:endParaRPr lang="en-US" sz="1000" b="1" dirty="0">
              <a:solidFill>
                <a:srgbClr val="7030A0"/>
              </a:solidFill>
              <a:latin typeface="Arial" charset="0"/>
            </a:endParaRPr>
          </a:p>
          <a:p>
            <a:pPr>
              <a:defRPr/>
            </a:pPr>
            <a:r>
              <a:rPr lang="en-US" b="1" dirty="0" smtClean="0">
                <a:solidFill>
                  <a:srgbClr val="7030A0"/>
                </a:solidFill>
                <a:latin typeface="Arial" charset="0"/>
              </a:rPr>
              <a:t>milSuite Operations Chief:</a:t>
            </a: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Arial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	Todd Miller	</a:t>
            </a:r>
            <a:r>
              <a:rPr lang="en-US" dirty="0" smtClean="0">
                <a:solidFill>
                  <a:prstClr val="black"/>
                </a:solidFill>
                <a:latin typeface="Arial" charset="0"/>
                <a:hlinkClick r:id="rId4"/>
              </a:rPr>
              <a:t>todd.f.miller10.ctr@mail.mil</a:t>
            </a:r>
            <a:endParaRPr lang="en-US" dirty="0" smtClean="0">
              <a:solidFill>
                <a:prstClr val="black"/>
              </a:solidFill>
              <a:latin typeface="Arial" charset="0"/>
            </a:endParaRPr>
          </a:p>
          <a:p>
            <a:pPr>
              <a:defRPr/>
            </a:pPr>
            <a:endParaRPr lang="en-US" sz="1000" b="1" dirty="0">
              <a:solidFill>
                <a:srgbClr val="7030A0"/>
              </a:solidFill>
              <a:latin typeface="Arial" charset="0"/>
            </a:endParaRPr>
          </a:p>
          <a:p>
            <a:pPr>
              <a:defRPr/>
            </a:pPr>
            <a:endParaRPr lang="en-US" b="1" dirty="0" smtClean="0">
              <a:solidFill>
                <a:srgbClr val="7030A0"/>
              </a:solidFill>
              <a:latin typeface="Arial" charset="0"/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9B185-DBD1-4117-A654-8E6A4B2AAE11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34821" name="Picture 17" descr="PEOC3Tlogo.w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3950" y="0"/>
            <a:ext cx="2789238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gabel_MILTECH_3d_logo.jpg"/>
          <p:cNvPicPr>
            <a:picLocks noChangeAspect="1"/>
          </p:cNvPicPr>
          <p:nvPr/>
        </p:nvPicPr>
        <p:blipFill>
          <a:blip r:embed="rId6" cstate="print"/>
          <a:srcRect l="49437" t="8015" r="10001" b="4973"/>
          <a:stretch>
            <a:fillRect/>
          </a:stretch>
        </p:blipFill>
        <p:spPr bwMode="auto">
          <a:xfrm>
            <a:off x="6858000" y="2692295"/>
            <a:ext cx="1856760" cy="248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OC3T_briefing_template July 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ilSuite-brief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2432</TotalTime>
  <Words>331</Words>
  <Application>Microsoft Office PowerPoint</Application>
  <PresentationFormat>On-screen Show (4:3)</PresentationFormat>
  <Paragraphs>43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  <vt:variant>
        <vt:lpstr>Custom Shows</vt:lpstr>
      </vt:variant>
      <vt:variant>
        <vt:i4>1</vt:i4>
      </vt:variant>
    </vt:vector>
  </HeadingPairs>
  <TitlesOfParts>
    <vt:vector size="15" baseType="lpstr">
      <vt:lpstr>Arial</vt:lpstr>
      <vt:lpstr>Arial Black</vt:lpstr>
      <vt:lpstr>Calibri</vt:lpstr>
      <vt:lpstr>MV Boli</vt:lpstr>
      <vt:lpstr>Wingdings</vt:lpstr>
      <vt:lpstr>PEOC3T_briefing_template July 2011</vt:lpstr>
      <vt:lpstr>milSuite-brief-template</vt:lpstr>
      <vt:lpstr>milSuite Workstyle</vt:lpstr>
      <vt:lpstr>Let’s all work separately</vt:lpstr>
      <vt:lpstr>Let’s all work collaboratively</vt:lpstr>
      <vt:lpstr>Let’s all work socially</vt:lpstr>
      <vt:lpstr>milSuite Workstyle</vt:lpstr>
      <vt:lpstr>milSuite Workstyle Examples</vt:lpstr>
      <vt:lpstr> Points of Contact  Visit milSuite at https://www.milsuite.mil  </vt:lpstr>
      <vt:lpstr>Custom Show 1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milWiki Overview</dc:title>
  <dc:creator>brett.lovelace</dc:creator>
  <cp:lastModifiedBy>McMahan, Curtis S CTR USA TRADOC</cp:lastModifiedBy>
  <cp:revision>243</cp:revision>
  <dcterms:created xsi:type="dcterms:W3CDTF">2013-01-22T18:51:17Z</dcterms:created>
  <dcterms:modified xsi:type="dcterms:W3CDTF">2016-07-27T15:06:27Z</dcterms:modified>
</cp:coreProperties>
</file>