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340" r:id="rId2"/>
    <p:sldId id="465" r:id="rId3"/>
    <p:sldId id="733" r:id="rId4"/>
    <p:sldId id="715" r:id="rId5"/>
    <p:sldId id="722" r:id="rId6"/>
    <p:sldId id="675" r:id="rId7"/>
    <p:sldId id="725" r:id="rId8"/>
    <p:sldId id="713" r:id="rId9"/>
    <p:sldId id="714" r:id="rId10"/>
    <p:sldId id="682" r:id="rId11"/>
    <p:sldId id="707" r:id="rId12"/>
    <p:sldId id="678" r:id="rId13"/>
    <p:sldId id="681" r:id="rId14"/>
    <p:sldId id="708" r:id="rId15"/>
    <p:sldId id="688" r:id="rId16"/>
    <p:sldId id="684" r:id="rId17"/>
    <p:sldId id="689" r:id="rId18"/>
    <p:sldId id="709" r:id="rId19"/>
    <p:sldId id="695" r:id="rId20"/>
    <p:sldId id="710" r:id="rId21"/>
    <p:sldId id="698" r:id="rId22"/>
    <p:sldId id="699" r:id="rId23"/>
    <p:sldId id="711" r:id="rId24"/>
    <p:sldId id="703" r:id="rId25"/>
    <p:sldId id="704" r:id="rId26"/>
    <p:sldId id="712" r:id="rId27"/>
    <p:sldId id="702" r:id="rId28"/>
    <p:sldId id="735" r:id="rId29"/>
    <p:sldId id="734" r:id="rId30"/>
    <p:sldId id="748" r:id="rId31"/>
    <p:sldId id="705" r:id="rId32"/>
    <p:sldId id="706" r:id="rId33"/>
    <p:sldId id="732" r:id="rId34"/>
    <p:sldId id="719" r:id="rId35"/>
    <p:sldId id="721" r:id="rId36"/>
    <p:sldId id="726" r:id="rId37"/>
    <p:sldId id="727" r:id="rId38"/>
    <p:sldId id="728" r:id="rId39"/>
    <p:sldId id="729" r:id="rId40"/>
    <p:sldId id="730" r:id="rId41"/>
    <p:sldId id="736" r:id="rId42"/>
    <p:sldId id="739" r:id="rId43"/>
    <p:sldId id="740" r:id="rId44"/>
    <p:sldId id="741" r:id="rId45"/>
    <p:sldId id="742" r:id="rId46"/>
    <p:sldId id="743" r:id="rId47"/>
    <p:sldId id="744" r:id="rId48"/>
    <p:sldId id="745" r:id="rId49"/>
    <p:sldId id="746" r:id="rId50"/>
    <p:sldId id="747" r:id="rId51"/>
    <p:sldId id="696" r:id="rId52"/>
  </p:sldIdLst>
  <p:sldSz cx="9144000" cy="6858000" type="screen4x3"/>
  <p:notesSz cx="7023100" cy="93091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ND Authorized User" initials="RAND" lastIdx="23" clrIdx="0"/>
  <p:cmAuthor id="1" name="Anonymous" initials="A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339966"/>
    <a:srgbClr val="009900"/>
    <a:srgbClr val="00A000"/>
    <a:srgbClr val="E8E200"/>
    <a:srgbClr val="C20000"/>
    <a:srgbClr val="F6F000"/>
    <a:srgbClr val="FF9933"/>
    <a:srgbClr val="808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466" autoAdjust="0"/>
  </p:normalViewPr>
  <p:slideViewPr>
    <p:cSldViewPr snapToGrid="0">
      <p:cViewPr varScale="1">
        <p:scale>
          <a:sx n="64" d="100"/>
          <a:sy n="64" d="100"/>
        </p:scale>
        <p:origin x="-1068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11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2" d="100"/>
          <a:sy n="112" d="100"/>
        </p:scale>
        <p:origin x="-1976" y="-120"/>
      </p:cViewPr>
      <p:guideLst>
        <p:guide orient="horz" pos="2932"/>
        <p:guide pos="221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8.xml"/><Relationship Id="rId18" Type="http://schemas.openxmlformats.org/officeDocument/2006/relationships/slide" Target="slides/slide29.xml"/><Relationship Id="rId3" Type="http://schemas.openxmlformats.org/officeDocument/2006/relationships/slide" Target="slides/slide3.xml"/><Relationship Id="rId21" Type="http://schemas.openxmlformats.org/officeDocument/2006/relationships/slide" Target="slides/slide34.xml"/><Relationship Id="rId7" Type="http://schemas.openxmlformats.org/officeDocument/2006/relationships/slide" Target="slides/slide8.xml"/><Relationship Id="rId12" Type="http://schemas.openxmlformats.org/officeDocument/2006/relationships/slide" Target="slides/slide15.xml"/><Relationship Id="rId17" Type="http://schemas.openxmlformats.org/officeDocument/2006/relationships/slide" Target="slides/slide28.xml"/><Relationship Id="rId2" Type="http://schemas.openxmlformats.org/officeDocument/2006/relationships/slide" Target="slides/slide2.xml"/><Relationship Id="rId16" Type="http://schemas.openxmlformats.org/officeDocument/2006/relationships/slide" Target="slides/slide26.xml"/><Relationship Id="rId20" Type="http://schemas.openxmlformats.org/officeDocument/2006/relationships/slide" Target="slides/slide31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4.xml"/><Relationship Id="rId24" Type="http://schemas.openxmlformats.org/officeDocument/2006/relationships/slide" Target="slides/slide39.xml"/><Relationship Id="rId5" Type="http://schemas.openxmlformats.org/officeDocument/2006/relationships/slide" Target="slides/slide5.xml"/><Relationship Id="rId15" Type="http://schemas.openxmlformats.org/officeDocument/2006/relationships/slide" Target="slides/slide23.xml"/><Relationship Id="rId23" Type="http://schemas.openxmlformats.org/officeDocument/2006/relationships/slide" Target="slides/slide36.xml"/><Relationship Id="rId10" Type="http://schemas.openxmlformats.org/officeDocument/2006/relationships/slide" Target="slides/slide11.xml"/><Relationship Id="rId19" Type="http://schemas.openxmlformats.org/officeDocument/2006/relationships/slide" Target="slides/slide30.xml"/><Relationship Id="rId4" Type="http://schemas.openxmlformats.org/officeDocument/2006/relationships/slide" Target="slides/slide4.xml"/><Relationship Id="rId9" Type="http://schemas.openxmlformats.org/officeDocument/2006/relationships/slide" Target="slides/slide10.xml"/><Relationship Id="rId14" Type="http://schemas.openxmlformats.org/officeDocument/2006/relationships/slide" Target="slides/slide20.xml"/><Relationship Id="rId22" Type="http://schemas.openxmlformats.org/officeDocument/2006/relationships/slide" Target="slides/slide3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l" defTabSz="93326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121" y="0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 defTabSz="93326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3328"/>
            <a:ext cx="3043979" cy="46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l" defTabSz="93326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121" y="8843328"/>
            <a:ext cx="3043979" cy="46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 defTabSz="933261">
              <a:defRPr sz="1200"/>
            </a:lvl1pPr>
          </a:lstStyle>
          <a:p>
            <a:pPr>
              <a:defRPr/>
            </a:pPr>
            <a:fld id="{2910B8F1-33B3-4B3C-AB46-3E1556ACD1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0255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l" defTabSz="933261">
              <a:defRPr sz="12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121" y="0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 defTabSz="933261">
              <a:defRPr sz="12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70517" y="4422459"/>
            <a:ext cx="4682067" cy="418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0" y="8843328"/>
            <a:ext cx="7023100" cy="46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defTabSz="933261">
              <a:defRPr sz="1200" b="0" i="0"/>
            </a:lvl1pPr>
          </a:lstStyle>
          <a:p>
            <a:pPr>
              <a:defRPr/>
            </a:pPr>
            <a:fld id="{FC7F7581-20A1-4466-91A1-C9C74937D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9656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AED64B-8DEB-4EBD-922A-D5A9631B1BF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2010 SFI scores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7F7581-20A1-4466-91A1-C9C74937DCF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9516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2008 State Reach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7F7581-20A1-4466-91A1-C9C74937DCF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4741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33375"/>
            <a:ext cx="3867150" cy="104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 userDrawn="1"/>
        </p:nvSpPr>
        <p:spPr>
          <a:xfrm>
            <a:off x="2855931" y="213055"/>
            <a:ext cx="33522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Draft results – not to be cited or distributed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88938"/>
            <a:ext cx="2286000" cy="55260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388938"/>
            <a:ext cx="6705600" cy="55260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8938"/>
            <a:ext cx="9144000" cy="6111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7713" y="1482725"/>
            <a:ext cx="3810000" cy="4432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113" y="1482725"/>
            <a:ext cx="3810000" cy="4432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8938"/>
            <a:ext cx="9144000" cy="6111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47713" y="1482725"/>
            <a:ext cx="7772400" cy="44323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7713" y="1482725"/>
            <a:ext cx="3810000" cy="4432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0113" y="1482725"/>
            <a:ext cx="3810000" cy="4432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04800" y="6381750"/>
            <a:ext cx="639763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88938"/>
            <a:ext cx="914400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7713" y="1482725"/>
            <a:ext cx="7772400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44169" y="6400800"/>
            <a:ext cx="3712506" cy="2160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051" tIns="45245" rIns="92051" bIns="45245">
            <a:spAutoFit/>
          </a:bodyPr>
          <a:lstStyle/>
          <a:p>
            <a:pPr algn="r" defTabSz="908050">
              <a:lnSpc>
                <a:spcPct val="90000"/>
              </a:lnSpc>
              <a:defRPr/>
            </a:pPr>
            <a:r>
              <a:rPr lang="en-US" sz="900" i="0" dirty="0"/>
              <a:t>RAND Arroyo, </a:t>
            </a:r>
            <a:r>
              <a:rPr lang="en-US" sz="900" i="0" dirty="0" smtClean="0"/>
              <a:t>Preventive Security</a:t>
            </a:r>
            <a:r>
              <a:rPr lang="en-US" sz="900" i="0" baseline="0" dirty="0" smtClean="0"/>
              <a:t> Cooperation</a:t>
            </a:r>
            <a:r>
              <a:rPr lang="en-US" sz="900" i="0" dirty="0" smtClean="0"/>
              <a:t>, March 2012 </a:t>
            </a:r>
            <a:r>
              <a:rPr lang="en-US" sz="900" i="0" dirty="0"/>
              <a:t>- </a:t>
            </a:r>
            <a:fld id="{50EA6748-8D38-4745-8E81-6A7207124B7D}" type="slidenum">
              <a:rPr lang="en-US" sz="900" i="0"/>
              <a:pPr algn="r" defTabSz="908050">
                <a:lnSpc>
                  <a:spcPct val="90000"/>
                </a:lnSpc>
                <a:defRPr/>
              </a:pPr>
              <a:t>‹#›</a:t>
            </a:fld>
            <a:endParaRPr lang="en-US" sz="900" i="0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2651395" y="-3"/>
            <a:ext cx="3352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Draft</a:t>
            </a:r>
            <a:r>
              <a:rPr lang="en-US" sz="1200" baseline="0" dirty="0" smtClean="0"/>
              <a:t> results – not to be cited or distributed</a:t>
            </a: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4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4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4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4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4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884363"/>
            <a:ext cx="9144000" cy="1800225"/>
          </a:xfrm>
          <a:noFill/>
        </p:spPr>
        <p:txBody>
          <a:bodyPr/>
          <a:lstStyle/>
          <a:p>
            <a:r>
              <a:rPr lang="en-US" dirty="0" smtClean="0"/>
              <a:t>Assessing Security Cooperation as a Preventive Tool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dirty="0" smtClean="0"/>
              <a:t>Preliminary Observations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Angela O’Mahony, Derek Eaton, </a:t>
            </a:r>
            <a:br>
              <a:rPr lang="en-US" sz="2400" dirty="0" smtClean="0"/>
            </a:br>
            <a:r>
              <a:rPr lang="en-US" sz="2400" dirty="0" smtClean="0"/>
              <a:t>Michael </a:t>
            </a:r>
            <a:r>
              <a:rPr lang="en-US" sz="2400" dirty="0"/>
              <a:t>McNerney, Tom </a:t>
            </a:r>
            <a:r>
              <a:rPr lang="en-US" sz="2400" dirty="0" smtClean="0"/>
              <a:t>Szayna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4803775"/>
            <a:ext cx="9144000" cy="1150938"/>
          </a:xfrm>
          <a:noFill/>
        </p:spPr>
        <p:txBody>
          <a:bodyPr/>
          <a:lstStyle/>
          <a:p>
            <a:pPr marL="0" indent="0" algn="ctr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en-US" dirty="0" smtClean="0"/>
              <a:t> March 2012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Outline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977" y="1513898"/>
            <a:ext cx="7772400" cy="4432300"/>
          </a:xfrm>
        </p:spPr>
        <p:txBody>
          <a:bodyPr/>
          <a:lstStyle/>
          <a:p>
            <a:r>
              <a:rPr lang="en-US" dirty="0" smtClean="0"/>
              <a:t>Approach and methodology</a:t>
            </a:r>
          </a:p>
          <a:p>
            <a:endParaRPr lang="en-US" dirty="0" smtClean="0"/>
          </a:p>
          <a:p>
            <a:r>
              <a:rPr lang="en-US" dirty="0" smtClean="0"/>
              <a:t>What we found out</a:t>
            </a:r>
          </a:p>
          <a:p>
            <a:endParaRPr lang="en-US" dirty="0" smtClean="0"/>
          </a:p>
          <a:p>
            <a:r>
              <a:rPr lang="en-US" dirty="0" smtClean="0"/>
              <a:t>Conclusions and way forward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47633" y="2251428"/>
            <a:ext cx="7393969" cy="668337"/>
          </a:xfrm>
          <a:prstGeom prst="rect">
            <a:avLst/>
          </a:prstGeom>
          <a:noFill/>
          <a:ln w="38100">
            <a:solidFill>
              <a:srgbClr val="C2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349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6378"/>
            <a:ext cx="9144000" cy="611187"/>
          </a:xfrm>
        </p:spPr>
        <p:txBody>
          <a:bodyPr/>
          <a:lstStyle/>
          <a:p>
            <a:r>
              <a:rPr lang="en-US" sz="2800" dirty="0" smtClean="0"/>
              <a:t>Testing our </a:t>
            </a:r>
            <a:r>
              <a:rPr lang="en-US" sz="2800" dirty="0"/>
              <a:t>Hypotheses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287" y="1355403"/>
            <a:ext cx="7734473" cy="4881623"/>
          </a:xfrm>
        </p:spPr>
        <p:txBody>
          <a:bodyPr>
            <a:noAutofit/>
          </a:bodyPr>
          <a:lstStyle/>
          <a:p>
            <a:pPr marL="457200" indent="-457200">
              <a:buAutoNum type="arabicParenR"/>
            </a:pPr>
            <a:r>
              <a:rPr lang="en-US" dirty="0" smtClean="0"/>
              <a:t>SC lowers the probability of domestic instability</a:t>
            </a:r>
          </a:p>
          <a:p>
            <a:pPr marL="457200" indent="-457200">
              <a:buAutoNum type="arabicParenR"/>
            </a:pPr>
            <a:endParaRPr lang="en-US" dirty="0" smtClean="0"/>
          </a:p>
          <a:p>
            <a:pPr marL="457200" indent="-457200">
              <a:buAutoNum type="arabicParenR"/>
            </a:pPr>
            <a:r>
              <a:rPr lang="en-US" dirty="0" smtClean="0"/>
              <a:t>Effect of SC is conditional </a:t>
            </a:r>
          </a:p>
          <a:p>
            <a:pPr lvl="1">
              <a:buFontTx/>
              <a:buChar char="-"/>
            </a:pPr>
            <a:r>
              <a:rPr lang="en-US" dirty="0" smtClean="0"/>
              <a:t>SC </a:t>
            </a:r>
            <a:r>
              <a:rPr lang="en-US" dirty="0"/>
              <a:t>more effective in</a:t>
            </a:r>
          </a:p>
          <a:p>
            <a:pPr lvl="2">
              <a:buFontTx/>
              <a:buChar char="-"/>
            </a:pPr>
            <a:r>
              <a:rPr lang="en-US" dirty="0" smtClean="0"/>
              <a:t>States with stronger institutions</a:t>
            </a:r>
          </a:p>
          <a:p>
            <a:pPr lvl="2">
              <a:buFontTx/>
              <a:buChar char="-"/>
            </a:pPr>
            <a:r>
              <a:rPr lang="en-US" dirty="0" smtClean="0"/>
              <a:t>Democratic regimes</a:t>
            </a:r>
          </a:p>
          <a:p>
            <a:pPr lvl="2">
              <a:buFontTx/>
              <a:buChar char="-"/>
            </a:pPr>
            <a:r>
              <a:rPr lang="en-US" dirty="0" smtClean="0"/>
              <a:t>Some regions</a:t>
            </a:r>
          </a:p>
          <a:p>
            <a:pPr lvl="2">
              <a:buFontTx/>
              <a:buChar char="-"/>
            </a:pPr>
            <a:r>
              <a:rPr lang="en-US" dirty="0" smtClean="0"/>
              <a:t>Countries that also receive development assistance</a:t>
            </a:r>
          </a:p>
          <a:p>
            <a:pPr lvl="1">
              <a:buFontTx/>
              <a:buChar char="-"/>
            </a:pPr>
            <a:r>
              <a:rPr lang="en-US" dirty="0" smtClean="0"/>
              <a:t>Some types of SC are more effective than others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204575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996535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447488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907259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333122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Wingdings" pitchFamily="2" charset="2"/>
                <a:sym typeface="Wingdings"/>
              </a:rPr>
              <a:t></a:t>
            </a:r>
            <a:endParaRPr lang="en-US" sz="4000" dirty="0">
              <a:solidFill>
                <a:srgbClr val="C00000"/>
              </a:solidFill>
              <a:latin typeface="Wingdings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920" y="5119182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52525" y="5876905"/>
            <a:ext cx="657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7203" y="6030793"/>
            <a:ext cx="2798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Supports </a:t>
            </a:r>
            <a:r>
              <a:rPr lang="en-US" sz="2000" dirty="0" smtClean="0"/>
              <a:t>hypothesis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311650" y="5876905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Wingdings" pitchFamily="2" charset="2"/>
                <a:sym typeface="Wingdings"/>
              </a:rPr>
              <a:t></a:t>
            </a:r>
            <a:endParaRPr lang="en-US" sz="4000" dirty="0">
              <a:solidFill>
                <a:srgbClr val="C00000"/>
              </a:solidFill>
              <a:latin typeface="Wingdings" pitchFamily="2" charset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93920" y="6030793"/>
            <a:ext cx="3795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Does not support hypothesis</a:t>
            </a:r>
            <a:endParaRPr lang="en-US" sz="2000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110718" y="1254337"/>
            <a:ext cx="7393969" cy="668337"/>
          </a:xfrm>
          <a:prstGeom prst="rect">
            <a:avLst/>
          </a:prstGeom>
          <a:noFill/>
          <a:ln w="38100">
            <a:solidFill>
              <a:srgbClr val="C2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009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274"/>
            <a:ext cx="9144000" cy="611187"/>
          </a:xfrm>
        </p:spPr>
        <p:txBody>
          <a:bodyPr/>
          <a:lstStyle/>
          <a:p>
            <a:r>
              <a:rPr lang="en-US" sz="2800" dirty="0" smtClean="0"/>
              <a:t>SC Appeared to Reduce State Fragility…</a:t>
            </a:r>
            <a:br>
              <a:rPr lang="en-US" sz="2800" dirty="0" smtClean="0"/>
            </a:br>
            <a:r>
              <a:rPr lang="en-US" sz="2000" dirty="0" smtClean="0"/>
              <a:t>(One year effect)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6706" y="994774"/>
            <a:ext cx="6651761" cy="465123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0" y="5622879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$1,000 SC per 10,000 people is associated </a:t>
            </a:r>
          </a:p>
          <a:p>
            <a:r>
              <a:rPr lang="en-US" dirty="0" smtClean="0"/>
              <a:t>with 0.34 decline in SFI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644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6481"/>
            <a:ext cx="9144000" cy="818866"/>
          </a:xfrm>
        </p:spPr>
        <p:txBody>
          <a:bodyPr/>
          <a:lstStyle/>
          <a:p>
            <a:r>
              <a:rPr lang="en-US" sz="2800" dirty="0"/>
              <a:t>…Size of Impact </a:t>
            </a:r>
            <a:r>
              <a:rPr lang="en-US" sz="2800" dirty="0" smtClean="0"/>
              <a:t>Did </a:t>
            </a:r>
            <a:r>
              <a:rPr lang="en-US" sz="2800" dirty="0"/>
              <a:t>Not Increase Greatly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with </a:t>
            </a:r>
            <a:r>
              <a:rPr lang="en-US" sz="2800" dirty="0"/>
              <a:t>Large Amounts of SC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5622879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$100,000 SC per 10,000 people is associated </a:t>
            </a:r>
          </a:p>
          <a:p>
            <a:r>
              <a:rPr lang="en-US" dirty="0" smtClean="0"/>
              <a:t>with 0.55 decline in SFI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2420" y="994136"/>
            <a:ext cx="6700001" cy="470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81913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6378"/>
            <a:ext cx="9144000" cy="611187"/>
          </a:xfrm>
        </p:spPr>
        <p:txBody>
          <a:bodyPr/>
          <a:lstStyle/>
          <a:p>
            <a:r>
              <a:rPr lang="en-US" sz="2800" dirty="0" smtClean="0"/>
              <a:t>Testing our </a:t>
            </a:r>
            <a:r>
              <a:rPr lang="en-US" sz="2800" dirty="0"/>
              <a:t>Hypotheses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287" y="1355403"/>
            <a:ext cx="7734473" cy="4881623"/>
          </a:xfrm>
        </p:spPr>
        <p:txBody>
          <a:bodyPr>
            <a:noAutofit/>
          </a:bodyPr>
          <a:lstStyle/>
          <a:p>
            <a:pPr marL="457200" indent="-457200">
              <a:buAutoNum type="arabicParenR"/>
            </a:pPr>
            <a:r>
              <a:rPr lang="en-US" dirty="0" smtClean="0"/>
              <a:t>SC lowers the probability of domestic instability</a:t>
            </a:r>
          </a:p>
          <a:p>
            <a:pPr marL="457200" indent="-457200">
              <a:buAutoNum type="arabicParenR"/>
            </a:pPr>
            <a:endParaRPr lang="en-US" dirty="0" smtClean="0"/>
          </a:p>
          <a:p>
            <a:pPr marL="457200" indent="-457200">
              <a:buAutoNum type="arabicParenR"/>
            </a:pPr>
            <a:r>
              <a:rPr lang="en-US" dirty="0" smtClean="0"/>
              <a:t>Effect of SC is conditional </a:t>
            </a:r>
          </a:p>
          <a:p>
            <a:pPr lvl="1">
              <a:buFontTx/>
              <a:buChar char="-"/>
            </a:pPr>
            <a:r>
              <a:rPr lang="en-US" dirty="0" smtClean="0"/>
              <a:t>SC </a:t>
            </a:r>
            <a:r>
              <a:rPr lang="en-US" dirty="0"/>
              <a:t>more effective in</a:t>
            </a:r>
          </a:p>
          <a:p>
            <a:pPr lvl="2">
              <a:buFontTx/>
              <a:buChar char="-"/>
            </a:pPr>
            <a:r>
              <a:rPr lang="en-US" dirty="0" smtClean="0"/>
              <a:t>States with stronger institutions</a:t>
            </a:r>
          </a:p>
          <a:p>
            <a:pPr lvl="2">
              <a:buFontTx/>
              <a:buChar char="-"/>
            </a:pPr>
            <a:r>
              <a:rPr lang="en-US" dirty="0" smtClean="0"/>
              <a:t>Democratic regimes</a:t>
            </a:r>
          </a:p>
          <a:p>
            <a:pPr lvl="2">
              <a:buFontTx/>
              <a:buChar char="-"/>
            </a:pPr>
            <a:r>
              <a:rPr lang="en-US" dirty="0" smtClean="0"/>
              <a:t>Some regions</a:t>
            </a:r>
          </a:p>
          <a:p>
            <a:pPr lvl="2">
              <a:buFontTx/>
              <a:buChar char="-"/>
            </a:pPr>
            <a:r>
              <a:rPr lang="en-US" dirty="0" smtClean="0"/>
              <a:t>Countries that also receive development assistance</a:t>
            </a:r>
          </a:p>
          <a:p>
            <a:pPr lvl="1">
              <a:buFontTx/>
              <a:buChar char="-"/>
            </a:pPr>
            <a:r>
              <a:rPr lang="en-US" dirty="0" smtClean="0"/>
              <a:t>Some types of SC are more effective than others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204575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996535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447488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907259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333122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Wingdings" pitchFamily="2" charset="2"/>
                <a:sym typeface="Wingdings"/>
              </a:rPr>
              <a:t></a:t>
            </a:r>
            <a:endParaRPr lang="en-US" sz="4000" dirty="0">
              <a:solidFill>
                <a:srgbClr val="C00000"/>
              </a:solidFill>
              <a:latin typeface="Wingdings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920" y="5119182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52525" y="5876905"/>
            <a:ext cx="657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7203" y="6030793"/>
            <a:ext cx="2798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Supports </a:t>
            </a:r>
            <a:r>
              <a:rPr lang="en-US" sz="2000" dirty="0" smtClean="0"/>
              <a:t>hypothesis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311650" y="5876905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Wingdings" pitchFamily="2" charset="2"/>
                <a:sym typeface="Wingdings"/>
              </a:rPr>
              <a:t></a:t>
            </a:r>
            <a:endParaRPr lang="en-US" sz="4000" dirty="0">
              <a:solidFill>
                <a:srgbClr val="C00000"/>
              </a:solidFill>
              <a:latin typeface="Wingdings" pitchFamily="2" charset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93920" y="6030793"/>
            <a:ext cx="3795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Does not support hypothesis</a:t>
            </a:r>
            <a:endParaRPr lang="en-US" sz="2000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110718" y="3051672"/>
            <a:ext cx="7393969" cy="512535"/>
          </a:xfrm>
          <a:prstGeom prst="rect">
            <a:avLst/>
          </a:prstGeom>
          <a:noFill/>
          <a:ln w="38100">
            <a:solidFill>
              <a:srgbClr val="C2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103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We Measure Strength of State Institutions Two Ways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500" y="1482724"/>
            <a:ext cx="8338783" cy="4822541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US" dirty="0" smtClean="0"/>
              <a:t>We use SFI in the year in which SC was provided</a:t>
            </a:r>
          </a:p>
          <a:p>
            <a:pPr marL="457200" indent="-457200">
              <a:buAutoNum type="arabicParenR"/>
            </a:pPr>
            <a:endParaRPr lang="en-US" dirty="0" smtClean="0"/>
          </a:p>
          <a:p>
            <a:pPr marL="457200" indent="-457200">
              <a:buAutoNum type="arabicParenR"/>
            </a:pPr>
            <a:r>
              <a:rPr lang="en-US" dirty="0" smtClean="0"/>
              <a:t>We use State Reach, which measures governments’ capacity to penetrate its territory and mobilize resources</a:t>
            </a:r>
          </a:p>
          <a:p>
            <a:pPr marL="973137" lvl="1" indent="-457200"/>
            <a:r>
              <a:rPr lang="en-US" dirty="0" smtClean="0"/>
              <a:t>State Reach is an index comprised of:</a:t>
            </a:r>
          </a:p>
          <a:p>
            <a:pPr lvl="2">
              <a:buFontTx/>
              <a:buChar char="-"/>
            </a:pPr>
            <a:r>
              <a:rPr lang="en-US" dirty="0" smtClean="0"/>
              <a:t>Road Density (km of roads per 100 sq. km)</a:t>
            </a:r>
            <a:endParaRPr lang="en-US" dirty="0"/>
          </a:p>
          <a:p>
            <a:pPr lvl="2">
              <a:buFontTx/>
              <a:buChar char="-"/>
            </a:pPr>
            <a:r>
              <a:rPr lang="en-US" dirty="0" smtClean="0"/>
              <a:t>Telephone Density (telephone lines per 100 people)</a:t>
            </a:r>
          </a:p>
          <a:p>
            <a:pPr lvl="2">
              <a:buFontTx/>
              <a:buChar char="-"/>
            </a:pPr>
            <a:r>
              <a:rPr lang="en-US" dirty="0" smtClean="0"/>
              <a:t>Urbanization (urban population as % of total)</a:t>
            </a:r>
          </a:p>
          <a:p>
            <a:pPr marL="457200" indent="-45720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795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2548668" y="4511486"/>
            <a:ext cx="704039" cy="40011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6481"/>
            <a:ext cx="9144000" cy="818866"/>
          </a:xfrm>
        </p:spPr>
        <p:txBody>
          <a:bodyPr/>
          <a:lstStyle/>
          <a:p>
            <a:r>
              <a:rPr lang="en-US" sz="2800" smtClean="0"/>
              <a:t>SC Was More Effective in </a:t>
            </a:r>
            <a:br>
              <a:rPr lang="en-US" sz="2800" smtClean="0"/>
            </a:br>
            <a:r>
              <a:rPr lang="en-US" sz="2800" smtClean="0"/>
              <a:t>Less Fragile Partner Nations in Our Set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586854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$1,000 SC per 10,000 people as SFI varies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38449" y="1093941"/>
            <a:ext cx="6393656" cy="464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34205" y="4535650"/>
            <a:ext cx="704039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/>
              <a:t>e.g.</a:t>
            </a:r>
          </a:p>
          <a:p>
            <a:r>
              <a:rPr lang="en-US" sz="1000" dirty="0" smtClean="0"/>
              <a:t>Uruguay</a:t>
            </a:r>
            <a:endParaRPr lang="en-US" sz="1000" dirty="0"/>
          </a:p>
        </p:txBody>
      </p:sp>
      <p:cxnSp>
        <p:nvCxnSpPr>
          <p:cNvPr id="7" name="Straight Arrow Connector 6"/>
          <p:cNvCxnSpPr>
            <a:stCxn id="4" idx="2"/>
            <a:endCxn id="4" idx="2"/>
          </p:cNvCxnSpPr>
          <p:nvPr/>
        </p:nvCxnSpPr>
        <p:spPr bwMode="auto">
          <a:xfrm>
            <a:off x="2786225" y="4935760"/>
            <a:ext cx="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H="1">
            <a:off x="2671763" y="4911596"/>
            <a:ext cx="228924" cy="1461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3529013" y="4932173"/>
            <a:ext cx="174386" cy="1256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H="1">
            <a:off x="4343400" y="4921884"/>
            <a:ext cx="118111" cy="1358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5143500" y="4911596"/>
            <a:ext cx="135731" cy="2604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>
            <a:off x="6052343" y="4904260"/>
            <a:ext cx="1" cy="2678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879511" y="4911595"/>
            <a:ext cx="0" cy="2604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7658180" y="4911594"/>
            <a:ext cx="114220" cy="2604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3258576" y="4535650"/>
            <a:ext cx="715260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/>
              <a:t>e.g.</a:t>
            </a:r>
          </a:p>
          <a:p>
            <a:r>
              <a:rPr lang="en-US" sz="1000" dirty="0" smtClean="0"/>
              <a:t>Malaysia</a:t>
            </a:r>
            <a:endParaRPr lang="en-US" sz="1000" dirty="0"/>
          </a:p>
        </p:txBody>
      </p:sp>
      <p:sp>
        <p:nvSpPr>
          <p:cNvPr id="37" name="TextBox 36"/>
          <p:cNvSpPr txBox="1"/>
          <p:nvPr/>
        </p:nvSpPr>
        <p:spPr>
          <a:xfrm>
            <a:off x="5696595" y="4512885"/>
            <a:ext cx="654346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/>
              <a:t>e.g.</a:t>
            </a:r>
          </a:p>
          <a:p>
            <a:r>
              <a:rPr lang="en-US" sz="1000" dirty="0" smtClean="0"/>
              <a:t>Uganda</a:t>
            </a:r>
            <a:endParaRPr lang="en-US" sz="1000" dirty="0"/>
          </a:p>
        </p:txBody>
      </p:sp>
      <p:sp>
        <p:nvSpPr>
          <p:cNvPr id="38" name="TextBox 37"/>
          <p:cNvSpPr txBox="1"/>
          <p:nvPr/>
        </p:nvSpPr>
        <p:spPr>
          <a:xfrm>
            <a:off x="6506128" y="4512885"/>
            <a:ext cx="689612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/>
              <a:t>e.g.</a:t>
            </a:r>
          </a:p>
          <a:p>
            <a:r>
              <a:rPr lang="en-US" sz="1000" dirty="0" smtClean="0"/>
              <a:t>Ethiopia</a:t>
            </a:r>
            <a:endParaRPr lang="en-US" sz="1000" dirty="0"/>
          </a:p>
        </p:txBody>
      </p:sp>
      <p:sp>
        <p:nvSpPr>
          <p:cNvPr id="39" name="TextBox 38"/>
          <p:cNvSpPr txBox="1"/>
          <p:nvPr/>
        </p:nvSpPr>
        <p:spPr>
          <a:xfrm>
            <a:off x="7321388" y="4511486"/>
            <a:ext cx="673582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/>
              <a:t>e.g.</a:t>
            </a:r>
          </a:p>
          <a:p>
            <a:r>
              <a:rPr lang="en-US" sz="1000" dirty="0" smtClean="0"/>
              <a:t>Somalia</a:t>
            </a:r>
            <a:endParaRPr lang="en-US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4052690" y="4547971"/>
            <a:ext cx="782587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/>
              <a:t>e.g.</a:t>
            </a:r>
          </a:p>
          <a:p>
            <a:r>
              <a:rPr lang="en-US" sz="1000" dirty="0" smtClean="0"/>
              <a:t>Honduras</a:t>
            </a:r>
            <a:endParaRPr lang="en-US" sz="1000" dirty="0"/>
          </a:p>
        </p:txBody>
      </p:sp>
      <p:sp>
        <p:nvSpPr>
          <p:cNvPr id="41" name="TextBox 40"/>
          <p:cNvSpPr txBox="1"/>
          <p:nvPr/>
        </p:nvSpPr>
        <p:spPr>
          <a:xfrm>
            <a:off x="4880184" y="4547971"/>
            <a:ext cx="662362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/>
              <a:t>e.g.</a:t>
            </a:r>
          </a:p>
          <a:p>
            <a:r>
              <a:rPr lang="en-US" sz="1000" dirty="0" smtClean="0"/>
              <a:t>Djibouti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203622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6481"/>
            <a:ext cx="9144000" cy="818866"/>
          </a:xfrm>
        </p:spPr>
        <p:txBody>
          <a:bodyPr/>
          <a:lstStyle/>
          <a:p>
            <a:r>
              <a:rPr lang="en-US" sz="2800" dirty="0" smtClean="0"/>
              <a:t>SC Was More Effective in </a:t>
            </a:r>
            <a:br>
              <a:rPr lang="en-US" sz="2800" dirty="0" smtClean="0"/>
            </a:br>
            <a:r>
              <a:rPr lang="en-US" sz="2800" dirty="0" smtClean="0"/>
              <a:t>Partner Nations with Greater State Reach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585489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$1,000 SC per 10,000 people as State Reach varies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65166" y="1263004"/>
            <a:ext cx="6107430" cy="4427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91187" y="4535650"/>
            <a:ext cx="732894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/>
              <a:t>e.g.</a:t>
            </a:r>
          </a:p>
          <a:p>
            <a:r>
              <a:rPr lang="en-US" sz="1000" dirty="0" smtClean="0"/>
              <a:t>Chad(24)</a:t>
            </a:r>
            <a:endParaRPr 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3509124" y="4537400"/>
            <a:ext cx="830677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/>
              <a:t>e.g.</a:t>
            </a:r>
          </a:p>
          <a:p>
            <a:r>
              <a:rPr lang="en-US" sz="1000" dirty="0" smtClean="0"/>
              <a:t>Kenya (39)</a:t>
            </a:r>
            <a:endParaRPr lang="en-US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4390911" y="4535650"/>
            <a:ext cx="1172116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/>
              <a:t>e.g.</a:t>
            </a:r>
          </a:p>
          <a:p>
            <a:r>
              <a:rPr lang="en-US" sz="1000" dirty="0" smtClean="0"/>
              <a:t>Bangladesh (53)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5597556" y="4535650"/>
            <a:ext cx="978153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/>
              <a:t>e.g.</a:t>
            </a:r>
          </a:p>
          <a:p>
            <a:r>
              <a:rPr lang="en-US" sz="1000" dirty="0" smtClean="0"/>
              <a:t>Malaysia (69)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6627110" y="4535650"/>
            <a:ext cx="966932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/>
              <a:t>e.g.</a:t>
            </a:r>
          </a:p>
          <a:p>
            <a:r>
              <a:rPr lang="en-US" sz="1000" dirty="0" smtClean="0"/>
              <a:t>Uruguay (82)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76411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6378"/>
            <a:ext cx="9144000" cy="611187"/>
          </a:xfrm>
        </p:spPr>
        <p:txBody>
          <a:bodyPr/>
          <a:lstStyle/>
          <a:p>
            <a:r>
              <a:rPr lang="en-US" sz="2800" dirty="0" smtClean="0"/>
              <a:t>Testing our </a:t>
            </a:r>
            <a:r>
              <a:rPr lang="en-US" sz="2800" dirty="0"/>
              <a:t>Hypotheses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287" y="1355403"/>
            <a:ext cx="7734473" cy="4881623"/>
          </a:xfrm>
        </p:spPr>
        <p:txBody>
          <a:bodyPr>
            <a:noAutofit/>
          </a:bodyPr>
          <a:lstStyle/>
          <a:p>
            <a:pPr marL="457200" indent="-457200">
              <a:buAutoNum type="arabicParenR"/>
            </a:pPr>
            <a:r>
              <a:rPr lang="en-US" dirty="0" smtClean="0"/>
              <a:t>SC lowers the probability of domestic instability</a:t>
            </a:r>
          </a:p>
          <a:p>
            <a:pPr marL="457200" indent="-457200">
              <a:buAutoNum type="arabicParenR"/>
            </a:pPr>
            <a:endParaRPr lang="en-US" dirty="0" smtClean="0"/>
          </a:p>
          <a:p>
            <a:pPr marL="457200" indent="-457200">
              <a:buAutoNum type="arabicParenR"/>
            </a:pPr>
            <a:r>
              <a:rPr lang="en-US" dirty="0" smtClean="0"/>
              <a:t>Effect of SC is conditional</a:t>
            </a:r>
          </a:p>
          <a:p>
            <a:pPr lvl="1">
              <a:buFontTx/>
              <a:buChar char="-"/>
            </a:pPr>
            <a:r>
              <a:rPr lang="en-US" dirty="0" smtClean="0"/>
              <a:t>SC </a:t>
            </a:r>
            <a:r>
              <a:rPr lang="en-US" dirty="0"/>
              <a:t>more effective in</a:t>
            </a:r>
          </a:p>
          <a:p>
            <a:pPr lvl="2">
              <a:buFontTx/>
              <a:buChar char="-"/>
            </a:pPr>
            <a:r>
              <a:rPr lang="en-US" dirty="0" smtClean="0"/>
              <a:t>States with stronger institutions</a:t>
            </a:r>
          </a:p>
          <a:p>
            <a:pPr lvl="2">
              <a:buFontTx/>
              <a:buChar char="-"/>
            </a:pPr>
            <a:r>
              <a:rPr lang="en-US" dirty="0" smtClean="0"/>
              <a:t>Democratic regimes</a:t>
            </a:r>
          </a:p>
          <a:p>
            <a:pPr lvl="2">
              <a:buFontTx/>
              <a:buChar char="-"/>
            </a:pPr>
            <a:r>
              <a:rPr lang="en-US" dirty="0" smtClean="0"/>
              <a:t>Some regions</a:t>
            </a:r>
          </a:p>
          <a:p>
            <a:pPr lvl="2">
              <a:buFontTx/>
              <a:buChar char="-"/>
            </a:pPr>
            <a:r>
              <a:rPr lang="en-US" dirty="0" smtClean="0"/>
              <a:t>Countries that also receive development assistance</a:t>
            </a:r>
          </a:p>
          <a:p>
            <a:pPr lvl="1">
              <a:buFontTx/>
              <a:buChar char="-"/>
            </a:pPr>
            <a:r>
              <a:rPr lang="en-US" dirty="0" smtClean="0"/>
              <a:t>Some types of SC are more effective than others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204575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996535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447488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907259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333122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Wingdings" pitchFamily="2" charset="2"/>
                <a:sym typeface="Wingdings"/>
              </a:rPr>
              <a:t></a:t>
            </a:r>
            <a:endParaRPr lang="en-US" sz="4000" dirty="0">
              <a:solidFill>
                <a:srgbClr val="C00000"/>
              </a:solidFill>
              <a:latin typeface="Wingdings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920" y="5119182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52525" y="5876905"/>
            <a:ext cx="657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7203" y="6030793"/>
            <a:ext cx="2798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Supports </a:t>
            </a:r>
            <a:r>
              <a:rPr lang="en-US" sz="2000" dirty="0" smtClean="0"/>
              <a:t>hypothesis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311650" y="5876905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Wingdings" pitchFamily="2" charset="2"/>
                <a:sym typeface="Wingdings"/>
              </a:rPr>
              <a:t></a:t>
            </a:r>
            <a:endParaRPr lang="en-US" sz="4000" dirty="0">
              <a:solidFill>
                <a:srgbClr val="C00000"/>
              </a:solidFill>
              <a:latin typeface="Wingdings" pitchFamily="2" charset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93920" y="6030793"/>
            <a:ext cx="3795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Does not support hypothesis</a:t>
            </a:r>
            <a:endParaRPr lang="en-US" sz="2000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110718" y="3481335"/>
            <a:ext cx="7393969" cy="512535"/>
          </a:xfrm>
          <a:prstGeom prst="rect">
            <a:avLst/>
          </a:prstGeom>
          <a:noFill/>
          <a:ln w="38100">
            <a:solidFill>
              <a:srgbClr val="C2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961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6481"/>
            <a:ext cx="9144000" cy="818866"/>
          </a:xfrm>
        </p:spPr>
        <p:txBody>
          <a:bodyPr/>
          <a:lstStyle/>
          <a:p>
            <a:r>
              <a:rPr lang="en-US" sz="2800" dirty="0" smtClean="0"/>
              <a:t>SC Was More Effective in </a:t>
            </a:r>
            <a:br>
              <a:rPr lang="en-US" sz="2800" dirty="0" smtClean="0"/>
            </a:br>
            <a:r>
              <a:rPr lang="en-US" sz="2800" dirty="0" smtClean="0"/>
              <a:t>More Democratic Partner Nations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590948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$1,000 SC per 10,000 people as regime type varies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9322" y="1058924"/>
            <a:ext cx="6503670" cy="4726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3325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3688"/>
            <a:ext cx="9144000" cy="698500"/>
          </a:xfrm>
        </p:spPr>
        <p:txBody>
          <a:bodyPr/>
          <a:lstStyle/>
          <a:p>
            <a:r>
              <a:rPr lang="en-US" sz="2800" dirty="0" smtClean="0"/>
              <a:t>Background and Project Objective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488" y="971550"/>
            <a:ext cx="7772400" cy="5337175"/>
          </a:xfrm>
        </p:spPr>
        <p:txBody>
          <a:bodyPr/>
          <a:lstStyle/>
          <a:p>
            <a:r>
              <a:rPr lang="en-US" sz="2000" dirty="0" smtClean="0"/>
              <a:t>DoD policy documents assert that Security Cooperation (SC) can be used to prevent adverse security conditions in partner nations </a:t>
            </a:r>
          </a:p>
          <a:p>
            <a:r>
              <a:rPr lang="en-US" sz="2000" dirty="0" smtClean="0"/>
              <a:t>SC missions can be used widely, for a small fraction of the cost of direct U.S. involvement </a:t>
            </a:r>
          </a:p>
          <a:p>
            <a:r>
              <a:rPr lang="en-US" sz="2000" dirty="0"/>
              <a:t>P</a:t>
            </a:r>
            <a:r>
              <a:rPr lang="en-US" sz="2000" dirty="0" smtClean="0"/>
              <a:t>reventive SC thesis is an important assumption in </a:t>
            </a:r>
            <a:r>
              <a:rPr lang="en-US" sz="2000" dirty="0" err="1" smtClean="0"/>
              <a:t>DoD</a:t>
            </a:r>
            <a:r>
              <a:rPr lang="en-US" sz="2000" dirty="0" smtClean="0"/>
              <a:t> policy, but: </a:t>
            </a:r>
          </a:p>
          <a:p>
            <a:pPr lvl="1"/>
            <a:r>
              <a:rPr lang="en-US" sz="2000" dirty="0" smtClean="0"/>
              <a:t>Logic </a:t>
            </a:r>
            <a:r>
              <a:rPr lang="en-US" sz="2000" dirty="0"/>
              <a:t>underlying the hypothesis remains underspecified</a:t>
            </a:r>
          </a:p>
          <a:p>
            <a:pPr lvl="1"/>
            <a:r>
              <a:rPr lang="en-US" sz="2000" dirty="0"/>
              <a:t>D</a:t>
            </a:r>
            <a:r>
              <a:rPr lang="en-US" sz="2000" dirty="0" smtClean="0"/>
              <a:t>ata in support of it has not been examined thoroughly 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sz="2000" u="sng" dirty="0" smtClean="0"/>
              <a:t>Objective</a:t>
            </a:r>
            <a:r>
              <a:rPr lang="en-US" sz="2000" dirty="0" smtClean="0"/>
              <a:t>: Does SC help partners reduce state fragility, preventing adverse outcomes?</a:t>
            </a:r>
          </a:p>
          <a:p>
            <a:endParaRPr lang="en-US" sz="2000" dirty="0"/>
          </a:p>
          <a:p>
            <a:endParaRPr lang="en-US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6378"/>
            <a:ext cx="9144000" cy="611187"/>
          </a:xfrm>
        </p:spPr>
        <p:txBody>
          <a:bodyPr/>
          <a:lstStyle/>
          <a:p>
            <a:r>
              <a:rPr lang="en-US" sz="2800" dirty="0" smtClean="0"/>
              <a:t>Testing our </a:t>
            </a:r>
            <a:r>
              <a:rPr lang="en-US" sz="2800" dirty="0"/>
              <a:t>Hypotheses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287" y="1355403"/>
            <a:ext cx="7734473" cy="4881623"/>
          </a:xfrm>
        </p:spPr>
        <p:txBody>
          <a:bodyPr>
            <a:noAutofit/>
          </a:bodyPr>
          <a:lstStyle/>
          <a:p>
            <a:pPr marL="457200" indent="-457200">
              <a:buAutoNum type="arabicParenR"/>
            </a:pPr>
            <a:r>
              <a:rPr lang="en-US" dirty="0" smtClean="0"/>
              <a:t>SC lowers the probability of domestic instability</a:t>
            </a:r>
          </a:p>
          <a:p>
            <a:pPr marL="457200" indent="-457200">
              <a:buAutoNum type="arabicParenR"/>
            </a:pPr>
            <a:endParaRPr lang="en-US" dirty="0" smtClean="0"/>
          </a:p>
          <a:p>
            <a:pPr marL="457200" indent="-457200">
              <a:buAutoNum type="arabicParenR"/>
            </a:pPr>
            <a:r>
              <a:rPr lang="en-US" dirty="0" smtClean="0"/>
              <a:t>Effect of SC is conditional </a:t>
            </a:r>
          </a:p>
          <a:p>
            <a:pPr lvl="1">
              <a:buFontTx/>
              <a:buChar char="-"/>
            </a:pPr>
            <a:r>
              <a:rPr lang="en-US" dirty="0" smtClean="0"/>
              <a:t>SC </a:t>
            </a:r>
            <a:r>
              <a:rPr lang="en-US" dirty="0"/>
              <a:t>more effective in</a:t>
            </a:r>
          </a:p>
          <a:p>
            <a:pPr lvl="2">
              <a:buFontTx/>
              <a:buChar char="-"/>
            </a:pPr>
            <a:r>
              <a:rPr lang="en-US" dirty="0" smtClean="0"/>
              <a:t>States with stronger institutions</a:t>
            </a:r>
          </a:p>
          <a:p>
            <a:pPr lvl="2">
              <a:buFontTx/>
              <a:buChar char="-"/>
            </a:pPr>
            <a:r>
              <a:rPr lang="en-US" dirty="0" smtClean="0"/>
              <a:t>Democratic regimes</a:t>
            </a:r>
          </a:p>
          <a:p>
            <a:pPr lvl="2">
              <a:buFontTx/>
              <a:buChar char="-"/>
            </a:pPr>
            <a:r>
              <a:rPr lang="en-US" dirty="0" smtClean="0"/>
              <a:t>Some regions</a:t>
            </a:r>
          </a:p>
          <a:p>
            <a:pPr lvl="2">
              <a:buFontTx/>
              <a:buChar char="-"/>
            </a:pPr>
            <a:r>
              <a:rPr lang="en-US" dirty="0" smtClean="0"/>
              <a:t>Countries that also receive development assistance</a:t>
            </a:r>
          </a:p>
          <a:p>
            <a:pPr lvl="1">
              <a:buFontTx/>
              <a:buChar char="-"/>
            </a:pPr>
            <a:r>
              <a:rPr lang="en-US" dirty="0" smtClean="0"/>
              <a:t>Some types of SC are more effective than others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204575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996535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447488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907259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333122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Wingdings" pitchFamily="2" charset="2"/>
                <a:sym typeface="Wingdings"/>
              </a:rPr>
              <a:t></a:t>
            </a:r>
            <a:endParaRPr lang="en-US" sz="4000" dirty="0">
              <a:solidFill>
                <a:srgbClr val="C00000"/>
              </a:solidFill>
              <a:latin typeface="Wingdings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920" y="5119182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52525" y="5876905"/>
            <a:ext cx="657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7203" y="6030793"/>
            <a:ext cx="2798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Supports </a:t>
            </a:r>
            <a:r>
              <a:rPr lang="en-US" sz="2000" dirty="0" smtClean="0"/>
              <a:t>hypothesis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311650" y="5876905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Wingdings" pitchFamily="2" charset="2"/>
                <a:sym typeface="Wingdings"/>
              </a:rPr>
              <a:t></a:t>
            </a:r>
            <a:endParaRPr lang="en-US" sz="4000" dirty="0">
              <a:solidFill>
                <a:srgbClr val="C00000"/>
              </a:solidFill>
              <a:latin typeface="Wingdings" pitchFamily="2" charset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93920" y="6030793"/>
            <a:ext cx="3795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Does not support hypothesis</a:t>
            </a:r>
            <a:endParaRPr lang="en-US" sz="2000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110718" y="3888964"/>
            <a:ext cx="7393969" cy="512535"/>
          </a:xfrm>
          <a:prstGeom prst="rect">
            <a:avLst/>
          </a:prstGeom>
          <a:noFill/>
          <a:ln w="38100">
            <a:solidFill>
              <a:srgbClr val="C2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480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6481"/>
            <a:ext cx="9144000" cy="818866"/>
          </a:xfrm>
        </p:spPr>
        <p:txBody>
          <a:bodyPr/>
          <a:lstStyle/>
          <a:p>
            <a:r>
              <a:rPr lang="en-US" sz="2800" dirty="0" smtClean="0"/>
              <a:t>SC Was Less Effective in </a:t>
            </a:r>
            <a:br>
              <a:rPr lang="en-US" sz="2800" dirty="0" smtClean="0"/>
            </a:br>
            <a:r>
              <a:rPr lang="en-US" sz="2800" dirty="0" smtClean="0"/>
              <a:t>Middle East and Africa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590948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$1,000 SC per 10,000 people as region varies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1082" y="1086220"/>
            <a:ext cx="6503670" cy="4726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6956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6481"/>
            <a:ext cx="9144000" cy="818866"/>
          </a:xfrm>
        </p:spPr>
        <p:txBody>
          <a:bodyPr/>
          <a:lstStyle/>
          <a:p>
            <a:r>
              <a:rPr lang="en-US" sz="2800" dirty="0" smtClean="0"/>
              <a:t>SC Was Less Effective in </a:t>
            </a:r>
            <a:br>
              <a:rPr lang="en-US" sz="2800" dirty="0" smtClean="0"/>
            </a:br>
            <a:r>
              <a:rPr lang="en-US" sz="2800" dirty="0" smtClean="0"/>
              <a:t>CENTCOM and AFRICOM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590948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$1,000 SC per 10,000 people as COCOM varies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9322" y="1099868"/>
            <a:ext cx="6503670" cy="4726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497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6378"/>
            <a:ext cx="9144000" cy="611187"/>
          </a:xfrm>
        </p:spPr>
        <p:txBody>
          <a:bodyPr/>
          <a:lstStyle/>
          <a:p>
            <a:r>
              <a:rPr lang="en-US" sz="2800" dirty="0" smtClean="0"/>
              <a:t>Testing our </a:t>
            </a:r>
            <a:r>
              <a:rPr lang="en-US" sz="2800" dirty="0"/>
              <a:t>Hypotheses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287" y="1355403"/>
            <a:ext cx="7734473" cy="4881623"/>
          </a:xfrm>
        </p:spPr>
        <p:txBody>
          <a:bodyPr>
            <a:noAutofit/>
          </a:bodyPr>
          <a:lstStyle/>
          <a:p>
            <a:pPr marL="457200" indent="-457200">
              <a:buAutoNum type="arabicParenR"/>
            </a:pPr>
            <a:r>
              <a:rPr lang="en-US" dirty="0" smtClean="0"/>
              <a:t>SC lowers the probability of domestic instability</a:t>
            </a:r>
          </a:p>
          <a:p>
            <a:pPr marL="457200" indent="-457200">
              <a:buAutoNum type="arabicParenR"/>
            </a:pPr>
            <a:endParaRPr lang="en-US" dirty="0" smtClean="0"/>
          </a:p>
          <a:p>
            <a:pPr marL="457200" indent="-457200">
              <a:buAutoNum type="arabicParenR"/>
            </a:pPr>
            <a:r>
              <a:rPr lang="en-US" dirty="0" smtClean="0"/>
              <a:t>Effect of SC is conditional</a:t>
            </a:r>
          </a:p>
          <a:p>
            <a:pPr lvl="1">
              <a:buFontTx/>
              <a:buChar char="-"/>
            </a:pPr>
            <a:r>
              <a:rPr lang="en-US" dirty="0" smtClean="0"/>
              <a:t>SC </a:t>
            </a:r>
            <a:r>
              <a:rPr lang="en-US" dirty="0"/>
              <a:t>more effective in</a:t>
            </a:r>
          </a:p>
          <a:p>
            <a:pPr lvl="2">
              <a:buFontTx/>
              <a:buChar char="-"/>
            </a:pPr>
            <a:r>
              <a:rPr lang="en-US" dirty="0" smtClean="0"/>
              <a:t>States with stronger institutions</a:t>
            </a:r>
          </a:p>
          <a:p>
            <a:pPr lvl="2">
              <a:buFontTx/>
              <a:buChar char="-"/>
            </a:pPr>
            <a:r>
              <a:rPr lang="en-US" dirty="0" smtClean="0"/>
              <a:t>Democratic regimes</a:t>
            </a:r>
          </a:p>
          <a:p>
            <a:pPr lvl="2">
              <a:buFontTx/>
              <a:buChar char="-"/>
            </a:pPr>
            <a:r>
              <a:rPr lang="en-US" dirty="0" smtClean="0"/>
              <a:t>Some regions</a:t>
            </a:r>
          </a:p>
          <a:p>
            <a:pPr lvl="2">
              <a:buFontTx/>
              <a:buChar char="-"/>
            </a:pPr>
            <a:r>
              <a:rPr lang="en-US" dirty="0" smtClean="0"/>
              <a:t>Countries that also receive development assistance</a:t>
            </a:r>
          </a:p>
          <a:p>
            <a:pPr lvl="1">
              <a:buFontTx/>
              <a:buChar char="-"/>
            </a:pPr>
            <a:r>
              <a:rPr lang="en-US" dirty="0" smtClean="0"/>
              <a:t>Some types of SC are more effective than others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204575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996535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447488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907259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333122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Wingdings" pitchFamily="2" charset="2"/>
                <a:sym typeface="Wingdings"/>
              </a:rPr>
              <a:t></a:t>
            </a:r>
            <a:endParaRPr lang="en-US" sz="4000" dirty="0">
              <a:solidFill>
                <a:srgbClr val="C00000"/>
              </a:solidFill>
              <a:latin typeface="Wingdings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920" y="5119182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52525" y="5876905"/>
            <a:ext cx="657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7203" y="6030793"/>
            <a:ext cx="2798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Supports </a:t>
            </a:r>
            <a:r>
              <a:rPr lang="en-US" sz="2000" dirty="0" smtClean="0"/>
              <a:t>hypothesis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311650" y="5876905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Wingdings" pitchFamily="2" charset="2"/>
                <a:sym typeface="Wingdings"/>
              </a:rPr>
              <a:t></a:t>
            </a:r>
            <a:endParaRPr lang="en-US" sz="4000" dirty="0">
              <a:solidFill>
                <a:srgbClr val="C00000"/>
              </a:solidFill>
              <a:latin typeface="Wingdings" pitchFamily="2" charset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93920" y="6030793"/>
            <a:ext cx="3795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Does not support hypothesis</a:t>
            </a:r>
            <a:endParaRPr lang="en-US" sz="2000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110718" y="4395746"/>
            <a:ext cx="7393969" cy="815232"/>
          </a:xfrm>
          <a:prstGeom prst="rect">
            <a:avLst/>
          </a:prstGeom>
          <a:noFill/>
          <a:ln w="38100">
            <a:solidFill>
              <a:srgbClr val="C2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543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6481"/>
            <a:ext cx="9144000" cy="818866"/>
          </a:xfrm>
        </p:spPr>
        <p:txBody>
          <a:bodyPr/>
          <a:lstStyle/>
          <a:p>
            <a:r>
              <a:rPr lang="en-US" sz="2800" dirty="0" smtClean="0"/>
              <a:t>SC Effectiveness Did Not Depend on Concurrent U.S. Development Aid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590948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$1,000 SC per 10,000 people as U.S. Development Aid varies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92206" y="1076055"/>
            <a:ext cx="6542858" cy="4757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3370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6481"/>
            <a:ext cx="9144000" cy="818866"/>
          </a:xfrm>
        </p:spPr>
        <p:txBody>
          <a:bodyPr/>
          <a:lstStyle/>
          <a:p>
            <a:r>
              <a:rPr lang="en-US" sz="2800" dirty="0" smtClean="0"/>
              <a:t>SC Effectiveness Did Not Depend on Development Aid from Other Developed Countries Either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590948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$1,000 SC per 10,000 people as Other Development Aid varies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6804" y="1076055"/>
            <a:ext cx="6572250" cy="475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8444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6378"/>
            <a:ext cx="9144000" cy="611187"/>
          </a:xfrm>
        </p:spPr>
        <p:txBody>
          <a:bodyPr/>
          <a:lstStyle/>
          <a:p>
            <a:r>
              <a:rPr lang="en-US" sz="2800" dirty="0" smtClean="0"/>
              <a:t>Testing our </a:t>
            </a:r>
            <a:r>
              <a:rPr lang="en-US" sz="2800" dirty="0"/>
              <a:t>Hypotheses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287" y="1355403"/>
            <a:ext cx="7734473" cy="4881623"/>
          </a:xfrm>
        </p:spPr>
        <p:txBody>
          <a:bodyPr>
            <a:noAutofit/>
          </a:bodyPr>
          <a:lstStyle/>
          <a:p>
            <a:pPr marL="457200" indent="-457200">
              <a:buAutoNum type="arabicParenR"/>
            </a:pPr>
            <a:r>
              <a:rPr lang="en-US" dirty="0" smtClean="0"/>
              <a:t>SC lowers the probability of domestic instability</a:t>
            </a:r>
          </a:p>
          <a:p>
            <a:pPr marL="457200" indent="-457200">
              <a:buAutoNum type="arabicParenR"/>
            </a:pPr>
            <a:endParaRPr lang="en-US" dirty="0" smtClean="0"/>
          </a:p>
          <a:p>
            <a:pPr marL="457200" indent="-457200">
              <a:buAutoNum type="arabicParenR"/>
            </a:pPr>
            <a:r>
              <a:rPr lang="en-US" dirty="0" smtClean="0"/>
              <a:t>Effect of SC is conditional</a:t>
            </a:r>
          </a:p>
          <a:p>
            <a:pPr lvl="1">
              <a:buFontTx/>
              <a:buChar char="-"/>
            </a:pPr>
            <a:r>
              <a:rPr lang="en-US" dirty="0" smtClean="0"/>
              <a:t>SC </a:t>
            </a:r>
            <a:r>
              <a:rPr lang="en-US" dirty="0"/>
              <a:t>more effective in</a:t>
            </a:r>
          </a:p>
          <a:p>
            <a:pPr lvl="2">
              <a:buFontTx/>
              <a:buChar char="-"/>
            </a:pPr>
            <a:r>
              <a:rPr lang="en-US" dirty="0" smtClean="0"/>
              <a:t>States with stronger institutions</a:t>
            </a:r>
          </a:p>
          <a:p>
            <a:pPr lvl="2">
              <a:buFontTx/>
              <a:buChar char="-"/>
            </a:pPr>
            <a:r>
              <a:rPr lang="en-US" dirty="0" smtClean="0"/>
              <a:t>Democratic regimes</a:t>
            </a:r>
          </a:p>
          <a:p>
            <a:pPr lvl="2">
              <a:buFontTx/>
              <a:buChar char="-"/>
            </a:pPr>
            <a:r>
              <a:rPr lang="en-US" dirty="0" smtClean="0"/>
              <a:t>Some regions</a:t>
            </a:r>
          </a:p>
          <a:p>
            <a:pPr lvl="2">
              <a:buFontTx/>
              <a:buChar char="-"/>
            </a:pPr>
            <a:r>
              <a:rPr lang="en-US" dirty="0" smtClean="0"/>
              <a:t>Countries that also receive development assistance</a:t>
            </a:r>
          </a:p>
          <a:p>
            <a:pPr lvl="1">
              <a:buFontTx/>
              <a:buChar char="-"/>
            </a:pPr>
            <a:r>
              <a:rPr lang="en-US" dirty="0" smtClean="0"/>
              <a:t>Some types of SC are more effective than others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204575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996535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447488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907259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333122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Wingdings" pitchFamily="2" charset="2"/>
                <a:sym typeface="Wingdings"/>
              </a:rPr>
              <a:t></a:t>
            </a:r>
            <a:endParaRPr lang="en-US" sz="4000" dirty="0">
              <a:solidFill>
                <a:srgbClr val="C00000"/>
              </a:solidFill>
              <a:latin typeface="Wingdings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920" y="5119182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52525" y="5876905"/>
            <a:ext cx="657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Wingdings" pitchFamily="2" charset="2"/>
                <a:sym typeface="Wingdings"/>
              </a:rPr>
              <a:t></a:t>
            </a:r>
            <a:endParaRPr lang="en-US" sz="4000" dirty="0">
              <a:solidFill>
                <a:srgbClr val="009900"/>
              </a:solidFill>
              <a:latin typeface="Wingdings" pitchFamily="2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7203" y="6030793"/>
            <a:ext cx="2798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Supports </a:t>
            </a:r>
            <a:r>
              <a:rPr lang="en-US" sz="2000" dirty="0" smtClean="0"/>
              <a:t>hypothesis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311650" y="5876905"/>
            <a:ext cx="78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Wingdings" pitchFamily="2" charset="2"/>
                <a:sym typeface="Wingdings"/>
              </a:rPr>
              <a:t></a:t>
            </a:r>
            <a:endParaRPr lang="en-US" sz="4000" dirty="0">
              <a:solidFill>
                <a:srgbClr val="C00000"/>
              </a:solidFill>
              <a:latin typeface="Wingdings" pitchFamily="2" charset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93920" y="6030793"/>
            <a:ext cx="3795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Does not support hypothesis</a:t>
            </a:r>
            <a:endParaRPr lang="en-US" sz="2000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110718" y="5166936"/>
            <a:ext cx="7393969" cy="815232"/>
          </a:xfrm>
          <a:prstGeom prst="rect">
            <a:avLst/>
          </a:prstGeom>
          <a:noFill/>
          <a:ln w="38100">
            <a:solidFill>
              <a:srgbClr val="C2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245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6481"/>
            <a:ext cx="9144000" cy="818866"/>
          </a:xfrm>
        </p:spPr>
        <p:txBody>
          <a:bodyPr/>
          <a:lstStyle/>
          <a:p>
            <a:r>
              <a:rPr lang="en-US" sz="2800" dirty="0" smtClean="0"/>
              <a:t>Foreign Military Financing Was Less Effective than  Other Types of SC at Preventing State Fragility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590948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$1,000 SC per 10,000 people as type of SC varies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4532" y="1069453"/>
            <a:ext cx="6503670" cy="4726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1227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Outline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977" y="1513898"/>
            <a:ext cx="7772400" cy="4432300"/>
          </a:xfrm>
        </p:spPr>
        <p:txBody>
          <a:bodyPr/>
          <a:lstStyle/>
          <a:p>
            <a:r>
              <a:rPr lang="en-US" dirty="0" smtClean="0"/>
              <a:t>Approach and methodology</a:t>
            </a:r>
          </a:p>
          <a:p>
            <a:endParaRPr lang="en-US" dirty="0" smtClean="0"/>
          </a:p>
          <a:p>
            <a:r>
              <a:rPr lang="en-US" dirty="0" smtClean="0"/>
              <a:t>What we found out</a:t>
            </a:r>
          </a:p>
          <a:p>
            <a:endParaRPr lang="en-US" dirty="0" smtClean="0"/>
          </a:p>
          <a:p>
            <a:r>
              <a:rPr lang="en-US" dirty="0" smtClean="0"/>
              <a:t>Conclusions and way forward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64886" y="3114070"/>
            <a:ext cx="7393969" cy="668337"/>
          </a:xfrm>
          <a:prstGeom prst="rect">
            <a:avLst/>
          </a:prstGeom>
          <a:noFill/>
          <a:ln w="38100">
            <a:solidFill>
              <a:srgbClr val="C2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349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Observations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207" y="1426923"/>
            <a:ext cx="7772400" cy="4432300"/>
          </a:xfrm>
        </p:spPr>
        <p:txBody>
          <a:bodyPr/>
          <a:lstStyle/>
          <a:p>
            <a:r>
              <a:rPr lang="en-US" dirty="0"/>
              <a:t>Bottom line: SC </a:t>
            </a:r>
            <a:r>
              <a:rPr lang="en-US" dirty="0" smtClean="0"/>
              <a:t>has a small but statistically significant impact in preventing instability</a:t>
            </a:r>
          </a:p>
          <a:p>
            <a:endParaRPr lang="en-US" dirty="0" smtClean="0"/>
          </a:p>
          <a:p>
            <a:r>
              <a:rPr lang="en-US" dirty="0"/>
              <a:t>So, the preventive thesis/assertion is correct but the effect is </a:t>
            </a:r>
            <a:r>
              <a:rPr lang="en-US" dirty="0" smtClean="0"/>
              <a:t>nuanced</a:t>
            </a:r>
          </a:p>
          <a:p>
            <a:pPr lvl="1"/>
            <a:r>
              <a:rPr lang="en-US" dirty="0" smtClean="0"/>
              <a:t>Far more SC does not provide far more effect</a:t>
            </a:r>
            <a:endParaRPr lang="en-US" dirty="0"/>
          </a:p>
          <a:p>
            <a:pPr lvl="1"/>
            <a:r>
              <a:rPr lang="en-US" dirty="0" smtClean="0"/>
              <a:t>More effect in states with strong institutions</a:t>
            </a:r>
          </a:p>
          <a:p>
            <a:pPr lvl="1"/>
            <a:r>
              <a:rPr lang="en-US" dirty="0" smtClean="0"/>
              <a:t>More effect in democratic regimes</a:t>
            </a:r>
          </a:p>
          <a:p>
            <a:pPr lvl="1"/>
            <a:r>
              <a:rPr lang="en-US" dirty="0" smtClean="0"/>
              <a:t>Non-materiel aid is especially effective</a:t>
            </a:r>
          </a:p>
          <a:p>
            <a:pPr lvl="1"/>
            <a:r>
              <a:rPr lang="en-US" dirty="0" smtClean="0"/>
              <a:t>Little correlation of SC with development aid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Outline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977" y="1513898"/>
            <a:ext cx="7772400" cy="4432300"/>
          </a:xfrm>
        </p:spPr>
        <p:txBody>
          <a:bodyPr/>
          <a:lstStyle/>
          <a:p>
            <a:r>
              <a:rPr lang="en-US" dirty="0" smtClean="0"/>
              <a:t>Approach and methodology</a:t>
            </a:r>
          </a:p>
          <a:p>
            <a:endParaRPr lang="en-US" dirty="0" smtClean="0"/>
          </a:p>
          <a:p>
            <a:r>
              <a:rPr lang="en-US" dirty="0" smtClean="0"/>
              <a:t>What we found out</a:t>
            </a:r>
          </a:p>
          <a:p>
            <a:endParaRPr lang="en-US" dirty="0" smtClean="0"/>
          </a:p>
          <a:p>
            <a:r>
              <a:rPr lang="en-US" dirty="0" smtClean="0"/>
              <a:t>Conclusions and way forward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30380" y="1406039"/>
            <a:ext cx="7393969" cy="668337"/>
          </a:xfrm>
          <a:prstGeom prst="rect">
            <a:avLst/>
          </a:prstGeom>
          <a:noFill/>
          <a:ln w="38100">
            <a:solidFill>
              <a:srgbClr val="C2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349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224951"/>
            <a:ext cx="8172449" cy="497582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 countries that lack state reach, focus on institution building</a:t>
            </a:r>
          </a:p>
          <a:p>
            <a:pPr lvl="1"/>
            <a:r>
              <a:rPr lang="en-US" dirty="0" smtClean="0"/>
              <a:t>But development assistance </a:t>
            </a:r>
            <a:r>
              <a:rPr lang="en-US" dirty="0"/>
              <a:t>-</a:t>
            </a:r>
            <a:r>
              <a:rPr lang="en-US" dirty="0" smtClean="0"/>
              <a:t> with its long term focus - may be a better tool than SC</a:t>
            </a:r>
          </a:p>
          <a:p>
            <a:r>
              <a:rPr lang="en-US" dirty="0"/>
              <a:t>In already bad situations, SC is not </a:t>
            </a:r>
            <a:r>
              <a:rPr lang="en-US" dirty="0" smtClean="0"/>
              <a:t>sufficient</a:t>
            </a:r>
            <a:endParaRPr lang="en-US" dirty="0"/>
          </a:p>
          <a:p>
            <a:pPr lvl="1"/>
            <a:r>
              <a:rPr lang="en-US" dirty="0"/>
              <a:t>This highlights the importance of prevention</a:t>
            </a:r>
          </a:p>
          <a:p>
            <a:r>
              <a:rPr lang="en-US" dirty="0" smtClean="0"/>
              <a:t>Small amounts of SC have the most return on investment</a:t>
            </a:r>
          </a:p>
          <a:p>
            <a:pPr lvl="1"/>
            <a:r>
              <a:rPr lang="en-US" dirty="0" smtClean="0"/>
              <a:t>This may reflect the fact of U.S. involvement rather than its form or size	</a:t>
            </a:r>
          </a:p>
          <a:p>
            <a:pPr lvl="1"/>
            <a:r>
              <a:rPr lang="en-US" dirty="0" smtClean="0"/>
              <a:t>To the extent that type of SC matters, training and education may be most effective for preventive reasons</a:t>
            </a:r>
          </a:p>
          <a:p>
            <a:r>
              <a:rPr lang="en-US" dirty="0" smtClean="0"/>
              <a:t>FMF does not appear effective for preventive reasons; it may play an important role for access and relationship building </a:t>
            </a:r>
          </a:p>
          <a:p>
            <a:r>
              <a:rPr lang="en-US" dirty="0" smtClean="0"/>
              <a:t>Our results suggest that Army trainers may be effective for prevention and is in line with greater focus of GPF on SFA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388" y="388938"/>
            <a:ext cx="8637224" cy="611187"/>
          </a:xfrm>
        </p:spPr>
        <p:txBody>
          <a:bodyPr/>
          <a:lstStyle/>
          <a:p>
            <a:r>
              <a:rPr lang="en-US" dirty="0" smtClean="0"/>
              <a:t>We are conducting case studies to add context to our quantitative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713" y="1663547"/>
            <a:ext cx="7772400" cy="4251478"/>
          </a:xfrm>
        </p:spPr>
        <p:txBody>
          <a:bodyPr/>
          <a:lstStyle/>
          <a:p>
            <a:r>
              <a:rPr lang="en-US" dirty="0" smtClean="0"/>
              <a:t>We are analyzing 13 countries in depth</a:t>
            </a:r>
          </a:p>
          <a:p>
            <a:pPr lvl="1"/>
            <a:r>
              <a:rPr lang="en-US" dirty="0" smtClean="0"/>
              <a:t>Top SC recipient from each GCC</a:t>
            </a:r>
          </a:p>
          <a:p>
            <a:pPr lvl="1"/>
            <a:r>
              <a:rPr lang="en-US" dirty="0" smtClean="0"/>
              <a:t>States that showed strong or weak correlation between SC investments and SFI change</a:t>
            </a:r>
          </a:p>
          <a:p>
            <a:pPr lvl="1"/>
            <a:r>
              <a:rPr lang="en-US" dirty="0" smtClean="0"/>
              <a:t>Philippines, Bangladesh, Jordan, Yemen, Georgia, Azerbaijan, Armenia, Morocco, Mali, Niger, Colombia, Honduras, Guatemala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will conduct pairwise comparisons for several of these countries to further explore differences in SFI outcomes</a:t>
            </a:r>
          </a:p>
        </p:txBody>
      </p:sp>
    </p:spTree>
    <p:extLst>
      <p:ext uri="{BB962C8B-B14F-4D97-AF65-F5344CB8AC3E}">
        <p14:creationId xmlns:p14="http://schemas.microsoft.com/office/powerpoint/2010/main" xmlns="" val="6662463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98270553"/>
              </p:ext>
            </p:extLst>
          </p:nvPr>
        </p:nvGraphicFramePr>
        <p:xfrm>
          <a:off x="747713" y="1482725"/>
          <a:ext cx="7772400" cy="3388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02244"/>
                <a:gridCol w="2670156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53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Discussions with Army community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Complete case studies and integrate quantitative and qualitative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March 2012</a:t>
                      </a:r>
                    </a:p>
                    <a:p>
                      <a:endParaRPr lang="en-US" sz="2000" dirty="0" smtClean="0"/>
                    </a:p>
                    <a:p>
                      <a:r>
                        <a:rPr lang="en-US" sz="2000" dirty="0" smtClean="0"/>
                        <a:t>April/May 2012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Draft</a:t>
                      </a:r>
                      <a:r>
                        <a:rPr lang="en-US" sz="2000" baseline="0" dirty="0" smtClean="0"/>
                        <a:t> f</a:t>
                      </a:r>
                      <a:r>
                        <a:rPr lang="en-US" sz="2000" dirty="0" smtClean="0"/>
                        <a:t>inal report</a:t>
                      </a:r>
                    </a:p>
                    <a:p>
                      <a:endParaRPr lang="en-US" sz="2000" dirty="0" smtClean="0"/>
                    </a:p>
                    <a:p>
                      <a:r>
                        <a:rPr lang="en-US" sz="2000" dirty="0" smtClean="0"/>
                        <a:t>Final report</a:t>
                      </a:r>
                      <a:r>
                        <a:rPr lang="en-US" sz="2000" baseline="0" dirty="0" smtClean="0"/>
                        <a:t> and discussions with extended security cooperation community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June 2012</a:t>
                      </a:r>
                    </a:p>
                    <a:p>
                      <a:endParaRPr lang="en-US" sz="2000" dirty="0" smtClean="0"/>
                    </a:p>
                    <a:p>
                      <a:r>
                        <a:rPr lang="en-US" sz="2000" dirty="0" smtClean="0"/>
                        <a:t>September 2012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095375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0413" y="2797841"/>
            <a:ext cx="4277032" cy="611187"/>
          </a:xfrm>
        </p:spPr>
        <p:txBody>
          <a:bodyPr/>
          <a:lstStyle/>
          <a:p>
            <a:r>
              <a:rPr lang="en-US" sz="4400" dirty="0" smtClean="0"/>
              <a:t>BACKUPS: Methodology</a:t>
            </a:r>
            <a:endParaRPr lang="en-US" sz="4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5098"/>
            <a:ext cx="9144000" cy="611187"/>
          </a:xfrm>
        </p:spPr>
        <p:txBody>
          <a:bodyPr/>
          <a:lstStyle/>
          <a:p>
            <a:r>
              <a:rPr lang="en-US" sz="2800" dirty="0" smtClean="0"/>
              <a:t>To Accomplish Our Objective, </a:t>
            </a:r>
            <a:br>
              <a:rPr lang="en-US" sz="2800" dirty="0" smtClean="0"/>
            </a:br>
            <a:r>
              <a:rPr lang="en-US" sz="2800" dirty="0" smtClean="0"/>
              <a:t>We Defined Three Tasks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7713" y="1220788"/>
            <a:ext cx="7772400" cy="4943475"/>
          </a:xfrm>
        </p:spPr>
        <p:txBody>
          <a:bodyPr/>
          <a:lstStyle/>
          <a:p>
            <a:r>
              <a:rPr lang="en-US" sz="2000" dirty="0" smtClean="0"/>
              <a:t>Task 1:  </a:t>
            </a:r>
            <a:r>
              <a:rPr lang="x-none" sz="2000" smtClean="0"/>
              <a:t>Fully specify the preventive hypothesis</a:t>
            </a:r>
            <a:endParaRPr lang="en-US" sz="2000" dirty="0" smtClean="0"/>
          </a:p>
          <a:p>
            <a:r>
              <a:rPr lang="en-US" sz="2000" dirty="0" smtClean="0"/>
              <a:t>Task 2:  </a:t>
            </a:r>
            <a:r>
              <a:rPr lang="x-none" sz="2000" smtClean="0"/>
              <a:t>Assess empirical validity of the preventive hypothesis</a:t>
            </a:r>
            <a:endParaRPr lang="en-US" sz="2000" dirty="0" smtClean="0"/>
          </a:p>
          <a:p>
            <a:pPr lvl="1"/>
            <a:r>
              <a:rPr lang="en-US" sz="2000" dirty="0" smtClean="0"/>
              <a:t>Quantitative analysis</a:t>
            </a:r>
          </a:p>
          <a:p>
            <a:pPr lvl="2"/>
            <a:r>
              <a:rPr lang="en-US" sz="2000" dirty="0" smtClean="0"/>
              <a:t>Develop a database that combines information on past SC efforts and political stability of partner nations</a:t>
            </a:r>
          </a:p>
          <a:p>
            <a:pPr lvl="2"/>
            <a:r>
              <a:rPr lang="en-US" sz="2000" dirty="0" smtClean="0"/>
              <a:t>Measure the correlations between SC efforts and political stability of partner nations</a:t>
            </a:r>
          </a:p>
          <a:p>
            <a:pPr lvl="2"/>
            <a:r>
              <a:rPr lang="en-US" sz="2000" dirty="0" smtClean="0"/>
              <a:t>Identify factors that condition the relationship between SC efforts and political stability of partner nations</a:t>
            </a:r>
          </a:p>
          <a:p>
            <a:pPr lvl="1"/>
            <a:r>
              <a:rPr lang="en-US" sz="2000" dirty="0" smtClean="0"/>
              <a:t>Qualitative analysis</a:t>
            </a:r>
          </a:p>
          <a:p>
            <a:pPr lvl="2"/>
            <a:r>
              <a:rPr lang="en-US" sz="2000" dirty="0" smtClean="0"/>
              <a:t>Analyze 10-15 countries based on quantitative results</a:t>
            </a:r>
          </a:p>
          <a:p>
            <a:pPr lvl="2"/>
            <a:r>
              <a:rPr lang="en-US" sz="2000" dirty="0" smtClean="0"/>
              <a:t>Assess potential causal linkages between SC efforts and political stability of partner nations</a:t>
            </a:r>
          </a:p>
          <a:p>
            <a:r>
              <a:rPr lang="en-US" sz="2000" dirty="0" smtClean="0"/>
              <a:t>Task 3: </a:t>
            </a:r>
            <a:r>
              <a:rPr lang="x-none" sz="2000" smtClean="0"/>
              <a:t>Identify key insights and implications for the Army 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Government Documents, Discussion and Literature Review Gave Us Insight to the Hypothesis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4563" y="1632029"/>
            <a:ext cx="7772400" cy="4421529"/>
          </a:xfrm>
        </p:spPr>
        <p:txBody>
          <a:bodyPr/>
          <a:lstStyle/>
          <a:p>
            <a:r>
              <a:rPr lang="en-US" sz="2000" dirty="0" smtClean="0"/>
              <a:t>Examined main policy documents and statements that outline the Preventive SC Thesis</a:t>
            </a:r>
          </a:p>
          <a:p>
            <a:pPr lvl="1"/>
            <a:r>
              <a:rPr lang="en-US" sz="2000" dirty="0" smtClean="0"/>
              <a:t>Quadrennial Defense Review (2006)</a:t>
            </a:r>
          </a:p>
          <a:p>
            <a:pPr lvl="1"/>
            <a:r>
              <a:rPr lang="en-US" sz="2000" dirty="0" smtClean="0"/>
              <a:t>BPC QDR Execution roadmap (2006)</a:t>
            </a:r>
          </a:p>
          <a:p>
            <a:pPr lvl="1"/>
            <a:r>
              <a:rPr lang="en-US" sz="2000" dirty="0" smtClean="0"/>
              <a:t>Military Contribution to Cooperative Security (CS) Joint Operating Concept (2008)</a:t>
            </a:r>
          </a:p>
          <a:p>
            <a:pPr lvl="1"/>
            <a:r>
              <a:rPr lang="en-US" sz="2000" dirty="0" err="1" smtClean="0"/>
              <a:t>SecDef</a:t>
            </a:r>
            <a:r>
              <a:rPr lang="en-US" sz="2000" dirty="0" smtClean="0"/>
              <a:t> </a:t>
            </a:r>
            <a:r>
              <a:rPr lang="en-US" sz="2000" i="1" dirty="0" smtClean="0"/>
              <a:t>Foreign Affairs</a:t>
            </a:r>
            <a:r>
              <a:rPr lang="en-US" sz="2000" dirty="0" smtClean="0"/>
              <a:t> article (2009)</a:t>
            </a:r>
          </a:p>
          <a:p>
            <a:pPr lvl="1"/>
            <a:r>
              <a:rPr lang="en-US" sz="2000" dirty="0" smtClean="0"/>
              <a:t>Quadrennial Defense Review (2010)</a:t>
            </a:r>
          </a:p>
          <a:p>
            <a:pPr lvl="1"/>
            <a:r>
              <a:rPr lang="en-US" sz="2000" dirty="0" smtClean="0"/>
              <a:t>National Security Strategy (2010) </a:t>
            </a:r>
          </a:p>
          <a:p>
            <a:pPr lvl="1"/>
            <a:r>
              <a:rPr lang="en-US" sz="2000" dirty="0" smtClean="0"/>
              <a:t>National Military Strategy (2011)</a:t>
            </a:r>
          </a:p>
          <a:p>
            <a:r>
              <a:rPr lang="en-US" sz="2000" dirty="0" smtClean="0"/>
              <a:t>Verified the meaning with former policy participants</a:t>
            </a:r>
          </a:p>
          <a:p>
            <a:r>
              <a:rPr lang="en-US" sz="2000" dirty="0" smtClean="0"/>
              <a:t>Conducted literature review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We Excluded Some Programs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989" y="1332254"/>
            <a:ext cx="7772400" cy="44323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Programs for which we have limited usable data</a:t>
            </a:r>
          </a:p>
          <a:p>
            <a:pPr lvl="1"/>
            <a:r>
              <a:rPr lang="en-US" dirty="0" smtClean="0"/>
              <a:t>Some training programs, military to military programs, and classified programs</a:t>
            </a:r>
          </a:p>
          <a:p>
            <a:r>
              <a:rPr lang="en-US" dirty="0" smtClean="0"/>
              <a:t>Programs to countries we exclude from our analyses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ealthy countries (GDP per capita above $10,000), NATO members, Afghanistan, Iraq, Israel, Egypt</a:t>
            </a:r>
          </a:p>
          <a:p>
            <a:r>
              <a:rPr lang="en-US" dirty="0" smtClean="0"/>
              <a:t>Programs that are not SC in our measure</a:t>
            </a:r>
          </a:p>
          <a:p>
            <a:pPr lvl="1"/>
            <a:r>
              <a:rPr lang="en-US" dirty="0" smtClean="0"/>
              <a:t>Non-concessional sales of military training and equipment, economic development assistance, and peacekeeping operations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sz="2800" dirty="0" smtClean="0"/>
              <a:t>Distribution of SC Is Uneven: </a:t>
            </a:r>
            <a:br>
              <a:rPr lang="en-US" sz="2800" dirty="0" smtClean="0"/>
            </a:br>
            <a:r>
              <a:rPr lang="en-US" sz="2800" dirty="0" smtClean="0"/>
              <a:t>Many States Get a Little Aid, a Few Get a Lot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4446" y="1014890"/>
            <a:ext cx="7377303" cy="53500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8951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sz="2800" dirty="0" smtClean="0"/>
              <a:t>We Use SC per 10,000 People to Account for Differences in Country Size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4446" y="1014890"/>
            <a:ext cx="7377303" cy="53500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3757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5418"/>
            <a:ext cx="9144000" cy="919001"/>
          </a:xfrm>
        </p:spPr>
        <p:txBody>
          <a:bodyPr/>
          <a:lstStyle/>
          <a:p>
            <a:r>
              <a:rPr lang="en-US" sz="2800" dirty="0" smtClean="0"/>
              <a:t>We Use the State Fragility Index (SFI) </a:t>
            </a:r>
            <a:br>
              <a:rPr lang="en-US" sz="2800" dirty="0" smtClean="0"/>
            </a:br>
            <a:r>
              <a:rPr lang="en-US" sz="2800" dirty="0" smtClean="0"/>
              <a:t>to Measure Probability of Domestic Instability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" y="1298625"/>
            <a:ext cx="8656320" cy="51682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SFI is an annual measure of state fragility produced by the Center for Systemic Peace &amp; Polity IV Project and frequently used by the conflict and development communities.</a:t>
            </a:r>
          </a:p>
          <a:p>
            <a:r>
              <a:rPr lang="en-US" sz="2000" dirty="0"/>
              <a:t>SFI scores are based on eight dimensions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SFI ranges from 0 (no fragility) to 25 (extreme fragility)</a:t>
            </a:r>
          </a:p>
          <a:p>
            <a:r>
              <a:rPr lang="en-US" sz="2000" dirty="0"/>
              <a:t>SFI includes scores for 168 countries, </a:t>
            </a:r>
            <a:r>
              <a:rPr lang="en-US" sz="2000" dirty="0" smtClean="0"/>
              <a:t>1995-2010</a:t>
            </a:r>
          </a:p>
          <a:p>
            <a:pPr lvl="1"/>
            <a:r>
              <a:rPr lang="en-US" sz="2000" dirty="0" smtClean="0"/>
              <a:t>E.g. for 2010: Somalia 25, Haiti 18, Bangladesh 12, Peru 7, Finland 0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8618" y="2463312"/>
            <a:ext cx="5989919" cy="2703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6517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0915"/>
            <a:ext cx="9144000" cy="611187"/>
          </a:xfrm>
        </p:spPr>
        <p:txBody>
          <a:bodyPr/>
          <a:lstStyle/>
          <a:p>
            <a:r>
              <a:rPr lang="en-US" dirty="0" smtClean="0"/>
              <a:t>How We </a:t>
            </a:r>
            <a:r>
              <a:rPr lang="en-US" dirty="0" err="1" smtClean="0"/>
              <a:t>Operationalized</a:t>
            </a:r>
            <a:r>
              <a:rPr lang="en-US" dirty="0" smtClean="0"/>
              <a:t> the Research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713" y="1379208"/>
            <a:ext cx="7772400" cy="4762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Specified the preventive thesis/assertion</a:t>
            </a:r>
          </a:p>
          <a:p>
            <a:r>
              <a:rPr lang="en-US" dirty="0" smtClean="0"/>
              <a:t> Formulated two main hypotheses</a:t>
            </a:r>
          </a:p>
          <a:p>
            <a:pPr lvl="1"/>
            <a:r>
              <a:rPr lang="en-US" dirty="0" smtClean="0"/>
              <a:t>SC lowers the probability of domestic instability</a:t>
            </a:r>
          </a:p>
          <a:p>
            <a:pPr lvl="1"/>
            <a:r>
              <a:rPr lang="en-US" dirty="0" smtClean="0"/>
              <a:t>Effect of SC is conditional (regime type, other aid, type of aid)</a:t>
            </a:r>
          </a:p>
          <a:p>
            <a:r>
              <a:rPr lang="en-US" dirty="0" smtClean="0"/>
              <a:t> Compiled data on preventive-oriented SC</a:t>
            </a:r>
          </a:p>
          <a:p>
            <a:pPr lvl="1"/>
            <a:r>
              <a:rPr lang="en-US" dirty="0" smtClean="0"/>
              <a:t>Concessionary programs only, funds spent </a:t>
            </a:r>
          </a:p>
          <a:p>
            <a:pPr lvl="1"/>
            <a:r>
              <a:rPr lang="en-US" dirty="0" smtClean="0"/>
              <a:t>Normalized the expenditures across countries by using SC per/10,000 people </a:t>
            </a:r>
          </a:p>
          <a:p>
            <a:r>
              <a:rPr lang="en-US" dirty="0" smtClean="0"/>
              <a:t> Used fragility as a measure of probability of political instability </a:t>
            </a:r>
          </a:p>
          <a:p>
            <a:pPr lvl="1"/>
            <a:r>
              <a:rPr lang="en-US" dirty="0" smtClean="0"/>
              <a:t>Database: State </a:t>
            </a:r>
            <a:r>
              <a:rPr lang="en-US" smtClean="0"/>
              <a:t>Fragility Index (SFI)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838200"/>
          </a:xfrm>
        </p:spPr>
        <p:txBody>
          <a:bodyPr/>
          <a:lstStyle/>
          <a:p>
            <a:r>
              <a:rPr lang="en-US" sz="2800" dirty="0" smtClean="0"/>
              <a:t>Distribution of SFI: </a:t>
            </a:r>
            <a:br>
              <a:rPr lang="en-US" sz="2800" dirty="0" smtClean="0"/>
            </a:br>
            <a:r>
              <a:rPr lang="en-US" sz="2800" dirty="0" smtClean="0"/>
              <a:t>Most States Experience Moderate to High Fragility 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6097" y="1117217"/>
            <a:ext cx="7158228" cy="5188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6226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3265" y="2157792"/>
            <a:ext cx="427703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BACKUPS: Model Results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3513"/>
            <a:ext cx="9144000" cy="611187"/>
          </a:xfrm>
        </p:spPr>
        <p:txBody>
          <a:bodyPr/>
          <a:lstStyle/>
          <a:p>
            <a:r>
              <a:rPr lang="en-US" dirty="0" smtClean="0"/>
              <a:t>Model 1: Effect of SC on SFI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17792019"/>
              </p:ext>
            </p:extLst>
          </p:nvPr>
        </p:nvGraphicFramePr>
        <p:xfrm>
          <a:off x="374571" y="689506"/>
          <a:ext cx="8350788" cy="535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7258"/>
                <a:gridCol w="1476260"/>
                <a:gridCol w="1222873"/>
                <a:gridCol w="156439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Coefficient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 Error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Significance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SFI, 1</a:t>
                      </a:r>
                      <a:r>
                        <a:rPr lang="en-US" baseline="0" dirty="0" smtClean="0"/>
                        <a:t> year prior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 per 10,000 people, 5 years</a:t>
                      </a:r>
                      <a:r>
                        <a:rPr lang="en-US" baseline="0" dirty="0" smtClean="0"/>
                        <a:t> prior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U.S. development</a:t>
                      </a:r>
                      <a:r>
                        <a:rPr lang="en-US" baseline="0" dirty="0" smtClean="0"/>
                        <a:t> aid per capita, </a:t>
                      </a:r>
                    </a:p>
                    <a:p>
                      <a:r>
                        <a:rPr lang="en-US" baseline="0" dirty="0" smtClean="0"/>
                        <a:t>5 years prior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r>
                        <a:rPr lang="en-US" baseline="0" dirty="0" smtClean="0"/>
                        <a:t> aid per capita, 5 years prior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Conflict in neighboring countries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Full autocracy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Partial autocracy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Partial democracy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Factional</a:t>
                      </a:r>
                      <a:r>
                        <a:rPr lang="en-US" baseline="0" dirty="0" smtClean="0"/>
                        <a:t> democracy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of Observations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339256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60"/>
            <a:ext cx="9144000" cy="611187"/>
          </a:xfrm>
        </p:spPr>
        <p:txBody>
          <a:bodyPr/>
          <a:lstStyle/>
          <a:p>
            <a:r>
              <a:rPr lang="en-US" sz="2600" dirty="0" smtClean="0"/>
              <a:t>Model 2: Effect of SC on SFI as SFI 5 </a:t>
            </a:r>
            <a:r>
              <a:rPr lang="en-US" sz="2600" dirty="0"/>
              <a:t>Y</a:t>
            </a:r>
            <a:r>
              <a:rPr lang="en-US" sz="2600" dirty="0" smtClean="0"/>
              <a:t>ears Prior Varies</a:t>
            </a:r>
            <a:endParaRPr lang="en-US" sz="2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87934486"/>
              </p:ext>
            </p:extLst>
          </p:nvPr>
        </p:nvGraphicFramePr>
        <p:xfrm>
          <a:off x="231358" y="447132"/>
          <a:ext cx="8725358" cy="610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777"/>
                <a:gridCol w="1476260"/>
                <a:gridCol w="1233889"/>
                <a:gridCol w="15864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Coefficient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 Error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Significance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SFI, 1</a:t>
                      </a:r>
                      <a:r>
                        <a:rPr lang="en-US" baseline="0" dirty="0" smtClean="0"/>
                        <a:t> year prior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SFI, 5 years prior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 per 10,000 people, 5 years</a:t>
                      </a:r>
                      <a:r>
                        <a:rPr lang="en-US" baseline="0" dirty="0" smtClean="0"/>
                        <a:t> prior (SC)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SC</a:t>
                      </a:r>
                      <a:r>
                        <a:rPr lang="en-US" baseline="0" dirty="0" smtClean="0"/>
                        <a:t> * SFI, 5 years prior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U.S. development</a:t>
                      </a:r>
                      <a:r>
                        <a:rPr lang="en-US" baseline="0" dirty="0" smtClean="0"/>
                        <a:t> aid per capita, </a:t>
                      </a:r>
                    </a:p>
                    <a:p>
                      <a:r>
                        <a:rPr lang="en-US" baseline="0" dirty="0" smtClean="0"/>
                        <a:t>5 years prior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r>
                        <a:rPr lang="en-US" baseline="0" dirty="0" smtClean="0"/>
                        <a:t> aid per capita, 5 years prior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Conflict in neighboring countries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Full autocracy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Partial autocracy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Partial</a:t>
                      </a:r>
                      <a:r>
                        <a:rPr lang="en-US" baseline="0" dirty="0" smtClean="0"/>
                        <a:t> democracy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Factional</a:t>
                      </a:r>
                      <a:r>
                        <a:rPr lang="en-US" baseline="0" dirty="0" smtClean="0"/>
                        <a:t> democracy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of Observations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989333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60"/>
            <a:ext cx="9144000" cy="611187"/>
          </a:xfrm>
        </p:spPr>
        <p:txBody>
          <a:bodyPr/>
          <a:lstStyle/>
          <a:p>
            <a:r>
              <a:rPr lang="en-US" sz="2600" dirty="0" smtClean="0"/>
              <a:t>Model 3: Effect of SC on SFI as State Reach Varies</a:t>
            </a:r>
            <a:endParaRPr lang="en-US" sz="2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28604985"/>
              </p:ext>
            </p:extLst>
          </p:nvPr>
        </p:nvGraphicFramePr>
        <p:xfrm>
          <a:off x="231354" y="414081"/>
          <a:ext cx="8714341" cy="610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3992"/>
                <a:gridCol w="1431734"/>
                <a:gridCol w="1355238"/>
                <a:gridCol w="155337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Coefficient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 Error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Significance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SFI, 1</a:t>
                      </a:r>
                      <a:r>
                        <a:rPr lang="en-US" baseline="0" dirty="0" smtClean="0"/>
                        <a:t> year prior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 per 10,000 people, 5 years</a:t>
                      </a:r>
                      <a:r>
                        <a:rPr lang="en-US" baseline="0" dirty="0" smtClean="0"/>
                        <a:t> prior (SC)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State Reach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SC</a:t>
                      </a:r>
                      <a:r>
                        <a:rPr lang="en-US" baseline="0" dirty="0" smtClean="0"/>
                        <a:t> * State Reach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U.S. development</a:t>
                      </a:r>
                      <a:r>
                        <a:rPr lang="en-US" baseline="0" dirty="0" smtClean="0"/>
                        <a:t> aid per capita, </a:t>
                      </a:r>
                    </a:p>
                    <a:p>
                      <a:r>
                        <a:rPr lang="en-US" baseline="0" dirty="0" smtClean="0"/>
                        <a:t>5 years prior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r>
                        <a:rPr lang="en-US" baseline="0" dirty="0" smtClean="0"/>
                        <a:t> aid per capita, 5 years prior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Conflict in neighboring countries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Full autocracy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Partial autocracy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Partial democracy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Factional</a:t>
                      </a:r>
                      <a:r>
                        <a:rPr lang="en-US" baseline="0" dirty="0" smtClean="0"/>
                        <a:t> democracy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of Observations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883490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60"/>
            <a:ext cx="9144000" cy="611187"/>
          </a:xfrm>
        </p:spPr>
        <p:txBody>
          <a:bodyPr/>
          <a:lstStyle/>
          <a:p>
            <a:r>
              <a:rPr lang="en-US" sz="2600" dirty="0" smtClean="0"/>
              <a:t>Model 4: Effect of SC on SFI as Regime Type Varies</a:t>
            </a:r>
            <a:endParaRPr lang="en-US" sz="2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88675306"/>
              </p:ext>
            </p:extLst>
          </p:nvPr>
        </p:nvGraphicFramePr>
        <p:xfrm>
          <a:off x="187282" y="414081"/>
          <a:ext cx="8769429" cy="610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3701"/>
                <a:gridCol w="1366092"/>
                <a:gridCol w="1333041"/>
                <a:gridCol w="169659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Variable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Coefficient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Standard Error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Significance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SFI, 1</a:t>
                      </a:r>
                      <a:r>
                        <a:rPr lang="en-US" sz="1800" baseline="0" dirty="0" smtClean="0"/>
                        <a:t> year prior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0.70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0.03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99%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SC per 10,000 people, 5 years</a:t>
                      </a:r>
                      <a:r>
                        <a:rPr lang="en-US" sz="1800" baseline="0" dirty="0" smtClean="0"/>
                        <a:t> prior (SC)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-0.03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0.02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78%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Partial</a:t>
                      </a:r>
                      <a:r>
                        <a:rPr lang="en-US" sz="1800" baseline="0" dirty="0" smtClean="0"/>
                        <a:t> autocracy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0.40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0.24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89%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SC </a:t>
                      </a:r>
                      <a:r>
                        <a:rPr lang="en-US" sz="1800" baseline="0" dirty="0" smtClean="0"/>
                        <a:t>* Partial autocracy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-0.01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0.03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22%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Partial democracy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-0.17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0.23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55%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SC </a:t>
                      </a:r>
                      <a:r>
                        <a:rPr lang="en-US" sz="1800" baseline="0" dirty="0" smtClean="0"/>
                        <a:t>* Partial democracy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-0.02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0.03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56%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Factional</a:t>
                      </a:r>
                      <a:r>
                        <a:rPr lang="en-US" sz="1800" baseline="0" dirty="0" smtClean="0"/>
                        <a:t> democracy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0.59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0.23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99%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SC </a:t>
                      </a:r>
                      <a:r>
                        <a:rPr lang="en-US" sz="1800" baseline="0" dirty="0" smtClean="0"/>
                        <a:t>* Factional democracy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-0.03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0.03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62%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U.S. development</a:t>
                      </a:r>
                      <a:r>
                        <a:rPr lang="en-US" sz="1800" baseline="0" dirty="0" smtClean="0"/>
                        <a:t> aid per capita, </a:t>
                      </a:r>
                    </a:p>
                    <a:p>
                      <a:r>
                        <a:rPr lang="en-US" sz="1800" baseline="0" dirty="0" smtClean="0"/>
                        <a:t>5 years prior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-0.03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0.05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43%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Other</a:t>
                      </a:r>
                      <a:r>
                        <a:rPr lang="en-US" sz="1800" baseline="0" dirty="0" smtClean="0"/>
                        <a:t> aid per capita, 5 years prior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0.14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0.06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99%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Conflict in neighboring countries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0.25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0.18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82%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Constant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3.30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0.38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99%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0.58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# of Observations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1187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6396362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60"/>
            <a:ext cx="9144000" cy="611187"/>
          </a:xfrm>
        </p:spPr>
        <p:txBody>
          <a:bodyPr/>
          <a:lstStyle/>
          <a:p>
            <a:r>
              <a:rPr lang="en-US" sz="2600" dirty="0" smtClean="0"/>
              <a:t>Model 5: Effect of SC on SFI as Region Varies</a:t>
            </a:r>
            <a:endParaRPr lang="en-US" sz="2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19998179"/>
              </p:ext>
            </p:extLst>
          </p:nvPr>
        </p:nvGraphicFramePr>
        <p:xfrm>
          <a:off x="165247" y="392047"/>
          <a:ext cx="8769429" cy="651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0652"/>
                <a:gridCol w="1501776"/>
                <a:gridCol w="1284178"/>
                <a:gridCol w="164282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Variable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Coefficient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Standard Error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Significance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SFI, 1</a:t>
                      </a:r>
                      <a:r>
                        <a:rPr lang="en-US" sz="1600" baseline="0" dirty="0" smtClean="0"/>
                        <a:t> year prior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0.69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 per 10,000 people, 5 years</a:t>
                      </a:r>
                      <a:r>
                        <a:rPr lang="en-US" sz="1600" baseline="0" dirty="0" smtClean="0"/>
                        <a:t> prior (SC)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-0.08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SC</a:t>
                      </a:r>
                      <a:r>
                        <a:rPr lang="en-US" sz="1600" baseline="0" dirty="0" smtClean="0"/>
                        <a:t> * Europe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-0.01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SC</a:t>
                      </a:r>
                      <a:r>
                        <a:rPr lang="en-US" sz="1600" baseline="0" dirty="0" smtClean="0"/>
                        <a:t> * Sub Saharan Africa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88%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</a:t>
                      </a:r>
                      <a:r>
                        <a:rPr lang="en-US" sz="1600" baseline="0" dirty="0" smtClean="0"/>
                        <a:t> * North Africa &amp; Middle East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96%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 * Asia and Pacific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U.S. development</a:t>
                      </a:r>
                      <a:r>
                        <a:rPr lang="en-US" sz="1600" baseline="0" dirty="0" smtClean="0"/>
                        <a:t> aid pc, 5 years prior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-0.01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33%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Other</a:t>
                      </a:r>
                      <a:r>
                        <a:rPr lang="en-US" sz="1600" baseline="0" dirty="0" smtClean="0"/>
                        <a:t> aid per capita, 5 years prior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Conflict in neighboring countries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82%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Full autocracy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0.53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0.41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Partial autocracy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0.93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0.42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Partial democracy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0.27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0.36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54%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Factional</a:t>
                      </a:r>
                      <a:r>
                        <a:rPr lang="en-US" sz="1600" baseline="0" dirty="0" smtClean="0"/>
                        <a:t> democracy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0.38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Constant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2.68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0.44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0.58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# of Observations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1262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8158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60"/>
            <a:ext cx="9144000" cy="611187"/>
          </a:xfrm>
        </p:spPr>
        <p:txBody>
          <a:bodyPr/>
          <a:lstStyle/>
          <a:p>
            <a:r>
              <a:rPr lang="en-US" sz="2600" dirty="0" smtClean="0"/>
              <a:t>Model 6: Effect of SC on SFI as COCOM Varies</a:t>
            </a:r>
            <a:endParaRPr lang="en-US" sz="2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76024304"/>
              </p:ext>
            </p:extLst>
          </p:nvPr>
        </p:nvGraphicFramePr>
        <p:xfrm>
          <a:off x="165247" y="392047"/>
          <a:ext cx="8769429" cy="651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0652"/>
                <a:gridCol w="1501776"/>
                <a:gridCol w="1284178"/>
                <a:gridCol w="164282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Variable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Coefficient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Standard Error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Significance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SFI, 1</a:t>
                      </a:r>
                      <a:r>
                        <a:rPr lang="en-US" sz="1600" baseline="0" dirty="0" smtClean="0"/>
                        <a:t> year prior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 per 10,000 people, 5 years</a:t>
                      </a:r>
                      <a:r>
                        <a:rPr lang="en-US" sz="1600" baseline="0" dirty="0" smtClean="0"/>
                        <a:t> prior (SC)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73%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SC</a:t>
                      </a:r>
                      <a:r>
                        <a:rPr lang="en-US" sz="1600" baseline="0" dirty="0" smtClean="0"/>
                        <a:t> * CENTCOM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SC</a:t>
                      </a:r>
                      <a:r>
                        <a:rPr lang="en-US" sz="1600" baseline="0" dirty="0" smtClean="0"/>
                        <a:t> * EUCOM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</a:t>
                      </a:r>
                      <a:r>
                        <a:rPr lang="en-US" sz="1600" baseline="0" dirty="0" smtClean="0"/>
                        <a:t> * PACOM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96%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 * SOUTHCOM</a:t>
                      </a:r>
                      <a:r>
                        <a:rPr lang="en-US" sz="1600" baseline="0" dirty="0" smtClean="0"/>
                        <a:t> &amp; NORTHCOM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91%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U.S. development</a:t>
                      </a:r>
                      <a:r>
                        <a:rPr lang="en-US" sz="1600" baseline="0" dirty="0" smtClean="0"/>
                        <a:t> aid pc, 5 years prior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Other</a:t>
                      </a:r>
                      <a:r>
                        <a:rPr lang="en-US" sz="1600" baseline="0" dirty="0" smtClean="0"/>
                        <a:t> aid per capita, 5 years prior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0.14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98%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Conflict in neighboring countries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88%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Full autocracy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87%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Partial autocracy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Partial democracy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58%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Factional</a:t>
                      </a:r>
                      <a:r>
                        <a:rPr lang="en-US" sz="1600" baseline="0" dirty="0" smtClean="0"/>
                        <a:t> democracy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Constant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# of Observations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1650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60"/>
            <a:ext cx="9144000" cy="611187"/>
          </a:xfrm>
        </p:spPr>
        <p:txBody>
          <a:bodyPr/>
          <a:lstStyle/>
          <a:p>
            <a:r>
              <a:rPr lang="en-US" sz="2400" dirty="0" smtClean="0"/>
              <a:t>Model 7: Effect of SC on SFI as U.S. Development Aid Varies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7605663"/>
              </p:ext>
            </p:extLst>
          </p:nvPr>
        </p:nvGraphicFramePr>
        <p:xfrm>
          <a:off x="231358" y="447132"/>
          <a:ext cx="8725358" cy="599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777"/>
                <a:gridCol w="1476260"/>
                <a:gridCol w="1233889"/>
                <a:gridCol w="15864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Coefficient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 Error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Significance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SFI, 1</a:t>
                      </a:r>
                      <a:r>
                        <a:rPr lang="en-US" baseline="0" dirty="0" smtClean="0"/>
                        <a:t> year prior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 per 10,000 people, 5 years</a:t>
                      </a:r>
                      <a:r>
                        <a:rPr lang="en-US" baseline="0" dirty="0" smtClean="0"/>
                        <a:t> prior (SC)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U.S. development</a:t>
                      </a:r>
                      <a:r>
                        <a:rPr lang="en-US" baseline="0" dirty="0" smtClean="0"/>
                        <a:t> aid per capita,</a:t>
                      </a:r>
                    </a:p>
                    <a:p>
                      <a:r>
                        <a:rPr lang="en-US" baseline="0" dirty="0" smtClean="0"/>
                        <a:t>5 years prior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SC</a:t>
                      </a:r>
                      <a:r>
                        <a:rPr lang="en-US" baseline="0" dirty="0" smtClean="0"/>
                        <a:t> * </a:t>
                      </a:r>
                      <a:r>
                        <a:rPr lang="en-US" dirty="0" smtClean="0"/>
                        <a:t>U.S. development</a:t>
                      </a:r>
                      <a:r>
                        <a:rPr lang="en-US" baseline="0" dirty="0" smtClean="0"/>
                        <a:t> aid per capita,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5 years prior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r>
                        <a:rPr lang="en-US" baseline="0" dirty="0" smtClean="0"/>
                        <a:t> aid per capita, 5 years prior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Conflict in neighboring countries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Full autocracy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Partial autocracy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Partial</a:t>
                      </a:r>
                      <a:r>
                        <a:rPr lang="en-US" baseline="0" dirty="0" smtClean="0"/>
                        <a:t> democracy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Factional</a:t>
                      </a:r>
                      <a:r>
                        <a:rPr lang="en-US" baseline="0" dirty="0" smtClean="0"/>
                        <a:t> democracy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of Observations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5205999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60"/>
            <a:ext cx="9144000" cy="611187"/>
          </a:xfrm>
        </p:spPr>
        <p:txBody>
          <a:bodyPr/>
          <a:lstStyle/>
          <a:p>
            <a:r>
              <a:rPr lang="en-US" sz="2400" dirty="0" smtClean="0"/>
              <a:t>Model 8: Effect of SC on SFI as Other Development Aid Varies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28984729"/>
              </p:ext>
            </p:extLst>
          </p:nvPr>
        </p:nvGraphicFramePr>
        <p:xfrm>
          <a:off x="231358" y="447132"/>
          <a:ext cx="8725358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777"/>
                <a:gridCol w="1476260"/>
                <a:gridCol w="1255923"/>
                <a:gridCol w="156439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Coefficient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 Error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Significance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SFI, 1</a:t>
                      </a:r>
                      <a:r>
                        <a:rPr lang="en-US" baseline="0" dirty="0" smtClean="0"/>
                        <a:t> year prior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 per 10,000 people, 5 years</a:t>
                      </a:r>
                      <a:r>
                        <a:rPr lang="en-US" baseline="0" dirty="0" smtClean="0"/>
                        <a:t> prior (SC)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</a:t>
                      </a:r>
                      <a:r>
                        <a:rPr lang="en-US" baseline="0" dirty="0" smtClean="0"/>
                        <a:t>aid per capita, 5 years prior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SC</a:t>
                      </a:r>
                      <a:r>
                        <a:rPr lang="en-US" baseline="0" dirty="0" smtClean="0"/>
                        <a:t> * Other aid per capita, 5 years prior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U.S. Development aid per capita,</a:t>
                      </a:r>
                    </a:p>
                    <a:p>
                      <a:r>
                        <a:rPr lang="en-US" baseline="0" dirty="0" smtClean="0"/>
                        <a:t>5 years prior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Conflict in neighboring countries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Full autocracy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Partial autocracy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Partial</a:t>
                      </a:r>
                      <a:r>
                        <a:rPr lang="en-US" baseline="0" dirty="0" smtClean="0"/>
                        <a:t> democracy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Factional</a:t>
                      </a:r>
                      <a:r>
                        <a:rPr lang="en-US" baseline="0" dirty="0" smtClean="0"/>
                        <a:t> democracy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of Observations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67710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Preventive SC Hypothesis Has Two Components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41910" y="2021894"/>
            <a:ext cx="1150010" cy="523220"/>
          </a:xfrm>
          <a:prstGeom prst="rect">
            <a:avLst/>
          </a:prstGeom>
          <a:solidFill>
            <a:srgbClr val="FFDB41"/>
          </a:soli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Weak State Institutions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169953" y="2025215"/>
            <a:ext cx="1240936" cy="523220"/>
          </a:xfrm>
          <a:prstGeom prst="rect">
            <a:avLst/>
          </a:prstGeom>
          <a:solidFill>
            <a:srgbClr val="FFDB41"/>
          </a:soli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Domestic Instability</a:t>
            </a:r>
            <a:endParaRPr lang="en-US" sz="1400" dirty="0"/>
          </a:p>
        </p:txBody>
      </p:sp>
      <p:cxnSp>
        <p:nvCxnSpPr>
          <p:cNvPr id="7" name="Straight Arrow Connector 6"/>
          <p:cNvCxnSpPr>
            <a:endCxn id="6" idx="1"/>
          </p:cNvCxnSpPr>
          <p:nvPr/>
        </p:nvCxnSpPr>
        <p:spPr bwMode="auto">
          <a:xfrm flipV="1">
            <a:off x="1391920" y="2286825"/>
            <a:ext cx="778033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397868" y="1582550"/>
            <a:ext cx="2522612" cy="1384995"/>
          </a:xfrm>
          <a:prstGeom prst="rect">
            <a:avLst/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/>
              <a:t>Threats to U.S. Interests</a:t>
            </a:r>
            <a:endParaRPr lang="en-US" sz="1400" dirty="0"/>
          </a:p>
          <a:p>
            <a:pPr marL="285750" indent="-285750" algn="l">
              <a:buFont typeface="Arial" charset="0"/>
              <a:buChar char="•"/>
            </a:pPr>
            <a:r>
              <a:rPr lang="en-US" sz="1400" dirty="0" smtClean="0"/>
              <a:t>Terrorist safe havens</a:t>
            </a:r>
          </a:p>
          <a:p>
            <a:pPr marL="285750" indent="-285750" algn="l">
              <a:buFont typeface="Arial" charset="0"/>
              <a:buChar char="•"/>
            </a:pPr>
            <a:r>
              <a:rPr lang="en-US" sz="1400" dirty="0" smtClean="0"/>
              <a:t>Loss of control of WMD</a:t>
            </a:r>
          </a:p>
          <a:p>
            <a:pPr marL="285750" indent="-285750" algn="l">
              <a:buFont typeface="Arial" charset="0"/>
              <a:buChar char="•"/>
            </a:pPr>
            <a:r>
              <a:rPr lang="en-US" sz="1400" dirty="0" smtClean="0"/>
              <a:t>Failed states</a:t>
            </a:r>
          </a:p>
          <a:p>
            <a:pPr marL="285750" indent="-285750" algn="l">
              <a:buFont typeface="Arial" charset="0"/>
              <a:buChar char="•"/>
            </a:pPr>
            <a:r>
              <a:rPr lang="en-US" sz="1400" dirty="0" smtClean="0"/>
              <a:t>Regional spillovers</a:t>
            </a:r>
          </a:p>
          <a:p>
            <a:pPr marL="285750" indent="-285750" algn="l">
              <a:buFont typeface="Arial" charset="0"/>
              <a:buChar char="•"/>
            </a:pPr>
            <a:r>
              <a:rPr lang="en-US" sz="1400" dirty="0" smtClean="0"/>
              <a:t>U.S. intervention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96108" y="2025215"/>
            <a:ext cx="1320772" cy="523220"/>
          </a:xfrm>
          <a:prstGeom prst="rect">
            <a:avLst/>
          </a:prstGeom>
          <a:solidFill>
            <a:srgbClr val="FFDB41"/>
          </a:soli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Violence, Insurgencies</a:t>
            </a:r>
            <a:endParaRPr lang="en-US" sz="1400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76630" y="1036321"/>
            <a:ext cx="7772400" cy="46736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2000" dirty="0" smtClean="0"/>
              <a:t>Weak states pose threaten U.S. interests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3403600" y="2286825"/>
            <a:ext cx="778033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506720" y="2276665"/>
            <a:ext cx="869473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676630" y="3393441"/>
            <a:ext cx="7772400" cy="467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70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500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Char char="–"/>
              <a:defRPr sz="24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•"/>
              <a:defRPr sz="24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•"/>
              <a:defRPr sz="24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•"/>
              <a:defRPr sz="24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•"/>
              <a:defRPr sz="24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•"/>
              <a:defRPr sz="24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i="0" dirty="0" smtClean="0"/>
              <a:t>2.    SC strengthens state institutions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69953" y="4318054"/>
            <a:ext cx="1240935" cy="523220"/>
          </a:xfrm>
          <a:prstGeom prst="rect">
            <a:avLst/>
          </a:prstGeom>
          <a:solidFill>
            <a:srgbClr val="FFDB41"/>
          </a:solidFill>
          <a:ln w="19050">
            <a:solidFill>
              <a:srgbClr val="0099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0" dirty="0" smtClean="0"/>
              <a:t>Strong State Institutions</a:t>
            </a:r>
            <a:endParaRPr lang="en-US" sz="1400" i="0" dirty="0"/>
          </a:p>
        </p:txBody>
      </p:sp>
      <p:sp>
        <p:nvSpPr>
          <p:cNvPr id="26" name="TextBox 25"/>
          <p:cNvSpPr txBox="1"/>
          <p:nvPr/>
        </p:nvSpPr>
        <p:spPr>
          <a:xfrm>
            <a:off x="241910" y="4416440"/>
            <a:ext cx="1150010" cy="307777"/>
          </a:xfrm>
          <a:prstGeom prst="rect">
            <a:avLst/>
          </a:prstGeom>
          <a:solidFill>
            <a:srgbClr val="FFDB41"/>
          </a:solidFill>
          <a:ln w="19050">
            <a:solidFill>
              <a:srgbClr val="009900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400" i="0" dirty="0" smtClean="0"/>
              <a:t>SC</a:t>
            </a:r>
            <a:endParaRPr lang="en-US" sz="1400" i="0" dirty="0"/>
          </a:p>
        </p:txBody>
      </p:sp>
      <p:sp>
        <p:nvSpPr>
          <p:cNvPr id="27" name="TextBox 26"/>
          <p:cNvSpPr txBox="1"/>
          <p:nvPr/>
        </p:nvSpPr>
        <p:spPr>
          <a:xfrm>
            <a:off x="4196108" y="4295169"/>
            <a:ext cx="1320786" cy="523220"/>
          </a:xfrm>
          <a:prstGeom prst="rect">
            <a:avLst/>
          </a:prstGeom>
          <a:solidFill>
            <a:srgbClr val="FFDB41"/>
          </a:solidFill>
          <a:ln w="19050">
            <a:solidFill>
              <a:srgbClr val="0099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0" dirty="0" smtClean="0"/>
              <a:t>Domestic </a:t>
            </a:r>
            <a:r>
              <a:rPr lang="en-US" sz="1400" i="0" dirty="0"/>
              <a:t>S</a:t>
            </a:r>
            <a:r>
              <a:rPr lang="en-US" sz="1400" i="0" dirty="0" smtClean="0"/>
              <a:t>tability</a:t>
            </a:r>
            <a:endParaRPr lang="en-US" sz="1400" i="0" dirty="0"/>
          </a:p>
        </p:txBody>
      </p:sp>
      <p:sp>
        <p:nvSpPr>
          <p:cNvPr id="28" name="TextBox 27"/>
          <p:cNvSpPr txBox="1"/>
          <p:nvPr/>
        </p:nvSpPr>
        <p:spPr>
          <a:xfrm>
            <a:off x="6376192" y="3864282"/>
            <a:ext cx="2544288" cy="1384995"/>
          </a:xfrm>
          <a:prstGeom prst="rect">
            <a:avLst/>
          </a:prstGeom>
          <a:solidFill>
            <a:srgbClr val="009900"/>
          </a:solidFill>
          <a:ln w="19050">
            <a:solidFill>
              <a:srgbClr val="009900"/>
            </a:solidFill>
          </a:ln>
        </p:spPr>
        <p:txBody>
          <a:bodyPr wrap="square" rtlCol="0" anchor="ctr" anchorCtr="0">
            <a:spAutoFit/>
          </a:bodyPr>
          <a:lstStyle/>
          <a:p>
            <a:pPr algn="l"/>
            <a:r>
              <a:rPr lang="en-US" sz="1400" i="0" dirty="0" smtClean="0"/>
              <a:t>Strengthens U.S. Interests</a:t>
            </a:r>
          </a:p>
          <a:p>
            <a:pPr marL="285750" indent="-285750" algn="l">
              <a:buFont typeface="Arial" charset="0"/>
              <a:buChar char="•"/>
            </a:pPr>
            <a:r>
              <a:rPr lang="en-US" sz="1400" i="0" dirty="0" smtClean="0"/>
              <a:t>No terrorist havens</a:t>
            </a:r>
          </a:p>
          <a:p>
            <a:pPr marL="285750" indent="-285750" algn="l">
              <a:buFont typeface="Arial" charset="0"/>
              <a:buChar char="•"/>
            </a:pPr>
            <a:r>
              <a:rPr lang="en-US" sz="1400" i="0" dirty="0" smtClean="0"/>
              <a:t>No loss of WMD</a:t>
            </a:r>
          </a:p>
          <a:p>
            <a:pPr marL="285750" indent="-285750" algn="l">
              <a:buFont typeface="Arial" charset="0"/>
              <a:buChar char="•"/>
            </a:pPr>
            <a:r>
              <a:rPr lang="en-US" sz="1400" i="0" dirty="0" smtClean="0"/>
              <a:t>Strengthens state</a:t>
            </a:r>
          </a:p>
          <a:p>
            <a:pPr marL="285750" indent="-285750" algn="l">
              <a:buFont typeface="Arial" charset="0"/>
              <a:buChar char="•"/>
            </a:pPr>
            <a:r>
              <a:rPr lang="en-US" sz="1400" i="0" dirty="0" smtClean="0"/>
              <a:t>Strengthens region</a:t>
            </a:r>
          </a:p>
          <a:p>
            <a:pPr marL="285750" indent="-285750" algn="l">
              <a:buFont typeface="Arial" charset="0"/>
              <a:buChar char="•"/>
            </a:pPr>
            <a:r>
              <a:rPr lang="en-US" sz="1400" i="0" dirty="0" smtClean="0"/>
              <a:t>No U.S. intervention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5506720" y="4562665"/>
            <a:ext cx="869473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0099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V="1">
            <a:off x="3403600" y="4552505"/>
            <a:ext cx="778033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0099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1391920" y="4552505"/>
            <a:ext cx="778033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0099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xmlns="" val="106042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We Included SC Squared to Assess Nonlinearity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5622879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$1,000 SC per 10,000 people is associated </a:t>
            </a:r>
          </a:p>
          <a:p>
            <a:r>
              <a:rPr lang="en-US" dirty="0" smtClean="0"/>
              <a:t>with 0.33 decline in SFI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7133" y="994775"/>
            <a:ext cx="6634163" cy="4650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8163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6481"/>
            <a:ext cx="9144000" cy="818866"/>
          </a:xfrm>
        </p:spPr>
        <p:txBody>
          <a:bodyPr/>
          <a:lstStyle/>
          <a:p>
            <a:r>
              <a:rPr lang="en-US" sz="2800" dirty="0" smtClean="0"/>
              <a:t>SC Was More Effective in </a:t>
            </a:r>
            <a:br>
              <a:rPr lang="en-US" sz="2800" dirty="0" smtClean="0"/>
            </a:br>
            <a:r>
              <a:rPr lang="en-US" sz="2800" dirty="0" smtClean="0"/>
              <a:t>More Democratic PNs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590948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$1,000 SC per 10,000 people as regime type varies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73786" y="1031628"/>
            <a:ext cx="6503670" cy="4726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0356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5738"/>
            <a:ext cx="9144000" cy="611187"/>
          </a:xfrm>
        </p:spPr>
        <p:txBody>
          <a:bodyPr/>
          <a:lstStyle/>
          <a:p>
            <a:r>
              <a:rPr lang="en-US" sz="2800" dirty="0"/>
              <a:t>Countries and Years Included </a:t>
            </a:r>
            <a:r>
              <a:rPr lang="en-US" sz="2800" dirty="0" smtClean="0"/>
              <a:t>in and Excluded from </a:t>
            </a:r>
            <a:r>
              <a:rPr lang="en-US" sz="2800" dirty="0"/>
              <a:t>Our </a:t>
            </a:r>
            <a:r>
              <a:rPr lang="en-US" sz="2800" dirty="0" smtClean="0"/>
              <a:t>Analyses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712" y="1104993"/>
            <a:ext cx="8030528" cy="4927600"/>
          </a:xfrm>
        </p:spPr>
        <p:txBody>
          <a:bodyPr/>
          <a:lstStyle/>
          <a:p>
            <a:r>
              <a:rPr lang="en-US" sz="2200" dirty="0" smtClean="0"/>
              <a:t>We assessed the effect of SC on SFI for 107 countries from 1991 to 2008</a:t>
            </a:r>
          </a:p>
          <a:p>
            <a:r>
              <a:rPr lang="en-US" sz="2200" dirty="0" smtClean="0"/>
              <a:t>We excluded countries where SC was less likely to be motivated by prevention</a:t>
            </a:r>
          </a:p>
          <a:p>
            <a:pPr lvl="1"/>
            <a:r>
              <a:rPr lang="en-US" sz="2200" dirty="0" smtClean="0"/>
              <a:t>Wealthy </a:t>
            </a:r>
            <a:r>
              <a:rPr lang="en-US" sz="2200" dirty="0"/>
              <a:t>countries (GDP per capita above $</a:t>
            </a:r>
            <a:r>
              <a:rPr lang="en-US" sz="2200" dirty="0" smtClean="0"/>
              <a:t>10,000)</a:t>
            </a:r>
          </a:p>
          <a:p>
            <a:pPr lvl="1"/>
            <a:r>
              <a:rPr lang="en-US" sz="2200" dirty="0" smtClean="0"/>
              <a:t>NATO members</a:t>
            </a:r>
          </a:p>
          <a:p>
            <a:pPr lvl="1"/>
            <a:r>
              <a:rPr lang="en-US" sz="2200" dirty="0" smtClean="0"/>
              <a:t>Afghanistan</a:t>
            </a:r>
            <a:r>
              <a:rPr lang="en-US" sz="2200" dirty="0"/>
              <a:t>, Iraq, Israel, </a:t>
            </a:r>
            <a:r>
              <a:rPr lang="en-US" sz="2200" dirty="0" smtClean="0"/>
              <a:t>Egypt</a:t>
            </a:r>
          </a:p>
          <a:p>
            <a:r>
              <a:rPr lang="en-US" sz="2200" dirty="0" smtClean="0"/>
              <a:t>We excluded periods in which countries experienced high levels of conflict in the three-year window surrounding SC provision</a:t>
            </a:r>
          </a:p>
          <a:p>
            <a:r>
              <a:rPr lang="en-US" sz="2200" dirty="0"/>
              <a:t>We assess the effect of SC on partner fragility five years after SC was </a:t>
            </a:r>
            <a:r>
              <a:rPr lang="en-US" sz="2200" dirty="0" smtClean="0"/>
              <a:t>provided</a:t>
            </a:r>
          </a:p>
          <a:p>
            <a:pPr lvl="1"/>
            <a:r>
              <a:rPr lang="en-US" sz="2200" dirty="0" smtClean="0"/>
              <a:t>For </a:t>
            </a:r>
            <a:r>
              <a:rPr lang="en-US" sz="2200" dirty="0"/>
              <a:t>example, we examine the impact of SC provided in 2001 on countries’ SFI scores in </a:t>
            </a:r>
            <a:r>
              <a:rPr lang="en-US" sz="2200" dirty="0" smtClean="0"/>
              <a:t>2006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162662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880" y="269240"/>
            <a:ext cx="8229600" cy="54356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We Drew Data from 11 Programs to Measure SC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58194580"/>
              </p:ext>
            </p:extLst>
          </p:nvPr>
        </p:nvGraphicFramePr>
        <p:xfrm>
          <a:off x="77119" y="1107825"/>
          <a:ext cx="8967730" cy="4311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22833"/>
                <a:gridCol w="2544897"/>
              </a:tblGrid>
              <a:tr h="685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</a:rPr>
                        <a:t>Program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effectLst/>
                        </a:rPr>
                        <a:t>2005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</a:rPr>
                        <a:t>$mn spent</a:t>
                      </a:r>
                      <a:endParaRPr lang="en-US" sz="2400" b="1" baseline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</a:rPr>
                        <a:t>1991-2008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3115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Foreign Military Financing Program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80,082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5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Nonproliferation, Antiterrorism, Demining, and Related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21,568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5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International Narcotics Control and Law Enforcement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9,977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5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Drug Interdiction and Counter-Drug Activities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3,457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5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Excess Defense Articles</a:t>
                      </a:r>
                      <a:endParaRPr lang="en-US" sz="18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1,637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5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International Military Education and Training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809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5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Building Partner Capacity of Foreign Militaries (Section 1206)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546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5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Security and Stabilization Assistance (Section 1207)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149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5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</a:rPr>
                        <a:t>Regional 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</a:rPr>
                        <a:t>Centers for Security Studies</a:t>
                      </a:r>
                      <a:endParaRPr lang="en-US" sz="1800" b="0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123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5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Global Peace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Operations Initiative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5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Regional Defense Combating Terrorism Fellowship Program</a:t>
                      </a:r>
                      <a:endParaRPr lang="en-US" sz="18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149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5738"/>
            <a:ext cx="9144000" cy="611187"/>
          </a:xfrm>
        </p:spPr>
        <p:txBody>
          <a:bodyPr/>
          <a:lstStyle/>
          <a:p>
            <a:r>
              <a:rPr lang="en-US" sz="2800" dirty="0" smtClean="0"/>
              <a:t>Statistical Estimation Details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712" y="1005840"/>
            <a:ext cx="7988663" cy="4909185"/>
          </a:xfrm>
        </p:spPr>
        <p:txBody>
          <a:bodyPr/>
          <a:lstStyle/>
          <a:p>
            <a:r>
              <a:rPr lang="en-US" dirty="0" smtClean="0"/>
              <a:t>We used regression analyses including almost 1300 country-year observations</a:t>
            </a:r>
          </a:p>
          <a:p>
            <a:r>
              <a:rPr lang="en-US" dirty="0" smtClean="0"/>
              <a:t>To account for the diversity of countries, we included controls for every country included in the analysis</a:t>
            </a:r>
          </a:p>
          <a:p>
            <a:r>
              <a:rPr lang="en-US" dirty="0" smtClean="0"/>
              <a:t>To account for the improvement in SFI scores in the index as a whole over time, we included countries’ SFI scores from the previous year as a separate control variable</a:t>
            </a:r>
          </a:p>
          <a:p>
            <a:r>
              <a:rPr lang="en-US" dirty="0" smtClean="0"/>
              <a:t>SC per 10,000 people was logged to account for the presence of a few, large amounts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981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5738"/>
            <a:ext cx="9144000" cy="611187"/>
          </a:xfrm>
        </p:spPr>
        <p:txBody>
          <a:bodyPr/>
          <a:lstStyle/>
          <a:p>
            <a:r>
              <a:rPr lang="en-US" sz="2800" dirty="0" smtClean="0"/>
              <a:t>Other Variables We Included in Our Analyses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713" y="1005840"/>
            <a:ext cx="7772400" cy="4909185"/>
          </a:xfrm>
        </p:spPr>
        <p:txBody>
          <a:bodyPr/>
          <a:lstStyle/>
          <a:p>
            <a:r>
              <a:rPr lang="en-US" dirty="0" smtClean="0"/>
              <a:t>U.S. development aid</a:t>
            </a:r>
          </a:p>
          <a:p>
            <a:r>
              <a:rPr lang="en-US" dirty="0" smtClean="0"/>
              <a:t>Development aid from other developed countries</a:t>
            </a:r>
          </a:p>
          <a:p>
            <a:r>
              <a:rPr lang="en-US" dirty="0" smtClean="0"/>
              <a:t>Conflict in neighboring countries</a:t>
            </a:r>
          </a:p>
          <a:p>
            <a:r>
              <a:rPr lang="en-US" dirty="0" smtClean="0"/>
              <a:t>Government regime type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644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ROYO-BWpurlogo">
  <a:themeElements>
    <a:clrScheme name="">
      <a:dk1>
        <a:srgbClr val="000000"/>
      </a:dk1>
      <a:lt1>
        <a:srgbClr val="FFFFFF"/>
      </a:lt1>
      <a:dk2>
        <a:srgbClr val="000000"/>
      </a:dk2>
      <a:lt2>
        <a:srgbClr val="E2A856"/>
      </a:lt2>
      <a:accent1>
        <a:srgbClr val="006C64"/>
      </a:accent1>
      <a:accent2>
        <a:srgbClr val="8B0E04"/>
      </a:accent2>
      <a:accent3>
        <a:srgbClr val="FFFFFF"/>
      </a:accent3>
      <a:accent4>
        <a:srgbClr val="000000"/>
      </a:accent4>
      <a:accent5>
        <a:srgbClr val="AABAB8"/>
      </a:accent5>
      <a:accent6>
        <a:srgbClr val="7D0C03"/>
      </a:accent6>
      <a:hlink>
        <a:srgbClr val="993366"/>
      </a:hlink>
      <a:folHlink>
        <a:srgbClr val="003366"/>
      </a:folHlink>
    </a:clrScheme>
    <a:fontScheme name="ARROYO-BWpurlog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RROYO-BWpurlog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ROYO-BWpurlog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ROYO-BWpurlog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ROYO-BWpurlog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ROYO-BWpurlog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ROYO-BWpurlog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ROYO-BWpurlog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2004:Templates:RAND Templates:RAND Presentations:ARROYO-BWpurlogo.pot</Template>
  <TotalTime>29232</TotalTime>
  <Words>2947</Words>
  <Application>Microsoft Office PowerPoint</Application>
  <PresentationFormat>On-screen Show (4:3)</PresentationFormat>
  <Paragraphs>845</Paragraphs>
  <Slides>51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ARROYO-BWpurlogo</vt:lpstr>
      <vt:lpstr>Assessing Security Cooperation as a Preventive Tool   Preliminary Observations  Angela O’Mahony, Derek Eaton,  Michael McNerney, Tom Szayna </vt:lpstr>
      <vt:lpstr>Background and Project Objective</vt:lpstr>
      <vt:lpstr>Outline</vt:lpstr>
      <vt:lpstr>How We Operationalized the Research Question</vt:lpstr>
      <vt:lpstr>Preventive SC Hypothesis Has Two Components</vt:lpstr>
      <vt:lpstr>Countries and Years Included in and Excluded from Our Analyses</vt:lpstr>
      <vt:lpstr>We Drew Data from 11 Programs to Measure SC</vt:lpstr>
      <vt:lpstr>Statistical Estimation Details</vt:lpstr>
      <vt:lpstr>Other Variables We Included in Our Analyses</vt:lpstr>
      <vt:lpstr>Outline</vt:lpstr>
      <vt:lpstr>Testing our Hypotheses</vt:lpstr>
      <vt:lpstr>SC Appeared to Reduce State Fragility… (One year effect) </vt:lpstr>
      <vt:lpstr>…Size of Impact Did Not Increase Greatly  with Large Amounts of SC</vt:lpstr>
      <vt:lpstr>Testing our Hypotheses</vt:lpstr>
      <vt:lpstr>We Measure Strength of State Institutions Two Ways  </vt:lpstr>
      <vt:lpstr>SC Was More Effective in  Less Fragile Partner Nations in Our Set</vt:lpstr>
      <vt:lpstr>SC Was More Effective in  Partner Nations with Greater State Reach</vt:lpstr>
      <vt:lpstr>Testing our Hypotheses</vt:lpstr>
      <vt:lpstr>SC Was More Effective in  More Democratic Partner Nations</vt:lpstr>
      <vt:lpstr>Testing our Hypotheses</vt:lpstr>
      <vt:lpstr>SC Was Less Effective in  Middle East and Africa</vt:lpstr>
      <vt:lpstr>SC Was Less Effective in  CENTCOM and AFRICOM</vt:lpstr>
      <vt:lpstr>Testing our Hypotheses</vt:lpstr>
      <vt:lpstr>SC Effectiveness Did Not Depend on Concurrent U.S. Development Aid</vt:lpstr>
      <vt:lpstr>SC Effectiveness Did Not Depend on Development Aid from Other Developed Countries Either</vt:lpstr>
      <vt:lpstr>Testing our Hypotheses</vt:lpstr>
      <vt:lpstr>Foreign Military Financing Was Less Effective than  Other Types of SC at Preventing State Fragility</vt:lpstr>
      <vt:lpstr>Outline</vt:lpstr>
      <vt:lpstr>Overall Observations </vt:lpstr>
      <vt:lpstr>Implications</vt:lpstr>
      <vt:lpstr>We are conducting case studies to add context to our quantitative analysis</vt:lpstr>
      <vt:lpstr>Next Steps</vt:lpstr>
      <vt:lpstr>BACKUPS: Methodology</vt:lpstr>
      <vt:lpstr>To Accomplish Our Objective,  We Defined Three Tasks</vt:lpstr>
      <vt:lpstr>Government Documents, Discussion and Literature Review Gave Us Insight to the Hypothesis</vt:lpstr>
      <vt:lpstr>We Excluded Some Programs</vt:lpstr>
      <vt:lpstr>Distribution of SC Is Uneven:  Many States Get a Little Aid, a Few Get a Lot</vt:lpstr>
      <vt:lpstr>We Use SC per 10,000 People to Account for Differences in Country Size</vt:lpstr>
      <vt:lpstr>We Use the State Fragility Index (SFI)  to Measure Probability of Domestic Instability</vt:lpstr>
      <vt:lpstr>Distribution of SFI:  Most States Experience Moderate to High Fragility </vt:lpstr>
      <vt:lpstr>Slide 41</vt:lpstr>
      <vt:lpstr>Model 1: Effect of SC on SFI</vt:lpstr>
      <vt:lpstr>Model 2: Effect of SC on SFI as SFI 5 Years Prior Varies</vt:lpstr>
      <vt:lpstr>Model 3: Effect of SC on SFI as State Reach Varies</vt:lpstr>
      <vt:lpstr>Model 4: Effect of SC on SFI as Regime Type Varies</vt:lpstr>
      <vt:lpstr>Model 5: Effect of SC on SFI as Region Varies</vt:lpstr>
      <vt:lpstr>Model 6: Effect of SC on SFI as COCOM Varies</vt:lpstr>
      <vt:lpstr>Model 7: Effect of SC on SFI as U.S. Development Aid Varies</vt:lpstr>
      <vt:lpstr>Model 8: Effect of SC on SFI as Other Development Aid Varies</vt:lpstr>
      <vt:lpstr>We Included SC Squared to Assess Nonlinearity</vt:lpstr>
      <vt:lpstr>SC Was More Effective in  More Democratic PNs</vt:lpstr>
    </vt:vector>
  </TitlesOfParts>
  <Company>RAND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Army STRATCOMM Team Meeting</dc:title>
  <dc:creator>Eric Larson</dc:creator>
  <cp:lastModifiedBy>Curtis.McMahan</cp:lastModifiedBy>
  <cp:revision>757</cp:revision>
  <cp:lastPrinted>2012-03-22T21:23:20Z</cp:lastPrinted>
  <dcterms:created xsi:type="dcterms:W3CDTF">2007-12-14T14:58:49Z</dcterms:created>
  <dcterms:modified xsi:type="dcterms:W3CDTF">2012-07-13T16:29:55Z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386413</vt:lpwstr>
  </property>
  <property fmtid="{D5CDD505-2E9C-101B-9397-08002B2CF9AE}" pid="3" name="NXPowerLiteVersion">
    <vt:lpwstr>D4.1.4</vt:lpwstr>
  </property>
</Properties>
</file>