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92" r:id="rId2"/>
    <p:sldMasterId id="2147483708" r:id="rId3"/>
    <p:sldMasterId id="2147483660" r:id="rId4"/>
  </p:sldMasterIdLst>
  <p:notesMasterIdLst>
    <p:notesMasterId r:id="rId19"/>
  </p:notesMasterIdLst>
  <p:handoutMasterIdLst>
    <p:handoutMasterId r:id="rId20"/>
  </p:handoutMasterIdLst>
  <p:sldIdLst>
    <p:sldId id="270" r:id="rId5"/>
    <p:sldId id="293" r:id="rId6"/>
    <p:sldId id="271" r:id="rId7"/>
    <p:sldId id="258" r:id="rId8"/>
    <p:sldId id="260" r:id="rId9"/>
    <p:sldId id="261" r:id="rId10"/>
    <p:sldId id="264" r:id="rId11"/>
    <p:sldId id="278" r:id="rId12"/>
    <p:sldId id="289" r:id="rId13"/>
    <p:sldId id="285" r:id="rId14"/>
    <p:sldId id="286" r:id="rId15"/>
    <p:sldId id="282" r:id="rId16"/>
    <p:sldId id="284" r:id="rId17"/>
    <p:sldId id="288" r:id="rId18"/>
  </p:sldIdLst>
  <p:sldSz cx="9144000" cy="6858000" type="screen4x3"/>
  <p:notesSz cx="7010400" cy="9296400"/>
  <p:defaultTextStyle>
    <a:defPPr>
      <a:defRPr lang="en-US"/>
    </a:defPPr>
    <a:lvl1pPr algn="l" rtl="0" fontAlgn="base">
      <a:spcBef>
        <a:spcPct val="0"/>
      </a:spcBef>
      <a:spcAft>
        <a:spcPct val="0"/>
      </a:spcAft>
      <a:defRPr sz="2200" kern="1200">
        <a:solidFill>
          <a:schemeClr val="tx1"/>
        </a:solidFill>
        <a:latin typeface="Times New Roman" pitchFamily="18" charset="0"/>
        <a:ea typeface="+mn-ea"/>
        <a:cs typeface="+mn-cs"/>
      </a:defRPr>
    </a:lvl1pPr>
    <a:lvl2pPr marL="457200" algn="l" rtl="0" fontAlgn="base">
      <a:spcBef>
        <a:spcPct val="0"/>
      </a:spcBef>
      <a:spcAft>
        <a:spcPct val="0"/>
      </a:spcAft>
      <a:defRPr sz="2200" kern="1200">
        <a:solidFill>
          <a:schemeClr val="tx1"/>
        </a:solidFill>
        <a:latin typeface="Times New Roman" pitchFamily="18" charset="0"/>
        <a:ea typeface="+mn-ea"/>
        <a:cs typeface="+mn-cs"/>
      </a:defRPr>
    </a:lvl2pPr>
    <a:lvl3pPr marL="914400" algn="l" rtl="0" fontAlgn="base">
      <a:spcBef>
        <a:spcPct val="0"/>
      </a:spcBef>
      <a:spcAft>
        <a:spcPct val="0"/>
      </a:spcAft>
      <a:defRPr sz="2200" kern="1200">
        <a:solidFill>
          <a:schemeClr val="tx1"/>
        </a:solidFill>
        <a:latin typeface="Times New Roman" pitchFamily="18" charset="0"/>
        <a:ea typeface="+mn-ea"/>
        <a:cs typeface="+mn-cs"/>
      </a:defRPr>
    </a:lvl3pPr>
    <a:lvl4pPr marL="1371600" algn="l" rtl="0" fontAlgn="base">
      <a:spcBef>
        <a:spcPct val="0"/>
      </a:spcBef>
      <a:spcAft>
        <a:spcPct val="0"/>
      </a:spcAft>
      <a:defRPr sz="2200" kern="1200">
        <a:solidFill>
          <a:schemeClr val="tx1"/>
        </a:solidFill>
        <a:latin typeface="Times New Roman" pitchFamily="18" charset="0"/>
        <a:ea typeface="+mn-ea"/>
        <a:cs typeface="+mn-cs"/>
      </a:defRPr>
    </a:lvl4pPr>
    <a:lvl5pPr marL="1828800" algn="l" rtl="0" fontAlgn="base">
      <a:spcBef>
        <a:spcPct val="0"/>
      </a:spcBef>
      <a:spcAft>
        <a:spcPct val="0"/>
      </a:spcAft>
      <a:defRPr sz="2200" kern="1200">
        <a:solidFill>
          <a:schemeClr val="tx1"/>
        </a:solidFill>
        <a:latin typeface="Times New Roman" pitchFamily="18" charset="0"/>
        <a:ea typeface="+mn-ea"/>
        <a:cs typeface="+mn-cs"/>
      </a:defRPr>
    </a:lvl5pPr>
    <a:lvl6pPr marL="2286000" algn="l" defTabSz="914400" rtl="0" eaLnBrk="1" latinLnBrk="0" hangingPunct="1">
      <a:defRPr sz="2200" kern="1200">
        <a:solidFill>
          <a:schemeClr val="tx1"/>
        </a:solidFill>
        <a:latin typeface="Times New Roman" pitchFamily="18" charset="0"/>
        <a:ea typeface="+mn-ea"/>
        <a:cs typeface="+mn-cs"/>
      </a:defRPr>
    </a:lvl6pPr>
    <a:lvl7pPr marL="2743200" algn="l" defTabSz="914400" rtl="0" eaLnBrk="1" latinLnBrk="0" hangingPunct="1">
      <a:defRPr sz="2200" kern="1200">
        <a:solidFill>
          <a:schemeClr val="tx1"/>
        </a:solidFill>
        <a:latin typeface="Times New Roman" pitchFamily="18" charset="0"/>
        <a:ea typeface="+mn-ea"/>
        <a:cs typeface="+mn-cs"/>
      </a:defRPr>
    </a:lvl7pPr>
    <a:lvl8pPr marL="3200400" algn="l" defTabSz="914400" rtl="0" eaLnBrk="1" latinLnBrk="0" hangingPunct="1">
      <a:defRPr sz="2200" kern="1200">
        <a:solidFill>
          <a:schemeClr val="tx1"/>
        </a:solidFill>
        <a:latin typeface="Times New Roman" pitchFamily="18" charset="0"/>
        <a:ea typeface="+mn-ea"/>
        <a:cs typeface="+mn-cs"/>
      </a:defRPr>
    </a:lvl8pPr>
    <a:lvl9pPr marL="3657600" algn="l" defTabSz="914400" rtl="0" eaLnBrk="1" latinLnBrk="0" hangingPunct="1">
      <a:defRPr sz="2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01" autoAdjust="0"/>
    <p:restoredTop sz="80307" autoAdjust="0"/>
  </p:normalViewPr>
  <p:slideViewPr>
    <p:cSldViewPr>
      <p:cViewPr>
        <p:scale>
          <a:sx n="50" d="100"/>
          <a:sy n="50" d="100"/>
        </p:scale>
        <p:origin x="-1540" y="-17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42" y="2406"/>
      </p:cViewPr>
      <p:guideLst>
        <p:guide orient="horz" pos="2927"/>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857" tIns="46429" rIns="92857" bIns="46429" numCol="1" anchor="t" anchorCtr="0" compatLnSpc="1">
            <a:prstTxWarp prst="textNoShape">
              <a:avLst/>
            </a:prstTxWarp>
          </a:bodyPr>
          <a:lstStyle>
            <a:lvl1pPr>
              <a:defRPr sz="1200"/>
            </a:lvl1pPr>
          </a:lstStyle>
          <a:p>
            <a:pPr>
              <a:defRPr/>
            </a:pPr>
            <a:endParaRPr lang="en-US"/>
          </a:p>
        </p:txBody>
      </p:sp>
      <p:sp>
        <p:nvSpPr>
          <p:cNvPr id="3072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2857" tIns="46429" rIns="92857" bIns="46429"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2857" tIns="46429" rIns="92857" bIns="46429" numCol="1" anchor="b" anchorCtr="0" compatLnSpc="1">
            <a:prstTxWarp prst="textNoShape">
              <a:avLst/>
            </a:prstTxWarp>
          </a:bodyPr>
          <a:lstStyle>
            <a:lvl1pPr>
              <a:defRPr sz="1200"/>
            </a:lvl1pPr>
          </a:lstStyle>
          <a:p>
            <a:pPr>
              <a:defRPr/>
            </a:pPr>
            <a:endParaRPr lang="en-US"/>
          </a:p>
        </p:txBody>
      </p:sp>
      <p:sp>
        <p:nvSpPr>
          <p:cNvPr id="3072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2857" tIns="46429" rIns="92857" bIns="46429" numCol="1" anchor="b" anchorCtr="0" compatLnSpc="1">
            <a:prstTxWarp prst="textNoShape">
              <a:avLst/>
            </a:prstTxWarp>
          </a:bodyPr>
          <a:lstStyle>
            <a:lvl1pPr algn="r">
              <a:defRPr sz="1200"/>
            </a:lvl1pPr>
          </a:lstStyle>
          <a:p>
            <a:pPr>
              <a:defRPr/>
            </a:pPr>
            <a:fld id="{C01EEFA0-E947-4BA2-8AD2-426CC98AEAF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857" tIns="46429" rIns="92857" bIns="46429"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2857" tIns="46429" rIns="92857" bIns="46429" numCol="1" anchor="t" anchorCtr="0" compatLnSpc="1">
            <a:prstTxWarp prst="textNoShape">
              <a:avLst/>
            </a:prstTxWarp>
          </a:bodyPr>
          <a:lstStyle>
            <a:lvl1pPr algn="r">
              <a:defRPr sz="1200"/>
            </a:lvl1pPr>
          </a:lstStyle>
          <a:p>
            <a:pPr>
              <a:defRPr/>
            </a:pPr>
            <a:endParaRPr lang="en-US"/>
          </a:p>
        </p:txBody>
      </p:sp>
      <p:sp>
        <p:nvSpPr>
          <p:cNvPr id="51204" name="Rectangle 4"/>
          <p:cNvSpPr>
            <a:spLocks noGrp="1" noRot="1" noChangeAspect="1" noChangeArrowheads="1" noTextEdit="1"/>
          </p:cNvSpPr>
          <p:nvPr>
            <p:ph type="sldImg" idx="2"/>
          </p:nvPr>
        </p:nvSpPr>
        <p:spPr bwMode="auto">
          <a:xfrm>
            <a:off x="1182688" y="698500"/>
            <a:ext cx="4646612" cy="34845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5038" y="4416425"/>
            <a:ext cx="5140325" cy="4181475"/>
          </a:xfrm>
          <a:prstGeom prst="rect">
            <a:avLst/>
          </a:prstGeom>
          <a:noFill/>
          <a:ln w="9525">
            <a:noFill/>
            <a:miter lim="800000"/>
            <a:headEnd/>
            <a:tailEnd/>
          </a:ln>
          <a:effectLst/>
        </p:spPr>
        <p:txBody>
          <a:bodyPr vert="horz" wrap="square" lIns="92857" tIns="46429" rIns="92857" bIns="4642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2857" tIns="46429" rIns="92857" bIns="46429"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2857" tIns="46429" rIns="92857" bIns="46429" numCol="1" anchor="b" anchorCtr="0" compatLnSpc="1">
            <a:prstTxWarp prst="textNoShape">
              <a:avLst/>
            </a:prstTxWarp>
          </a:bodyPr>
          <a:lstStyle>
            <a:lvl1pPr algn="r">
              <a:defRPr sz="1200"/>
            </a:lvl1pPr>
          </a:lstStyle>
          <a:p>
            <a:pPr>
              <a:defRPr/>
            </a:pPr>
            <a:fld id="{256991AF-9E95-40C3-8172-2F4FBBF273B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23B6123B-FB8A-4B95-A793-917E51C990CB}" type="slidenum">
              <a:rPr lang="en-US" smtClean="0"/>
              <a:pPr/>
              <a:t>1</a:t>
            </a:fld>
            <a:endParaRPr lang="en-US" smtClean="0"/>
          </a:p>
        </p:txBody>
      </p:sp>
      <p:sp>
        <p:nvSpPr>
          <p:cNvPr id="52227" name="Rectangle 2050"/>
          <p:cNvSpPr>
            <a:spLocks noGrp="1" noRot="1" noChangeAspect="1" noChangeArrowheads="1" noTextEdit="1"/>
          </p:cNvSpPr>
          <p:nvPr>
            <p:ph type="sldImg"/>
          </p:nvPr>
        </p:nvSpPr>
        <p:spPr>
          <a:ln/>
        </p:spPr>
      </p:sp>
      <p:sp>
        <p:nvSpPr>
          <p:cNvPr id="52228" name="Rectangle 2051"/>
          <p:cNvSpPr>
            <a:spLocks noGrp="1" noChangeArrowheads="1"/>
          </p:cNvSpPr>
          <p:nvPr>
            <p:ph type="body" idx="1"/>
          </p:nvPr>
        </p:nvSpPr>
        <p:spPr>
          <a:xfrm>
            <a:off x="388938" y="4235450"/>
            <a:ext cx="6310312" cy="4181475"/>
          </a:xfrm>
          <a:noFill/>
          <a:ln/>
        </p:spPr>
        <p:txBody>
          <a:bodyPr/>
          <a:lstStyle/>
          <a:p>
            <a:pPr eaLnBrk="1" hangingPunct="1"/>
            <a:r>
              <a:rPr lang="en-US" i="1" smtClean="0"/>
              <a:t>Department of  the army Inspector General </a:t>
            </a:r>
            <a:r>
              <a:rPr lang="en-US" smtClean="0"/>
              <a:t>DAIG recently completed an Army-wide inspection of the OIP and Army Inspections.  The </a:t>
            </a:r>
            <a:r>
              <a:rPr lang="en-US" i="1" smtClean="0"/>
              <a:t>Chief of Staff</a:t>
            </a:r>
            <a:r>
              <a:rPr lang="en-US" smtClean="0"/>
              <a:t>, </a:t>
            </a:r>
            <a:r>
              <a:rPr lang="en-US" i="1" smtClean="0"/>
              <a:t>Army (</a:t>
            </a:r>
            <a:r>
              <a:rPr lang="en-US" smtClean="0"/>
              <a:t>CSA) has made it an item of special emphasis.</a:t>
            </a:r>
          </a:p>
          <a:p>
            <a:pPr eaLnBrk="1" hangingPunct="1"/>
            <a:r>
              <a:rPr lang="en-US" smtClean="0"/>
              <a:t>CSA quote: dated 6 Dec 2002:  - “Assessment results indicate commanders are actively employing the Command Inspection Program (CIP) to improve units, but inspectors are not trained to conduct inspections IAW Army policy.”</a:t>
            </a:r>
          </a:p>
          <a:p>
            <a:pPr eaLnBrk="1" hangingPunct="1"/>
            <a:r>
              <a:rPr lang="en-US" smtClean="0"/>
              <a:t> “a general Army-wide lack of understanding of the OIP as the umbrella program under which the CIP and other inspections fall.”</a:t>
            </a:r>
          </a:p>
          <a:p>
            <a:pPr eaLnBrk="1" hangingPunct="1"/>
            <a:r>
              <a:rPr lang="en-US" smtClean="0"/>
              <a:t> “The purpose of the OIP is to coordinate inspections and audits into a single cohesive program focused on command objectives.”</a:t>
            </a:r>
          </a:p>
          <a:p>
            <a:pPr eaLnBrk="1" hangingPunct="1"/>
            <a:r>
              <a:rPr lang="en-US" smtClean="0"/>
              <a:t> “The OIP </a:t>
            </a:r>
            <a:r>
              <a:rPr lang="en-US" u="sng" smtClean="0"/>
              <a:t>must</a:t>
            </a:r>
            <a:r>
              <a:rPr lang="en-US" smtClean="0"/>
              <a:t> include the commander’s priorities and goals, explain the mechanism for scheduling and monitoring inspections, provide standards for inspections, and ensure corrective action.”</a:t>
            </a:r>
          </a:p>
          <a:p>
            <a:pPr eaLnBrk="1" hangingPunct="1"/>
            <a:r>
              <a:rPr lang="en-US" smtClean="0"/>
              <a:t> “GO Commanders, at all levels, will read the report on the inspection of the Army’s OIP and implement recommendations as appropriate.”</a:t>
            </a:r>
          </a:p>
          <a:p>
            <a:pPr eaLnBrk="1" hangingPunct="1"/>
            <a:r>
              <a:rPr lang="en-US" smtClean="0"/>
              <a:t> “Commanders </a:t>
            </a:r>
            <a:r>
              <a:rPr lang="en-US" u="sng" smtClean="0"/>
              <a:t>must</a:t>
            </a:r>
            <a:r>
              <a:rPr lang="en-US" smtClean="0"/>
              <a:t> assess the effectiveness of their command inspection program and employ assigned IGs as the proponent for both local inspection policy and individual inspector training as prescribed in AR 1-201, Army Inspection Policy.”</a:t>
            </a:r>
          </a:p>
          <a:p>
            <a:pPr eaLnBrk="1" hangingPunct="1"/>
            <a:r>
              <a:rPr lang="en-US" smtClean="0"/>
              <a:t> “Inspections add to the multiple sources of information available to assess the state of readiness of the command.  Commanders should develop their OIP to complement and reinforce other sources of evaluation information when determining or assessing from unit mission and focus limited resources on training and sustaining.” </a:t>
            </a:r>
          </a:p>
          <a:p>
            <a:pPr eaLnBrk="1" hangingPunct="1"/>
            <a:r>
              <a:rPr lang="en-US" smtClean="0"/>
              <a:t> I could stop there, because just from what the Chief said you should already be motivated to go and get the information yourself.   But let’s continue...</a:t>
            </a:r>
          </a:p>
          <a:p>
            <a:pPr eaLnBrk="1" hangingPunct="1"/>
            <a:endParaRPr lang="en-US" smtClean="0"/>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B1AA45EE-6518-42C8-849E-6132490F8D81}"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83986F9E-8B33-4510-8C7A-EA31BC83AFBE}"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C9BE3E19-B528-4D6E-AC59-A41F07E7E27D}" type="slidenum">
              <a:rPr lang="en-US" smtClean="0"/>
              <a:pPr/>
              <a:t>12</a:t>
            </a:fld>
            <a:endParaRPr lang="en-US" smtClean="0"/>
          </a:p>
        </p:txBody>
      </p:sp>
      <p:sp>
        <p:nvSpPr>
          <p:cNvPr id="63491" name="Rectangle 2"/>
          <p:cNvSpPr>
            <a:spLocks noGrp="1" noRot="1" noChangeAspect="1" noChangeArrowheads="1" noTextEdit="1"/>
          </p:cNvSpPr>
          <p:nvPr>
            <p:ph type="sldImg"/>
          </p:nvPr>
        </p:nvSpPr>
        <p:spPr>
          <a:xfrm>
            <a:off x="1462088" y="331788"/>
            <a:ext cx="4084637" cy="3063875"/>
          </a:xfrm>
          <a:ln w="12700" cap="flat">
            <a:solidFill>
              <a:schemeClr val="tx1"/>
            </a:solidFill>
          </a:ln>
        </p:spPr>
      </p:sp>
      <p:sp>
        <p:nvSpPr>
          <p:cNvPr id="63492" name="Rectangle 3"/>
          <p:cNvSpPr>
            <a:spLocks noGrp="1" noChangeArrowheads="1"/>
          </p:cNvSpPr>
          <p:nvPr>
            <p:ph type="body" idx="1"/>
          </p:nvPr>
        </p:nvSpPr>
        <p:spPr>
          <a:noFill/>
          <a:ln/>
        </p:spPr>
        <p:txBody>
          <a:bodyPr/>
          <a:lstStyle/>
          <a:p>
            <a:pPr eaLnBrk="1" hangingPunct="1">
              <a:buFontTx/>
              <a:buChar char="•"/>
            </a:pPr>
            <a:r>
              <a:rPr lang="en-US" smtClean="0"/>
              <a:t> How many have tried to determine why a regulation was not followed?  </a:t>
            </a:r>
          </a:p>
          <a:p>
            <a:pPr eaLnBrk="1" hangingPunct="1">
              <a:buFontTx/>
              <a:buChar char="•"/>
            </a:pPr>
            <a:r>
              <a:rPr lang="en-US" smtClean="0"/>
              <a:t> This is a tool used by the IGs to determine why a regulation or standard is not followed.  </a:t>
            </a:r>
          </a:p>
          <a:p>
            <a:pPr eaLnBrk="1" hangingPunct="1">
              <a:buFontTx/>
              <a:buChar char="•"/>
            </a:pPr>
            <a:r>
              <a:rPr lang="en-US" smtClean="0"/>
              <a:t> You might find it useful in understanding why, and what must be done to fix the underlying cause of the problem and not just remedy the symptoms.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57FDC351-7F0E-4659-8F69-FD10F564DFA8}" type="slidenum">
              <a:rPr lang="en-US" smtClean="0"/>
              <a:pPr/>
              <a:t>13</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233363" y="4416425"/>
            <a:ext cx="6543675" cy="4181475"/>
          </a:xfrm>
          <a:noFill/>
          <a:ln/>
        </p:spPr>
        <p:txBody>
          <a:bodyPr/>
          <a:lstStyle/>
          <a:p>
            <a:pPr eaLnBrk="1" hangingPunct="1">
              <a:lnSpc>
                <a:spcPct val="90000"/>
              </a:lnSpc>
              <a:buFontTx/>
              <a:buChar char="•"/>
            </a:pPr>
            <a:r>
              <a:rPr lang="en-US" smtClean="0"/>
              <a:t> Inspecting is a frame of mind and a characteristic of good leaders.</a:t>
            </a:r>
          </a:p>
          <a:p>
            <a:pPr eaLnBrk="1" hangingPunct="1">
              <a:lnSpc>
                <a:spcPct val="90000"/>
              </a:lnSpc>
              <a:buFontTx/>
              <a:buChar char="•"/>
            </a:pPr>
            <a:r>
              <a:rPr lang="en-US" smtClean="0"/>
              <a:t> A good leader is always inspecting.  So it can be formal or especially informal…wherever you go.</a:t>
            </a:r>
          </a:p>
          <a:p>
            <a:pPr eaLnBrk="1" hangingPunct="1">
              <a:lnSpc>
                <a:spcPct val="90000"/>
              </a:lnSpc>
              <a:buFontTx/>
              <a:buChar char="•"/>
            </a:pPr>
            <a:r>
              <a:rPr lang="en-US" smtClean="0"/>
              <a:t> When you inspect involve and work thru the chain of command.  This make the chain of command work to correct problems and serves to reinforce the chain of command.</a:t>
            </a:r>
          </a:p>
          <a:p>
            <a:pPr eaLnBrk="1" hangingPunct="1">
              <a:lnSpc>
                <a:spcPct val="90000"/>
              </a:lnSpc>
              <a:buFontTx/>
              <a:buChar char="•"/>
            </a:pPr>
            <a:r>
              <a:rPr lang="en-US" smtClean="0"/>
              <a:t> When you personally see something there is no filtering by the observer</a:t>
            </a:r>
          </a:p>
          <a:p>
            <a:pPr eaLnBrk="1" hangingPunct="1">
              <a:lnSpc>
                <a:spcPct val="90000"/>
              </a:lnSpc>
              <a:buFontTx/>
              <a:buChar char="•"/>
            </a:pPr>
            <a:r>
              <a:rPr lang="en-US" smtClean="0"/>
              <a:t> Inspections is a tremendously effective way to train your leaders what right looks like, and what is important.</a:t>
            </a:r>
          </a:p>
          <a:p>
            <a:pPr eaLnBrk="1" hangingPunct="1">
              <a:lnSpc>
                <a:spcPct val="90000"/>
              </a:lnSpc>
              <a:buFontTx/>
              <a:buChar char="•"/>
            </a:pPr>
            <a:r>
              <a:rPr lang="en-US" smtClean="0"/>
              <a:t> Teach them how to do the same thing.  Inspecting is not a part of our institutional training. </a:t>
            </a:r>
          </a:p>
          <a:p>
            <a:pPr eaLnBrk="1" hangingPunct="1">
              <a:lnSpc>
                <a:spcPct val="90000"/>
              </a:lnSpc>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pPr defTabSz="927100"/>
            <a:fld id="{44244656-23D4-4DE1-98CC-9848BF10048E}" type="slidenum">
              <a:rPr lang="en-US" smtClean="0"/>
              <a:pPr defTabSz="927100"/>
              <a:t>14</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xfrm>
            <a:off x="857250" y="4351338"/>
            <a:ext cx="5140325" cy="4183062"/>
          </a:xfrm>
          <a:noFill/>
          <a:ln/>
        </p:spPr>
        <p:txBody>
          <a:bodyPr/>
          <a:lstStyle/>
          <a:p>
            <a:pPr eaLnBrk="1" hangingPunct="1"/>
            <a:r>
              <a:rPr lang="en-US" smtClean="0"/>
              <a:t>Notes for this slide:</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F9900E9-CA46-42A3-A210-C5C183E7B5E9}" type="slidenum">
              <a:rPr lang="en-US" smtClean="0"/>
              <a:pPr/>
              <a:t>2</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233363" y="4416425"/>
            <a:ext cx="6543675" cy="4181475"/>
          </a:xfrm>
          <a:noFill/>
          <a:ln/>
        </p:spPr>
        <p:txBody>
          <a:bodyPr/>
          <a:lstStyle/>
          <a:p>
            <a:pPr>
              <a:lnSpc>
                <a:spcPct val="90000"/>
              </a:lnSpc>
            </a:pPr>
            <a:r>
              <a:rPr lang="en-US" dirty="0" smtClean="0"/>
              <a:t>Quality inspections have certain characteristics.  This slide lists the 5 Principles prescribed in Draft Army Doctrine.  These 5 Principles combine the 14 principles contained in the current AR 1-201</a:t>
            </a:r>
          </a:p>
          <a:p>
            <a:pPr>
              <a:lnSpc>
                <a:spcPct val="90000"/>
              </a:lnSpc>
              <a:buFontTx/>
              <a:buChar char="•"/>
            </a:pPr>
            <a:r>
              <a:rPr lang="en-US" dirty="0" smtClean="0"/>
              <a:t>Purposeful - (combines old Tailored/Mission and Performance Oriented) Commander approved mission, related to mission accomplishment, tailored to commander’s needs I.e. providing practical and accurate feedback to support command decisions; performance oriented, based on a standard</a:t>
            </a:r>
          </a:p>
          <a:p>
            <a:pPr>
              <a:lnSpc>
                <a:spcPct val="90000"/>
              </a:lnSpc>
              <a:buFontTx/>
              <a:buChar char="•"/>
            </a:pPr>
            <a:r>
              <a:rPr lang="en-US" dirty="0" smtClean="0">
                <a:solidFill>
                  <a:srgbClr val="000000"/>
                </a:solidFill>
              </a:rPr>
              <a:t>Coordinated – (combines with  ) proper coordination preclude redundancy, complements other inspections and minimizes inspection burden; follows training management doctrine outlined in FM 7.0, </a:t>
            </a:r>
            <a:r>
              <a:rPr lang="en-US" u="sng" dirty="0" smtClean="0">
                <a:solidFill>
                  <a:srgbClr val="000000"/>
                </a:solidFill>
              </a:rPr>
              <a:t>Training the Force</a:t>
            </a:r>
            <a:r>
              <a:rPr lang="en-US" dirty="0" smtClean="0">
                <a:solidFill>
                  <a:srgbClr val="000000"/>
                </a:solidFill>
              </a:rPr>
              <a:t>; all inspections are reviewed (minimum annual review requirement) for the following 3 things: 1) Can it be canceled or combined, 2)Does it duplicate or compliment other inspections?, 3) Do inspection reports from other agencies/echelons exist that can assist in the conduct of the inspection? </a:t>
            </a:r>
            <a:endParaRPr lang="en-US" u="sng" dirty="0" smtClean="0">
              <a:solidFill>
                <a:srgbClr val="000000"/>
              </a:solidFill>
            </a:endParaRPr>
          </a:p>
          <a:p>
            <a:pPr>
              <a:lnSpc>
                <a:spcPct val="90000"/>
              </a:lnSpc>
              <a:buFontTx/>
              <a:buChar char="•"/>
            </a:pPr>
            <a:r>
              <a:rPr lang="en-US" dirty="0" smtClean="0">
                <a:solidFill>
                  <a:srgbClr val="000000"/>
                </a:solidFill>
              </a:rPr>
              <a:t>Focused on Feedback – results may be release in-progress or at the end; may be written or verbal, but written are preferred; Inspection results include: 1) identification of root causes, 2) identification of strengths and weaknesses, 3) Implementation of corrective actions, 4) Sharing of inspection results</a:t>
            </a:r>
            <a:endParaRPr lang="en-US" dirty="0" smtClean="0"/>
          </a:p>
          <a:p>
            <a:pPr>
              <a:lnSpc>
                <a:spcPct val="90000"/>
              </a:lnSpc>
              <a:spcBef>
                <a:spcPct val="0"/>
              </a:spcBef>
              <a:buFontTx/>
              <a:buChar char="•"/>
            </a:pPr>
            <a:r>
              <a:rPr lang="en-US" dirty="0" smtClean="0">
                <a:solidFill>
                  <a:srgbClr val="000000"/>
                </a:solidFill>
              </a:rPr>
              <a:t> Instructive – no inspection is complete if the inspected unit has not learned the goals and standards, and how to achieve the standards</a:t>
            </a:r>
            <a:endParaRPr lang="en-US" dirty="0" smtClean="0"/>
          </a:p>
          <a:p>
            <a:pPr>
              <a:lnSpc>
                <a:spcPct val="90000"/>
              </a:lnSpc>
              <a:buFontTx/>
              <a:buChar char="•"/>
            </a:pPr>
            <a:r>
              <a:rPr lang="en-US" dirty="0" smtClean="0"/>
              <a:t> Followed-up – inspector completes the inspection by developing and executing a follow-up inspection or plan that ensures implementation of corrective actions, inspected unit must develop and follow-up with a corrective action plan that fixes all problems identified.  To reduce the admin burden, formal responses are optional unless required.</a:t>
            </a:r>
          </a:p>
          <a:p>
            <a:pPr>
              <a:lnSpc>
                <a:spcPct val="90000"/>
              </a:lnSpc>
            </a:pP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063460A2-B88D-4902-810B-C3C66A8D8A08}" type="slidenum">
              <a:rPr lang="en-US" smtClean="0"/>
              <a:pPr/>
              <a:t>3</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smtClean="0"/>
              <a:t>The brief is divided into three sections, as you see here.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6DF60218-B01B-401E-8CD8-48D817DDC8BC}" type="slidenum">
              <a:rPr lang="en-US" smtClean="0"/>
              <a:pPr/>
              <a:t>4</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buFontTx/>
              <a:buChar char="•"/>
            </a:pPr>
            <a:r>
              <a:rPr lang="en-US" smtClean="0"/>
              <a:t> As this slide shows the OIP includes and integrates all inspections under a single coherent program. </a:t>
            </a:r>
          </a:p>
          <a:p>
            <a:pPr eaLnBrk="1" hangingPunct="1">
              <a:buFontTx/>
              <a:buChar char="•"/>
            </a:pPr>
            <a:r>
              <a:rPr lang="en-US" smtClean="0"/>
              <a:t> The OIP and Command Inspection Program (CIP) has great utility for commanders. Inspections are one of the key assessment tools for assessing unit readiness.  And if they are done right, they have a built in plan for fixing problems. </a:t>
            </a:r>
          </a:p>
          <a:p>
            <a:pPr eaLnBrk="1" hangingPunct="1">
              <a:buFontTx/>
              <a:buChar char="•"/>
            </a:pPr>
            <a:r>
              <a:rPr lang="en-US" smtClean="0"/>
              <a:t> The OIP is your tool to bring inspections under your control.</a:t>
            </a:r>
          </a:p>
          <a:p>
            <a:pPr eaLnBrk="1" hangingPunct="1">
              <a:buFontTx/>
              <a:buChar char="•"/>
            </a:pPr>
            <a:r>
              <a:rPr lang="en-US" smtClean="0"/>
              <a:t> The Command Inspection Program, while more widely known, was found by (Department of the Army Inspector General)DAIG to be poorly executed. </a:t>
            </a:r>
          </a:p>
          <a:p>
            <a:pPr eaLnBrk="1" hangingPunct="1">
              <a:buFontTx/>
              <a:buChar char="•"/>
            </a:pPr>
            <a:r>
              <a:rPr lang="en-US" smtClean="0"/>
              <a:t> References</a:t>
            </a:r>
            <a:r>
              <a:rPr lang="en-US" sz="1000" smtClean="0"/>
              <a:t>: </a:t>
            </a:r>
            <a:r>
              <a:rPr lang="en-US" smtClean="0"/>
              <a:t>AR 1-201, </a:t>
            </a:r>
            <a:r>
              <a:rPr lang="en-US" u="sng" smtClean="0"/>
              <a:t>Army Inspection Policy</a:t>
            </a:r>
            <a:r>
              <a:rPr lang="en-US" smtClean="0"/>
              <a:t> 5/17/93; AR 20-1, </a:t>
            </a:r>
            <a:r>
              <a:rPr lang="en-US" u="sng" smtClean="0"/>
              <a:t>Inspector General Activities and Procedures</a:t>
            </a:r>
            <a:r>
              <a:rPr lang="en-US" smtClean="0"/>
              <a:t> 3/29/02</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B694C08-8CF5-4B93-8682-7D59B38E7978}" type="slidenum">
              <a:rPr lang="en-US" smtClean="0"/>
              <a:pPr/>
              <a:t>5</a:t>
            </a:fld>
            <a:endParaRPr lang="en-US" smtClean="0"/>
          </a:p>
        </p:txBody>
      </p:sp>
      <p:sp>
        <p:nvSpPr>
          <p:cNvPr id="56323" name="Rectangle 1026"/>
          <p:cNvSpPr>
            <a:spLocks noGrp="1" noRot="1" noChangeAspect="1" noChangeArrowheads="1" noTextEdit="1"/>
          </p:cNvSpPr>
          <p:nvPr>
            <p:ph type="sldImg"/>
          </p:nvPr>
        </p:nvSpPr>
        <p:spPr>
          <a:ln/>
        </p:spPr>
      </p:sp>
      <p:sp>
        <p:nvSpPr>
          <p:cNvPr id="56324" name="Rectangle 1027"/>
          <p:cNvSpPr>
            <a:spLocks noGrp="1" noChangeArrowheads="1"/>
          </p:cNvSpPr>
          <p:nvPr>
            <p:ph type="body" idx="1"/>
          </p:nvPr>
        </p:nvSpPr>
        <p:spPr>
          <a:xfrm>
            <a:off x="311150" y="4441825"/>
            <a:ext cx="6465888" cy="4183063"/>
          </a:xfrm>
          <a:noFill/>
          <a:ln/>
        </p:spPr>
        <p:txBody>
          <a:bodyPr/>
          <a:lstStyle/>
          <a:p>
            <a:pPr eaLnBrk="1" hangingPunct="1">
              <a:buFontTx/>
              <a:buChar char="•"/>
            </a:pPr>
            <a:r>
              <a:rPr lang="en-US" sz="1100" smtClean="0"/>
              <a:t> OIP is the Commander’s program, with an annual review required. </a:t>
            </a:r>
          </a:p>
          <a:p>
            <a:pPr eaLnBrk="1" hangingPunct="1">
              <a:buFontTx/>
              <a:buChar char="•"/>
            </a:pPr>
            <a:r>
              <a:rPr lang="en-US" sz="1100" smtClean="0"/>
              <a:t> Going back to the OIP definition: Commander’s program which coordinates all inspections, visits and audits.  So you’ve got all of these things already going on.  Now the goal is to get them working for you, not against you, as some of you may have experienced.</a:t>
            </a:r>
          </a:p>
          <a:p>
            <a:pPr eaLnBrk="1" hangingPunct="1">
              <a:spcBef>
                <a:spcPct val="20000"/>
              </a:spcBef>
              <a:buFontTx/>
              <a:buChar char="•"/>
            </a:pPr>
            <a:r>
              <a:rPr lang="en-US" sz="1100" smtClean="0">
                <a:solidFill>
                  <a:srgbClr val="000000"/>
                </a:solidFill>
              </a:rPr>
              <a:t> 3rd bullet per (AR 1-201,  para. 3-2b) This tool has three </a:t>
            </a:r>
            <a:r>
              <a:rPr lang="en-US" sz="1100" smtClean="0"/>
              <a:t>3 Purposes: reduce disruption to training; reinforce established standards; teach and train those found deficient.</a:t>
            </a:r>
          </a:p>
          <a:p>
            <a:pPr eaLnBrk="1" hangingPunct="1">
              <a:buFontTx/>
              <a:buChar char="•"/>
            </a:pPr>
            <a:r>
              <a:rPr lang="en-US" sz="1100" smtClean="0"/>
              <a:t> Logically it should tie into, support and be a part of your overall training program. FM 7-0, Chapter 6, Assessment , states: “Assessment is the commander’s responsibility.”  Also, “ Assessment is a continuous process that includes evaluating training, conducting an organizational assessment, and preparing a training assessment.”  Organizational assessment, for the most part, is about inspections.  </a:t>
            </a:r>
          </a:p>
          <a:p>
            <a:pPr eaLnBrk="1" hangingPunct="1">
              <a:buFontTx/>
              <a:buChar char="•"/>
            </a:pPr>
            <a:r>
              <a:rPr lang="en-US" sz="1100" smtClean="0"/>
              <a:t> But to employ the OIP to its fullest, means that it is an integral part of your training assessment program and the results feed into the development of your training program.  Pieces of, if not the whole OIP, should be talked about in your annual and quarterly training briefs and guidance.  How the two are coordinated is not prescribed, (yet).  A suggested solution is to make it a part (an Annex) of your Annual Training Guidance, which fits the annual review requirement.</a:t>
            </a:r>
          </a:p>
          <a:p>
            <a:pPr eaLnBrk="1" hangingPunct="1">
              <a:buFontTx/>
              <a:buChar char="•"/>
            </a:pPr>
            <a:r>
              <a:rPr lang="en-US" sz="1100" smtClean="0"/>
              <a:t> OIP inspections should fit cleanly with other evaluations.  For example, they ID training deficiencies and provide a plan to correct the deficiencies which might include an external evaluation or vice versa.  An external eval may ID a problem and you plan an inspection to check correction of the identified problems.</a:t>
            </a:r>
          </a:p>
          <a:p>
            <a:pPr eaLnBrk="1" hangingPunct="1">
              <a:buFontTx/>
              <a:buChar char="•"/>
            </a:pPr>
            <a:r>
              <a:rPr lang="en-US" sz="1100" smtClean="0"/>
              <a:t> If the OIP is a part of your training program, all inspections will be planned and scheduled, thus eliminating duplication…</a:t>
            </a:r>
          </a:p>
          <a:p>
            <a:pPr eaLnBrk="1" hangingPunct="1">
              <a:buFontTx/>
              <a:buChar char="•"/>
            </a:pPr>
            <a:r>
              <a:rPr lang="en-US" sz="1100" smtClean="0"/>
              <a:t> The IG can advise you on your OIP and help train inspectors.  He will also evaluate the overall effectiveness -  more on that later.</a:t>
            </a:r>
          </a:p>
          <a:p>
            <a:pPr eaLnBrk="1" hangingPunct="1">
              <a:buFontTx/>
              <a:buChar char="•"/>
            </a:pPr>
            <a:r>
              <a:rPr lang="en-US" sz="1100" smtClean="0"/>
              <a:t> Now the OIP is obviously going to be different at the different command levels.  Let’s start at the bottom.</a:t>
            </a:r>
          </a:p>
          <a:p>
            <a:pPr eaLnBrk="1" hangingPunct="1"/>
            <a:endParaRPr lang="en-US" sz="11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103D18EC-B3DC-4E29-8F67-E8878F849CEA}" type="slidenum">
              <a:rPr lang="en-US" smtClean="0"/>
              <a:pPr/>
              <a:t>6</a:t>
            </a:fld>
            <a:endParaRPr lang="en-US" smtClean="0"/>
          </a:p>
        </p:txBody>
      </p:sp>
      <p:sp>
        <p:nvSpPr>
          <p:cNvPr id="57347" name="Rectangle 1026"/>
          <p:cNvSpPr>
            <a:spLocks noGrp="1" noRot="1" noChangeAspect="1" noChangeArrowheads="1" noTextEdit="1"/>
          </p:cNvSpPr>
          <p:nvPr>
            <p:ph type="sldImg"/>
          </p:nvPr>
        </p:nvSpPr>
        <p:spPr>
          <a:ln/>
        </p:spPr>
      </p:sp>
      <p:sp>
        <p:nvSpPr>
          <p:cNvPr id="57348" name="Rectangle 1027"/>
          <p:cNvSpPr>
            <a:spLocks noGrp="1" noChangeArrowheads="1"/>
          </p:cNvSpPr>
          <p:nvPr>
            <p:ph type="body" idx="1"/>
          </p:nvPr>
        </p:nvSpPr>
        <p:spPr>
          <a:noFill/>
          <a:ln/>
        </p:spPr>
        <p:txBody>
          <a:bodyPr/>
          <a:lstStyle/>
          <a:p>
            <a:pPr eaLnBrk="1" hangingPunct="1">
              <a:buFontTx/>
              <a:buChar char="•"/>
            </a:pPr>
            <a:r>
              <a:rPr lang="en-US" smtClean="0"/>
              <a:t> The battalion may be the lowest level that has an OIP, but it is also the most important.  It is the program around which and upon which the higher level OIPs are built.</a:t>
            </a:r>
          </a:p>
          <a:p>
            <a:pPr eaLnBrk="1" hangingPunct="1">
              <a:buFontTx/>
              <a:buChar char="•"/>
            </a:pPr>
            <a:r>
              <a:rPr lang="en-US" smtClean="0"/>
              <a:t> We will talk about Command Inspections, both initial and subsequent, in detail later.  </a:t>
            </a:r>
          </a:p>
          <a:p>
            <a:pPr lvl="1" eaLnBrk="1" hangingPunct="1">
              <a:buFontTx/>
              <a:buChar char="•"/>
            </a:pPr>
            <a:r>
              <a:rPr lang="en-US" smtClean="0"/>
              <a:t> Who can tell me at what level command inspections are required by regulation? (Answer: Battalions must conduct Command Inspections of Battery level units.)</a:t>
            </a:r>
          </a:p>
          <a:p>
            <a:pPr eaLnBrk="1" hangingPunct="1">
              <a:buFontTx/>
              <a:buChar char="•"/>
            </a:pPr>
            <a:r>
              <a:rPr lang="en-US" smtClean="0"/>
              <a:t> Of course staff inspections and assistance visits are the other big part of your battalion OIP.</a:t>
            </a:r>
          </a:p>
          <a:p>
            <a:pPr eaLnBrk="1" hangingPunct="1">
              <a:buFontTx/>
              <a:buChar char="•"/>
            </a:pPr>
            <a:r>
              <a:rPr lang="en-US" smtClean="0"/>
              <a:t> The focus on readiness at battalion means OIP fits nicely with your training program.  And all inspections start with a standard.  The goals tie into our training guidance and assessment plans.</a:t>
            </a:r>
          </a:p>
          <a:p>
            <a:pPr eaLnBrk="1" hangingPunct="1">
              <a:buFontTx/>
              <a:buChar char="•"/>
            </a:pPr>
            <a:r>
              <a:rPr lang="en-US" smtClean="0"/>
              <a:t> Never forget the purpose – soldiers trained to standard.  If you are not training and teaching, your inspection is fundamentally flawed.  Training starts at the lowest level.</a:t>
            </a:r>
          </a:p>
          <a:p>
            <a:pPr eaLnBrk="1" hangingPunct="1"/>
            <a:r>
              <a:rPr lang="en-US" smtClean="0"/>
              <a:t>The Brigade OIP builds upon the Bn OIP.</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3C08348F-4CE2-4E72-B40D-1E96DDB986AB}" type="slidenum">
              <a:rPr lang="en-US" smtClean="0"/>
              <a:pPr/>
              <a:t>7</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lnSpc>
                <a:spcPct val="80000"/>
              </a:lnSpc>
            </a:pPr>
            <a:r>
              <a:rPr lang="en-US" smtClean="0"/>
              <a:t>The document you develop should contain the following items:</a:t>
            </a:r>
          </a:p>
          <a:p>
            <a:pPr eaLnBrk="1" hangingPunct="1">
              <a:lnSpc>
                <a:spcPct val="80000"/>
              </a:lnSpc>
              <a:buFontTx/>
              <a:buChar char="•"/>
            </a:pPr>
            <a:r>
              <a:rPr lang="en-US" smtClean="0"/>
              <a:t> One OIC, responsible for coordinating the overall program, normally the G3, S3, SPO, or DPTM.  At Bn/Bde level the XO might be the OIP coordinator.</a:t>
            </a:r>
          </a:p>
          <a:p>
            <a:pPr eaLnBrk="1" hangingPunct="1">
              <a:lnSpc>
                <a:spcPct val="80000"/>
              </a:lnSpc>
              <a:buFontTx/>
              <a:buChar char="•"/>
            </a:pPr>
            <a:r>
              <a:rPr lang="en-US" smtClean="0"/>
              <a:t>The IG should not be the OIP coordinator because</a:t>
            </a:r>
            <a:r>
              <a:rPr lang="en-US" smtClean="0">
                <a:sym typeface="Wingdings" pitchFamily="2" charset="2"/>
              </a:rPr>
              <a:t>  1) Bns and Bdes do not have IGs 2) The regulation charges IGs with assessing the effectiveness of OIPs.</a:t>
            </a:r>
            <a:endParaRPr lang="en-US" smtClean="0"/>
          </a:p>
          <a:p>
            <a:pPr eaLnBrk="1" hangingPunct="1">
              <a:lnSpc>
                <a:spcPct val="80000"/>
              </a:lnSpc>
              <a:buFontTx/>
              <a:buChar char="•"/>
            </a:pPr>
            <a:r>
              <a:rPr lang="en-US" smtClean="0"/>
              <a:t> AR 1-201 provides a good baseline for your inspection guidance (and I can provide an electronic sample for you if you like).</a:t>
            </a:r>
          </a:p>
          <a:p>
            <a:pPr eaLnBrk="1" hangingPunct="1">
              <a:lnSpc>
                <a:spcPct val="80000"/>
              </a:lnSpc>
              <a:buFontTx/>
              <a:buChar char="•"/>
            </a:pPr>
            <a:r>
              <a:rPr lang="en-US" smtClean="0"/>
              <a:t> Here you can talk about how ICIs and SCIs will be done as well as staff inspections, and staff assistance visits. </a:t>
            </a:r>
          </a:p>
          <a:p>
            <a:pPr eaLnBrk="1" hangingPunct="1">
              <a:lnSpc>
                <a:spcPct val="80000"/>
              </a:lnSpc>
              <a:buFontTx/>
              <a:buChar char="•"/>
            </a:pPr>
            <a:r>
              <a:rPr lang="en-US" smtClean="0"/>
              <a:t> Capturing all inspections/audits will take some effort.  You must do this if you are to eliminate redundancies.</a:t>
            </a:r>
          </a:p>
          <a:p>
            <a:pPr eaLnBrk="1" hangingPunct="1">
              <a:lnSpc>
                <a:spcPct val="80000"/>
              </a:lnSpc>
              <a:buFontTx/>
              <a:buChar char="•"/>
            </a:pPr>
            <a:r>
              <a:rPr lang="en-US" smtClean="0"/>
              <a:t> Standards usually will be referenced for particular type of inspection or functional area.  Local standards may exceed DA standards.</a:t>
            </a:r>
          </a:p>
          <a:p>
            <a:pPr eaLnBrk="1" hangingPunct="1">
              <a:lnSpc>
                <a:spcPct val="80000"/>
              </a:lnSpc>
              <a:buFontTx/>
              <a:buChar char="•"/>
            </a:pPr>
            <a:r>
              <a:rPr lang="en-US" smtClean="0">
                <a:solidFill>
                  <a:schemeClr val="tx2"/>
                </a:solidFill>
              </a:rPr>
              <a:t> Your IG is school trained and can assist in training your inspectors.</a:t>
            </a:r>
          </a:p>
          <a:p>
            <a:pPr eaLnBrk="1" hangingPunct="1">
              <a:lnSpc>
                <a:spcPct val="80000"/>
              </a:lnSpc>
              <a:buFontTx/>
              <a:buChar char="•"/>
            </a:pPr>
            <a:r>
              <a:rPr lang="en-US" smtClean="0">
                <a:solidFill>
                  <a:schemeClr val="tx2"/>
                </a:solidFill>
              </a:rPr>
              <a:t> Most of this should not change too much from year to year once you’ve got it right.</a:t>
            </a:r>
          </a:p>
          <a:p>
            <a:pPr eaLnBrk="1" hangingPunct="1">
              <a:lnSpc>
                <a:spcPct val="80000"/>
              </a:lnSpc>
            </a:pPr>
            <a:endParaRPr lang="en-US" smtClean="0">
              <a:solidFill>
                <a:srgbClr val="FC0128"/>
              </a:solidFill>
            </a:endParaRPr>
          </a:p>
          <a:p>
            <a:pPr eaLnBrk="1" hangingPunct="1">
              <a:lnSpc>
                <a:spcPct val="80000"/>
              </a:lnSpc>
            </a:pPr>
            <a:r>
              <a:rPr lang="en-US" smtClean="0"/>
              <a:t>Now lets shift gears, and talk about the things we are trying to manage.  We can do a wonderful job managing inspections but if the underlying inspections are poorly done we are just wasting our time.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AC8C133F-B728-4BFF-9AAF-5D0790392D22}" type="slidenum">
              <a:rPr lang="en-US" smtClean="0"/>
              <a:pPr/>
              <a:t>8</a:t>
            </a:fld>
            <a:endParaRPr lang="en-US" smtClean="0"/>
          </a:p>
        </p:txBody>
      </p:sp>
      <p:sp>
        <p:nvSpPr>
          <p:cNvPr id="59395" name="Rectangle 2"/>
          <p:cNvSpPr>
            <a:spLocks noGrp="1" noRot="1" noChangeAspect="1" noChangeArrowheads="1" noTextEdit="1"/>
          </p:cNvSpPr>
          <p:nvPr>
            <p:ph type="sldImg"/>
          </p:nvPr>
        </p:nvSpPr>
        <p:spPr>
          <a:xfrm>
            <a:off x="1182688" y="717550"/>
            <a:ext cx="4649787" cy="3487738"/>
          </a:xfrm>
          <a:ln/>
        </p:spPr>
      </p:sp>
      <p:sp>
        <p:nvSpPr>
          <p:cNvPr id="59396" name="Rectangle 3"/>
          <p:cNvSpPr>
            <a:spLocks noGrp="1" noChangeArrowheads="1"/>
          </p:cNvSpPr>
          <p:nvPr>
            <p:ph type="body" idx="1"/>
          </p:nvPr>
        </p:nvSpPr>
        <p:spPr>
          <a:noFill/>
          <a:ln/>
        </p:spPr>
        <p:txBody>
          <a:bodyPr/>
          <a:lstStyle/>
          <a:p>
            <a:pPr eaLnBrk="1" hangingPunct="1">
              <a:buFontTx/>
              <a:buChar char="•"/>
            </a:pPr>
            <a:r>
              <a:rPr lang="en-US" smtClean="0"/>
              <a:t> In the first three months after change of command you should get an Initial Command Inspection.</a:t>
            </a:r>
          </a:p>
          <a:p>
            <a:pPr eaLnBrk="1" hangingPunct="1">
              <a:buFontTx/>
              <a:buChar char="•"/>
            </a:pPr>
            <a:r>
              <a:rPr lang="en-US" smtClean="0"/>
              <a:t> It should be scheduled and briefed at the QTB.  </a:t>
            </a:r>
          </a:p>
          <a:p>
            <a:pPr eaLnBrk="1" hangingPunct="1">
              <a:buFontTx/>
              <a:buChar char="•"/>
            </a:pPr>
            <a:r>
              <a:rPr lang="en-US" smtClean="0"/>
              <a:t> It should cover every aspect of your unit from personnel to maintenance to safety to training.</a:t>
            </a:r>
          </a:p>
          <a:p>
            <a:pPr eaLnBrk="1" hangingPunct="1">
              <a:buFontTx/>
              <a:buChar char="•"/>
            </a:pPr>
            <a:r>
              <a:rPr lang="en-US" smtClean="0"/>
              <a:t> The inspected commander should be told just what his unit’s strengths and weaknesses are.</a:t>
            </a:r>
          </a:p>
          <a:p>
            <a:pPr eaLnBrk="1" hangingPunct="1">
              <a:buFontTx/>
              <a:buChar char="•"/>
            </a:pPr>
            <a:r>
              <a:rPr lang="en-US" smtClean="0"/>
              <a:t> The inspecting commander should counsel the subordinate commander and establish goals, standards and priorities, recording the results on the OER Support Form, thus providing a clear, concrete set of expectations for success.</a:t>
            </a:r>
          </a:p>
          <a:p>
            <a:pPr eaLnBrk="1" hangingPunct="1">
              <a:buFontTx/>
              <a:buChar char="•"/>
            </a:pPr>
            <a:endParaRPr lang="en-US" smtClean="0"/>
          </a:p>
          <a:p>
            <a:pPr eaLnBrk="1" hangingPunct="1">
              <a:buFontTx/>
              <a:buChar char="•"/>
            </a:pPr>
            <a:r>
              <a:rPr lang="en-US" smtClean="0"/>
              <a:t> How many commanders had Initial Command Inspections? Did they do the things described on this slide?</a:t>
            </a:r>
          </a:p>
          <a:p>
            <a:pPr>
              <a:buFontTx/>
              <a:buChar char="•"/>
            </a:pPr>
            <a:r>
              <a:rPr lang="en-US" smtClean="0"/>
              <a:t> The Initial Command Inspection is a </a:t>
            </a:r>
            <a:r>
              <a:rPr lang="en-US" u="sng" smtClean="0"/>
              <a:t>Free Look</a:t>
            </a:r>
          </a:p>
          <a:p>
            <a:pPr>
              <a:buFontTx/>
              <a:buChar char="•"/>
            </a:pPr>
            <a:r>
              <a:rPr lang="en-US" smtClean="0"/>
              <a:t> The results from the 1</a:t>
            </a:r>
            <a:r>
              <a:rPr lang="en-US" baseline="30000" smtClean="0"/>
              <a:t>st</a:t>
            </a:r>
            <a:r>
              <a:rPr lang="en-US" smtClean="0"/>
              <a:t> look can’t be used adversely against the new commander </a:t>
            </a:r>
          </a:p>
          <a:p>
            <a:pPr>
              <a:buFontTx/>
              <a:buChar char="•"/>
            </a:pPr>
            <a:r>
              <a:rPr lang="en-US" smtClean="0"/>
              <a:t> The intent is to help the new commander establish where his unit is, what the problem areas are, what the priorities are to fix. The intent </a:t>
            </a:r>
            <a:r>
              <a:rPr lang="en-US" b="1" u="sng" smtClean="0"/>
              <a:t>is not</a:t>
            </a:r>
            <a:r>
              <a:rPr lang="en-US" smtClean="0"/>
              <a:t> to slam-dunk the new commander for something they had no control over.</a:t>
            </a:r>
          </a:p>
          <a:p>
            <a:pPr eaLnBrk="1" hangingPunct="1">
              <a:buFontTx/>
              <a:buChar char="•"/>
            </a:pPr>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r>
              <a:rPr lang="en-US" smtClean="0"/>
              <a:t>S1:  CPT Lingle </a:t>
            </a:r>
          </a:p>
          <a:p>
            <a:r>
              <a:rPr lang="en-US" smtClean="0"/>
              <a:t>S2: CPT Gleasman</a:t>
            </a:r>
          </a:p>
          <a:p>
            <a:r>
              <a:rPr lang="en-US" smtClean="0"/>
              <a:t>S3:</a:t>
            </a:r>
          </a:p>
          <a:p>
            <a:r>
              <a:rPr lang="en-US" smtClean="0"/>
              <a:t>S4: 1LT Mason</a:t>
            </a:r>
          </a:p>
          <a:p>
            <a:r>
              <a:rPr lang="en-US" smtClean="0"/>
              <a:t>S6: SSG Williams</a:t>
            </a:r>
          </a:p>
          <a:p>
            <a:r>
              <a:rPr lang="en-US" smtClean="0"/>
              <a:t>Medical Officer</a:t>
            </a:r>
          </a:p>
        </p:txBody>
      </p:sp>
      <p:sp>
        <p:nvSpPr>
          <p:cNvPr id="60420" name="Slide Number Placeholder 3"/>
          <p:cNvSpPr>
            <a:spLocks noGrp="1"/>
          </p:cNvSpPr>
          <p:nvPr>
            <p:ph type="sldNum" sz="quarter" idx="5"/>
          </p:nvPr>
        </p:nvSpPr>
        <p:spPr>
          <a:noFill/>
        </p:spPr>
        <p:txBody>
          <a:bodyPr/>
          <a:lstStyle/>
          <a:p>
            <a:fld id="{24075293-8598-4819-BF64-7082E82688CD}"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A32DC6A7-B5FB-46D1-9AE2-99109D1D29D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5C326D4A-B984-46ED-93AA-5F140D312FC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94C9F94C-DDE1-4BA6-95BF-F7693D2C0CC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743DFC63-F2EF-4EC9-97B1-6B1C69A9EAFD}"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CE1E6700-96B7-4F6E-A7B7-11B4BA17F14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9429FC18-0CE6-4255-8D05-140D3B8272FE}"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F63136CA-9783-4328-A279-B8EE5A3DE3F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CEF607A7-59E0-4A02-980B-B630A30009A0}"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18357E99-AF68-4E9C-8051-C1F49236B21C}"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E1684BBF-FE01-422B-A78D-EA22BB06C2C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5BDBBE5E-A43A-44B1-BE63-A37C0A44EF1A}"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BFB22D25-1C4A-4DBD-AA3C-FD2C7983EFAB}"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1293FBCA-BC08-4F19-AB28-7C073AD1ADA9}"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097AD4F7-E325-47A9-B230-F76072364DD0}"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A21DEDAA-A77A-4FFD-84EC-B6840D029CA3}"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322B499A-73E5-4E13-8E8B-E8A607EC5688}"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77F57AD5-87F7-4B3F-82B7-B43766F956F1}"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92CBF28B-30A0-4F12-8886-4090D9CFA96E}"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5F5ACE90-C1C7-475E-BC95-D7CC964473D7}"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0F08231A-CA75-403C-8E0E-02D8159FB7F4}"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1D2ACEE1-D61F-40AC-89FD-E720E6066AB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52A334A3-618A-4708-8238-F55018D1427D}"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F82F604D-5807-441F-9135-01A0B593E0EF}"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DA95126C-190A-423C-964D-A6DF3EE34B46}"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2F6743DD-CF15-488C-8474-5B592C76EEB9}"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8FA65AD3-63D1-4C0C-B616-ACBE63F28BF8}"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0C80C135-0F07-4C36-85FF-244395E210A0}"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FFD1600C-8835-46E9-BC8D-7997C94984D2}"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3EA068C6-B3F7-45F0-A6C2-C37614476460}"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10E31969-3EED-41FD-8E0C-DF40E04201DE}"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D7055604-A777-4F0B-8060-9CCC83968504}"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56712489-7C27-47B1-B4CD-FC7D4A9C288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DE33A6C0-BD3F-42E4-B01B-E7FA6D54DA91}"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3ADEAD1F-3A9E-4D0D-8D2F-241208C9E045}"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4EEE442C-5485-4A70-8DF9-8A74D50A3BB3}"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24AEA6AB-9364-4B14-85EA-02174D8FC117}"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p>
        </p:txBody>
      </p:sp>
      <p:sp>
        <p:nvSpPr>
          <p:cNvPr id="4" name="Rectangle 9"/>
          <p:cNvSpPr>
            <a:spLocks noGrp="1" noChangeArrowheads="1"/>
          </p:cNvSpPr>
          <p:nvPr>
            <p:ph type="sldNum" sz="quarter" idx="10"/>
          </p:nvPr>
        </p:nvSpPr>
        <p:spPr>
          <a:ln/>
        </p:spPr>
        <p:txBody>
          <a:bodyPr/>
          <a:lstStyle>
            <a:lvl1pPr>
              <a:defRPr/>
            </a:lvl1pPr>
          </a:lstStyle>
          <a:p>
            <a:pPr>
              <a:defRPr/>
            </a:pPr>
            <a:fld id="{F04C2944-FD41-41DA-B129-2F617BEEC2FA}"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3E50314C-F41F-4DBA-815A-7663B7CCE2E0}"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1FBD019B-7420-418B-812E-4FBB1A3B0022}" type="slidenum">
              <a:rPr lang="en-US"/>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18F377E2-C813-4AB8-B6B7-E1E7F90F5C6C}" type="slidenum">
              <a:rPr lang="en-US"/>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E23D2E96-DDB8-46C4-9095-7A95A1D99AD0}"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B45C6B6D-D24C-44B3-B207-B88F6431F2DF}" type="slidenum">
              <a:rPr lang="en-US"/>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4AFFA0B6-E6C8-4282-A865-CD23A54C2C1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8C4F06ED-EBF1-463D-A5D2-848CA10E5F91}"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CF0D2E97-06C6-44DB-B57F-F9B160C53E45}"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6B38FB92-1DC3-469D-A7AF-DEE593F663B9}"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F1AD7015-0BEC-4B75-A92E-ED91DE53A240}"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C51570DA-F676-4B40-A900-52D5C56D7332}"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5E0D64C3-63D1-40D9-B4D4-A688534F179C}"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2F997EAC-A894-4D71-87B6-849152FE7B92}"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20B3BBF6-F3B3-4C31-B9E6-B74510C0112C}"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3D7B46C3-9C00-4E68-9E74-5DDEB5DC8F3A}"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p>
        </p:txBody>
      </p:sp>
      <p:sp>
        <p:nvSpPr>
          <p:cNvPr id="4" name="Rectangle 9"/>
          <p:cNvSpPr>
            <a:spLocks noGrp="1" noChangeArrowheads="1"/>
          </p:cNvSpPr>
          <p:nvPr>
            <p:ph type="sldNum" sz="quarter" idx="10"/>
          </p:nvPr>
        </p:nvSpPr>
        <p:spPr>
          <a:ln/>
        </p:spPr>
        <p:txBody>
          <a:bodyPr/>
          <a:lstStyle>
            <a:lvl1pPr>
              <a:defRPr/>
            </a:lvl1pPr>
          </a:lstStyle>
          <a:p>
            <a:pPr>
              <a:defRPr/>
            </a:pPr>
            <a:fld id="{D2C2A717-2DB9-4208-A4E1-1C59B52EC4B5}"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D3BED63F-DF7E-4E6E-9F32-0E967695A35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EEFF7E1E-0781-417B-8410-F13930ED2356}"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DB2799A6-0197-48A6-868E-18AD4F012E6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71F5C440-E52C-4271-81A4-33EA1A8DF55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242986BE-29CA-4E4B-B196-8D37530EFA5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759703FF-15A7-4854-8C01-994D6C09F7E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image" Target="../media/image1.jpeg"/><Relationship Id="rId2"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image" Target="../media/image1.jpeg"/><Relationship Id="rId2" Type="http://schemas.openxmlformats.org/officeDocument/2006/relationships/slideLayout" Target="../slideLayouts/slideLayout32.xml"/><Relationship Id="rId16" Type="http://schemas.openxmlformats.org/officeDocument/2006/relationships/theme" Target="../theme/theme3.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5" Type="http://schemas.openxmlformats.org/officeDocument/2006/relationships/slideLayout" Target="../slideLayouts/slideLayout4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image" Target="../media/image1.jpeg"/><Relationship Id="rId2" Type="http://schemas.openxmlformats.org/officeDocument/2006/relationships/slideLayout" Target="../slideLayouts/slideLayout47.xml"/><Relationship Id="rId16" Type="http://schemas.openxmlformats.org/officeDocument/2006/relationships/theme" Target="../theme/theme4.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465" r:id="rId1"/>
    <p:sldLayoutId id="2147484496" r:id="rId2"/>
    <p:sldLayoutId id="2147484497" r:id="rId3"/>
    <p:sldLayoutId id="2147484498" r:id="rId4"/>
    <p:sldLayoutId id="2147484499" r:id="rId5"/>
    <p:sldLayoutId id="2147484500" r:id="rId6"/>
    <p:sldLayoutId id="2147484501" r:id="rId7"/>
    <p:sldLayoutId id="2147484502" r:id="rId8"/>
    <p:sldLayoutId id="2147484503" r:id="rId9"/>
    <p:sldLayoutId id="2147484504" r:id="rId10"/>
    <p:sldLayoutId id="2147484505" r:id="rId11"/>
    <p:sldLayoutId id="2147484506" r:id="rId12"/>
    <p:sldLayoutId id="2147484507" r:id="rId13"/>
    <p:sldLayoutId id="2147484508" r:id="rId14"/>
    <p:sldLayoutId id="2147484509"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81"/>
          <p:cNvGrpSpPr>
            <a:grpSpLocks/>
          </p:cNvGrpSpPr>
          <p:nvPr userDrawn="1"/>
        </p:nvGrpSpPr>
        <p:grpSpPr bwMode="auto">
          <a:xfrm>
            <a:off x="7908925" y="152400"/>
            <a:ext cx="1235075" cy="1317625"/>
            <a:chOff x="5028" y="24"/>
            <a:chExt cx="778" cy="830"/>
          </a:xfrm>
        </p:grpSpPr>
        <p:sp>
          <p:nvSpPr>
            <p:cNvPr id="1106" name="Freeform 82"/>
            <p:cNvSpPr>
              <a:spLocks noChangeAspect="1"/>
            </p:cNvSpPr>
            <p:nvPr userDrawn="1"/>
          </p:nvSpPr>
          <p:spPr bwMode="auto">
            <a:xfrm>
              <a:off x="5129" y="24"/>
              <a:ext cx="619" cy="801"/>
            </a:xfrm>
            <a:custGeom>
              <a:avLst/>
              <a:gdLst/>
              <a:ahLst/>
              <a:cxnLst>
                <a:cxn ang="0">
                  <a:pos x="4" y="206"/>
                </a:cxn>
                <a:cxn ang="0">
                  <a:pos x="69" y="441"/>
                </a:cxn>
                <a:cxn ang="0">
                  <a:pos x="177" y="602"/>
                </a:cxn>
                <a:cxn ang="0">
                  <a:pos x="245" y="623"/>
                </a:cxn>
                <a:cxn ang="0">
                  <a:pos x="316" y="566"/>
                </a:cxn>
                <a:cxn ang="0">
                  <a:pos x="400" y="415"/>
                </a:cxn>
                <a:cxn ang="0">
                  <a:pos x="449" y="209"/>
                </a:cxn>
                <a:cxn ang="0">
                  <a:pos x="453" y="103"/>
                </a:cxn>
                <a:cxn ang="0">
                  <a:pos x="378" y="20"/>
                </a:cxn>
                <a:cxn ang="0">
                  <a:pos x="152" y="4"/>
                </a:cxn>
                <a:cxn ang="0">
                  <a:pos x="7" y="65"/>
                </a:cxn>
                <a:cxn ang="0">
                  <a:pos x="35" y="297"/>
                </a:cxn>
                <a:cxn ang="0">
                  <a:pos x="85" y="439"/>
                </a:cxn>
                <a:cxn ang="0">
                  <a:pos x="166" y="568"/>
                </a:cxn>
                <a:cxn ang="0">
                  <a:pos x="231" y="608"/>
                </a:cxn>
                <a:cxn ang="0">
                  <a:pos x="295" y="568"/>
                </a:cxn>
                <a:cxn ang="0">
                  <a:pos x="17" y="166"/>
                </a:cxn>
                <a:cxn ang="0">
                  <a:pos x="175" y="13"/>
                </a:cxn>
                <a:cxn ang="0">
                  <a:pos x="331" y="21"/>
                </a:cxn>
                <a:cxn ang="0">
                  <a:pos x="435" y="79"/>
                </a:cxn>
                <a:cxn ang="0">
                  <a:pos x="433" y="215"/>
                </a:cxn>
                <a:cxn ang="0">
                  <a:pos x="404" y="356"/>
                </a:cxn>
                <a:cxn ang="0">
                  <a:pos x="373" y="221"/>
                </a:cxn>
                <a:cxn ang="0">
                  <a:pos x="377" y="192"/>
                </a:cxn>
                <a:cxn ang="0">
                  <a:pos x="399" y="157"/>
                </a:cxn>
                <a:cxn ang="0">
                  <a:pos x="405" y="119"/>
                </a:cxn>
                <a:cxn ang="0">
                  <a:pos x="392" y="101"/>
                </a:cxn>
                <a:cxn ang="0">
                  <a:pos x="354" y="76"/>
                </a:cxn>
                <a:cxn ang="0">
                  <a:pos x="332" y="61"/>
                </a:cxn>
                <a:cxn ang="0">
                  <a:pos x="326" y="48"/>
                </a:cxn>
                <a:cxn ang="0">
                  <a:pos x="314" y="37"/>
                </a:cxn>
                <a:cxn ang="0">
                  <a:pos x="303" y="25"/>
                </a:cxn>
                <a:cxn ang="0">
                  <a:pos x="303" y="37"/>
                </a:cxn>
                <a:cxn ang="0">
                  <a:pos x="307" y="54"/>
                </a:cxn>
                <a:cxn ang="0">
                  <a:pos x="298" y="51"/>
                </a:cxn>
                <a:cxn ang="0">
                  <a:pos x="289" y="37"/>
                </a:cxn>
                <a:cxn ang="0">
                  <a:pos x="282" y="34"/>
                </a:cxn>
                <a:cxn ang="0">
                  <a:pos x="281" y="48"/>
                </a:cxn>
                <a:cxn ang="0">
                  <a:pos x="286" y="64"/>
                </a:cxn>
                <a:cxn ang="0">
                  <a:pos x="276" y="77"/>
                </a:cxn>
                <a:cxn ang="0">
                  <a:pos x="265" y="85"/>
                </a:cxn>
                <a:cxn ang="0">
                  <a:pos x="263" y="98"/>
                </a:cxn>
                <a:cxn ang="0">
                  <a:pos x="250" y="109"/>
                </a:cxn>
                <a:cxn ang="0">
                  <a:pos x="227" y="135"/>
                </a:cxn>
                <a:cxn ang="0">
                  <a:pos x="208" y="149"/>
                </a:cxn>
                <a:cxn ang="0">
                  <a:pos x="211" y="165"/>
                </a:cxn>
                <a:cxn ang="0">
                  <a:pos x="224" y="183"/>
                </a:cxn>
                <a:cxn ang="0">
                  <a:pos x="245" y="186"/>
                </a:cxn>
                <a:cxn ang="0">
                  <a:pos x="259" y="170"/>
                </a:cxn>
                <a:cxn ang="0">
                  <a:pos x="286" y="161"/>
                </a:cxn>
                <a:cxn ang="0">
                  <a:pos x="311" y="154"/>
                </a:cxn>
                <a:cxn ang="0">
                  <a:pos x="331" y="155"/>
                </a:cxn>
                <a:cxn ang="0">
                  <a:pos x="346" y="185"/>
                </a:cxn>
                <a:cxn ang="0">
                  <a:pos x="371" y="228"/>
                </a:cxn>
              </a:cxnLst>
              <a:rect l="0" t="0" r="r" b="b"/>
              <a:pathLst>
                <a:path w="454" h="626">
                  <a:moveTo>
                    <a:pt x="7" y="65"/>
                  </a:moveTo>
                  <a:lnTo>
                    <a:pt x="1" y="96"/>
                  </a:lnTo>
                  <a:lnTo>
                    <a:pt x="0" y="132"/>
                  </a:lnTo>
                  <a:lnTo>
                    <a:pt x="1" y="167"/>
                  </a:lnTo>
                  <a:lnTo>
                    <a:pt x="4" y="206"/>
                  </a:lnTo>
                  <a:lnTo>
                    <a:pt x="11" y="254"/>
                  </a:lnTo>
                  <a:lnTo>
                    <a:pt x="23" y="312"/>
                  </a:lnTo>
                  <a:lnTo>
                    <a:pt x="42" y="371"/>
                  </a:lnTo>
                  <a:lnTo>
                    <a:pt x="56" y="407"/>
                  </a:lnTo>
                  <a:lnTo>
                    <a:pt x="69" y="441"/>
                  </a:lnTo>
                  <a:lnTo>
                    <a:pt x="87" y="479"/>
                  </a:lnTo>
                  <a:lnTo>
                    <a:pt x="111" y="521"/>
                  </a:lnTo>
                  <a:lnTo>
                    <a:pt x="133" y="554"/>
                  </a:lnTo>
                  <a:lnTo>
                    <a:pt x="157" y="585"/>
                  </a:lnTo>
                  <a:lnTo>
                    <a:pt x="177" y="602"/>
                  </a:lnTo>
                  <a:lnTo>
                    <a:pt x="190" y="611"/>
                  </a:lnTo>
                  <a:lnTo>
                    <a:pt x="203" y="618"/>
                  </a:lnTo>
                  <a:lnTo>
                    <a:pt x="218" y="623"/>
                  </a:lnTo>
                  <a:lnTo>
                    <a:pt x="232" y="625"/>
                  </a:lnTo>
                  <a:lnTo>
                    <a:pt x="245" y="623"/>
                  </a:lnTo>
                  <a:lnTo>
                    <a:pt x="259" y="619"/>
                  </a:lnTo>
                  <a:lnTo>
                    <a:pt x="275" y="609"/>
                  </a:lnTo>
                  <a:lnTo>
                    <a:pt x="286" y="601"/>
                  </a:lnTo>
                  <a:lnTo>
                    <a:pt x="298" y="588"/>
                  </a:lnTo>
                  <a:lnTo>
                    <a:pt x="316" y="566"/>
                  </a:lnTo>
                  <a:lnTo>
                    <a:pt x="332" y="541"/>
                  </a:lnTo>
                  <a:lnTo>
                    <a:pt x="355" y="506"/>
                  </a:lnTo>
                  <a:lnTo>
                    <a:pt x="370" y="479"/>
                  </a:lnTo>
                  <a:lnTo>
                    <a:pt x="385" y="449"/>
                  </a:lnTo>
                  <a:lnTo>
                    <a:pt x="400" y="415"/>
                  </a:lnTo>
                  <a:lnTo>
                    <a:pt x="414" y="374"/>
                  </a:lnTo>
                  <a:lnTo>
                    <a:pt x="429" y="325"/>
                  </a:lnTo>
                  <a:lnTo>
                    <a:pt x="440" y="278"/>
                  </a:lnTo>
                  <a:lnTo>
                    <a:pt x="446" y="241"/>
                  </a:lnTo>
                  <a:lnTo>
                    <a:pt x="449" y="209"/>
                  </a:lnTo>
                  <a:lnTo>
                    <a:pt x="452" y="183"/>
                  </a:lnTo>
                  <a:lnTo>
                    <a:pt x="452" y="162"/>
                  </a:lnTo>
                  <a:lnTo>
                    <a:pt x="453" y="146"/>
                  </a:lnTo>
                  <a:lnTo>
                    <a:pt x="453" y="120"/>
                  </a:lnTo>
                  <a:lnTo>
                    <a:pt x="453" y="103"/>
                  </a:lnTo>
                  <a:lnTo>
                    <a:pt x="449" y="86"/>
                  </a:lnTo>
                  <a:lnTo>
                    <a:pt x="444" y="71"/>
                  </a:lnTo>
                  <a:lnTo>
                    <a:pt x="429" y="44"/>
                  </a:lnTo>
                  <a:lnTo>
                    <a:pt x="404" y="29"/>
                  </a:lnTo>
                  <a:lnTo>
                    <a:pt x="378" y="20"/>
                  </a:lnTo>
                  <a:lnTo>
                    <a:pt x="335" y="10"/>
                  </a:lnTo>
                  <a:lnTo>
                    <a:pt x="292" y="3"/>
                  </a:lnTo>
                  <a:lnTo>
                    <a:pt x="260" y="0"/>
                  </a:lnTo>
                  <a:lnTo>
                    <a:pt x="195" y="0"/>
                  </a:lnTo>
                  <a:lnTo>
                    <a:pt x="152" y="4"/>
                  </a:lnTo>
                  <a:lnTo>
                    <a:pt x="103" y="14"/>
                  </a:lnTo>
                  <a:lnTo>
                    <a:pt x="68" y="24"/>
                  </a:lnTo>
                  <a:lnTo>
                    <a:pt x="42" y="34"/>
                  </a:lnTo>
                  <a:lnTo>
                    <a:pt x="22" y="48"/>
                  </a:lnTo>
                  <a:lnTo>
                    <a:pt x="7" y="65"/>
                  </a:lnTo>
                  <a:lnTo>
                    <a:pt x="17" y="166"/>
                  </a:lnTo>
                  <a:lnTo>
                    <a:pt x="17" y="187"/>
                  </a:lnTo>
                  <a:lnTo>
                    <a:pt x="22" y="233"/>
                  </a:lnTo>
                  <a:lnTo>
                    <a:pt x="28" y="269"/>
                  </a:lnTo>
                  <a:lnTo>
                    <a:pt x="35" y="297"/>
                  </a:lnTo>
                  <a:lnTo>
                    <a:pt x="41" y="321"/>
                  </a:lnTo>
                  <a:lnTo>
                    <a:pt x="47" y="344"/>
                  </a:lnTo>
                  <a:lnTo>
                    <a:pt x="58" y="374"/>
                  </a:lnTo>
                  <a:lnTo>
                    <a:pt x="74" y="414"/>
                  </a:lnTo>
                  <a:lnTo>
                    <a:pt x="85" y="439"/>
                  </a:lnTo>
                  <a:lnTo>
                    <a:pt x="99" y="467"/>
                  </a:lnTo>
                  <a:lnTo>
                    <a:pt x="114" y="497"/>
                  </a:lnTo>
                  <a:lnTo>
                    <a:pt x="137" y="532"/>
                  </a:lnTo>
                  <a:lnTo>
                    <a:pt x="157" y="559"/>
                  </a:lnTo>
                  <a:lnTo>
                    <a:pt x="166" y="568"/>
                  </a:lnTo>
                  <a:lnTo>
                    <a:pt x="177" y="581"/>
                  </a:lnTo>
                  <a:lnTo>
                    <a:pt x="186" y="590"/>
                  </a:lnTo>
                  <a:lnTo>
                    <a:pt x="202" y="602"/>
                  </a:lnTo>
                  <a:lnTo>
                    <a:pt x="217" y="607"/>
                  </a:lnTo>
                  <a:lnTo>
                    <a:pt x="231" y="608"/>
                  </a:lnTo>
                  <a:lnTo>
                    <a:pt x="242" y="607"/>
                  </a:lnTo>
                  <a:lnTo>
                    <a:pt x="256" y="602"/>
                  </a:lnTo>
                  <a:lnTo>
                    <a:pt x="274" y="591"/>
                  </a:lnTo>
                  <a:lnTo>
                    <a:pt x="285" y="581"/>
                  </a:lnTo>
                  <a:lnTo>
                    <a:pt x="295" y="568"/>
                  </a:lnTo>
                  <a:lnTo>
                    <a:pt x="311" y="549"/>
                  </a:lnTo>
                  <a:lnTo>
                    <a:pt x="326" y="526"/>
                  </a:lnTo>
                  <a:lnTo>
                    <a:pt x="337" y="506"/>
                  </a:lnTo>
                  <a:lnTo>
                    <a:pt x="348" y="489"/>
                  </a:lnTo>
                  <a:lnTo>
                    <a:pt x="17" y="166"/>
                  </a:lnTo>
                  <a:lnTo>
                    <a:pt x="7" y="65"/>
                  </a:lnTo>
                  <a:lnTo>
                    <a:pt x="51" y="43"/>
                  </a:lnTo>
                  <a:lnTo>
                    <a:pt x="93" y="29"/>
                  </a:lnTo>
                  <a:lnTo>
                    <a:pt x="136" y="20"/>
                  </a:lnTo>
                  <a:lnTo>
                    <a:pt x="175" y="13"/>
                  </a:lnTo>
                  <a:lnTo>
                    <a:pt x="206" y="11"/>
                  </a:lnTo>
                  <a:lnTo>
                    <a:pt x="252" y="11"/>
                  </a:lnTo>
                  <a:lnTo>
                    <a:pt x="271" y="13"/>
                  </a:lnTo>
                  <a:lnTo>
                    <a:pt x="294" y="15"/>
                  </a:lnTo>
                  <a:lnTo>
                    <a:pt x="331" y="21"/>
                  </a:lnTo>
                  <a:lnTo>
                    <a:pt x="359" y="28"/>
                  </a:lnTo>
                  <a:lnTo>
                    <a:pt x="399" y="40"/>
                  </a:lnTo>
                  <a:lnTo>
                    <a:pt x="414" y="50"/>
                  </a:lnTo>
                  <a:lnTo>
                    <a:pt x="428" y="65"/>
                  </a:lnTo>
                  <a:lnTo>
                    <a:pt x="435" y="79"/>
                  </a:lnTo>
                  <a:lnTo>
                    <a:pt x="439" y="102"/>
                  </a:lnTo>
                  <a:lnTo>
                    <a:pt x="439" y="126"/>
                  </a:lnTo>
                  <a:lnTo>
                    <a:pt x="439" y="157"/>
                  </a:lnTo>
                  <a:lnTo>
                    <a:pt x="436" y="191"/>
                  </a:lnTo>
                  <a:lnTo>
                    <a:pt x="433" y="215"/>
                  </a:lnTo>
                  <a:lnTo>
                    <a:pt x="430" y="245"/>
                  </a:lnTo>
                  <a:lnTo>
                    <a:pt x="425" y="275"/>
                  </a:lnTo>
                  <a:lnTo>
                    <a:pt x="419" y="301"/>
                  </a:lnTo>
                  <a:lnTo>
                    <a:pt x="412" y="328"/>
                  </a:lnTo>
                  <a:lnTo>
                    <a:pt x="404" y="356"/>
                  </a:lnTo>
                  <a:lnTo>
                    <a:pt x="397" y="379"/>
                  </a:lnTo>
                  <a:lnTo>
                    <a:pt x="51" y="43"/>
                  </a:lnTo>
                  <a:lnTo>
                    <a:pt x="7" y="65"/>
                  </a:lnTo>
                  <a:lnTo>
                    <a:pt x="374" y="230"/>
                  </a:lnTo>
                  <a:lnTo>
                    <a:pt x="373" y="221"/>
                  </a:lnTo>
                  <a:lnTo>
                    <a:pt x="373" y="216"/>
                  </a:lnTo>
                  <a:lnTo>
                    <a:pt x="373" y="210"/>
                  </a:lnTo>
                  <a:lnTo>
                    <a:pt x="374" y="205"/>
                  </a:lnTo>
                  <a:lnTo>
                    <a:pt x="375" y="200"/>
                  </a:lnTo>
                  <a:lnTo>
                    <a:pt x="377" y="192"/>
                  </a:lnTo>
                  <a:lnTo>
                    <a:pt x="381" y="186"/>
                  </a:lnTo>
                  <a:lnTo>
                    <a:pt x="384" y="180"/>
                  </a:lnTo>
                  <a:lnTo>
                    <a:pt x="391" y="171"/>
                  </a:lnTo>
                  <a:lnTo>
                    <a:pt x="393" y="166"/>
                  </a:lnTo>
                  <a:lnTo>
                    <a:pt x="399" y="157"/>
                  </a:lnTo>
                  <a:lnTo>
                    <a:pt x="405" y="144"/>
                  </a:lnTo>
                  <a:lnTo>
                    <a:pt x="407" y="133"/>
                  </a:lnTo>
                  <a:lnTo>
                    <a:pt x="407" y="129"/>
                  </a:lnTo>
                  <a:lnTo>
                    <a:pt x="407" y="125"/>
                  </a:lnTo>
                  <a:lnTo>
                    <a:pt x="405" y="119"/>
                  </a:lnTo>
                  <a:lnTo>
                    <a:pt x="404" y="116"/>
                  </a:lnTo>
                  <a:lnTo>
                    <a:pt x="402" y="113"/>
                  </a:lnTo>
                  <a:lnTo>
                    <a:pt x="400" y="109"/>
                  </a:lnTo>
                  <a:lnTo>
                    <a:pt x="396" y="105"/>
                  </a:lnTo>
                  <a:lnTo>
                    <a:pt x="392" y="101"/>
                  </a:lnTo>
                  <a:lnTo>
                    <a:pt x="386" y="97"/>
                  </a:lnTo>
                  <a:lnTo>
                    <a:pt x="375" y="88"/>
                  </a:lnTo>
                  <a:lnTo>
                    <a:pt x="366" y="83"/>
                  </a:lnTo>
                  <a:lnTo>
                    <a:pt x="362" y="81"/>
                  </a:lnTo>
                  <a:lnTo>
                    <a:pt x="354" y="76"/>
                  </a:lnTo>
                  <a:lnTo>
                    <a:pt x="348" y="71"/>
                  </a:lnTo>
                  <a:lnTo>
                    <a:pt x="341" y="66"/>
                  </a:lnTo>
                  <a:lnTo>
                    <a:pt x="336" y="64"/>
                  </a:lnTo>
                  <a:lnTo>
                    <a:pt x="334" y="63"/>
                  </a:lnTo>
                  <a:lnTo>
                    <a:pt x="332" y="61"/>
                  </a:lnTo>
                  <a:lnTo>
                    <a:pt x="330" y="58"/>
                  </a:lnTo>
                  <a:lnTo>
                    <a:pt x="330" y="56"/>
                  </a:lnTo>
                  <a:lnTo>
                    <a:pt x="328" y="54"/>
                  </a:lnTo>
                  <a:lnTo>
                    <a:pt x="328" y="51"/>
                  </a:lnTo>
                  <a:lnTo>
                    <a:pt x="326" y="48"/>
                  </a:lnTo>
                  <a:lnTo>
                    <a:pt x="323" y="44"/>
                  </a:lnTo>
                  <a:lnTo>
                    <a:pt x="320" y="42"/>
                  </a:lnTo>
                  <a:lnTo>
                    <a:pt x="318" y="40"/>
                  </a:lnTo>
                  <a:lnTo>
                    <a:pt x="316" y="39"/>
                  </a:lnTo>
                  <a:lnTo>
                    <a:pt x="314" y="37"/>
                  </a:lnTo>
                  <a:lnTo>
                    <a:pt x="312" y="37"/>
                  </a:lnTo>
                  <a:lnTo>
                    <a:pt x="311" y="34"/>
                  </a:lnTo>
                  <a:lnTo>
                    <a:pt x="311" y="31"/>
                  </a:lnTo>
                  <a:lnTo>
                    <a:pt x="308" y="28"/>
                  </a:lnTo>
                  <a:lnTo>
                    <a:pt x="303" y="25"/>
                  </a:lnTo>
                  <a:lnTo>
                    <a:pt x="302" y="25"/>
                  </a:lnTo>
                  <a:lnTo>
                    <a:pt x="302" y="28"/>
                  </a:lnTo>
                  <a:lnTo>
                    <a:pt x="303" y="32"/>
                  </a:lnTo>
                  <a:lnTo>
                    <a:pt x="303" y="33"/>
                  </a:lnTo>
                  <a:lnTo>
                    <a:pt x="303" y="37"/>
                  </a:lnTo>
                  <a:lnTo>
                    <a:pt x="303" y="42"/>
                  </a:lnTo>
                  <a:lnTo>
                    <a:pt x="305" y="46"/>
                  </a:lnTo>
                  <a:lnTo>
                    <a:pt x="306" y="50"/>
                  </a:lnTo>
                  <a:lnTo>
                    <a:pt x="307" y="52"/>
                  </a:lnTo>
                  <a:lnTo>
                    <a:pt x="307" y="54"/>
                  </a:lnTo>
                  <a:lnTo>
                    <a:pt x="307" y="55"/>
                  </a:lnTo>
                  <a:lnTo>
                    <a:pt x="305" y="56"/>
                  </a:lnTo>
                  <a:lnTo>
                    <a:pt x="303" y="56"/>
                  </a:lnTo>
                  <a:lnTo>
                    <a:pt x="301" y="55"/>
                  </a:lnTo>
                  <a:lnTo>
                    <a:pt x="298" y="51"/>
                  </a:lnTo>
                  <a:lnTo>
                    <a:pt x="297" y="46"/>
                  </a:lnTo>
                  <a:lnTo>
                    <a:pt x="295" y="43"/>
                  </a:lnTo>
                  <a:lnTo>
                    <a:pt x="293" y="41"/>
                  </a:lnTo>
                  <a:lnTo>
                    <a:pt x="290" y="39"/>
                  </a:lnTo>
                  <a:lnTo>
                    <a:pt x="289" y="37"/>
                  </a:lnTo>
                  <a:lnTo>
                    <a:pt x="287" y="34"/>
                  </a:lnTo>
                  <a:lnTo>
                    <a:pt x="286" y="31"/>
                  </a:lnTo>
                  <a:lnTo>
                    <a:pt x="284" y="30"/>
                  </a:lnTo>
                  <a:lnTo>
                    <a:pt x="281" y="28"/>
                  </a:lnTo>
                  <a:lnTo>
                    <a:pt x="282" y="34"/>
                  </a:lnTo>
                  <a:lnTo>
                    <a:pt x="282" y="37"/>
                  </a:lnTo>
                  <a:lnTo>
                    <a:pt x="282" y="40"/>
                  </a:lnTo>
                  <a:lnTo>
                    <a:pt x="281" y="42"/>
                  </a:lnTo>
                  <a:lnTo>
                    <a:pt x="281" y="44"/>
                  </a:lnTo>
                  <a:lnTo>
                    <a:pt x="281" y="48"/>
                  </a:lnTo>
                  <a:lnTo>
                    <a:pt x="282" y="50"/>
                  </a:lnTo>
                  <a:lnTo>
                    <a:pt x="282" y="52"/>
                  </a:lnTo>
                  <a:lnTo>
                    <a:pt x="283" y="56"/>
                  </a:lnTo>
                  <a:lnTo>
                    <a:pt x="284" y="60"/>
                  </a:lnTo>
                  <a:lnTo>
                    <a:pt x="286" y="64"/>
                  </a:lnTo>
                  <a:lnTo>
                    <a:pt x="284" y="66"/>
                  </a:lnTo>
                  <a:lnTo>
                    <a:pt x="282" y="68"/>
                  </a:lnTo>
                  <a:lnTo>
                    <a:pt x="280" y="71"/>
                  </a:lnTo>
                  <a:lnTo>
                    <a:pt x="277" y="75"/>
                  </a:lnTo>
                  <a:lnTo>
                    <a:pt x="276" y="77"/>
                  </a:lnTo>
                  <a:lnTo>
                    <a:pt x="271" y="78"/>
                  </a:lnTo>
                  <a:lnTo>
                    <a:pt x="269" y="79"/>
                  </a:lnTo>
                  <a:lnTo>
                    <a:pt x="268" y="81"/>
                  </a:lnTo>
                  <a:lnTo>
                    <a:pt x="266" y="84"/>
                  </a:lnTo>
                  <a:lnTo>
                    <a:pt x="265" y="85"/>
                  </a:lnTo>
                  <a:lnTo>
                    <a:pt x="266" y="88"/>
                  </a:lnTo>
                  <a:lnTo>
                    <a:pt x="265" y="90"/>
                  </a:lnTo>
                  <a:lnTo>
                    <a:pt x="261" y="92"/>
                  </a:lnTo>
                  <a:lnTo>
                    <a:pt x="264" y="94"/>
                  </a:lnTo>
                  <a:lnTo>
                    <a:pt x="263" y="98"/>
                  </a:lnTo>
                  <a:lnTo>
                    <a:pt x="263" y="100"/>
                  </a:lnTo>
                  <a:lnTo>
                    <a:pt x="258" y="103"/>
                  </a:lnTo>
                  <a:lnTo>
                    <a:pt x="255" y="105"/>
                  </a:lnTo>
                  <a:lnTo>
                    <a:pt x="254" y="105"/>
                  </a:lnTo>
                  <a:lnTo>
                    <a:pt x="250" y="109"/>
                  </a:lnTo>
                  <a:lnTo>
                    <a:pt x="246" y="114"/>
                  </a:lnTo>
                  <a:lnTo>
                    <a:pt x="242" y="118"/>
                  </a:lnTo>
                  <a:lnTo>
                    <a:pt x="236" y="126"/>
                  </a:lnTo>
                  <a:lnTo>
                    <a:pt x="231" y="132"/>
                  </a:lnTo>
                  <a:lnTo>
                    <a:pt x="227" y="135"/>
                  </a:lnTo>
                  <a:lnTo>
                    <a:pt x="222" y="139"/>
                  </a:lnTo>
                  <a:lnTo>
                    <a:pt x="216" y="141"/>
                  </a:lnTo>
                  <a:lnTo>
                    <a:pt x="212" y="144"/>
                  </a:lnTo>
                  <a:lnTo>
                    <a:pt x="209" y="146"/>
                  </a:lnTo>
                  <a:lnTo>
                    <a:pt x="208" y="149"/>
                  </a:lnTo>
                  <a:lnTo>
                    <a:pt x="208" y="154"/>
                  </a:lnTo>
                  <a:lnTo>
                    <a:pt x="209" y="157"/>
                  </a:lnTo>
                  <a:lnTo>
                    <a:pt x="210" y="160"/>
                  </a:lnTo>
                  <a:lnTo>
                    <a:pt x="211" y="161"/>
                  </a:lnTo>
                  <a:lnTo>
                    <a:pt x="211" y="165"/>
                  </a:lnTo>
                  <a:lnTo>
                    <a:pt x="211" y="168"/>
                  </a:lnTo>
                  <a:lnTo>
                    <a:pt x="213" y="174"/>
                  </a:lnTo>
                  <a:lnTo>
                    <a:pt x="216" y="180"/>
                  </a:lnTo>
                  <a:lnTo>
                    <a:pt x="220" y="182"/>
                  </a:lnTo>
                  <a:lnTo>
                    <a:pt x="224" y="183"/>
                  </a:lnTo>
                  <a:lnTo>
                    <a:pt x="229" y="183"/>
                  </a:lnTo>
                  <a:lnTo>
                    <a:pt x="231" y="184"/>
                  </a:lnTo>
                  <a:lnTo>
                    <a:pt x="235" y="186"/>
                  </a:lnTo>
                  <a:lnTo>
                    <a:pt x="239" y="187"/>
                  </a:lnTo>
                  <a:lnTo>
                    <a:pt x="245" y="186"/>
                  </a:lnTo>
                  <a:lnTo>
                    <a:pt x="247" y="183"/>
                  </a:lnTo>
                  <a:lnTo>
                    <a:pt x="249" y="180"/>
                  </a:lnTo>
                  <a:lnTo>
                    <a:pt x="252" y="177"/>
                  </a:lnTo>
                  <a:lnTo>
                    <a:pt x="255" y="173"/>
                  </a:lnTo>
                  <a:lnTo>
                    <a:pt x="259" y="170"/>
                  </a:lnTo>
                  <a:lnTo>
                    <a:pt x="266" y="168"/>
                  </a:lnTo>
                  <a:lnTo>
                    <a:pt x="270" y="166"/>
                  </a:lnTo>
                  <a:lnTo>
                    <a:pt x="276" y="165"/>
                  </a:lnTo>
                  <a:lnTo>
                    <a:pt x="281" y="163"/>
                  </a:lnTo>
                  <a:lnTo>
                    <a:pt x="286" y="161"/>
                  </a:lnTo>
                  <a:lnTo>
                    <a:pt x="291" y="159"/>
                  </a:lnTo>
                  <a:lnTo>
                    <a:pt x="295" y="156"/>
                  </a:lnTo>
                  <a:lnTo>
                    <a:pt x="298" y="154"/>
                  </a:lnTo>
                  <a:lnTo>
                    <a:pt x="305" y="154"/>
                  </a:lnTo>
                  <a:lnTo>
                    <a:pt x="311" y="154"/>
                  </a:lnTo>
                  <a:lnTo>
                    <a:pt x="317" y="154"/>
                  </a:lnTo>
                  <a:lnTo>
                    <a:pt x="320" y="154"/>
                  </a:lnTo>
                  <a:lnTo>
                    <a:pt x="324" y="152"/>
                  </a:lnTo>
                  <a:lnTo>
                    <a:pt x="328" y="152"/>
                  </a:lnTo>
                  <a:lnTo>
                    <a:pt x="331" y="155"/>
                  </a:lnTo>
                  <a:lnTo>
                    <a:pt x="334" y="159"/>
                  </a:lnTo>
                  <a:lnTo>
                    <a:pt x="337" y="163"/>
                  </a:lnTo>
                  <a:lnTo>
                    <a:pt x="340" y="168"/>
                  </a:lnTo>
                  <a:lnTo>
                    <a:pt x="344" y="177"/>
                  </a:lnTo>
                  <a:lnTo>
                    <a:pt x="346" y="185"/>
                  </a:lnTo>
                  <a:lnTo>
                    <a:pt x="351" y="196"/>
                  </a:lnTo>
                  <a:lnTo>
                    <a:pt x="355" y="205"/>
                  </a:lnTo>
                  <a:lnTo>
                    <a:pt x="360" y="214"/>
                  </a:lnTo>
                  <a:lnTo>
                    <a:pt x="368" y="225"/>
                  </a:lnTo>
                  <a:lnTo>
                    <a:pt x="371" y="228"/>
                  </a:lnTo>
                  <a:lnTo>
                    <a:pt x="374" y="230"/>
                  </a:lnTo>
                  <a:lnTo>
                    <a:pt x="7" y="65"/>
                  </a:lnTo>
                </a:path>
              </a:pathLst>
            </a:custGeom>
            <a:solidFill>
              <a:schemeClr val="accent1"/>
            </a:solidFill>
            <a:ln w="9525" cap="rnd">
              <a:noFill/>
              <a:round/>
              <a:headEnd/>
              <a:tailEnd/>
            </a:ln>
            <a:effectLst/>
          </p:spPr>
          <p:txBody>
            <a:bodyPr/>
            <a:lstStyle/>
            <a:p>
              <a:pPr>
                <a:defRPr/>
              </a:pPr>
              <a:endParaRPr lang="en-US"/>
            </a:p>
          </p:txBody>
        </p:sp>
        <p:sp>
          <p:nvSpPr>
            <p:cNvPr id="1107" name="Freeform 83"/>
            <p:cNvSpPr>
              <a:spLocks noChangeAspect="1"/>
            </p:cNvSpPr>
            <p:nvPr userDrawn="1"/>
          </p:nvSpPr>
          <p:spPr bwMode="auto">
            <a:xfrm>
              <a:off x="5129" y="24"/>
              <a:ext cx="619" cy="801"/>
            </a:xfrm>
            <a:custGeom>
              <a:avLst/>
              <a:gdLst/>
              <a:ahLst/>
              <a:cxnLst>
                <a:cxn ang="0">
                  <a:pos x="7" y="65"/>
                </a:cxn>
                <a:cxn ang="0">
                  <a:pos x="1" y="96"/>
                </a:cxn>
                <a:cxn ang="0">
                  <a:pos x="0" y="132"/>
                </a:cxn>
                <a:cxn ang="0">
                  <a:pos x="1" y="167"/>
                </a:cxn>
                <a:cxn ang="0">
                  <a:pos x="4" y="206"/>
                </a:cxn>
                <a:cxn ang="0">
                  <a:pos x="11" y="254"/>
                </a:cxn>
                <a:cxn ang="0">
                  <a:pos x="23" y="312"/>
                </a:cxn>
                <a:cxn ang="0">
                  <a:pos x="42" y="371"/>
                </a:cxn>
                <a:cxn ang="0">
                  <a:pos x="56" y="407"/>
                </a:cxn>
                <a:cxn ang="0">
                  <a:pos x="69" y="441"/>
                </a:cxn>
                <a:cxn ang="0">
                  <a:pos x="87" y="479"/>
                </a:cxn>
                <a:cxn ang="0">
                  <a:pos x="111" y="521"/>
                </a:cxn>
                <a:cxn ang="0">
                  <a:pos x="133" y="554"/>
                </a:cxn>
                <a:cxn ang="0">
                  <a:pos x="157" y="585"/>
                </a:cxn>
                <a:cxn ang="0">
                  <a:pos x="177" y="602"/>
                </a:cxn>
                <a:cxn ang="0">
                  <a:pos x="190" y="611"/>
                </a:cxn>
                <a:cxn ang="0">
                  <a:pos x="203" y="618"/>
                </a:cxn>
                <a:cxn ang="0">
                  <a:pos x="218" y="623"/>
                </a:cxn>
                <a:cxn ang="0">
                  <a:pos x="232" y="625"/>
                </a:cxn>
                <a:cxn ang="0">
                  <a:pos x="245" y="623"/>
                </a:cxn>
                <a:cxn ang="0">
                  <a:pos x="259" y="619"/>
                </a:cxn>
                <a:cxn ang="0">
                  <a:pos x="275" y="609"/>
                </a:cxn>
                <a:cxn ang="0">
                  <a:pos x="286" y="601"/>
                </a:cxn>
                <a:cxn ang="0">
                  <a:pos x="298" y="588"/>
                </a:cxn>
                <a:cxn ang="0">
                  <a:pos x="316" y="566"/>
                </a:cxn>
                <a:cxn ang="0">
                  <a:pos x="332" y="541"/>
                </a:cxn>
                <a:cxn ang="0">
                  <a:pos x="355" y="506"/>
                </a:cxn>
                <a:cxn ang="0">
                  <a:pos x="370" y="479"/>
                </a:cxn>
                <a:cxn ang="0">
                  <a:pos x="385" y="449"/>
                </a:cxn>
                <a:cxn ang="0">
                  <a:pos x="400" y="415"/>
                </a:cxn>
                <a:cxn ang="0">
                  <a:pos x="414" y="374"/>
                </a:cxn>
                <a:cxn ang="0">
                  <a:pos x="429" y="325"/>
                </a:cxn>
                <a:cxn ang="0">
                  <a:pos x="440" y="278"/>
                </a:cxn>
                <a:cxn ang="0">
                  <a:pos x="446" y="241"/>
                </a:cxn>
                <a:cxn ang="0">
                  <a:pos x="449" y="209"/>
                </a:cxn>
                <a:cxn ang="0">
                  <a:pos x="452" y="183"/>
                </a:cxn>
                <a:cxn ang="0">
                  <a:pos x="452" y="162"/>
                </a:cxn>
                <a:cxn ang="0">
                  <a:pos x="453" y="146"/>
                </a:cxn>
                <a:cxn ang="0">
                  <a:pos x="453" y="120"/>
                </a:cxn>
                <a:cxn ang="0">
                  <a:pos x="453" y="103"/>
                </a:cxn>
                <a:cxn ang="0">
                  <a:pos x="449" y="86"/>
                </a:cxn>
                <a:cxn ang="0">
                  <a:pos x="444" y="71"/>
                </a:cxn>
                <a:cxn ang="0">
                  <a:pos x="429" y="44"/>
                </a:cxn>
                <a:cxn ang="0">
                  <a:pos x="404" y="29"/>
                </a:cxn>
                <a:cxn ang="0">
                  <a:pos x="378" y="20"/>
                </a:cxn>
                <a:cxn ang="0">
                  <a:pos x="335" y="10"/>
                </a:cxn>
                <a:cxn ang="0">
                  <a:pos x="292" y="3"/>
                </a:cxn>
                <a:cxn ang="0">
                  <a:pos x="260" y="0"/>
                </a:cxn>
                <a:cxn ang="0">
                  <a:pos x="195" y="0"/>
                </a:cxn>
                <a:cxn ang="0">
                  <a:pos x="152" y="4"/>
                </a:cxn>
                <a:cxn ang="0">
                  <a:pos x="103" y="14"/>
                </a:cxn>
                <a:cxn ang="0">
                  <a:pos x="68" y="24"/>
                </a:cxn>
                <a:cxn ang="0">
                  <a:pos x="42" y="34"/>
                </a:cxn>
                <a:cxn ang="0">
                  <a:pos x="22" y="48"/>
                </a:cxn>
                <a:cxn ang="0">
                  <a:pos x="7" y="65"/>
                </a:cxn>
              </a:cxnLst>
              <a:rect l="0" t="0" r="r" b="b"/>
              <a:pathLst>
                <a:path w="454" h="626">
                  <a:moveTo>
                    <a:pt x="7" y="65"/>
                  </a:moveTo>
                  <a:lnTo>
                    <a:pt x="1" y="96"/>
                  </a:lnTo>
                  <a:lnTo>
                    <a:pt x="0" y="132"/>
                  </a:lnTo>
                  <a:lnTo>
                    <a:pt x="1" y="167"/>
                  </a:lnTo>
                  <a:lnTo>
                    <a:pt x="4" y="206"/>
                  </a:lnTo>
                  <a:lnTo>
                    <a:pt x="11" y="254"/>
                  </a:lnTo>
                  <a:lnTo>
                    <a:pt x="23" y="312"/>
                  </a:lnTo>
                  <a:lnTo>
                    <a:pt x="42" y="371"/>
                  </a:lnTo>
                  <a:lnTo>
                    <a:pt x="56" y="407"/>
                  </a:lnTo>
                  <a:lnTo>
                    <a:pt x="69" y="441"/>
                  </a:lnTo>
                  <a:lnTo>
                    <a:pt x="87" y="479"/>
                  </a:lnTo>
                  <a:lnTo>
                    <a:pt x="111" y="521"/>
                  </a:lnTo>
                  <a:lnTo>
                    <a:pt x="133" y="554"/>
                  </a:lnTo>
                  <a:lnTo>
                    <a:pt x="157" y="585"/>
                  </a:lnTo>
                  <a:lnTo>
                    <a:pt x="177" y="602"/>
                  </a:lnTo>
                  <a:lnTo>
                    <a:pt x="190" y="611"/>
                  </a:lnTo>
                  <a:lnTo>
                    <a:pt x="203" y="618"/>
                  </a:lnTo>
                  <a:lnTo>
                    <a:pt x="218" y="623"/>
                  </a:lnTo>
                  <a:lnTo>
                    <a:pt x="232" y="625"/>
                  </a:lnTo>
                  <a:lnTo>
                    <a:pt x="245" y="623"/>
                  </a:lnTo>
                  <a:lnTo>
                    <a:pt x="259" y="619"/>
                  </a:lnTo>
                  <a:lnTo>
                    <a:pt x="275" y="609"/>
                  </a:lnTo>
                  <a:lnTo>
                    <a:pt x="286" y="601"/>
                  </a:lnTo>
                  <a:lnTo>
                    <a:pt x="298" y="588"/>
                  </a:lnTo>
                  <a:lnTo>
                    <a:pt x="316" y="566"/>
                  </a:lnTo>
                  <a:lnTo>
                    <a:pt x="332" y="541"/>
                  </a:lnTo>
                  <a:lnTo>
                    <a:pt x="355" y="506"/>
                  </a:lnTo>
                  <a:lnTo>
                    <a:pt x="370" y="479"/>
                  </a:lnTo>
                  <a:lnTo>
                    <a:pt x="385" y="449"/>
                  </a:lnTo>
                  <a:lnTo>
                    <a:pt x="400" y="415"/>
                  </a:lnTo>
                  <a:lnTo>
                    <a:pt x="414" y="374"/>
                  </a:lnTo>
                  <a:lnTo>
                    <a:pt x="429" y="325"/>
                  </a:lnTo>
                  <a:lnTo>
                    <a:pt x="440" y="278"/>
                  </a:lnTo>
                  <a:lnTo>
                    <a:pt x="446" y="241"/>
                  </a:lnTo>
                  <a:lnTo>
                    <a:pt x="449" y="209"/>
                  </a:lnTo>
                  <a:lnTo>
                    <a:pt x="452" y="183"/>
                  </a:lnTo>
                  <a:lnTo>
                    <a:pt x="452" y="162"/>
                  </a:lnTo>
                  <a:lnTo>
                    <a:pt x="453" y="146"/>
                  </a:lnTo>
                  <a:lnTo>
                    <a:pt x="453" y="120"/>
                  </a:lnTo>
                  <a:lnTo>
                    <a:pt x="453" y="103"/>
                  </a:lnTo>
                  <a:lnTo>
                    <a:pt x="449" y="86"/>
                  </a:lnTo>
                  <a:lnTo>
                    <a:pt x="444" y="71"/>
                  </a:lnTo>
                  <a:lnTo>
                    <a:pt x="429" y="44"/>
                  </a:lnTo>
                  <a:lnTo>
                    <a:pt x="404" y="29"/>
                  </a:lnTo>
                  <a:lnTo>
                    <a:pt x="378" y="20"/>
                  </a:lnTo>
                  <a:lnTo>
                    <a:pt x="335" y="10"/>
                  </a:lnTo>
                  <a:lnTo>
                    <a:pt x="292" y="3"/>
                  </a:lnTo>
                  <a:lnTo>
                    <a:pt x="260" y="0"/>
                  </a:lnTo>
                  <a:lnTo>
                    <a:pt x="195" y="0"/>
                  </a:lnTo>
                  <a:lnTo>
                    <a:pt x="152" y="4"/>
                  </a:lnTo>
                  <a:lnTo>
                    <a:pt x="103" y="14"/>
                  </a:lnTo>
                  <a:lnTo>
                    <a:pt x="68" y="24"/>
                  </a:lnTo>
                  <a:lnTo>
                    <a:pt x="42" y="34"/>
                  </a:lnTo>
                  <a:lnTo>
                    <a:pt x="22" y="48"/>
                  </a:lnTo>
                  <a:lnTo>
                    <a:pt x="7" y="65"/>
                  </a:lnTo>
                </a:path>
              </a:pathLst>
            </a:custGeom>
            <a:solidFill>
              <a:schemeClr val="tx1"/>
            </a:solidFill>
            <a:ln w="12700" cap="rnd" cmpd="sng">
              <a:solidFill>
                <a:schemeClr val="tx1"/>
              </a:solidFill>
              <a:prstDash val="solid"/>
              <a:round/>
              <a:headEnd/>
              <a:tailEnd/>
            </a:ln>
            <a:effectLst/>
          </p:spPr>
          <p:txBody>
            <a:bodyPr/>
            <a:lstStyle/>
            <a:p>
              <a:pPr>
                <a:defRPr/>
              </a:pPr>
              <a:endParaRPr lang="en-US"/>
            </a:p>
          </p:txBody>
        </p:sp>
        <p:sp>
          <p:nvSpPr>
            <p:cNvPr id="1108" name="Freeform 84"/>
            <p:cNvSpPr>
              <a:spLocks noChangeAspect="1"/>
            </p:cNvSpPr>
            <p:nvPr userDrawn="1"/>
          </p:nvSpPr>
          <p:spPr bwMode="auto">
            <a:xfrm>
              <a:off x="5150" y="238"/>
              <a:ext cx="455" cy="566"/>
            </a:xfrm>
            <a:custGeom>
              <a:avLst/>
              <a:gdLst/>
              <a:ahLst/>
              <a:cxnLst>
                <a:cxn ang="0">
                  <a:pos x="0" y="0"/>
                </a:cxn>
                <a:cxn ang="0">
                  <a:pos x="0" y="21"/>
                </a:cxn>
                <a:cxn ang="0">
                  <a:pos x="5" y="66"/>
                </a:cxn>
                <a:cxn ang="0">
                  <a:pos x="12" y="103"/>
                </a:cxn>
                <a:cxn ang="0">
                  <a:pos x="18" y="131"/>
                </a:cxn>
                <a:cxn ang="0">
                  <a:pos x="24" y="154"/>
                </a:cxn>
                <a:cxn ang="0">
                  <a:pos x="30" y="178"/>
                </a:cxn>
                <a:cxn ang="0">
                  <a:pos x="41" y="207"/>
                </a:cxn>
                <a:cxn ang="0">
                  <a:pos x="57" y="248"/>
                </a:cxn>
                <a:cxn ang="0">
                  <a:pos x="68" y="273"/>
                </a:cxn>
                <a:cxn ang="0">
                  <a:pos x="82" y="301"/>
                </a:cxn>
                <a:cxn ang="0">
                  <a:pos x="97" y="330"/>
                </a:cxn>
                <a:cxn ang="0">
                  <a:pos x="120" y="365"/>
                </a:cxn>
                <a:cxn ang="0">
                  <a:pos x="140" y="392"/>
                </a:cxn>
                <a:cxn ang="0">
                  <a:pos x="149" y="402"/>
                </a:cxn>
                <a:cxn ang="0">
                  <a:pos x="161" y="415"/>
                </a:cxn>
                <a:cxn ang="0">
                  <a:pos x="170" y="424"/>
                </a:cxn>
                <a:cxn ang="0">
                  <a:pos x="186" y="436"/>
                </a:cxn>
                <a:cxn ang="0">
                  <a:pos x="201" y="440"/>
                </a:cxn>
                <a:cxn ang="0">
                  <a:pos x="214" y="442"/>
                </a:cxn>
                <a:cxn ang="0">
                  <a:pos x="226" y="440"/>
                </a:cxn>
                <a:cxn ang="0">
                  <a:pos x="240" y="436"/>
                </a:cxn>
                <a:cxn ang="0">
                  <a:pos x="258" y="425"/>
                </a:cxn>
                <a:cxn ang="0">
                  <a:pos x="269" y="414"/>
                </a:cxn>
                <a:cxn ang="0">
                  <a:pos x="279" y="402"/>
                </a:cxn>
                <a:cxn ang="0">
                  <a:pos x="295" y="383"/>
                </a:cxn>
                <a:cxn ang="0">
                  <a:pos x="310" y="359"/>
                </a:cxn>
                <a:cxn ang="0">
                  <a:pos x="321" y="340"/>
                </a:cxn>
                <a:cxn ang="0">
                  <a:pos x="332" y="323"/>
                </a:cxn>
                <a:cxn ang="0">
                  <a:pos x="0" y="0"/>
                </a:cxn>
              </a:cxnLst>
              <a:rect l="0" t="0" r="r" b="b"/>
              <a:pathLst>
                <a:path w="333" h="443">
                  <a:moveTo>
                    <a:pt x="0" y="0"/>
                  </a:moveTo>
                  <a:lnTo>
                    <a:pt x="0" y="21"/>
                  </a:lnTo>
                  <a:lnTo>
                    <a:pt x="5" y="66"/>
                  </a:lnTo>
                  <a:lnTo>
                    <a:pt x="12" y="103"/>
                  </a:lnTo>
                  <a:lnTo>
                    <a:pt x="18" y="131"/>
                  </a:lnTo>
                  <a:lnTo>
                    <a:pt x="24" y="154"/>
                  </a:lnTo>
                  <a:lnTo>
                    <a:pt x="30" y="178"/>
                  </a:lnTo>
                  <a:lnTo>
                    <a:pt x="41" y="207"/>
                  </a:lnTo>
                  <a:lnTo>
                    <a:pt x="57" y="248"/>
                  </a:lnTo>
                  <a:lnTo>
                    <a:pt x="68" y="273"/>
                  </a:lnTo>
                  <a:lnTo>
                    <a:pt x="82" y="301"/>
                  </a:lnTo>
                  <a:lnTo>
                    <a:pt x="97" y="330"/>
                  </a:lnTo>
                  <a:lnTo>
                    <a:pt x="120" y="365"/>
                  </a:lnTo>
                  <a:lnTo>
                    <a:pt x="140" y="392"/>
                  </a:lnTo>
                  <a:lnTo>
                    <a:pt x="149" y="402"/>
                  </a:lnTo>
                  <a:lnTo>
                    <a:pt x="161" y="415"/>
                  </a:lnTo>
                  <a:lnTo>
                    <a:pt x="170" y="424"/>
                  </a:lnTo>
                  <a:lnTo>
                    <a:pt x="186" y="436"/>
                  </a:lnTo>
                  <a:lnTo>
                    <a:pt x="201" y="440"/>
                  </a:lnTo>
                  <a:lnTo>
                    <a:pt x="214" y="442"/>
                  </a:lnTo>
                  <a:lnTo>
                    <a:pt x="226" y="440"/>
                  </a:lnTo>
                  <a:lnTo>
                    <a:pt x="240" y="436"/>
                  </a:lnTo>
                  <a:lnTo>
                    <a:pt x="258" y="425"/>
                  </a:lnTo>
                  <a:lnTo>
                    <a:pt x="269" y="414"/>
                  </a:lnTo>
                  <a:lnTo>
                    <a:pt x="279" y="402"/>
                  </a:lnTo>
                  <a:lnTo>
                    <a:pt x="295" y="383"/>
                  </a:lnTo>
                  <a:lnTo>
                    <a:pt x="310" y="359"/>
                  </a:lnTo>
                  <a:lnTo>
                    <a:pt x="321" y="340"/>
                  </a:lnTo>
                  <a:lnTo>
                    <a:pt x="332" y="323"/>
                  </a:lnTo>
                  <a:lnTo>
                    <a:pt x="0" y="0"/>
                  </a:lnTo>
                </a:path>
              </a:pathLst>
            </a:custGeom>
            <a:solidFill>
              <a:srgbClr val="969696"/>
            </a:solidFill>
            <a:ln w="12700" cap="rnd" cmpd="sng">
              <a:solidFill>
                <a:schemeClr val="tx1"/>
              </a:solidFill>
              <a:prstDash val="solid"/>
              <a:round/>
              <a:headEnd/>
              <a:tailEnd/>
            </a:ln>
            <a:effectLst/>
          </p:spPr>
          <p:txBody>
            <a:bodyPr/>
            <a:lstStyle/>
            <a:p>
              <a:pPr>
                <a:defRPr/>
              </a:pPr>
              <a:endParaRPr lang="en-US"/>
            </a:p>
          </p:txBody>
        </p:sp>
        <p:sp>
          <p:nvSpPr>
            <p:cNvPr id="1109" name="Freeform 85"/>
            <p:cNvSpPr>
              <a:spLocks noChangeAspect="1"/>
            </p:cNvSpPr>
            <p:nvPr userDrawn="1"/>
          </p:nvSpPr>
          <p:spPr bwMode="auto">
            <a:xfrm>
              <a:off x="5198" y="39"/>
              <a:ext cx="531" cy="471"/>
            </a:xfrm>
            <a:custGeom>
              <a:avLst/>
              <a:gdLst/>
              <a:ahLst/>
              <a:cxnLst>
                <a:cxn ang="0">
                  <a:pos x="0" y="31"/>
                </a:cxn>
                <a:cxn ang="0">
                  <a:pos x="43" y="17"/>
                </a:cxn>
                <a:cxn ang="0">
                  <a:pos x="85" y="9"/>
                </a:cxn>
                <a:cxn ang="0">
                  <a:pos x="125" y="2"/>
                </a:cxn>
                <a:cxn ang="0">
                  <a:pos x="156" y="0"/>
                </a:cxn>
                <a:cxn ang="0">
                  <a:pos x="201" y="0"/>
                </a:cxn>
                <a:cxn ang="0">
                  <a:pos x="220" y="2"/>
                </a:cxn>
                <a:cxn ang="0">
                  <a:pos x="243" y="3"/>
                </a:cxn>
                <a:cxn ang="0">
                  <a:pos x="280" y="10"/>
                </a:cxn>
                <a:cxn ang="0">
                  <a:pos x="308" y="17"/>
                </a:cxn>
                <a:cxn ang="0">
                  <a:pos x="348" y="29"/>
                </a:cxn>
                <a:cxn ang="0">
                  <a:pos x="363" y="38"/>
                </a:cxn>
                <a:cxn ang="0">
                  <a:pos x="377" y="53"/>
                </a:cxn>
                <a:cxn ang="0">
                  <a:pos x="384" y="68"/>
                </a:cxn>
                <a:cxn ang="0">
                  <a:pos x="388" y="91"/>
                </a:cxn>
                <a:cxn ang="0">
                  <a:pos x="388" y="114"/>
                </a:cxn>
                <a:cxn ang="0">
                  <a:pos x="388" y="146"/>
                </a:cxn>
                <a:cxn ang="0">
                  <a:pos x="385" y="180"/>
                </a:cxn>
                <a:cxn ang="0">
                  <a:pos x="383" y="204"/>
                </a:cxn>
                <a:cxn ang="0">
                  <a:pos x="379" y="234"/>
                </a:cxn>
                <a:cxn ang="0">
                  <a:pos x="374" y="264"/>
                </a:cxn>
                <a:cxn ang="0">
                  <a:pos x="368" y="290"/>
                </a:cxn>
                <a:cxn ang="0">
                  <a:pos x="361" y="317"/>
                </a:cxn>
                <a:cxn ang="0">
                  <a:pos x="353" y="344"/>
                </a:cxn>
                <a:cxn ang="0">
                  <a:pos x="346" y="368"/>
                </a:cxn>
                <a:cxn ang="0">
                  <a:pos x="0" y="31"/>
                </a:cxn>
              </a:cxnLst>
              <a:rect l="0" t="0" r="r" b="b"/>
              <a:pathLst>
                <a:path w="389" h="369">
                  <a:moveTo>
                    <a:pt x="0" y="31"/>
                  </a:moveTo>
                  <a:lnTo>
                    <a:pt x="43" y="17"/>
                  </a:lnTo>
                  <a:lnTo>
                    <a:pt x="85" y="9"/>
                  </a:lnTo>
                  <a:lnTo>
                    <a:pt x="125" y="2"/>
                  </a:lnTo>
                  <a:lnTo>
                    <a:pt x="156" y="0"/>
                  </a:lnTo>
                  <a:lnTo>
                    <a:pt x="201" y="0"/>
                  </a:lnTo>
                  <a:lnTo>
                    <a:pt x="220" y="2"/>
                  </a:lnTo>
                  <a:lnTo>
                    <a:pt x="243" y="3"/>
                  </a:lnTo>
                  <a:lnTo>
                    <a:pt x="280" y="10"/>
                  </a:lnTo>
                  <a:lnTo>
                    <a:pt x="308" y="17"/>
                  </a:lnTo>
                  <a:lnTo>
                    <a:pt x="348" y="29"/>
                  </a:lnTo>
                  <a:lnTo>
                    <a:pt x="363" y="38"/>
                  </a:lnTo>
                  <a:lnTo>
                    <a:pt x="377" y="53"/>
                  </a:lnTo>
                  <a:lnTo>
                    <a:pt x="384" y="68"/>
                  </a:lnTo>
                  <a:lnTo>
                    <a:pt x="388" y="91"/>
                  </a:lnTo>
                  <a:lnTo>
                    <a:pt x="388" y="114"/>
                  </a:lnTo>
                  <a:lnTo>
                    <a:pt x="388" y="146"/>
                  </a:lnTo>
                  <a:lnTo>
                    <a:pt x="385" y="180"/>
                  </a:lnTo>
                  <a:lnTo>
                    <a:pt x="383" y="204"/>
                  </a:lnTo>
                  <a:lnTo>
                    <a:pt x="379" y="234"/>
                  </a:lnTo>
                  <a:lnTo>
                    <a:pt x="374" y="264"/>
                  </a:lnTo>
                  <a:lnTo>
                    <a:pt x="368" y="290"/>
                  </a:lnTo>
                  <a:lnTo>
                    <a:pt x="361" y="317"/>
                  </a:lnTo>
                  <a:lnTo>
                    <a:pt x="353" y="344"/>
                  </a:lnTo>
                  <a:lnTo>
                    <a:pt x="346" y="368"/>
                  </a:lnTo>
                  <a:lnTo>
                    <a:pt x="0" y="31"/>
                  </a:lnTo>
                </a:path>
              </a:pathLst>
            </a:custGeom>
            <a:solidFill>
              <a:srgbClr val="969696"/>
            </a:solidFill>
            <a:ln w="12700" cap="rnd" cmpd="sng">
              <a:solidFill>
                <a:schemeClr val="tx1"/>
              </a:solidFill>
              <a:prstDash val="solid"/>
              <a:round/>
              <a:headEnd/>
              <a:tailEnd/>
            </a:ln>
            <a:effectLst/>
          </p:spPr>
          <p:txBody>
            <a:bodyPr/>
            <a:lstStyle/>
            <a:p>
              <a:pPr>
                <a:defRPr/>
              </a:pPr>
              <a:endParaRPr lang="en-US"/>
            </a:p>
          </p:txBody>
        </p:sp>
        <p:sp>
          <p:nvSpPr>
            <p:cNvPr id="1110" name="Freeform 86"/>
            <p:cNvSpPr>
              <a:spLocks noChangeAspect="1"/>
            </p:cNvSpPr>
            <p:nvPr userDrawn="1"/>
          </p:nvSpPr>
          <p:spPr bwMode="auto">
            <a:xfrm>
              <a:off x="5413" y="56"/>
              <a:ext cx="272" cy="265"/>
            </a:xfrm>
            <a:custGeom>
              <a:avLst/>
              <a:gdLst/>
              <a:ahLst/>
              <a:cxnLst>
                <a:cxn ang="0">
                  <a:pos x="165" y="192"/>
                </a:cxn>
                <a:cxn ang="0">
                  <a:pos x="167" y="175"/>
                </a:cxn>
                <a:cxn ang="0">
                  <a:pos x="177" y="155"/>
                </a:cxn>
                <a:cxn ang="0">
                  <a:pos x="191" y="132"/>
                </a:cxn>
                <a:cxn ang="0">
                  <a:pos x="199" y="104"/>
                </a:cxn>
                <a:cxn ang="0">
                  <a:pos x="196" y="91"/>
                </a:cxn>
                <a:cxn ang="0">
                  <a:pos x="188" y="81"/>
                </a:cxn>
                <a:cxn ang="0">
                  <a:pos x="167" y="63"/>
                </a:cxn>
                <a:cxn ang="0">
                  <a:pos x="146" y="51"/>
                </a:cxn>
                <a:cxn ang="0">
                  <a:pos x="128" y="39"/>
                </a:cxn>
                <a:cxn ang="0">
                  <a:pos x="122" y="33"/>
                </a:cxn>
                <a:cxn ang="0">
                  <a:pos x="120" y="26"/>
                </a:cxn>
                <a:cxn ang="0">
                  <a:pos x="112" y="17"/>
                </a:cxn>
                <a:cxn ang="0">
                  <a:pos x="106" y="12"/>
                </a:cxn>
                <a:cxn ang="0">
                  <a:pos x="103" y="6"/>
                </a:cxn>
                <a:cxn ang="0">
                  <a:pos x="94" y="0"/>
                </a:cxn>
                <a:cxn ang="0">
                  <a:pos x="95" y="8"/>
                </a:cxn>
                <a:cxn ang="0">
                  <a:pos x="97" y="21"/>
                </a:cxn>
                <a:cxn ang="0">
                  <a:pos x="99" y="29"/>
                </a:cxn>
                <a:cxn ang="0">
                  <a:pos x="95" y="31"/>
                </a:cxn>
                <a:cxn ang="0">
                  <a:pos x="89" y="21"/>
                </a:cxn>
                <a:cxn ang="0">
                  <a:pos x="82" y="14"/>
                </a:cxn>
                <a:cxn ang="0">
                  <a:pos x="78" y="6"/>
                </a:cxn>
                <a:cxn ang="0">
                  <a:pos x="74" y="9"/>
                </a:cxn>
                <a:cxn ang="0">
                  <a:pos x="73" y="17"/>
                </a:cxn>
                <a:cxn ang="0">
                  <a:pos x="74" y="25"/>
                </a:cxn>
                <a:cxn ang="0">
                  <a:pos x="76" y="35"/>
                </a:cxn>
                <a:cxn ang="0">
                  <a:pos x="74" y="43"/>
                </a:cxn>
                <a:cxn ang="0">
                  <a:pos x="68" y="52"/>
                </a:cxn>
                <a:cxn ang="0">
                  <a:pos x="60" y="56"/>
                </a:cxn>
                <a:cxn ang="0">
                  <a:pos x="58" y="63"/>
                </a:cxn>
                <a:cxn ang="0">
                  <a:pos x="56" y="69"/>
                </a:cxn>
                <a:cxn ang="0">
                  <a:pos x="50" y="78"/>
                </a:cxn>
                <a:cxn ang="0">
                  <a:pos x="42" y="84"/>
                </a:cxn>
                <a:cxn ang="0">
                  <a:pos x="28" y="101"/>
                </a:cxn>
                <a:cxn ang="0">
                  <a:pos x="13" y="114"/>
                </a:cxn>
                <a:cxn ang="0">
                  <a:pos x="1" y="122"/>
                </a:cxn>
                <a:cxn ang="0">
                  <a:pos x="1" y="132"/>
                </a:cxn>
                <a:cxn ang="0">
                  <a:pos x="3" y="140"/>
                </a:cxn>
                <a:cxn ang="0">
                  <a:pos x="8" y="156"/>
                </a:cxn>
                <a:cxn ang="0">
                  <a:pos x="21" y="159"/>
                </a:cxn>
                <a:cxn ang="0">
                  <a:pos x="31" y="162"/>
                </a:cxn>
                <a:cxn ang="0">
                  <a:pos x="41" y="155"/>
                </a:cxn>
                <a:cxn ang="0">
                  <a:pos x="51" y="146"/>
                </a:cxn>
                <a:cxn ang="0">
                  <a:pos x="68" y="140"/>
                </a:cxn>
                <a:cxn ang="0">
                  <a:pos x="83" y="134"/>
                </a:cxn>
                <a:cxn ang="0">
                  <a:pos x="97" y="130"/>
                </a:cxn>
                <a:cxn ang="0">
                  <a:pos x="112" y="130"/>
                </a:cxn>
                <a:cxn ang="0">
                  <a:pos x="123" y="131"/>
                </a:cxn>
                <a:cxn ang="0">
                  <a:pos x="132" y="144"/>
                </a:cxn>
                <a:cxn ang="0">
                  <a:pos x="143" y="172"/>
                </a:cxn>
                <a:cxn ang="0">
                  <a:pos x="160" y="201"/>
                </a:cxn>
              </a:cxnLst>
              <a:rect l="0" t="0" r="r" b="b"/>
              <a:pathLst>
                <a:path w="200" h="207">
                  <a:moveTo>
                    <a:pt x="166" y="206"/>
                  </a:moveTo>
                  <a:lnTo>
                    <a:pt x="165" y="196"/>
                  </a:lnTo>
                  <a:lnTo>
                    <a:pt x="165" y="192"/>
                  </a:lnTo>
                  <a:lnTo>
                    <a:pt x="165" y="186"/>
                  </a:lnTo>
                  <a:lnTo>
                    <a:pt x="166" y="181"/>
                  </a:lnTo>
                  <a:lnTo>
                    <a:pt x="167" y="175"/>
                  </a:lnTo>
                  <a:lnTo>
                    <a:pt x="170" y="167"/>
                  </a:lnTo>
                  <a:lnTo>
                    <a:pt x="173" y="161"/>
                  </a:lnTo>
                  <a:lnTo>
                    <a:pt x="177" y="155"/>
                  </a:lnTo>
                  <a:lnTo>
                    <a:pt x="183" y="146"/>
                  </a:lnTo>
                  <a:lnTo>
                    <a:pt x="186" y="141"/>
                  </a:lnTo>
                  <a:lnTo>
                    <a:pt x="191" y="132"/>
                  </a:lnTo>
                  <a:lnTo>
                    <a:pt x="197" y="119"/>
                  </a:lnTo>
                  <a:lnTo>
                    <a:pt x="199" y="109"/>
                  </a:lnTo>
                  <a:lnTo>
                    <a:pt x="199" y="104"/>
                  </a:lnTo>
                  <a:lnTo>
                    <a:pt x="199" y="100"/>
                  </a:lnTo>
                  <a:lnTo>
                    <a:pt x="197" y="95"/>
                  </a:lnTo>
                  <a:lnTo>
                    <a:pt x="196" y="91"/>
                  </a:lnTo>
                  <a:lnTo>
                    <a:pt x="195" y="89"/>
                  </a:lnTo>
                  <a:lnTo>
                    <a:pt x="192" y="84"/>
                  </a:lnTo>
                  <a:lnTo>
                    <a:pt x="188" y="81"/>
                  </a:lnTo>
                  <a:lnTo>
                    <a:pt x="184" y="76"/>
                  </a:lnTo>
                  <a:lnTo>
                    <a:pt x="178" y="72"/>
                  </a:lnTo>
                  <a:lnTo>
                    <a:pt x="167" y="63"/>
                  </a:lnTo>
                  <a:lnTo>
                    <a:pt x="158" y="58"/>
                  </a:lnTo>
                  <a:lnTo>
                    <a:pt x="154" y="56"/>
                  </a:lnTo>
                  <a:lnTo>
                    <a:pt x="146" y="51"/>
                  </a:lnTo>
                  <a:lnTo>
                    <a:pt x="140" y="46"/>
                  </a:lnTo>
                  <a:lnTo>
                    <a:pt x="133" y="41"/>
                  </a:lnTo>
                  <a:lnTo>
                    <a:pt x="128" y="39"/>
                  </a:lnTo>
                  <a:lnTo>
                    <a:pt x="126" y="38"/>
                  </a:lnTo>
                  <a:lnTo>
                    <a:pt x="124" y="36"/>
                  </a:lnTo>
                  <a:lnTo>
                    <a:pt x="122" y="33"/>
                  </a:lnTo>
                  <a:lnTo>
                    <a:pt x="122" y="31"/>
                  </a:lnTo>
                  <a:lnTo>
                    <a:pt x="120" y="29"/>
                  </a:lnTo>
                  <a:lnTo>
                    <a:pt x="120" y="26"/>
                  </a:lnTo>
                  <a:lnTo>
                    <a:pt x="118" y="23"/>
                  </a:lnTo>
                  <a:lnTo>
                    <a:pt x="115" y="19"/>
                  </a:lnTo>
                  <a:lnTo>
                    <a:pt x="112" y="17"/>
                  </a:lnTo>
                  <a:lnTo>
                    <a:pt x="110" y="15"/>
                  </a:lnTo>
                  <a:lnTo>
                    <a:pt x="108" y="14"/>
                  </a:lnTo>
                  <a:lnTo>
                    <a:pt x="106" y="12"/>
                  </a:lnTo>
                  <a:lnTo>
                    <a:pt x="104" y="11"/>
                  </a:lnTo>
                  <a:lnTo>
                    <a:pt x="104" y="9"/>
                  </a:lnTo>
                  <a:lnTo>
                    <a:pt x="103" y="6"/>
                  </a:lnTo>
                  <a:lnTo>
                    <a:pt x="100" y="3"/>
                  </a:lnTo>
                  <a:lnTo>
                    <a:pt x="95" y="0"/>
                  </a:lnTo>
                  <a:lnTo>
                    <a:pt x="94" y="0"/>
                  </a:lnTo>
                  <a:lnTo>
                    <a:pt x="94" y="3"/>
                  </a:lnTo>
                  <a:lnTo>
                    <a:pt x="95" y="7"/>
                  </a:lnTo>
                  <a:lnTo>
                    <a:pt x="95" y="8"/>
                  </a:lnTo>
                  <a:lnTo>
                    <a:pt x="95" y="12"/>
                  </a:lnTo>
                  <a:lnTo>
                    <a:pt x="95" y="17"/>
                  </a:lnTo>
                  <a:lnTo>
                    <a:pt x="97" y="21"/>
                  </a:lnTo>
                  <a:lnTo>
                    <a:pt x="98" y="25"/>
                  </a:lnTo>
                  <a:lnTo>
                    <a:pt x="99" y="27"/>
                  </a:lnTo>
                  <a:lnTo>
                    <a:pt x="99" y="29"/>
                  </a:lnTo>
                  <a:lnTo>
                    <a:pt x="99" y="30"/>
                  </a:lnTo>
                  <a:lnTo>
                    <a:pt x="97" y="31"/>
                  </a:lnTo>
                  <a:lnTo>
                    <a:pt x="95" y="31"/>
                  </a:lnTo>
                  <a:lnTo>
                    <a:pt x="93" y="30"/>
                  </a:lnTo>
                  <a:lnTo>
                    <a:pt x="90" y="25"/>
                  </a:lnTo>
                  <a:lnTo>
                    <a:pt x="89" y="21"/>
                  </a:lnTo>
                  <a:lnTo>
                    <a:pt x="87" y="18"/>
                  </a:lnTo>
                  <a:lnTo>
                    <a:pt x="85" y="16"/>
                  </a:lnTo>
                  <a:lnTo>
                    <a:pt x="82" y="14"/>
                  </a:lnTo>
                  <a:lnTo>
                    <a:pt x="81" y="11"/>
                  </a:lnTo>
                  <a:lnTo>
                    <a:pt x="79" y="9"/>
                  </a:lnTo>
                  <a:lnTo>
                    <a:pt x="78" y="6"/>
                  </a:lnTo>
                  <a:lnTo>
                    <a:pt x="76" y="4"/>
                  </a:lnTo>
                  <a:lnTo>
                    <a:pt x="73" y="3"/>
                  </a:lnTo>
                  <a:lnTo>
                    <a:pt x="74" y="9"/>
                  </a:lnTo>
                  <a:lnTo>
                    <a:pt x="74" y="12"/>
                  </a:lnTo>
                  <a:lnTo>
                    <a:pt x="74" y="15"/>
                  </a:lnTo>
                  <a:lnTo>
                    <a:pt x="73" y="17"/>
                  </a:lnTo>
                  <a:lnTo>
                    <a:pt x="73" y="19"/>
                  </a:lnTo>
                  <a:lnTo>
                    <a:pt x="73" y="23"/>
                  </a:lnTo>
                  <a:lnTo>
                    <a:pt x="74" y="25"/>
                  </a:lnTo>
                  <a:lnTo>
                    <a:pt x="74" y="27"/>
                  </a:lnTo>
                  <a:lnTo>
                    <a:pt x="75" y="31"/>
                  </a:lnTo>
                  <a:lnTo>
                    <a:pt x="76" y="35"/>
                  </a:lnTo>
                  <a:lnTo>
                    <a:pt x="78" y="39"/>
                  </a:lnTo>
                  <a:lnTo>
                    <a:pt x="76" y="41"/>
                  </a:lnTo>
                  <a:lnTo>
                    <a:pt x="74" y="43"/>
                  </a:lnTo>
                  <a:lnTo>
                    <a:pt x="72" y="46"/>
                  </a:lnTo>
                  <a:lnTo>
                    <a:pt x="69" y="50"/>
                  </a:lnTo>
                  <a:lnTo>
                    <a:pt x="68" y="52"/>
                  </a:lnTo>
                  <a:lnTo>
                    <a:pt x="63" y="53"/>
                  </a:lnTo>
                  <a:lnTo>
                    <a:pt x="61" y="54"/>
                  </a:lnTo>
                  <a:lnTo>
                    <a:pt x="60" y="56"/>
                  </a:lnTo>
                  <a:lnTo>
                    <a:pt x="58" y="59"/>
                  </a:lnTo>
                  <a:lnTo>
                    <a:pt x="57" y="60"/>
                  </a:lnTo>
                  <a:lnTo>
                    <a:pt x="58" y="63"/>
                  </a:lnTo>
                  <a:lnTo>
                    <a:pt x="57" y="65"/>
                  </a:lnTo>
                  <a:lnTo>
                    <a:pt x="53" y="67"/>
                  </a:lnTo>
                  <a:lnTo>
                    <a:pt x="56" y="69"/>
                  </a:lnTo>
                  <a:lnTo>
                    <a:pt x="55" y="73"/>
                  </a:lnTo>
                  <a:lnTo>
                    <a:pt x="55" y="75"/>
                  </a:lnTo>
                  <a:lnTo>
                    <a:pt x="50" y="78"/>
                  </a:lnTo>
                  <a:lnTo>
                    <a:pt x="46" y="80"/>
                  </a:lnTo>
                  <a:lnTo>
                    <a:pt x="46" y="81"/>
                  </a:lnTo>
                  <a:lnTo>
                    <a:pt x="42" y="84"/>
                  </a:lnTo>
                  <a:lnTo>
                    <a:pt x="37" y="89"/>
                  </a:lnTo>
                  <a:lnTo>
                    <a:pt x="34" y="93"/>
                  </a:lnTo>
                  <a:lnTo>
                    <a:pt x="28" y="101"/>
                  </a:lnTo>
                  <a:lnTo>
                    <a:pt x="22" y="107"/>
                  </a:lnTo>
                  <a:lnTo>
                    <a:pt x="19" y="110"/>
                  </a:lnTo>
                  <a:lnTo>
                    <a:pt x="13" y="114"/>
                  </a:lnTo>
                  <a:lnTo>
                    <a:pt x="8" y="117"/>
                  </a:lnTo>
                  <a:lnTo>
                    <a:pt x="4" y="119"/>
                  </a:lnTo>
                  <a:lnTo>
                    <a:pt x="1" y="122"/>
                  </a:lnTo>
                  <a:lnTo>
                    <a:pt x="0" y="124"/>
                  </a:lnTo>
                  <a:lnTo>
                    <a:pt x="0" y="130"/>
                  </a:lnTo>
                  <a:lnTo>
                    <a:pt x="1" y="132"/>
                  </a:lnTo>
                  <a:lnTo>
                    <a:pt x="2" y="135"/>
                  </a:lnTo>
                  <a:lnTo>
                    <a:pt x="3" y="137"/>
                  </a:lnTo>
                  <a:lnTo>
                    <a:pt x="3" y="140"/>
                  </a:lnTo>
                  <a:lnTo>
                    <a:pt x="3" y="144"/>
                  </a:lnTo>
                  <a:lnTo>
                    <a:pt x="4" y="150"/>
                  </a:lnTo>
                  <a:lnTo>
                    <a:pt x="8" y="156"/>
                  </a:lnTo>
                  <a:lnTo>
                    <a:pt x="12" y="158"/>
                  </a:lnTo>
                  <a:lnTo>
                    <a:pt x="16" y="159"/>
                  </a:lnTo>
                  <a:lnTo>
                    <a:pt x="21" y="159"/>
                  </a:lnTo>
                  <a:lnTo>
                    <a:pt x="23" y="160"/>
                  </a:lnTo>
                  <a:lnTo>
                    <a:pt x="27" y="161"/>
                  </a:lnTo>
                  <a:lnTo>
                    <a:pt x="31" y="162"/>
                  </a:lnTo>
                  <a:lnTo>
                    <a:pt x="37" y="161"/>
                  </a:lnTo>
                  <a:lnTo>
                    <a:pt x="39" y="159"/>
                  </a:lnTo>
                  <a:lnTo>
                    <a:pt x="41" y="155"/>
                  </a:lnTo>
                  <a:lnTo>
                    <a:pt x="44" y="153"/>
                  </a:lnTo>
                  <a:lnTo>
                    <a:pt x="46" y="149"/>
                  </a:lnTo>
                  <a:lnTo>
                    <a:pt x="51" y="146"/>
                  </a:lnTo>
                  <a:lnTo>
                    <a:pt x="58" y="144"/>
                  </a:lnTo>
                  <a:lnTo>
                    <a:pt x="62" y="142"/>
                  </a:lnTo>
                  <a:lnTo>
                    <a:pt x="68" y="140"/>
                  </a:lnTo>
                  <a:lnTo>
                    <a:pt x="73" y="139"/>
                  </a:lnTo>
                  <a:lnTo>
                    <a:pt x="78" y="137"/>
                  </a:lnTo>
                  <a:lnTo>
                    <a:pt x="83" y="134"/>
                  </a:lnTo>
                  <a:lnTo>
                    <a:pt x="87" y="131"/>
                  </a:lnTo>
                  <a:lnTo>
                    <a:pt x="90" y="130"/>
                  </a:lnTo>
                  <a:lnTo>
                    <a:pt x="97" y="130"/>
                  </a:lnTo>
                  <a:lnTo>
                    <a:pt x="103" y="130"/>
                  </a:lnTo>
                  <a:lnTo>
                    <a:pt x="109" y="130"/>
                  </a:lnTo>
                  <a:lnTo>
                    <a:pt x="112" y="130"/>
                  </a:lnTo>
                  <a:lnTo>
                    <a:pt x="116" y="127"/>
                  </a:lnTo>
                  <a:lnTo>
                    <a:pt x="120" y="127"/>
                  </a:lnTo>
                  <a:lnTo>
                    <a:pt x="123" y="131"/>
                  </a:lnTo>
                  <a:lnTo>
                    <a:pt x="126" y="134"/>
                  </a:lnTo>
                  <a:lnTo>
                    <a:pt x="129" y="139"/>
                  </a:lnTo>
                  <a:lnTo>
                    <a:pt x="132" y="144"/>
                  </a:lnTo>
                  <a:lnTo>
                    <a:pt x="137" y="153"/>
                  </a:lnTo>
                  <a:lnTo>
                    <a:pt x="138" y="160"/>
                  </a:lnTo>
                  <a:lnTo>
                    <a:pt x="143" y="172"/>
                  </a:lnTo>
                  <a:lnTo>
                    <a:pt x="147" y="181"/>
                  </a:lnTo>
                  <a:lnTo>
                    <a:pt x="153" y="190"/>
                  </a:lnTo>
                  <a:lnTo>
                    <a:pt x="160" y="201"/>
                  </a:lnTo>
                  <a:lnTo>
                    <a:pt x="163" y="203"/>
                  </a:lnTo>
                  <a:lnTo>
                    <a:pt x="166" y="206"/>
                  </a:lnTo>
                </a:path>
              </a:pathLst>
            </a:custGeom>
            <a:solidFill>
              <a:schemeClr val="tx1"/>
            </a:solidFill>
            <a:ln w="12700" cap="rnd" cmpd="sng">
              <a:solidFill>
                <a:schemeClr val="tx1"/>
              </a:solidFill>
              <a:prstDash val="solid"/>
              <a:round/>
              <a:headEnd/>
              <a:tailEnd/>
            </a:ln>
            <a:effectLst/>
          </p:spPr>
          <p:txBody>
            <a:bodyPr/>
            <a:lstStyle/>
            <a:p>
              <a:pPr>
                <a:defRPr/>
              </a:pPr>
              <a:endParaRPr lang="en-US"/>
            </a:p>
          </p:txBody>
        </p:sp>
        <p:sp>
          <p:nvSpPr>
            <p:cNvPr id="1111" name="Text Box 87"/>
            <p:cNvSpPr txBox="1">
              <a:spLocks noChangeAspect="1" noChangeArrowheads="1"/>
            </p:cNvSpPr>
            <p:nvPr userDrawn="1"/>
          </p:nvSpPr>
          <p:spPr bwMode="auto">
            <a:xfrm rot="2551177">
              <a:off x="5028" y="278"/>
              <a:ext cx="778" cy="202"/>
            </a:xfrm>
            <a:prstGeom prst="rect">
              <a:avLst/>
            </a:prstGeom>
            <a:noFill/>
            <a:ln w="9525">
              <a:noFill/>
              <a:miter lim="800000"/>
              <a:headEnd/>
              <a:tailEnd/>
            </a:ln>
            <a:effectLst/>
          </p:spPr>
          <p:txBody>
            <a:bodyPr>
              <a:spAutoFit/>
            </a:bodyPr>
            <a:lstStyle/>
            <a:p>
              <a:pPr eaLnBrk="0" hangingPunct="0">
                <a:defRPr/>
              </a:pPr>
              <a:r>
                <a:rPr lang="en-US" sz="1500" i="1" dirty="0">
                  <a:solidFill>
                    <a:srgbClr val="FF3300"/>
                  </a:solidFill>
                </a:rPr>
                <a:t>DRAGONS</a:t>
              </a:r>
            </a:p>
          </p:txBody>
        </p:sp>
        <p:sp>
          <p:nvSpPr>
            <p:cNvPr id="1112" name="Text Box 88"/>
            <p:cNvSpPr txBox="1">
              <a:spLocks noChangeArrowheads="1"/>
            </p:cNvSpPr>
            <p:nvPr userDrawn="1"/>
          </p:nvSpPr>
          <p:spPr bwMode="auto">
            <a:xfrm>
              <a:off x="5303" y="527"/>
              <a:ext cx="222" cy="327"/>
            </a:xfrm>
            <a:prstGeom prst="rect">
              <a:avLst/>
            </a:prstGeom>
            <a:noFill/>
            <a:ln w="9525">
              <a:noFill/>
              <a:miter lim="800000"/>
              <a:headEnd/>
              <a:tailEnd/>
            </a:ln>
            <a:effectLst/>
          </p:spPr>
          <p:txBody>
            <a:bodyPr>
              <a:spAutoFit/>
            </a:bodyPr>
            <a:lstStyle/>
            <a:p>
              <a:pPr eaLnBrk="0" hangingPunct="0">
                <a:spcBef>
                  <a:spcPct val="50000"/>
                </a:spcBef>
                <a:defRPr/>
              </a:pPr>
              <a:r>
                <a:rPr lang="en-US" sz="2800">
                  <a:latin typeface="Bookman Old Style" pitchFamily="18" charset="0"/>
                </a:rPr>
                <a:t>1</a:t>
              </a:r>
            </a:p>
          </p:txBody>
        </p:sp>
      </p:grpSp>
      <p:sp>
        <p:nvSpPr>
          <p:cNvPr id="1113" name="Text Box 89"/>
          <p:cNvSpPr txBox="1">
            <a:spLocks noChangeArrowheads="1"/>
          </p:cNvSpPr>
          <p:nvPr userDrawn="1"/>
        </p:nvSpPr>
        <p:spPr bwMode="auto">
          <a:xfrm>
            <a:off x="3721100" y="0"/>
            <a:ext cx="1828800" cy="244475"/>
          </a:xfrm>
          <a:prstGeom prst="rect">
            <a:avLst/>
          </a:prstGeom>
          <a:noFill/>
          <a:ln w="9525">
            <a:noFill/>
            <a:miter lim="800000"/>
            <a:headEnd/>
            <a:tailEnd/>
          </a:ln>
          <a:effectLst/>
        </p:spPr>
        <p:txBody>
          <a:bodyPr>
            <a:spAutoFit/>
          </a:bodyPr>
          <a:lstStyle/>
          <a:p>
            <a:pPr algn="ctr">
              <a:spcBef>
                <a:spcPct val="50000"/>
              </a:spcBef>
              <a:defRPr/>
            </a:pPr>
            <a:r>
              <a:rPr lang="en-US" sz="1000">
                <a:solidFill>
                  <a:srgbClr val="006600"/>
                </a:solidFill>
              </a:rPr>
              <a:t>FOR OFFICIAL USE ONLY</a:t>
            </a:r>
          </a:p>
        </p:txBody>
      </p:sp>
      <p:sp>
        <p:nvSpPr>
          <p:cNvPr id="1114" name="Text Box 90"/>
          <p:cNvSpPr txBox="1">
            <a:spLocks noChangeArrowheads="1"/>
          </p:cNvSpPr>
          <p:nvPr userDrawn="1"/>
        </p:nvSpPr>
        <p:spPr bwMode="auto">
          <a:xfrm>
            <a:off x="3733800" y="6613525"/>
            <a:ext cx="1828800" cy="244475"/>
          </a:xfrm>
          <a:prstGeom prst="rect">
            <a:avLst/>
          </a:prstGeom>
          <a:noFill/>
          <a:ln w="9525">
            <a:noFill/>
            <a:miter lim="800000"/>
            <a:headEnd/>
            <a:tailEnd/>
          </a:ln>
          <a:effectLst/>
        </p:spPr>
        <p:txBody>
          <a:bodyPr>
            <a:spAutoFit/>
          </a:bodyPr>
          <a:lstStyle/>
          <a:p>
            <a:pPr algn="ctr">
              <a:spcBef>
                <a:spcPct val="50000"/>
              </a:spcBef>
              <a:defRPr/>
            </a:pPr>
            <a:r>
              <a:rPr lang="en-US" sz="1000">
                <a:solidFill>
                  <a:srgbClr val="006600"/>
                </a:solidFill>
              </a:rPr>
              <a:t>FOR OFFICIAL USE ONLY</a:t>
            </a:r>
          </a:p>
        </p:txBody>
      </p:sp>
      <p:pic>
        <p:nvPicPr>
          <p:cNvPr id="2053" name="Picture 84" descr="C:\Users\JACK.LINGLE\AppData\Local\Microsoft\Windows\Temporary Internet Files\Content.Outlook\SHRIBPPW\IRONHORSE.jpg"/>
          <p:cNvPicPr>
            <a:picLocks noChangeAspect="1" noChangeArrowheads="1"/>
          </p:cNvPicPr>
          <p:nvPr userDrawn="1"/>
        </p:nvPicPr>
        <p:blipFill>
          <a:blip r:embed="rId17" cstate="print"/>
          <a:srcRect/>
          <a:stretch>
            <a:fillRect/>
          </a:stretch>
        </p:blipFill>
        <p:spPr bwMode="auto">
          <a:xfrm>
            <a:off x="0" y="0"/>
            <a:ext cx="1066800" cy="1371600"/>
          </a:xfrm>
          <a:prstGeom prst="rect">
            <a:avLst/>
          </a:prstGeom>
          <a:noFill/>
          <a:ln w="9525">
            <a:noFill/>
            <a:miter lim="800000"/>
            <a:headEnd/>
            <a:tailEnd/>
          </a:ln>
        </p:spPr>
      </p:pic>
      <p:sp>
        <p:nvSpPr>
          <p:cNvPr id="17" name="Text Box 10"/>
          <p:cNvSpPr txBox="1">
            <a:spLocks noChangeArrowheads="1"/>
          </p:cNvSpPr>
          <p:nvPr userDrawn="1"/>
        </p:nvSpPr>
        <p:spPr bwMode="auto">
          <a:xfrm>
            <a:off x="7480300" y="6429375"/>
            <a:ext cx="962025" cy="276225"/>
          </a:xfrm>
          <a:prstGeom prst="rect">
            <a:avLst/>
          </a:prstGeom>
          <a:noFill/>
          <a:ln w="9525">
            <a:noFill/>
            <a:miter lim="800000"/>
            <a:headEnd/>
            <a:tailEnd/>
          </a:ln>
          <a:effectLst/>
        </p:spPr>
        <p:txBody>
          <a:bodyPr wrap="none">
            <a:spAutoFit/>
          </a:bodyPr>
          <a:lstStyle/>
          <a:p>
            <a:pPr eaLnBrk="0" hangingPunct="0">
              <a:defRPr/>
            </a:pPr>
            <a:r>
              <a:rPr lang="en-US" sz="1200" i="1" dirty="0">
                <a:solidFill>
                  <a:srgbClr val="FF0000"/>
                </a:solidFill>
              </a:rPr>
              <a:t>WINNERS!</a:t>
            </a:r>
          </a:p>
        </p:txBody>
      </p:sp>
      <p:sp>
        <p:nvSpPr>
          <p:cNvPr id="18" name="Line 11"/>
          <p:cNvSpPr>
            <a:spLocks noChangeShapeType="1"/>
          </p:cNvSpPr>
          <p:nvPr userDrawn="1"/>
        </p:nvSpPr>
        <p:spPr bwMode="auto">
          <a:xfrm>
            <a:off x="1524000" y="6553200"/>
            <a:ext cx="5791200" cy="0"/>
          </a:xfrm>
          <a:prstGeom prst="line">
            <a:avLst/>
          </a:prstGeom>
          <a:noFill/>
          <a:ln w="34925">
            <a:solidFill>
              <a:srgbClr val="FF0000"/>
            </a:solidFill>
            <a:round/>
            <a:headEnd/>
            <a:tailEnd/>
          </a:ln>
          <a:effectLst/>
        </p:spPr>
        <p:txBody>
          <a:bodyPr/>
          <a:lstStyle/>
          <a:p>
            <a:pPr>
              <a:defRPr/>
            </a:pPr>
            <a:endParaRPr lang="en-US"/>
          </a:p>
        </p:txBody>
      </p:sp>
      <p:sp>
        <p:nvSpPr>
          <p:cNvPr id="19" name="Text Box 10"/>
          <p:cNvSpPr txBox="1">
            <a:spLocks noChangeArrowheads="1"/>
          </p:cNvSpPr>
          <p:nvPr userDrawn="1"/>
        </p:nvSpPr>
        <p:spPr bwMode="auto">
          <a:xfrm>
            <a:off x="304800" y="6400800"/>
            <a:ext cx="1020763" cy="276225"/>
          </a:xfrm>
          <a:prstGeom prst="rect">
            <a:avLst/>
          </a:prstGeom>
          <a:noFill/>
          <a:ln w="9525">
            <a:noFill/>
            <a:miter lim="800000"/>
            <a:headEnd/>
            <a:tailEnd/>
          </a:ln>
          <a:effectLst/>
        </p:spPr>
        <p:txBody>
          <a:bodyPr wrap="none">
            <a:spAutoFit/>
          </a:bodyPr>
          <a:lstStyle/>
          <a:p>
            <a:pPr eaLnBrk="0" hangingPunct="0">
              <a:defRPr/>
            </a:pPr>
            <a:r>
              <a:rPr lang="en-US" sz="1200" i="1" dirty="0">
                <a:solidFill>
                  <a:srgbClr val="FF0000"/>
                </a:solidFill>
              </a:rPr>
              <a:t>DRAGONS!</a:t>
            </a:r>
          </a:p>
        </p:txBody>
      </p:sp>
    </p:spTree>
  </p:cSld>
  <p:clrMap bg1="lt1" tx1="dk1" bg2="lt2" tx2="dk2" accent1="accent1" accent2="accent2" accent3="accent3" accent4="accent4" accent5="accent5" accent6="accent6" hlink="hlink" folHlink="folHlink"/>
  <p:sldLayoutIdLst>
    <p:sldLayoutId id="2147484510" r:id="rId1"/>
    <p:sldLayoutId id="2147484511" r:id="rId2"/>
    <p:sldLayoutId id="2147484512" r:id="rId3"/>
    <p:sldLayoutId id="2147484513" r:id="rId4"/>
    <p:sldLayoutId id="2147484514" r:id="rId5"/>
    <p:sldLayoutId id="2147484515" r:id="rId6"/>
    <p:sldLayoutId id="2147484516" r:id="rId7"/>
    <p:sldLayoutId id="2147484517" r:id="rId8"/>
    <p:sldLayoutId id="2147484518" r:id="rId9"/>
    <p:sldLayoutId id="2147484519" r:id="rId10"/>
    <p:sldLayoutId id="2147484520" r:id="rId11"/>
    <p:sldLayoutId id="2147484521" r:id="rId12"/>
    <p:sldLayoutId id="2147484522" r:id="rId13"/>
    <p:sldLayoutId id="2147484523" r:id="rId14"/>
    <p:sldLayoutId id="2147484524"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1" name="Text Box 7"/>
          <p:cNvSpPr txBox="1">
            <a:spLocks noChangeArrowheads="1"/>
          </p:cNvSpPr>
          <p:nvPr userDrawn="1"/>
        </p:nvSpPr>
        <p:spPr bwMode="auto">
          <a:xfrm>
            <a:off x="1588" y="6651625"/>
            <a:ext cx="1370012" cy="215900"/>
          </a:xfrm>
          <a:prstGeom prst="rect">
            <a:avLst/>
          </a:prstGeom>
          <a:noFill/>
          <a:ln w="9525">
            <a:noFill/>
            <a:miter lim="800000"/>
            <a:headEnd/>
            <a:tailEnd/>
          </a:ln>
          <a:effectLst/>
        </p:spPr>
        <p:txBody>
          <a:bodyPr>
            <a:spAutoFit/>
          </a:bodyPr>
          <a:lstStyle/>
          <a:p>
            <a:pPr algn="just">
              <a:spcBef>
                <a:spcPct val="50000"/>
              </a:spcBef>
              <a:defRPr/>
            </a:pPr>
            <a:r>
              <a:rPr lang="en-US" sz="800" dirty="0"/>
              <a:t>As of:  10 MAR12</a:t>
            </a:r>
          </a:p>
        </p:txBody>
      </p:sp>
      <p:sp>
        <p:nvSpPr>
          <p:cNvPr id="1033" name="Rectangle 9"/>
          <p:cNvSpPr>
            <a:spLocks noGrp="1" noChangeArrowheads="1"/>
          </p:cNvSpPr>
          <p:nvPr>
            <p:ph type="sldNum" sz="quarter" idx="4"/>
          </p:nvPr>
        </p:nvSpPr>
        <p:spPr bwMode="auto">
          <a:xfrm>
            <a:off x="70104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Arial" charset="0"/>
              </a:defRPr>
            </a:lvl1pPr>
          </a:lstStyle>
          <a:p>
            <a:pPr>
              <a:defRPr/>
            </a:pPr>
            <a:fld id="{2D124F72-ED4F-4425-B3B1-04C17B0DE87D}" type="slidenum">
              <a:rPr lang="en-US"/>
              <a:pPr>
                <a:defRPr/>
              </a:pPr>
              <a:t>‹#›</a:t>
            </a:fld>
            <a:endParaRPr lang="en-US"/>
          </a:p>
        </p:txBody>
      </p:sp>
      <p:grpSp>
        <p:nvGrpSpPr>
          <p:cNvPr id="3076" name="Group 81"/>
          <p:cNvGrpSpPr>
            <a:grpSpLocks/>
          </p:cNvGrpSpPr>
          <p:nvPr userDrawn="1"/>
        </p:nvGrpSpPr>
        <p:grpSpPr bwMode="auto">
          <a:xfrm>
            <a:off x="7908925" y="152400"/>
            <a:ext cx="1235075" cy="1317625"/>
            <a:chOff x="5028" y="24"/>
            <a:chExt cx="778" cy="830"/>
          </a:xfrm>
        </p:grpSpPr>
        <p:sp>
          <p:nvSpPr>
            <p:cNvPr id="1106" name="Freeform 82"/>
            <p:cNvSpPr>
              <a:spLocks noChangeAspect="1"/>
            </p:cNvSpPr>
            <p:nvPr userDrawn="1"/>
          </p:nvSpPr>
          <p:spPr bwMode="auto">
            <a:xfrm>
              <a:off x="5129" y="24"/>
              <a:ext cx="619" cy="801"/>
            </a:xfrm>
            <a:custGeom>
              <a:avLst/>
              <a:gdLst/>
              <a:ahLst/>
              <a:cxnLst>
                <a:cxn ang="0">
                  <a:pos x="4" y="206"/>
                </a:cxn>
                <a:cxn ang="0">
                  <a:pos x="69" y="441"/>
                </a:cxn>
                <a:cxn ang="0">
                  <a:pos x="177" y="602"/>
                </a:cxn>
                <a:cxn ang="0">
                  <a:pos x="245" y="623"/>
                </a:cxn>
                <a:cxn ang="0">
                  <a:pos x="316" y="566"/>
                </a:cxn>
                <a:cxn ang="0">
                  <a:pos x="400" y="415"/>
                </a:cxn>
                <a:cxn ang="0">
                  <a:pos x="449" y="209"/>
                </a:cxn>
                <a:cxn ang="0">
                  <a:pos x="453" y="103"/>
                </a:cxn>
                <a:cxn ang="0">
                  <a:pos x="378" y="20"/>
                </a:cxn>
                <a:cxn ang="0">
                  <a:pos x="152" y="4"/>
                </a:cxn>
                <a:cxn ang="0">
                  <a:pos x="7" y="65"/>
                </a:cxn>
                <a:cxn ang="0">
                  <a:pos x="35" y="297"/>
                </a:cxn>
                <a:cxn ang="0">
                  <a:pos x="85" y="439"/>
                </a:cxn>
                <a:cxn ang="0">
                  <a:pos x="166" y="568"/>
                </a:cxn>
                <a:cxn ang="0">
                  <a:pos x="231" y="608"/>
                </a:cxn>
                <a:cxn ang="0">
                  <a:pos x="295" y="568"/>
                </a:cxn>
                <a:cxn ang="0">
                  <a:pos x="17" y="166"/>
                </a:cxn>
                <a:cxn ang="0">
                  <a:pos x="175" y="13"/>
                </a:cxn>
                <a:cxn ang="0">
                  <a:pos x="331" y="21"/>
                </a:cxn>
                <a:cxn ang="0">
                  <a:pos x="435" y="79"/>
                </a:cxn>
                <a:cxn ang="0">
                  <a:pos x="433" y="215"/>
                </a:cxn>
                <a:cxn ang="0">
                  <a:pos x="404" y="356"/>
                </a:cxn>
                <a:cxn ang="0">
                  <a:pos x="373" y="221"/>
                </a:cxn>
                <a:cxn ang="0">
                  <a:pos x="377" y="192"/>
                </a:cxn>
                <a:cxn ang="0">
                  <a:pos x="399" y="157"/>
                </a:cxn>
                <a:cxn ang="0">
                  <a:pos x="405" y="119"/>
                </a:cxn>
                <a:cxn ang="0">
                  <a:pos x="392" y="101"/>
                </a:cxn>
                <a:cxn ang="0">
                  <a:pos x="354" y="76"/>
                </a:cxn>
                <a:cxn ang="0">
                  <a:pos x="332" y="61"/>
                </a:cxn>
                <a:cxn ang="0">
                  <a:pos x="326" y="48"/>
                </a:cxn>
                <a:cxn ang="0">
                  <a:pos x="314" y="37"/>
                </a:cxn>
                <a:cxn ang="0">
                  <a:pos x="303" y="25"/>
                </a:cxn>
                <a:cxn ang="0">
                  <a:pos x="303" y="37"/>
                </a:cxn>
                <a:cxn ang="0">
                  <a:pos x="307" y="54"/>
                </a:cxn>
                <a:cxn ang="0">
                  <a:pos x="298" y="51"/>
                </a:cxn>
                <a:cxn ang="0">
                  <a:pos x="289" y="37"/>
                </a:cxn>
                <a:cxn ang="0">
                  <a:pos x="282" y="34"/>
                </a:cxn>
                <a:cxn ang="0">
                  <a:pos x="281" y="48"/>
                </a:cxn>
                <a:cxn ang="0">
                  <a:pos x="286" y="64"/>
                </a:cxn>
                <a:cxn ang="0">
                  <a:pos x="276" y="77"/>
                </a:cxn>
                <a:cxn ang="0">
                  <a:pos x="265" y="85"/>
                </a:cxn>
                <a:cxn ang="0">
                  <a:pos x="263" y="98"/>
                </a:cxn>
                <a:cxn ang="0">
                  <a:pos x="250" y="109"/>
                </a:cxn>
                <a:cxn ang="0">
                  <a:pos x="227" y="135"/>
                </a:cxn>
                <a:cxn ang="0">
                  <a:pos x="208" y="149"/>
                </a:cxn>
                <a:cxn ang="0">
                  <a:pos x="211" y="165"/>
                </a:cxn>
                <a:cxn ang="0">
                  <a:pos x="224" y="183"/>
                </a:cxn>
                <a:cxn ang="0">
                  <a:pos x="245" y="186"/>
                </a:cxn>
                <a:cxn ang="0">
                  <a:pos x="259" y="170"/>
                </a:cxn>
                <a:cxn ang="0">
                  <a:pos x="286" y="161"/>
                </a:cxn>
                <a:cxn ang="0">
                  <a:pos x="311" y="154"/>
                </a:cxn>
                <a:cxn ang="0">
                  <a:pos x="331" y="155"/>
                </a:cxn>
                <a:cxn ang="0">
                  <a:pos x="346" y="185"/>
                </a:cxn>
                <a:cxn ang="0">
                  <a:pos x="371" y="228"/>
                </a:cxn>
              </a:cxnLst>
              <a:rect l="0" t="0" r="r" b="b"/>
              <a:pathLst>
                <a:path w="454" h="626">
                  <a:moveTo>
                    <a:pt x="7" y="65"/>
                  </a:moveTo>
                  <a:lnTo>
                    <a:pt x="1" y="96"/>
                  </a:lnTo>
                  <a:lnTo>
                    <a:pt x="0" y="132"/>
                  </a:lnTo>
                  <a:lnTo>
                    <a:pt x="1" y="167"/>
                  </a:lnTo>
                  <a:lnTo>
                    <a:pt x="4" y="206"/>
                  </a:lnTo>
                  <a:lnTo>
                    <a:pt x="11" y="254"/>
                  </a:lnTo>
                  <a:lnTo>
                    <a:pt x="23" y="312"/>
                  </a:lnTo>
                  <a:lnTo>
                    <a:pt x="42" y="371"/>
                  </a:lnTo>
                  <a:lnTo>
                    <a:pt x="56" y="407"/>
                  </a:lnTo>
                  <a:lnTo>
                    <a:pt x="69" y="441"/>
                  </a:lnTo>
                  <a:lnTo>
                    <a:pt x="87" y="479"/>
                  </a:lnTo>
                  <a:lnTo>
                    <a:pt x="111" y="521"/>
                  </a:lnTo>
                  <a:lnTo>
                    <a:pt x="133" y="554"/>
                  </a:lnTo>
                  <a:lnTo>
                    <a:pt x="157" y="585"/>
                  </a:lnTo>
                  <a:lnTo>
                    <a:pt x="177" y="602"/>
                  </a:lnTo>
                  <a:lnTo>
                    <a:pt x="190" y="611"/>
                  </a:lnTo>
                  <a:lnTo>
                    <a:pt x="203" y="618"/>
                  </a:lnTo>
                  <a:lnTo>
                    <a:pt x="218" y="623"/>
                  </a:lnTo>
                  <a:lnTo>
                    <a:pt x="232" y="625"/>
                  </a:lnTo>
                  <a:lnTo>
                    <a:pt x="245" y="623"/>
                  </a:lnTo>
                  <a:lnTo>
                    <a:pt x="259" y="619"/>
                  </a:lnTo>
                  <a:lnTo>
                    <a:pt x="275" y="609"/>
                  </a:lnTo>
                  <a:lnTo>
                    <a:pt x="286" y="601"/>
                  </a:lnTo>
                  <a:lnTo>
                    <a:pt x="298" y="588"/>
                  </a:lnTo>
                  <a:lnTo>
                    <a:pt x="316" y="566"/>
                  </a:lnTo>
                  <a:lnTo>
                    <a:pt x="332" y="541"/>
                  </a:lnTo>
                  <a:lnTo>
                    <a:pt x="355" y="506"/>
                  </a:lnTo>
                  <a:lnTo>
                    <a:pt x="370" y="479"/>
                  </a:lnTo>
                  <a:lnTo>
                    <a:pt x="385" y="449"/>
                  </a:lnTo>
                  <a:lnTo>
                    <a:pt x="400" y="415"/>
                  </a:lnTo>
                  <a:lnTo>
                    <a:pt x="414" y="374"/>
                  </a:lnTo>
                  <a:lnTo>
                    <a:pt x="429" y="325"/>
                  </a:lnTo>
                  <a:lnTo>
                    <a:pt x="440" y="278"/>
                  </a:lnTo>
                  <a:lnTo>
                    <a:pt x="446" y="241"/>
                  </a:lnTo>
                  <a:lnTo>
                    <a:pt x="449" y="209"/>
                  </a:lnTo>
                  <a:lnTo>
                    <a:pt x="452" y="183"/>
                  </a:lnTo>
                  <a:lnTo>
                    <a:pt x="452" y="162"/>
                  </a:lnTo>
                  <a:lnTo>
                    <a:pt x="453" y="146"/>
                  </a:lnTo>
                  <a:lnTo>
                    <a:pt x="453" y="120"/>
                  </a:lnTo>
                  <a:lnTo>
                    <a:pt x="453" y="103"/>
                  </a:lnTo>
                  <a:lnTo>
                    <a:pt x="449" y="86"/>
                  </a:lnTo>
                  <a:lnTo>
                    <a:pt x="444" y="71"/>
                  </a:lnTo>
                  <a:lnTo>
                    <a:pt x="429" y="44"/>
                  </a:lnTo>
                  <a:lnTo>
                    <a:pt x="404" y="29"/>
                  </a:lnTo>
                  <a:lnTo>
                    <a:pt x="378" y="20"/>
                  </a:lnTo>
                  <a:lnTo>
                    <a:pt x="335" y="10"/>
                  </a:lnTo>
                  <a:lnTo>
                    <a:pt x="292" y="3"/>
                  </a:lnTo>
                  <a:lnTo>
                    <a:pt x="260" y="0"/>
                  </a:lnTo>
                  <a:lnTo>
                    <a:pt x="195" y="0"/>
                  </a:lnTo>
                  <a:lnTo>
                    <a:pt x="152" y="4"/>
                  </a:lnTo>
                  <a:lnTo>
                    <a:pt x="103" y="14"/>
                  </a:lnTo>
                  <a:lnTo>
                    <a:pt x="68" y="24"/>
                  </a:lnTo>
                  <a:lnTo>
                    <a:pt x="42" y="34"/>
                  </a:lnTo>
                  <a:lnTo>
                    <a:pt x="22" y="48"/>
                  </a:lnTo>
                  <a:lnTo>
                    <a:pt x="7" y="65"/>
                  </a:lnTo>
                  <a:lnTo>
                    <a:pt x="17" y="166"/>
                  </a:lnTo>
                  <a:lnTo>
                    <a:pt x="17" y="187"/>
                  </a:lnTo>
                  <a:lnTo>
                    <a:pt x="22" y="233"/>
                  </a:lnTo>
                  <a:lnTo>
                    <a:pt x="28" y="269"/>
                  </a:lnTo>
                  <a:lnTo>
                    <a:pt x="35" y="297"/>
                  </a:lnTo>
                  <a:lnTo>
                    <a:pt x="41" y="321"/>
                  </a:lnTo>
                  <a:lnTo>
                    <a:pt x="47" y="344"/>
                  </a:lnTo>
                  <a:lnTo>
                    <a:pt x="58" y="374"/>
                  </a:lnTo>
                  <a:lnTo>
                    <a:pt x="74" y="414"/>
                  </a:lnTo>
                  <a:lnTo>
                    <a:pt x="85" y="439"/>
                  </a:lnTo>
                  <a:lnTo>
                    <a:pt x="99" y="467"/>
                  </a:lnTo>
                  <a:lnTo>
                    <a:pt x="114" y="497"/>
                  </a:lnTo>
                  <a:lnTo>
                    <a:pt x="137" y="532"/>
                  </a:lnTo>
                  <a:lnTo>
                    <a:pt x="157" y="559"/>
                  </a:lnTo>
                  <a:lnTo>
                    <a:pt x="166" y="568"/>
                  </a:lnTo>
                  <a:lnTo>
                    <a:pt x="177" y="581"/>
                  </a:lnTo>
                  <a:lnTo>
                    <a:pt x="186" y="590"/>
                  </a:lnTo>
                  <a:lnTo>
                    <a:pt x="202" y="602"/>
                  </a:lnTo>
                  <a:lnTo>
                    <a:pt x="217" y="607"/>
                  </a:lnTo>
                  <a:lnTo>
                    <a:pt x="231" y="608"/>
                  </a:lnTo>
                  <a:lnTo>
                    <a:pt x="242" y="607"/>
                  </a:lnTo>
                  <a:lnTo>
                    <a:pt x="256" y="602"/>
                  </a:lnTo>
                  <a:lnTo>
                    <a:pt x="274" y="591"/>
                  </a:lnTo>
                  <a:lnTo>
                    <a:pt x="285" y="581"/>
                  </a:lnTo>
                  <a:lnTo>
                    <a:pt x="295" y="568"/>
                  </a:lnTo>
                  <a:lnTo>
                    <a:pt x="311" y="549"/>
                  </a:lnTo>
                  <a:lnTo>
                    <a:pt x="326" y="526"/>
                  </a:lnTo>
                  <a:lnTo>
                    <a:pt x="337" y="506"/>
                  </a:lnTo>
                  <a:lnTo>
                    <a:pt x="348" y="489"/>
                  </a:lnTo>
                  <a:lnTo>
                    <a:pt x="17" y="166"/>
                  </a:lnTo>
                  <a:lnTo>
                    <a:pt x="7" y="65"/>
                  </a:lnTo>
                  <a:lnTo>
                    <a:pt x="51" y="43"/>
                  </a:lnTo>
                  <a:lnTo>
                    <a:pt x="93" y="29"/>
                  </a:lnTo>
                  <a:lnTo>
                    <a:pt x="136" y="20"/>
                  </a:lnTo>
                  <a:lnTo>
                    <a:pt x="175" y="13"/>
                  </a:lnTo>
                  <a:lnTo>
                    <a:pt x="206" y="11"/>
                  </a:lnTo>
                  <a:lnTo>
                    <a:pt x="252" y="11"/>
                  </a:lnTo>
                  <a:lnTo>
                    <a:pt x="271" y="13"/>
                  </a:lnTo>
                  <a:lnTo>
                    <a:pt x="294" y="15"/>
                  </a:lnTo>
                  <a:lnTo>
                    <a:pt x="331" y="21"/>
                  </a:lnTo>
                  <a:lnTo>
                    <a:pt x="359" y="28"/>
                  </a:lnTo>
                  <a:lnTo>
                    <a:pt x="399" y="40"/>
                  </a:lnTo>
                  <a:lnTo>
                    <a:pt x="414" y="50"/>
                  </a:lnTo>
                  <a:lnTo>
                    <a:pt x="428" y="65"/>
                  </a:lnTo>
                  <a:lnTo>
                    <a:pt x="435" y="79"/>
                  </a:lnTo>
                  <a:lnTo>
                    <a:pt x="439" y="102"/>
                  </a:lnTo>
                  <a:lnTo>
                    <a:pt x="439" y="126"/>
                  </a:lnTo>
                  <a:lnTo>
                    <a:pt x="439" y="157"/>
                  </a:lnTo>
                  <a:lnTo>
                    <a:pt x="436" y="191"/>
                  </a:lnTo>
                  <a:lnTo>
                    <a:pt x="433" y="215"/>
                  </a:lnTo>
                  <a:lnTo>
                    <a:pt x="430" y="245"/>
                  </a:lnTo>
                  <a:lnTo>
                    <a:pt x="425" y="275"/>
                  </a:lnTo>
                  <a:lnTo>
                    <a:pt x="419" y="301"/>
                  </a:lnTo>
                  <a:lnTo>
                    <a:pt x="412" y="328"/>
                  </a:lnTo>
                  <a:lnTo>
                    <a:pt x="404" y="356"/>
                  </a:lnTo>
                  <a:lnTo>
                    <a:pt x="397" y="379"/>
                  </a:lnTo>
                  <a:lnTo>
                    <a:pt x="51" y="43"/>
                  </a:lnTo>
                  <a:lnTo>
                    <a:pt x="7" y="65"/>
                  </a:lnTo>
                  <a:lnTo>
                    <a:pt x="374" y="230"/>
                  </a:lnTo>
                  <a:lnTo>
                    <a:pt x="373" y="221"/>
                  </a:lnTo>
                  <a:lnTo>
                    <a:pt x="373" y="216"/>
                  </a:lnTo>
                  <a:lnTo>
                    <a:pt x="373" y="210"/>
                  </a:lnTo>
                  <a:lnTo>
                    <a:pt x="374" y="205"/>
                  </a:lnTo>
                  <a:lnTo>
                    <a:pt x="375" y="200"/>
                  </a:lnTo>
                  <a:lnTo>
                    <a:pt x="377" y="192"/>
                  </a:lnTo>
                  <a:lnTo>
                    <a:pt x="381" y="186"/>
                  </a:lnTo>
                  <a:lnTo>
                    <a:pt x="384" y="180"/>
                  </a:lnTo>
                  <a:lnTo>
                    <a:pt x="391" y="171"/>
                  </a:lnTo>
                  <a:lnTo>
                    <a:pt x="393" y="166"/>
                  </a:lnTo>
                  <a:lnTo>
                    <a:pt x="399" y="157"/>
                  </a:lnTo>
                  <a:lnTo>
                    <a:pt x="405" y="144"/>
                  </a:lnTo>
                  <a:lnTo>
                    <a:pt x="407" y="133"/>
                  </a:lnTo>
                  <a:lnTo>
                    <a:pt x="407" y="129"/>
                  </a:lnTo>
                  <a:lnTo>
                    <a:pt x="407" y="125"/>
                  </a:lnTo>
                  <a:lnTo>
                    <a:pt x="405" y="119"/>
                  </a:lnTo>
                  <a:lnTo>
                    <a:pt x="404" y="116"/>
                  </a:lnTo>
                  <a:lnTo>
                    <a:pt x="402" y="113"/>
                  </a:lnTo>
                  <a:lnTo>
                    <a:pt x="400" y="109"/>
                  </a:lnTo>
                  <a:lnTo>
                    <a:pt x="396" y="105"/>
                  </a:lnTo>
                  <a:lnTo>
                    <a:pt x="392" y="101"/>
                  </a:lnTo>
                  <a:lnTo>
                    <a:pt x="386" y="97"/>
                  </a:lnTo>
                  <a:lnTo>
                    <a:pt x="375" y="88"/>
                  </a:lnTo>
                  <a:lnTo>
                    <a:pt x="366" y="83"/>
                  </a:lnTo>
                  <a:lnTo>
                    <a:pt x="362" y="81"/>
                  </a:lnTo>
                  <a:lnTo>
                    <a:pt x="354" y="76"/>
                  </a:lnTo>
                  <a:lnTo>
                    <a:pt x="348" y="71"/>
                  </a:lnTo>
                  <a:lnTo>
                    <a:pt x="341" y="66"/>
                  </a:lnTo>
                  <a:lnTo>
                    <a:pt x="336" y="64"/>
                  </a:lnTo>
                  <a:lnTo>
                    <a:pt x="334" y="63"/>
                  </a:lnTo>
                  <a:lnTo>
                    <a:pt x="332" y="61"/>
                  </a:lnTo>
                  <a:lnTo>
                    <a:pt x="330" y="58"/>
                  </a:lnTo>
                  <a:lnTo>
                    <a:pt x="330" y="56"/>
                  </a:lnTo>
                  <a:lnTo>
                    <a:pt x="328" y="54"/>
                  </a:lnTo>
                  <a:lnTo>
                    <a:pt x="328" y="51"/>
                  </a:lnTo>
                  <a:lnTo>
                    <a:pt x="326" y="48"/>
                  </a:lnTo>
                  <a:lnTo>
                    <a:pt x="323" y="44"/>
                  </a:lnTo>
                  <a:lnTo>
                    <a:pt x="320" y="42"/>
                  </a:lnTo>
                  <a:lnTo>
                    <a:pt x="318" y="40"/>
                  </a:lnTo>
                  <a:lnTo>
                    <a:pt x="316" y="39"/>
                  </a:lnTo>
                  <a:lnTo>
                    <a:pt x="314" y="37"/>
                  </a:lnTo>
                  <a:lnTo>
                    <a:pt x="312" y="37"/>
                  </a:lnTo>
                  <a:lnTo>
                    <a:pt x="311" y="34"/>
                  </a:lnTo>
                  <a:lnTo>
                    <a:pt x="311" y="31"/>
                  </a:lnTo>
                  <a:lnTo>
                    <a:pt x="308" y="28"/>
                  </a:lnTo>
                  <a:lnTo>
                    <a:pt x="303" y="25"/>
                  </a:lnTo>
                  <a:lnTo>
                    <a:pt x="302" y="25"/>
                  </a:lnTo>
                  <a:lnTo>
                    <a:pt x="302" y="28"/>
                  </a:lnTo>
                  <a:lnTo>
                    <a:pt x="303" y="32"/>
                  </a:lnTo>
                  <a:lnTo>
                    <a:pt x="303" y="33"/>
                  </a:lnTo>
                  <a:lnTo>
                    <a:pt x="303" y="37"/>
                  </a:lnTo>
                  <a:lnTo>
                    <a:pt x="303" y="42"/>
                  </a:lnTo>
                  <a:lnTo>
                    <a:pt x="305" y="46"/>
                  </a:lnTo>
                  <a:lnTo>
                    <a:pt x="306" y="50"/>
                  </a:lnTo>
                  <a:lnTo>
                    <a:pt x="307" y="52"/>
                  </a:lnTo>
                  <a:lnTo>
                    <a:pt x="307" y="54"/>
                  </a:lnTo>
                  <a:lnTo>
                    <a:pt x="307" y="55"/>
                  </a:lnTo>
                  <a:lnTo>
                    <a:pt x="305" y="56"/>
                  </a:lnTo>
                  <a:lnTo>
                    <a:pt x="303" y="56"/>
                  </a:lnTo>
                  <a:lnTo>
                    <a:pt x="301" y="55"/>
                  </a:lnTo>
                  <a:lnTo>
                    <a:pt x="298" y="51"/>
                  </a:lnTo>
                  <a:lnTo>
                    <a:pt x="297" y="46"/>
                  </a:lnTo>
                  <a:lnTo>
                    <a:pt x="295" y="43"/>
                  </a:lnTo>
                  <a:lnTo>
                    <a:pt x="293" y="41"/>
                  </a:lnTo>
                  <a:lnTo>
                    <a:pt x="290" y="39"/>
                  </a:lnTo>
                  <a:lnTo>
                    <a:pt x="289" y="37"/>
                  </a:lnTo>
                  <a:lnTo>
                    <a:pt x="287" y="34"/>
                  </a:lnTo>
                  <a:lnTo>
                    <a:pt x="286" y="31"/>
                  </a:lnTo>
                  <a:lnTo>
                    <a:pt x="284" y="30"/>
                  </a:lnTo>
                  <a:lnTo>
                    <a:pt x="281" y="28"/>
                  </a:lnTo>
                  <a:lnTo>
                    <a:pt x="282" y="34"/>
                  </a:lnTo>
                  <a:lnTo>
                    <a:pt x="282" y="37"/>
                  </a:lnTo>
                  <a:lnTo>
                    <a:pt x="282" y="40"/>
                  </a:lnTo>
                  <a:lnTo>
                    <a:pt x="281" y="42"/>
                  </a:lnTo>
                  <a:lnTo>
                    <a:pt x="281" y="44"/>
                  </a:lnTo>
                  <a:lnTo>
                    <a:pt x="281" y="48"/>
                  </a:lnTo>
                  <a:lnTo>
                    <a:pt x="282" y="50"/>
                  </a:lnTo>
                  <a:lnTo>
                    <a:pt x="282" y="52"/>
                  </a:lnTo>
                  <a:lnTo>
                    <a:pt x="283" y="56"/>
                  </a:lnTo>
                  <a:lnTo>
                    <a:pt x="284" y="60"/>
                  </a:lnTo>
                  <a:lnTo>
                    <a:pt x="286" y="64"/>
                  </a:lnTo>
                  <a:lnTo>
                    <a:pt x="284" y="66"/>
                  </a:lnTo>
                  <a:lnTo>
                    <a:pt x="282" y="68"/>
                  </a:lnTo>
                  <a:lnTo>
                    <a:pt x="280" y="71"/>
                  </a:lnTo>
                  <a:lnTo>
                    <a:pt x="277" y="75"/>
                  </a:lnTo>
                  <a:lnTo>
                    <a:pt x="276" y="77"/>
                  </a:lnTo>
                  <a:lnTo>
                    <a:pt x="271" y="78"/>
                  </a:lnTo>
                  <a:lnTo>
                    <a:pt x="269" y="79"/>
                  </a:lnTo>
                  <a:lnTo>
                    <a:pt x="268" y="81"/>
                  </a:lnTo>
                  <a:lnTo>
                    <a:pt x="266" y="84"/>
                  </a:lnTo>
                  <a:lnTo>
                    <a:pt x="265" y="85"/>
                  </a:lnTo>
                  <a:lnTo>
                    <a:pt x="266" y="88"/>
                  </a:lnTo>
                  <a:lnTo>
                    <a:pt x="265" y="90"/>
                  </a:lnTo>
                  <a:lnTo>
                    <a:pt x="261" y="92"/>
                  </a:lnTo>
                  <a:lnTo>
                    <a:pt x="264" y="94"/>
                  </a:lnTo>
                  <a:lnTo>
                    <a:pt x="263" y="98"/>
                  </a:lnTo>
                  <a:lnTo>
                    <a:pt x="263" y="100"/>
                  </a:lnTo>
                  <a:lnTo>
                    <a:pt x="258" y="103"/>
                  </a:lnTo>
                  <a:lnTo>
                    <a:pt x="255" y="105"/>
                  </a:lnTo>
                  <a:lnTo>
                    <a:pt x="254" y="105"/>
                  </a:lnTo>
                  <a:lnTo>
                    <a:pt x="250" y="109"/>
                  </a:lnTo>
                  <a:lnTo>
                    <a:pt x="246" y="114"/>
                  </a:lnTo>
                  <a:lnTo>
                    <a:pt x="242" y="118"/>
                  </a:lnTo>
                  <a:lnTo>
                    <a:pt x="236" y="126"/>
                  </a:lnTo>
                  <a:lnTo>
                    <a:pt x="231" y="132"/>
                  </a:lnTo>
                  <a:lnTo>
                    <a:pt x="227" y="135"/>
                  </a:lnTo>
                  <a:lnTo>
                    <a:pt x="222" y="139"/>
                  </a:lnTo>
                  <a:lnTo>
                    <a:pt x="216" y="141"/>
                  </a:lnTo>
                  <a:lnTo>
                    <a:pt x="212" y="144"/>
                  </a:lnTo>
                  <a:lnTo>
                    <a:pt x="209" y="146"/>
                  </a:lnTo>
                  <a:lnTo>
                    <a:pt x="208" y="149"/>
                  </a:lnTo>
                  <a:lnTo>
                    <a:pt x="208" y="154"/>
                  </a:lnTo>
                  <a:lnTo>
                    <a:pt x="209" y="157"/>
                  </a:lnTo>
                  <a:lnTo>
                    <a:pt x="210" y="160"/>
                  </a:lnTo>
                  <a:lnTo>
                    <a:pt x="211" y="161"/>
                  </a:lnTo>
                  <a:lnTo>
                    <a:pt x="211" y="165"/>
                  </a:lnTo>
                  <a:lnTo>
                    <a:pt x="211" y="168"/>
                  </a:lnTo>
                  <a:lnTo>
                    <a:pt x="213" y="174"/>
                  </a:lnTo>
                  <a:lnTo>
                    <a:pt x="216" y="180"/>
                  </a:lnTo>
                  <a:lnTo>
                    <a:pt x="220" y="182"/>
                  </a:lnTo>
                  <a:lnTo>
                    <a:pt x="224" y="183"/>
                  </a:lnTo>
                  <a:lnTo>
                    <a:pt x="229" y="183"/>
                  </a:lnTo>
                  <a:lnTo>
                    <a:pt x="231" y="184"/>
                  </a:lnTo>
                  <a:lnTo>
                    <a:pt x="235" y="186"/>
                  </a:lnTo>
                  <a:lnTo>
                    <a:pt x="239" y="187"/>
                  </a:lnTo>
                  <a:lnTo>
                    <a:pt x="245" y="186"/>
                  </a:lnTo>
                  <a:lnTo>
                    <a:pt x="247" y="183"/>
                  </a:lnTo>
                  <a:lnTo>
                    <a:pt x="249" y="180"/>
                  </a:lnTo>
                  <a:lnTo>
                    <a:pt x="252" y="177"/>
                  </a:lnTo>
                  <a:lnTo>
                    <a:pt x="255" y="173"/>
                  </a:lnTo>
                  <a:lnTo>
                    <a:pt x="259" y="170"/>
                  </a:lnTo>
                  <a:lnTo>
                    <a:pt x="266" y="168"/>
                  </a:lnTo>
                  <a:lnTo>
                    <a:pt x="270" y="166"/>
                  </a:lnTo>
                  <a:lnTo>
                    <a:pt x="276" y="165"/>
                  </a:lnTo>
                  <a:lnTo>
                    <a:pt x="281" y="163"/>
                  </a:lnTo>
                  <a:lnTo>
                    <a:pt x="286" y="161"/>
                  </a:lnTo>
                  <a:lnTo>
                    <a:pt x="291" y="159"/>
                  </a:lnTo>
                  <a:lnTo>
                    <a:pt x="295" y="156"/>
                  </a:lnTo>
                  <a:lnTo>
                    <a:pt x="298" y="154"/>
                  </a:lnTo>
                  <a:lnTo>
                    <a:pt x="305" y="154"/>
                  </a:lnTo>
                  <a:lnTo>
                    <a:pt x="311" y="154"/>
                  </a:lnTo>
                  <a:lnTo>
                    <a:pt x="317" y="154"/>
                  </a:lnTo>
                  <a:lnTo>
                    <a:pt x="320" y="154"/>
                  </a:lnTo>
                  <a:lnTo>
                    <a:pt x="324" y="152"/>
                  </a:lnTo>
                  <a:lnTo>
                    <a:pt x="328" y="152"/>
                  </a:lnTo>
                  <a:lnTo>
                    <a:pt x="331" y="155"/>
                  </a:lnTo>
                  <a:lnTo>
                    <a:pt x="334" y="159"/>
                  </a:lnTo>
                  <a:lnTo>
                    <a:pt x="337" y="163"/>
                  </a:lnTo>
                  <a:lnTo>
                    <a:pt x="340" y="168"/>
                  </a:lnTo>
                  <a:lnTo>
                    <a:pt x="344" y="177"/>
                  </a:lnTo>
                  <a:lnTo>
                    <a:pt x="346" y="185"/>
                  </a:lnTo>
                  <a:lnTo>
                    <a:pt x="351" y="196"/>
                  </a:lnTo>
                  <a:lnTo>
                    <a:pt x="355" y="205"/>
                  </a:lnTo>
                  <a:lnTo>
                    <a:pt x="360" y="214"/>
                  </a:lnTo>
                  <a:lnTo>
                    <a:pt x="368" y="225"/>
                  </a:lnTo>
                  <a:lnTo>
                    <a:pt x="371" y="228"/>
                  </a:lnTo>
                  <a:lnTo>
                    <a:pt x="374" y="230"/>
                  </a:lnTo>
                  <a:lnTo>
                    <a:pt x="7" y="65"/>
                  </a:lnTo>
                </a:path>
              </a:pathLst>
            </a:custGeom>
            <a:solidFill>
              <a:schemeClr val="accent1"/>
            </a:solidFill>
            <a:ln w="9525" cap="rnd">
              <a:noFill/>
              <a:round/>
              <a:headEnd/>
              <a:tailEnd/>
            </a:ln>
            <a:effectLst/>
          </p:spPr>
          <p:txBody>
            <a:bodyPr/>
            <a:lstStyle/>
            <a:p>
              <a:pPr>
                <a:defRPr/>
              </a:pPr>
              <a:endParaRPr lang="en-US"/>
            </a:p>
          </p:txBody>
        </p:sp>
        <p:sp>
          <p:nvSpPr>
            <p:cNvPr id="1107" name="Freeform 83"/>
            <p:cNvSpPr>
              <a:spLocks noChangeAspect="1"/>
            </p:cNvSpPr>
            <p:nvPr userDrawn="1"/>
          </p:nvSpPr>
          <p:spPr bwMode="auto">
            <a:xfrm>
              <a:off x="5129" y="24"/>
              <a:ext cx="619" cy="801"/>
            </a:xfrm>
            <a:custGeom>
              <a:avLst/>
              <a:gdLst/>
              <a:ahLst/>
              <a:cxnLst>
                <a:cxn ang="0">
                  <a:pos x="7" y="65"/>
                </a:cxn>
                <a:cxn ang="0">
                  <a:pos x="1" y="96"/>
                </a:cxn>
                <a:cxn ang="0">
                  <a:pos x="0" y="132"/>
                </a:cxn>
                <a:cxn ang="0">
                  <a:pos x="1" y="167"/>
                </a:cxn>
                <a:cxn ang="0">
                  <a:pos x="4" y="206"/>
                </a:cxn>
                <a:cxn ang="0">
                  <a:pos x="11" y="254"/>
                </a:cxn>
                <a:cxn ang="0">
                  <a:pos x="23" y="312"/>
                </a:cxn>
                <a:cxn ang="0">
                  <a:pos x="42" y="371"/>
                </a:cxn>
                <a:cxn ang="0">
                  <a:pos x="56" y="407"/>
                </a:cxn>
                <a:cxn ang="0">
                  <a:pos x="69" y="441"/>
                </a:cxn>
                <a:cxn ang="0">
                  <a:pos x="87" y="479"/>
                </a:cxn>
                <a:cxn ang="0">
                  <a:pos x="111" y="521"/>
                </a:cxn>
                <a:cxn ang="0">
                  <a:pos x="133" y="554"/>
                </a:cxn>
                <a:cxn ang="0">
                  <a:pos x="157" y="585"/>
                </a:cxn>
                <a:cxn ang="0">
                  <a:pos x="177" y="602"/>
                </a:cxn>
                <a:cxn ang="0">
                  <a:pos x="190" y="611"/>
                </a:cxn>
                <a:cxn ang="0">
                  <a:pos x="203" y="618"/>
                </a:cxn>
                <a:cxn ang="0">
                  <a:pos x="218" y="623"/>
                </a:cxn>
                <a:cxn ang="0">
                  <a:pos x="232" y="625"/>
                </a:cxn>
                <a:cxn ang="0">
                  <a:pos x="245" y="623"/>
                </a:cxn>
                <a:cxn ang="0">
                  <a:pos x="259" y="619"/>
                </a:cxn>
                <a:cxn ang="0">
                  <a:pos x="275" y="609"/>
                </a:cxn>
                <a:cxn ang="0">
                  <a:pos x="286" y="601"/>
                </a:cxn>
                <a:cxn ang="0">
                  <a:pos x="298" y="588"/>
                </a:cxn>
                <a:cxn ang="0">
                  <a:pos x="316" y="566"/>
                </a:cxn>
                <a:cxn ang="0">
                  <a:pos x="332" y="541"/>
                </a:cxn>
                <a:cxn ang="0">
                  <a:pos x="355" y="506"/>
                </a:cxn>
                <a:cxn ang="0">
                  <a:pos x="370" y="479"/>
                </a:cxn>
                <a:cxn ang="0">
                  <a:pos x="385" y="449"/>
                </a:cxn>
                <a:cxn ang="0">
                  <a:pos x="400" y="415"/>
                </a:cxn>
                <a:cxn ang="0">
                  <a:pos x="414" y="374"/>
                </a:cxn>
                <a:cxn ang="0">
                  <a:pos x="429" y="325"/>
                </a:cxn>
                <a:cxn ang="0">
                  <a:pos x="440" y="278"/>
                </a:cxn>
                <a:cxn ang="0">
                  <a:pos x="446" y="241"/>
                </a:cxn>
                <a:cxn ang="0">
                  <a:pos x="449" y="209"/>
                </a:cxn>
                <a:cxn ang="0">
                  <a:pos x="452" y="183"/>
                </a:cxn>
                <a:cxn ang="0">
                  <a:pos x="452" y="162"/>
                </a:cxn>
                <a:cxn ang="0">
                  <a:pos x="453" y="146"/>
                </a:cxn>
                <a:cxn ang="0">
                  <a:pos x="453" y="120"/>
                </a:cxn>
                <a:cxn ang="0">
                  <a:pos x="453" y="103"/>
                </a:cxn>
                <a:cxn ang="0">
                  <a:pos x="449" y="86"/>
                </a:cxn>
                <a:cxn ang="0">
                  <a:pos x="444" y="71"/>
                </a:cxn>
                <a:cxn ang="0">
                  <a:pos x="429" y="44"/>
                </a:cxn>
                <a:cxn ang="0">
                  <a:pos x="404" y="29"/>
                </a:cxn>
                <a:cxn ang="0">
                  <a:pos x="378" y="20"/>
                </a:cxn>
                <a:cxn ang="0">
                  <a:pos x="335" y="10"/>
                </a:cxn>
                <a:cxn ang="0">
                  <a:pos x="292" y="3"/>
                </a:cxn>
                <a:cxn ang="0">
                  <a:pos x="260" y="0"/>
                </a:cxn>
                <a:cxn ang="0">
                  <a:pos x="195" y="0"/>
                </a:cxn>
                <a:cxn ang="0">
                  <a:pos x="152" y="4"/>
                </a:cxn>
                <a:cxn ang="0">
                  <a:pos x="103" y="14"/>
                </a:cxn>
                <a:cxn ang="0">
                  <a:pos x="68" y="24"/>
                </a:cxn>
                <a:cxn ang="0">
                  <a:pos x="42" y="34"/>
                </a:cxn>
                <a:cxn ang="0">
                  <a:pos x="22" y="48"/>
                </a:cxn>
                <a:cxn ang="0">
                  <a:pos x="7" y="65"/>
                </a:cxn>
              </a:cxnLst>
              <a:rect l="0" t="0" r="r" b="b"/>
              <a:pathLst>
                <a:path w="454" h="626">
                  <a:moveTo>
                    <a:pt x="7" y="65"/>
                  </a:moveTo>
                  <a:lnTo>
                    <a:pt x="1" y="96"/>
                  </a:lnTo>
                  <a:lnTo>
                    <a:pt x="0" y="132"/>
                  </a:lnTo>
                  <a:lnTo>
                    <a:pt x="1" y="167"/>
                  </a:lnTo>
                  <a:lnTo>
                    <a:pt x="4" y="206"/>
                  </a:lnTo>
                  <a:lnTo>
                    <a:pt x="11" y="254"/>
                  </a:lnTo>
                  <a:lnTo>
                    <a:pt x="23" y="312"/>
                  </a:lnTo>
                  <a:lnTo>
                    <a:pt x="42" y="371"/>
                  </a:lnTo>
                  <a:lnTo>
                    <a:pt x="56" y="407"/>
                  </a:lnTo>
                  <a:lnTo>
                    <a:pt x="69" y="441"/>
                  </a:lnTo>
                  <a:lnTo>
                    <a:pt x="87" y="479"/>
                  </a:lnTo>
                  <a:lnTo>
                    <a:pt x="111" y="521"/>
                  </a:lnTo>
                  <a:lnTo>
                    <a:pt x="133" y="554"/>
                  </a:lnTo>
                  <a:lnTo>
                    <a:pt x="157" y="585"/>
                  </a:lnTo>
                  <a:lnTo>
                    <a:pt x="177" y="602"/>
                  </a:lnTo>
                  <a:lnTo>
                    <a:pt x="190" y="611"/>
                  </a:lnTo>
                  <a:lnTo>
                    <a:pt x="203" y="618"/>
                  </a:lnTo>
                  <a:lnTo>
                    <a:pt x="218" y="623"/>
                  </a:lnTo>
                  <a:lnTo>
                    <a:pt x="232" y="625"/>
                  </a:lnTo>
                  <a:lnTo>
                    <a:pt x="245" y="623"/>
                  </a:lnTo>
                  <a:lnTo>
                    <a:pt x="259" y="619"/>
                  </a:lnTo>
                  <a:lnTo>
                    <a:pt x="275" y="609"/>
                  </a:lnTo>
                  <a:lnTo>
                    <a:pt x="286" y="601"/>
                  </a:lnTo>
                  <a:lnTo>
                    <a:pt x="298" y="588"/>
                  </a:lnTo>
                  <a:lnTo>
                    <a:pt x="316" y="566"/>
                  </a:lnTo>
                  <a:lnTo>
                    <a:pt x="332" y="541"/>
                  </a:lnTo>
                  <a:lnTo>
                    <a:pt x="355" y="506"/>
                  </a:lnTo>
                  <a:lnTo>
                    <a:pt x="370" y="479"/>
                  </a:lnTo>
                  <a:lnTo>
                    <a:pt x="385" y="449"/>
                  </a:lnTo>
                  <a:lnTo>
                    <a:pt x="400" y="415"/>
                  </a:lnTo>
                  <a:lnTo>
                    <a:pt x="414" y="374"/>
                  </a:lnTo>
                  <a:lnTo>
                    <a:pt x="429" y="325"/>
                  </a:lnTo>
                  <a:lnTo>
                    <a:pt x="440" y="278"/>
                  </a:lnTo>
                  <a:lnTo>
                    <a:pt x="446" y="241"/>
                  </a:lnTo>
                  <a:lnTo>
                    <a:pt x="449" y="209"/>
                  </a:lnTo>
                  <a:lnTo>
                    <a:pt x="452" y="183"/>
                  </a:lnTo>
                  <a:lnTo>
                    <a:pt x="452" y="162"/>
                  </a:lnTo>
                  <a:lnTo>
                    <a:pt x="453" y="146"/>
                  </a:lnTo>
                  <a:lnTo>
                    <a:pt x="453" y="120"/>
                  </a:lnTo>
                  <a:lnTo>
                    <a:pt x="453" y="103"/>
                  </a:lnTo>
                  <a:lnTo>
                    <a:pt x="449" y="86"/>
                  </a:lnTo>
                  <a:lnTo>
                    <a:pt x="444" y="71"/>
                  </a:lnTo>
                  <a:lnTo>
                    <a:pt x="429" y="44"/>
                  </a:lnTo>
                  <a:lnTo>
                    <a:pt x="404" y="29"/>
                  </a:lnTo>
                  <a:lnTo>
                    <a:pt x="378" y="20"/>
                  </a:lnTo>
                  <a:lnTo>
                    <a:pt x="335" y="10"/>
                  </a:lnTo>
                  <a:lnTo>
                    <a:pt x="292" y="3"/>
                  </a:lnTo>
                  <a:lnTo>
                    <a:pt x="260" y="0"/>
                  </a:lnTo>
                  <a:lnTo>
                    <a:pt x="195" y="0"/>
                  </a:lnTo>
                  <a:lnTo>
                    <a:pt x="152" y="4"/>
                  </a:lnTo>
                  <a:lnTo>
                    <a:pt x="103" y="14"/>
                  </a:lnTo>
                  <a:lnTo>
                    <a:pt x="68" y="24"/>
                  </a:lnTo>
                  <a:lnTo>
                    <a:pt x="42" y="34"/>
                  </a:lnTo>
                  <a:lnTo>
                    <a:pt x="22" y="48"/>
                  </a:lnTo>
                  <a:lnTo>
                    <a:pt x="7" y="65"/>
                  </a:lnTo>
                </a:path>
              </a:pathLst>
            </a:custGeom>
            <a:solidFill>
              <a:schemeClr val="tx1"/>
            </a:solidFill>
            <a:ln w="12700" cap="rnd" cmpd="sng">
              <a:solidFill>
                <a:schemeClr val="tx1"/>
              </a:solidFill>
              <a:prstDash val="solid"/>
              <a:round/>
              <a:headEnd/>
              <a:tailEnd/>
            </a:ln>
            <a:effectLst/>
          </p:spPr>
          <p:txBody>
            <a:bodyPr/>
            <a:lstStyle/>
            <a:p>
              <a:pPr>
                <a:defRPr/>
              </a:pPr>
              <a:endParaRPr lang="en-US"/>
            </a:p>
          </p:txBody>
        </p:sp>
        <p:sp>
          <p:nvSpPr>
            <p:cNvPr id="1108" name="Freeform 84"/>
            <p:cNvSpPr>
              <a:spLocks noChangeAspect="1"/>
            </p:cNvSpPr>
            <p:nvPr userDrawn="1"/>
          </p:nvSpPr>
          <p:spPr bwMode="auto">
            <a:xfrm>
              <a:off x="5150" y="238"/>
              <a:ext cx="455" cy="566"/>
            </a:xfrm>
            <a:custGeom>
              <a:avLst/>
              <a:gdLst/>
              <a:ahLst/>
              <a:cxnLst>
                <a:cxn ang="0">
                  <a:pos x="0" y="0"/>
                </a:cxn>
                <a:cxn ang="0">
                  <a:pos x="0" y="21"/>
                </a:cxn>
                <a:cxn ang="0">
                  <a:pos x="5" y="66"/>
                </a:cxn>
                <a:cxn ang="0">
                  <a:pos x="12" y="103"/>
                </a:cxn>
                <a:cxn ang="0">
                  <a:pos x="18" y="131"/>
                </a:cxn>
                <a:cxn ang="0">
                  <a:pos x="24" y="154"/>
                </a:cxn>
                <a:cxn ang="0">
                  <a:pos x="30" y="178"/>
                </a:cxn>
                <a:cxn ang="0">
                  <a:pos x="41" y="207"/>
                </a:cxn>
                <a:cxn ang="0">
                  <a:pos x="57" y="248"/>
                </a:cxn>
                <a:cxn ang="0">
                  <a:pos x="68" y="273"/>
                </a:cxn>
                <a:cxn ang="0">
                  <a:pos x="82" y="301"/>
                </a:cxn>
                <a:cxn ang="0">
                  <a:pos x="97" y="330"/>
                </a:cxn>
                <a:cxn ang="0">
                  <a:pos x="120" y="365"/>
                </a:cxn>
                <a:cxn ang="0">
                  <a:pos x="140" y="392"/>
                </a:cxn>
                <a:cxn ang="0">
                  <a:pos x="149" y="402"/>
                </a:cxn>
                <a:cxn ang="0">
                  <a:pos x="161" y="415"/>
                </a:cxn>
                <a:cxn ang="0">
                  <a:pos x="170" y="424"/>
                </a:cxn>
                <a:cxn ang="0">
                  <a:pos x="186" y="436"/>
                </a:cxn>
                <a:cxn ang="0">
                  <a:pos x="201" y="440"/>
                </a:cxn>
                <a:cxn ang="0">
                  <a:pos x="214" y="442"/>
                </a:cxn>
                <a:cxn ang="0">
                  <a:pos x="226" y="440"/>
                </a:cxn>
                <a:cxn ang="0">
                  <a:pos x="240" y="436"/>
                </a:cxn>
                <a:cxn ang="0">
                  <a:pos x="258" y="425"/>
                </a:cxn>
                <a:cxn ang="0">
                  <a:pos x="269" y="414"/>
                </a:cxn>
                <a:cxn ang="0">
                  <a:pos x="279" y="402"/>
                </a:cxn>
                <a:cxn ang="0">
                  <a:pos x="295" y="383"/>
                </a:cxn>
                <a:cxn ang="0">
                  <a:pos x="310" y="359"/>
                </a:cxn>
                <a:cxn ang="0">
                  <a:pos x="321" y="340"/>
                </a:cxn>
                <a:cxn ang="0">
                  <a:pos x="332" y="323"/>
                </a:cxn>
                <a:cxn ang="0">
                  <a:pos x="0" y="0"/>
                </a:cxn>
              </a:cxnLst>
              <a:rect l="0" t="0" r="r" b="b"/>
              <a:pathLst>
                <a:path w="333" h="443">
                  <a:moveTo>
                    <a:pt x="0" y="0"/>
                  </a:moveTo>
                  <a:lnTo>
                    <a:pt x="0" y="21"/>
                  </a:lnTo>
                  <a:lnTo>
                    <a:pt x="5" y="66"/>
                  </a:lnTo>
                  <a:lnTo>
                    <a:pt x="12" y="103"/>
                  </a:lnTo>
                  <a:lnTo>
                    <a:pt x="18" y="131"/>
                  </a:lnTo>
                  <a:lnTo>
                    <a:pt x="24" y="154"/>
                  </a:lnTo>
                  <a:lnTo>
                    <a:pt x="30" y="178"/>
                  </a:lnTo>
                  <a:lnTo>
                    <a:pt x="41" y="207"/>
                  </a:lnTo>
                  <a:lnTo>
                    <a:pt x="57" y="248"/>
                  </a:lnTo>
                  <a:lnTo>
                    <a:pt x="68" y="273"/>
                  </a:lnTo>
                  <a:lnTo>
                    <a:pt x="82" y="301"/>
                  </a:lnTo>
                  <a:lnTo>
                    <a:pt x="97" y="330"/>
                  </a:lnTo>
                  <a:lnTo>
                    <a:pt x="120" y="365"/>
                  </a:lnTo>
                  <a:lnTo>
                    <a:pt x="140" y="392"/>
                  </a:lnTo>
                  <a:lnTo>
                    <a:pt x="149" y="402"/>
                  </a:lnTo>
                  <a:lnTo>
                    <a:pt x="161" y="415"/>
                  </a:lnTo>
                  <a:lnTo>
                    <a:pt x="170" y="424"/>
                  </a:lnTo>
                  <a:lnTo>
                    <a:pt x="186" y="436"/>
                  </a:lnTo>
                  <a:lnTo>
                    <a:pt x="201" y="440"/>
                  </a:lnTo>
                  <a:lnTo>
                    <a:pt x="214" y="442"/>
                  </a:lnTo>
                  <a:lnTo>
                    <a:pt x="226" y="440"/>
                  </a:lnTo>
                  <a:lnTo>
                    <a:pt x="240" y="436"/>
                  </a:lnTo>
                  <a:lnTo>
                    <a:pt x="258" y="425"/>
                  </a:lnTo>
                  <a:lnTo>
                    <a:pt x="269" y="414"/>
                  </a:lnTo>
                  <a:lnTo>
                    <a:pt x="279" y="402"/>
                  </a:lnTo>
                  <a:lnTo>
                    <a:pt x="295" y="383"/>
                  </a:lnTo>
                  <a:lnTo>
                    <a:pt x="310" y="359"/>
                  </a:lnTo>
                  <a:lnTo>
                    <a:pt x="321" y="340"/>
                  </a:lnTo>
                  <a:lnTo>
                    <a:pt x="332" y="323"/>
                  </a:lnTo>
                  <a:lnTo>
                    <a:pt x="0" y="0"/>
                  </a:lnTo>
                </a:path>
              </a:pathLst>
            </a:custGeom>
            <a:solidFill>
              <a:srgbClr val="969696"/>
            </a:solidFill>
            <a:ln w="12700" cap="rnd" cmpd="sng">
              <a:solidFill>
                <a:schemeClr val="tx1"/>
              </a:solidFill>
              <a:prstDash val="solid"/>
              <a:round/>
              <a:headEnd/>
              <a:tailEnd/>
            </a:ln>
            <a:effectLst/>
          </p:spPr>
          <p:txBody>
            <a:bodyPr/>
            <a:lstStyle/>
            <a:p>
              <a:pPr>
                <a:defRPr/>
              </a:pPr>
              <a:endParaRPr lang="en-US"/>
            </a:p>
          </p:txBody>
        </p:sp>
        <p:sp>
          <p:nvSpPr>
            <p:cNvPr id="1109" name="Freeform 85"/>
            <p:cNvSpPr>
              <a:spLocks noChangeAspect="1"/>
            </p:cNvSpPr>
            <p:nvPr userDrawn="1"/>
          </p:nvSpPr>
          <p:spPr bwMode="auto">
            <a:xfrm>
              <a:off x="5198" y="39"/>
              <a:ext cx="531" cy="471"/>
            </a:xfrm>
            <a:custGeom>
              <a:avLst/>
              <a:gdLst/>
              <a:ahLst/>
              <a:cxnLst>
                <a:cxn ang="0">
                  <a:pos x="0" y="31"/>
                </a:cxn>
                <a:cxn ang="0">
                  <a:pos x="43" y="17"/>
                </a:cxn>
                <a:cxn ang="0">
                  <a:pos x="85" y="9"/>
                </a:cxn>
                <a:cxn ang="0">
                  <a:pos x="125" y="2"/>
                </a:cxn>
                <a:cxn ang="0">
                  <a:pos x="156" y="0"/>
                </a:cxn>
                <a:cxn ang="0">
                  <a:pos x="201" y="0"/>
                </a:cxn>
                <a:cxn ang="0">
                  <a:pos x="220" y="2"/>
                </a:cxn>
                <a:cxn ang="0">
                  <a:pos x="243" y="3"/>
                </a:cxn>
                <a:cxn ang="0">
                  <a:pos x="280" y="10"/>
                </a:cxn>
                <a:cxn ang="0">
                  <a:pos x="308" y="17"/>
                </a:cxn>
                <a:cxn ang="0">
                  <a:pos x="348" y="29"/>
                </a:cxn>
                <a:cxn ang="0">
                  <a:pos x="363" y="38"/>
                </a:cxn>
                <a:cxn ang="0">
                  <a:pos x="377" y="53"/>
                </a:cxn>
                <a:cxn ang="0">
                  <a:pos x="384" y="68"/>
                </a:cxn>
                <a:cxn ang="0">
                  <a:pos x="388" y="91"/>
                </a:cxn>
                <a:cxn ang="0">
                  <a:pos x="388" y="114"/>
                </a:cxn>
                <a:cxn ang="0">
                  <a:pos x="388" y="146"/>
                </a:cxn>
                <a:cxn ang="0">
                  <a:pos x="385" y="180"/>
                </a:cxn>
                <a:cxn ang="0">
                  <a:pos x="383" y="204"/>
                </a:cxn>
                <a:cxn ang="0">
                  <a:pos x="379" y="234"/>
                </a:cxn>
                <a:cxn ang="0">
                  <a:pos x="374" y="264"/>
                </a:cxn>
                <a:cxn ang="0">
                  <a:pos x="368" y="290"/>
                </a:cxn>
                <a:cxn ang="0">
                  <a:pos x="361" y="317"/>
                </a:cxn>
                <a:cxn ang="0">
                  <a:pos x="353" y="344"/>
                </a:cxn>
                <a:cxn ang="0">
                  <a:pos x="346" y="368"/>
                </a:cxn>
                <a:cxn ang="0">
                  <a:pos x="0" y="31"/>
                </a:cxn>
              </a:cxnLst>
              <a:rect l="0" t="0" r="r" b="b"/>
              <a:pathLst>
                <a:path w="389" h="369">
                  <a:moveTo>
                    <a:pt x="0" y="31"/>
                  </a:moveTo>
                  <a:lnTo>
                    <a:pt x="43" y="17"/>
                  </a:lnTo>
                  <a:lnTo>
                    <a:pt x="85" y="9"/>
                  </a:lnTo>
                  <a:lnTo>
                    <a:pt x="125" y="2"/>
                  </a:lnTo>
                  <a:lnTo>
                    <a:pt x="156" y="0"/>
                  </a:lnTo>
                  <a:lnTo>
                    <a:pt x="201" y="0"/>
                  </a:lnTo>
                  <a:lnTo>
                    <a:pt x="220" y="2"/>
                  </a:lnTo>
                  <a:lnTo>
                    <a:pt x="243" y="3"/>
                  </a:lnTo>
                  <a:lnTo>
                    <a:pt x="280" y="10"/>
                  </a:lnTo>
                  <a:lnTo>
                    <a:pt x="308" y="17"/>
                  </a:lnTo>
                  <a:lnTo>
                    <a:pt x="348" y="29"/>
                  </a:lnTo>
                  <a:lnTo>
                    <a:pt x="363" y="38"/>
                  </a:lnTo>
                  <a:lnTo>
                    <a:pt x="377" y="53"/>
                  </a:lnTo>
                  <a:lnTo>
                    <a:pt x="384" y="68"/>
                  </a:lnTo>
                  <a:lnTo>
                    <a:pt x="388" y="91"/>
                  </a:lnTo>
                  <a:lnTo>
                    <a:pt x="388" y="114"/>
                  </a:lnTo>
                  <a:lnTo>
                    <a:pt x="388" y="146"/>
                  </a:lnTo>
                  <a:lnTo>
                    <a:pt x="385" y="180"/>
                  </a:lnTo>
                  <a:lnTo>
                    <a:pt x="383" y="204"/>
                  </a:lnTo>
                  <a:lnTo>
                    <a:pt x="379" y="234"/>
                  </a:lnTo>
                  <a:lnTo>
                    <a:pt x="374" y="264"/>
                  </a:lnTo>
                  <a:lnTo>
                    <a:pt x="368" y="290"/>
                  </a:lnTo>
                  <a:lnTo>
                    <a:pt x="361" y="317"/>
                  </a:lnTo>
                  <a:lnTo>
                    <a:pt x="353" y="344"/>
                  </a:lnTo>
                  <a:lnTo>
                    <a:pt x="346" y="368"/>
                  </a:lnTo>
                  <a:lnTo>
                    <a:pt x="0" y="31"/>
                  </a:lnTo>
                </a:path>
              </a:pathLst>
            </a:custGeom>
            <a:solidFill>
              <a:srgbClr val="969696"/>
            </a:solidFill>
            <a:ln w="12700" cap="rnd" cmpd="sng">
              <a:solidFill>
                <a:schemeClr val="tx1"/>
              </a:solidFill>
              <a:prstDash val="solid"/>
              <a:round/>
              <a:headEnd/>
              <a:tailEnd/>
            </a:ln>
            <a:effectLst/>
          </p:spPr>
          <p:txBody>
            <a:bodyPr/>
            <a:lstStyle/>
            <a:p>
              <a:pPr>
                <a:defRPr/>
              </a:pPr>
              <a:endParaRPr lang="en-US"/>
            </a:p>
          </p:txBody>
        </p:sp>
        <p:sp>
          <p:nvSpPr>
            <p:cNvPr id="1110" name="Freeform 86"/>
            <p:cNvSpPr>
              <a:spLocks noChangeAspect="1"/>
            </p:cNvSpPr>
            <p:nvPr userDrawn="1"/>
          </p:nvSpPr>
          <p:spPr bwMode="auto">
            <a:xfrm>
              <a:off x="5413" y="56"/>
              <a:ext cx="272" cy="265"/>
            </a:xfrm>
            <a:custGeom>
              <a:avLst/>
              <a:gdLst/>
              <a:ahLst/>
              <a:cxnLst>
                <a:cxn ang="0">
                  <a:pos x="165" y="192"/>
                </a:cxn>
                <a:cxn ang="0">
                  <a:pos x="167" y="175"/>
                </a:cxn>
                <a:cxn ang="0">
                  <a:pos x="177" y="155"/>
                </a:cxn>
                <a:cxn ang="0">
                  <a:pos x="191" y="132"/>
                </a:cxn>
                <a:cxn ang="0">
                  <a:pos x="199" y="104"/>
                </a:cxn>
                <a:cxn ang="0">
                  <a:pos x="196" y="91"/>
                </a:cxn>
                <a:cxn ang="0">
                  <a:pos x="188" y="81"/>
                </a:cxn>
                <a:cxn ang="0">
                  <a:pos x="167" y="63"/>
                </a:cxn>
                <a:cxn ang="0">
                  <a:pos x="146" y="51"/>
                </a:cxn>
                <a:cxn ang="0">
                  <a:pos x="128" y="39"/>
                </a:cxn>
                <a:cxn ang="0">
                  <a:pos x="122" y="33"/>
                </a:cxn>
                <a:cxn ang="0">
                  <a:pos x="120" y="26"/>
                </a:cxn>
                <a:cxn ang="0">
                  <a:pos x="112" y="17"/>
                </a:cxn>
                <a:cxn ang="0">
                  <a:pos x="106" y="12"/>
                </a:cxn>
                <a:cxn ang="0">
                  <a:pos x="103" y="6"/>
                </a:cxn>
                <a:cxn ang="0">
                  <a:pos x="94" y="0"/>
                </a:cxn>
                <a:cxn ang="0">
                  <a:pos x="95" y="8"/>
                </a:cxn>
                <a:cxn ang="0">
                  <a:pos x="97" y="21"/>
                </a:cxn>
                <a:cxn ang="0">
                  <a:pos x="99" y="29"/>
                </a:cxn>
                <a:cxn ang="0">
                  <a:pos x="95" y="31"/>
                </a:cxn>
                <a:cxn ang="0">
                  <a:pos x="89" y="21"/>
                </a:cxn>
                <a:cxn ang="0">
                  <a:pos x="82" y="14"/>
                </a:cxn>
                <a:cxn ang="0">
                  <a:pos x="78" y="6"/>
                </a:cxn>
                <a:cxn ang="0">
                  <a:pos x="74" y="9"/>
                </a:cxn>
                <a:cxn ang="0">
                  <a:pos x="73" y="17"/>
                </a:cxn>
                <a:cxn ang="0">
                  <a:pos x="74" y="25"/>
                </a:cxn>
                <a:cxn ang="0">
                  <a:pos x="76" y="35"/>
                </a:cxn>
                <a:cxn ang="0">
                  <a:pos x="74" y="43"/>
                </a:cxn>
                <a:cxn ang="0">
                  <a:pos x="68" y="52"/>
                </a:cxn>
                <a:cxn ang="0">
                  <a:pos x="60" y="56"/>
                </a:cxn>
                <a:cxn ang="0">
                  <a:pos x="58" y="63"/>
                </a:cxn>
                <a:cxn ang="0">
                  <a:pos x="56" y="69"/>
                </a:cxn>
                <a:cxn ang="0">
                  <a:pos x="50" y="78"/>
                </a:cxn>
                <a:cxn ang="0">
                  <a:pos x="42" y="84"/>
                </a:cxn>
                <a:cxn ang="0">
                  <a:pos x="28" y="101"/>
                </a:cxn>
                <a:cxn ang="0">
                  <a:pos x="13" y="114"/>
                </a:cxn>
                <a:cxn ang="0">
                  <a:pos x="1" y="122"/>
                </a:cxn>
                <a:cxn ang="0">
                  <a:pos x="1" y="132"/>
                </a:cxn>
                <a:cxn ang="0">
                  <a:pos x="3" y="140"/>
                </a:cxn>
                <a:cxn ang="0">
                  <a:pos x="8" y="156"/>
                </a:cxn>
                <a:cxn ang="0">
                  <a:pos x="21" y="159"/>
                </a:cxn>
                <a:cxn ang="0">
                  <a:pos x="31" y="162"/>
                </a:cxn>
                <a:cxn ang="0">
                  <a:pos x="41" y="155"/>
                </a:cxn>
                <a:cxn ang="0">
                  <a:pos x="51" y="146"/>
                </a:cxn>
                <a:cxn ang="0">
                  <a:pos x="68" y="140"/>
                </a:cxn>
                <a:cxn ang="0">
                  <a:pos x="83" y="134"/>
                </a:cxn>
                <a:cxn ang="0">
                  <a:pos x="97" y="130"/>
                </a:cxn>
                <a:cxn ang="0">
                  <a:pos x="112" y="130"/>
                </a:cxn>
                <a:cxn ang="0">
                  <a:pos x="123" y="131"/>
                </a:cxn>
                <a:cxn ang="0">
                  <a:pos x="132" y="144"/>
                </a:cxn>
                <a:cxn ang="0">
                  <a:pos x="143" y="172"/>
                </a:cxn>
                <a:cxn ang="0">
                  <a:pos x="160" y="201"/>
                </a:cxn>
              </a:cxnLst>
              <a:rect l="0" t="0" r="r" b="b"/>
              <a:pathLst>
                <a:path w="200" h="207">
                  <a:moveTo>
                    <a:pt x="166" y="206"/>
                  </a:moveTo>
                  <a:lnTo>
                    <a:pt x="165" y="196"/>
                  </a:lnTo>
                  <a:lnTo>
                    <a:pt x="165" y="192"/>
                  </a:lnTo>
                  <a:lnTo>
                    <a:pt x="165" y="186"/>
                  </a:lnTo>
                  <a:lnTo>
                    <a:pt x="166" y="181"/>
                  </a:lnTo>
                  <a:lnTo>
                    <a:pt x="167" y="175"/>
                  </a:lnTo>
                  <a:lnTo>
                    <a:pt x="170" y="167"/>
                  </a:lnTo>
                  <a:lnTo>
                    <a:pt x="173" y="161"/>
                  </a:lnTo>
                  <a:lnTo>
                    <a:pt x="177" y="155"/>
                  </a:lnTo>
                  <a:lnTo>
                    <a:pt x="183" y="146"/>
                  </a:lnTo>
                  <a:lnTo>
                    <a:pt x="186" y="141"/>
                  </a:lnTo>
                  <a:lnTo>
                    <a:pt x="191" y="132"/>
                  </a:lnTo>
                  <a:lnTo>
                    <a:pt x="197" y="119"/>
                  </a:lnTo>
                  <a:lnTo>
                    <a:pt x="199" y="109"/>
                  </a:lnTo>
                  <a:lnTo>
                    <a:pt x="199" y="104"/>
                  </a:lnTo>
                  <a:lnTo>
                    <a:pt x="199" y="100"/>
                  </a:lnTo>
                  <a:lnTo>
                    <a:pt x="197" y="95"/>
                  </a:lnTo>
                  <a:lnTo>
                    <a:pt x="196" y="91"/>
                  </a:lnTo>
                  <a:lnTo>
                    <a:pt x="195" y="89"/>
                  </a:lnTo>
                  <a:lnTo>
                    <a:pt x="192" y="84"/>
                  </a:lnTo>
                  <a:lnTo>
                    <a:pt x="188" y="81"/>
                  </a:lnTo>
                  <a:lnTo>
                    <a:pt x="184" y="76"/>
                  </a:lnTo>
                  <a:lnTo>
                    <a:pt x="178" y="72"/>
                  </a:lnTo>
                  <a:lnTo>
                    <a:pt x="167" y="63"/>
                  </a:lnTo>
                  <a:lnTo>
                    <a:pt x="158" y="58"/>
                  </a:lnTo>
                  <a:lnTo>
                    <a:pt x="154" y="56"/>
                  </a:lnTo>
                  <a:lnTo>
                    <a:pt x="146" y="51"/>
                  </a:lnTo>
                  <a:lnTo>
                    <a:pt x="140" y="46"/>
                  </a:lnTo>
                  <a:lnTo>
                    <a:pt x="133" y="41"/>
                  </a:lnTo>
                  <a:lnTo>
                    <a:pt x="128" y="39"/>
                  </a:lnTo>
                  <a:lnTo>
                    <a:pt x="126" y="38"/>
                  </a:lnTo>
                  <a:lnTo>
                    <a:pt x="124" y="36"/>
                  </a:lnTo>
                  <a:lnTo>
                    <a:pt x="122" y="33"/>
                  </a:lnTo>
                  <a:lnTo>
                    <a:pt x="122" y="31"/>
                  </a:lnTo>
                  <a:lnTo>
                    <a:pt x="120" y="29"/>
                  </a:lnTo>
                  <a:lnTo>
                    <a:pt x="120" y="26"/>
                  </a:lnTo>
                  <a:lnTo>
                    <a:pt x="118" y="23"/>
                  </a:lnTo>
                  <a:lnTo>
                    <a:pt x="115" y="19"/>
                  </a:lnTo>
                  <a:lnTo>
                    <a:pt x="112" y="17"/>
                  </a:lnTo>
                  <a:lnTo>
                    <a:pt x="110" y="15"/>
                  </a:lnTo>
                  <a:lnTo>
                    <a:pt x="108" y="14"/>
                  </a:lnTo>
                  <a:lnTo>
                    <a:pt x="106" y="12"/>
                  </a:lnTo>
                  <a:lnTo>
                    <a:pt x="104" y="11"/>
                  </a:lnTo>
                  <a:lnTo>
                    <a:pt x="104" y="9"/>
                  </a:lnTo>
                  <a:lnTo>
                    <a:pt x="103" y="6"/>
                  </a:lnTo>
                  <a:lnTo>
                    <a:pt x="100" y="3"/>
                  </a:lnTo>
                  <a:lnTo>
                    <a:pt x="95" y="0"/>
                  </a:lnTo>
                  <a:lnTo>
                    <a:pt x="94" y="0"/>
                  </a:lnTo>
                  <a:lnTo>
                    <a:pt x="94" y="3"/>
                  </a:lnTo>
                  <a:lnTo>
                    <a:pt x="95" y="7"/>
                  </a:lnTo>
                  <a:lnTo>
                    <a:pt x="95" y="8"/>
                  </a:lnTo>
                  <a:lnTo>
                    <a:pt x="95" y="12"/>
                  </a:lnTo>
                  <a:lnTo>
                    <a:pt x="95" y="17"/>
                  </a:lnTo>
                  <a:lnTo>
                    <a:pt x="97" y="21"/>
                  </a:lnTo>
                  <a:lnTo>
                    <a:pt x="98" y="25"/>
                  </a:lnTo>
                  <a:lnTo>
                    <a:pt x="99" y="27"/>
                  </a:lnTo>
                  <a:lnTo>
                    <a:pt x="99" y="29"/>
                  </a:lnTo>
                  <a:lnTo>
                    <a:pt x="99" y="30"/>
                  </a:lnTo>
                  <a:lnTo>
                    <a:pt x="97" y="31"/>
                  </a:lnTo>
                  <a:lnTo>
                    <a:pt x="95" y="31"/>
                  </a:lnTo>
                  <a:lnTo>
                    <a:pt x="93" y="30"/>
                  </a:lnTo>
                  <a:lnTo>
                    <a:pt x="90" y="25"/>
                  </a:lnTo>
                  <a:lnTo>
                    <a:pt x="89" y="21"/>
                  </a:lnTo>
                  <a:lnTo>
                    <a:pt x="87" y="18"/>
                  </a:lnTo>
                  <a:lnTo>
                    <a:pt x="85" y="16"/>
                  </a:lnTo>
                  <a:lnTo>
                    <a:pt x="82" y="14"/>
                  </a:lnTo>
                  <a:lnTo>
                    <a:pt x="81" y="11"/>
                  </a:lnTo>
                  <a:lnTo>
                    <a:pt x="79" y="9"/>
                  </a:lnTo>
                  <a:lnTo>
                    <a:pt x="78" y="6"/>
                  </a:lnTo>
                  <a:lnTo>
                    <a:pt x="76" y="4"/>
                  </a:lnTo>
                  <a:lnTo>
                    <a:pt x="73" y="3"/>
                  </a:lnTo>
                  <a:lnTo>
                    <a:pt x="74" y="9"/>
                  </a:lnTo>
                  <a:lnTo>
                    <a:pt x="74" y="12"/>
                  </a:lnTo>
                  <a:lnTo>
                    <a:pt x="74" y="15"/>
                  </a:lnTo>
                  <a:lnTo>
                    <a:pt x="73" y="17"/>
                  </a:lnTo>
                  <a:lnTo>
                    <a:pt x="73" y="19"/>
                  </a:lnTo>
                  <a:lnTo>
                    <a:pt x="73" y="23"/>
                  </a:lnTo>
                  <a:lnTo>
                    <a:pt x="74" y="25"/>
                  </a:lnTo>
                  <a:lnTo>
                    <a:pt x="74" y="27"/>
                  </a:lnTo>
                  <a:lnTo>
                    <a:pt x="75" y="31"/>
                  </a:lnTo>
                  <a:lnTo>
                    <a:pt x="76" y="35"/>
                  </a:lnTo>
                  <a:lnTo>
                    <a:pt x="78" y="39"/>
                  </a:lnTo>
                  <a:lnTo>
                    <a:pt x="76" y="41"/>
                  </a:lnTo>
                  <a:lnTo>
                    <a:pt x="74" y="43"/>
                  </a:lnTo>
                  <a:lnTo>
                    <a:pt x="72" y="46"/>
                  </a:lnTo>
                  <a:lnTo>
                    <a:pt x="69" y="50"/>
                  </a:lnTo>
                  <a:lnTo>
                    <a:pt x="68" y="52"/>
                  </a:lnTo>
                  <a:lnTo>
                    <a:pt x="63" y="53"/>
                  </a:lnTo>
                  <a:lnTo>
                    <a:pt x="61" y="54"/>
                  </a:lnTo>
                  <a:lnTo>
                    <a:pt x="60" y="56"/>
                  </a:lnTo>
                  <a:lnTo>
                    <a:pt x="58" y="59"/>
                  </a:lnTo>
                  <a:lnTo>
                    <a:pt x="57" y="60"/>
                  </a:lnTo>
                  <a:lnTo>
                    <a:pt x="58" y="63"/>
                  </a:lnTo>
                  <a:lnTo>
                    <a:pt x="57" y="65"/>
                  </a:lnTo>
                  <a:lnTo>
                    <a:pt x="53" y="67"/>
                  </a:lnTo>
                  <a:lnTo>
                    <a:pt x="56" y="69"/>
                  </a:lnTo>
                  <a:lnTo>
                    <a:pt x="55" y="73"/>
                  </a:lnTo>
                  <a:lnTo>
                    <a:pt x="55" y="75"/>
                  </a:lnTo>
                  <a:lnTo>
                    <a:pt x="50" y="78"/>
                  </a:lnTo>
                  <a:lnTo>
                    <a:pt x="46" y="80"/>
                  </a:lnTo>
                  <a:lnTo>
                    <a:pt x="46" y="81"/>
                  </a:lnTo>
                  <a:lnTo>
                    <a:pt x="42" y="84"/>
                  </a:lnTo>
                  <a:lnTo>
                    <a:pt x="37" y="89"/>
                  </a:lnTo>
                  <a:lnTo>
                    <a:pt x="34" y="93"/>
                  </a:lnTo>
                  <a:lnTo>
                    <a:pt x="28" y="101"/>
                  </a:lnTo>
                  <a:lnTo>
                    <a:pt x="22" y="107"/>
                  </a:lnTo>
                  <a:lnTo>
                    <a:pt x="19" y="110"/>
                  </a:lnTo>
                  <a:lnTo>
                    <a:pt x="13" y="114"/>
                  </a:lnTo>
                  <a:lnTo>
                    <a:pt x="8" y="117"/>
                  </a:lnTo>
                  <a:lnTo>
                    <a:pt x="4" y="119"/>
                  </a:lnTo>
                  <a:lnTo>
                    <a:pt x="1" y="122"/>
                  </a:lnTo>
                  <a:lnTo>
                    <a:pt x="0" y="124"/>
                  </a:lnTo>
                  <a:lnTo>
                    <a:pt x="0" y="130"/>
                  </a:lnTo>
                  <a:lnTo>
                    <a:pt x="1" y="132"/>
                  </a:lnTo>
                  <a:lnTo>
                    <a:pt x="2" y="135"/>
                  </a:lnTo>
                  <a:lnTo>
                    <a:pt x="3" y="137"/>
                  </a:lnTo>
                  <a:lnTo>
                    <a:pt x="3" y="140"/>
                  </a:lnTo>
                  <a:lnTo>
                    <a:pt x="3" y="144"/>
                  </a:lnTo>
                  <a:lnTo>
                    <a:pt x="4" y="150"/>
                  </a:lnTo>
                  <a:lnTo>
                    <a:pt x="8" y="156"/>
                  </a:lnTo>
                  <a:lnTo>
                    <a:pt x="12" y="158"/>
                  </a:lnTo>
                  <a:lnTo>
                    <a:pt x="16" y="159"/>
                  </a:lnTo>
                  <a:lnTo>
                    <a:pt x="21" y="159"/>
                  </a:lnTo>
                  <a:lnTo>
                    <a:pt x="23" y="160"/>
                  </a:lnTo>
                  <a:lnTo>
                    <a:pt x="27" y="161"/>
                  </a:lnTo>
                  <a:lnTo>
                    <a:pt x="31" y="162"/>
                  </a:lnTo>
                  <a:lnTo>
                    <a:pt x="37" y="161"/>
                  </a:lnTo>
                  <a:lnTo>
                    <a:pt x="39" y="159"/>
                  </a:lnTo>
                  <a:lnTo>
                    <a:pt x="41" y="155"/>
                  </a:lnTo>
                  <a:lnTo>
                    <a:pt x="44" y="153"/>
                  </a:lnTo>
                  <a:lnTo>
                    <a:pt x="46" y="149"/>
                  </a:lnTo>
                  <a:lnTo>
                    <a:pt x="51" y="146"/>
                  </a:lnTo>
                  <a:lnTo>
                    <a:pt x="58" y="144"/>
                  </a:lnTo>
                  <a:lnTo>
                    <a:pt x="62" y="142"/>
                  </a:lnTo>
                  <a:lnTo>
                    <a:pt x="68" y="140"/>
                  </a:lnTo>
                  <a:lnTo>
                    <a:pt x="73" y="139"/>
                  </a:lnTo>
                  <a:lnTo>
                    <a:pt x="78" y="137"/>
                  </a:lnTo>
                  <a:lnTo>
                    <a:pt x="83" y="134"/>
                  </a:lnTo>
                  <a:lnTo>
                    <a:pt x="87" y="131"/>
                  </a:lnTo>
                  <a:lnTo>
                    <a:pt x="90" y="130"/>
                  </a:lnTo>
                  <a:lnTo>
                    <a:pt x="97" y="130"/>
                  </a:lnTo>
                  <a:lnTo>
                    <a:pt x="103" y="130"/>
                  </a:lnTo>
                  <a:lnTo>
                    <a:pt x="109" y="130"/>
                  </a:lnTo>
                  <a:lnTo>
                    <a:pt x="112" y="130"/>
                  </a:lnTo>
                  <a:lnTo>
                    <a:pt x="116" y="127"/>
                  </a:lnTo>
                  <a:lnTo>
                    <a:pt x="120" y="127"/>
                  </a:lnTo>
                  <a:lnTo>
                    <a:pt x="123" y="131"/>
                  </a:lnTo>
                  <a:lnTo>
                    <a:pt x="126" y="134"/>
                  </a:lnTo>
                  <a:lnTo>
                    <a:pt x="129" y="139"/>
                  </a:lnTo>
                  <a:lnTo>
                    <a:pt x="132" y="144"/>
                  </a:lnTo>
                  <a:lnTo>
                    <a:pt x="137" y="153"/>
                  </a:lnTo>
                  <a:lnTo>
                    <a:pt x="138" y="160"/>
                  </a:lnTo>
                  <a:lnTo>
                    <a:pt x="143" y="172"/>
                  </a:lnTo>
                  <a:lnTo>
                    <a:pt x="147" y="181"/>
                  </a:lnTo>
                  <a:lnTo>
                    <a:pt x="153" y="190"/>
                  </a:lnTo>
                  <a:lnTo>
                    <a:pt x="160" y="201"/>
                  </a:lnTo>
                  <a:lnTo>
                    <a:pt x="163" y="203"/>
                  </a:lnTo>
                  <a:lnTo>
                    <a:pt x="166" y="206"/>
                  </a:lnTo>
                </a:path>
              </a:pathLst>
            </a:custGeom>
            <a:solidFill>
              <a:schemeClr val="tx1"/>
            </a:solidFill>
            <a:ln w="12700" cap="rnd" cmpd="sng">
              <a:solidFill>
                <a:schemeClr val="tx1"/>
              </a:solidFill>
              <a:prstDash val="solid"/>
              <a:round/>
              <a:headEnd/>
              <a:tailEnd/>
            </a:ln>
            <a:effectLst/>
          </p:spPr>
          <p:txBody>
            <a:bodyPr/>
            <a:lstStyle/>
            <a:p>
              <a:pPr>
                <a:defRPr/>
              </a:pPr>
              <a:endParaRPr lang="en-US"/>
            </a:p>
          </p:txBody>
        </p:sp>
        <p:sp>
          <p:nvSpPr>
            <p:cNvPr id="1111" name="Text Box 87"/>
            <p:cNvSpPr txBox="1">
              <a:spLocks noChangeAspect="1" noChangeArrowheads="1"/>
            </p:cNvSpPr>
            <p:nvPr userDrawn="1"/>
          </p:nvSpPr>
          <p:spPr bwMode="auto">
            <a:xfrm rot="2551177">
              <a:off x="5028" y="278"/>
              <a:ext cx="778" cy="202"/>
            </a:xfrm>
            <a:prstGeom prst="rect">
              <a:avLst/>
            </a:prstGeom>
            <a:noFill/>
            <a:ln w="9525">
              <a:noFill/>
              <a:miter lim="800000"/>
              <a:headEnd/>
              <a:tailEnd/>
            </a:ln>
            <a:effectLst/>
          </p:spPr>
          <p:txBody>
            <a:bodyPr>
              <a:spAutoFit/>
            </a:bodyPr>
            <a:lstStyle/>
            <a:p>
              <a:pPr eaLnBrk="0" hangingPunct="0">
                <a:defRPr/>
              </a:pPr>
              <a:r>
                <a:rPr lang="en-US" sz="1500" i="1" dirty="0">
                  <a:solidFill>
                    <a:srgbClr val="FF3300"/>
                  </a:solidFill>
                </a:rPr>
                <a:t>DRAGONS</a:t>
              </a:r>
            </a:p>
          </p:txBody>
        </p:sp>
        <p:sp>
          <p:nvSpPr>
            <p:cNvPr id="1112" name="Text Box 88"/>
            <p:cNvSpPr txBox="1">
              <a:spLocks noChangeArrowheads="1"/>
            </p:cNvSpPr>
            <p:nvPr userDrawn="1"/>
          </p:nvSpPr>
          <p:spPr bwMode="auto">
            <a:xfrm>
              <a:off x="5303" y="527"/>
              <a:ext cx="222" cy="327"/>
            </a:xfrm>
            <a:prstGeom prst="rect">
              <a:avLst/>
            </a:prstGeom>
            <a:noFill/>
            <a:ln w="9525">
              <a:noFill/>
              <a:miter lim="800000"/>
              <a:headEnd/>
              <a:tailEnd/>
            </a:ln>
            <a:effectLst/>
          </p:spPr>
          <p:txBody>
            <a:bodyPr>
              <a:spAutoFit/>
            </a:bodyPr>
            <a:lstStyle/>
            <a:p>
              <a:pPr eaLnBrk="0" hangingPunct="0">
                <a:spcBef>
                  <a:spcPct val="50000"/>
                </a:spcBef>
                <a:defRPr/>
              </a:pPr>
              <a:r>
                <a:rPr lang="en-US" sz="2800">
                  <a:latin typeface="Bookman Old Style" pitchFamily="18" charset="0"/>
                </a:rPr>
                <a:t>1</a:t>
              </a:r>
            </a:p>
          </p:txBody>
        </p:sp>
      </p:grpSp>
      <p:sp>
        <p:nvSpPr>
          <p:cNvPr id="1113" name="Text Box 89"/>
          <p:cNvSpPr txBox="1">
            <a:spLocks noChangeArrowheads="1"/>
          </p:cNvSpPr>
          <p:nvPr userDrawn="1"/>
        </p:nvSpPr>
        <p:spPr bwMode="auto">
          <a:xfrm>
            <a:off x="3721100" y="0"/>
            <a:ext cx="1828800" cy="244475"/>
          </a:xfrm>
          <a:prstGeom prst="rect">
            <a:avLst/>
          </a:prstGeom>
          <a:noFill/>
          <a:ln w="9525">
            <a:noFill/>
            <a:miter lim="800000"/>
            <a:headEnd/>
            <a:tailEnd/>
          </a:ln>
          <a:effectLst/>
        </p:spPr>
        <p:txBody>
          <a:bodyPr>
            <a:spAutoFit/>
          </a:bodyPr>
          <a:lstStyle/>
          <a:p>
            <a:pPr algn="ctr">
              <a:spcBef>
                <a:spcPct val="50000"/>
              </a:spcBef>
              <a:defRPr/>
            </a:pPr>
            <a:r>
              <a:rPr lang="en-US" sz="1000">
                <a:solidFill>
                  <a:srgbClr val="006600"/>
                </a:solidFill>
              </a:rPr>
              <a:t>FOR OFFICIAL USE ONLY</a:t>
            </a:r>
          </a:p>
        </p:txBody>
      </p:sp>
      <p:sp>
        <p:nvSpPr>
          <p:cNvPr id="1114" name="Text Box 90"/>
          <p:cNvSpPr txBox="1">
            <a:spLocks noChangeArrowheads="1"/>
          </p:cNvSpPr>
          <p:nvPr userDrawn="1"/>
        </p:nvSpPr>
        <p:spPr bwMode="auto">
          <a:xfrm>
            <a:off x="3733800" y="6613525"/>
            <a:ext cx="1828800" cy="244475"/>
          </a:xfrm>
          <a:prstGeom prst="rect">
            <a:avLst/>
          </a:prstGeom>
          <a:noFill/>
          <a:ln w="9525">
            <a:noFill/>
            <a:miter lim="800000"/>
            <a:headEnd/>
            <a:tailEnd/>
          </a:ln>
          <a:effectLst/>
        </p:spPr>
        <p:txBody>
          <a:bodyPr>
            <a:spAutoFit/>
          </a:bodyPr>
          <a:lstStyle/>
          <a:p>
            <a:pPr algn="ctr">
              <a:spcBef>
                <a:spcPct val="50000"/>
              </a:spcBef>
              <a:defRPr/>
            </a:pPr>
            <a:r>
              <a:rPr lang="en-US" sz="1000">
                <a:solidFill>
                  <a:srgbClr val="006600"/>
                </a:solidFill>
              </a:rPr>
              <a:t>FOR OFFICIAL USE ONLY</a:t>
            </a:r>
          </a:p>
        </p:txBody>
      </p:sp>
      <p:pic>
        <p:nvPicPr>
          <p:cNvPr id="3079" name="Picture 84" descr="C:\Users\JACK.LINGLE\AppData\Local\Microsoft\Windows\Temporary Internet Files\Content.Outlook\SHRIBPPW\IRONHORSE.jpg"/>
          <p:cNvPicPr>
            <a:picLocks noChangeAspect="1" noChangeArrowheads="1"/>
          </p:cNvPicPr>
          <p:nvPr userDrawn="1"/>
        </p:nvPicPr>
        <p:blipFill>
          <a:blip r:embed="rId17" cstate="print"/>
          <a:srcRect/>
          <a:stretch>
            <a:fillRect/>
          </a:stretch>
        </p:blipFill>
        <p:spPr bwMode="auto">
          <a:xfrm>
            <a:off x="0" y="0"/>
            <a:ext cx="1066800" cy="1371600"/>
          </a:xfrm>
          <a:prstGeom prst="rect">
            <a:avLst/>
          </a:prstGeom>
          <a:noFill/>
          <a:ln w="9525">
            <a:noFill/>
            <a:miter lim="800000"/>
            <a:headEnd/>
            <a:tailEnd/>
          </a:ln>
        </p:spPr>
      </p:pic>
      <p:sp>
        <p:nvSpPr>
          <p:cNvPr id="17" name="Text Box 10"/>
          <p:cNvSpPr txBox="1">
            <a:spLocks noChangeArrowheads="1"/>
          </p:cNvSpPr>
          <p:nvPr userDrawn="1"/>
        </p:nvSpPr>
        <p:spPr bwMode="auto">
          <a:xfrm>
            <a:off x="7480300" y="6429375"/>
            <a:ext cx="962025" cy="276225"/>
          </a:xfrm>
          <a:prstGeom prst="rect">
            <a:avLst/>
          </a:prstGeom>
          <a:noFill/>
          <a:ln w="9525">
            <a:noFill/>
            <a:miter lim="800000"/>
            <a:headEnd/>
            <a:tailEnd/>
          </a:ln>
          <a:effectLst/>
        </p:spPr>
        <p:txBody>
          <a:bodyPr wrap="none">
            <a:spAutoFit/>
          </a:bodyPr>
          <a:lstStyle/>
          <a:p>
            <a:pPr eaLnBrk="0" hangingPunct="0">
              <a:defRPr/>
            </a:pPr>
            <a:r>
              <a:rPr lang="en-US" sz="1200" i="1" dirty="0">
                <a:solidFill>
                  <a:srgbClr val="FF0000"/>
                </a:solidFill>
              </a:rPr>
              <a:t>WINNERS!</a:t>
            </a:r>
          </a:p>
        </p:txBody>
      </p:sp>
      <p:sp>
        <p:nvSpPr>
          <p:cNvPr id="18" name="Line 11"/>
          <p:cNvSpPr>
            <a:spLocks noChangeShapeType="1"/>
          </p:cNvSpPr>
          <p:nvPr userDrawn="1"/>
        </p:nvSpPr>
        <p:spPr bwMode="auto">
          <a:xfrm>
            <a:off x="1524000" y="6553200"/>
            <a:ext cx="5791200" cy="0"/>
          </a:xfrm>
          <a:prstGeom prst="line">
            <a:avLst/>
          </a:prstGeom>
          <a:noFill/>
          <a:ln w="34925">
            <a:solidFill>
              <a:srgbClr val="FF0000"/>
            </a:solidFill>
            <a:round/>
            <a:headEnd/>
            <a:tailEnd/>
          </a:ln>
          <a:effectLst/>
        </p:spPr>
        <p:txBody>
          <a:bodyPr/>
          <a:lstStyle/>
          <a:p>
            <a:pPr>
              <a:defRPr/>
            </a:pPr>
            <a:endParaRPr lang="en-US"/>
          </a:p>
        </p:txBody>
      </p:sp>
      <p:sp>
        <p:nvSpPr>
          <p:cNvPr id="19" name="Text Box 10"/>
          <p:cNvSpPr txBox="1">
            <a:spLocks noChangeArrowheads="1"/>
          </p:cNvSpPr>
          <p:nvPr userDrawn="1"/>
        </p:nvSpPr>
        <p:spPr bwMode="auto">
          <a:xfrm>
            <a:off x="304800" y="6400800"/>
            <a:ext cx="1020763" cy="276225"/>
          </a:xfrm>
          <a:prstGeom prst="rect">
            <a:avLst/>
          </a:prstGeom>
          <a:noFill/>
          <a:ln w="9525">
            <a:noFill/>
            <a:miter lim="800000"/>
            <a:headEnd/>
            <a:tailEnd/>
          </a:ln>
          <a:effectLst/>
        </p:spPr>
        <p:txBody>
          <a:bodyPr wrap="none">
            <a:spAutoFit/>
          </a:bodyPr>
          <a:lstStyle/>
          <a:p>
            <a:pPr eaLnBrk="0" hangingPunct="0">
              <a:defRPr/>
            </a:pPr>
            <a:r>
              <a:rPr lang="en-US" sz="1200" i="1" dirty="0">
                <a:solidFill>
                  <a:srgbClr val="FF0000"/>
                </a:solidFill>
              </a:rPr>
              <a:t>DRAGONS!</a:t>
            </a:r>
          </a:p>
        </p:txBody>
      </p:sp>
    </p:spTree>
  </p:cSld>
  <p:clrMap bg1="lt1" tx1="dk1" bg2="lt2" tx2="dk2" accent1="accent1" accent2="accent2" accent3="accent3" accent4="accent4" accent5="accent5" accent6="accent6" hlink="hlink" folHlink="folHlink"/>
  <p:sldLayoutIdLst>
    <p:sldLayoutId id="2147484466" r:id="rId1"/>
    <p:sldLayoutId id="2147484467" r:id="rId2"/>
    <p:sldLayoutId id="2147484468" r:id="rId3"/>
    <p:sldLayoutId id="2147484469" r:id="rId4"/>
    <p:sldLayoutId id="2147484470" r:id="rId5"/>
    <p:sldLayoutId id="2147484471" r:id="rId6"/>
    <p:sldLayoutId id="2147484472" r:id="rId7"/>
    <p:sldLayoutId id="2147484473" r:id="rId8"/>
    <p:sldLayoutId id="2147484474" r:id="rId9"/>
    <p:sldLayoutId id="2147484475" r:id="rId10"/>
    <p:sldLayoutId id="2147484476" r:id="rId11"/>
    <p:sldLayoutId id="2147484477" r:id="rId12"/>
    <p:sldLayoutId id="2147484478" r:id="rId13"/>
    <p:sldLayoutId id="2147484479" r:id="rId14"/>
    <p:sldLayoutId id="2147484480"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1" name="Text Box 7"/>
          <p:cNvSpPr txBox="1">
            <a:spLocks noChangeArrowheads="1"/>
          </p:cNvSpPr>
          <p:nvPr userDrawn="1"/>
        </p:nvSpPr>
        <p:spPr bwMode="auto">
          <a:xfrm>
            <a:off x="1588" y="6651625"/>
            <a:ext cx="1370012" cy="215900"/>
          </a:xfrm>
          <a:prstGeom prst="rect">
            <a:avLst/>
          </a:prstGeom>
          <a:noFill/>
          <a:ln w="9525">
            <a:noFill/>
            <a:miter lim="800000"/>
            <a:headEnd/>
            <a:tailEnd/>
          </a:ln>
          <a:effectLst/>
        </p:spPr>
        <p:txBody>
          <a:bodyPr>
            <a:spAutoFit/>
          </a:bodyPr>
          <a:lstStyle/>
          <a:p>
            <a:pPr algn="just">
              <a:spcBef>
                <a:spcPct val="50000"/>
              </a:spcBef>
              <a:defRPr/>
            </a:pPr>
            <a:r>
              <a:rPr lang="en-US" sz="800" dirty="0"/>
              <a:t>As of:  10 MAR12</a:t>
            </a:r>
          </a:p>
        </p:txBody>
      </p:sp>
      <p:sp>
        <p:nvSpPr>
          <p:cNvPr id="1033" name="Rectangle 9"/>
          <p:cNvSpPr>
            <a:spLocks noGrp="1" noChangeArrowheads="1"/>
          </p:cNvSpPr>
          <p:nvPr>
            <p:ph type="sldNum" sz="quarter" idx="4"/>
          </p:nvPr>
        </p:nvSpPr>
        <p:spPr bwMode="auto">
          <a:xfrm>
            <a:off x="70104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Arial" charset="0"/>
              </a:defRPr>
            </a:lvl1pPr>
          </a:lstStyle>
          <a:p>
            <a:pPr>
              <a:defRPr/>
            </a:pPr>
            <a:fld id="{A4E001C2-7C12-4FA7-99FE-B947C1298BAF}" type="slidenum">
              <a:rPr lang="en-US"/>
              <a:pPr>
                <a:defRPr/>
              </a:pPr>
              <a:t>‹#›</a:t>
            </a:fld>
            <a:endParaRPr lang="en-US"/>
          </a:p>
        </p:txBody>
      </p:sp>
      <p:grpSp>
        <p:nvGrpSpPr>
          <p:cNvPr id="4100" name="Group 81"/>
          <p:cNvGrpSpPr>
            <a:grpSpLocks/>
          </p:cNvGrpSpPr>
          <p:nvPr userDrawn="1"/>
        </p:nvGrpSpPr>
        <p:grpSpPr bwMode="auto">
          <a:xfrm>
            <a:off x="7908925" y="152400"/>
            <a:ext cx="1235075" cy="1317625"/>
            <a:chOff x="5028" y="24"/>
            <a:chExt cx="778" cy="830"/>
          </a:xfrm>
        </p:grpSpPr>
        <p:sp>
          <p:nvSpPr>
            <p:cNvPr id="1106" name="Freeform 82"/>
            <p:cNvSpPr>
              <a:spLocks noChangeAspect="1"/>
            </p:cNvSpPr>
            <p:nvPr userDrawn="1"/>
          </p:nvSpPr>
          <p:spPr bwMode="auto">
            <a:xfrm>
              <a:off x="5129" y="24"/>
              <a:ext cx="619" cy="801"/>
            </a:xfrm>
            <a:custGeom>
              <a:avLst/>
              <a:gdLst/>
              <a:ahLst/>
              <a:cxnLst>
                <a:cxn ang="0">
                  <a:pos x="4" y="206"/>
                </a:cxn>
                <a:cxn ang="0">
                  <a:pos x="69" y="441"/>
                </a:cxn>
                <a:cxn ang="0">
                  <a:pos x="177" y="602"/>
                </a:cxn>
                <a:cxn ang="0">
                  <a:pos x="245" y="623"/>
                </a:cxn>
                <a:cxn ang="0">
                  <a:pos x="316" y="566"/>
                </a:cxn>
                <a:cxn ang="0">
                  <a:pos x="400" y="415"/>
                </a:cxn>
                <a:cxn ang="0">
                  <a:pos x="449" y="209"/>
                </a:cxn>
                <a:cxn ang="0">
                  <a:pos x="453" y="103"/>
                </a:cxn>
                <a:cxn ang="0">
                  <a:pos x="378" y="20"/>
                </a:cxn>
                <a:cxn ang="0">
                  <a:pos x="152" y="4"/>
                </a:cxn>
                <a:cxn ang="0">
                  <a:pos x="7" y="65"/>
                </a:cxn>
                <a:cxn ang="0">
                  <a:pos x="35" y="297"/>
                </a:cxn>
                <a:cxn ang="0">
                  <a:pos x="85" y="439"/>
                </a:cxn>
                <a:cxn ang="0">
                  <a:pos x="166" y="568"/>
                </a:cxn>
                <a:cxn ang="0">
                  <a:pos x="231" y="608"/>
                </a:cxn>
                <a:cxn ang="0">
                  <a:pos x="295" y="568"/>
                </a:cxn>
                <a:cxn ang="0">
                  <a:pos x="17" y="166"/>
                </a:cxn>
                <a:cxn ang="0">
                  <a:pos x="175" y="13"/>
                </a:cxn>
                <a:cxn ang="0">
                  <a:pos x="331" y="21"/>
                </a:cxn>
                <a:cxn ang="0">
                  <a:pos x="435" y="79"/>
                </a:cxn>
                <a:cxn ang="0">
                  <a:pos x="433" y="215"/>
                </a:cxn>
                <a:cxn ang="0">
                  <a:pos x="404" y="356"/>
                </a:cxn>
                <a:cxn ang="0">
                  <a:pos x="373" y="221"/>
                </a:cxn>
                <a:cxn ang="0">
                  <a:pos x="377" y="192"/>
                </a:cxn>
                <a:cxn ang="0">
                  <a:pos x="399" y="157"/>
                </a:cxn>
                <a:cxn ang="0">
                  <a:pos x="405" y="119"/>
                </a:cxn>
                <a:cxn ang="0">
                  <a:pos x="392" y="101"/>
                </a:cxn>
                <a:cxn ang="0">
                  <a:pos x="354" y="76"/>
                </a:cxn>
                <a:cxn ang="0">
                  <a:pos x="332" y="61"/>
                </a:cxn>
                <a:cxn ang="0">
                  <a:pos x="326" y="48"/>
                </a:cxn>
                <a:cxn ang="0">
                  <a:pos x="314" y="37"/>
                </a:cxn>
                <a:cxn ang="0">
                  <a:pos x="303" y="25"/>
                </a:cxn>
                <a:cxn ang="0">
                  <a:pos x="303" y="37"/>
                </a:cxn>
                <a:cxn ang="0">
                  <a:pos x="307" y="54"/>
                </a:cxn>
                <a:cxn ang="0">
                  <a:pos x="298" y="51"/>
                </a:cxn>
                <a:cxn ang="0">
                  <a:pos x="289" y="37"/>
                </a:cxn>
                <a:cxn ang="0">
                  <a:pos x="282" y="34"/>
                </a:cxn>
                <a:cxn ang="0">
                  <a:pos x="281" y="48"/>
                </a:cxn>
                <a:cxn ang="0">
                  <a:pos x="286" y="64"/>
                </a:cxn>
                <a:cxn ang="0">
                  <a:pos x="276" y="77"/>
                </a:cxn>
                <a:cxn ang="0">
                  <a:pos x="265" y="85"/>
                </a:cxn>
                <a:cxn ang="0">
                  <a:pos x="263" y="98"/>
                </a:cxn>
                <a:cxn ang="0">
                  <a:pos x="250" y="109"/>
                </a:cxn>
                <a:cxn ang="0">
                  <a:pos x="227" y="135"/>
                </a:cxn>
                <a:cxn ang="0">
                  <a:pos x="208" y="149"/>
                </a:cxn>
                <a:cxn ang="0">
                  <a:pos x="211" y="165"/>
                </a:cxn>
                <a:cxn ang="0">
                  <a:pos x="224" y="183"/>
                </a:cxn>
                <a:cxn ang="0">
                  <a:pos x="245" y="186"/>
                </a:cxn>
                <a:cxn ang="0">
                  <a:pos x="259" y="170"/>
                </a:cxn>
                <a:cxn ang="0">
                  <a:pos x="286" y="161"/>
                </a:cxn>
                <a:cxn ang="0">
                  <a:pos x="311" y="154"/>
                </a:cxn>
                <a:cxn ang="0">
                  <a:pos x="331" y="155"/>
                </a:cxn>
                <a:cxn ang="0">
                  <a:pos x="346" y="185"/>
                </a:cxn>
                <a:cxn ang="0">
                  <a:pos x="371" y="228"/>
                </a:cxn>
              </a:cxnLst>
              <a:rect l="0" t="0" r="r" b="b"/>
              <a:pathLst>
                <a:path w="454" h="626">
                  <a:moveTo>
                    <a:pt x="7" y="65"/>
                  </a:moveTo>
                  <a:lnTo>
                    <a:pt x="1" y="96"/>
                  </a:lnTo>
                  <a:lnTo>
                    <a:pt x="0" y="132"/>
                  </a:lnTo>
                  <a:lnTo>
                    <a:pt x="1" y="167"/>
                  </a:lnTo>
                  <a:lnTo>
                    <a:pt x="4" y="206"/>
                  </a:lnTo>
                  <a:lnTo>
                    <a:pt x="11" y="254"/>
                  </a:lnTo>
                  <a:lnTo>
                    <a:pt x="23" y="312"/>
                  </a:lnTo>
                  <a:lnTo>
                    <a:pt x="42" y="371"/>
                  </a:lnTo>
                  <a:lnTo>
                    <a:pt x="56" y="407"/>
                  </a:lnTo>
                  <a:lnTo>
                    <a:pt x="69" y="441"/>
                  </a:lnTo>
                  <a:lnTo>
                    <a:pt x="87" y="479"/>
                  </a:lnTo>
                  <a:lnTo>
                    <a:pt x="111" y="521"/>
                  </a:lnTo>
                  <a:lnTo>
                    <a:pt x="133" y="554"/>
                  </a:lnTo>
                  <a:lnTo>
                    <a:pt x="157" y="585"/>
                  </a:lnTo>
                  <a:lnTo>
                    <a:pt x="177" y="602"/>
                  </a:lnTo>
                  <a:lnTo>
                    <a:pt x="190" y="611"/>
                  </a:lnTo>
                  <a:lnTo>
                    <a:pt x="203" y="618"/>
                  </a:lnTo>
                  <a:lnTo>
                    <a:pt x="218" y="623"/>
                  </a:lnTo>
                  <a:lnTo>
                    <a:pt x="232" y="625"/>
                  </a:lnTo>
                  <a:lnTo>
                    <a:pt x="245" y="623"/>
                  </a:lnTo>
                  <a:lnTo>
                    <a:pt x="259" y="619"/>
                  </a:lnTo>
                  <a:lnTo>
                    <a:pt x="275" y="609"/>
                  </a:lnTo>
                  <a:lnTo>
                    <a:pt x="286" y="601"/>
                  </a:lnTo>
                  <a:lnTo>
                    <a:pt x="298" y="588"/>
                  </a:lnTo>
                  <a:lnTo>
                    <a:pt x="316" y="566"/>
                  </a:lnTo>
                  <a:lnTo>
                    <a:pt x="332" y="541"/>
                  </a:lnTo>
                  <a:lnTo>
                    <a:pt x="355" y="506"/>
                  </a:lnTo>
                  <a:lnTo>
                    <a:pt x="370" y="479"/>
                  </a:lnTo>
                  <a:lnTo>
                    <a:pt x="385" y="449"/>
                  </a:lnTo>
                  <a:lnTo>
                    <a:pt x="400" y="415"/>
                  </a:lnTo>
                  <a:lnTo>
                    <a:pt x="414" y="374"/>
                  </a:lnTo>
                  <a:lnTo>
                    <a:pt x="429" y="325"/>
                  </a:lnTo>
                  <a:lnTo>
                    <a:pt x="440" y="278"/>
                  </a:lnTo>
                  <a:lnTo>
                    <a:pt x="446" y="241"/>
                  </a:lnTo>
                  <a:lnTo>
                    <a:pt x="449" y="209"/>
                  </a:lnTo>
                  <a:lnTo>
                    <a:pt x="452" y="183"/>
                  </a:lnTo>
                  <a:lnTo>
                    <a:pt x="452" y="162"/>
                  </a:lnTo>
                  <a:lnTo>
                    <a:pt x="453" y="146"/>
                  </a:lnTo>
                  <a:lnTo>
                    <a:pt x="453" y="120"/>
                  </a:lnTo>
                  <a:lnTo>
                    <a:pt x="453" y="103"/>
                  </a:lnTo>
                  <a:lnTo>
                    <a:pt x="449" y="86"/>
                  </a:lnTo>
                  <a:lnTo>
                    <a:pt x="444" y="71"/>
                  </a:lnTo>
                  <a:lnTo>
                    <a:pt x="429" y="44"/>
                  </a:lnTo>
                  <a:lnTo>
                    <a:pt x="404" y="29"/>
                  </a:lnTo>
                  <a:lnTo>
                    <a:pt x="378" y="20"/>
                  </a:lnTo>
                  <a:lnTo>
                    <a:pt x="335" y="10"/>
                  </a:lnTo>
                  <a:lnTo>
                    <a:pt x="292" y="3"/>
                  </a:lnTo>
                  <a:lnTo>
                    <a:pt x="260" y="0"/>
                  </a:lnTo>
                  <a:lnTo>
                    <a:pt x="195" y="0"/>
                  </a:lnTo>
                  <a:lnTo>
                    <a:pt x="152" y="4"/>
                  </a:lnTo>
                  <a:lnTo>
                    <a:pt x="103" y="14"/>
                  </a:lnTo>
                  <a:lnTo>
                    <a:pt x="68" y="24"/>
                  </a:lnTo>
                  <a:lnTo>
                    <a:pt x="42" y="34"/>
                  </a:lnTo>
                  <a:lnTo>
                    <a:pt x="22" y="48"/>
                  </a:lnTo>
                  <a:lnTo>
                    <a:pt x="7" y="65"/>
                  </a:lnTo>
                  <a:lnTo>
                    <a:pt x="17" y="166"/>
                  </a:lnTo>
                  <a:lnTo>
                    <a:pt x="17" y="187"/>
                  </a:lnTo>
                  <a:lnTo>
                    <a:pt x="22" y="233"/>
                  </a:lnTo>
                  <a:lnTo>
                    <a:pt x="28" y="269"/>
                  </a:lnTo>
                  <a:lnTo>
                    <a:pt x="35" y="297"/>
                  </a:lnTo>
                  <a:lnTo>
                    <a:pt x="41" y="321"/>
                  </a:lnTo>
                  <a:lnTo>
                    <a:pt x="47" y="344"/>
                  </a:lnTo>
                  <a:lnTo>
                    <a:pt x="58" y="374"/>
                  </a:lnTo>
                  <a:lnTo>
                    <a:pt x="74" y="414"/>
                  </a:lnTo>
                  <a:lnTo>
                    <a:pt x="85" y="439"/>
                  </a:lnTo>
                  <a:lnTo>
                    <a:pt x="99" y="467"/>
                  </a:lnTo>
                  <a:lnTo>
                    <a:pt x="114" y="497"/>
                  </a:lnTo>
                  <a:lnTo>
                    <a:pt x="137" y="532"/>
                  </a:lnTo>
                  <a:lnTo>
                    <a:pt x="157" y="559"/>
                  </a:lnTo>
                  <a:lnTo>
                    <a:pt x="166" y="568"/>
                  </a:lnTo>
                  <a:lnTo>
                    <a:pt x="177" y="581"/>
                  </a:lnTo>
                  <a:lnTo>
                    <a:pt x="186" y="590"/>
                  </a:lnTo>
                  <a:lnTo>
                    <a:pt x="202" y="602"/>
                  </a:lnTo>
                  <a:lnTo>
                    <a:pt x="217" y="607"/>
                  </a:lnTo>
                  <a:lnTo>
                    <a:pt x="231" y="608"/>
                  </a:lnTo>
                  <a:lnTo>
                    <a:pt x="242" y="607"/>
                  </a:lnTo>
                  <a:lnTo>
                    <a:pt x="256" y="602"/>
                  </a:lnTo>
                  <a:lnTo>
                    <a:pt x="274" y="591"/>
                  </a:lnTo>
                  <a:lnTo>
                    <a:pt x="285" y="581"/>
                  </a:lnTo>
                  <a:lnTo>
                    <a:pt x="295" y="568"/>
                  </a:lnTo>
                  <a:lnTo>
                    <a:pt x="311" y="549"/>
                  </a:lnTo>
                  <a:lnTo>
                    <a:pt x="326" y="526"/>
                  </a:lnTo>
                  <a:lnTo>
                    <a:pt x="337" y="506"/>
                  </a:lnTo>
                  <a:lnTo>
                    <a:pt x="348" y="489"/>
                  </a:lnTo>
                  <a:lnTo>
                    <a:pt x="17" y="166"/>
                  </a:lnTo>
                  <a:lnTo>
                    <a:pt x="7" y="65"/>
                  </a:lnTo>
                  <a:lnTo>
                    <a:pt x="51" y="43"/>
                  </a:lnTo>
                  <a:lnTo>
                    <a:pt x="93" y="29"/>
                  </a:lnTo>
                  <a:lnTo>
                    <a:pt x="136" y="20"/>
                  </a:lnTo>
                  <a:lnTo>
                    <a:pt x="175" y="13"/>
                  </a:lnTo>
                  <a:lnTo>
                    <a:pt x="206" y="11"/>
                  </a:lnTo>
                  <a:lnTo>
                    <a:pt x="252" y="11"/>
                  </a:lnTo>
                  <a:lnTo>
                    <a:pt x="271" y="13"/>
                  </a:lnTo>
                  <a:lnTo>
                    <a:pt x="294" y="15"/>
                  </a:lnTo>
                  <a:lnTo>
                    <a:pt x="331" y="21"/>
                  </a:lnTo>
                  <a:lnTo>
                    <a:pt x="359" y="28"/>
                  </a:lnTo>
                  <a:lnTo>
                    <a:pt x="399" y="40"/>
                  </a:lnTo>
                  <a:lnTo>
                    <a:pt x="414" y="50"/>
                  </a:lnTo>
                  <a:lnTo>
                    <a:pt x="428" y="65"/>
                  </a:lnTo>
                  <a:lnTo>
                    <a:pt x="435" y="79"/>
                  </a:lnTo>
                  <a:lnTo>
                    <a:pt x="439" y="102"/>
                  </a:lnTo>
                  <a:lnTo>
                    <a:pt x="439" y="126"/>
                  </a:lnTo>
                  <a:lnTo>
                    <a:pt x="439" y="157"/>
                  </a:lnTo>
                  <a:lnTo>
                    <a:pt x="436" y="191"/>
                  </a:lnTo>
                  <a:lnTo>
                    <a:pt x="433" y="215"/>
                  </a:lnTo>
                  <a:lnTo>
                    <a:pt x="430" y="245"/>
                  </a:lnTo>
                  <a:lnTo>
                    <a:pt x="425" y="275"/>
                  </a:lnTo>
                  <a:lnTo>
                    <a:pt x="419" y="301"/>
                  </a:lnTo>
                  <a:lnTo>
                    <a:pt x="412" y="328"/>
                  </a:lnTo>
                  <a:lnTo>
                    <a:pt x="404" y="356"/>
                  </a:lnTo>
                  <a:lnTo>
                    <a:pt x="397" y="379"/>
                  </a:lnTo>
                  <a:lnTo>
                    <a:pt x="51" y="43"/>
                  </a:lnTo>
                  <a:lnTo>
                    <a:pt x="7" y="65"/>
                  </a:lnTo>
                  <a:lnTo>
                    <a:pt x="374" y="230"/>
                  </a:lnTo>
                  <a:lnTo>
                    <a:pt x="373" y="221"/>
                  </a:lnTo>
                  <a:lnTo>
                    <a:pt x="373" y="216"/>
                  </a:lnTo>
                  <a:lnTo>
                    <a:pt x="373" y="210"/>
                  </a:lnTo>
                  <a:lnTo>
                    <a:pt x="374" y="205"/>
                  </a:lnTo>
                  <a:lnTo>
                    <a:pt x="375" y="200"/>
                  </a:lnTo>
                  <a:lnTo>
                    <a:pt x="377" y="192"/>
                  </a:lnTo>
                  <a:lnTo>
                    <a:pt x="381" y="186"/>
                  </a:lnTo>
                  <a:lnTo>
                    <a:pt x="384" y="180"/>
                  </a:lnTo>
                  <a:lnTo>
                    <a:pt x="391" y="171"/>
                  </a:lnTo>
                  <a:lnTo>
                    <a:pt x="393" y="166"/>
                  </a:lnTo>
                  <a:lnTo>
                    <a:pt x="399" y="157"/>
                  </a:lnTo>
                  <a:lnTo>
                    <a:pt x="405" y="144"/>
                  </a:lnTo>
                  <a:lnTo>
                    <a:pt x="407" y="133"/>
                  </a:lnTo>
                  <a:lnTo>
                    <a:pt x="407" y="129"/>
                  </a:lnTo>
                  <a:lnTo>
                    <a:pt x="407" y="125"/>
                  </a:lnTo>
                  <a:lnTo>
                    <a:pt x="405" y="119"/>
                  </a:lnTo>
                  <a:lnTo>
                    <a:pt x="404" y="116"/>
                  </a:lnTo>
                  <a:lnTo>
                    <a:pt x="402" y="113"/>
                  </a:lnTo>
                  <a:lnTo>
                    <a:pt x="400" y="109"/>
                  </a:lnTo>
                  <a:lnTo>
                    <a:pt x="396" y="105"/>
                  </a:lnTo>
                  <a:lnTo>
                    <a:pt x="392" y="101"/>
                  </a:lnTo>
                  <a:lnTo>
                    <a:pt x="386" y="97"/>
                  </a:lnTo>
                  <a:lnTo>
                    <a:pt x="375" y="88"/>
                  </a:lnTo>
                  <a:lnTo>
                    <a:pt x="366" y="83"/>
                  </a:lnTo>
                  <a:lnTo>
                    <a:pt x="362" y="81"/>
                  </a:lnTo>
                  <a:lnTo>
                    <a:pt x="354" y="76"/>
                  </a:lnTo>
                  <a:lnTo>
                    <a:pt x="348" y="71"/>
                  </a:lnTo>
                  <a:lnTo>
                    <a:pt x="341" y="66"/>
                  </a:lnTo>
                  <a:lnTo>
                    <a:pt x="336" y="64"/>
                  </a:lnTo>
                  <a:lnTo>
                    <a:pt x="334" y="63"/>
                  </a:lnTo>
                  <a:lnTo>
                    <a:pt x="332" y="61"/>
                  </a:lnTo>
                  <a:lnTo>
                    <a:pt x="330" y="58"/>
                  </a:lnTo>
                  <a:lnTo>
                    <a:pt x="330" y="56"/>
                  </a:lnTo>
                  <a:lnTo>
                    <a:pt x="328" y="54"/>
                  </a:lnTo>
                  <a:lnTo>
                    <a:pt x="328" y="51"/>
                  </a:lnTo>
                  <a:lnTo>
                    <a:pt x="326" y="48"/>
                  </a:lnTo>
                  <a:lnTo>
                    <a:pt x="323" y="44"/>
                  </a:lnTo>
                  <a:lnTo>
                    <a:pt x="320" y="42"/>
                  </a:lnTo>
                  <a:lnTo>
                    <a:pt x="318" y="40"/>
                  </a:lnTo>
                  <a:lnTo>
                    <a:pt x="316" y="39"/>
                  </a:lnTo>
                  <a:lnTo>
                    <a:pt x="314" y="37"/>
                  </a:lnTo>
                  <a:lnTo>
                    <a:pt x="312" y="37"/>
                  </a:lnTo>
                  <a:lnTo>
                    <a:pt x="311" y="34"/>
                  </a:lnTo>
                  <a:lnTo>
                    <a:pt x="311" y="31"/>
                  </a:lnTo>
                  <a:lnTo>
                    <a:pt x="308" y="28"/>
                  </a:lnTo>
                  <a:lnTo>
                    <a:pt x="303" y="25"/>
                  </a:lnTo>
                  <a:lnTo>
                    <a:pt x="302" y="25"/>
                  </a:lnTo>
                  <a:lnTo>
                    <a:pt x="302" y="28"/>
                  </a:lnTo>
                  <a:lnTo>
                    <a:pt x="303" y="32"/>
                  </a:lnTo>
                  <a:lnTo>
                    <a:pt x="303" y="33"/>
                  </a:lnTo>
                  <a:lnTo>
                    <a:pt x="303" y="37"/>
                  </a:lnTo>
                  <a:lnTo>
                    <a:pt x="303" y="42"/>
                  </a:lnTo>
                  <a:lnTo>
                    <a:pt x="305" y="46"/>
                  </a:lnTo>
                  <a:lnTo>
                    <a:pt x="306" y="50"/>
                  </a:lnTo>
                  <a:lnTo>
                    <a:pt x="307" y="52"/>
                  </a:lnTo>
                  <a:lnTo>
                    <a:pt x="307" y="54"/>
                  </a:lnTo>
                  <a:lnTo>
                    <a:pt x="307" y="55"/>
                  </a:lnTo>
                  <a:lnTo>
                    <a:pt x="305" y="56"/>
                  </a:lnTo>
                  <a:lnTo>
                    <a:pt x="303" y="56"/>
                  </a:lnTo>
                  <a:lnTo>
                    <a:pt x="301" y="55"/>
                  </a:lnTo>
                  <a:lnTo>
                    <a:pt x="298" y="51"/>
                  </a:lnTo>
                  <a:lnTo>
                    <a:pt x="297" y="46"/>
                  </a:lnTo>
                  <a:lnTo>
                    <a:pt x="295" y="43"/>
                  </a:lnTo>
                  <a:lnTo>
                    <a:pt x="293" y="41"/>
                  </a:lnTo>
                  <a:lnTo>
                    <a:pt x="290" y="39"/>
                  </a:lnTo>
                  <a:lnTo>
                    <a:pt x="289" y="37"/>
                  </a:lnTo>
                  <a:lnTo>
                    <a:pt x="287" y="34"/>
                  </a:lnTo>
                  <a:lnTo>
                    <a:pt x="286" y="31"/>
                  </a:lnTo>
                  <a:lnTo>
                    <a:pt x="284" y="30"/>
                  </a:lnTo>
                  <a:lnTo>
                    <a:pt x="281" y="28"/>
                  </a:lnTo>
                  <a:lnTo>
                    <a:pt x="282" y="34"/>
                  </a:lnTo>
                  <a:lnTo>
                    <a:pt x="282" y="37"/>
                  </a:lnTo>
                  <a:lnTo>
                    <a:pt x="282" y="40"/>
                  </a:lnTo>
                  <a:lnTo>
                    <a:pt x="281" y="42"/>
                  </a:lnTo>
                  <a:lnTo>
                    <a:pt x="281" y="44"/>
                  </a:lnTo>
                  <a:lnTo>
                    <a:pt x="281" y="48"/>
                  </a:lnTo>
                  <a:lnTo>
                    <a:pt x="282" y="50"/>
                  </a:lnTo>
                  <a:lnTo>
                    <a:pt x="282" y="52"/>
                  </a:lnTo>
                  <a:lnTo>
                    <a:pt x="283" y="56"/>
                  </a:lnTo>
                  <a:lnTo>
                    <a:pt x="284" y="60"/>
                  </a:lnTo>
                  <a:lnTo>
                    <a:pt x="286" y="64"/>
                  </a:lnTo>
                  <a:lnTo>
                    <a:pt x="284" y="66"/>
                  </a:lnTo>
                  <a:lnTo>
                    <a:pt x="282" y="68"/>
                  </a:lnTo>
                  <a:lnTo>
                    <a:pt x="280" y="71"/>
                  </a:lnTo>
                  <a:lnTo>
                    <a:pt x="277" y="75"/>
                  </a:lnTo>
                  <a:lnTo>
                    <a:pt x="276" y="77"/>
                  </a:lnTo>
                  <a:lnTo>
                    <a:pt x="271" y="78"/>
                  </a:lnTo>
                  <a:lnTo>
                    <a:pt x="269" y="79"/>
                  </a:lnTo>
                  <a:lnTo>
                    <a:pt x="268" y="81"/>
                  </a:lnTo>
                  <a:lnTo>
                    <a:pt x="266" y="84"/>
                  </a:lnTo>
                  <a:lnTo>
                    <a:pt x="265" y="85"/>
                  </a:lnTo>
                  <a:lnTo>
                    <a:pt x="266" y="88"/>
                  </a:lnTo>
                  <a:lnTo>
                    <a:pt x="265" y="90"/>
                  </a:lnTo>
                  <a:lnTo>
                    <a:pt x="261" y="92"/>
                  </a:lnTo>
                  <a:lnTo>
                    <a:pt x="264" y="94"/>
                  </a:lnTo>
                  <a:lnTo>
                    <a:pt x="263" y="98"/>
                  </a:lnTo>
                  <a:lnTo>
                    <a:pt x="263" y="100"/>
                  </a:lnTo>
                  <a:lnTo>
                    <a:pt x="258" y="103"/>
                  </a:lnTo>
                  <a:lnTo>
                    <a:pt x="255" y="105"/>
                  </a:lnTo>
                  <a:lnTo>
                    <a:pt x="254" y="105"/>
                  </a:lnTo>
                  <a:lnTo>
                    <a:pt x="250" y="109"/>
                  </a:lnTo>
                  <a:lnTo>
                    <a:pt x="246" y="114"/>
                  </a:lnTo>
                  <a:lnTo>
                    <a:pt x="242" y="118"/>
                  </a:lnTo>
                  <a:lnTo>
                    <a:pt x="236" y="126"/>
                  </a:lnTo>
                  <a:lnTo>
                    <a:pt x="231" y="132"/>
                  </a:lnTo>
                  <a:lnTo>
                    <a:pt x="227" y="135"/>
                  </a:lnTo>
                  <a:lnTo>
                    <a:pt x="222" y="139"/>
                  </a:lnTo>
                  <a:lnTo>
                    <a:pt x="216" y="141"/>
                  </a:lnTo>
                  <a:lnTo>
                    <a:pt x="212" y="144"/>
                  </a:lnTo>
                  <a:lnTo>
                    <a:pt x="209" y="146"/>
                  </a:lnTo>
                  <a:lnTo>
                    <a:pt x="208" y="149"/>
                  </a:lnTo>
                  <a:lnTo>
                    <a:pt x="208" y="154"/>
                  </a:lnTo>
                  <a:lnTo>
                    <a:pt x="209" y="157"/>
                  </a:lnTo>
                  <a:lnTo>
                    <a:pt x="210" y="160"/>
                  </a:lnTo>
                  <a:lnTo>
                    <a:pt x="211" y="161"/>
                  </a:lnTo>
                  <a:lnTo>
                    <a:pt x="211" y="165"/>
                  </a:lnTo>
                  <a:lnTo>
                    <a:pt x="211" y="168"/>
                  </a:lnTo>
                  <a:lnTo>
                    <a:pt x="213" y="174"/>
                  </a:lnTo>
                  <a:lnTo>
                    <a:pt x="216" y="180"/>
                  </a:lnTo>
                  <a:lnTo>
                    <a:pt x="220" y="182"/>
                  </a:lnTo>
                  <a:lnTo>
                    <a:pt x="224" y="183"/>
                  </a:lnTo>
                  <a:lnTo>
                    <a:pt x="229" y="183"/>
                  </a:lnTo>
                  <a:lnTo>
                    <a:pt x="231" y="184"/>
                  </a:lnTo>
                  <a:lnTo>
                    <a:pt x="235" y="186"/>
                  </a:lnTo>
                  <a:lnTo>
                    <a:pt x="239" y="187"/>
                  </a:lnTo>
                  <a:lnTo>
                    <a:pt x="245" y="186"/>
                  </a:lnTo>
                  <a:lnTo>
                    <a:pt x="247" y="183"/>
                  </a:lnTo>
                  <a:lnTo>
                    <a:pt x="249" y="180"/>
                  </a:lnTo>
                  <a:lnTo>
                    <a:pt x="252" y="177"/>
                  </a:lnTo>
                  <a:lnTo>
                    <a:pt x="255" y="173"/>
                  </a:lnTo>
                  <a:lnTo>
                    <a:pt x="259" y="170"/>
                  </a:lnTo>
                  <a:lnTo>
                    <a:pt x="266" y="168"/>
                  </a:lnTo>
                  <a:lnTo>
                    <a:pt x="270" y="166"/>
                  </a:lnTo>
                  <a:lnTo>
                    <a:pt x="276" y="165"/>
                  </a:lnTo>
                  <a:lnTo>
                    <a:pt x="281" y="163"/>
                  </a:lnTo>
                  <a:lnTo>
                    <a:pt x="286" y="161"/>
                  </a:lnTo>
                  <a:lnTo>
                    <a:pt x="291" y="159"/>
                  </a:lnTo>
                  <a:lnTo>
                    <a:pt x="295" y="156"/>
                  </a:lnTo>
                  <a:lnTo>
                    <a:pt x="298" y="154"/>
                  </a:lnTo>
                  <a:lnTo>
                    <a:pt x="305" y="154"/>
                  </a:lnTo>
                  <a:lnTo>
                    <a:pt x="311" y="154"/>
                  </a:lnTo>
                  <a:lnTo>
                    <a:pt x="317" y="154"/>
                  </a:lnTo>
                  <a:lnTo>
                    <a:pt x="320" y="154"/>
                  </a:lnTo>
                  <a:lnTo>
                    <a:pt x="324" y="152"/>
                  </a:lnTo>
                  <a:lnTo>
                    <a:pt x="328" y="152"/>
                  </a:lnTo>
                  <a:lnTo>
                    <a:pt x="331" y="155"/>
                  </a:lnTo>
                  <a:lnTo>
                    <a:pt x="334" y="159"/>
                  </a:lnTo>
                  <a:lnTo>
                    <a:pt x="337" y="163"/>
                  </a:lnTo>
                  <a:lnTo>
                    <a:pt x="340" y="168"/>
                  </a:lnTo>
                  <a:lnTo>
                    <a:pt x="344" y="177"/>
                  </a:lnTo>
                  <a:lnTo>
                    <a:pt x="346" y="185"/>
                  </a:lnTo>
                  <a:lnTo>
                    <a:pt x="351" y="196"/>
                  </a:lnTo>
                  <a:lnTo>
                    <a:pt x="355" y="205"/>
                  </a:lnTo>
                  <a:lnTo>
                    <a:pt x="360" y="214"/>
                  </a:lnTo>
                  <a:lnTo>
                    <a:pt x="368" y="225"/>
                  </a:lnTo>
                  <a:lnTo>
                    <a:pt x="371" y="228"/>
                  </a:lnTo>
                  <a:lnTo>
                    <a:pt x="374" y="230"/>
                  </a:lnTo>
                  <a:lnTo>
                    <a:pt x="7" y="65"/>
                  </a:lnTo>
                </a:path>
              </a:pathLst>
            </a:custGeom>
            <a:solidFill>
              <a:schemeClr val="accent1"/>
            </a:solidFill>
            <a:ln w="9525" cap="rnd">
              <a:noFill/>
              <a:round/>
              <a:headEnd/>
              <a:tailEnd/>
            </a:ln>
            <a:effectLst/>
          </p:spPr>
          <p:txBody>
            <a:bodyPr/>
            <a:lstStyle/>
            <a:p>
              <a:pPr>
                <a:defRPr/>
              </a:pPr>
              <a:endParaRPr lang="en-US"/>
            </a:p>
          </p:txBody>
        </p:sp>
        <p:sp>
          <p:nvSpPr>
            <p:cNvPr id="1107" name="Freeform 83"/>
            <p:cNvSpPr>
              <a:spLocks noChangeAspect="1"/>
            </p:cNvSpPr>
            <p:nvPr userDrawn="1"/>
          </p:nvSpPr>
          <p:spPr bwMode="auto">
            <a:xfrm>
              <a:off x="5129" y="24"/>
              <a:ext cx="619" cy="801"/>
            </a:xfrm>
            <a:custGeom>
              <a:avLst/>
              <a:gdLst/>
              <a:ahLst/>
              <a:cxnLst>
                <a:cxn ang="0">
                  <a:pos x="7" y="65"/>
                </a:cxn>
                <a:cxn ang="0">
                  <a:pos x="1" y="96"/>
                </a:cxn>
                <a:cxn ang="0">
                  <a:pos x="0" y="132"/>
                </a:cxn>
                <a:cxn ang="0">
                  <a:pos x="1" y="167"/>
                </a:cxn>
                <a:cxn ang="0">
                  <a:pos x="4" y="206"/>
                </a:cxn>
                <a:cxn ang="0">
                  <a:pos x="11" y="254"/>
                </a:cxn>
                <a:cxn ang="0">
                  <a:pos x="23" y="312"/>
                </a:cxn>
                <a:cxn ang="0">
                  <a:pos x="42" y="371"/>
                </a:cxn>
                <a:cxn ang="0">
                  <a:pos x="56" y="407"/>
                </a:cxn>
                <a:cxn ang="0">
                  <a:pos x="69" y="441"/>
                </a:cxn>
                <a:cxn ang="0">
                  <a:pos x="87" y="479"/>
                </a:cxn>
                <a:cxn ang="0">
                  <a:pos x="111" y="521"/>
                </a:cxn>
                <a:cxn ang="0">
                  <a:pos x="133" y="554"/>
                </a:cxn>
                <a:cxn ang="0">
                  <a:pos x="157" y="585"/>
                </a:cxn>
                <a:cxn ang="0">
                  <a:pos x="177" y="602"/>
                </a:cxn>
                <a:cxn ang="0">
                  <a:pos x="190" y="611"/>
                </a:cxn>
                <a:cxn ang="0">
                  <a:pos x="203" y="618"/>
                </a:cxn>
                <a:cxn ang="0">
                  <a:pos x="218" y="623"/>
                </a:cxn>
                <a:cxn ang="0">
                  <a:pos x="232" y="625"/>
                </a:cxn>
                <a:cxn ang="0">
                  <a:pos x="245" y="623"/>
                </a:cxn>
                <a:cxn ang="0">
                  <a:pos x="259" y="619"/>
                </a:cxn>
                <a:cxn ang="0">
                  <a:pos x="275" y="609"/>
                </a:cxn>
                <a:cxn ang="0">
                  <a:pos x="286" y="601"/>
                </a:cxn>
                <a:cxn ang="0">
                  <a:pos x="298" y="588"/>
                </a:cxn>
                <a:cxn ang="0">
                  <a:pos x="316" y="566"/>
                </a:cxn>
                <a:cxn ang="0">
                  <a:pos x="332" y="541"/>
                </a:cxn>
                <a:cxn ang="0">
                  <a:pos x="355" y="506"/>
                </a:cxn>
                <a:cxn ang="0">
                  <a:pos x="370" y="479"/>
                </a:cxn>
                <a:cxn ang="0">
                  <a:pos x="385" y="449"/>
                </a:cxn>
                <a:cxn ang="0">
                  <a:pos x="400" y="415"/>
                </a:cxn>
                <a:cxn ang="0">
                  <a:pos x="414" y="374"/>
                </a:cxn>
                <a:cxn ang="0">
                  <a:pos x="429" y="325"/>
                </a:cxn>
                <a:cxn ang="0">
                  <a:pos x="440" y="278"/>
                </a:cxn>
                <a:cxn ang="0">
                  <a:pos x="446" y="241"/>
                </a:cxn>
                <a:cxn ang="0">
                  <a:pos x="449" y="209"/>
                </a:cxn>
                <a:cxn ang="0">
                  <a:pos x="452" y="183"/>
                </a:cxn>
                <a:cxn ang="0">
                  <a:pos x="452" y="162"/>
                </a:cxn>
                <a:cxn ang="0">
                  <a:pos x="453" y="146"/>
                </a:cxn>
                <a:cxn ang="0">
                  <a:pos x="453" y="120"/>
                </a:cxn>
                <a:cxn ang="0">
                  <a:pos x="453" y="103"/>
                </a:cxn>
                <a:cxn ang="0">
                  <a:pos x="449" y="86"/>
                </a:cxn>
                <a:cxn ang="0">
                  <a:pos x="444" y="71"/>
                </a:cxn>
                <a:cxn ang="0">
                  <a:pos x="429" y="44"/>
                </a:cxn>
                <a:cxn ang="0">
                  <a:pos x="404" y="29"/>
                </a:cxn>
                <a:cxn ang="0">
                  <a:pos x="378" y="20"/>
                </a:cxn>
                <a:cxn ang="0">
                  <a:pos x="335" y="10"/>
                </a:cxn>
                <a:cxn ang="0">
                  <a:pos x="292" y="3"/>
                </a:cxn>
                <a:cxn ang="0">
                  <a:pos x="260" y="0"/>
                </a:cxn>
                <a:cxn ang="0">
                  <a:pos x="195" y="0"/>
                </a:cxn>
                <a:cxn ang="0">
                  <a:pos x="152" y="4"/>
                </a:cxn>
                <a:cxn ang="0">
                  <a:pos x="103" y="14"/>
                </a:cxn>
                <a:cxn ang="0">
                  <a:pos x="68" y="24"/>
                </a:cxn>
                <a:cxn ang="0">
                  <a:pos x="42" y="34"/>
                </a:cxn>
                <a:cxn ang="0">
                  <a:pos x="22" y="48"/>
                </a:cxn>
                <a:cxn ang="0">
                  <a:pos x="7" y="65"/>
                </a:cxn>
              </a:cxnLst>
              <a:rect l="0" t="0" r="r" b="b"/>
              <a:pathLst>
                <a:path w="454" h="626">
                  <a:moveTo>
                    <a:pt x="7" y="65"/>
                  </a:moveTo>
                  <a:lnTo>
                    <a:pt x="1" y="96"/>
                  </a:lnTo>
                  <a:lnTo>
                    <a:pt x="0" y="132"/>
                  </a:lnTo>
                  <a:lnTo>
                    <a:pt x="1" y="167"/>
                  </a:lnTo>
                  <a:lnTo>
                    <a:pt x="4" y="206"/>
                  </a:lnTo>
                  <a:lnTo>
                    <a:pt x="11" y="254"/>
                  </a:lnTo>
                  <a:lnTo>
                    <a:pt x="23" y="312"/>
                  </a:lnTo>
                  <a:lnTo>
                    <a:pt x="42" y="371"/>
                  </a:lnTo>
                  <a:lnTo>
                    <a:pt x="56" y="407"/>
                  </a:lnTo>
                  <a:lnTo>
                    <a:pt x="69" y="441"/>
                  </a:lnTo>
                  <a:lnTo>
                    <a:pt x="87" y="479"/>
                  </a:lnTo>
                  <a:lnTo>
                    <a:pt x="111" y="521"/>
                  </a:lnTo>
                  <a:lnTo>
                    <a:pt x="133" y="554"/>
                  </a:lnTo>
                  <a:lnTo>
                    <a:pt x="157" y="585"/>
                  </a:lnTo>
                  <a:lnTo>
                    <a:pt x="177" y="602"/>
                  </a:lnTo>
                  <a:lnTo>
                    <a:pt x="190" y="611"/>
                  </a:lnTo>
                  <a:lnTo>
                    <a:pt x="203" y="618"/>
                  </a:lnTo>
                  <a:lnTo>
                    <a:pt x="218" y="623"/>
                  </a:lnTo>
                  <a:lnTo>
                    <a:pt x="232" y="625"/>
                  </a:lnTo>
                  <a:lnTo>
                    <a:pt x="245" y="623"/>
                  </a:lnTo>
                  <a:lnTo>
                    <a:pt x="259" y="619"/>
                  </a:lnTo>
                  <a:lnTo>
                    <a:pt x="275" y="609"/>
                  </a:lnTo>
                  <a:lnTo>
                    <a:pt x="286" y="601"/>
                  </a:lnTo>
                  <a:lnTo>
                    <a:pt x="298" y="588"/>
                  </a:lnTo>
                  <a:lnTo>
                    <a:pt x="316" y="566"/>
                  </a:lnTo>
                  <a:lnTo>
                    <a:pt x="332" y="541"/>
                  </a:lnTo>
                  <a:lnTo>
                    <a:pt x="355" y="506"/>
                  </a:lnTo>
                  <a:lnTo>
                    <a:pt x="370" y="479"/>
                  </a:lnTo>
                  <a:lnTo>
                    <a:pt x="385" y="449"/>
                  </a:lnTo>
                  <a:lnTo>
                    <a:pt x="400" y="415"/>
                  </a:lnTo>
                  <a:lnTo>
                    <a:pt x="414" y="374"/>
                  </a:lnTo>
                  <a:lnTo>
                    <a:pt x="429" y="325"/>
                  </a:lnTo>
                  <a:lnTo>
                    <a:pt x="440" y="278"/>
                  </a:lnTo>
                  <a:lnTo>
                    <a:pt x="446" y="241"/>
                  </a:lnTo>
                  <a:lnTo>
                    <a:pt x="449" y="209"/>
                  </a:lnTo>
                  <a:lnTo>
                    <a:pt x="452" y="183"/>
                  </a:lnTo>
                  <a:lnTo>
                    <a:pt x="452" y="162"/>
                  </a:lnTo>
                  <a:lnTo>
                    <a:pt x="453" y="146"/>
                  </a:lnTo>
                  <a:lnTo>
                    <a:pt x="453" y="120"/>
                  </a:lnTo>
                  <a:lnTo>
                    <a:pt x="453" y="103"/>
                  </a:lnTo>
                  <a:lnTo>
                    <a:pt x="449" y="86"/>
                  </a:lnTo>
                  <a:lnTo>
                    <a:pt x="444" y="71"/>
                  </a:lnTo>
                  <a:lnTo>
                    <a:pt x="429" y="44"/>
                  </a:lnTo>
                  <a:lnTo>
                    <a:pt x="404" y="29"/>
                  </a:lnTo>
                  <a:lnTo>
                    <a:pt x="378" y="20"/>
                  </a:lnTo>
                  <a:lnTo>
                    <a:pt x="335" y="10"/>
                  </a:lnTo>
                  <a:lnTo>
                    <a:pt x="292" y="3"/>
                  </a:lnTo>
                  <a:lnTo>
                    <a:pt x="260" y="0"/>
                  </a:lnTo>
                  <a:lnTo>
                    <a:pt x="195" y="0"/>
                  </a:lnTo>
                  <a:lnTo>
                    <a:pt x="152" y="4"/>
                  </a:lnTo>
                  <a:lnTo>
                    <a:pt x="103" y="14"/>
                  </a:lnTo>
                  <a:lnTo>
                    <a:pt x="68" y="24"/>
                  </a:lnTo>
                  <a:lnTo>
                    <a:pt x="42" y="34"/>
                  </a:lnTo>
                  <a:lnTo>
                    <a:pt x="22" y="48"/>
                  </a:lnTo>
                  <a:lnTo>
                    <a:pt x="7" y="65"/>
                  </a:lnTo>
                </a:path>
              </a:pathLst>
            </a:custGeom>
            <a:solidFill>
              <a:schemeClr val="tx1"/>
            </a:solidFill>
            <a:ln w="12700" cap="rnd" cmpd="sng">
              <a:solidFill>
                <a:schemeClr val="tx1"/>
              </a:solidFill>
              <a:prstDash val="solid"/>
              <a:round/>
              <a:headEnd/>
              <a:tailEnd/>
            </a:ln>
            <a:effectLst/>
          </p:spPr>
          <p:txBody>
            <a:bodyPr/>
            <a:lstStyle/>
            <a:p>
              <a:pPr>
                <a:defRPr/>
              </a:pPr>
              <a:endParaRPr lang="en-US"/>
            </a:p>
          </p:txBody>
        </p:sp>
        <p:sp>
          <p:nvSpPr>
            <p:cNvPr id="1108" name="Freeform 84"/>
            <p:cNvSpPr>
              <a:spLocks noChangeAspect="1"/>
            </p:cNvSpPr>
            <p:nvPr userDrawn="1"/>
          </p:nvSpPr>
          <p:spPr bwMode="auto">
            <a:xfrm>
              <a:off x="5150" y="238"/>
              <a:ext cx="455" cy="566"/>
            </a:xfrm>
            <a:custGeom>
              <a:avLst/>
              <a:gdLst/>
              <a:ahLst/>
              <a:cxnLst>
                <a:cxn ang="0">
                  <a:pos x="0" y="0"/>
                </a:cxn>
                <a:cxn ang="0">
                  <a:pos x="0" y="21"/>
                </a:cxn>
                <a:cxn ang="0">
                  <a:pos x="5" y="66"/>
                </a:cxn>
                <a:cxn ang="0">
                  <a:pos x="12" y="103"/>
                </a:cxn>
                <a:cxn ang="0">
                  <a:pos x="18" y="131"/>
                </a:cxn>
                <a:cxn ang="0">
                  <a:pos x="24" y="154"/>
                </a:cxn>
                <a:cxn ang="0">
                  <a:pos x="30" y="178"/>
                </a:cxn>
                <a:cxn ang="0">
                  <a:pos x="41" y="207"/>
                </a:cxn>
                <a:cxn ang="0">
                  <a:pos x="57" y="248"/>
                </a:cxn>
                <a:cxn ang="0">
                  <a:pos x="68" y="273"/>
                </a:cxn>
                <a:cxn ang="0">
                  <a:pos x="82" y="301"/>
                </a:cxn>
                <a:cxn ang="0">
                  <a:pos x="97" y="330"/>
                </a:cxn>
                <a:cxn ang="0">
                  <a:pos x="120" y="365"/>
                </a:cxn>
                <a:cxn ang="0">
                  <a:pos x="140" y="392"/>
                </a:cxn>
                <a:cxn ang="0">
                  <a:pos x="149" y="402"/>
                </a:cxn>
                <a:cxn ang="0">
                  <a:pos x="161" y="415"/>
                </a:cxn>
                <a:cxn ang="0">
                  <a:pos x="170" y="424"/>
                </a:cxn>
                <a:cxn ang="0">
                  <a:pos x="186" y="436"/>
                </a:cxn>
                <a:cxn ang="0">
                  <a:pos x="201" y="440"/>
                </a:cxn>
                <a:cxn ang="0">
                  <a:pos x="214" y="442"/>
                </a:cxn>
                <a:cxn ang="0">
                  <a:pos x="226" y="440"/>
                </a:cxn>
                <a:cxn ang="0">
                  <a:pos x="240" y="436"/>
                </a:cxn>
                <a:cxn ang="0">
                  <a:pos x="258" y="425"/>
                </a:cxn>
                <a:cxn ang="0">
                  <a:pos x="269" y="414"/>
                </a:cxn>
                <a:cxn ang="0">
                  <a:pos x="279" y="402"/>
                </a:cxn>
                <a:cxn ang="0">
                  <a:pos x="295" y="383"/>
                </a:cxn>
                <a:cxn ang="0">
                  <a:pos x="310" y="359"/>
                </a:cxn>
                <a:cxn ang="0">
                  <a:pos x="321" y="340"/>
                </a:cxn>
                <a:cxn ang="0">
                  <a:pos x="332" y="323"/>
                </a:cxn>
                <a:cxn ang="0">
                  <a:pos x="0" y="0"/>
                </a:cxn>
              </a:cxnLst>
              <a:rect l="0" t="0" r="r" b="b"/>
              <a:pathLst>
                <a:path w="333" h="443">
                  <a:moveTo>
                    <a:pt x="0" y="0"/>
                  </a:moveTo>
                  <a:lnTo>
                    <a:pt x="0" y="21"/>
                  </a:lnTo>
                  <a:lnTo>
                    <a:pt x="5" y="66"/>
                  </a:lnTo>
                  <a:lnTo>
                    <a:pt x="12" y="103"/>
                  </a:lnTo>
                  <a:lnTo>
                    <a:pt x="18" y="131"/>
                  </a:lnTo>
                  <a:lnTo>
                    <a:pt x="24" y="154"/>
                  </a:lnTo>
                  <a:lnTo>
                    <a:pt x="30" y="178"/>
                  </a:lnTo>
                  <a:lnTo>
                    <a:pt x="41" y="207"/>
                  </a:lnTo>
                  <a:lnTo>
                    <a:pt x="57" y="248"/>
                  </a:lnTo>
                  <a:lnTo>
                    <a:pt x="68" y="273"/>
                  </a:lnTo>
                  <a:lnTo>
                    <a:pt x="82" y="301"/>
                  </a:lnTo>
                  <a:lnTo>
                    <a:pt x="97" y="330"/>
                  </a:lnTo>
                  <a:lnTo>
                    <a:pt x="120" y="365"/>
                  </a:lnTo>
                  <a:lnTo>
                    <a:pt x="140" y="392"/>
                  </a:lnTo>
                  <a:lnTo>
                    <a:pt x="149" y="402"/>
                  </a:lnTo>
                  <a:lnTo>
                    <a:pt x="161" y="415"/>
                  </a:lnTo>
                  <a:lnTo>
                    <a:pt x="170" y="424"/>
                  </a:lnTo>
                  <a:lnTo>
                    <a:pt x="186" y="436"/>
                  </a:lnTo>
                  <a:lnTo>
                    <a:pt x="201" y="440"/>
                  </a:lnTo>
                  <a:lnTo>
                    <a:pt x="214" y="442"/>
                  </a:lnTo>
                  <a:lnTo>
                    <a:pt x="226" y="440"/>
                  </a:lnTo>
                  <a:lnTo>
                    <a:pt x="240" y="436"/>
                  </a:lnTo>
                  <a:lnTo>
                    <a:pt x="258" y="425"/>
                  </a:lnTo>
                  <a:lnTo>
                    <a:pt x="269" y="414"/>
                  </a:lnTo>
                  <a:lnTo>
                    <a:pt x="279" y="402"/>
                  </a:lnTo>
                  <a:lnTo>
                    <a:pt x="295" y="383"/>
                  </a:lnTo>
                  <a:lnTo>
                    <a:pt x="310" y="359"/>
                  </a:lnTo>
                  <a:lnTo>
                    <a:pt x="321" y="340"/>
                  </a:lnTo>
                  <a:lnTo>
                    <a:pt x="332" y="323"/>
                  </a:lnTo>
                  <a:lnTo>
                    <a:pt x="0" y="0"/>
                  </a:lnTo>
                </a:path>
              </a:pathLst>
            </a:custGeom>
            <a:solidFill>
              <a:srgbClr val="969696"/>
            </a:solidFill>
            <a:ln w="12700" cap="rnd" cmpd="sng">
              <a:solidFill>
                <a:schemeClr val="tx1"/>
              </a:solidFill>
              <a:prstDash val="solid"/>
              <a:round/>
              <a:headEnd/>
              <a:tailEnd/>
            </a:ln>
            <a:effectLst/>
          </p:spPr>
          <p:txBody>
            <a:bodyPr/>
            <a:lstStyle/>
            <a:p>
              <a:pPr>
                <a:defRPr/>
              </a:pPr>
              <a:endParaRPr lang="en-US"/>
            </a:p>
          </p:txBody>
        </p:sp>
        <p:sp>
          <p:nvSpPr>
            <p:cNvPr id="1109" name="Freeform 85"/>
            <p:cNvSpPr>
              <a:spLocks noChangeAspect="1"/>
            </p:cNvSpPr>
            <p:nvPr userDrawn="1"/>
          </p:nvSpPr>
          <p:spPr bwMode="auto">
            <a:xfrm>
              <a:off x="5198" y="39"/>
              <a:ext cx="531" cy="471"/>
            </a:xfrm>
            <a:custGeom>
              <a:avLst/>
              <a:gdLst/>
              <a:ahLst/>
              <a:cxnLst>
                <a:cxn ang="0">
                  <a:pos x="0" y="31"/>
                </a:cxn>
                <a:cxn ang="0">
                  <a:pos x="43" y="17"/>
                </a:cxn>
                <a:cxn ang="0">
                  <a:pos x="85" y="9"/>
                </a:cxn>
                <a:cxn ang="0">
                  <a:pos x="125" y="2"/>
                </a:cxn>
                <a:cxn ang="0">
                  <a:pos x="156" y="0"/>
                </a:cxn>
                <a:cxn ang="0">
                  <a:pos x="201" y="0"/>
                </a:cxn>
                <a:cxn ang="0">
                  <a:pos x="220" y="2"/>
                </a:cxn>
                <a:cxn ang="0">
                  <a:pos x="243" y="3"/>
                </a:cxn>
                <a:cxn ang="0">
                  <a:pos x="280" y="10"/>
                </a:cxn>
                <a:cxn ang="0">
                  <a:pos x="308" y="17"/>
                </a:cxn>
                <a:cxn ang="0">
                  <a:pos x="348" y="29"/>
                </a:cxn>
                <a:cxn ang="0">
                  <a:pos x="363" y="38"/>
                </a:cxn>
                <a:cxn ang="0">
                  <a:pos x="377" y="53"/>
                </a:cxn>
                <a:cxn ang="0">
                  <a:pos x="384" y="68"/>
                </a:cxn>
                <a:cxn ang="0">
                  <a:pos x="388" y="91"/>
                </a:cxn>
                <a:cxn ang="0">
                  <a:pos x="388" y="114"/>
                </a:cxn>
                <a:cxn ang="0">
                  <a:pos x="388" y="146"/>
                </a:cxn>
                <a:cxn ang="0">
                  <a:pos x="385" y="180"/>
                </a:cxn>
                <a:cxn ang="0">
                  <a:pos x="383" y="204"/>
                </a:cxn>
                <a:cxn ang="0">
                  <a:pos x="379" y="234"/>
                </a:cxn>
                <a:cxn ang="0">
                  <a:pos x="374" y="264"/>
                </a:cxn>
                <a:cxn ang="0">
                  <a:pos x="368" y="290"/>
                </a:cxn>
                <a:cxn ang="0">
                  <a:pos x="361" y="317"/>
                </a:cxn>
                <a:cxn ang="0">
                  <a:pos x="353" y="344"/>
                </a:cxn>
                <a:cxn ang="0">
                  <a:pos x="346" y="368"/>
                </a:cxn>
                <a:cxn ang="0">
                  <a:pos x="0" y="31"/>
                </a:cxn>
              </a:cxnLst>
              <a:rect l="0" t="0" r="r" b="b"/>
              <a:pathLst>
                <a:path w="389" h="369">
                  <a:moveTo>
                    <a:pt x="0" y="31"/>
                  </a:moveTo>
                  <a:lnTo>
                    <a:pt x="43" y="17"/>
                  </a:lnTo>
                  <a:lnTo>
                    <a:pt x="85" y="9"/>
                  </a:lnTo>
                  <a:lnTo>
                    <a:pt x="125" y="2"/>
                  </a:lnTo>
                  <a:lnTo>
                    <a:pt x="156" y="0"/>
                  </a:lnTo>
                  <a:lnTo>
                    <a:pt x="201" y="0"/>
                  </a:lnTo>
                  <a:lnTo>
                    <a:pt x="220" y="2"/>
                  </a:lnTo>
                  <a:lnTo>
                    <a:pt x="243" y="3"/>
                  </a:lnTo>
                  <a:lnTo>
                    <a:pt x="280" y="10"/>
                  </a:lnTo>
                  <a:lnTo>
                    <a:pt x="308" y="17"/>
                  </a:lnTo>
                  <a:lnTo>
                    <a:pt x="348" y="29"/>
                  </a:lnTo>
                  <a:lnTo>
                    <a:pt x="363" y="38"/>
                  </a:lnTo>
                  <a:lnTo>
                    <a:pt x="377" y="53"/>
                  </a:lnTo>
                  <a:lnTo>
                    <a:pt x="384" y="68"/>
                  </a:lnTo>
                  <a:lnTo>
                    <a:pt x="388" y="91"/>
                  </a:lnTo>
                  <a:lnTo>
                    <a:pt x="388" y="114"/>
                  </a:lnTo>
                  <a:lnTo>
                    <a:pt x="388" y="146"/>
                  </a:lnTo>
                  <a:lnTo>
                    <a:pt x="385" y="180"/>
                  </a:lnTo>
                  <a:lnTo>
                    <a:pt x="383" y="204"/>
                  </a:lnTo>
                  <a:lnTo>
                    <a:pt x="379" y="234"/>
                  </a:lnTo>
                  <a:lnTo>
                    <a:pt x="374" y="264"/>
                  </a:lnTo>
                  <a:lnTo>
                    <a:pt x="368" y="290"/>
                  </a:lnTo>
                  <a:lnTo>
                    <a:pt x="361" y="317"/>
                  </a:lnTo>
                  <a:lnTo>
                    <a:pt x="353" y="344"/>
                  </a:lnTo>
                  <a:lnTo>
                    <a:pt x="346" y="368"/>
                  </a:lnTo>
                  <a:lnTo>
                    <a:pt x="0" y="31"/>
                  </a:lnTo>
                </a:path>
              </a:pathLst>
            </a:custGeom>
            <a:solidFill>
              <a:srgbClr val="969696"/>
            </a:solidFill>
            <a:ln w="12700" cap="rnd" cmpd="sng">
              <a:solidFill>
                <a:schemeClr val="tx1"/>
              </a:solidFill>
              <a:prstDash val="solid"/>
              <a:round/>
              <a:headEnd/>
              <a:tailEnd/>
            </a:ln>
            <a:effectLst/>
          </p:spPr>
          <p:txBody>
            <a:bodyPr/>
            <a:lstStyle/>
            <a:p>
              <a:pPr>
                <a:defRPr/>
              </a:pPr>
              <a:endParaRPr lang="en-US"/>
            </a:p>
          </p:txBody>
        </p:sp>
        <p:sp>
          <p:nvSpPr>
            <p:cNvPr id="1110" name="Freeform 86"/>
            <p:cNvSpPr>
              <a:spLocks noChangeAspect="1"/>
            </p:cNvSpPr>
            <p:nvPr userDrawn="1"/>
          </p:nvSpPr>
          <p:spPr bwMode="auto">
            <a:xfrm>
              <a:off x="5413" y="56"/>
              <a:ext cx="272" cy="265"/>
            </a:xfrm>
            <a:custGeom>
              <a:avLst/>
              <a:gdLst/>
              <a:ahLst/>
              <a:cxnLst>
                <a:cxn ang="0">
                  <a:pos x="165" y="192"/>
                </a:cxn>
                <a:cxn ang="0">
                  <a:pos x="167" y="175"/>
                </a:cxn>
                <a:cxn ang="0">
                  <a:pos x="177" y="155"/>
                </a:cxn>
                <a:cxn ang="0">
                  <a:pos x="191" y="132"/>
                </a:cxn>
                <a:cxn ang="0">
                  <a:pos x="199" y="104"/>
                </a:cxn>
                <a:cxn ang="0">
                  <a:pos x="196" y="91"/>
                </a:cxn>
                <a:cxn ang="0">
                  <a:pos x="188" y="81"/>
                </a:cxn>
                <a:cxn ang="0">
                  <a:pos x="167" y="63"/>
                </a:cxn>
                <a:cxn ang="0">
                  <a:pos x="146" y="51"/>
                </a:cxn>
                <a:cxn ang="0">
                  <a:pos x="128" y="39"/>
                </a:cxn>
                <a:cxn ang="0">
                  <a:pos x="122" y="33"/>
                </a:cxn>
                <a:cxn ang="0">
                  <a:pos x="120" y="26"/>
                </a:cxn>
                <a:cxn ang="0">
                  <a:pos x="112" y="17"/>
                </a:cxn>
                <a:cxn ang="0">
                  <a:pos x="106" y="12"/>
                </a:cxn>
                <a:cxn ang="0">
                  <a:pos x="103" y="6"/>
                </a:cxn>
                <a:cxn ang="0">
                  <a:pos x="94" y="0"/>
                </a:cxn>
                <a:cxn ang="0">
                  <a:pos x="95" y="8"/>
                </a:cxn>
                <a:cxn ang="0">
                  <a:pos x="97" y="21"/>
                </a:cxn>
                <a:cxn ang="0">
                  <a:pos x="99" y="29"/>
                </a:cxn>
                <a:cxn ang="0">
                  <a:pos x="95" y="31"/>
                </a:cxn>
                <a:cxn ang="0">
                  <a:pos x="89" y="21"/>
                </a:cxn>
                <a:cxn ang="0">
                  <a:pos x="82" y="14"/>
                </a:cxn>
                <a:cxn ang="0">
                  <a:pos x="78" y="6"/>
                </a:cxn>
                <a:cxn ang="0">
                  <a:pos x="74" y="9"/>
                </a:cxn>
                <a:cxn ang="0">
                  <a:pos x="73" y="17"/>
                </a:cxn>
                <a:cxn ang="0">
                  <a:pos x="74" y="25"/>
                </a:cxn>
                <a:cxn ang="0">
                  <a:pos x="76" y="35"/>
                </a:cxn>
                <a:cxn ang="0">
                  <a:pos x="74" y="43"/>
                </a:cxn>
                <a:cxn ang="0">
                  <a:pos x="68" y="52"/>
                </a:cxn>
                <a:cxn ang="0">
                  <a:pos x="60" y="56"/>
                </a:cxn>
                <a:cxn ang="0">
                  <a:pos x="58" y="63"/>
                </a:cxn>
                <a:cxn ang="0">
                  <a:pos x="56" y="69"/>
                </a:cxn>
                <a:cxn ang="0">
                  <a:pos x="50" y="78"/>
                </a:cxn>
                <a:cxn ang="0">
                  <a:pos x="42" y="84"/>
                </a:cxn>
                <a:cxn ang="0">
                  <a:pos x="28" y="101"/>
                </a:cxn>
                <a:cxn ang="0">
                  <a:pos x="13" y="114"/>
                </a:cxn>
                <a:cxn ang="0">
                  <a:pos x="1" y="122"/>
                </a:cxn>
                <a:cxn ang="0">
                  <a:pos x="1" y="132"/>
                </a:cxn>
                <a:cxn ang="0">
                  <a:pos x="3" y="140"/>
                </a:cxn>
                <a:cxn ang="0">
                  <a:pos x="8" y="156"/>
                </a:cxn>
                <a:cxn ang="0">
                  <a:pos x="21" y="159"/>
                </a:cxn>
                <a:cxn ang="0">
                  <a:pos x="31" y="162"/>
                </a:cxn>
                <a:cxn ang="0">
                  <a:pos x="41" y="155"/>
                </a:cxn>
                <a:cxn ang="0">
                  <a:pos x="51" y="146"/>
                </a:cxn>
                <a:cxn ang="0">
                  <a:pos x="68" y="140"/>
                </a:cxn>
                <a:cxn ang="0">
                  <a:pos x="83" y="134"/>
                </a:cxn>
                <a:cxn ang="0">
                  <a:pos x="97" y="130"/>
                </a:cxn>
                <a:cxn ang="0">
                  <a:pos x="112" y="130"/>
                </a:cxn>
                <a:cxn ang="0">
                  <a:pos x="123" y="131"/>
                </a:cxn>
                <a:cxn ang="0">
                  <a:pos x="132" y="144"/>
                </a:cxn>
                <a:cxn ang="0">
                  <a:pos x="143" y="172"/>
                </a:cxn>
                <a:cxn ang="0">
                  <a:pos x="160" y="201"/>
                </a:cxn>
              </a:cxnLst>
              <a:rect l="0" t="0" r="r" b="b"/>
              <a:pathLst>
                <a:path w="200" h="207">
                  <a:moveTo>
                    <a:pt x="166" y="206"/>
                  </a:moveTo>
                  <a:lnTo>
                    <a:pt x="165" y="196"/>
                  </a:lnTo>
                  <a:lnTo>
                    <a:pt x="165" y="192"/>
                  </a:lnTo>
                  <a:lnTo>
                    <a:pt x="165" y="186"/>
                  </a:lnTo>
                  <a:lnTo>
                    <a:pt x="166" y="181"/>
                  </a:lnTo>
                  <a:lnTo>
                    <a:pt x="167" y="175"/>
                  </a:lnTo>
                  <a:lnTo>
                    <a:pt x="170" y="167"/>
                  </a:lnTo>
                  <a:lnTo>
                    <a:pt x="173" y="161"/>
                  </a:lnTo>
                  <a:lnTo>
                    <a:pt x="177" y="155"/>
                  </a:lnTo>
                  <a:lnTo>
                    <a:pt x="183" y="146"/>
                  </a:lnTo>
                  <a:lnTo>
                    <a:pt x="186" y="141"/>
                  </a:lnTo>
                  <a:lnTo>
                    <a:pt x="191" y="132"/>
                  </a:lnTo>
                  <a:lnTo>
                    <a:pt x="197" y="119"/>
                  </a:lnTo>
                  <a:lnTo>
                    <a:pt x="199" y="109"/>
                  </a:lnTo>
                  <a:lnTo>
                    <a:pt x="199" y="104"/>
                  </a:lnTo>
                  <a:lnTo>
                    <a:pt x="199" y="100"/>
                  </a:lnTo>
                  <a:lnTo>
                    <a:pt x="197" y="95"/>
                  </a:lnTo>
                  <a:lnTo>
                    <a:pt x="196" y="91"/>
                  </a:lnTo>
                  <a:lnTo>
                    <a:pt x="195" y="89"/>
                  </a:lnTo>
                  <a:lnTo>
                    <a:pt x="192" y="84"/>
                  </a:lnTo>
                  <a:lnTo>
                    <a:pt x="188" y="81"/>
                  </a:lnTo>
                  <a:lnTo>
                    <a:pt x="184" y="76"/>
                  </a:lnTo>
                  <a:lnTo>
                    <a:pt x="178" y="72"/>
                  </a:lnTo>
                  <a:lnTo>
                    <a:pt x="167" y="63"/>
                  </a:lnTo>
                  <a:lnTo>
                    <a:pt x="158" y="58"/>
                  </a:lnTo>
                  <a:lnTo>
                    <a:pt x="154" y="56"/>
                  </a:lnTo>
                  <a:lnTo>
                    <a:pt x="146" y="51"/>
                  </a:lnTo>
                  <a:lnTo>
                    <a:pt x="140" y="46"/>
                  </a:lnTo>
                  <a:lnTo>
                    <a:pt x="133" y="41"/>
                  </a:lnTo>
                  <a:lnTo>
                    <a:pt x="128" y="39"/>
                  </a:lnTo>
                  <a:lnTo>
                    <a:pt x="126" y="38"/>
                  </a:lnTo>
                  <a:lnTo>
                    <a:pt x="124" y="36"/>
                  </a:lnTo>
                  <a:lnTo>
                    <a:pt x="122" y="33"/>
                  </a:lnTo>
                  <a:lnTo>
                    <a:pt x="122" y="31"/>
                  </a:lnTo>
                  <a:lnTo>
                    <a:pt x="120" y="29"/>
                  </a:lnTo>
                  <a:lnTo>
                    <a:pt x="120" y="26"/>
                  </a:lnTo>
                  <a:lnTo>
                    <a:pt x="118" y="23"/>
                  </a:lnTo>
                  <a:lnTo>
                    <a:pt x="115" y="19"/>
                  </a:lnTo>
                  <a:lnTo>
                    <a:pt x="112" y="17"/>
                  </a:lnTo>
                  <a:lnTo>
                    <a:pt x="110" y="15"/>
                  </a:lnTo>
                  <a:lnTo>
                    <a:pt x="108" y="14"/>
                  </a:lnTo>
                  <a:lnTo>
                    <a:pt x="106" y="12"/>
                  </a:lnTo>
                  <a:lnTo>
                    <a:pt x="104" y="11"/>
                  </a:lnTo>
                  <a:lnTo>
                    <a:pt x="104" y="9"/>
                  </a:lnTo>
                  <a:lnTo>
                    <a:pt x="103" y="6"/>
                  </a:lnTo>
                  <a:lnTo>
                    <a:pt x="100" y="3"/>
                  </a:lnTo>
                  <a:lnTo>
                    <a:pt x="95" y="0"/>
                  </a:lnTo>
                  <a:lnTo>
                    <a:pt x="94" y="0"/>
                  </a:lnTo>
                  <a:lnTo>
                    <a:pt x="94" y="3"/>
                  </a:lnTo>
                  <a:lnTo>
                    <a:pt x="95" y="7"/>
                  </a:lnTo>
                  <a:lnTo>
                    <a:pt x="95" y="8"/>
                  </a:lnTo>
                  <a:lnTo>
                    <a:pt x="95" y="12"/>
                  </a:lnTo>
                  <a:lnTo>
                    <a:pt x="95" y="17"/>
                  </a:lnTo>
                  <a:lnTo>
                    <a:pt x="97" y="21"/>
                  </a:lnTo>
                  <a:lnTo>
                    <a:pt x="98" y="25"/>
                  </a:lnTo>
                  <a:lnTo>
                    <a:pt x="99" y="27"/>
                  </a:lnTo>
                  <a:lnTo>
                    <a:pt x="99" y="29"/>
                  </a:lnTo>
                  <a:lnTo>
                    <a:pt x="99" y="30"/>
                  </a:lnTo>
                  <a:lnTo>
                    <a:pt x="97" y="31"/>
                  </a:lnTo>
                  <a:lnTo>
                    <a:pt x="95" y="31"/>
                  </a:lnTo>
                  <a:lnTo>
                    <a:pt x="93" y="30"/>
                  </a:lnTo>
                  <a:lnTo>
                    <a:pt x="90" y="25"/>
                  </a:lnTo>
                  <a:lnTo>
                    <a:pt x="89" y="21"/>
                  </a:lnTo>
                  <a:lnTo>
                    <a:pt x="87" y="18"/>
                  </a:lnTo>
                  <a:lnTo>
                    <a:pt x="85" y="16"/>
                  </a:lnTo>
                  <a:lnTo>
                    <a:pt x="82" y="14"/>
                  </a:lnTo>
                  <a:lnTo>
                    <a:pt x="81" y="11"/>
                  </a:lnTo>
                  <a:lnTo>
                    <a:pt x="79" y="9"/>
                  </a:lnTo>
                  <a:lnTo>
                    <a:pt x="78" y="6"/>
                  </a:lnTo>
                  <a:lnTo>
                    <a:pt x="76" y="4"/>
                  </a:lnTo>
                  <a:lnTo>
                    <a:pt x="73" y="3"/>
                  </a:lnTo>
                  <a:lnTo>
                    <a:pt x="74" y="9"/>
                  </a:lnTo>
                  <a:lnTo>
                    <a:pt x="74" y="12"/>
                  </a:lnTo>
                  <a:lnTo>
                    <a:pt x="74" y="15"/>
                  </a:lnTo>
                  <a:lnTo>
                    <a:pt x="73" y="17"/>
                  </a:lnTo>
                  <a:lnTo>
                    <a:pt x="73" y="19"/>
                  </a:lnTo>
                  <a:lnTo>
                    <a:pt x="73" y="23"/>
                  </a:lnTo>
                  <a:lnTo>
                    <a:pt x="74" y="25"/>
                  </a:lnTo>
                  <a:lnTo>
                    <a:pt x="74" y="27"/>
                  </a:lnTo>
                  <a:lnTo>
                    <a:pt x="75" y="31"/>
                  </a:lnTo>
                  <a:lnTo>
                    <a:pt x="76" y="35"/>
                  </a:lnTo>
                  <a:lnTo>
                    <a:pt x="78" y="39"/>
                  </a:lnTo>
                  <a:lnTo>
                    <a:pt x="76" y="41"/>
                  </a:lnTo>
                  <a:lnTo>
                    <a:pt x="74" y="43"/>
                  </a:lnTo>
                  <a:lnTo>
                    <a:pt x="72" y="46"/>
                  </a:lnTo>
                  <a:lnTo>
                    <a:pt x="69" y="50"/>
                  </a:lnTo>
                  <a:lnTo>
                    <a:pt x="68" y="52"/>
                  </a:lnTo>
                  <a:lnTo>
                    <a:pt x="63" y="53"/>
                  </a:lnTo>
                  <a:lnTo>
                    <a:pt x="61" y="54"/>
                  </a:lnTo>
                  <a:lnTo>
                    <a:pt x="60" y="56"/>
                  </a:lnTo>
                  <a:lnTo>
                    <a:pt x="58" y="59"/>
                  </a:lnTo>
                  <a:lnTo>
                    <a:pt x="57" y="60"/>
                  </a:lnTo>
                  <a:lnTo>
                    <a:pt x="58" y="63"/>
                  </a:lnTo>
                  <a:lnTo>
                    <a:pt x="57" y="65"/>
                  </a:lnTo>
                  <a:lnTo>
                    <a:pt x="53" y="67"/>
                  </a:lnTo>
                  <a:lnTo>
                    <a:pt x="56" y="69"/>
                  </a:lnTo>
                  <a:lnTo>
                    <a:pt x="55" y="73"/>
                  </a:lnTo>
                  <a:lnTo>
                    <a:pt x="55" y="75"/>
                  </a:lnTo>
                  <a:lnTo>
                    <a:pt x="50" y="78"/>
                  </a:lnTo>
                  <a:lnTo>
                    <a:pt x="46" y="80"/>
                  </a:lnTo>
                  <a:lnTo>
                    <a:pt x="46" y="81"/>
                  </a:lnTo>
                  <a:lnTo>
                    <a:pt x="42" y="84"/>
                  </a:lnTo>
                  <a:lnTo>
                    <a:pt x="37" y="89"/>
                  </a:lnTo>
                  <a:lnTo>
                    <a:pt x="34" y="93"/>
                  </a:lnTo>
                  <a:lnTo>
                    <a:pt x="28" y="101"/>
                  </a:lnTo>
                  <a:lnTo>
                    <a:pt x="22" y="107"/>
                  </a:lnTo>
                  <a:lnTo>
                    <a:pt x="19" y="110"/>
                  </a:lnTo>
                  <a:lnTo>
                    <a:pt x="13" y="114"/>
                  </a:lnTo>
                  <a:lnTo>
                    <a:pt x="8" y="117"/>
                  </a:lnTo>
                  <a:lnTo>
                    <a:pt x="4" y="119"/>
                  </a:lnTo>
                  <a:lnTo>
                    <a:pt x="1" y="122"/>
                  </a:lnTo>
                  <a:lnTo>
                    <a:pt x="0" y="124"/>
                  </a:lnTo>
                  <a:lnTo>
                    <a:pt x="0" y="130"/>
                  </a:lnTo>
                  <a:lnTo>
                    <a:pt x="1" y="132"/>
                  </a:lnTo>
                  <a:lnTo>
                    <a:pt x="2" y="135"/>
                  </a:lnTo>
                  <a:lnTo>
                    <a:pt x="3" y="137"/>
                  </a:lnTo>
                  <a:lnTo>
                    <a:pt x="3" y="140"/>
                  </a:lnTo>
                  <a:lnTo>
                    <a:pt x="3" y="144"/>
                  </a:lnTo>
                  <a:lnTo>
                    <a:pt x="4" y="150"/>
                  </a:lnTo>
                  <a:lnTo>
                    <a:pt x="8" y="156"/>
                  </a:lnTo>
                  <a:lnTo>
                    <a:pt x="12" y="158"/>
                  </a:lnTo>
                  <a:lnTo>
                    <a:pt x="16" y="159"/>
                  </a:lnTo>
                  <a:lnTo>
                    <a:pt x="21" y="159"/>
                  </a:lnTo>
                  <a:lnTo>
                    <a:pt x="23" y="160"/>
                  </a:lnTo>
                  <a:lnTo>
                    <a:pt x="27" y="161"/>
                  </a:lnTo>
                  <a:lnTo>
                    <a:pt x="31" y="162"/>
                  </a:lnTo>
                  <a:lnTo>
                    <a:pt x="37" y="161"/>
                  </a:lnTo>
                  <a:lnTo>
                    <a:pt x="39" y="159"/>
                  </a:lnTo>
                  <a:lnTo>
                    <a:pt x="41" y="155"/>
                  </a:lnTo>
                  <a:lnTo>
                    <a:pt x="44" y="153"/>
                  </a:lnTo>
                  <a:lnTo>
                    <a:pt x="46" y="149"/>
                  </a:lnTo>
                  <a:lnTo>
                    <a:pt x="51" y="146"/>
                  </a:lnTo>
                  <a:lnTo>
                    <a:pt x="58" y="144"/>
                  </a:lnTo>
                  <a:lnTo>
                    <a:pt x="62" y="142"/>
                  </a:lnTo>
                  <a:lnTo>
                    <a:pt x="68" y="140"/>
                  </a:lnTo>
                  <a:lnTo>
                    <a:pt x="73" y="139"/>
                  </a:lnTo>
                  <a:lnTo>
                    <a:pt x="78" y="137"/>
                  </a:lnTo>
                  <a:lnTo>
                    <a:pt x="83" y="134"/>
                  </a:lnTo>
                  <a:lnTo>
                    <a:pt x="87" y="131"/>
                  </a:lnTo>
                  <a:lnTo>
                    <a:pt x="90" y="130"/>
                  </a:lnTo>
                  <a:lnTo>
                    <a:pt x="97" y="130"/>
                  </a:lnTo>
                  <a:lnTo>
                    <a:pt x="103" y="130"/>
                  </a:lnTo>
                  <a:lnTo>
                    <a:pt x="109" y="130"/>
                  </a:lnTo>
                  <a:lnTo>
                    <a:pt x="112" y="130"/>
                  </a:lnTo>
                  <a:lnTo>
                    <a:pt x="116" y="127"/>
                  </a:lnTo>
                  <a:lnTo>
                    <a:pt x="120" y="127"/>
                  </a:lnTo>
                  <a:lnTo>
                    <a:pt x="123" y="131"/>
                  </a:lnTo>
                  <a:lnTo>
                    <a:pt x="126" y="134"/>
                  </a:lnTo>
                  <a:lnTo>
                    <a:pt x="129" y="139"/>
                  </a:lnTo>
                  <a:lnTo>
                    <a:pt x="132" y="144"/>
                  </a:lnTo>
                  <a:lnTo>
                    <a:pt x="137" y="153"/>
                  </a:lnTo>
                  <a:lnTo>
                    <a:pt x="138" y="160"/>
                  </a:lnTo>
                  <a:lnTo>
                    <a:pt x="143" y="172"/>
                  </a:lnTo>
                  <a:lnTo>
                    <a:pt x="147" y="181"/>
                  </a:lnTo>
                  <a:lnTo>
                    <a:pt x="153" y="190"/>
                  </a:lnTo>
                  <a:lnTo>
                    <a:pt x="160" y="201"/>
                  </a:lnTo>
                  <a:lnTo>
                    <a:pt x="163" y="203"/>
                  </a:lnTo>
                  <a:lnTo>
                    <a:pt x="166" y="206"/>
                  </a:lnTo>
                </a:path>
              </a:pathLst>
            </a:custGeom>
            <a:solidFill>
              <a:schemeClr val="tx1"/>
            </a:solidFill>
            <a:ln w="12700" cap="rnd" cmpd="sng">
              <a:solidFill>
                <a:schemeClr val="tx1"/>
              </a:solidFill>
              <a:prstDash val="solid"/>
              <a:round/>
              <a:headEnd/>
              <a:tailEnd/>
            </a:ln>
            <a:effectLst/>
          </p:spPr>
          <p:txBody>
            <a:bodyPr/>
            <a:lstStyle/>
            <a:p>
              <a:pPr>
                <a:defRPr/>
              </a:pPr>
              <a:endParaRPr lang="en-US"/>
            </a:p>
          </p:txBody>
        </p:sp>
        <p:sp>
          <p:nvSpPr>
            <p:cNvPr id="1111" name="Text Box 87"/>
            <p:cNvSpPr txBox="1">
              <a:spLocks noChangeAspect="1" noChangeArrowheads="1"/>
            </p:cNvSpPr>
            <p:nvPr userDrawn="1"/>
          </p:nvSpPr>
          <p:spPr bwMode="auto">
            <a:xfrm rot="2551177">
              <a:off x="5028" y="278"/>
              <a:ext cx="778" cy="202"/>
            </a:xfrm>
            <a:prstGeom prst="rect">
              <a:avLst/>
            </a:prstGeom>
            <a:noFill/>
            <a:ln w="9525">
              <a:noFill/>
              <a:miter lim="800000"/>
              <a:headEnd/>
              <a:tailEnd/>
            </a:ln>
            <a:effectLst/>
          </p:spPr>
          <p:txBody>
            <a:bodyPr>
              <a:spAutoFit/>
            </a:bodyPr>
            <a:lstStyle/>
            <a:p>
              <a:pPr eaLnBrk="0" hangingPunct="0">
                <a:defRPr/>
              </a:pPr>
              <a:r>
                <a:rPr lang="en-US" sz="1500" i="1" dirty="0">
                  <a:solidFill>
                    <a:srgbClr val="FF3300"/>
                  </a:solidFill>
                </a:rPr>
                <a:t>DRAGONS</a:t>
              </a:r>
            </a:p>
          </p:txBody>
        </p:sp>
        <p:sp>
          <p:nvSpPr>
            <p:cNvPr id="1112" name="Text Box 88"/>
            <p:cNvSpPr txBox="1">
              <a:spLocks noChangeArrowheads="1"/>
            </p:cNvSpPr>
            <p:nvPr userDrawn="1"/>
          </p:nvSpPr>
          <p:spPr bwMode="auto">
            <a:xfrm>
              <a:off x="5303" y="527"/>
              <a:ext cx="222" cy="327"/>
            </a:xfrm>
            <a:prstGeom prst="rect">
              <a:avLst/>
            </a:prstGeom>
            <a:noFill/>
            <a:ln w="9525">
              <a:noFill/>
              <a:miter lim="800000"/>
              <a:headEnd/>
              <a:tailEnd/>
            </a:ln>
            <a:effectLst/>
          </p:spPr>
          <p:txBody>
            <a:bodyPr>
              <a:spAutoFit/>
            </a:bodyPr>
            <a:lstStyle/>
            <a:p>
              <a:pPr eaLnBrk="0" hangingPunct="0">
                <a:spcBef>
                  <a:spcPct val="50000"/>
                </a:spcBef>
                <a:defRPr/>
              </a:pPr>
              <a:r>
                <a:rPr lang="en-US" sz="2800">
                  <a:latin typeface="Bookman Old Style" pitchFamily="18" charset="0"/>
                </a:rPr>
                <a:t>1</a:t>
              </a:r>
            </a:p>
          </p:txBody>
        </p:sp>
      </p:grpSp>
      <p:sp>
        <p:nvSpPr>
          <p:cNvPr id="1113" name="Text Box 89"/>
          <p:cNvSpPr txBox="1">
            <a:spLocks noChangeArrowheads="1"/>
          </p:cNvSpPr>
          <p:nvPr userDrawn="1"/>
        </p:nvSpPr>
        <p:spPr bwMode="auto">
          <a:xfrm>
            <a:off x="3721100" y="0"/>
            <a:ext cx="1828800" cy="244475"/>
          </a:xfrm>
          <a:prstGeom prst="rect">
            <a:avLst/>
          </a:prstGeom>
          <a:noFill/>
          <a:ln w="9525">
            <a:noFill/>
            <a:miter lim="800000"/>
            <a:headEnd/>
            <a:tailEnd/>
          </a:ln>
          <a:effectLst/>
        </p:spPr>
        <p:txBody>
          <a:bodyPr>
            <a:spAutoFit/>
          </a:bodyPr>
          <a:lstStyle/>
          <a:p>
            <a:pPr algn="ctr">
              <a:spcBef>
                <a:spcPct val="50000"/>
              </a:spcBef>
              <a:defRPr/>
            </a:pPr>
            <a:r>
              <a:rPr lang="en-US" sz="1000">
                <a:solidFill>
                  <a:srgbClr val="006600"/>
                </a:solidFill>
              </a:rPr>
              <a:t>FOR OFFICIAL USE ONLY</a:t>
            </a:r>
          </a:p>
        </p:txBody>
      </p:sp>
      <p:sp>
        <p:nvSpPr>
          <p:cNvPr id="1114" name="Text Box 90"/>
          <p:cNvSpPr txBox="1">
            <a:spLocks noChangeArrowheads="1"/>
          </p:cNvSpPr>
          <p:nvPr userDrawn="1"/>
        </p:nvSpPr>
        <p:spPr bwMode="auto">
          <a:xfrm>
            <a:off x="3733800" y="6613525"/>
            <a:ext cx="1828800" cy="244475"/>
          </a:xfrm>
          <a:prstGeom prst="rect">
            <a:avLst/>
          </a:prstGeom>
          <a:noFill/>
          <a:ln w="9525">
            <a:noFill/>
            <a:miter lim="800000"/>
            <a:headEnd/>
            <a:tailEnd/>
          </a:ln>
          <a:effectLst/>
        </p:spPr>
        <p:txBody>
          <a:bodyPr>
            <a:spAutoFit/>
          </a:bodyPr>
          <a:lstStyle/>
          <a:p>
            <a:pPr algn="ctr">
              <a:spcBef>
                <a:spcPct val="50000"/>
              </a:spcBef>
              <a:defRPr/>
            </a:pPr>
            <a:r>
              <a:rPr lang="en-US" sz="1000">
                <a:solidFill>
                  <a:srgbClr val="006600"/>
                </a:solidFill>
              </a:rPr>
              <a:t>FOR OFFICIAL USE ONLY</a:t>
            </a:r>
          </a:p>
        </p:txBody>
      </p:sp>
      <p:pic>
        <p:nvPicPr>
          <p:cNvPr id="4103" name="Picture 84" descr="C:\Users\JACK.LINGLE\AppData\Local\Microsoft\Windows\Temporary Internet Files\Content.Outlook\SHRIBPPW\IRONHORSE.jpg"/>
          <p:cNvPicPr>
            <a:picLocks noChangeAspect="1" noChangeArrowheads="1"/>
          </p:cNvPicPr>
          <p:nvPr userDrawn="1"/>
        </p:nvPicPr>
        <p:blipFill>
          <a:blip r:embed="rId17" cstate="print"/>
          <a:srcRect/>
          <a:stretch>
            <a:fillRect/>
          </a:stretch>
        </p:blipFill>
        <p:spPr bwMode="auto">
          <a:xfrm>
            <a:off x="0" y="0"/>
            <a:ext cx="1066800" cy="1371600"/>
          </a:xfrm>
          <a:prstGeom prst="rect">
            <a:avLst/>
          </a:prstGeom>
          <a:noFill/>
          <a:ln w="9525">
            <a:noFill/>
            <a:miter lim="800000"/>
            <a:headEnd/>
            <a:tailEnd/>
          </a:ln>
        </p:spPr>
      </p:pic>
      <p:sp>
        <p:nvSpPr>
          <p:cNvPr id="17" name="Text Box 10"/>
          <p:cNvSpPr txBox="1">
            <a:spLocks noChangeArrowheads="1"/>
          </p:cNvSpPr>
          <p:nvPr userDrawn="1"/>
        </p:nvSpPr>
        <p:spPr bwMode="auto">
          <a:xfrm>
            <a:off x="7480300" y="6429375"/>
            <a:ext cx="962025" cy="276225"/>
          </a:xfrm>
          <a:prstGeom prst="rect">
            <a:avLst/>
          </a:prstGeom>
          <a:noFill/>
          <a:ln w="9525">
            <a:noFill/>
            <a:miter lim="800000"/>
            <a:headEnd/>
            <a:tailEnd/>
          </a:ln>
          <a:effectLst/>
        </p:spPr>
        <p:txBody>
          <a:bodyPr wrap="none">
            <a:spAutoFit/>
          </a:bodyPr>
          <a:lstStyle/>
          <a:p>
            <a:pPr eaLnBrk="0" hangingPunct="0">
              <a:defRPr/>
            </a:pPr>
            <a:r>
              <a:rPr lang="en-US" sz="1200" i="1" dirty="0">
                <a:solidFill>
                  <a:srgbClr val="FF0000"/>
                </a:solidFill>
              </a:rPr>
              <a:t>WINNERS!</a:t>
            </a:r>
          </a:p>
        </p:txBody>
      </p:sp>
      <p:sp>
        <p:nvSpPr>
          <p:cNvPr id="18" name="Line 11"/>
          <p:cNvSpPr>
            <a:spLocks noChangeShapeType="1"/>
          </p:cNvSpPr>
          <p:nvPr userDrawn="1"/>
        </p:nvSpPr>
        <p:spPr bwMode="auto">
          <a:xfrm>
            <a:off x="1524000" y="6553200"/>
            <a:ext cx="5791200" cy="0"/>
          </a:xfrm>
          <a:prstGeom prst="line">
            <a:avLst/>
          </a:prstGeom>
          <a:noFill/>
          <a:ln w="34925">
            <a:solidFill>
              <a:srgbClr val="FF0000"/>
            </a:solidFill>
            <a:round/>
            <a:headEnd/>
            <a:tailEnd/>
          </a:ln>
          <a:effectLst/>
        </p:spPr>
        <p:txBody>
          <a:bodyPr/>
          <a:lstStyle/>
          <a:p>
            <a:pPr>
              <a:defRPr/>
            </a:pPr>
            <a:endParaRPr lang="en-US"/>
          </a:p>
        </p:txBody>
      </p:sp>
      <p:sp>
        <p:nvSpPr>
          <p:cNvPr id="19" name="Text Box 10"/>
          <p:cNvSpPr txBox="1">
            <a:spLocks noChangeArrowheads="1"/>
          </p:cNvSpPr>
          <p:nvPr userDrawn="1"/>
        </p:nvSpPr>
        <p:spPr bwMode="auto">
          <a:xfrm>
            <a:off x="304800" y="6400800"/>
            <a:ext cx="1020763" cy="276225"/>
          </a:xfrm>
          <a:prstGeom prst="rect">
            <a:avLst/>
          </a:prstGeom>
          <a:noFill/>
          <a:ln w="9525">
            <a:noFill/>
            <a:miter lim="800000"/>
            <a:headEnd/>
            <a:tailEnd/>
          </a:ln>
          <a:effectLst/>
        </p:spPr>
        <p:txBody>
          <a:bodyPr wrap="none">
            <a:spAutoFit/>
          </a:bodyPr>
          <a:lstStyle/>
          <a:p>
            <a:pPr eaLnBrk="0" hangingPunct="0">
              <a:defRPr/>
            </a:pPr>
            <a:r>
              <a:rPr lang="en-US" sz="1200" i="1" dirty="0">
                <a:solidFill>
                  <a:srgbClr val="FF0000"/>
                </a:solidFill>
              </a:rPr>
              <a:t>DRAGONS!</a:t>
            </a:r>
          </a:p>
        </p:txBody>
      </p:sp>
    </p:spTree>
  </p:cSld>
  <p:clrMap bg1="lt1" tx1="dk1" bg2="lt2" tx2="dk2" accent1="accent1" accent2="accent2" accent3="accent3" accent4="accent4" accent5="accent5" accent6="accent6" hlink="hlink" folHlink="folHlink"/>
  <p:sldLayoutIdLst>
    <p:sldLayoutId id="2147484481" r:id="rId1"/>
    <p:sldLayoutId id="2147484482" r:id="rId2"/>
    <p:sldLayoutId id="2147484483" r:id="rId3"/>
    <p:sldLayoutId id="2147484484" r:id="rId4"/>
    <p:sldLayoutId id="2147484485" r:id="rId5"/>
    <p:sldLayoutId id="2147484486" r:id="rId6"/>
    <p:sldLayoutId id="2147484487" r:id="rId7"/>
    <p:sldLayoutId id="2147484488" r:id="rId8"/>
    <p:sldLayoutId id="2147484489" r:id="rId9"/>
    <p:sldLayoutId id="2147484490" r:id="rId10"/>
    <p:sldLayoutId id="2147484491" r:id="rId11"/>
    <p:sldLayoutId id="2147484492" r:id="rId12"/>
    <p:sldLayoutId id="2147484493" r:id="rId13"/>
    <p:sldLayoutId id="2147484494" r:id="rId14"/>
    <p:sldLayoutId id="2147484495"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26"/>
          <p:cNvSpPr>
            <a:spLocks noGrp="1" noChangeArrowheads="1"/>
          </p:cNvSpPr>
          <p:nvPr>
            <p:ph type="ctrTitle"/>
          </p:nvPr>
        </p:nvSpPr>
        <p:spPr bwMode="auto">
          <a:xfrm>
            <a:off x="685800" y="2286000"/>
            <a:ext cx="7772400" cy="1143000"/>
          </a:xfrm>
          <a:noFill/>
          <a:ln>
            <a:miter lim="800000"/>
            <a:headEnd/>
            <a:tailEnd/>
          </a:ln>
        </p:spPr>
        <p:txBody>
          <a:bodyPr vert="horz" wrap="square" lIns="91440" tIns="45720" rIns="91440" bIns="45720" numCol="1" anchor="t" anchorCtr="0" compatLnSpc="1">
            <a:prstTxWarp prst="textNoShape">
              <a:avLst/>
            </a:prstTxWarp>
          </a:bodyPr>
          <a:lstStyle/>
          <a:p>
            <a:r>
              <a:rPr lang="en-US" b="1" dirty="0" smtClean="0"/>
              <a:t/>
            </a:r>
            <a:br>
              <a:rPr lang="en-US" b="1" dirty="0" smtClean="0"/>
            </a:br>
            <a:r>
              <a:rPr lang="en-US" b="1" dirty="0" smtClean="0"/>
              <a:t> Command Inspection</a:t>
            </a:r>
          </a:p>
        </p:txBody>
      </p:sp>
      <p:sp>
        <p:nvSpPr>
          <p:cNvPr id="34819" name="Rectangle 1027"/>
          <p:cNvSpPr>
            <a:spLocks noGrp="1" noChangeArrowheads="1"/>
          </p:cNvSpPr>
          <p:nvPr>
            <p:ph type="subTitle" idx="4294967295"/>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endParaRPr lang="en-US"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6"/>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b="1" smtClean="0"/>
              <a:t>Areas of </a:t>
            </a:r>
            <a:r>
              <a:rPr lang="en-US" sz="4000" b="1" smtClean="0"/>
              <a:t>Inspection</a:t>
            </a:r>
            <a:endParaRPr lang="en-US" b="1" smtClean="0"/>
          </a:p>
        </p:txBody>
      </p:sp>
      <p:sp>
        <p:nvSpPr>
          <p:cNvPr id="6" name="Content Placeholder 5"/>
          <p:cNvSpPr>
            <a:spLocks noGrp="1"/>
          </p:cNvSpPr>
          <p:nvPr>
            <p:ph sz="half" idx="1"/>
          </p:nvPr>
        </p:nvSpPr>
        <p:spPr>
          <a:xfrm>
            <a:off x="457200" y="1600200"/>
            <a:ext cx="4038600" cy="4876800"/>
          </a:xfrm>
        </p:spPr>
        <p:txBody>
          <a:bodyPr/>
          <a:lstStyle/>
          <a:p>
            <a:pPr>
              <a:defRPr/>
            </a:pPr>
            <a:r>
              <a:rPr lang="en-US" sz="2400" b="1" dirty="0" smtClean="0"/>
              <a:t>S1</a:t>
            </a:r>
          </a:p>
          <a:p>
            <a:pPr lvl="1">
              <a:defRPr/>
            </a:pPr>
            <a:r>
              <a:rPr lang="en-US" sz="1800" b="1" dirty="0" smtClean="0">
                <a:ea typeface="+mn-ea"/>
                <a:cs typeface="+mn-cs"/>
              </a:rPr>
              <a:t>NCOER/OER</a:t>
            </a:r>
          </a:p>
          <a:p>
            <a:pPr lvl="1">
              <a:defRPr/>
            </a:pPr>
            <a:r>
              <a:rPr lang="en-US" sz="1800" b="1" dirty="0" smtClean="0">
                <a:ea typeface="+mn-ea"/>
                <a:cs typeface="+mn-cs"/>
              </a:rPr>
              <a:t>Counseling packets Flags/Bars</a:t>
            </a:r>
          </a:p>
          <a:p>
            <a:pPr>
              <a:defRPr/>
            </a:pPr>
            <a:r>
              <a:rPr lang="en-US" sz="2400" b="1" dirty="0" smtClean="0"/>
              <a:t>S2</a:t>
            </a:r>
          </a:p>
          <a:p>
            <a:pPr lvl="1">
              <a:defRPr/>
            </a:pPr>
            <a:r>
              <a:rPr lang="en-US" sz="1800" b="1" dirty="0" smtClean="0">
                <a:ea typeface="+mn-ea"/>
                <a:cs typeface="+mn-cs"/>
              </a:rPr>
              <a:t>Clearances</a:t>
            </a:r>
          </a:p>
          <a:p>
            <a:pPr lvl="1">
              <a:defRPr/>
            </a:pPr>
            <a:r>
              <a:rPr lang="en-US" sz="1800" b="1" dirty="0" smtClean="0">
                <a:ea typeface="+mn-ea"/>
                <a:cs typeface="+mn-cs"/>
              </a:rPr>
              <a:t>ISOPREP</a:t>
            </a:r>
          </a:p>
          <a:p>
            <a:pPr lvl="1">
              <a:defRPr/>
            </a:pPr>
            <a:r>
              <a:rPr lang="en-US" sz="1800" b="1" dirty="0" smtClean="0">
                <a:ea typeface="+mn-ea"/>
                <a:cs typeface="+mn-cs"/>
              </a:rPr>
              <a:t>SERE100</a:t>
            </a:r>
          </a:p>
          <a:p>
            <a:pPr>
              <a:defRPr/>
            </a:pPr>
            <a:r>
              <a:rPr lang="en-US" sz="2400" b="1" dirty="0" smtClean="0"/>
              <a:t>S3</a:t>
            </a:r>
          </a:p>
          <a:p>
            <a:pPr lvl="1">
              <a:defRPr/>
            </a:pPr>
            <a:r>
              <a:rPr lang="en-US" sz="1800" b="1" dirty="0" smtClean="0">
                <a:ea typeface="+mn-ea"/>
                <a:cs typeface="+mn-cs"/>
              </a:rPr>
              <a:t>Training Records DTMS</a:t>
            </a:r>
          </a:p>
          <a:p>
            <a:pPr lvl="1">
              <a:defRPr/>
            </a:pPr>
            <a:r>
              <a:rPr lang="en-US" sz="1800" b="1" dirty="0" smtClean="0">
                <a:ea typeface="+mn-ea"/>
                <a:cs typeface="+mn-cs"/>
              </a:rPr>
              <a:t>Drivers Training Records</a:t>
            </a:r>
          </a:p>
          <a:p>
            <a:pPr lvl="1">
              <a:defRPr/>
            </a:pPr>
            <a:r>
              <a:rPr lang="en-US" sz="1800" b="1" dirty="0" smtClean="0">
                <a:ea typeface="+mn-ea"/>
                <a:cs typeface="+mn-cs"/>
              </a:rPr>
              <a:t>APFT on EMILPO</a:t>
            </a:r>
          </a:p>
          <a:p>
            <a:pPr lvl="1">
              <a:defRPr/>
            </a:pPr>
            <a:r>
              <a:rPr lang="en-US" sz="1800" b="1" dirty="0" smtClean="0">
                <a:ea typeface="+mn-ea"/>
                <a:cs typeface="+mn-cs"/>
              </a:rPr>
              <a:t>EO training</a:t>
            </a:r>
          </a:p>
          <a:p>
            <a:pPr lvl="1">
              <a:defRPr/>
            </a:pPr>
            <a:r>
              <a:rPr lang="en-US" sz="1800" b="1" dirty="0" smtClean="0">
                <a:ea typeface="+mn-ea"/>
                <a:cs typeface="+mn-cs"/>
              </a:rPr>
              <a:t>CLS/PFR </a:t>
            </a:r>
          </a:p>
          <a:p>
            <a:pPr>
              <a:buFontTx/>
              <a:buNone/>
              <a:defRPr/>
            </a:pPr>
            <a:r>
              <a:rPr lang="en-US" sz="2400" b="1" dirty="0" smtClean="0"/>
              <a:t> </a:t>
            </a:r>
          </a:p>
          <a:p>
            <a:pPr>
              <a:defRPr/>
            </a:pPr>
            <a:endParaRPr lang="en-US" sz="2400" b="1" dirty="0"/>
          </a:p>
        </p:txBody>
      </p:sp>
      <p:sp>
        <p:nvSpPr>
          <p:cNvPr id="44036" name="Content Placeholder 7"/>
          <p:cNvSpPr>
            <a:spLocks noGrp="1"/>
          </p:cNvSpPr>
          <p:nvPr>
            <p:ph sz="half" idx="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b="1" smtClean="0"/>
              <a:t>S4</a:t>
            </a:r>
          </a:p>
          <a:p>
            <a:pPr lvl="1"/>
            <a:r>
              <a:rPr lang="en-US" sz="1800" b="1" smtClean="0"/>
              <a:t>Property Hand receipt</a:t>
            </a:r>
          </a:p>
          <a:p>
            <a:pPr lvl="1"/>
            <a:r>
              <a:rPr lang="en-US" sz="1800" b="1" smtClean="0"/>
              <a:t>TPE Property Hand receipt</a:t>
            </a:r>
          </a:p>
          <a:p>
            <a:pPr lvl="1"/>
            <a:r>
              <a:rPr lang="en-US" sz="1800" b="1" smtClean="0"/>
              <a:t>FLIPLs</a:t>
            </a:r>
          </a:p>
          <a:p>
            <a:pPr lvl="1"/>
            <a:r>
              <a:rPr lang="en-US" sz="1800" b="1" smtClean="0"/>
              <a:t>OCIE Records</a:t>
            </a:r>
          </a:p>
          <a:p>
            <a:r>
              <a:rPr lang="en-US" sz="2400" b="1" smtClean="0"/>
              <a:t>Medical Officer</a:t>
            </a:r>
          </a:p>
          <a:p>
            <a:pPr lvl="1"/>
            <a:r>
              <a:rPr lang="en-US" sz="1800" b="1" smtClean="0"/>
              <a:t>PDHA</a:t>
            </a:r>
          </a:p>
          <a:p>
            <a:pPr lvl="1"/>
            <a:r>
              <a:rPr lang="en-US" sz="1800" b="1" smtClean="0"/>
              <a:t>Shots</a:t>
            </a:r>
          </a:p>
          <a:p>
            <a:pPr lvl="1"/>
            <a:r>
              <a:rPr lang="en-US" sz="1800" b="1" smtClean="0"/>
              <a:t>MEDPROS</a:t>
            </a:r>
          </a:p>
          <a:p>
            <a:endParaRPr lang="en-US" sz="2400"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4"/>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b="1" smtClean="0"/>
              <a:t>OIP Timeline</a:t>
            </a:r>
          </a:p>
        </p:txBody>
      </p:sp>
      <p:sp>
        <p:nvSpPr>
          <p:cNvPr id="45059" name="Content Placeholder 5"/>
          <p:cNvSpPr>
            <a:spLocks noGrp="1"/>
          </p:cNvSpPr>
          <p:nvPr>
            <p:ph idx="1"/>
          </p:nvPr>
        </p:nvSpPr>
        <p:spPr bwMode="auto">
          <a:xfrm>
            <a:off x="457200" y="13716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lvl="1"/>
            <a:endParaRPr lang="en-US" b="1" dirty="0" smtClean="0"/>
          </a:p>
          <a:p>
            <a:endParaRPr lang="en-US" b="1" dirty="0" smtClean="0"/>
          </a:p>
          <a:p>
            <a:pPr lvl="1">
              <a:buFontTx/>
              <a:buNone/>
            </a:pPr>
            <a:endParaRPr lang="en-US"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2609850" y="5715000"/>
            <a:ext cx="3740150" cy="331788"/>
          </a:xfrm>
          <a:prstGeom prst="rect">
            <a:avLst/>
          </a:prstGeom>
          <a:noFill/>
          <a:ln w="9525">
            <a:noFill/>
            <a:miter lim="800000"/>
            <a:headEnd/>
            <a:tailEnd/>
          </a:ln>
        </p:spPr>
        <p:txBody>
          <a:bodyPr wrap="none" lIns="73236" tIns="36619" rIns="73236" bIns="36619">
            <a:spAutoFit/>
          </a:bodyPr>
          <a:lstStyle/>
          <a:p>
            <a:pPr algn="ctr" defTabSz="727075" eaLnBrk="0" hangingPunct="0"/>
            <a:r>
              <a:rPr lang="en-US" sz="1700" b="1" u="sng">
                <a:solidFill>
                  <a:schemeClr val="tx2"/>
                </a:solidFill>
                <a:latin typeface="Arial" pitchFamily="34" charset="0"/>
              </a:rPr>
              <a:t>The Inspections Guide</a:t>
            </a:r>
            <a:r>
              <a:rPr lang="en-US" sz="1700" b="1">
                <a:solidFill>
                  <a:schemeClr val="tx2"/>
                </a:solidFill>
                <a:latin typeface="Arial" pitchFamily="34" charset="0"/>
              </a:rPr>
              <a:t>, Section 3-3</a:t>
            </a:r>
          </a:p>
        </p:txBody>
      </p:sp>
      <p:grpSp>
        <p:nvGrpSpPr>
          <p:cNvPr id="46083" name="Group 3"/>
          <p:cNvGrpSpPr>
            <a:grpSpLocks/>
          </p:cNvGrpSpPr>
          <p:nvPr/>
        </p:nvGrpSpPr>
        <p:grpSpPr bwMode="auto">
          <a:xfrm>
            <a:off x="381000" y="1371600"/>
            <a:ext cx="8458200" cy="4086225"/>
            <a:chOff x="221" y="834"/>
            <a:chExt cx="5328" cy="2795"/>
          </a:xfrm>
        </p:grpSpPr>
        <p:sp>
          <p:nvSpPr>
            <p:cNvPr id="46085" name="Rectangle 4"/>
            <p:cNvSpPr>
              <a:spLocks noChangeArrowheads="1"/>
            </p:cNvSpPr>
            <p:nvPr/>
          </p:nvSpPr>
          <p:spPr bwMode="auto">
            <a:xfrm>
              <a:off x="1306" y="834"/>
              <a:ext cx="2985" cy="347"/>
            </a:xfrm>
            <a:prstGeom prst="rect">
              <a:avLst/>
            </a:prstGeom>
            <a:solidFill>
              <a:schemeClr val="bg1"/>
            </a:solidFill>
            <a:ln w="19050">
              <a:solidFill>
                <a:schemeClr val="tx1"/>
              </a:solidFill>
              <a:miter lim="800000"/>
              <a:headEnd/>
              <a:tailEnd/>
            </a:ln>
          </p:spPr>
          <p:txBody>
            <a:bodyPr wrap="none" lIns="71974" tIns="35356" rIns="71974" bIns="35356" anchor="ctr"/>
            <a:lstStyle/>
            <a:p>
              <a:pPr defTabSz="727075" eaLnBrk="0" hangingPunct="0">
                <a:spcBef>
                  <a:spcPct val="50000"/>
                </a:spcBef>
              </a:pPr>
              <a:endParaRPr lang="en-US" sz="1900"/>
            </a:p>
          </p:txBody>
        </p:sp>
        <p:sp>
          <p:nvSpPr>
            <p:cNvPr id="46086" name="Rectangle 5"/>
            <p:cNvSpPr>
              <a:spLocks noChangeArrowheads="1"/>
            </p:cNvSpPr>
            <p:nvPr/>
          </p:nvSpPr>
          <p:spPr bwMode="auto">
            <a:xfrm>
              <a:off x="1367" y="869"/>
              <a:ext cx="2863" cy="277"/>
            </a:xfrm>
            <a:prstGeom prst="rect">
              <a:avLst/>
            </a:prstGeom>
            <a:solidFill>
              <a:schemeClr val="bg1"/>
            </a:solidFill>
            <a:ln w="19050">
              <a:solidFill>
                <a:schemeClr val="tx1"/>
              </a:solidFill>
              <a:miter lim="800000"/>
              <a:headEnd/>
              <a:tailEnd/>
            </a:ln>
          </p:spPr>
          <p:txBody>
            <a:bodyPr wrap="none" lIns="87127" tIns="45457" rIns="87127" bIns="45457" anchor="ctr"/>
            <a:lstStyle/>
            <a:p>
              <a:pPr algn="ctr" defTabSz="866775" eaLnBrk="0" hangingPunct="0"/>
              <a:r>
                <a:rPr lang="en-US" sz="3100" b="1">
                  <a:latin typeface="Arial" pitchFamily="34" charset="0"/>
                </a:rPr>
                <a:t>NON-COMPLIANCE</a:t>
              </a:r>
            </a:p>
          </p:txBody>
        </p:sp>
        <p:sp>
          <p:nvSpPr>
            <p:cNvPr id="46087" name="Rectangle 6"/>
            <p:cNvSpPr>
              <a:spLocks noChangeArrowheads="1"/>
            </p:cNvSpPr>
            <p:nvPr/>
          </p:nvSpPr>
          <p:spPr bwMode="auto">
            <a:xfrm>
              <a:off x="221" y="1507"/>
              <a:ext cx="1536" cy="730"/>
            </a:xfrm>
            <a:prstGeom prst="rect">
              <a:avLst/>
            </a:prstGeom>
            <a:solidFill>
              <a:schemeClr val="bg1"/>
            </a:solidFill>
            <a:ln w="19050">
              <a:solidFill>
                <a:schemeClr val="tx1"/>
              </a:solidFill>
              <a:miter lim="800000"/>
              <a:headEnd/>
              <a:tailEnd/>
            </a:ln>
          </p:spPr>
          <p:txBody>
            <a:bodyPr wrap="none" lIns="71974" tIns="35356" rIns="71974" bIns="35356" anchor="ctr"/>
            <a:lstStyle/>
            <a:p>
              <a:pPr defTabSz="727075" eaLnBrk="0" hangingPunct="0">
                <a:spcBef>
                  <a:spcPct val="50000"/>
                </a:spcBef>
              </a:pPr>
              <a:endParaRPr lang="en-US" sz="1900"/>
            </a:p>
          </p:txBody>
        </p:sp>
        <p:sp>
          <p:nvSpPr>
            <p:cNvPr id="46088" name="Rectangle 7"/>
            <p:cNvSpPr>
              <a:spLocks noChangeArrowheads="1"/>
            </p:cNvSpPr>
            <p:nvPr/>
          </p:nvSpPr>
          <p:spPr bwMode="auto">
            <a:xfrm>
              <a:off x="283" y="1542"/>
              <a:ext cx="1412" cy="660"/>
            </a:xfrm>
            <a:prstGeom prst="rect">
              <a:avLst/>
            </a:prstGeom>
            <a:solidFill>
              <a:schemeClr val="bg1"/>
            </a:solidFill>
            <a:ln w="19050">
              <a:solidFill>
                <a:schemeClr val="tx1"/>
              </a:solidFill>
              <a:miter lim="800000"/>
              <a:headEnd/>
              <a:tailEnd/>
            </a:ln>
          </p:spPr>
          <p:txBody>
            <a:bodyPr wrap="none" lIns="87127" tIns="45457" rIns="87127" bIns="45457" anchor="ctr"/>
            <a:lstStyle/>
            <a:p>
              <a:pPr algn="ctr" defTabSz="866775" eaLnBrk="0" hangingPunct="0"/>
              <a:r>
                <a:rPr lang="en-US" b="1" u="sng">
                  <a:latin typeface="Arial" pitchFamily="34" charset="0"/>
                </a:rPr>
                <a:t>DON’T KNOW</a:t>
              </a:r>
            </a:p>
          </p:txBody>
        </p:sp>
        <p:sp>
          <p:nvSpPr>
            <p:cNvPr id="46089" name="Line 8"/>
            <p:cNvSpPr>
              <a:spLocks noChangeShapeType="1"/>
            </p:cNvSpPr>
            <p:nvPr/>
          </p:nvSpPr>
          <p:spPr bwMode="auto">
            <a:xfrm>
              <a:off x="1031" y="1345"/>
              <a:ext cx="3692" cy="1"/>
            </a:xfrm>
            <a:prstGeom prst="line">
              <a:avLst/>
            </a:prstGeom>
            <a:noFill/>
            <a:ln w="19050">
              <a:solidFill>
                <a:schemeClr val="tx1"/>
              </a:solidFill>
              <a:round/>
              <a:headEnd type="none" w="sm" len="sm"/>
              <a:tailEnd type="none" w="sm" len="sm"/>
            </a:ln>
          </p:spPr>
          <p:txBody>
            <a:bodyPr anchor="ctr"/>
            <a:lstStyle/>
            <a:p>
              <a:endParaRPr lang="en-US"/>
            </a:p>
          </p:txBody>
        </p:sp>
        <p:sp>
          <p:nvSpPr>
            <p:cNvPr id="46090" name="Line 9"/>
            <p:cNvSpPr>
              <a:spLocks noChangeShapeType="1"/>
            </p:cNvSpPr>
            <p:nvPr/>
          </p:nvSpPr>
          <p:spPr bwMode="auto">
            <a:xfrm>
              <a:off x="1038" y="1352"/>
              <a:ext cx="0" cy="136"/>
            </a:xfrm>
            <a:prstGeom prst="line">
              <a:avLst/>
            </a:prstGeom>
            <a:noFill/>
            <a:ln w="19050">
              <a:solidFill>
                <a:schemeClr val="tx1"/>
              </a:solidFill>
              <a:round/>
              <a:headEnd type="none" w="sm" len="sm"/>
              <a:tailEnd type="none" w="sm" len="sm"/>
            </a:ln>
          </p:spPr>
          <p:txBody>
            <a:bodyPr anchor="ctr"/>
            <a:lstStyle/>
            <a:p>
              <a:endParaRPr lang="en-US"/>
            </a:p>
          </p:txBody>
        </p:sp>
        <p:sp>
          <p:nvSpPr>
            <p:cNvPr id="46091" name="Line 10"/>
            <p:cNvSpPr>
              <a:spLocks noChangeShapeType="1"/>
            </p:cNvSpPr>
            <p:nvPr/>
          </p:nvSpPr>
          <p:spPr bwMode="auto">
            <a:xfrm flipV="1">
              <a:off x="2870" y="1203"/>
              <a:ext cx="0" cy="137"/>
            </a:xfrm>
            <a:prstGeom prst="line">
              <a:avLst/>
            </a:prstGeom>
            <a:noFill/>
            <a:ln w="19050">
              <a:solidFill>
                <a:schemeClr val="tx1"/>
              </a:solidFill>
              <a:round/>
              <a:headEnd type="none" w="sm" len="sm"/>
              <a:tailEnd type="none" w="sm" len="sm"/>
            </a:ln>
          </p:spPr>
          <p:txBody>
            <a:bodyPr anchor="ctr"/>
            <a:lstStyle/>
            <a:p>
              <a:endParaRPr lang="en-US"/>
            </a:p>
          </p:txBody>
        </p:sp>
        <p:grpSp>
          <p:nvGrpSpPr>
            <p:cNvPr id="46092" name="Group 11"/>
            <p:cNvGrpSpPr>
              <a:grpSpLocks/>
            </p:cNvGrpSpPr>
            <p:nvPr/>
          </p:nvGrpSpPr>
          <p:grpSpPr bwMode="auto">
            <a:xfrm>
              <a:off x="2026" y="1348"/>
              <a:ext cx="1546" cy="889"/>
              <a:chOff x="2532" y="1707"/>
              <a:chExt cx="1933" cy="1126"/>
            </a:xfrm>
          </p:grpSpPr>
          <p:sp>
            <p:nvSpPr>
              <p:cNvPr id="46106" name="Rectangle 12"/>
              <p:cNvSpPr>
                <a:spLocks noChangeArrowheads="1"/>
              </p:cNvSpPr>
              <p:nvPr/>
            </p:nvSpPr>
            <p:spPr bwMode="auto">
              <a:xfrm>
                <a:off x="2532" y="1909"/>
                <a:ext cx="1933" cy="924"/>
              </a:xfrm>
              <a:prstGeom prst="rect">
                <a:avLst/>
              </a:prstGeom>
              <a:solidFill>
                <a:schemeClr val="bg1"/>
              </a:solidFill>
              <a:ln w="19050">
                <a:solidFill>
                  <a:schemeClr val="tx1"/>
                </a:solidFill>
                <a:miter lim="800000"/>
                <a:headEnd/>
                <a:tailEnd/>
              </a:ln>
            </p:spPr>
            <p:txBody>
              <a:bodyPr wrap="none" lIns="71974" tIns="35356" rIns="71974" bIns="35356" anchor="ctr"/>
              <a:lstStyle/>
              <a:p>
                <a:pPr defTabSz="727075" eaLnBrk="0" hangingPunct="0">
                  <a:spcBef>
                    <a:spcPct val="50000"/>
                  </a:spcBef>
                </a:pPr>
                <a:endParaRPr lang="en-US" sz="1900"/>
              </a:p>
            </p:txBody>
          </p:sp>
          <p:sp>
            <p:nvSpPr>
              <p:cNvPr id="46107" name="Rectangle 13"/>
              <p:cNvSpPr>
                <a:spLocks noChangeArrowheads="1"/>
              </p:cNvSpPr>
              <p:nvPr/>
            </p:nvSpPr>
            <p:spPr bwMode="auto">
              <a:xfrm>
                <a:off x="2609" y="1953"/>
                <a:ext cx="1779" cy="836"/>
              </a:xfrm>
              <a:prstGeom prst="rect">
                <a:avLst/>
              </a:prstGeom>
              <a:solidFill>
                <a:schemeClr val="bg1"/>
              </a:solidFill>
              <a:ln w="19050">
                <a:solidFill>
                  <a:schemeClr val="tx1"/>
                </a:solidFill>
                <a:miter lim="800000"/>
                <a:headEnd/>
                <a:tailEnd/>
              </a:ln>
            </p:spPr>
            <p:txBody>
              <a:bodyPr wrap="none" lIns="87127" tIns="45457" rIns="87127" bIns="45457" anchor="ctr"/>
              <a:lstStyle/>
              <a:p>
                <a:pPr algn="ctr" defTabSz="866775" eaLnBrk="0" hangingPunct="0"/>
                <a:r>
                  <a:rPr lang="en-US" b="1" u="sng">
                    <a:latin typeface="Arial" pitchFamily="34" charset="0"/>
                  </a:rPr>
                  <a:t>CAN’T COMPLY</a:t>
                </a:r>
              </a:p>
            </p:txBody>
          </p:sp>
          <p:sp>
            <p:nvSpPr>
              <p:cNvPr id="46108" name="Line 14"/>
              <p:cNvSpPr>
                <a:spLocks noChangeShapeType="1"/>
              </p:cNvSpPr>
              <p:nvPr/>
            </p:nvSpPr>
            <p:spPr bwMode="auto">
              <a:xfrm flipV="1">
                <a:off x="3588" y="1707"/>
                <a:ext cx="0" cy="173"/>
              </a:xfrm>
              <a:prstGeom prst="line">
                <a:avLst/>
              </a:prstGeom>
              <a:noFill/>
              <a:ln w="19050">
                <a:solidFill>
                  <a:schemeClr val="tx1"/>
                </a:solidFill>
                <a:round/>
                <a:headEnd type="none" w="sm" len="sm"/>
                <a:tailEnd type="none" w="sm" len="sm"/>
              </a:ln>
            </p:spPr>
            <p:txBody>
              <a:bodyPr anchor="ctr"/>
              <a:lstStyle/>
              <a:p>
                <a:endParaRPr lang="en-US"/>
              </a:p>
            </p:txBody>
          </p:sp>
        </p:grpSp>
        <p:grpSp>
          <p:nvGrpSpPr>
            <p:cNvPr id="46093" name="Group 15"/>
            <p:cNvGrpSpPr>
              <a:grpSpLocks/>
            </p:cNvGrpSpPr>
            <p:nvPr/>
          </p:nvGrpSpPr>
          <p:grpSpPr bwMode="auto">
            <a:xfrm>
              <a:off x="3917" y="1348"/>
              <a:ext cx="1593" cy="889"/>
              <a:chOff x="4896" y="1707"/>
              <a:chExt cx="1992" cy="1126"/>
            </a:xfrm>
          </p:grpSpPr>
          <p:sp>
            <p:nvSpPr>
              <p:cNvPr id="46103" name="Rectangle 16"/>
              <p:cNvSpPr>
                <a:spLocks noChangeArrowheads="1"/>
              </p:cNvSpPr>
              <p:nvPr/>
            </p:nvSpPr>
            <p:spPr bwMode="auto">
              <a:xfrm>
                <a:off x="4896" y="1909"/>
                <a:ext cx="1992" cy="924"/>
              </a:xfrm>
              <a:prstGeom prst="rect">
                <a:avLst/>
              </a:prstGeom>
              <a:solidFill>
                <a:schemeClr val="bg1"/>
              </a:solidFill>
              <a:ln w="19050">
                <a:solidFill>
                  <a:schemeClr val="tx1"/>
                </a:solidFill>
                <a:miter lim="800000"/>
                <a:headEnd/>
                <a:tailEnd/>
              </a:ln>
            </p:spPr>
            <p:txBody>
              <a:bodyPr wrap="none" lIns="71974" tIns="35356" rIns="71974" bIns="35356" anchor="ctr"/>
              <a:lstStyle/>
              <a:p>
                <a:pPr defTabSz="727075" eaLnBrk="0" hangingPunct="0">
                  <a:spcBef>
                    <a:spcPct val="50000"/>
                  </a:spcBef>
                </a:pPr>
                <a:endParaRPr lang="en-US" sz="1900"/>
              </a:p>
            </p:txBody>
          </p:sp>
          <p:sp>
            <p:nvSpPr>
              <p:cNvPr id="46104" name="Rectangle 17"/>
              <p:cNvSpPr>
                <a:spLocks noChangeArrowheads="1"/>
              </p:cNvSpPr>
              <p:nvPr/>
            </p:nvSpPr>
            <p:spPr bwMode="auto">
              <a:xfrm>
                <a:off x="4973" y="1953"/>
                <a:ext cx="1838" cy="836"/>
              </a:xfrm>
              <a:prstGeom prst="rect">
                <a:avLst/>
              </a:prstGeom>
              <a:solidFill>
                <a:schemeClr val="bg1"/>
              </a:solidFill>
              <a:ln w="19050">
                <a:solidFill>
                  <a:schemeClr val="tx1"/>
                </a:solidFill>
                <a:miter lim="800000"/>
                <a:headEnd/>
                <a:tailEnd/>
              </a:ln>
            </p:spPr>
            <p:txBody>
              <a:bodyPr wrap="none" lIns="87127" tIns="45457" rIns="87127" bIns="45457" anchor="ctr"/>
              <a:lstStyle/>
              <a:p>
                <a:pPr algn="ctr" defTabSz="866775" eaLnBrk="0" hangingPunct="0"/>
                <a:r>
                  <a:rPr lang="en-US" b="1" u="sng">
                    <a:latin typeface="Arial" pitchFamily="34" charset="0"/>
                  </a:rPr>
                  <a:t>WON’T COMPLY</a:t>
                </a:r>
              </a:p>
            </p:txBody>
          </p:sp>
          <p:sp>
            <p:nvSpPr>
              <p:cNvPr id="46105" name="Line 18"/>
              <p:cNvSpPr>
                <a:spLocks noChangeShapeType="1"/>
              </p:cNvSpPr>
              <p:nvPr/>
            </p:nvSpPr>
            <p:spPr bwMode="auto">
              <a:xfrm flipV="1">
                <a:off x="5892" y="1707"/>
                <a:ext cx="0" cy="173"/>
              </a:xfrm>
              <a:prstGeom prst="line">
                <a:avLst/>
              </a:prstGeom>
              <a:noFill/>
              <a:ln w="19050">
                <a:solidFill>
                  <a:schemeClr val="tx1"/>
                </a:solidFill>
                <a:round/>
                <a:headEnd type="none" w="sm" len="sm"/>
                <a:tailEnd type="none" w="sm" len="sm"/>
              </a:ln>
            </p:spPr>
            <p:txBody>
              <a:bodyPr anchor="ctr"/>
              <a:lstStyle/>
              <a:p>
                <a:endParaRPr lang="en-US"/>
              </a:p>
            </p:txBody>
          </p:sp>
        </p:grpSp>
        <p:grpSp>
          <p:nvGrpSpPr>
            <p:cNvPr id="46094" name="Group 19"/>
            <p:cNvGrpSpPr>
              <a:grpSpLocks/>
            </p:cNvGrpSpPr>
            <p:nvPr/>
          </p:nvGrpSpPr>
          <p:grpSpPr bwMode="auto">
            <a:xfrm>
              <a:off x="221" y="2259"/>
              <a:ext cx="1536" cy="1370"/>
              <a:chOff x="276" y="2861"/>
              <a:chExt cx="1920" cy="1736"/>
            </a:xfrm>
          </p:grpSpPr>
          <p:sp>
            <p:nvSpPr>
              <p:cNvPr id="46101" name="Rectangle 20"/>
              <p:cNvSpPr>
                <a:spLocks noChangeArrowheads="1"/>
              </p:cNvSpPr>
              <p:nvPr/>
            </p:nvSpPr>
            <p:spPr bwMode="auto">
              <a:xfrm>
                <a:off x="276" y="3367"/>
                <a:ext cx="1920" cy="1230"/>
              </a:xfrm>
              <a:prstGeom prst="rect">
                <a:avLst/>
              </a:prstGeom>
              <a:solidFill>
                <a:schemeClr val="bg1"/>
              </a:solidFill>
              <a:ln w="19050">
                <a:solidFill>
                  <a:schemeClr val="tx1"/>
                </a:solidFill>
                <a:miter lim="800000"/>
                <a:headEnd/>
                <a:tailEnd/>
              </a:ln>
            </p:spPr>
            <p:txBody>
              <a:bodyPr wrap="none" lIns="87127" tIns="45457" rIns="87127" bIns="45457" anchor="ctr"/>
              <a:lstStyle/>
              <a:p>
                <a:pPr algn="ctr" defTabSz="866775" eaLnBrk="0" hangingPunct="0"/>
                <a:r>
                  <a:rPr lang="en-US" b="1">
                    <a:latin typeface="Arial" pitchFamily="34" charset="0"/>
                  </a:rPr>
                  <a:t>NEVER KNEW</a:t>
                </a:r>
              </a:p>
              <a:p>
                <a:pPr algn="ctr" defTabSz="866775" eaLnBrk="0" hangingPunct="0"/>
                <a:r>
                  <a:rPr lang="en-US" b="1">
                    <a:latin typeface="Arial" pitchFamily="34" charset="0"/>
                  </a:rPr>
                  <a:t>FORGOT</a:t>
                </a:r>
              </a:p>
              <a:p>
                <a:pPr algn="ctr" defTabSz="866775" eaLnBrk="0" hangingPunct="0"/>
                <a:r>
                  <a:rPr lang="en-US" b="1">
                    <a:latin typeface="Arial" pitchFamily="34" charset="0"/>
                  </a:rPr>
                  <a:t>TASK IMPLIED</a:t>
                </a:r>
              </a:p>
            </p:txBody>
          </p:sp>
          <p:sp>
            <p:nvSpPr>
              <p:cNvPr id="46102" name="Line 21"/>
              <p:cNvSpPr>
                <a:spLocks noChangeShapeType="1"/>
              </p:cNvSpPr>
              <p:nvPr/>
            </p:nvSpPr>
            <p:spPr bwMode="auto">
              <a:xfrm flipV="1">
                <a:off x="1284" y="2861"/>
                <a:ext cx="0" cy="477"/>
              </a:xfrm>
              <a:prstGeom prst="line">
                <a:avLst/>
              </a:prstGeom>
              <a:noFill/>
              <a:ln w="19050">
                <a:solidFill>
                  <a:schemeClr val="tx1"/>
                </a:solidFill>
                <a:round/>
                <a:headEnd type="none" w="sm" len="sm"/>
                <a:tailEnd type="none" w="sm" len="sm"/>
              </a:ln>
            </p:spPr>
            <p:txBody>
              <a:bodyPr anchor="ctr"/>
              <a:lstStyle/>
              <a:p>
                <a:endParaRPr lang="en-US"/>
              </a:p>
            </p:txBody>
          </p:sp>
        </p:grpSp>
        <p:grpSp>
          <p:nvGrpSpPr>
            <p:cNvPr id="46095" name="Group 22"/>
            <p:cNvGrpSpPr>
              <a:grpSpLocks/>
            </p:cNvGrpSpPr>
            <p:nvPr/>
          </p:nvGrpSpPr>
          <p:grpSpPr bwMode="auto">
            <a:xfrm>
              <a:off x="1910" y="2259"/>
              <a:ext cx="1804" cy="1370"/>
              <a:chOff x="2388" y="2861"/>
              <a:chExt cx="2255" cy="1736"/>
            </a:xfrm>
          </p:grpSpPr>
          <p:sp>
            <p:nvSpPr>
              <p:cNvPr id="46099" name="Line 23"/>
              <p:cNvSpPr>
                <a:spLocks noChangeShapeType="1"/>
              </p:cNvSpPr>
              <p:nvPr/>
            </p:nvSpPr>
            <p:spPr bwMode="auto">
              <a:xfrm flipV="1">
                <a:off x="3528" y="2861"/>
                <a:ext cx="0" cy="477"/>
              </a:xfrm>
              <a:prstGeom prst="line">
                <a:avLst/>
              </a:prstGeom>
              <a:noFill/>
              <a:ln w="19050">
                <a:solidFill>
                  <a:schemeClr val="tx1"/>
                </a:solidFill>
                <a:round/>
                <a:headEnd type="none" w="sm" len="sm"/>
                <a:tailEnd type="none" w="sm" len="sm"/>
              </a:ln>
            </p:spPr>
            <p:txBody>
              <a:bodyPr anchor="ctr"/>
              <a:lstStyle/>
              <a:p>
                <a:endParaRPr lang="en-US"/>
              </a:p>
            </p:txBody>
          </p:sp>
          <p:sp>
            <p:nvSpPr>
              <p:cNvPr id="46100" name="Rectangle 24"/>
              <p:cNvSpPr>
                <a:spLocks noChangeArrowheads="1"/>
              </p:cNvSpPr>
              <p:nvPr/>
            </p:nvSpPr>
            <p:spPr bwMode="auto">
              <a:xfrm>
                <a:off x="2388" y="3367"/>
                <a:ext cx="2255" cy="1230"/>
              </a:xfrm>
              <a:prstGeom prst="rect">
                <a:avLst/>
              </a:prstGeom>
              <a:solidFill>
                <a:schemeClr val="bg1"/>
              </a:solidFill>
              <a:ln w="19050">
                <a:solidFill>
                  <a:schemeClr val="tx1"/>
                </a:solidFill>
                <a:miter lim="800000"/>
                <a:headEnd/>
                <a:tailEnd/>
              </a:ln>
            </p:spPr>
            <p:txBody>
              <a:bodyPr wrap="none" lIns="87127" tIns="45457" rIns="87127" bIns="45457" anchor="ctr"/>
              <a:lstStyle/>
              <a:p>
                <a:pPr algn="ctr" defTabSz="866775" eaLnBrk="0" hangingPunct="0"/>
                <a:r>
                  <a:rPr lang="en-US" b="1">
                    <a:latin typeface="Arial" pitchFamily="34" charset="0"/>
                  </a:rPr>
                  <a:t>FEW RESOURCES</a:t>
                </a:r>
              </a:p>
              <a:p>
                <a:pPr algn="ctr" defTabSz="866775" eaLnBrk="0" hangingPunct="0"/>
                <a:r>
                  <a:rPr lang="en-US" b="1">
                    <a:latin typeface="Arial" pitchFamily="34" charset="0"/>
                  </a:rPr>
                  <a:t>DON’T KNOW HOW</a:t>
                </a:r>
              </a:p>
              <a:p>
                <a:pPr algn="ctr" defTabSz="866775" eaLnBrk="0" hangingPunct="0"/>
                <a:r>
                  <a:rPr lang="en-US" b="1">
                    <a:latin typeface="Arial" pitchFamily="34" charset="0"/>
                  </a:rPr>
                  <a:t>IMPOSSIBLE</a:t>
                </a:r>
              </a:p>
            </p:txBody>
          </p:sp>
        </p:grpSp>
        <p:grpSp>
          <p:nvGrpSpPr>
            <p:cNvPr id="46096" name="Group 25"/>
            <p:cNvGrpSpPr>
              <a:grpSpLocks/>
            </p:cNvGrpSpPr>
            <p:nvPr/>
          </p:nvGrpSpPr>
          <p:grpSpPr bwMode="auto">
            <a:xfrm>
              <a:off x="3917" y="2259"/>
              <a:ext cx="1632" cy="1370"/>
              <a:chOff x="4896" y="2861"/>
              <a:chExt cx="2040" cy="1736"/>
            </a:xfrm>
          </p:grpSpPr>
          <p:sp>
            <p:nvSpPr>
              <p:cNvPr id="46097" name="Rectangle 26"/>
              <p:cNvSpPr>
                <a:spLocks noChangeArrowheads="1"/>
              </p:cNvSpPr>
              <p:nvPr/>
            </p:nvSpPr>
            <p:spPr bwMode="auto">
              <a:xfrm>
                <a:off x="4896" y="3367"/>
                <a:ext cx="2040" cy="1230"/>
              </a:xfrm>
              <a:prstGeom prst="rect">
                <a:avLst/>
              </a:prstGeom>
              <a:solidFill>
                <a:schemeClr val="bg1"/>
              </a:solidFill>
              <a:ln w="19050">
                <a:solidFill>
                  <a:schemeClr val="tx1"/>
                </a:solidFill>
                <a:miter lim="800000"/>
                <a:headEnd/>
                <a:tailEnd/>
              </a:ln>
            </p:spPr>
            <p:txBody>
              <a:bodyPr wrap="none" lIns="87127" tIns="45457" rIns="87127" bIns="45457" anchor="ctr"/>
              <a:lstStyle/>
              <a:p>
                <a:pPr algn="ctr" defTabSz="866775" eaLnBrk="0" hangingPunct="0"/>
                <a:r>
                  <a:rPr lang="en-US" b="1">
                    <a:latin typeface="Arial" pitchFamily="34" charset="0"/>
                  </a:rPr>
                  <a:t>NO REWARD</a:t>
                </a:r>
              </a:p>
              <a:p>
                <a:pPr algn="ctr" defTabSz="866775" eaLnBrk="0" hangingPunct="0"/>
                <a:r>
                  <a:rPr lang="en-US" b="1">
                    <a:latin typeface="Arial" pitchFamily="34" charset="0"/>
                  </a:rPr>
                  <a:t>NO PENALTY</a:t>
                </a:r>
              </a:p>
              <a:p>
                <a:pPr algn="ctr" defTabSz="866775" eaLnBrk="0" hangingPunct="0"/>
                <a:r>
                  <a:rPr lang="en-US" b="1">
                    <a:latin typeface="Arial" pitchFamily="34" charset="0"/>
                  </a:rPr>
                  <a:t>DISAGREE</a:t>
                </a:r>
              </a:p>
            </p:txBody>
          </p:sp>
          <p:sp>
            <p:nvSpPr>
              <p:cNvPr id="46098" name="Line 27"/>
              <p:cNvSpPr>
                <a:spLocks noChangeShapeType="1"/>
              </p:cNvSpPr>
              <p:nvPr/>
            </p:nvSpPr>
            <p:spPr bwMode="auto">
              <a:xfrm flipV="1">
                <a:off x="5892" y="2861"/>
                <a:ext cx="0" cy="477"/>
              </a:xfrm>
              <a:prstGeom prst="line">
                <a:avLst/>
              </a:prstGeom>
              <a:noFill/>
              <a:ln w="19050">
                <a:solidFill>
                  <a:schemeClr val="tx1"/>
                </a:solidFill>
                <a:round/>
                <a:headEnd type="none" w="sm" len="sm"/>
                <a:tailEnd type="none" w="sm" len="sm"/>
              </a:ln>
            </p:spPr>
            <p:txBody>
              <a:bodyPr anchor="ctr"/>
              <a:lstStyle/>
              <a:p>
                <a:endParaRPr lang="en-US"/>
              </a:p>
            </p:txBody>
          </p:sp>
        </p:grpSp>
      </p:grpSp>
      <p:sp>
        <p:nvSpPr>
          <p:cNvPr id="46084" name="Text Box 28"/>
          <p:cNvSpPr txBox="1">
            <a:spLocks noChangeArrowheads="1"/>
          </p:cNvSpPr>
          <p:nvPr/>
        </p:nvSpPr>
        <p:spPr bwMode="auto">
          <a:xfrm>
            <a:off x="609600" y="457200"/>
            <a:ext cx="7848600" cy="823913"/>
          </a:xfrm>
          <a:prstGeom prst="rect">
            <a:avLst/>
          </a:prstGeom>
          <a:noFill/>
          <a:ln w="12700">
            <a:noFill/>
            <a:miter lim="800000"/>
            <a:headEnd/>
            <a:tailEnd/>
          </a:ln>
        </p:spPr>
        <p:txBody>
          <a:bodyPr>
            <a:spAutoFit/>
          </a:bodyPr>
          <a:lstStyle/>
          <a:p>
            <a:pPr algn="ctr" eaLnBrk="0" hangingPunct="0"/>
            <a:r>
              <a:rPr lang="en-US" sz="3600" b="1">
                <a:latin typeface="Arial" pitchFamily="34" charset="0"/>
              </a:rPr>
              <a:t>The Root Cause Analysis Model </a:t>
            </a:r>
            <a:endParaRPr lang="en-US" sz="2400" b="1" i="1">
              <a:latin typeface="Arial" pitchFamily="34" charset="0"/>
            </a:endParaRPr>
          </a:p>
          <a:p>
            <a:pPr algn="ctr" eaLnBrk="0" hangingPunct="0"/>
            <a:endParaRPr lang="en-US" sz="1200" b="1" i="1">
              <a:latin typeface="Arial" pitchFamily="34" charset="0"/>
            </a:endParaRPr>
          </a:p>
        </p:txBody>
      </p:sp>
    </p:spTree>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title"/>
          </p:nvPr>
        </p:nvSpPr>
        <p:spPr bwMode="auto">
          <a:xfrm>
            <a:off x="685800" y="457200"/>
            <a:ext cx="7772400" cy="1143000"/>
          </a:xfrm>
          <a:noFill/>
          <a:ln>
            <a:miter lim="800000"/>
            <a:headEnd/>
            <a:tailEnd/>
          </a:ln>
        </p:spPr>
        <p:txBody>
          <a:bodyPr vert="horz" wrap="square" lIns="91440" tIns="45720" rIns="91440" bIns="45720" numCol="1" anchor="t" anchorCtr="0" compatLnSpc="1">
            <a:prstTxWarp prst="textNoShape">
              <a:avLst/>
            </a:prstTxWarp>
          </a:bodyPr>
          <a:lstStyle/>
          <a:p>
            <a:r>
              <a:rPr lang="en-US" sz="4000" b="1" smtClean="0">
                <a:solidFill>
                  <a:srgbClr val="000000"/>
                </a:solidFill>
              </a:rPr>
              <a:t>Bottom Line </a:t>
            </a:r>
          </a:p>
        </p:txBody>
      </p:sp>
      <p:sp>
        <p:nvSpPr>
          <p:cNvPr id="47107" name="Rectangle 5"/>
          <p:cNvSpPr>
            <a:spLocks noGrp="1" noChangeArrowheads="1"/>
          </p:cNvSpPr>
          <p:nvPr>
            <p:ph idx="1"/>
          </p:nvPr>
        </p:nvSpPr>
        <p:spPr bwMode="auto">
          <a:xfrm>
            <a:off x="685800" y="1600200"/>
            <a:ext cx="7772400" cy="4724400"/>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sz="2800" b="1" smtClean="0">
                <a:cs typeface="Arial" pitchFamily="34" charset="0"/>
              </a:rPr>
              <a:t>Good leaders inspect…inspections are a leadership tool</a:t>
            </a:r>
          </a:p>
          <a:p>
            <a:pPr>
              <a:lnSpc>
                <a:spcPct val="90000"/>
              </a:lnSpc>
            </a:pPr>
            <a:r>
              <a:rPr lang="en-US" sz="2800" b="1" smtClean="0">
                <a:cs typeface="Arial" pitchFamily="34" charset="0"/>
              </a:rPr>
              <a:t>Inspections done properly strengthen the chain of command</a:t>
            </a:r>
          </a:p>
          <a:p>
            <a:pPr>
              <a:lnSpc>
                <a:spcPct val="90000"/>
              </a:lnSpc>
            </a:pPr>
            <a:r>
              <a:rPr lang="en-US" sz="2800" b="1" smtClean="0">
                <a:cs typeface="Arial" pitchFamily="34" charset="0"/>
              </a:rPr>
              <a:t>Inspections help Commanders find “ground truth”</a:t>
            </a:r>
          </a:p>
          <a:p>
            <a:pPr>
              <a:lnSpc>
                <a:spcPct val="90000"/>
              </a:lnSpc>
            </a:pPr>
            <a:r>
              <a:rPr lang="en-US" sz="2800" b="1" smtClean="0">
                <a:cs typeface="Arial" pitchFamily="34" charset="0"/>
              </a:rPr>
              <a:t>Inspections help Commanders “calibrate” subordinates to the correct standard</a:t>
            </a:r>
          </a:p>
          <a:p>
            <a:pPr>
              <a:lnSpc>
                <a:spcPct val="90000"/>
              </a:lnSpc>
            </a:pPr>
            <a:r>
              <a:rPr lang="en-US" sz="2800" b="1" smtClean="0">
                <a:cs typeface="Arial" pitchFamily="34" charset="0"/>
              </a:rPr>
              <a:t>Teach your subordinates how to inspect…no one else is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4556125" y="1458913"/>
            <a:ext cx="184150" cy="304800"/>
          </a:xfrm>
          <a:prstGeom prst="rect">
            <a:avLst/>
          </a:prstGeom>
          <a:noFill/>
          <a:ln w="9525">
            <a:noFill/>
            <a:miter lim="800000"/>
            <a:headEnd/>
            <a:tailEnd/>
          </a:ln>
        </p:spPr>
        <p:txBody>
          <a:bodyPr wrap="none">
            <a:spAutoFit/>
          </a:bodyPr>
          <a:lstStyle/>
          <a:p>
            <a:endParaRPr lang="en-US" sz="1400">
              <a:latin typeface="吀椀洀攀猀 一攀眀 刀漀洀愀渀"/>
            </a:endParaRPr>
          </a:p>
        </p:txBody>
      </p:sp>
      <p:sp>
        <p:nvSpPr>
          <p:cNvPr id="48131" name="Text Box 6"/>
          <p:cNvSpPr txBox="1">
            <a:spLocks noChangeArrowheads="1"/>
          </p:cNvSpPr>
          <p:nvPr/>
        </p:nvSpPr>
        <p:spPr bwMode="auto">
          <a:xfrm>
            <a:off x="990600" y="2438400"/>
            <a:ext cx="7086600" cy="1107996"/>
          </a:xfrm>
          <a:prstGeom prst="rect">
            <a:avLst/>
          </a:prstGeom>
          <a:noFill/>
          <a:ln w="9525">
            <a:noFill/>
            <a:miter lim="800000"/>
            <a:headEnd/>
            <a:tailEnd/>
          </a:ln>
        </p:spPr>
        <p:txBody>
          <a:bodyPr>
            <a:spAutoFit/>
          </a:bodyPr>
          <a:lstStyle/>
          <a:p>
            <a:pPr algn="ctr">
              <a:spcBef>
                <a:spcPct val="50000"/>
              </a:spcBef>
            </a:pPr>
            <a:r>
              <a:rPr lang="en-US" sz="6600" b="1" dirty="0" smtClean="0">
                <a:solidFill>
                  <a:srgbClr val="FF0000"/>
                </a:solidFill>
                <a:latin typeface="Arial" pitchFamily="34" charset="0"/>
                <a:ea typeface="BatangChe" pitchFamily="49" charset="-127"/>
                <a:cs typeface="Arial" pitchFamily="34" charset="0"/>
              </a:rPr>
              <a:t>Guidance</a:t>
            </a:r>
            <a:endParaRPr lang="en-US" sz="6600" b="1" dirty="0">
              <a:solidFill>
                <a:srgbClr val="FF0000"/>
              </a:solidFill>
              <a:latin typeface="Arial" pitchFamily="34" charset="0"/>
              <a:ea typeface="BatangChe" pitchFamily="49" charset="-127"/>
              <a:cs typeface="Arial"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3600" b="1" smtClean="0">
                <a:solidFill>
                  <a:srgbClr val="000000"/>
                </a:solidFill>
              </a:rPr>
              <a:t>Principles of Army Inspections </a:t>
            </a:r>
            <a:br>
              <a:rPr lang="en-US" sz="3600" b="1" smtClean="0">
                <a:solidFill>
                  <a:srgbClr val="000000"/>
                </a:solidFill>
              </a:rPr>
            </a:br>
            <a:r>
              <a:rPr lang="en-US" sz="2400" b="1" i="1" smtClean="0">
                <a:solidFill>
                  <a:srgbClr val="000000"/>
                </a:solidFill>
              </a:rPr>
              <a:t>(</a:t>
            </a:r>
            <a:r>
              <a:rPr lang="en-US" sz="2400" b="1" u="sng" smtClean="0">
                <a:solidFill>
                  <a:srgbClr val="000000"/>
                </a:solidFill>
              </a:rPr>
              <a:t>AR 1-201</a:t>
            </a:r>
            <a:r>
              <a:rPr lang="en-US" sz="2400" b="1" smtClean="0">
                <a:solidFill>
                  <a:srgbClr val="000000"/>
                </a:solidFill>
              </a:rPr>
              <a:t>, para. 2.2)</a:t>
            </a:r>
          </a:p>
        </p:txBody>
      </p:sp>
      <p:sp>
        <p:nvSpPr>
          <p:cNvPr id="35843" name="Rectangle 5"/>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180000"/>
              </a:lnSpc>
            </a:pPr>
            <a:r>
              <a:rPr lang="en-US" sz="2400" b="1" smtClean="0"/>
              <a:t>Purposeful</a:t>
            </a:r>
          </a:p>
          <a:p>
            <a:pPr>
              <a:lnSpc>
                <a:spcPct val="180000"/>
              </a:lnSpc>
            </a:pPr>
            <a:r>
              <a:rPr lang="en-US" sz="2400" b="1" smtClean="0"/>
              <a:t>Coordinated</a:t>
            </a:r>
          </a:p>
          <a:p>
            <a:pPr>
              <a:lnSpc>
                <a:spcPct val="180000"/>
              </a:lnSpc>
            </a:pPr>
            <a:r>
              <a:rPr lang="en-US" sz="2400" b="1" smtClean="0"/>
              <a:t>Focused on Feedback</a:t>
            </a:r>
          </a:p>
          <a:p>
            <a:pPr>
              <a:lnSpc>
                <a:spcPct val="180000"/>
              </a:lnSpc>
            </a:pPr>
            <a:r>
              <a:rPr lang="en-US" sz="2400" b="1" smtClean="0"/>
              <a:t>Instructive</a:t>
            </a:r>
          </a:p>
          <a:p>
            <a:pPr>
              <a:lnSpc>
                <a:spcPct val="180000"/>
              </a:lnSpc>
            </a:pPr>
            <a:r>
              <a:rPr lang="en-US" sz="2400" b="1" smtClean="0"/>
              <a:t>Followed-up</a:t>
            </a:r>
          </a:p>
          <a:p>
            <a:endParaRPr lang="en-US" sz="2400" b="1"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b="1" smtClean="0"/>
              <a:t>AGENDA</a:t>
            </a:r>
          </a:p>
        </p:txBody>
      </p:sp>
      <p:sp>
        <p:nvSpPr>
          <p:cNvPr id="36867" name="Rectangle 1027"/>
          <p:cNvSpPr>
            <a:spLocks noGrp="1" noChangeArrowheads="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b="1" smtClean="0">
                <a:solidFill>
                  <a:srgbClr val="000000"/>
                </a:solidFill>
              </a:rPr>
              <a:t>Organizational Inspection Program (OIP)</a:t>
            </a:r>
            <a:r>
              <a:rPr lang="en-US" b="1" smtClean="0"/>
              <a:t> Overview</a:t>
            </a:r>
          </a:p>
          <a:p>
            <a:pPr>
              <a:lnSpc>
                <a:spcPct val="90000"/>
              </a:lnSpc>
            </a:pPr>
            <a:r>
              <a:rPr lang="en-US" b="1" smtClean="0"/>
              <a:t>Introduction of Inspection Teams</a:t>
            </a:r>
          </a:p>
          <a:p>
            <a:pPr>
              <a:lnSpc>
                <a:spcPct val="90000"/>
              </a:lnSpc>
            </a:pPr>
            <a:r>
              <a:rPr lang="en-US" b="1" smtClean="0"/>
              <a:t>Areas of Inspection</a:t>
            </a:r>
          </a:p>
          <a:p>
            <a:pPr>
              <a:lnSpc>
                <a:spcPct val="90000"/>
              </a:lnSpc>
            </a:pPr>
            <a:r>
              <a:rPr lang="en-US" b="1" smtClean="0"/>
              <a:t>Timeline</a:t>
            </a:r>
          </a:p>
          <a:p>
            <a:pPr>
              <a:lnSpc>
                <a:spcPct val="90000"/>
              </a:lnSpc>
            </a:pPr>
            <a:r>
              <a:rPr lang="en-US" b="1" smtClean="0"/>
              <a:t>Guidance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7918F2E7-812B-4822-A3B7-9639DB858007}" type="slidenum">
              <a:rPr lang="en-US" smtClean="0"/>
              <a:pPr/>
              <a:t>4</a:t>
            </a:fld>
            <a:endParaRPr lang="en-US" smtClean="0"/>
          </a:p>
        </p:txBody>
      </p:sp>
      <p:grpSp>
        <p:nvGrpSpPr>
          <p:cNvPr id="37891" name="Group 3"/>
          <p:cNvGrpSpPr>
            <a:grpSpLocks/>
          </p:cNvGrpSpPr>
          <p:nvPr/>
        </p:nvGrpSpPr>
        <p:grpSpPr bwMode="auto">
          <a:xfrm>
            <a:off x="1851025" y="1587500"/>
            <a:ext cx="5283200" cy="4581525"/>
            <a:chOff x="1166" y="1000"/>
            <a:chExt cx="3328" cy="2886"/>
          </a:xfrm>
        </p:grpSpPr>
        <p:grpSp>
          <p:nvGrpSpPr>
            <p:cNvPr id="37912" name="Group 4"/>
            <p:cNvGrpSpPr>
              <a:grpSpLocks/>
            </p:cNvGrpSpPr>
            <p:nvPr/>
          </p:nvGrpSpPr>
          <p:grpSpPr bwMode="auto">
            <a:xfrm>
              <a:off x="1166" y="1000"/>
              <a:ext cx="3328" cy="2886"/>
              <a:chOff x="1166" y="1000"/>
              <a:chExt cx="3328" cy="2886"/>
            </a:xfrm>
          </p:grpSpPr>
          <p:grpSp>
            <p:nvGrpSpPr>
              <p:cNvPr id="37915" name="Group 5"/>
              <p:cNvGrpSpPr>
                <a:grpSpLocks/>
              </p:cNvGrpSpPr>
              <p:nvPr/>
            </p:nvGrpSpPr>
            <p:grpSpPr bwMode="auto">
              <a:xfrm>
                <a:off x="2545" y="1000"/>
                <a:ext cx="358" cy="2886"/>
                <a:chOff x="2545" y="1000"/>
                <a:chExt cx="358" cy="2886"/>
              </a:xfrm>
            </p:grpSpPr>
            <p:grpSp>
              <p:nvGrpSpPr>
                <p:cNvPr id="37922" name="Group 6"/>
                <p:cNvGrpSpPr>
                  <a:grpSpLocks/>
                </p:cNvGrpSpPr>
                <p:nvPr/>
              </p:nvGrpSpPr>
              <p:grpSpPr bwMode="auto">
                <a:xfrm>
                  <a:off x="2794" y="1000"/>
                  <a:ext cx="40" cy="2492"/>
                  <a:chOff x="2794" y="1000"/>
                  <a:chExt cx="40" cy="2492"/>
                </a:xfrm>
              </p:grpSpPr>
              <p:sp>
                <p:nvSpPr>
                  <p:cNvPr id="37930" name="Rectangle 7"/>
                  <p:cNvSpPr>
                    <a:spLocks noChangeArrowheads="1"/>
                  </p:cNvSpPr>
                  <p:nvPr/>
                </p:nvSpPr>
                <p:spPr bwMode="auto">
                  <a:xfrm>
                    <a:off x="2794" y="1002"/>
                    <a:ext cx="40" cy="2490"/>
                  </a:xfrm>
                  <a:prstGeom prst="rect">
                    <a:avLst/>
                  </a:prstGeom>
                  <a:solidFill>
                    <a:srgbClr val="3F3F3F"/>
                  </a:solidFill>
                  <a:ln w="9525">
                    <a:noFill/>
                    <a:miter lim="800000"/>
                    <a:headEnd/>
                    <a:tailEnd/>
                  </a:ln>
                </p:spPr>
                <p:txBody>
                  <a:bodyPr/>
                  <a:lstStyle/>
                  <a:p>
                    <a:endParaRPr lang="en-US"/>
                  </a:p>
                </p:txBody>
              </p:sp>
              <p:sp>
                <p:nvSpPr>
                  <p:cNvPr id="37931" name="Rectangle 8"/>
                  <p:cNvSpPr>
                    <a:spLocks noChangeArrowheads="1"/>
                  </p:cNvSpPr>
                  <p:nvPr/>
                </p:nvSpPr>
                <p:spPr bwMode="auto">
                  <a:xfrm>
                    <a:off x="2796" y="1002"/>
                    <a:ext cx="33" cy="2490"/>
                  </a:xfrm>
                  <a:prstGeom prst="rect">
                    <a:avLst/>
                  </a:prstGeom>
                  <a:solidFill>
                    <a:srgbClr val="7F7F7F"/>
                  </a:solidFill>
                  <a:ln w="9525">
                    <a:noFill/>
                    <a:miter lim="800000"/>
                    <a:headEnd/>
                    <a:tailEnd/>
                  </a:ln>
                </p:spPr>
                <p:txBody>
                  <a:bodyPr/>
                  <a:lstStyle/>
                  <a:p>
                    <a:endParaRPr lang="en-US"/>
                  </a:p>
                </p:txBody>
              </p:sp>
              <p:sp>
                <p:nvSpPr>
                  <p:cNvPr id="37932" name="Rectangle 9"/>
                  <p:cNvSpPr>
                    <a:spLocks noChangeArrowheads="1"/>
                  </p:cNvSpPr>
                  <p:nvPr/>
                </p:nvSpPr>
                <p:spPr bwMode="auto">
                  <a:xfrm>
                    <a:off x="2799" y="1000"/>
                    <a:ext cx="29" cy="2492"/>
                  </a:xfrm>
                  <a:prstGeom prst="rect">
                    <a:avLst/>
                  </a:prstGeom>
                  <a:solidFill>
                    <a:srgbClr val="9F9F9F"/>
                  </a:solidFill>
                  <a:ln w="9525">
                    <a:noFill/>
                    <a:miter lim="800000"/>
                    <a:headEnd/>
                    <a:tailEnd/>
                  </a:ln>
                </p:spPr>
                <p:txBody>
                  <a:bodyPr/>
                  <a:lstStyle/>
                  <a:p>
                    <a:endParaRPr lang="en-US"/>
                  </a:p>
                </p:txBody>
              </p:sp>
              <p:sp>
                <p:nvSpPr>
                  <p:cNvPr id="37933" name="Rectangle 10"/>
                  <p:cNvSpPr>
                    <a:spLocks noChangeArrowheads="1"/>
                  </p:cNvSpPr>
                  <p:nvPr/>
                </p:nvSpPr>
                <p:spPr bwMode="auto">
                  <a:xfrm>
                    <a:off x="2800" y="1002"/>
                    <a:ext cx="25" cy="2490"/>
                  </a:xfrm>
                  <a:prstGeom prst="rect">
                    <a:avLst/>
                  </a:prstGeom>
                  <a:solidFill>
                    <a:srgbClr val="BFBFBF"/>
                  </a:solidFill>
                  <a:ln w="9525">
                    <a:noFill/>
                    <a:miter lim="800000"/>
                    <a:headEnd/>
                    <a:tailEnd/>
                  </a:ln>
                </p:spPr>
                <p:txBody>
                  <a:bodyPr/>
                  <a:lstStyle/>
                  <a:p>
                    <a:endParaRPr lang="en-US"/>
                  </a:p>
                </p:txBody>
              </p:sp>
              <p:sp>
                <p:nvSpPr>
                  <p:cNvPr id="37934" name="Rectangle 11"/>
                  <p:cNvSpPr>
                    <a:spLocks noChangeArrowheads="1"/>
                  </p:cNvSpPr>
                  <p:nvPr/>
                </p:nvSpPr>
                <p:spPr bwMode="auto">
                  <a:xfrm>
                    <a:off x="2806" y="1002"/>
                    <a:ext cx="15" cy="2490"/>
                  </a:xfrm>
                  <a:prstGeom prst="rect">
                    <a:avLst/>
                  </a:prstGeom>
                  <a:solidFill>
                    <a:srgbClr val="FFFFFF"/>
                  </a:solidFill>
                  <a:ln w="9525">
                    <a:noFill/>
                    <a:miter lim="800000"/>
                    <a:headEnd/>
                    <a:tailEnd/>
                  </a:ln>
                </p:spPr>
                <p:txBody>
                  <a:bodyPr/>
                  <a:lstStyle/>
                  <a:p>
                    <a:endParaRPr lang="en-US"/>
                  </a:p>
                </p:txBody>
              </p:sp>
            </p:grpSp>
            <p:sp>
              <p:nvSpPr>
                <p:cNvPr id="37923" name="Freeform 12"/>
                <p:cNvSpPr>
                  <a:spLocks/>
                </p:cNvSpPr>
                <p:nvPr/>
              </p:nvSpPr>
              <p:spPr bwMode="auto">
                <a:xfrm>
                  <a:off x="2545" y="3496"/>
                  <a:ext cx="312" cy="390"/>
                </a:xfrm>
                <a:custGeom>
                  <a:avLst/>
                  <a:gdLst>
                    <a:gd name="T0" fmla="*/ 312 w 312"/>
                    <a:gd name="T1" fmla="*/ 0 h 390"/>
                    <a:gd name="T2" fmla="*/ 312 w 312"/>
                    <a:gd name="T3" fmla="*/ 243 h 390"/>
                    <a:gd name="T4" fmla="*/ 312 w 312"/>
                    <a:gd name="T5" fmla="*/ 266 h 390"/>
                    <a:gd name="T6" fmla="*/ 306 w 312"/>
                    <a:gd name="T7" fmla="*/ 290 h 390"/>
                    <a:gd name="T8" fmla="*/ 298 w 312"/>
                    <a:gd name="T9" fmla="*/ 312 h 390"/>
                    <a:gd name="T10" fmla="*/ 286 w 312"/>
                    <a:gd name="T11" fmla="*/ 331 h 390"/>
                    <a:gd name="T12" fmla="*/ 272 w 312"/>
                    <a:gd name="T13" fmla="*/ 349 h 390"/>
                    <a:gd name="T14" fmla="*/ 258 w 312"/>
                    <a:gd name="T15" fmla="*/ 361 h 390"/>
                    <a:gd name="T16" fmla="*/ 242 w 312"/>
                    <a:gd name="T17" fmla="*/ 371 h 390"/>
                    <a:gd name="T18" fmla="*/ 221 w 312"/>
                    <a:gd name="T19" fmla="*/ 379 h 390"/>
                    <a:gd name="T20" fmla="*/ 196 w 312"/>
                    <a:gd name="T21" fmla="*/ 384 h 390"/>
                    <a:gd name="T22" fmla="*/ 167 w 312"/>
                    <a:gd name="T23" fmla="*/ 390 h 390"/>
                    <a:gd name="T24" fmla="*/ 142 w 312"/>
                    <a:gd name="T25" fmla="*/ 387 h 390"/>
                    <a:gd name="T26" fmla="*/ 122 w 312"/>
                    <a:gd name="T27" fmla="*/ 384 h 390"/>
                    <a:gd name="T28" fmla="*/ 98 w 312"/>
                    <a:gd name="T29" fmla="*/ 376 h 390"/>
                    <a:gd name="T30" fmla="*/ 79 w 312"/>
                    <a:gd name="T31" fmla="*/ 366 h 390"/>
                    <a:gd name="T32" fmla="*/ 58 w 312"/>
                    <a:gd name="T33" fmla="*/ 353 h 390"/>
                    <a:gd name="T34" fmla="*/ 40 w 312"/>
                    <a:gd name="T35" fmla="*/ 335 h 390"/>
                    <a:gd name="T36" fmla="*/ 28 w 312"/>
                    <a:gd name="T37" fmla="*/ 319 h 390"/>
                    <a:gd name="T38" fmla="*/ 17 w 312"/>
                    <a:gd name="T39" fmla="*/ 304 h 390"/>
                    <a:gd name="T40" fmla="*/ 10 w 312"/>
                    <a:gd name="T41" fmla="*/ 286 h 390"/>
                    <a:gd name="T42" fmla="*/ 3 w 312"/>
                    <a:gd name="T43" fmla="*/ 263 h 390"/>
                    <a:gd name="T44" fmla="*/ 0 w 312"/>
                    <a:gd name="T45" fmla="*/ 237 h 390"/>
                    <a:gd name="T46" fmla="*/ 0 w 312"/>
                    <a:gd name="T47" fmla="*/ 213 h 390"/>
                    <a:gd name="T48" fmla="*/ 0 w 312"/>
                    <a:gd name="T49" fmla="*/ 196 h 390"/>
                    <a:gd name="T50" fmla="*/ 1 w 312"/>
                    <a:gd name="T51" fmla="*/ 176 h 390"/>
                    <a:gd name="T52" fmla="*/ 10 w 312"/>
                    <a:gd name="T53" fmla="*/ 156 h 390"/>
                    <a:gd name="T54" fmla="*/ 25 w 312"/>
                    <a:gd name="T55" fmla="*/ 143 h 390"/>
                    <a:gd name="T56" fmla="*/ 39 w 312"/>
                    <a:gd name="T57" fmla="*/ 139 h 390"/>
                    <a:gd name="T58" fmla="*/ 57 w 312"/>
                    <a:gd name="T59" fmla="*/ 139 h 390"/>
                    <a:gd name="T60" fmla="*/ 70 w 312"/>
                    <a:gd name="T61" fmla="*/ 145 h 390"/>
                    <a:gd name="T62" fmla="*/ 80 w 312"/>
                    <a:gd name="T63" fmla="*/ 153 h 390"/>
                    <a:gd name="T64" fmla="*/ 87 w 312"/>
                    <a:gd name="T65" fmla="*/ 165 h 390"/>
                    <a:gd name="T66" fmla="*/ 91 w 312"/>
                    <a:gd name="T67" fmla="*/ 181 h 390"/>
                    <a:gd name="T68" fmla="*/ 91 w 312"/>
                    <a:gd name="T69" fmla="*/ 199 h 390"/>
                    <a:gd name="T70" fmla="*/ 91 w 312"/>
                    <a:gd name="T71" fmla="*/ 217 h 390"/>
                    <a:gd name="T72" fmla="*/ 94 w 312"/>
                    <a:gd name="T73" fmla="*/ 245 h 390"/>
                    <a:gd name="T74" fmla="*/ 98 w 312"/>
                    <a:gd name="T75" fmla="*/ 267 h 390"/>
                    <a:gd name="T76" fmla="*/ 106 w 312"/>
                    <a:gd name="T77" fmla="*/ 283 h 390"/>
                    <a:gd name="T78" fmla="*/ 119 w 312"/>
                    <a:gd name="T79" fmla="*/ 293 h 390"/>
                    <a:gd name="T80" fmla="*/ 134 w 312"/>
                    <a:gd name="T81" fmla="*/ 300 h 390"/>
                    <a:gd name="T82" fmla="*/ 159 w 312"/>
                    <a:gd name="T83" fmla="*/ 302 h 390"/>
                    <a:gd name="T84" fmla="*/ 181 w 312"/>
                    <a:gd name="T85" fmla="*/ 298 h 390"/>
                    <a:gd name="T86" fmla="*/ 197 w 312"/>
                    <a:gd name="T87" fmla="*/ 293 h 390"/>
                    <a:gd name="T88" fmla="*/ 211 w 312"/>
                    <a:gd name="T89" fmla="*/ 282 h 390"/>
                    <a:gd name="T90" fmla="*/ 220 w 312"/>
                    <a:gd name="T91" fmla="*/ 271 h 390"/>
                    <a:gd name="T92" fmla="*/ 225 w 312"/>
                    <a:gd name="T93" fmla="*/ 251 h 390"/>
                    <a:gd name="T94" fmla="*/ 225 w 312"/>
                    <a:gd name="T95" fmla="*/ 0 h 390"/>
                    <a:gd name="T96" fmla="*/ 312 w 312"/>
                    <a:gd name="T97" fmla="*/ 0 h 39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12"/>
                    <a:gd name="T148" fmla="*/ 0 h 390"/>
                    <a:gd name="T149" fmla="*/ 312 w 312"/>
                    <a:gd name="T150" fmla="*/ 390 h 39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12" h="390">
                      <a:moveTo>
                        <a:pt x="312" y="0"/>
                      </a:moveTo>
                      <a:lnTo>
                        <a:pt x="312" y="243"/>
                      </a:lnTo>
                      <a:lnTo>
                        <a:pt x="312" y="266"/>
                      </a:lnTo>
                      <a:lnTo>
                        <a:pt x="306" y="290"/>
                      </a:lnTo>
                      <a:lnTo>
                        <a:pt x="298" y="312"/>
                      </a:lnTo>
                      <a:lnTo>
                        <a:pt x="286" y="331"/>
                      </a:lnTo>
                      <a:lnTo>
                        <a:pt x="272" y="349"/>
                      </a:lnTo>
                      <a:lnTo>
                        <a:pt x="258" y="361"/>
                      </a:lnTo>
                      <a:lnTo>
                        <a:pt x="242" y="371"/>
                      </a:lnTo>
                      <a:lnTo>
                        <a:pt x="221" y="379"/>
                      </a:lnTo>
                      <a:lnTo>
                        <a:pt x="196" y="384"/>
                      </a:lnTo>
                      <a:lnTo>
                        <a:pt x="167" y="390"/>
                      </a:lnTo>
                      <a:lnTo>
                        <a:pt x="142" y="387"/>
                      </a:lnTo>
                      <a:lnTo>
                        <a:pt x="122" y="384"/>
                      </a:lnTo>
                      <a:lnTo>
                        <a:pt x="98" y="376"/>
                      </a:lnTo>
                      <a:lnTo>
                        <a:pt x="79" y="366"/>
                      </a:lnTo>
                      <a:lnTo>
                        <a:pt x="58" y="353"/>
                      </a:lnTo>
                      <a:lnTo>
                        <a:pt x="40" y="335"/>
                      </a:lnTo>
                      <a:lnTo>
                        <a:pt x="28" y="319"/>
                      </a:lnTo>
                      <a:lnTo>
                        <a:pt x="17" y="304"/>
                      </a:lnTo>
                      <a:lnTo>
                        <a:pt x="10" y="286"/>
                      </a:lnTo>
                      <a:lnTo>
                        <a:pt x="3" y="263"/>
                      </a:lnTo>
                      <a:lnTo>
                        <a:pt x="0" y="237"/>
                      </a:lnTo>
                      <a:lnTo>
                        <a:pt x="0" y="213"/>
                      </a:lnTo>
                      <a:lnTo>
                        <a:pt x="0" y="196"/>
                      </a:lnTo>
                      <a:lnTo>
                        <a:pt x="1" y="176"/>
                      </a:lnTo>
                      <a:lnTo>
                        <a:pt x="10" y="156"/>
                      </a:lnTo>
                      <a:lnTo>
                        <a:pt x="25" y="143"/>
                      </a:lnTo>
                      <a:lnTo>
                        <a:pt x="39" y="139"/>
                      </a:lnTo>
                      <a:lnTo>
                        <a:pt x="57" y="139"/>
                      </a:lnTo>
                      <a:lnTo>
                        <a:pt x="70" y="145"/>
                      </a:lnTo>
                      <a:lnTo>
                        <a:pt x="80" y="153"/>
                      </a:lnTo>
                      <a:lnTo>
                        <a:pt x="87" y="165"/>
                      </a:lnTo>
                      <a:lnTo>
                        <a:pt x="91" y="181"/>
                      </a:lnTo>
                      <a:lnTo>
                        <a:pt x="91" y="199"/>
                      </a:lnTo>
                      <a:lnTo>
                        <a:pt x="91" y="217"/>
                      </a:lnTo>
                      <a:lnTo>
                        <a:pt x="94" y="245"/>
                      </a:lnTo>
                      <a:lnTo>
                        <a:pt x="98" y="267"/>
                      </a:lnTo>
                      <a:lnTo>
                        <a:pt x="106" y="283"/>
                      </a:lnTo>
                      <a:lnTo>
                        <a:pt x="119" y="293"/>
                      </a:lnTo>
                      <a:lnTo>
                        <a:pt x="134" y="300"/>
                      </a:lnTo>
                      <a:lnTo>
                        <a:pt x="159" y="302"/>
                      </a:lnTo>
                      <a:lnTo>
                        <a:pt x="181" y="298"/>
                      </a:lnTo>
                      <a:lnTo>
                        <a:pt x="197" y="293"/>
                      </a:lnTo>
                      <a:lnTo>
                        <a:pt x="211" y="282"/>
                      </a:lnTo>
                      <a:lnTo>
                        <a:pt x="220" y="271"/>
                      </a:lnTo>
                      <a:lnTo>
                        <a:pt x="225" y="251"/>
                      </a:lnTo>
                      <a:lnTo>
                        <a:pt x="225" y="0"/>
                      </a:lnTo>
                      <a:lnTo>
                        <a:pt x="312" y="0"/>
                      </a:lnTo>
                      <a:close/>
                    </a:path>
                  </a:pathLst>
                </a:custGeom>
                <a:solidFill>
                  <a:srgbClr val="000000"/>
                </a:solidFill>
                <a:ln w="9525">
                  <a:noFill/>
                  <a:round/>
                  <a:headEnd/>
                  <a:tailEnd/>
                </a:ln>
              </p:spPr>
              <p:txBody>
                <a:bodyPr/>
                <a:lstStyle/>
                <a:p>
                  <a:endParaRPr lang="en-US"/>
                </a:p>
              </p:txBody>
            </p:sp>
            <p:grpSp>
              <p:nvGrpSpPr>
                <p:cNvPr id="37924" name="Group 13"/>
                <p:cNvGrpSpPr>
                  <a:grpSpLocks/>
                </p:cNvGrpSpPr>
                <p:nvPr/>
              </p:nvGrpSpPr>
              <p:grpSpPr bwMode="auto">
                <a:xfrm>
                  <a:off x="2723" y="3438"/>
                  <a:ext cx="180" cy="75"/>
                  <a:chOff x="2723" y="3438"/>
                  <a:chExt cx="180" cy="75"/>
                </a:xfrm>
              </p:grpSpPr>
              <p:sp>
                <p:nvSpPr>
                  <p:cNvPr id="37925" name="Rectangle 14"/>
                  <p:cNvSpPr>
                    <a:spLocks noChangeArrowheads="1"/>
                  </p:cNvSpPr>
                  <p:nvPr/>
                </p:nvSpPr>
                <p:spPr bwMode="auto">
                  <a:xfrm>
                    <a:off x="2723" y="3438"/>
                    <a:ext cx="180" cy="75"/>
                  </a:xfrm>
                  <a:prstGeom prst="rect">
                    <a:avLst/>
                  </a:prstGeom>
                  <a:solidFill>
                    <a:srgbClr val="3F3F3F"/>
                  </a:solidFill>
                  <a:ln w="9525">
                    <a:noFill/>
                    <a:miter lim="800000"/>
                    <a:headEnd/>
                    <a:tailEnd/>
                  </a:ln>
                </p:spPr>
                <p:txBody>
                  <a:bodyPr/>
                  <a:lstStyle/>
                  <a:p>
                    <a:endParaRPr lang="en-US"/>
                  </a:p>
                </p:txBody>
              </p:sp>
              <p:sp>
                <p:nvSpPr>
                  <p:cNvPr id="37926" name="Rectangle 15"/>
                  <p:cNvSpPr>
                    <a:spLocks noChangeArrowheads="1"/>
                  </p:cNvSpPr>
                  <p:nvPr/>
                </p:nvSpPr>
                <p:spPr bwMode="auto">
                  <a:xfrm>
                    <a:off x="2729" y="3438"/>
                    <a:ext cx="169" cy="73"/>
                  </a:xfrm>
                  <a:prstGeom prst="rect">
                    <a:avLst/>
                  </a:prstGeom>
                  <a:solidFill>
                    <a:srgbClr val="5F5F5F"/>
                  </a:solidFill>
                  <a:ln w="9525">
                    <a:noFill/>
                    <a:miter lim="800000"/>
                    <a:headEnd/>
                    <a:tailEnd/>
                  </a:ln>
                </p:spPr>
                <p:txBody>
                  <a:bodyPr/>
                  <a:lstStyle/>
                  <a:p>
                    <a:endParaRPr lang="en-US"/>
                  </a:p>
                </p:txBody>
              </p:sp>
              <p:sp>
                <p:nvSpPr>
                  <p:cNvPr id="37927" name="Rectangle 16"/>
                  <p:cNvSpPr>
                    <a:spLocks noChangeArrowheads="1"/>
                  </p:cNvSpPr>
                  <p:nvPr/>
                </p:nvSpPr>
                <p:spPr bwMode="auto">
                  <a:xfrm>
                    <a:off x="2742" y="3438"/>
                    <a:ext cx="143" cy="73"/>
                  </a:xfrm>
                  <a:prstGeom prst="rect">
                    <a:avLst/>
                  </a:prstGeom>
                  <a:solidFill>
                    <a:srgbClr val="7F7F7F"/>
                  </a:solidFill>
                  <a:ln w="9525">
                    <a:noFill/>
                    <a:miter lim="800000"/>
                    <a:headEnd/>
                    <a:tailEnd/>
                  </a:ln>
                </p:spPr>
                <p:txBody>
                  <a:bodyPr/>
                  <a:lstStyle/>
                  <a:p>
                    <a:endParaRPr lang="en-US"/>
                  </a:p>
                </p:txBody>
              </p:sp>
              <p:sp>
                <p:nvSpPr>
                  <p:cNvPr id="37928" name="Rectangle 17"/>
                  <p:cNvSpPr>
                    <a:spLocks noChangeArrowheads="1"/>
                  </p:cNvSpPr>
                  <p:nvPr/>
                </p:nvSpPr>
                <p:spPr bwMode="auto">
                  <a:xfrm>
                    <a:off x="2751" y="3438"/>
                    <a:ext cx="125" cy="73"/>
                  </a:xfrm>
                  <a:prstGeom prst="rect">
                    <a:avLst/>
                  </a:prstGeom>
                  <a:solidFill>
                    <a:srgbClr val="9F9F9F"/>
                  </a:solidFill>
                  <a:ln w="9525">
                    <a:noFill/>
                    <a:miter lim="800000"/>
                    <a:headEnd/>
                    <a:tailEnd/>
                  </a:ln>
                </p:spPr>
                <p:txBody>
                  <a:bodyPr/>
                  <a:lstStyle/>
                  <a:p>
                    <a:endParaRPr lang="en-US"/>
                  </a:p>
                </p:txBody>
              </p:sp>
              <p:sp>
                <p:nvSpPr>
                  <p:cNvPr id="37929" name="Rectangle 18"/>
                  <p:cNvSpPr>
                    <a:spLocks noChangeArrowheads="1"/>
                  </p:cNvSpPr>
                  <p:nvPr/>
                </p:nvSpPr>
                <p:spPr bwMode="auto">
                  <a:xfrm>
                    <a:off x="2776" y="3438"/>
                    <a:ext cx="74" cy="73"/>
                  </a:xfrm>
                  <a:prstGeom prst="rect">
                    <a:avLst/>
                  </a:prstGeom>
                  <a:solidFill>
                    <a:srgbClr val="BFBFBF"/>
                  </a:solidFill>
                  <a:ln w="9525">
                    <a:noFill/>
                    <a:miter lim="800000"/>
                    <a:headEnd/>
                    <a:tailEnd/>
                  </a:ln>
                </p:spPr>
                <p:txBody>
                  <a:bodyPr/>
                  <a:lstStyle/>
                  <a:p>
                    <a:endParaRPr lang="en-US"/>
                  </a:p>
                </p:txBody>
              </p:sp>
            </p:grpSp>
          </p:grpSp>
          <p:grpSp>
            <p:nvGrpSpPr>
              <p:cNvPr id="37916" name="Group 19"/>
              <p:cNvGrpSpPr>
                <a:grpSpLocks/>
              </p:cNvGrpSpPr>
              <p:nvPr/>
            </p:nvGrpSpPr>
            <p:grpSpPr bwMode="auto">
              <a:xfrm>
                <a:off x="1166" y="1188"/>
                <a:ext cx="3328" cy="1195"/>
                <a:chOff x="1166" y="1188"/>
                <a:chExt cx="3328" cy="1195"/>
              </a:xfrm>
            </p:grpSpPr>
            <p:sp>
              <p:nvSpPr>
                <p:cNvPr id="37917" name="Freeform 20"/>
                <p:cNvSpPr>
                  <a:spLocks/>
                </p:cNvSpPr>
                <p:nvPr/>
              </p:nvSpPr>
              <p:spPr bwMode="auto">
                <a:xfrm>
                  <a:off x="1166" y="1188"/>
                  <a:ext cx="3328" cy="1195"/>
                </a:xfrm>
                <a:custGeom>
                  <a:avLst/>
                  <a:gdLst>
                    <a:gd name="T0" fmla="*/ 100 w 3328"/>
                    <a:gd name="T1" fmla="*/ 983 h 1195"/>
                    <a:gd name="T2" fmla="*/ 209 w 3328"/>
                    <a:gd name="T3" fmla="*/ 826 h 1195"/>
                    <a:gd name="T4" fmla="*/ 381 w 3328"/>
                    <a:gd name="T5" fmla="*/ 614 h 1195"/>
                    <a:gd name="T6" fmla="*/ 552 w 3328"/>
                    <a:gd name="T7" fmla="*/ 447 h 1195"/>
                    <a:gd name="T8" fmla="*/ 741 w 3328"/>
                    <a:gd name="T9" fmla="*/ 304 h 1195"/>
                    <a:gd name="T10" fmla="*/ 965 w 3328"/>
                    <a:gd name="T11" fmla="*/ 177 h 1195"/>
                    <a:gd name="T12" fmla="*/ 1207 w 3328"/>
                    <a:gd name="T13" fmla="*/ 82 h 1195"/>
                    <a:gd name="T14" fmla="*/ 1476 w 3328"/>
                    <a:gd name="T15" fmla="*/ 22 h 1195"/>
                    <a:gd name="T16" fmla="*/ 1699 w 3328"/>
                    <a:gd name="T17" fmla="*/ 0 h 1195"/>
                    <a:gd name="T18" fmla="*/ 1895 w 3328"/>
                    <a:gd name="T19" fmla="*/ 19 h 1195"/>
                    <a:gd name="T20" fmla="*/ 2065 w 3328"/>
                    <a:gd name="T21" fmla="*/ 56 h 1195"/>
                    <a:gd name="T22" fmla="*/ 2268 w 3328"/>
                    <a:gd name="T23" fmla="*/ 124 h 1195"/>
                    <a:gd name="T24" fmla="*/ 2416 w 3328"/>
                    <a:gd name="T25" fmla="*/ 195 h 1195"/>
                    <a:gd name="T26" fmla="*/ 2556 w 3328"/>
                    <a:gd name="T27" fmla="*/ 272 h 1195"/>
                    <a:gd name="T28" fmla="*/ 2705 w 3328"/>
                    <a:gd name="T29" fmla="*/ 374 h 1195"/>
                    <a:gd name="T30" fmla="*/ 2877 w 3328"/>
                    <a:gd name="T31" fmla="*/ 524 h 1195"/>
                    <a:gd name="T32" fmla="*/ 3038 w 3328"/>
                    <a:gd name="T33" fmla="*/ 700 h 1195"/>
                    <a:gd name="T34" fmla="*/ 3172 w 3328"/>
                    <a:gd name="T35" fmla="*/ 877 h 1195"/>
                    <a:gd name="T36" fmla="*/ 3328 w 3328"/>
                    <a:gd name="T37" fmla="*/ 1169 h 1195"/>
                    <a:gd name="T38" fmla="*/ 3259 w 3328"/>
                    <a:gd name="T39" fmla="*/ 1079 h 1195"/>
                    <a:gd name="T40" fmla="*/ 3154 w 3328"/>
                    <a:gd name="T41" fmla="*/ 981 h 1195"/>
                    <a:gd name="T42" fmla="*/ 3020 w 3328"/>
                    <a:gd name="T43" fmla="*/ 919 h 1195"/>
                    <a:gd name="T44" fmla="*/ 2863 w 3328"/>
                    <a:gd name="T45" fmla="*/ 897 h 1195"/>
                    <a:gd name="T46" fmla="*/ 2708 w 3328"/>
                    <a:gd name="T47" fmla="*/ 930 h 1195"/>
                    <a:gd name="T48" fmla="*/ 2610 w 3328"/>
                    <a:gd name="T49" fmla="*/ 981 h 1195"/>
                    <a:gd name="T50" fmla="*/ 2525 w 3328"/>
                    <a:gd name="T51" fmla="*/ 1049 h 1195"/>
                    <a:gd name="T52" fmla="*/ 2449 w 3328"/>
                    <a:gd name="T53" fmla="*/ 1086 h 1195"/>
                    <a:gd name="T54" fmla="*/ 2334 w 3328"/>
                    <a:gd name="T55" fmla="*/ 981 h 1195"/>
                    <a:gd name="T56" fmla="*/ 2222 w 3328"/>
                    <a:gd name="T57" fmla="*/ 926 h 1195"/>
                    <a:gd name="T58" fmla="*/ 2097 w 3328"/>
                    <a:gd name="T59" fmla="*/ 897 h 1195"/>
                    <a:gd name="T60" fmla="*/ 1973 w 3328"/>
                    <a:gd name="T61" fmla="*/ 905 h 1195"/>
                    <a:gd name="T62" fmla="*/ 1857 w 3328"/>
                    <a:gd name="T63" fmla="*/ 945 h 1195"/>
                    <a:gd name="T64" fmla="*/ 1763 w 3328"/>
                    <a:gd name="T65" fmla="*/ 1002 h 1195"/>
                    <a:gd name="T66" fmla="*/ 1679 w 3328"/>
                    <a:gd name="T67" fmla="*/ 1079 h 1195"/>
                    <a:gd name="T68" fmla="*/ 1605 w 3328"/>
                    <a:gd name="T69" fmla="*/ 1034 h 1195"/>
                    <a:gd name="T70" fmla="*/ 1485 w 3328"/>
                    <a:gd name="T71" fmla="*/ 949 h 1195"/>
                    <a:gd name="T72" fmla="*/ 1353 w 3328"/>
                    <a:gd name="T73" fmla="*/ 904 h 1195"/>
                    <a:gd name="T74" fmla="*/ 1241 w 3328"/>
                    <a:gd name="T75" fmla="*/ 897 h 1195"/>
                    <a:gd name="T76" fmla="*/ 1100 w 3328"/>
                    <a:gd name="T77" fmla="*/ 928 h 1195"/>
                    <a:gd name="T78" fmla="*/ 976 w 3328"/>
                    <a:gd name="T79" fmla="*/ 996 h 1195"/>
                    <a:gd name="T80" fmla="*/ 884 w 3328"/>
                    <a:gd name="T81" fmla="*/ 1082 h 1195"/>
                    <a:gd name="T82" fmla="*/ 808 w 3328"/>
                    <a:gd name="T83" fmla="*/ 1033 h 1195"/>
                    <a:gd name="T84" fmla="*/ 701 w 3328"/>
                    <a:gd name="T85" fmla="*/ 954 h 1195"/>
                    <a:gd name="T86" fmla="*/ 541 w 3328"/>
                    <a:gd name="T87" fmla="*/ 901 h 1195"/>
                    <a:gd name="T88" fmla="*/ 392 w 3328"/>
                    <a:gd name="T89" fmla="*/ 904 h 1195"/>
                    <a:gd name="T90" fmla="*/ 246 w 3328"/>
                    <a:gd name="T91" fmla="*/ 953 h 1195"/>
                    <a:gd name="T92" fmla="*/ 120 w 3328"/>
                    <a:gd name="T93" fmla="*/ 1048 h 1195"/>
                    <a:gd name="T94" fmla="*/ 28 w 3328"/>
                    <a:gd name="T95" fmla="*/ 1127 h 119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328"/>
                    <a:gd name="T145" fmla="*/ 0 h 1195"/>
                    <a:gd name="T146" fmla="*/ 3328 w 3328"/>
                    <a:gd name="T147" fmla="*/ 1195 h 119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328" h="1195">
                      <a:moveTo>
                        <a:pt x="28" y="1127"/>
                      </a:moveTo>
                      <a:lnTo>
                        <a:pt x="49" y="1079"/>
                      </a:lnTo>
                      <a:lnTo>
                        <a:pt x="75" y="1026"/>
                      </a:lnTo>
                      <a:lnTo>
                        <a:pt x="100" y="983"/>
                      </a:lnTo>
                      <a:lnTo>
                        <a:pt x="118" y="956"/>
                      </a:lnTo>
                      <a:lnTo>
                        <a:pt x="137" y="926"/>
                      </a:lnTo>
                      <a:lnTo>
                        <a:pt x="166" y="878"/>
                      </a:lnTo>
                      <a:lnTo>
                        <a:pt x="209" y="826"/>
                      </a:lnTo>
                      <a:lnTo>
                        <a:pt x="257" y="755"/>
                      </a:lnTo>
                      <a:lnTo>
                        <a:pt x="307" y="697"/>
                      </a:lnTo>
                      <a:lnTo>
                        <a:pt x="338" y="659"/>
                      </a:lnTo>
                      <a:lnTo>
                        <a:pt x="381" y="614"/>
                      </a:lnTo>
                      <a:lnTo>
                        <a:pt x="427" y="565"/>
                      </a:lnTo>
                      <a:lnTo>
                        <a:pt x="468" y="524"/>
                      </a:lnTo>
                      <a:lnTo>
                        <a:pt x="514" y="485"/>
                      </a:lnTo>
                      <a:lnTo>
                        <a:pt x="552" y="447"/>
                      </a:lnTo>
                      <a:lnTo>
                        <a:pt x="595" y="415"/>
                      </a:lnTo>
                      <a:lnTo>
                        <a:pt x="645" y="376"/>
                      </a:lnTo>
                      <a:lnTo>
                        <a:pt x="686" y="343"/>
                      </a:lnTo>
                      <a:lnTo>
                        <a:pt x="741" y="304"/>
                      </a:lnTo>
                      <a:lnTo>
                        <a:pt x="805" y="266"/>
                      </a:lnTo>
                      <a:lnTo>
                        <a:pt x="857" y="234"/>
                      </a:lnTo>
                      <a:lnTo>
                        <a:pt x="908" y="206"/>
                      </a:lnTo>
                      <a:lnTo>
                        <a:pt x="965" y="177"/>
                      </a:lnTo>
                      <a:lnTo>
                        <a:pt x="1031" y="146"/>
                      </a:lnTo>
                      <a:lnTo>
                        <a:pt x="1088" y="121"/>
                      </a:lnTo>
                      <a:lnTo>
                        <a:pt x="1154" y="98"/>
                      </a:lnTo>
                      <a:lnTo>
                        <a:pt x="1207" y="82"/>
                      </a:lnTo>
                      <a:lnTo>
                        <a:pt x="1263" y="65"/>
                      </a:lnTo>
                      <a:lnTo>
                        <a:pt x="1336" y="46"/>
                      </a:lnTo>
                      <a:lnTo>
                        <a:pt x="1408" y="33"/>
                      </a:lnTo>
                      <a:lnTo>
                        <a:pt x="1476" y="22"/>
                      </a:lnTo>
                      <a:lnTo>
                        <a:pt x="1542" y="12"/>
                      </a:lnTo>
                      <a:lnTo>
                        <a:pt x="1601" y="4"/>
                      </a:lnTo>
                      <a:lnTo>
                        <a:pt x="1647" y="0"/>
                      </a:lnTo>
                      <a:lnTo>
                        <a:pt x="1699" y="0"/>
                      </a:lnTo>
                      <a:lnTo>
                        <a:pt x="1739" y="4"/>
                      </a:lnTo>
                      <a:lnTo>
                        <a:pt x="1783" y="8"/>
                      </a:lnTo>
                      <a:lnTo>
                        <a:pt x="1843" y="14"/>
                      </a:lnTo>
                      <a:lnTo>
                        <a:pt x="1895" y="19"/>
                      </a:lnTo>
                      <a:lnTo>
                        <a:pt x="1945" y="27"/>
                      </a:lnTo>
                      <a:lnTo>
                        <a:pt x="1985" y="36"/>
                      </a:lnTo>
                      <a:lnTo>
                        <a:pt x="2019" y="44"/>
                      </a:lnTo>
                      <a:lnTo>
                        <a:pt x="2065" y="56"/>
                      </a:lnTo>
                      <a:lnTo>
                        <a:pt x="2115" y="71"/>
                      </a:lnTo>
                      <a:lnTo>
                        <a:pt x="2171" y="89"/>
                      </a:lnTo>
                      <a:lnTo>
                        <a:pt x="2227" y="108"/>
                      </a:lnTo>
                      <a:lnTo>
                        <a:pt x="2268" y="124"/>
                      </a:lnTo>
                      <a:lnTo>
                        <a:pt x="2307" y="142"/>
                      </a:lnTo>
                      <a:lnTo>
                        <a:pt x="2338" y="157"/>
                      </a:lnTo>
                      <a:lnTo>
                        <a:pt x="2378" y="176"/>
                      </a:lnTo>
                      <a:lnTo>
                        <a:pt x="2416" y="195"/>
                      </a:lnTo>
                      <a:lnTo>
                        <a:pt x="2454" y="215"/>
                      </a:lnTo>
                      <a:lnTo>
                        <a:pt x="2489" y="234"/>
                      </a:lnTo>
                      <a:lnTo>
                        <a:pt x="2523" y="253"/>
                      </a:lnTo>
                      <a:lnTo>
                        <a:pt x="2556" y="272"/>
                      </a:lnTo>
                      <a:lnTo>
                        <a:pt x="2594" y="295"/>
                      </a:lnTo>
                      <a:lnTo>
                        <a:pt x="2623" y="316"/>
                      </a:lnTo>
                      <a:lnTo>
                        <a:pt x="2664" y="346"/>
                      </a:lnTo>
                      <a:lnTo>
                        <a:pt x="2705" y="374"/>
                      </a:lnTo>
                      <a:lnTo>
                        <a:pt x="2750" y="408"/>
                      </a:lnTo>
                      <a:lnTo>
                        <a:pt x="2788" y="440"/>
                      </a:lnTo>
                      <a:lnTo>
                        <a:pt x="2842" y="490"/>
                      </a:lnTo>
                      <a:lnTo>
                        <a:pt x="2877" y="524"/>
                      </a:lnTo>
                      <a:lnTo>
                        <a:pt x="2906" y="553"/>
                      </a:lnTo>
                      <a:lnTo>
                        <a:pt x="2944" y="595"/>
                      </a:lnTo>
                      <a:lnTo>
                        <a:pt x="2976" y="633"/>
                      </a:lnTo>
                      <a:lnTo>
                        <a:pt x="3038" y="700"/>
                      </a:lnTo>
                      <a:lnTo>
                        <a:pt x="3067" y="735"/>
                      </a:lnTo>
                      <a:lnTo>
                        <a:pt x="3102" y="777"/>
                      </a:lnTo>
                      <a:lnTo>
                        <a:pt x="3136" y="825"/>
                      </a:lnTo>
                      <a:lnTo>
                        <a:pt x="3172" y="877"/>
                      </a:lnTo>
                      <a:lnTo>
                        <a:pt x="3226" y="965"/>
                      </a:lnTo>
                      <a:lnTo>
                        <a:pt x="3271" y="1041"/>
                      </a:lnTo>
                      <a:lnTo>
                        <a:pt x="3302" y="1090"/>
                      </a:lnTo>
                      <a:lnTo>
                        <a:pt x="3328" y="1169"/>
                      </a:lnTo>
                      <a:lnTo>
                        <a:pt x="3307" y="1143"/>
                      </a:lnTo>
                      <a:lnTo>
                        <a:pt x="3291" y="1119"/>
                      </a:lnTo>
                      <a:lnTo>
                        <a:pt x="3275" y="1100"/>
                      </a:lnTo>
                      <a:lnTo>
                        <a:pt x="3259" y="1079"/>
                      </a:lnTo>
                      <a:lnTo>
                        <a:pt x="3233" y="1051"/>
                      </a:lnTo>
                      <a:lnTo>
                        <a:pt x="3208" y="1028"/>
                      </a:lnTo>
                      <a:lnTo>
                        <a:pt x="3183" y="1005"/>
                      </a:lnTo>
                      <a:lnTo>
                        <a:pt x="3154" y="981"/>
                      </a:lnTo>
                      <a:lnTo>
                        <a:pt x="3122" y="964"/>
                      </a:lnTo>
                      <a:lnTo>
                        <a:pt x="3093" y="947"/>
                      </a:lnTo>
                      <a:lnTo>
                        <a:pt x="3059" y="932"/>
                      </a:lnTo>
                      <a:lnTo>
                        <a:pt x="3020" y="919"/>
                      </a:lnTo>
                      <a:lnTo>
                        <a:pt x="2984" y="909"/>
                      </a:lnTo>
                      <a:lnTo>
                        <a:pt x="2941" y="900"/>
                      </a:lnTo>
                      <a:lnTo>
                        <a:pt x="2907" y="897"/>
                      </a:lnTo>
                      <a:lnTo>
                        <a:pt x="2863" y="897"/>
                      </a:lnTo>
                      <a:lnTo>
                        <a:pt x="2819" y="901"/>
                      </a:lnTo>
                      <a:lnTo>
                        <a:pt x="2770" y="911"/>
                      </a:lnTo>
                      <a:lnTo>
                        <a:pt x="2740" y="917"/>
                      </a:lnTo>
                      <a:lnTo>
                        <a:pt x="2708" y="930"/>
                      </a:lnTo>
                      <a:lnTo>
                        <a:pt x="2686" y="939"/>
                      </a:lnTo>
                      <a:lnTo>
                        <a:pt x="2656" y="951"/>
                      </a:lnTo>
                      <a:lnTo>
                        <a:pt x="2628" y="968"/>
                      </a:lnTo>
                      <a:lnTo>
                        <a:pt x="2610" y="981"/>
                      </a:lnTo>
                      <a:lnTo>
                        <a:pt x="2595" y="994"/>
                      </a:lnTo>
                      <a:lnTo>
                        <a:pt x="2574" y="1009"/>
                      </a:lnTo>
                      <a:lnTo>
                        <a:pt x="2549" y="1028"/>
                      </a:lnTo>
                      <a:lnTo>
                        <a:pt x="2525" y="1049"/>
                      </a:lnTo>
                      <a:lnTo>
                        <a:pt x="2508" y="1067"/>
                      </a:lnTo>
                      <a:lnTo>
                        <a:pt x="2487" y="1088"/>
                      </a:lnTo>
                      <a:lnTo>
                        <a:pt x="2469" y="1108"/>
                      </a:lnTo>
                      <a:lnTo>
                        <a:pt x="2449" y="1086"/>
                      </a:lnTo>
                      <a:lnTo>
                        <a:pt x="2425" y="1059"/>
                      </a:lnTo>
                      <a:lnTo>
                        <a:pt x="2395" y="1029"/>
                      </a:lnTo>
                      <a:lnTo>
                        <a:pt x="2365" y="1005"/>
                      </a:lnTo>
                      <a:lnTo>
                        <a:pt x="2334" y="981"/>
                      </a:lnTo>
                      <a:lnTo>
                        <a:pt x="2313" y="969"/>
                      </a:lnTo>
                      <a:lnTo>
                        <a:pt x="2291" y="956"/>
                      </a:lnTo>
                      <a:lnTo>
                        <a:pt x="2258" y="941"/>
                      </a:lnTo>
                      <a:lnTo>
                        <a:pt x="2222" y="926"/>
                      </a:lnTo>
                      <a:lnTo>
                        <a:pt x="2188" y="913"/>
                      </a:lnTo>
                      <a:lnTo>
                        <a:pt x="2155" y="905"/>
                      </a:lnTo>
                      <a:lnTo>
                        <a:pt x="2124" y="901"/>
                      </a:lnTo>
                      <a:lnTo>
                        <a:pt x="2097" y="897"/>
                      </a:lnTo>
                      <a:lnTo>
                        <a:pt x="2068" y="897"/>
                      </a:lnTo>
                      <a:lnTo>
                        <a:pt x="2044" y="897"/>
                      </a:lnTo>
                      <a:lnTo>
                        <a:pt x="2006" y="901"/>
                      </a:lnTo>
                      <a:lnTo>
                        <a:pt x="1973" y="905"/>
                      </a:lnTo>
                      <a:lnTo>
                        <a:pt x="1945" y="912"/>
                      </a:lnTo>
                      <a:lnTo>
                        <a:pt x="1915" y="920"/>
                      </a:lnTo>
                      <a:lnTo>
                        <a:pt x="1888" y="930"/>
                      </a:lnTo>
                      <a:lnTo>
                        <a:pt x="1857" y="945"/>
                      </a:lnTo>
                      <a:lnTo>
                        <a:pt x="1830" y="956"/>
                      </a:lnTo>
                      <a:lnTo>
                        <a:pt x="1811" y="966"/>
                      </a:lnTo>
                      <a:lnTo>
                        <a:pt x="1790" y="981"/>
                      </a:lnTo>
                      <a:lnTo>
                        <a:pt x="1763" y="1002"/>
                      </a:lnTo>
                      <a:lnTo>
                        <a:pt x="1738" y="1021"/>
                      </a:lnTo>
                      <a:lnTo>
                        <a:pt x="1716" y="1040"/>
                      </a:lnTo>
                      <a:lnTo>
                        <a:pt x="1698" y="1059"/>
                      </a:lnTo>
                      <a:lnTo>
                        <a:pt x="1679" y="1079"/>
                      </a:lnTo>
                      <a:lnTo>
                        <a:pt x="1659" y="1108"/>
                      </a:lnTo>
                      <a:lnTo>
                        <a:pt x="1647" y="1082"/>
                      </a:lnTo>
                      <a:lnTo>
                        <a:pt x="1630" y="1058"/>
                      </a:lnTo>
                      <a:lnTo>
                        <a:pt x="1605" y="1034"/>
                      </a:lnTo>
                      <a:lnTo>
                        <a:pt x="1581" y="1014"/>
                      </a:lnTo>
                      <a:lnTo>
                        <a:pt x="1549" y="987"/>
                      </a:lnTo>
                      <a:lnTo>
                        <a:pt x="1514" y="965"/>
                      </a:lnTo>
                      <a:lnTo>
                        <a:pt x="1485" y="949"/>
                      </a:lnTo>
                      <a:lnTo>
                        <a:pt x="1458" y="938"/>
                      </a:lnTo>
                      <a:lnTo>
                        <a:pt x="1422" y="923"/>
                      </a:lnTo>
                      <a:lnTo>
                        <a:pt x="1386" y="912"/>
                      </a:lnTo>
                      <a:lnTo>
                        <a:pt x="1353" y="904"/>
                      </a:lnTo>
                      <a:lnTo>
                        <a:pt x="1322" y="900"/>
                      </a:lnTo>
                      <a:lnTo>
                        <a:pt x="1293" y="897"/>
                      </a:lnTo>
                      <a:lnTo>
                        <a:pt x="1267" y="897"/>
                      </a:lnTo>
                      <a:lnTo>
                        <a:pt x="1241" y="897"/>
                      </a:lnTo>
                      <a:lnTo>
                        <a:pt x="1207" y="901"/>
                      </a:lnTo>
                      <a:lnTo>
                        <a:pt x="1171" y="908"/>
                      </a:lnTo>
                      <a:lnTo>
                        <a:pt x="1135" y="916"/>
                      </a:lnTo>
                      <a:lnTo>
                        <a:pt x="1100" y="928"/>
                      </a:lnTo>
                      <a:lnTo>
                        <a:pt x="1062" y="943"/>
                      </a:lnTo>
                      <a:lnTo>
                        <a:pt x="1031" y="960"/>
                      </a:lnTo>
                      <a:lnTo>
                        <a:pt x="1001" y="979"/>
                      </a:lnTo>
                      <a:lnTo>
                        <a:pt x="976" y="996"/>
                      </a:lnTo>
                      <a:lnTo>
                        <a:pt x="946" y="1022"/>
                      </a:lnTo>
                      <a:lnTo>
                        <a:pt x="922" y="1041"/>
                      </a:lnTo>
                      <a:lnTo>
                        <a:pt x="903" y="1060"/>
                      </a:lnTo>
                      <a:lnTo>
                        <a:pt x="884" y="1082"/>
                      </a:lnTo>
                      <a:lnTo>
                        <a:pt x="863" y="1109"/>
                      </a:lnTo>
                      <a:lnTo>
                        <a:pt x="845" y="1078"/>
                      </a:lnTo>
                      <a:lnTo>
                        <a:pt x="830" y="1056"/>
                      </a:lnTo>
                      <a:lnTo>
                        <a:pt x="808" y="1033"/>
                      </a:lnTo>
                      <a:lnTo>
                        <a:pt x="780" y="1010"/>
                      </a:lnTo>
                      <a:lnTo>
                        <a:pt x="755" y="990"/>
                      </a:lnTo>
                      <a:lnTo>
                        <a:pt x="729" y="972"/>
                      </a:lnTo>
                      <a:lnTo>
                        <a:pt x="701" y="954"/>
                      </a:lnTo>
                      <a:lnTo>
                        <a:pt x="664" y="938"/>
                      </a:lnTo>
                      <a:lnTo>
                        <a:pt x="628" y="924"/>
                      </a:lnTo>
                      <a:lnTo>
                        <a:pt x="580" y="908"/>
                      </a:lnTo>
                      <a:lnTo>
                        <a:pt x="541" y="901"/>
                      </a:lnTo>
                      <a:lnTo>
                        <a:pt x="494" y="896"/>
                      </a:lnTo>
                      <a:lnTo>
                        <a:pt x="465" y="897"/>
                      </a:lnTo>
                      <a:lnTo>
                        <a:pt x="431" y="898"/>
                      </a:lnTo>
                      <a:lnTo>
                        <a:pt x="392" y="904"/>
                      </a:lnTo>
                      <a:lnTo>
                        <a:pt x="359" y="911"/>
                      </a:lnTo>
                      <a:lnTo>
                        <a:pt x="320" y="923"/>
                      </a:lnTo>
                      <a:lnTo>
                        <a:pt x="280" y="939"/>
                      </a:lnTo>
                      <a:lnTo>
                        <a:pt x="246" y="953"/>
                      </a:lnTo>
                      <a:lnTo>
                        <a:pt x="217" y="969"/>
                      </a:lnTo>
                      <a:lnTo>
                        <a:pt x="187" y="990"/>
                      </a:lnTo>
                      <a:lnTo>
                        <a:pt x="148" y="1022"/>
                      </a:lnTo>
                      <a:lnTo>
                        <a:pt x="120" y="1048"/>
                      </a:lnTo>
                      <a:lnTo>
                        <a:pt x="93" y="1075"/>
                      </a:lnTo>
                      <a:lnTo>
                        <a:pt x="60" y="1120"/>
                      </a:lnTo>
                      <a:lnTo>
                        <a:pt x="0" y="1195"/>
                      </a:lnTo>
                      <a:lnTo>
                        <a:pt x="28" y="1127"/>
                      </a:lnTo>
                      <a:close/>
                    </a:path>
                  </a:pathLst>
                </a:custGeom>
                <a:solidFill>
                  <a:srgbClr val="FAFD00"/>
                </a:solidFill>
                <a:ln w="17463">
                  <a:solidFill>
                    <a:srgbClr val="00007F"/>
                  </a:solidFill>
                  <a:prstDash val="solid"/>
                  <a:round/>
                  <a:headEnd/>
                  <a:tailEnd/>
                </a:ln>
              </p:spPr>
              <p:txBody>
                <a:bodyPr/>
                <a:lstStyle/>
                <a:p>
                  <a:endParaRPr lang="en-US"/>
                </a:p>
              </p:txBody>
            </p:sp>
            <p:grpSp>
              <p:nvGrpSpPr>
                <p:cNvPr id="37918" name="Group 21"/>
                <p:cNvGrpSpPr>
                  <a:grpSpLocks/>
                </p:cNvGrpSpPr>
                <p:nvPr/>
              </p:nvGrpSpPr>
              <p:grpSpPr bwMode="auto">
                <a:xfrm>
                  <a:off x="2030" y="1196"/>
                  <a:ext cx="1613" cy="1096"/>
                  <a:chOff x="2030" y="1196"/>
                  <a:chExt cx="1613" cy="1096"/>
                </a:xfrm>
              </p:grpSpPr>
              <p:sp>
                <p:nvSpPr>
                  <p:cNvPr id="37919" name="Arc 22"/>
                  <p:cNvSpPr>
                    <a:spLocks/>
                  </p:cNvSpPr>
                  <p:nvPr/>
                </p:nvSpPr>
                <p:spPr bwMode="auto">
                  <a:xfrm>
                    <a:off x="2030" y="1196"/>
                    <a:ext cx="783" cy="10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580"/>
                        </a:moveTo>
                        <a:cubicBezTo>
                          <a:pt x="11" y="9679"/>
                          <a:pt x="9644" y="30"/>
                          <a:pt x="21545" y="0"/>
                        </a:cubicBezTo>
                      </a:path>
                      <a:path w="21600" h="21600" stroke="0" extrusionOk="0">
                        <a:moveTo>
                          <a:pt x="0" y="21580"/>
                        </a:moveTo>
                        <a:cubicBezTo>
                          <a:pt x="11" y="9679"/>
                          <a:pt x="9644" y="30"/>
                          <a:pt x="21545" y="0"/>
                        </a:cubicBezTo>
                        <a:lnTo>
                          <a:pt x="21600" y="21600"/>
                        </a:lnTo>
                        <a:close/>
                      </a:path>
                    </a:pathLst>
                  </a:custGeom>
                  <a:noFill/>
                  <a:ln w="17463">
                    <a:solidFill>
                      <a:srgbClr val="00007F"/>
                    </a:solidFill>
                    <a:round/>
                    <a:headEnd/>
                    <a:tailEnd/>
                  </a:ln>
                </p:spPr>
                <p:txBody>
                  <a:bodyPr/>
                  <a:lstStyle/>
                  <a:p>
                    <a:endParaRPr lang="en-US"/>
                  </a:p>
                </p:txBody>
              </p:sp>
              <p:sp>
                <p:nvSpPr>
                  <p:cNvPr id="37920" name="Arc 23"/>
                  <p:cNvSpPr>
                    <a:spLocks/>
                  </p:cNvSpPr>
                  <p:nvPr/>
                </p:nvSpPr>
                <p:spPr bwMode="auto">
                  <a:xfrm>
                    <a:off x="2810" y="1196"/>
                    <a:ext cx="833" cy="10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77" y="0"/>
                        </a:moveTo>
                        <a:cubicBezTo>
                          <a:pt x="11969" y="43"/>
                          <a:pt x="21588" y="9688"/>
                          <a:pt x="21599" y="21580"/>
                        </a:cubicBezTo>
                      </a:path>
                      <a:path w="21600" h="21600" stroke="0" extrusionOk="0">
                        <a:moveTo>
                          <a:pt x="77" y="0"/>
                        </a:moveTo>
                        <a:cubicBezTo>
                          <a:pt x="11969" y="43"/>
                          <a:pt x="21588" y="9688"/>
                          <a:pt x="21599" y="21580"/>
                        </a:cubicBezTo>
                        <a:lnTo>
                          <a:pt x="0" y="21600"/>
                        </a:lnTo>
                        <a:close/>
                      </a:path>
                    </a:pathLst>
                  </a:custGeom>
                  <a:noFill/>
                  <a:ln w="17463">
                    <a:solidFill>
                      <a:srgbClr val="00007F"/>
                    </a:solidFill>
                    <a:round/>
                    <a:headEnd/>
                    <a:tailEnd/>
                  </a:ln>
                </p:spPr>
                <p:txBody>
                  <a:bodyPr/>
                  <a:lstStyle/>
                  <a:p>
                    <a:endParaRPr lang="en-US"/>
                  </a:p>
                </p:txBody>
              </p:sp>
              <p:sp>
                <p:nvSpPr>
                  <p:cNvPr id="37921" name="Line 24"/>
                  <p:cNvSpPr>
                    <a:spLocks noChangeShapeType="1"/>
                  </p:cNvSpPr>
                  <p:nvPr/>
                </p:nvSpPr>
                <p:spPr bwMode="auto">
                  <a:xfrm>
                    <a:off x="2813" y="1204"/>
                    <a:ext cx="16" cy="1080"/>
                  </a:xfrm>
                  <a:prstGeom prst="line">
                    <a:avLst/>
                  </a:prstGeom>
                  <a:noFill/>
                  <a:ln w="17463">
                    <a:solidFill>
                      <a:srgbClr val="00007F"/>
                    </a:solidFill>
                    <a:round/>
                    <a:headEnd/>
                    <a:tailEnd/>
                  </a:ln>
                </p:spPr>
                <p:txBody>
                  <a:bodyPr/>
                  <a:lstStyle/>
                  <a:p>
                    <a:endParaRPr lang="en-US"/>
                  </a:p>
                </p:txBody>
              </p:sp>
            </p:grpSp>
          </p:grpSp>
        </p:grpSp>
        <p:sp>
          <p:nvSpPr>
            <p:cNvPr id="37913" name="Rectangle 25"/>
            <p:cNvSpPr>
              <a:spLocks noChangeArrowheads="1"/>
            </p:cNvSpPr>
            <p:nvPr/>
          </p:nvSpPr>
          <p:spPr bwMode="auto">
            <a:xfrm>
              <a:off x="1912" y="1430"/>
              <a:ext cx="1778" cy="438"/>
            </a:xfrm>
            <a:prstGeom prst="rect">
              <a:avLst/>
            </a:prstGeom>
            <a:noFill/>
            <a:ln w="9525">
              <a:noFill/>
              <a:miter lim="800000"/>
              <a:headEnd/>
              <a:tailEnd/>
            </a:ln>
          </p:spPr>
          <p:txBody>
            <a:bodyPr/>
            <a:lstStyle/>
            <a:p>
              <a:endParaRPr lang="en-US"/>
            </a:p>
          </p:txBody>
        </p:sp>
        <p:sp>
          <p:nvSpPr>
            <p:cNvPr id="37914" name="Rectangle 26"/>
            <p:cNvSpPr>
              <a:spLocks noChangeArrowheads="1"/>
            </p:cNvSpPr>
            <p:nvPr/>
          </p:nvSpPr>
          <p:spPr bwMode="auto">
            <a:xfrm>
              <a:off x="2326" y="1418"/>
              <a:ext cx="1150" cy="562"/>
            </a:xfrm>
            <a:prstGeom prst="rect">
              <a:avLst/>
            </a:prstGeom>
            <a:noFill/>
            <a:ln w="9525">
              <a:noFill/>
              <a:miter lim="800000"/>
              <a:headEnd/>
              <a:tailEnd/>
            </a:ln>
          </p:spPr>
          <p:txBody>
            <a:bodyPr wrap="none" lIns="0" tIns="0" rIns="0" bIns="0">
              <a:spAutoFit/>
            </a:bodyPr>
            <a:lstStyle/>
            <a:p>
              <a:r>
                <a:rPr lang="en-US" sz="5200" b="1">
                  <a:solidFill>
                    <a:srgbClr val="000000"/>
                  </a:solidFill>
                  <a:latin typeface="Arial" pitchFamily="34" charset="0"/>
                </a:rPr>
                <a:t>O I P</a:t>
              </a:r>
              <a:endParaRPr lang="en-US" sz="2400"/>
            </a:p>
          </p:txBody>
        </p:sp>
      </p:grpSp>
      <p:sp>
        <p:nvSpPr>
          <p:cNvPr id="37892" name="Rectangle 44"/>
          <p:cNvSpPr>
            <a:spLocks noChangeArrowheads="1"/>
          </p:cNvSpPr>
          <p:nvPr/>
        </p:nvSpPr>
        <p:spPr bwMode="auto">
          <a:xfrm>
            <a:off x="7877175" y="6365875"/>
            <a:ext cx="146050" cy="247650"/>
          </a:xfrm>
          <a:prstGeom prst="rect">
            <a:avLst/>
          </a:prstGeom>
          <a:noFill/>
          <a:ln w="9525">
            <a:noFill/>
            <a:miter lim="800000"/>
            <a:headEnd/>
            <a:tailEnd/>
          </a:ln>
        </p:spPr>
        <p:txBody>
          <a:bodyPr wrap="none" lIns="0" tIns="0" rIns="0" bIns="0">
            <a:spAutoFit/>
          </a:bodyPr>
          <a:lstStyle/>
          <a:p>
            <a:r>
              <a:rPr lang="en-US" sz="1400" b="1">
                <a:solidFill>
                  <a:srgbClr val="000000"/>
                </a:solidFill>
                <a:latin typeface="Arial" pitchFamily="34" charset="0"/>
              </a:rPr>
              <a:t>-</a:t>
            </a:r>
            <a:endParaRPr lang="en-US" sz="2400"/>
          </a:p>
        </p:txBody>
      </p:sp>
      <p:sp>
        <p:nvSpPr>
          <p:cNvPr id="37893" name="Rectangle 48"/>
          <p:cNvSpPr>
            <a:spLocks noChangeArrowheads="1"/>
          </p:cNvSpPr>
          <p:nvPr/>
        </p:nvSpPr>
        <p:spPr bwMode="auto">
          <a:xfrm>
            <a:off x="1098550" y="3863975"/>
            <a:ext cx="2257425" cy="895350"/>
          </a:xfrm>
          <a:prstGeom prst="rect">
            <a:avLst/>
          </a:prstGeom>
          <a:noFill/>
          <a:ln w="9525">
            <a:noFill/>
            <a:miter lim="800000"/>
            <a:headEnd/>
            <a:tailEnd/>
          </a:ln>
        </p:spPr>
        <p:txBody>
          <a:bodyPr/>
          <a:lstStyle/>
          <a:p>
            <a:endParaRPr lang="en-US"/>
          </a:p>
        </p:txBody>
      </p:sp>
      <p:sp>
        <p:nvSpPr>
          <p:cNvPr id="37894" name="Rectangle 49"/>
          <p:cNvSpPr>
            <a:spLocks noChangeArrowheads="1"/>
          </p:cNvSpPr>
          <p:nvPr/>
        </p:nvSpPr>
        <p:spPr bwMode="auto">
          <a:xfrm>
            <a:off x="1381125" y="3940175"/>
            <a:ext cx="1920875" cy="434975"/>
          </a:xfrm>
          <a:prstGeom prst="rect">
            <a:avLst/>
          </a:prstGeom>
          <a:noFill/>
          <a:ln w="9525">
            <a:noFill/>
            <a:miter lim="800000"/>
            <a:headEnd/>
            <a:tailEnd/>
          </a:ln>
        </p:spPr>
        <p:txBody>
          <a:bodyPr wrap="none" lIns="0" tIns="0" rIns="0" bIns="0">
            <a:spAutoFit/>
          </a:bodyPr>
          <a:lstStyle/>
          <a:p>
            <a:r>
              <a:rPr lang="en-US" sz="2500" b="1">
                <a:solidFill>
                  <a:srgbClr val="FC0128"/>
                </a:solidFill>
                <a:latin typeface="Arial" pitchFamily="34" charset="0"/>
              </a:rPr>
              <a:t>COMMAND </a:t>
            </a:r>
            <a:endParaRPr lang="en-US" sz="2400"/>
          </a:p>
        </p:txBody>
      </p:sp>
      <p:sp>
        <p:nvSpPr>
          <p:cNvPr id="37895" name="Rectangle 50"/>
          <p:cNvSpPr>
            <a:spLocks noChangeArrowheads="1"/>
          </p:cNvSpPr>
          <p:nvPr/>
        </p:nvSpPr>
        <p:spPr bwMode="auto">
          <a:xfrm>
            <a:off x="1254125" y="4321175"/>
            <a:ext cx="2095500" cy="434975"/>
          </a:xfrm>
          <a:prstGeom prst="rect">
            <a:avLst/>
          </a:prstGeom>
          <a:noFill/>
          <a:ln w="9525">
            <a:noFill/>
            <a:miter lim="800000"/>
            <a:headEnd/>
            <a:tailEnd/>
          </a:ln>
        </p:spPr>
        <p:txBody>
          <a:bodyPr wrap="none" lIns="0" tIns="0" rIns="0" bIns="0">
            <a:spAutoFit/>
          </a:bodyPr>
          <a:lstStyle/>
          <a:p>
            <a:r>
              <a:rPr lang="en-US" sz="2500" b="1">
                <a:solidFill>
                  <a:srgbClr val="FC0128"/>
                </a:solidFill>
                <a:latin typeface="Arial" pitchFamily="34" charset="0"/>
              </a:rPr>
              <a:t>INSPECTION</a:t>
            </a:r>
            <a:endParaRPr lang="en-US" sz="2400"/>
          </a:p>
        </p:txBody>
      </p:sp>
      <p:sp>
        <p:nvSpPr>
          <p:cNvPr id="37896" name="Rectangle 51"/>
          <p:cNvSpPr>
            <a:spLocks noChangeArrowheads="1"/>
          </p:cNvSpPr>
          <p:nvPr/>
        </p:nvSpPr>
        <p:spPr bwMode="auto">
          <a:xfrm>
            <a:off x="3352800" y="3863975"/>
            <a:ext cx="2441575" cy="895350"/>
          </a:xfrm>
          <a:prstGeom prst="rect">
            <a:avLst/>
          </a:prstGeom>
          <a:noFill/>
          <a:ln w="9525">
            <a:noFill/>
            <a:miter lim="800000"/>
            <a:headEnd/>
            <a:tailEnd/>
          </a:ln>
        </p:spPr>
        <p:txBody>
          <a:bodyPr/>
          <a:lstStyle/>
          <a:p>
            <a:endParaRPr lang="en-US"/>
          </a:p>
        </p:txBody>
      </p:sp>
      <p:sp>
        <p:nvSpPr>
          <p:cNvPr id="37897" name="Rectangle 52"/>
          <p:cNvSpPr>
            <a:spLocks noChangeArrowheads="1"/>
          </p:cNvSpPr>
          <p:nvPr/>
        </p:nvSpPr>
        <p:spPr bwMode="auto">
          <a:xfrm>
            <a:off x="4064000" y="3940175"/>
            <a:ext cx="1254125" cy="434975"/>
          </a:xfrm>
          <a:prstGeom prst="rect">
            <a:avLst/>
          </a:prstGeom>
          <a:noFill/>
          <a:ln w="9525">
            <a:noFill/>
            <a:miter lim="800000"/>
            <a:headEnd/>
            <a:tailEnd/>
          </a:ln>
        </p:spPr>
        <p:txBody>
          <a:bodyPr wrap="none" lIns="0" tIns="0" rIns="0" bIns="0">
            <a:spAutoFit/>
          </a:bodyPr>
          <a:lstStyle/>
          <a:p>
            <a:r>
              <a:rPr lang="en-US" sz="2500" b="1">
                <a:solidFill>
                  <a:srgbClr val="FC0128"/>
                </a:solidFill>
                <a:latin typeface="Arial" pitchFamily="34" charset="0"/>
              </a:rPr>
              <a:t>STAFF </a:t>
            </a:r>
            <a:endParaRPr lang="en-US" sz="2400"/>
          </a:p>
        </p:txBody>
      </p:sp>
      <p:sp>
        <p:nvSpPr>
          <p:cNvPr id="37898" name="Rectangle 53"/>
          <p:cNvSpPr>
            <a:spLocks noChangeArrowheads="1"/>
          </p:cNvSpPr>
          <p:nvPr/>
        </p:nvSpPr>
        <p:spPr bwMode="auto">
          <a:xfrm>
            <a:off x="3600450" y="4321175"/>
            <a:ext cx="2095500" cy="434975"/>
          </a:xfrm>
          <a:prstGeom prst="rect">
            <a:avLst/>
          </a:prstGeom>
          <a:noFill/>
          <a:ln w="9525">
            <a:noFill/>
            <a:miter lim="800000"/>
            <a:headEnd/>
            <a:tailEnd/>
          </a:ln>
        </p:spPr>
        <p:txBody>
          <a:bodyPr wrap="none" lIns="0" tIns="0" rIns="0" bIns="0">
            <a:spAutoFit/>
          </a:bodyPr>
          <a:lstStyle/>
          <a:p>
            <a:r>
              <a:rPr lang="en-US" sz="2500" b="1">
                <a:solidFill>
                  <a:srgbClr val="FC0128"/>
                </a:solidFill>
                <a:latin typeface="Arial" pitchFamily="34" charset="0"/>
              </a:rPr>
              <a:t>INSPECTION</a:t>
            </a:r>
            <a:endParaRPr lang="en-US" sz="2400"/>
          </a:p>
        </p:txBody>
      </p:sp>
      <p:sp>
        <p:nvSpPr>
          <p:cNvPr id="37899" name="Rectangle 54"/>
          <p:cNvSpPr>
            <a:spLocks noChangeArrowheads="1"/>
          </p:cNvSpPr>
          <p:nvPr/>
        </p:nvSpPr>
        <p:spPr bwMode="auto">
          <a:xfrm>
            <a:off x="5791200" y="3886200"/>
            <a:ext cx="2200275" cy="844550"/>
          </a:xfrm>
          <a:prstGeom prst="rect">
            <a:avLst/>
          </a:prstGeom>
          <a:noFill/>
          <a:ln w="9525">
            <a:noFill/>
            <a:miter lim="800000"/>
            <a:headEnd/>
            <a:tailEnd/>
          </a:ln>
        </p:spPr>
        <p:txBody>
          <a:bodyPr/>
          <a:lstStyle/>
          <a:p>
            <a:endParaRPr lang="en-US"/>
          </a:p>
        </p:txBody>
      </p:sp>
      <p:sp>
        <p:nvSpPr>
          <p:cNvPr id="37900" name="Rectangle 55"/>
          <p:cNvSpPr>
            <a:spLocks noChangeArrowheads="1"/>
          </p:cNvSpPr>
          <p:nvPr/>
        </p:nvSpPr>
        <p:spPr bwMode="auto">
          <a:xfrm>
            <a:off x="6721475" y="3940175"/>
            <a:ext cx="577850" cy="434975"/>
          </a:xfrm>
          <a:prstGeom prst="rect">
            <a:avLst/>
          </a:prstGeom>
          <a:noFill/>
          <a:ln w="9525">
            <a:noFill/>
            <a:miter lim="800000"/>
            <a:headEnd/>
            <a:tailEnd/>
          </a:ln>
        </p:spPr>
        <p:txBody>
          <a:bodyPr wrap="none" lIns="0" tIns="0" rIns="0" bIns="0">
            <a:spAutoFit/>
          </a:bodyPr>
          <a:lstStyle/>
          <a:p>
            <a:r>
              <a:rPr lang="en-US" sz="2500" b="1">
                <a:solidFill>
                  <a:srgbClr val="FC0128"/>
                </a:solidFill>
                <a:latin typeface="Arial" pitchFamily="34" charset="0"/>
              </a:rPr>
              <a:t>IG </a:t>
            </a:r>
            <a:endParaRPr lang="en-US" sz="2400"/>
          </a:p>
        </p:txBody>
      </p:sp>
      <p:sp>
        <p:nvSpPr>
          <p:cNvPr id="37901" name="Rectangle 56"/>
          <p:cNvSpPr>
            <a:spLocks noChangeArrowheads="1"/>
          </p:cNvSpPr>
          <p:nvPr/>
        </p:nvSpPr>
        <p:spPr bwMode="auto">
          <a:xfrm>
            <a:off x="5918200" y="4321175"/>
            <a:ext cx="2095500" cy="434975"/>
          </a:xfrm>
          <a:prstGeom prst="rect">
            <a:avLst/>
          </a:prstGeom>
          <a:noFill/>
          <a:ln w="9525">
            <a:noFill/>
            <a:miter lim="800000"/>
            <a:headEnd/>
            <a:tailEnd/>
          </a:ln>
        </p:spPr>
        <p:txBody>
          <a:bodyPr wrap="none" lIns="0" tIns="0" rIns="0" bIns="0">
            <a:spAutoFit/>
          </a:bodyPr>
          <a:lstStyle/>
          <a:p>
            <a:r>
              <a:rPr lang="en-US" sz="2500" b="1">
                <a:solidFill>
                  <a:srgbClr val="FC0128"/>
                </a:solidFill>
                <a:latin typeface="Arial" pitchFamily="34" charset="0"/>
              </a:rPr>
              <a:t>INSPECTION</a:t>
            </a:r>
            <a:endParaRPr lang="en-US" sz="2400"/>
          </a:p>
        </p:txBody>
      </p:sp>
      <p:sp>
        <p:nvSpPr>
          <p:cNvPr id="37902" name="Rectangle 57"/>
          <p:cNvSpPr>
            <a:spLocks noChangeArrowheads="1"/>
          </p:cNvSpPr>
          <p:nvPr/>
        </p:nvSpPr>
        <p:spPr bwMode="auto">
          <a:xfrm>
            <a:off x="1809750" y="5181600"/>
            <a:ext cx="1165225" cy="428625"/>
          </a:xfrm>
          <a:prstGeom prst="rect">
            <a:avLst/>
          </a:prstGeom>
          <a:noFill/>
          <a:ln w="9525">
            <a:noFill/>
            <a:miter lim="800000"/>
            <a:headEnd/>
            <a:tailEnd/>
          </a:ln>
        </p:spPr>
        <p:txBody>
          <a:bodyPr/>
          <a:lstStyle/>
          <a:p>
            <a:endParaRPr lang="en-US"/>
          </a:p>
        </p:txBody>
      </p:sp>
      <p:sp>
        <p:nvSpPr>
          <p:cNvPr id="37903" name="Rectangle 58"/>
          <p:cNvSpPr>
            <a:spLocks noChangeArrowheads="1"/>
          </p:cNvSpPr>
          <p:nvPr/>
        </p:nvSpPr>
        <p:spPr bwMode="auto">
          <a:xfrm>
            <a:off x="1898650" y="5200650"/>
            <a:ext cx="1130300" cy="434975"/>
          </a:xfrm>
          <a:prstGeom prst="rect">
            <a:avLst/>
          </a:prstGeom>
          <a:noFill/>
          <a:ln w="9525">
            <a:noFill/>
            <a:miter lim="800000"/>
            <a:headEnd/>
            <a:tailEnd/>
          </a:ln>
        </p:spPr>
        <p:txBody>
          <a:bodyPr wrap="none" lIns="0" tIns="0" rIns="0" bIns="0">
            <a:spAutoFit/>
          </a:bodyPr>
          <a:lstStyle/>
          <a:p>
            <a:r>
              <a:rPr lang="en-US" sz="2500" b="1">
                <a:solidFill>
                  <a:srgbClr val="618FFD"/>
                </a:solidFill>
                <a:latin typeface="Arial" pitchFamily="34" charset="0"/>
              </a:rPr>
              <a:t>Audits</a:t>
            </a:r>
            <a:endParaRPr lang="en-US" sz="2400"/>
          </a:p>
        </p:txBody>
      </p:sp>
      <p:sp>
        <p:nvSpPr>
          <p:cNvPr id="37904" name="Rectangle 59"/>
          <p:cNvSpPr>
            <a:spLocks noChangeArrowheads="1"/>
          </p:cNvSpPr>
          <p:nvPr/>
        </p:nvSpPr>
        <p:spPr bwMode="auto">
          <a:xfrm>
            <a:off x="4848225" y="5181600"/>
            <a:ext cx="3689350" cy="428625"/>
          </a:xfrm>
          <a:prstGeom prst="rect">
            <a:avLst/>
          </a:prstGeom>
          <a:noFill/>
          <a:ln w="9525">
            <a:noFill/>
            <a:miter lim="800000"/>
            <a:headEnd/>
            <a:tailEnd/>
          </a:ln>
        </p:spPr>
        <p:txBody>
          <a:bodyPr/>
          <a:lstStyle/>
          <a:p>
            <a:endParaRPr lang="en-US"/>
          </a:p>
        </p:txBody>
      </p:sp>
      <p:sp>
        <p:nvSpPr>
          <p:cNvPr id="37905" name="Rectangle 60"/>
          <p:cNvSpPr>
            <a:spLocks noChangeArrowheads="1"/>
          </p:cNvSpPr>
          <p:nvPr/>
        </p:nvSpPr>
        <p:spPr bwMode="auto">
          <a:xfrm>
            <a:off x="4933950" y="5200650"/>
            <a:ext cx="857250" cy="434975"/>
          </a:xfrm>
          <a:prstGeom prst="rect">
            <a:avLst/>
          </a:prstGeom>
          <a:noFill/>
          <a:ln w="9525">
            <a:noFill/>
            <a:miter lim="800000"/>
            <a:headEnd/>
            <a:tailEnd/>
          </a:ln>
        </p:spPr>
        <p:txBody>
          <a:bodyPr wrap="none" lIns="0" tIns="0" rIns="0" bIns="0">
            <a:spAutoFit/>
          </a:bodyPr>
          <a:lstStyle/>
          <a:p>
            <a:r>
              <a:rPr lang="en-US" sz="2500" b="1">
                <a:solidFill>
                  <a:srgbClr val="618FFD"/>
                </a:solidFill>
                <a:latin typeface="Arial" pitchFamily="34" charset="0"/>
              </a:rPr>
              <a:t>Staff</a:t>
            </a:r>
            <a:endParaRPr lang="en-US" sz="2400"/>
          </a:p>
        </p:txBody>
      </p:sp>
      <p:sp>
        <p:nvSpPr>
          <p:cNvPr id="37906" name="Rectangle 61"/>
          <p:cNvSpPr>
            <a:spLocks noChangeArrowheads="1"/>
          </p:cNvSpPr>
          <p:nvPr/>
        </p:nvSpPr>
        <p:spPr bwMode="auto">
          <a:xfrm>
            <a:off x="5638800" y="5200650"/>
            <a:ext cx="257175" cy="434975"/>
          </a:xfrm>
          <a:prstGeom prst="rect">
            <a:avLst/>
          </a:prstGeom>
          <a:noFill/>
          <a:ln w="9525">
            <a:noFill/>
            <a:miter lim="800000"/>
            <a:headEnd/>
            <a:tailEnd/>
          </a:ln>
        </p:spPr>
        <p:txBody>
          <a:bodyPr wrap="none" lIns="0" tIns="0" rIns="0" bIns="0">
            <a:spAutoFit/>
          </a:bodyPr>
          <a:lstStyle/>
          <a:p>
            <a:r>
              <a:rPr lang="en-US" sz="2500" b="1">
                <a:solidFill>
                  <a:srgbClr val="618FFD"/>
                </a:solidFill>
                <a:latin typeface="Arial" pitchFamily="34" charset="0"/>
              </a:rPr>
              <a:t>-</a:t>
            </a:r>
            <a:endParaRPr lang="en-US" sz="2400"/>
          </a:p>
        </p:txBody>
      </p:sp>
      <p:sp>
        <p:nvSpPr>
          <p:cNvPr id="37907" name="Rectangle 62"/>
          <p:cNvSpPr>
            <a:spLocks noChangeArrowheads="1"/>
          </p:cNvSpPr>
          <p:nvPr/>
        </p:nvSpPr>
        <p:spPr bwMode="auto">
          <a:xfrm>
            <a:off x="5749925" y="5200650"/>
            <a:ext cx="2854325" cy="434975"/>
          </a:xfrm>
          <a:prstGeom prst="rect">
            <a:avLst/>
          </a:prstGeom>
          <a:noFill/>
          <a:ln w="9525">
            <a:noFill/>
            <a:miter lim="800000"/>
            <a:headEnd/>
            <a:tailEnd/>
          </a:ln>
        </p:spPr>
        <p:txBody>
          <a:bodyPr wrap="none" lIns="0" tIns="0" rIns="0" bIns="0">
            <a:spAutoFit/>
          </a:bodyPr>
          <a:lstStyle/>
          <a:p>
            <a:r>
              <a:rPr lang="en-US" sz="2500" b="1">
                <a:solidFill>
                  <a:srgbClr val="618FFD"/>
                </a:solidFill>
                <a:latin typeface="Arial" pitchFamily="34" charset="0"/>
              </a:rPr>
              <a:t>Assistance Visits </a:t>
            </a:r>
            <a:endParaRPr lang="en-US" sz="2400"/>
          </a:p>
        </p:txBody>
      </p:sp>
      <p:sp>
        <p:nvSpPr>
          <p:cNvPr id="37908" name="Rectangle 63"/>
          <p:cNvSpPr>
            <a:spLocks noChangeArrowheads="1"/>
          </p:cNvSpPr>
          <p:nvPr/>
        </p:nvSpPr>
        <p:spPr bwMode="auto">
          <a:xfrm>
            <a:off x="914400" y="228600"/>
            <a:ext cx="7242175" cy="1835150"/>
          </a:xfrm>
          <a:prstGeom prst="rect">
            <a:avLst/>
          </a:prstGeom>
          <a:noFill/>
          <a:ln w="9525">
            <a:noFill/>
            <a:miter lim="800000"/>
            <a:headEnd/>
            <a:tailEnd/>
          </a:ln>
        </p:spPr>
        <p:txBody>
          <a:bodyPr/>
          <a:lstStyle/>
          <a:p>
            <a:endParaRPr lang="en-US"/>
          </a:p>
        </p:txBody>
      </p:sp>
      <p:sp>
        <p:nvSpPr>
          <p:cNvPr id="37909" name="Rectangle 64"/>
          <p:cNvSpPr>
            <a:spLocks noChangeArrowheads="1"/>
          </p:cNvSpPr>
          <p:nvPr/>
        </p:nvSpPr>
        <p:spPr bwMode="auto">
          <a:xfrm>
            <a:off x="914400" y="381000"/>
            <a:ext cx="7462838" cy="615950"/>
          </a:xfrm>
          <a:prstGeom prst="rect">
            <a:avLst/>
          </a:prstGeom>
          <a:noFill/>
          <a:ln w="9525">
            <a:noFill/>
            <a:miter lim="800000"/>
            <a:headEnd/>
            <a:tailEnd/>
          </a:ln>
        </p:spPr>
        <p:txBody>
          <a:bodyPr wrap="none" lIns="0" tIns="0" rIns="0" bIns="0">
            <a:spAutoFit/>
          </a:bodyPr>
          <a:lstStyle/>
          <a:p>
            <a:r>
              <a:rPr lang="en-US" sz="4000" b="1">
                <a:solidFill>
                  <a:srgbClr val="000000"/>
                </a:solidFill>
                <a:latin typeface="Arial" pitchFamily="34" charset="0"/>
              </a:rPr>
              <a:t>The Organizational Inspection </a:t>
            </a:r>
            <a:endParaRPr lang="en-US" sz="2800"/>
          </a:p>
        </p:txBody>
      </p:sp>
      <p:sp>
        <p:nvSpPr>
          <p:cNvPr id="37910" name="Rectangle 65"/>
          <p:cNvSpPr>
            <a:spLocks noChangeArrowheads="1"/>
          </p:cNvSpPr>
          <p:nvPr/>
        </p:nvSpPr>
        <p:spPr bwMode="auto">
          <a:xfrm>
            <a:off x="2628900" y="930275"/>
            <a:ext cx="3478213" cy="615950"/>
          </a:xfrm>
          <a:prstGeom prst="rect">
            <a:avLst/>
          </a:prstGeom>
          <a:noFill/>
          <a:ln w="9525">
            <a:noFill/>
            <a:miter lim="800000"/>
            <a:headEnd/>
            <a:tailEnd/>
          </a:ln>
        </p:spPr>
        <p:txBody>
          <a:bodyPr wrap="none" lIns="0" tIns="0" rIns="0" bIns="0">
            <a:spAutoFit/>
          </a:bodyPr>
          <a:lstStyle/>
          <a:p>
            <a:r>
              <a:rPr lang="en-US" sz="4000" b="1">
                <a:solidFill>
                  <a:srgbClr val="000000"/>
                </a:solidFill>
                <a:latin typeface="Arial" pitchFamily="34" charset="0"/>
              </a:rPr>
              <a:t>Program (OIP)</a:t>
            </a:r>
            <a:endParaRPr lang="en-US" sz="2800"/>
          </a:p>
        </p:txBody>
      </p:sp>
      <p:sp>
        <p:nvSpPr>
          <p:cNvPr id="37911" name="Rectangle 66"/>
          <p:cNvSpPr>
            <a:spLocks noChangeArrowheads="1"/>
          </p:cNvSpPr>
          <p:nvPr/>
        </p:nvSpPr>
        <p:spPr bwMode="auto">
          <a:xfrm>
            <a:off x="1863725" y="1498600"/>
            <a:ext cx="5222875" cy="482600"/>
          </a:xfrm>
          <a:prstGeom prst="rect">
            <a:avLst/>
          </a:prstGeom>
          <a:noFill/>
          <a:ln w="9525">
            <a:noFill/>
            <a:miter lim="800000"/>
            <a:headEnd/>
            <a:tailEnd/>
          </a:ln>
        </p:spPr>
        <p:txBody>
          <a:bodyPr wrap="none" lIns="0" tIns="0" rIns="0" bIns="0">
            <a:spAutoFit/>
          </a:bodyPr>
          <a:lstStyle/>
          <a:p>
            <a:r>
              <a:rPr lang="en-US" sz="2800" b="1" i="1">
                <a:solidFill>
                  <a:srgbClr val="000000"/>
                </a:solidFill>
                <a:latin typeface="Arial" pitchFamily="34" charset="0"/>
              </a:rPr>
              <a:t>The integration of inspections</a:t>
            </a:r>
            <a:endParaRPr lang="en-US" sz="2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8"/>
          <p:cNvGrpSpPr>
            <a:grpSpLocks/>
          </p:cNvGrpSpPr>
          <p:nvPr/>
        </p:nvGrpSpPr>
        <p:grpSpPr bwMode="auto">
          <a:xfrm>
            <a:off x="609600" y="5172075"/>
            <a:ext cx="228600" cy="374650"/>
            <a:chOff x="382" y="2790"/>
            <a:chExt cx="144" cy="236"/>
          </a:xfrm>
        </p:grpSpPr>
        <p:sp>
          <p:nvSpPr>
            <p:cNvPr id="38925" name="Rectangle 9"/>
            <p:cNvSpPr>
              <a:spLocks noChangeArrowheads="1"/>
            </p:cNvSpPr>
            <p:nvPr/>
          </p:nvSpPr>
          <p:spPr bwMode="auto">
            <a:xfrm>
              <a:off x="382" y="2796"/>
              <a:ext cx="0" cy="230"/>
            </a:xfrm>
            <a:prstGeom prst="rect">
              <a:avLst/>
            </a:prstGeom>
            <a:noFill/>
            <a:ln w="9525">
              <a:noFill/>
              <a:miter lim="800000"/>
              <a:headEnd/>
              <a:tailEnd/>
            </a:ln>
          </p:spPr>
          <p:txBody>
            <a:bodyPr wrap="none" lIns="0" tIns="0" rIns="0" bIns="0">
              <a:spAutoFit/>
            </a:bodyPr>
            <a:lstStyle/>
            <a:p>
              <a:endParaRPr lang="en-US" sz="2400"/>
            </a:p>
          </p:txBody>
        </p:sp>
        <p:sp>
          <p:nvSpPr>
            <p:cNvPr id="38926" name="Rectangle 10"/>
            <p:cNvSpPr>
              <a:spLocks noChangeArrowheads="1"/>
            </p:cNvSpPr>
            <p:nvPr/>
          </p:nvSpPr>
          <p:spPr bwMode="auto">
            <a:xfrm>
              <a:off x="526" y="2790"/>
              <a:ext cx="0" cy="230"/>
            </a:xfrm>
            <a:prstGeom prst="rect">
              <a:avLst/>
            </a:prstGeom>
            <a:noFill/>
            <a:ln w="9525">
              <a:noFill/>
              <a:miter lim="800000"/>
              <a:headEnd/>
              <a:tailEnd/>
            </a:ln>
          </p:spPr>
          <p:txBody>
            <a:bodyPr wrap="none" lIns="0" tIns="0" rIns="0" bIns="0">
              <a:spAutoFit/>
            </a:bodyPr>
            <a:lstStyle/>
            <a:p>
              <a:endParaRPr lang="en-US" sz="2400"/>
            </a:p>
          </p:txBody>
        </p:sp>
      </p:grpSp>
      <p:grpSp>
        <p:nvGrpSpPr>
          <p:cNvPr id="38915" name="Group 11"/>
          <p:cNvGrpSpPr>
            <a:grpSpLocks/>
          </p:cNvGrpSpPr>
          <p:nvPr/>
        </p:nvGrpSpPr>
        <p:grpSpPr bwMode="auto">
          <a:xfrm>
            <a:off x="2984500" y="733425"/>
            <a:ext cx="1612900" cy="914400"/>
            <a:chOff x="1880" y="462"/>
            <a:chExt cx="1016" cy="576"/>
          </a:xfrm>
        </p:grpSpPr>
        <p:sp>
          <p:nvSpPr>
            <p:cNvPr id="38923" name="Rectangle 12"/>
            <p:cNvSpPr>
              <a:spLocks noChangeArrowheads="1"/>
            </p:cNvSpPr>
            <p:nvPr/>
          </p:nvSpPr>
          <p:spPr bwMode="auto">
            <a:xfrm>
              <a:off x="2896" y="462"/>
              <a:ext cx="0" cy="346"/>
            </a:xfrm>
            <a:prstGeom prst="rect">
              <a:avLst/>
            </a:prstGeom>
            <a:noFill/>
            <a:ln w="9525">
              <a:noFill/>
              <a:miter lim="800000"/>
              <a:headEnd/>
              <a:tailEnd/>
            </a:ln>
          </p:spPr>
          <p:txBody>
            <a:bodyPr wrap="none" lIns="0" tIns="0" rIns="0" bIns="0">
              <a:spAutoFit/>
            </a:bodyPr>
            <a:lstStyle/>
            <a:p>
              <a:pPr algn="ctr"/>
              <a:endParaRPr lang="en-US" sz="3600" b="1">
                <a:solidFill>
                  <a:srgbClr val="000000"/>
                </a:solidFill>
                <a:latin typeface="Arial" pitchFamily="34" charset="0"/>
              </a:endParaRPr>
            </a:p>
          </p:txBody>
        </p:sp>
        <p:sp>
          <p:nvSpPr>
            <p:cNvPr id="38924" name="Rectangle 13"/>
            <p:cNvSpPr>
              <a:spLocks noChangeArrowheads="1"/>
            </p:cNvSpPr>
            <p:nvPr/>
          </p:nvSpPr>
          <p:spPr bwMode="auto">
            <a:xfrm>
              <a:off x="1880" y="808"/>
              <a:ext cx="0" cy="230"/>
            </a:xfrm>
            <a:prstGeom prst="rect">
              <a:avLst/>
            </a:prstGeom>
            <a:noFill/>
            <a:ln w="9525">
              <a:noFill/>
              <a:miter lim="800000"/>
              <a:headEnd/>
              <a:tailEnd/>
            </a:ln>
          </p:spPr>
          <p:txBody>
            <a:bodyPr wrap="none" lIns="0" tIns="0" rIns="0" bIns="0">
              <a:spAutoFit/>
            </a:bodyPr>
            <a:lstStyle/>
            <a:p>
              <a:endParaRPr lang="en-US" sz="2400"/>
            </a:p>
          </p:txBody>
        </p:sp>
      </p:grpSp>
      <p:sp>
        <p:nvSpPr>
          <p:cNvPr id="38916" name="Rectangle 14"/>
          <p:cNvSpPr>
            <a:spLocks noChangeArrowheads="1"/>
          </p:cNvSpPr>
          <p:nvPr/>
        </p:nvSpPr>
        <p:spPr bwMode="auto">
          <a:xfrm>
            <a:off x="1181100" y="1600200"/>
            <a:ext cx="6705600" cy="427038"/>
          </a:xfrm>
          <a:prstGeom prst="rect">
            <a:avLst/>
          </a:prstGeom>
          <a:noFill/>
          <a:ln w="9525">
            <a:noFill/>
            <a:miter lim="800000"/>
            <a:headEnd/>
            <a:tailEnd/>
          </a:ln>
        </p:spPr>
        <p:txBody>
          <a:bodyPr wrap="none" lIns="0" tIns="0" rIns="0" bIns="0">
            <a:spAutoFit/>
          </a:bodyPr>
          <a:lstStyle/>
          <a:p>
            <a:r>
              <a:rPr lang="en-US" sz="2800" b="1" i="1">
                <a:solidFill>
                  <a:srgbClr val="000000"/>
                </a:solidFill>
                <a:latin typeface="Arial" pitchFamily="34" charset="0"/>
              </a:rPr>
              <a:t>The Commander’s plan for inspections!</a:t>
            </a:r>
            <a:endParaRPr lang="en-US" sz="2400"/>
          </a:p>
        </p:txBody>
      </p:sp>
      <p:grpSp>
        <p:nvGrpSpPr>
          <p:cNvPr id="38917" name="Group 15"/>
          <p:cNvGrpSpPr>
            <a:grpSpLocks/>
          </p:cNvGrpSpPr>
          <p:nvPr/>
        </p:nvGrpSpPr>
        <p:grpSpPr bwMode="auto">
          <a:xfrm>
            <a:off x="609600" y="4419600"/>
            <a:ext cx="533400" cy="669925"/>
            <a:chOff x="336" y="3072"/>
            <a:chExt cx="336" cy="422"/>
          </a:xfrm>
        </p:grpSpPr>
        <p:sp>
          <p:nvSpPr>
            <p:cNvPr id="38920" name="Rectangle 16"/>
            <p:cNvSpPr>
              <a:spLocks noChangeArrowheads="1"/>
            </p:cNvSpPr>
            <p:nvPr/>
          </p:nvSpPr>
          <p:spPr bwMode="auto">
            <a:xfrm>
              <a:off x="528" y="3072"/>
              <a:ext cx="0" cy="192"/>
            </a:xfrm>
            <a:prstGeom prst="rect">
              <a:avLst/>
            </a:prstGeom>
            <a:noFill/>
            <a:ln w="9525">
              <a:noFill/>
              <a:miter lim="800000"/>
              <a:headEnd/>
              <a:tailEnd/>
            </a:ln>
          </p:spPr>
          <p:txBody>
            <a:bodyPr wrap="none" lIns="0" tIns="0" rIns="0" bIns="0">
              <a:spAutoFit/>
            </a:bodyPr>
            <a:lstStyle/>
            <a:p>
              <a:endParaRPr lang="en-US" sz="2000" b="1">
                <a:latin typeface="Arial" pitchFamily="34" charset="0"/>
              </a:endParaRPr>
            </a:p>
          </p:txBody>
        </p:sp>
        <p:sp>
          <p:nvSpPr>
            <p:cNvPr id="38921" name="Rectangle 17"/>
            <p:cNvSpPr>
              <a:spLocks noChangeArrowheads="1"/>
            </p:cNvSpPr>
            <p:nvPr/>
          </p:nvSpPr>
          <p:spPr bwMode="auto">
            <a:xfrm>
              <a:off x="672" y="3264"/>
              <a:ext cx="0" cy="230"/>
            </a:xfrm>
            <a:prstGeom prst="rect">
              <a:avLst/>
            </a:prstGeom>
            <a:noFill/>
            <a:ln w="9525">
              <a:noFill/>
              <a:miter lim="800000"/>
              <a:headEnd/>
              <a:tailEnd/>
            </a:ln>
          </p:spPr>
          <p:txBody>
            <a:bodyPr wrap="none" lIns="0" tIns="0" rIns="0" bIns="0">
              <a:spAutoFit/>
            </a:bodyPr>
            <a:lstStyle/>
            <a:p>
              <a:endParaRPr lang="en-US" sz="2400"/>
            </a:p>
          </p:txBody>
        </p:sp>
        <p:sp>
          <p:nvSpPr>
            <p:cNvPr id="38922" name="Rectangle 18"/>
            <p:cNvSpPr>
              <a:spLocks noChangeArrowheads="1"/>
            </p:cNvSpPr>
            <p:nvPr/>
          </p:nvSpPr>
          <p:spPr bwMode="auto">
            <a:xfrm>
              <a:off x="336" y="3072"/>
              <a:ext cx="0" cy="230"/>
            </a:xfrm>
            <a:prstGeom prst="rect">
              <a:avLst/>
            </a:prstGeom>
            <a:noFill/>
            <a:ln w="9525">
              <a:noFill/>
              <a:miter lim="800000"/>
              <a:headEnd/>
              <a:tailEnd/>
            </a:ln>
          </p:spPr>
          <p:txBody>
            <a:bodyPr wrap="none" lIns="0" tIns="0" rIns="0" bIns="0">
              <a:spAutoFit/>
            </a:bodyPr>
            <a:lstStyle/>
            <a:p>
              <a:endParaRPr lang="en-US" sz="2400"/>
            </a:p>
          </p:txBody>
        </p:sp>
      </p:grpSp>
      <p:sp>
        <p:nvSpPr>
          <p:cNvPr id="38918" name="Rectangle 19"/>
          <p:cNvSpPr>
            <a:spLocks noGrp="1" noChangeArrowheads="1"/>
          </p:cNvSpPr>
          <p:nvPr>
            <p:ph type="title"/>
          </p:nvPr>
        </p:nvSpPr>
        <p:spPr bwMode="auto">
          <a:xfrm>
            <a:off x="685800" y="457200"/>
            <a:ext cx="7772400" cy="1143000"/>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sz="3600" b="1" smtClean="0">
                <a:solidFill>
                  <a:srgbClr val="000000"/>
                </a:solidFill>
              </a:rPr>
              <a:t>The Organizational Inspection </a:t>
            </a:r>
            <a:br>
              <a:rPr lang="en-US" sz="3600" b="1" smtClean="0">
                <a:solidFill>
                  <a:srgbClr val="000000"/>
                </a:solidFill>
              </a:rPr>
            </a:br>
            <a:r>
              <a:rPr lang="en-US" sz="3600" b="1" smtClean="0">
                <a:solidFill>
                  <a:srgbClr val="000000"/>
                </a:solidFill>
              </a:rPr>
              <a:t>Program (OIP)</a:t>
            </a:r>
          </a:p>
        </p:txBody>
      </p:sp>
      <p:sp>
        <p:nvSpPr>
          <p:cNvPr id="38919" name="Rectangle 20"/>
          <p:cNvSpPr>
            <a:spLocks noGrp="1" noChangeArrowheads="1"/>
          </p:cNvSpPr>
          <p:nvPr>
            <p:ph idx="1"/>
          </p:nvPr>
        </p:nvSpPr>
        <p:spPr bwMode="auto">
          <a:xfrm>
            <a:off x="381000" y="2209800"/>
            <a:ext cx="8153400" cy="4114800"/>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sz="2300" b="1" smtClean="0">
                <a:solidFill>
                  <a:srgbClr val="000000"/>
                </a:solidFill>
              </a:rPr>
              <a:t>A Commander’s program and a command responsibility </a:t>
            </a:r>
          </a:p>
          <a:p>
            <a:pPr>
              <a:lnSpc>
                <a:spcPct val="90000"/>
              </a:lnSpc>
            </a:pPr>
            <a:r>
              <a:rPr lang="en-US" sz="2300" b="1" smtClean="0">
                <a:solidFill>
                  <a:srgbClr val="000000"/>
                </a:solidFill>
              </a:rPr>
              <a:t>Reviewed and updated annually</a:t>
            </a:r>
            <a:endParaRPr lang="en-US" sz="2300" b="1" smtClean="0"/>
          </a:p>
          <a:p>
            <a:pPr>
              <a:lnSpc>
                <a:spcPct val="90000"/>
              </a:lnSpc>
            </a:pPr>
            <a:r>
              <a:rPr lang="en-US" sz="2300" b="1" smtClean="0">
                <a:solidFill>
                  <a:srgbClr val="000000"/>
                </a:solidFill>
              </a:rPr>
              <a:t>Provides the commander an organized management tool to identify, prevent or eliminate problem areas</a:t>
            </a:r>
          </a:p>
          <a:p>
            <a:pPr>
              <a:lnSpc>
                <a:spcPct val="90000"/>
              </a:lnSpc>
            </a:pPr>
            <a:r>
              <a:rPr lang="en-US" sz="2300" b="1" smtClean="0"/>
              <a:t>Integrated into the Training Management (and QTB) Process described in FM 7-0, </a:t>
            </a:r>
            <a:r>
              <a:rPr lang="en-US" sz="2300" b="1" u="sng" smtClean="0"/>
              <a:t>Training the Force</a:t>
            </a:r>
          </a:p>
          <a:p>
            <a:pPr>
              <a:lnSpc>
                <a:spcPct val="90000"/>
              </a:lnSpc>
            </a:pPr>
            <a:r>
              <a:rPr lang="en-US" sz="2300" b="1" smtClean="0">
                <a:solidFill>
                  <a:srgbClr val="000000"/>
                </a:solidFill>
              </a:rPr>
              <a:t>Complements and reinforces other evaluations</a:t>
            </a:r>
          </a:p>
          <a:p>
            <a:pPr>
              <a:lnSpc>
                <a:spcPct val="90000"/>
              </a:lnSpc>
            </a:pPr>
            <a:r>
              <a:rPr lang="en-US" sz="2300" b="1" smtClean="0">
                <a:solidFill>
                  <a:srgbClr val="000000"/>
                </a:solidFill>
              </a:rPr>
              <a:t>Minimizes the duplication of evaluations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6"/>
          <p:cNvSpPr>
            <a:spLocks noGrp="1" noChangeArrowheads="1"/>
          </p:cNvSpPr>
          <p:nvPr>
            <p:ph type="title"/>
          </p:nvPr>
        </p:nvSpPr>
        <p:spPr bwMode="auto">
          <a:xfrm>
            <a:off x="685800" y="381000"/>
            <a:ext cx="7772400" cy="1143000"/>
          </a:xfrm>
          <a:noFill/>
          <a:ln>
            <a:miter lim="800000"/>
            <a:headEnd/>
            <a:tailEnd/>
          </a:ln>
        </p:spPr>
        <p:txBody>
          <a:bodyPr vert="horz" wrap="square" lIns="91440" tIns="45720" rIns="91440" bIns="45720" numCol="1" anchor="t" anchorCtr="0" compatLnSpc="1">
            <a:prstTxWarp prst="textNoShape">
              <a:avLst/>
            </a:prstTxWarp>
          </a:bodyPr>
          <a:lstStyle/>
          <a:p>
            <a:r>
              <a:rPr lang="en-US" sz="4000" b="1" smtClean="0"/>
              <a:t>OIP: </a:t>
            </a:r>
            <a:r>
              <a:rPr lang="en-US" sz="4000" b="1" smtClean="0">
                <a:solidFill>
                  <a:srgbClr val="000000"/>
                </a:solidFill>
              </a:rPr>
              <a:t>Command Inspections </a:t>
            </a:r>
            <a:endParaRPr lang="en-US" sz="4000" b="1" smtClean="0"/>
          </a:p>
        </p:txBody>
      </p:sp>
      <p:sp>
        <p:nvSpPr>
          <p:cNvPr id="39939" name="Rectangle 17"/>
          <p:cNvSpPr>
            <a:spLocks noGrp="1" noChangeArrowheads="1"/>
          </p:cNvSpPr>
          <p:nvPr>
            <p:ph idx="1"/>
          </p:nvPr>
        </p:nvSpPr>
        <p:spPr bwMode="auto">
          <a:xfrm>
            <a:off x="381000" y="1600200"/>
            <a:ext cx="8229600" cy="4114800"/>
          </a:xfrm>
          <a:noFill/>
          <a:ln>
            <a:miter lim="800000"/>
            <a:headEnd/>
            <a:tailEnd/>
          </a:ln>
        </p:spPr>
        <p:txBody>
          <a:bodyPr vert="horz" wrap="square" lIns="91440" tIns="45720" rIns="91440" bIns="45720" numCol="1" anchor="t" anchorCtr="0" compatLnSpc="1">
            <a:prstTxWarp prst="textNoShape">
              <a:avLst/>
            </a:prstTxWarp>
          </a:bodyPr>
          <a:lstStyle/>
          <a:p>
            <a:pPr>
              <a:lnSpc>
                <a:spcPct val="120000"/>
              </a:lnSpc>
            </a:pPr>
            <a:r>
              <a:rPr lang="en-US" sz="2800" b="1" smtClean="0"/>
              <a:t>The basic building blocks of the OIP</a:t>
            </a:r>
          </a:p>
          <a:p>
            <a:pPr>
              <a:lnSpc>
                <a:spcPct val="120000"/>
              </a:lnSpc>
            </a:pPr>
            <a:r>
              <a:rPr lang="en-US" sz="2800" b="1" smtClean="0">
                <a:solidFill>
                  <a:srgbClr val="000000"/>
                </a:solidFill>
              </a:rPr>
              <a:t>Command Inspections both Initial and Subsequent </a:t>
            </a:r>
          </a:p>
          <a:p>
            <a:pPr>
              <a:lnSpc>
                <a:spcPct val="120000"/>
              </a:lnSpc>
              <a:spcBef>
                <a:spcPct val="0"/>
              </a:spcBef>
            </a:pPr>
            <a:r>
              <a:rPr lang="en-US" sz="2800" b="1" smtClean="0">
                <a:solidFill>
                  <a:srgbClr val="000000"/>
                </a:solidFill>
              </a:rPr>
              <a:t>Focuses on areas that immediately impact on readiness and reinforce goals and standards</a:t>
            </a:r>
          </a:p>
          <a:p>
            <a:pPr>
              <a:lnSpc>
                <a:spcPct val="120000"/>
              </a:lnSpc>
              <a:spcBef>
                <a:spcPct val="0"/>
              </a:spcBef>
            </a:pPr>
            <a:r>
              <a:rPr lang="en-US" sz="2800" b="1" smtClean="0">
                <a:solidFill>
                  <a:srgbClr val="000000"/>
                </a:solidFill>
              </a:rPr>
              <a:t>Teaching and training is a goal of battery-level command inspections</a:t>
            </a:r>
            <a:endParaRPr lang="en-US" sz="2800" b="1"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xfrm>
            <a:off x="685800" y="304800"/>
            <a:ext cx="7772400" cy="1143000"/>
          </a:xfrm>
          <a:noFill/>
          <a:ln>
            <a:miter lim="800000"/>
            <a:headEnd/>
            <a:tailEnd/>
          </a:ln>
        </p:spPr>
        <p:txBody>
          <a:bodyPr vert="horz" wrap="square" lIns="91440" tIns="45720" rIns="91440" bIns="45720" numCol="1" anchor="t" anchorCtr="0" compatLnSpc="1">
            <a:prstTxWarp prst="textNoShape">
              <a:avLst/>
            </a:prstTxWarp>
          </a:bodyPr>
          <a:lstStyle/>
          <a:p>
            <a:r>
              <a:rPr lang="en-US" sz="3600" b="1" smtClean="0">
                <a:solidFill>
                  <a:srgbClr val="000000"/>
                </a:solidFill>
              </a:rPr>
              <a:t>Developing an OIP</a:t>
            </a:r>
            <a:endParaRPr lang="en-US" sz="2400" smtClean="0">
              <a:solidFill>
                <a:schemeClr val="tx1"/>
              </a:solidFill>
            </a:endParaRPr>
          </a:p>
        </p:txBody>
      </p:sp>
      <p:sp>
        <p:nvSpPr>
          <p:cNvPr id="40963" name="Rectangle 3"/>
          <p:cNvSpPr>
            <a:spLocks noGrp="1" noChangeArrowheads="1"/>
          </p:cNvSpPr>
          <p:nvPr>
            <p:ph idx="1"/>
          </p:nvPr>
        </p:nvSpPr>
        <p:spPr bwMode="auto">
          <a:xfrm>
            <a:off x="609600" y="1295400"/>
            <a:ext cx="8001000" cy="411480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spcBef>
                <a:spcPct val="25000"/>
              </a:spcBef>
            </a:pPr>
            <a:r>
              <a:rPr lang="en-US" sz="2200" b="1" i="1" smtClean="0">
                <a:solidFill>
                  <a:srgbClr val="000000"/>
                </a:solidFill>
              </a:rPr>
              <a:t>The OIP written policy should:</a:t>
            </a:r>
            <a:r>
              <a:rPr lang="en-US" sz="2200" b="1" smtClean="0">
                <a:solidFill>
                  <a:srgbClr val="000000"/>
                </a:solidFill>
              </a:rPr>
              <a:t> </a:t>
            </a:r>
          </a:p>
          <a:p>
            <a:pPr lvl="1">
              <a:lnSpc>
                <a:spcPct val="80000"/>
              </a:lnSpc>
              <a:spcBef>
                <a:spcPct val="25000"/>
              </a:spcBef>
            </a:pPr>
            <a:r>
              <a:rPr lang="en-US" sz="2200" b="1" smtClean="0">
                <a:solidFill>
                  <a:srgbClr val="000000"/>
                </a:solidFill>
              </a:rPr>
              <a:t>Designate an overall </a:t>
            </a:r>
            <a:r>
              <a:rPr lang="en-US" sz="2200" b="1" smtClean="0"/>
              <a:t>OIP coordinator (usually G3 / S3, or CoS / XO)</a:t>
            </a:r>
          </a:p>
          <a:p>
            <a:pPr lvl="1">
              <a:lnSpc>
                <a:spcPct val="70000"/>
              </a:lnSpc>
              <a:spcBef>
                <a:spcPct val="25000"/>
              </a:spcBef>
            </a:pPr>
            <a:r>
              <a:rPr lang="en-US" sz="2200" b="1" smtClean="0">
                <a:solidFill>
                  <a:srgbClr val="000000"/>
                </a:solidFill>
              </a:rPr>
              <a:t>Articulate the commander’s overall inspection guidance </a:t>
            </a:r>
          </a:p>
          <a:p>
            <a:pPr lvl="1">
              <a:lnSpc>
                <a:spcPct val="80000"/>
              </a:lnSpc>
              <a:spcBef>
                <a:spcPct val="25000"/>
              </a:spcBef>
            </a:pPr>
            <a:r>
              <a:rPr lang="en-US" sz="2200" b="1" smtClean="0">
                <a:solidFill>
                  <a:srgbClr val="000000"/>
                </a:solidFill>
              </a:rPr>
              <a:t>Assign responsibilities for staff members and subordinate commanders</a:t>
            </a:r>
          </a:p>
          <a:p>
            <a:pPr lvl="1">
              <a:lnSpc>
                <a:spcPct val="80000"/>
              </a:lnSpc>
              <a:spcBef>
                <a:spcPct val="25000"/>
              </a:spcBef>
            </a:pPr>
            <a:r>
              <a:rPr lang="en-US" sz="2200" b="1" smtClean="0">
                <a:solidFill>
                  <a:srgbClr val="000000"/>
                </a:solidFill>
              </a:rPr>
              <a:t>Address relevant </a:t>
            </a:r>
            <a:r>
              <a:rPr lang="en-US" sz="2200" smtClean="0">
                <a:solidFill>
                  <a:srgbClr val="000000"/>
                </a:solidFill>
              </a:rPr>
              <a:t>categories</a:t>
            </a:r>
            <a:r>
              <a:rPr lang="en-US" sz="2200" b="1" smtClean="0">
                <a:solidFill>
                  <a:srgbClr val="000000"/>
                </a:solidFill>
              </a:rPr>
              <a:t> of inspections (Command, Staff, and IG) as they pertain to the command by frequency, focus, and so on</a:t>
            </a:r>
          </a:p>
          <a:p>
            <a:pPr lvl="1">
              <a:lnSpc>
                <a:spcPct val="80000"/>
              </a:lnSpc>
              <a:spcBef>
                <a:spcPct val="25000"/>
              </a:spcBef>
            </a:pPr>
            <a:r>
              <a:rPr lang="en-US" sz="2200" b="1" smtClean="0">
                <a:solidFill>
                  <a:srgbClr val="000000"/>
                </a:solidFill>
              </a:rPr>
              <a:t>Capture </a:t>
            </a:r>
            <a:r>
              <a:rPr lang="en-US" sz="2200" b="1" smtClean="0"/>
              <a:t>all inspections</a:t>
            </a:r>
            <a:r>
              <a:rPr lang="en-US" sz="2200" b="1" smtClean="0">
                <a:solidFill>
                  <a:srgbClr val="FC0128"/>
                </a:solidFill>
              </a:rPr>
              <a:t> </a:t>
            </a:r>
            <a:r>
              <a:rPr lang="en-US" sz="2200" b="1" smtClean="0">
                <a:solidFill>
                  <a:srgbClr val="000000"/>
                </a:solidFill>
              </a:rPr>
              <a:t>that affect the command, prioritize them, and eliminate some if redundant or not necessary</a:t>
            </a:r>
          </a:p>
          <a:p>
            <a:pPr lvl="1">
              <a:lnSpc>
                <a:spcPct val="80000"/>
              </a:lnSpc>
              <a:spcBef>
                <a:spcPct val="25000"/>
              </a:spcBef>
            </a:pPr>
            <a:r>
              <a:rPr lang="en-US" sz="2200" b="1" smtClean="0">
                <a:solidFill>
                  <a:srgbClr val="000000"/>
                </a:solidFill>
              </a:rPr>
              <a:t>Establish the standards and scope for each type of inspection (general, special, and follow-up)</a:t>
            </a:r>
          </a:p>
          <a:p>
            <a:pPr lvl="1">
              <a:lnSpc>
                <a:spcPct val="80000"/>
              </a:lnSpc>
              <a:spcBef>
                <a:spcPct val="25000"/>
              </a:spcBef>
            </a:pPr>
            <a:r>
              <a:rPr lang="en-US" sz="2200" b="1" smtClean="0"/>
              <a:t>Explain how to use local IG to help train inspectors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6"/>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FB0BB79C-6DB7-48D7-8FFD-EA08B48E58DB}" type="slidenum">
              <a:rPr lang="en-US" smtClean="0"/>
              <a:pPr/>
              <a:t>8</a:t>
            </a:fld>
            <a:endParaRPr lang="en-US" smtClean="0"/>
          </a:p>
        </p:txBody>
      </p:sp>
      <p:sp>
        <p:nvSpPr>
          <p:cNvPr id="41987" name="Text Box 2"/>
          <p:cNvSpPr txBox="1">
            <a:spLocks noChangeArrowheads="1"/>
          </p:cNvSpPr>
          <p:nvPr/>
        </p:nvSpPr>
        <p:spPr bwMode="auto">
          <a:xfrm>
            <a:off x="76200" y="5943600"/>
            <a:ext cx="142875" cy="344488"/>
          </a:xfrm>
          <a:prstGeom prst="rect">
            <a:avLst/>
          </a:prstGeom>
          <a:noFill/>
          <a:ln w="12700">
            <a:noFill/>
            <a:miter lim="800000"/>
            <a:headEnd/>
            <a:tailEnd/>
          </a:ln>
        </p:spPr>
        <p:txBody>
          <a:bodyPr wrap="none" lIns="71974" tIns="35356" rIns="71974" bIns="35356">
            <a:spAutoFit/>
          </a:bodyPr>
          <a:lstStyle/>
          <a:p>
            <a:pPr defTabSz="727075" eaLnBrk="0" hangingPunct="0">
              <a:spcBef>
                <a:spcPct val="50000"/>
              </a:spcBef>
            </a:pPr>
            <a:endParaRPr lang="en-US" sz="1800" b="1" i="1">
              <a:latin typeface="Arial" pitchFamily="34" charset="0"/>
            </a:endParaRPr>
          </a:p>
        </p:txBody>
      </p:sp>
      <p:sp>
        <p:nvSpPr>
          <p:cNvPr id="52227" name="Text Box 3"/>
          <p:cNvSpPr txBox="1">
            <a:spLocks noChangeArrowheads="1"/>
          </p:cNvSpPr>
          <p:nvPr/>
        </p:nvSpPr>
        <p:spPr bwMode="auto">
          <a:xfrm>
            <a:off x="3219450" y="6205538"/>
            <a:ext cx="174625" cy="468312"/>
          </a:xfrm>
          <a:prstGeom prst="rect">
            <a:avLst/>
          </a:prstGeom>
          <a:noFill/>
          <a:ln w="9525">
            <a:noFill/>
            <a:miter lim="800000"/>
            <a:headEnd/>
            <a:tailEnd/>
          </a:ln>
          <a:effectLst>
            <a:outerShdw dist="107763" dir="2700000" algn="ctr" rotWithShape="0">
              <a:schemeClr val="tx2"/>
            </a:outerShdw>
          </a:effectLst>
        </p:spPr>
        <p:txBody>
          <a:bodyPr wrap="none" lIns="87127" tIns="45457" rIns="87127" bIns="45457">
            <a:spAutoFit/>
          </a:bodyPr>
          <a:lstStyle/>
          <a:p>
            <a:pPr algn="ctr" defTabSz="727075" eaLnBrk="0" hangingPunct="0">
              <a:lnSpc>
                <a:spcPct val="87000"/>
              </a:lnSpc>
              <a:defRPr/>
            </a:pPr>
            <a:endParaRPr lang="en-US" sz="2900">
              <a:latin typeface="Arial" charset="0"/>
            </a:endParaRPr>
          </a:p>
        </p:txBody>
      </p:sp>
      <p:sp>
        <p:nvSpPr>
          <p:cNvPr id="41989" name="Text Box 4"/>
          <p:cNvSpPr txBox="1">
            <a:spLocks noChangeArrowheads="1"/>
          </p:cNvSpPr>
          <p:nvPr/>
        </p:nvSpPr>
        <p:spPr bwMode="auto">
          <a:xfrm>
            <a:off x="990600" y="531813"/>
            <a:ext cx="7239000" cy="1016000"/>
          </a:xfrm>
          <a:prstGeom prst="rect">
            <a:avLst/>
          </a:prstGeom>
          <a:noFill/>
          <a:ln w="12700">
            <a:noFill/>
            <a:miter lim="800000"/>
            <a:headEnd/>
            <a:tailEnd/>
          </a:ln>
        </p:spPr>
        <p:txBody>
          <a:bodyPr>
            <a:spAutoFit/>
          </a:bodyPr>
          <a:lstStyle/>
          <a:p>
            <a:pPr algn="ctr" eaLnBrk="0" hangingPunct="0"/>
            <a:r>
              <a:rPr lang="en-US" sz="4000" b="1">
                <a:latin typeface="Arial" pitchFamily="34" charset="0"/>
              </a:rPr>
              <a:t>Initial Command Inspection</a:t>
            </a:r>
          </a:p>
          <a:p>
            <a:pPr algn="ctr" eaLnBrk="0" hangingPunct="0"/>
            <a:endParaRPr lang="en-US" sz="2000" b="1">
              <a:latin typeface="Arial" pitchFamily="34" charset="0"/>
            </a:endParaRPr>
          </a:p>
        </p:txBody>
      </p:sp>
      <p:sp>
        <p:nvSpPr>
          <p:cNvPr id="52229" name="Text Box 5"/>
          <p:cNvSpPr txBox="1">
            <a:spLocks noChangeArrowheads="1"/>
          </p:cNvSpPr>
          <p:nvPr/>
        </p:nvSpPr>
        <p:spPr bwMode="auto">
          <a:xfrm>
            <a:off x="685800" y="1281113"/>
            <a:ext cx="7772400" cy="5195887"/>
          </a:xfrm>
          <a:prstGeom prst="rect">
            <a:avLst/>
          </a:prstGeom>
          <a:noFill/>
          <a:ln w="12700">
            <a:noFill/>
            <a:miter lim="800000"/>
            <a:headEnd/>
            <a:tailEnd/>
          </a:ln>
          <a:effectLst/>
        </p:spPr>
        <p:txBody>
          <a:bodyPr>
            <a:spAutoFit/>
          </a:bodyPr>
          <a:lstStyle/>
          <a:p>
            <a:pPr marL="457200" indent="-457200" eaLnBrk="0" hangingPunct="0">
              <a:lnSpc>
                <a:spcPct val="110000"/>
              </a:lnSpc>
              <a:spcBef>
                <a:spcPct val="20000"/>
              </a:spcBef>
              <a:buSzPct val="100000"/>
              <a:defRPr/>
            </a:pPr>
            <a:r>
              <a:rPr lang="en-US" sz="2400" b="1" dirty="0">
                <a:latin typeface="Arial" charset="0"/>
              </a:rPr>
              <a:t>Required for Battery Commanders</a:t>
            </a:r>
          </a:p>
          <a:p>
            <a:pPr marL="914400" lvl="1" indent="-457200" eaLnBrk="0" hangingPunct="0">
              <a:lnSpc>
                <a:spcPct val="90000"/>
              </a:lnSpc>
              <a:spcBef>
                <a:spcPct val="20000"/>
              </a:spcBef>
              <a:buSzPct val="100000"/>
              <a:buFontTx/>
              <a:buChar char="–"/>
              <a:defRPr/>
            </a:pPr>
            <a:r>
              <a:rPr lang="en-US" sz="2000" b="1" dirty="0">
                <a:latin typeface="Arial" charset="0"/>
              </a:rPr>
              <a:t> within 90 days of assumption of command for the AC</a:t>
            </a:r>
          </a:p>
          <a:p>
            <a:pPr marL="457200" indent="-457200" eaLnBrk="0" hangingPunct="0">
              <a:spcBef>
                <a:spcPct val="20000"/>
              </a:spcBef>
              <a:buSzPct val="100000"/>
              <a:defRPr/>
            </a:pPr>
            <a:r>
              <a:rPr lang="en-US" sz="2400" b="1" dirty="0">
                <a:latin typeface="Arial" charset="0"/>
              </a:rPr>
              <a:t>Comprehensive inspection that identifies unit strengths and weaknesses</a:t>
            </a:r>
          </a:p>
          <a:p>
            <a:pPr marL="457200" indent="-457200" eaLnBrk="0" hangingPunct="0">
              <a:lnSpc>
                <a:spcPct val="90000"/>
              </a:lnSpc>
              <a:spcBef>
                <a:spcPct val="20000"/>
              </a:spcBef>
              <a:buSzPct val="100000"/>
              <a:defRPr/>
            </a:pPr>
            <a:r>
              <a:rPr lang="en-US" sz="2400" b="1" dirty="0">
                <a:latin typeface="Arial" charset="0"/>
              </a:rPr>
              <a:t>Helps commanders establish goals, standards, and priorities</a:t>
            </a:r>
          </a:p>
          <a:p>
            <a:pPr eaLnBrk="0" hangingPunct="0">
              <a:lnSpc>
                <a:spcPct val="130000"/>
              </a:lnSpc>
              <a:defRPr/>
            </a:pPr>
            <a:r>
              <a:rPr lang="en-US" sz="2400" b="1" dirty="0">
                <a:latin typeface="Arial" pitchFamily="34" charset="0"/>
                <a:cs typeface="Arial" pitchFamily="34" charset="0"/>
              </a:rPr>
              <a:t>Cannot be used to evaluate the Battery leadership</a:t>
            </a:r>
          </a:p>
          <a:p>
            <a:pPr eaLnBrk="0" hangingPunct="0">
              <a:lnSpc>
                <a:spcPct val="130000"/>
              </a:lnSpc>
              <a:defRPr/>
            </a:pPr>
            <a:r>
              <a:rPr lang="en-US" sz="2400" b="1" dirty="0">
                <a:latin typeface="Arial" pitchFamily="34" charset="0"/>
                <a:cs typeface="Arial" pitchFamily="34" charset="0"/>
              </a:rPr>
              <a:t>Not used to compare units</a:t>
            </a:r>
          </a:p>
          <a:p>
            <a:pPr eaLnBrk="0" hangingPunct="0">
              <a:lnSpc>
                <a:spcPct val="130000"/>
              </a:lnSpc>
              <a:defRPr/>
            </a:pPr>
            <a:r>
              <a:rPr lang="en-US" sz="2400" b="1" dirty="0">
                <a:latin typeface="Arial" pitchFamily="34" charset="0"/>
                <a:cs typeface="Arial" pitchFamily="34" charset="0"/>
              </a:rPr>
              <a:t>Results go to the inspected unit commander only</a:t>
            </a:r>
          </a:p>
          <a:p>
            <a:pPr eaLnBrk="0" hangingPunct="0">
              <a:lnSpc>
                <a:spcPct val="130000"/>
              </a:lnSpc>
              <a:defRPr/>
            </a:pPr>
            <a:r>
              <a:rPr lang="en-US" sz="2400" b="1" dirty="0">
                <a:latin typeface="Arial" pitchFamily="34" charset="0"/>
                <a:cs typeface="Arial" pitchFamily="34" charset="0"/>
              </a:rPr>
              <a:t>Can not be done by the staff alone</a:t>
            </a:r>
          </a:p>
          <a:p>
            <a:pPr eaLnBrk="0" hangingPunct="0">
              <a:lnSpc>
                <a:spcPct val="130000"/>
              </a:lnSpc>
              <a:defRPr/>
            </a:pPr>
            <a:r>
              <a:rPr lang="en-US" sz="2400" b="1" dirty="0">
                <a:latin typeface="Arial" pitchFamily="34" charset="0"/>
                <a:cs typeface="Arial" pitchFamily="34" charset="0"/>
              </a:rPr>
              <a:t>Establishes a baseline for their unit </a:t>
            </a:r>
          </a:p>
          <a:p>
            <a:pPr marL="457200" indent="-457200" eaLnBrk="0" hangingPunct="0">
              <a:lnSpc>
                <a:spcPct val="90000"/>
              </a:lnSpc>
              <a:spcBef>
                <a:spcPct val="20000"/>
              </a:spcBef>
              <a:buSzPct val="100000"/>
              <a:buFontTx/>
              <a:buChar char="•"/>
              <a:defRPr/>
            </a:pPr>
            <a:endParaRPr lang="en-US" sz="2400" b="1" i="1" dirty="0">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US" sz="4000" b="1" dirty="0" smtClean="0">
                <a:latin typeface="+mn-lt"/>
              </a:rPr>
              <a:t>Introduction of </a:t>
            </a:r>
            <a:br>
              <a:rPr lang="en-US" sz="4000" b="1" dirty="0" smtClean="0">
                <a:latin typeface="+mn-lt"/>
              </a:rPr>
            </a:br>
            <a:r>
              <a:rPr lang="en-US" sz="4000" b="1" dirty="0" smtClean="0">
                <a:latin typeface="+mn-lt"/>
              </a:rPr>
              <a:t>Inspection Teams</a:t>
            </a:r>
            <a:endParaRPr lang="en-US" sz="4000" b="1" dirty="0">
              <a:latin typeface="+mn-lt"/>
            </a:endParaRPr>
          </a:p>
        </p:txBody>
      </p:sp>
      <p:sp>
        <p:nvSpPr>
          <p:cNvPr id="43011" name="Content Placeholder 5"/>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3600" b="1" dirty="0" smtClean="0"/>
              <a:t>S1:</a:t>
            </a:r>
          </a:p>
          <a:p>
            <a:r>
              <a:rPr lang="en-US" sz="3600" b="1" dirty="0" smtClean="0"/>
              <a:t>S2:</a:t>
            </a:r>
          </a:p>
          <a:p>
            <a:r>
              <a:rPr lang="en-US" sz="3600" b="1" dirty="0" smtClean="0"/>
              <a:t>S3:</a:t>
            </a:r>
            <a:endParaRPr lang="en-US" sz="3400" b="1" dirty="0" smtClean="0"/>
          </a:p>
          <a:p>
            <a:r>
              <a:rPr lang="en-US" sz="3600" b="1" dirty="0" smtClean="0"/>
              <a:t>S4:</a:t>
            </a:r>
          </a:p>
          <a:p>
            <a:r>
              <a:rPr lang="en-US" sz="3600" b="1" dirty="0" smtClean="0"/>
              <a:t>Medical Officer:</a:t>
            </a:r>
          </a:p>
          <a:p>
            <a:endParaRPr lang="en-US" sz="40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2881</TotalTime>
  <Words>2426</Words>
  <Application>Microsoft Office PowerPoint</Application>
  <PresentationFormat>On-screen Show (4:3)</PresentationFormat>
  <Paragraphs>207</Paragraphs>
  <Slides>14</Slides>
  <Notes>14</Notes>
  <HiddenSlides>1</HiddenSlides>
  <MMClips>0</MMClips>
  <ScaleCrop>false</ScaleCrop>
  <HeadingPairs>
    <vt:vector size="4" baseType="variant">
      <vt:variant>
        <vt:lpstr>Theme</vt:lpstr>
      </vt:variant>
      <vt:variant>
        <vt:i4>4</vt:i4>
      </vt:variant>
      <vt:variant>
        <vt:lpstr>Slide Titles</vt:lpstr>
      </vt:variant>
      <vt:variant>
        <vt:i4>14</vt:i4>
      </vt:variant>
    </vt:vector>
  </HeadingPairs>
  <TitlesOfParts>
    <vt:vector size="18" baseType="lpstr">
      <vt:lpstr>2_Default Design</vt:lpstr>
      <vt:lpstr>3_Default Design</vt:lpstr>
      <vt:lpstr>4_Default Design</vt:lpstr>
      <vt:lpstr>1_Default Design</vt:lpstr>
      <vt:lpstr>  Command Inspection</vt:lpstr>
      <vt:lpstr>Principles of Army Inspections  (AR 1-201, para. 2.2)</vt:lpstr>
      <vt:lpstr>AGENDA</vt:lpstr>
      <vt:lpstr>Slide 4</vt:lpstr>
      <vt:lpstr>The Organizational Inspection  Program (OIP)</vt:lpstr>
      <vt:lpstr>OIP: Command Inspections </vt:lpstr>
      <vt:lpstr>Developing an OIP</vt:lpstr>
      <vt:lpstr>Slide 8</vt:lpstr>
      <vt:lpstr>Introduction of  Inspection Teams</vt:lpstr>
      <vt:lpstr>Areas of Inspection</vt:lpstr>
      <vt:lpstr>OIP Timeline</vt:lpstr>
      <vt:lpstr>Slide 12</vt:lpstr>
      <vt:lpstr>Bottom Line </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Inspection Program (OIP)</dc:title>
  <dc:creator>cgiso</dc:creator>
  <cp:lastModifiedBy>Curtis.McMahan</cp:lastModifiedBy>
  <cp:revision>109</cp:revision>
  <dcterms:created xsi:type="dcterms:W3CDTF">2003-01-28T14:46:41Z</dcterms:created>
  <dcterms:modified xsi:type="dcterms:W3CDTF">2012-05-03T17:44:38Z</dcterms:modified>
</cp:coreProperties>
</file>