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65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9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4172"/>
    <a:srgbClr val="E9E9E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 varScale="1">
        <p:scale>
          <a:sx n="70" d="100"/>
          <a:sy n="70" d="100"/>
        </p:scale>
        <p:origin x="-1156" y="-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8952F7-B26F-A845-851B-60D2A7526513}" type="datetimeFigureOut">
              <a:rPr lang="en-US" smtClean="0"/>
              <a:pPr/>
              <a:t>8/2/2012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C62626-5928-8443-AE86-F7D2A629577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C307DD-3E1B-0A47-B27E-2D9B5076EA61}" type="datetimeFigureOut">
              <a:rPr lang="en-US" smtClean="0"/>
              <a:pPr/>
              <a:t>8/2/2012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D5C23D-6DAB-8940-961E-256C7694D79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54F50-566D-5A4F-8353-4DECAB71D1F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F00E7-B648-3047-B5BE-A4F161AF6017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950DD3F-4BE2-CB42-8083-0E23D752AF04}" type="slidenum">
              <a:rPr lang="en-US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63B9E04-D1F6-2244-8A3B-95D4EC220A8C}" type="slidenum">
              <a:rPr lang="en-US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EBB07-DE08-4831-8D93-CAD168D66A58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54F50-566D-5A4F-8353-4DECAB71D1F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F00E7-B648-3047-B5BE-A4F161AF601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54F50-566D-5A4F-8353-4DECAB71D1F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EBB07-DE08-4831-8D93-CAD168D66A58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54F50-566D-5A4F-8353-4DECAB71D1F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F00E7-B648-3047-B5BE-A4F161AF6017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F00E7-B648-3047-B5BE-A4F161AF6017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UNCLASSIFIED // FOR OFFICIAL USE ONLY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9E395C6-F0ED-314D-97B4-71CEF23947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UNCLASSIFIED // FOR OFFICIAL USE ONLY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9E395C6-F0ED-314D-97B4-71CEF23947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ChangeArrowheads="1"/>
          </p:cNvSpPr>
          <p:nvPr userDrawn="1"/>
        </p:nvSpPr>
        <p:spPr bwMode="auto">
          <a:xfrm>
            <a:off x="2937165" y="304800"/>
            <a:ext cx="335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sz="1400" b="1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UNCLASSIFIED // FOR OFFICIAL USE ONLY</a:t>
            </a:r>
          </a:p>
        </p:txBody>
      </p:sp>
      <p:sp>
        <p:nvSpPr>
          <p:cNvPr id="15" name="Rectangle 7"/>
          <p:cNvSpPr>
            <a:spLocks noChangeArrowheads="1"/>
          </p:cNvSpPr>
          <p:nvPr userDrawn="1"/>
        </p:nvSpPr>
        <p:spPr bwMode="auto">
          <a:xfrm>
            <a:off x="2937165" y="6384174"/>
            <a:ext cx="3352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sz="14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UNCLASSIFIED </a:t>
            </a:r>
            <a:r>
              <a:rPr lang="en-US" sz="1400" b="1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// FOR OFFICIAL USE ONLY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UNCLASSIFIED // FOR OFFICIAL USE ONLY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9E395C6-F0ED-314D-97B4-71CEF23947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7"/>
          <p:cNvSpPr>
            <a:spLocks noChangeArrowheads="1"/>
          </p:cNvSpPr>
          <p:nvPr userDrawn="1"/>
        </p:nvSpPr>
        <p:spPr bwMode="auto">
          <a:xfrm>
            <a:off x="2937165" y="6384174"/>
            <a:ext cx="3352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sz="14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UNCLASSIFIED </a:t>
            </a:r>
            <a:r>
              <a:rPr lang="en-US" sz="1400" b="1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// FOR OFFICIAL USE ONLY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7"/>
          <p:cNvSpPr>
            <a:spLocks noChangeArrowheads="1"/>
          </p:cNvSpPr>
          <p:nvPr userDrawn="1"/>
        </p:nvSpPr>
        <p:spPr bwMode="auto">
          <a:xfrm>
            <a:off x="2937165" y="6384174"/>
            <a:ext cx="3352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sz="14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UNCLASSIFIED </a:t>
            </a:r>
            <a:r>
              <a:rPr lang="en-US" sz="1400" b="1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// FOR OFFICIAL USE ONLY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7"/>
          <p:cNvSpPr>
            <a:spLocks noChangeArrowheads="1"/>
          </p:cNvSpPr>
          <p:nvPr userDrawn="1"/>
        </p:nvSpPr>
        <p:spPr bwMode="auto">
          <a:xfrm>
            <a:off x="2937165" y="6384174"/>
            <a:ext cx="3352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sz="14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UNCLASSIFIED </a:t>
            </a:r>
            <a:r>
              <a:rPr lang="en-US" sz="1400" b="1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// FOR OFFICIAL USE ONLY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7"/>
          <p:cNvSpPr>
            <a:spLocks noChangeArrowheads="1"/>
          </p:cNvSpPr>
          <p:nvPr userDrawn="1"/>
        </p:nvSpPr>
        <p:spPr bwMode="auto">
          <a:xfrm>
            <a:off x="2937165" y="6384174"/>
            <a:ext cx="3352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sz="14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UNCLASSIFIED </a:t>
            </a:r>
            <a:r>
              <a:rPr lang="en-US" sz="1400" b="1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// FOR OFFICIAL USE ONLY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UNCLASSIFIED // FOR OFFICIAL USE ONLY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9E395C6-F0ED-314D-97B4-71CEF23947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UNCLASSIFIED // FOR OFFICIAL USE ONLY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9E395C6-F0ED-314D-97B4-71CEF23947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UNCLASSIFIED // FOR OFFICIAL USE ONLY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9E395C6-F0ED-314D-97B4-71CEF23947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UNCLASSIFIED // FOR OFFICIAL USE ONLY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9E395C6-F0ED-314D-97B4-71CEF23947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UNCLASSIFIED // FOR OFFICIAL USE ONLY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9E395C6-F0ED-314D-97B4-71CEF23947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UNCLASSIFIED // FOR OFFICIAL USE ONLY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9E395C6-F0ED-314D-97B4-71CEF23947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UNCLASSIFIED // FOR OFFICIAL USE ONLY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9E395C6-F0ED-314D-97B4-71CEF23947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8"/>
          <p:cNvSpPr>
            <a:spLocks noChangeArrowheads="1"/>
          </p:cNvSpPr>
          <p:nvPr/>
        </p:nvSpPr>
        <p:spPr bwMode="auto">
          <a:xfrm>
            <a:off x="685800" y="1371600"/>
            <a:ext cx="7772400" cy="2362200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6600" b="1" u="sng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WOLFHOUND</a:t>
            </a:r>
            <a:r>
              <a:rPr lang="en-US" sz="1200" b="1" u="sng" dirty="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1200" b="1" u="sng" dirty="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3600" b="1" dirty="0"/>
              <a:t>Tactical</a:t>
            </a:r>
            <a:br>
              <a:rPr lang="en-US" sz="3600" b="1" dirty="0"/>
            </a:br>
            <a:r>
              <a:rPr lang="en-US" sz="3600" b="1" dirty="0"/>
              <a:t> Radio Direction Finding System</a:t>
            </a:r>
          </a:p>
        </p:txBody>
      </p:sp>
      <p:pic>
        <p:nvPicPr>
          <p:cNvPr id="6" name="Picture 1" descr="I2WD 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4125913"/>
            <a:ext cx="1143000" cy="1131887"/>
          </a:xfrm>
          <a:prstGeom prst="rect">
            <a:avLst/>
          </a:prstGeom>
          <a:noFill/>
        </p:spPr>
      </p:pic>
      <p:pic>
        <p:nvPicPr>
          <p:cNvPr id="7" name="Picture 33" descr="PSys_Logo_modifie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5334000"/>
            <a:ext cx="2286000" cy="7667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Text Box 30"/>
          <p:cNvSpPr txBox="1">
            <a:spLocks noChangeArrowheads="1"/>
          </p:cNvSpPr>
          <p:nvPr/>
        </p:nvSpPr>
        <p:spPr bwMode="auto">
          <a:xfrm>
            <a:off x="762000" y="4114800"/>
            <a:ext cx="1447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b="1" dirty="0"/>
              <a:t>Provided by:</a:t>
            </a:r>
            <a:endParaRPr lang="en-US" sz="1600" dirty="0"/>
          </a:p>
        </p:txBody>
      </p:sp>
      <p:sp>
        <p:nvSpPr>
          <p:cNvPr id="9" name="Text Box 34"/>
          <p:cNvSpPr txBox="1">
            <a:spLocks noChangeArrowheads="1"/>
          </p:cNvSpPr>
          <p:nvPr/>
        </p:nvSpPr>
        <p:spPr bwMode="auto">
          <a:xfrm>
            <a:off x="914400" y="4495800"/>
            <a:ext cx="2819400" cy="127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</a:rPr>
              <a:t>Intelligence &amp; Information Warfare Directorate</a:t>
            </a:r>
            <a:r>
              <a:rPr lang="en-US" sz="1400" b="1" dirty="0"/>
              <a:t>         </a:t>
            </a:r>
            <a:r>
              <a:rPr lang="en-US" sz="1400" b="1" dirty="0" smtClean="0"/>
              <a:t> </a:t>
            </a:r>
          </a:p>
          <a:p>
            <a:pPr algn="l">
              <a:spcBef>
                <a:spcPct val="50000"/>
              </a:spcBef>
            </a:pPr>
            <a:r>
              <a:rPr lang="en-US" sz="1400" b="1" dirty="0" smtClean="0"/>
              <a:t>Mr</a:t>
            </a:r>
            <a:r>
              <a:rPr lang="en-US" sz="1400" b="1" dirty="0"/>
              <a:t>. John Lynch, PM                                                             </a:t>
            </a:r>
            <a:r>
              <a:rPr lang="en-US" sz="1400" b="1" dirty="0">
                <a:cs typeface="Times New Roman" charset="0"/>
              </a:rPr>
              <a:t>(732) 427-5534                            john.lynch4@us.army.mil</a:t>
            </a:r>
            <a:endParaRPr lang="en-US" sz="1400" b="1" dirty="0"/>
          </a:p>
        </p:txBody>
      </p:sp>
      <p:sp>
        <p:nvSpPr>
          <p:cNvPr id="10" name="Text Box 25"/>
          <p:cNvSpPr txBox="1">
            <a:spLocks noChangeArrowheads="1"/>
          </p:cNvSpPr>
          <p:nvPr/>
        </p:nvSpPr>
        <p:spPr bwMode="auto">
          <a:xfrm>
            <a:off x="5791200" y="4511675"/>
            <a:ext cx="26670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</a:rPr>
              <a:t>Praemittias</a:t>
            </a:r>
            <a:r>
              <a:rPr lang="en-US" sz="14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</a:rPr>
              <a:t> Systems LLC</a:t>
            </a:r>
            <a:r>
              <a:rPr lang="en-US" sz="1400" b="1" dirty="0"/>
              <a:t>      Mr. Reid Clayton, CEO                  </a:t>
            </a:r>
            <a:r>
              <a:rPr lang="en-US" sz="1400" b="1" dirty="0">
                <a:cs typeface="Times New Roman" charset="0"/>
              </a:rPr>
              <a:t>(720) 937-5735                         reidc@praemittias.com</a:t>
            </a:r>
            <a:endParaRPr 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22281" y="2743199"/>
            <a:ext cx="1940719" cy="214148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04800" y="533400"/>
            <a:ext cx="8610600" cy="118739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CC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WOLFHOUND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glow rad="76200">
                  <a:schemeClr val="bg2">
                    <a:lumMod val="75000"/>
                    <a:alpha val="75000"/>
                  </a:schemeClr>
                </a:glo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noProof="0" dirty="0" smtClean="0">
                <a:solidFill>
                  <a:srgbClr val="404040"/>
                </a:solidFill>
                <a:effectLst/>
                <a:latin typeface="+mj-lt"/>
                <a:ea typeface="+mj-ea"/>
                <a:cs typeface="+mj-cs"/>
              </a:rPr>
              <a:t>Deployment Configurations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25391" y="2590800"/>
            <a:ext cx="6127809" cy="1905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2800" b="1" dirty="0" smtClean="0">
                <a:solidFill>
                  <a:srgbClr val="00467A"/>
                </a:solidFill>
              </a:rPr>
              <a:t>Hand-held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467A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31520" lvl="2" indent="-285750">
              <a:lnSpc>
                <a:spcPct val="80000"/>
              </a:lnSpc>
              <a:buFontTx/>
              <a:buChar char="•"/>
            </a:pPr>
            <a:r>
              <a:rPr lang="en-US" sz="2400" dirty="0" smtClean="0"/>
              <a:t>The </a:t>
            </a:r>
            <a:r>
              <a:rPr lang="en-US" sz="2400" b="1" dirty="0" smtClean="0"/>
              <a:t>Remote Antenna </a:t>
            </a:r>
            <a:r>
              <a:rPr lang="en-US" sz="2400" dirty="0" smtClean="0"/>
              <a:t>is hand-carried</a:t>
            </a:r>
          </a:p>
          <a:p>
            <a:pPr marL="731520" lvl="2" indent="-285750">
              <a:lnSpc>
                <a:spcPct val="80000"/>
              </a:lnSpc>
            </a:pPr>
            <a:endParaRPr lang="en-US" sz="1200" dirty="0" smtClean="0"/>
          </a:p>
          <a:p>
            <a:pPr marL="731520" lvl="2" indent="-285750">
              <a:lnSpc>
                <a:spcPct val="80000"/>
              </a:lnSpc>
              <a:buFontTx/>
              <a:buChar char="•"/>
            </a:pPr>
            <a:r>
              <a:rPr lang="en-US" sz="2400" dirty="0" smtClean="0"/>
              <a:t>Either </a:t>
            </a:r>
            <a:r>
              <a:rPr lang="en-US" sz="2400" b="1" dirty="0" smtClean="0"/>
              <a:t>Stand-Alone</a:t>
            </a:r>
            <a:r>
              <a:rPr lang="en-US" sz="2400" dirty="0" smtClean="0"/>
              <a:t> or </a:t>
            </a:r>
            <a:r>
              <a:rPr lang="en-US" sz="2400" b="1" dirty="0" smtClean="0"/>
              <a:t>Cooperative Mode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66800" y="4263985"/>
            <a:ext cx="5791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C00000"/>
                </a:solidFill>
              </a:rPr>
              <a:t>The Hand-held deployment configuration should be considered </a:t>
            </a:r>
            <a:r>
              <a:rPr lang="en-US" sz="2200" b="1" u="sng" dirty="0" smtClean="0">
                <a:solidFill>
                  <a:srgbClr val="C00000"/>
                </a:solidFill>
              </a:rPr>
              <a:t>only</a:t>
            </a:r>
            <a:r>
              <a:rPr lang="en-US" sz="2200" b="1" dirty="0" smtClean="0">
                <a:solidFill>
                  <a:srgbClr val="C00000"/>
                </a:solidFill>
              </a:rPr>
              <a:t> in instances that do not impair:</a:t>
            </a:r>
          </a:p>
          <a:p>
            <a:endParaRPr lang="en-US" sz="400" b="1" dirty="0" smtClean="0"/>
          </a:p>
          <a:p>
            <a:pPr lvl="1">
              <a:buFont typeface="Wingdings" pitchFamily="2" charset="2"/>
              <a:buChar char="§"/>
            </a:pPr>
            <a:r>
              <a:rPr lang="en-US" sz="2200" b="1" dirty="0" smtClean="0"/>
              <a:t>  Mobility </a:t>
            </a:r>
            <a:r>
              <a:rPr lang="en-US" sz="2200" dirty="0" smtClean="0"/>
              <a:t>of the </a:t>
            </a:r>
            <a:r>
              <a:rPr lang="en-US" sz="2400" b="1" dirty="0" smtClean="0">
                <a:solidFill>
                  <a:srgbClr val="00CC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WOLFHOUND</a:t>
            </a:r>
            <a:r>
              <a:rPr lang="en-US" sz="2200" dirty="0" smtClean="0"/>
              <a:t> Operator</a:t>
            </a:r>
          </a:p>
          <a:p>
            <a:pPr lvl="1"/>
            <a:endParaRPr lang="en-US" sz="400" b="1" dirty="0" smtClean="0"/>
          </a:p>
          <a:p>
            <a:pPr lvl="1">
              <a:buFont typeface="Wingdings" pitchFamily="2" charset="2"/>
              <a:buChar char="§"/>
            </a:pPr>
            <a:r>
              <a:rPr lang="en-US" sz="2200" b="1" dirty="0" smtClean="0"/>
              <a:t>  Weapons deployment </a:t>
            </a:r>
            <a:r>
              <a:rPr lang="en-US" sz="2200" dirty="0" smtClean="0"/>
              <a:t>capability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098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Key Points for Leaders</a:t>
            </a:r>
            <a:endParaRPr lang="en-US" sz="5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ctrTitle" idx="4294967295"/>
          </p:nvPr>
        </p:nvSpPr>
        <p:spPr>
          <a:xfrm>
            <a:off x="0" y="0"/>
            <a:ext cx="5638800" cy="1066800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/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Key Points for </a:t>
            </a:r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Leaders: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3251" name="TextBox 41"/>
          <p:cNvSpPr txBox="1">
            <a:spLocks noChangeArrowheads="1"/>
          </p:cNvSpPr>
          <p:nvPr/>
        </p:nvSpPr>
        <p:spPr bwMode="auto">
          <a:xfrm>
            <a:off x="152400" y="1200864"/>
            <a:ext cx="8991600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600" dirty="0" smtClean="0">
                <a:solidFill>
                  <a:srgbClr val="000000"/>
                </a:solidFill>
                <a:latin typeface="Calibri" pitchFamily="-107" charset="0"/>
              </a:rPr>
              <a:t> </a:t>
            </a:r>
            <a:r>
              <a:rPr lang="en-US" sz="2800" b="1" dirty="0" smtClean="0">
                <a:solidFill>
                  <a:srgbClr val="00CC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WOLFHOUND</a:t>
            </a:r>
            <a:r>
              <a:rPr lang="en-US" sz="2600" dirty="0" smtClean="0">
                <a:solidFill>
                  <a:srgbClr val="000000"/>
                </a:solidFill>
                <a:latin typeface="Calibri" pitchFamily="-107" charset="0"/>
              </a:rPr>
              <a:t> </a:t>
            </a:r>
            <a:r>
              <a:rPr lang="en-US" sz="2600" dirty="0">
                <a:solidFill>
                  <a:srgbClr val="000000"/>
                </a:solidFill>
                <a:latin typeface="Calibri" pitchFamily="-107" charset="0"/>
              </a:rPr>
              <a:t>should be briefed as a </a:t>
            </a:r>
            <a:r>
              <a:rPr lang="en-US" sz="2600" u="sng" dirty="0">
                <a:solidFill>
                  <a:srgbClr val="000000"/>
                </a:solidFill>
                <a:latin typeface="Calibri" pitchFamily="-107" charset="0"/>
              </a:rPr>
              <a:t>Force Protection</a:t>
            </a:r>
            <a:r>
              <a:rPr lang="en-US" sz="2600" dirty="0">
                <a:solidFill>
                  <a:srgbClr val="000000"/>
                </a:solidFill>
                <a:latin typeface="Calibri" pitchFamily="-107" charset="0"/>
              </a:rPr>
              <a:t> system</a:t>
            </a:r>
            <a:endParaRPr lang="en-US" sz="2600" dirty="0" smtClean="0">
              <a:solidFill>
                <a:srgbClr val="000000"/>
              </a:solidFill>
              <a:latin typeface="Calibri" pitchFamily="-107" charset="0"/>
            </a:endParaRPr>
          </a:p>
          <a:p>
            <a:pPr lvl="1"/>
            <a:r>
              <a:rPr lang="en-US" sz="2600" b="1" dirty="0" smtClean="0">
                <a:solidFill>
                  <a:srgbClr val="000000"/>
                </a:solidFill>
                <a:latin typeface="Calibri" pitchFamily="-107" charset="0"/>
              </a:rPr>
              <a:t>							</a:t>
            </a:r>
            <a:r>
              <a:rPr lang="en-US" sz="3200" b="1" dirty="0" smtClean="0">
                <a:solidFill>
                  <a:srgbClr val="000000"/>
                </a:solidFill>
                <a:latin typeface="Calibri" pitchFamily="-107" charset="0"/>
              </a:rPr>
              <a:t>Why</a:t>
            </a:r>
            <a:r>
              <a:rPr lang="en-US" sz="3200" b="1" dirty="0">
                <a:solidFill>
                  <a:srgbClr val="000000"/>
                </a:solidFill>
                <a:latin typeface="Calibri" pitchFamily="-107" charset="0"/>
              </a:rPr>
              <a:t>?</a:t>
            </a:r>
            <a:r>
              <a:rPr lang="en-US" sz="3200" dirty="0">
                <a:solidFill>
                  <a:srgbClr val="000000"/>
                </a:solidFill>
                <a:latin typeface="Calibri" pitchFamily="-107" charset="0"/>
              </a:rPr>
              <a:t>  </a:t>
            </a:r>
          </a:p>
          <a:p>
            <a:pPr lvl="1"/>
            <a:r>
              <a:rPr lang="en-US" sz="2600" dirty="0">
                <a:solidFill>
                  <a:srgbClr val="000000"/>
                </a:solidFill>
                <a:latin typeface="Calibri" pitchFamily="-107" charset="0"/>
              </a:rPr>
              <a:t>Because</a:t>
            </a:r>
            <a:r>
              <a:rPr lang="en-US" sz="2600" dirty="0" smtClean="0">
                <a:solidFill>
                  <a:srgbClr val="000000"/>
                </a:solidFill>
                <a:latin typeface="Calibri" pitchFamily="-107" charset="0"/>
              </a:rPr>
              <a:t> </a:t>
            </a:r>
            <a:r>
              <a:rPr lang="en-US" sz="2800" b="1" dirty="0" smtClean="0">
                <a:solidFill>
                  <a:srgbClr val="00CC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WOLFHOUND</a:t>
            </a:r>
            <a:r>
              <a:rPr lang="en-US" sz="2600" dirty="0" smtClean="0">
                <a:solidFill>
                  <a:srgbClr val="000000"/>
                </a:solidFill>
                <a:latin typeface="Calibri" pitchFamily="-107" charset="0"/>
              </a:rPr>
              <a:t> </a:t>
            </a:r>
            <a:r>
              <a:rPr lang="en-US" sz="2600" dirty="0">
                <a:solidFill>
                  <a:srgbClr val="000000"/>
                </a:solidFill>
                <a:latin typeface="Calibri" pitchFamily="-107" charset="0"/>
              </a:rPr>
              <a:t>has an audio recording capability, this could lead to the system being classified as signals. </a:t>
            </a:r>
          </a:p>
          <a:p>
            <a:pPr lvl="1"/>
            <a:endParaRPr lang="en-US" sz="2600" dirty="0" smtClean="0">
              <a:solidFill>
                <a:srgbClr val="000000"/>
              </a:solidFill>
              <a:latin typeface="Calibri" pitchFamily="-107" charset="0"/>
            </a:endParaRPr>
          </a:p>
          <a:p>
            <a:r>
              <a:rPr lang="en-US" sz="2800" b="1" dirty="0" smtClean="0">
                <a:solidFill>
                  <a:srgbClr val="1B4172"/>
                </a:solidFill>
                <a:latin typeface="Calibri" pitchFamily="-107" charset="0"/>
              </a:rPr>
              <a:t>Post</a:t>
            </a:r>
            <a:r>
              <a:rPr lang="en-US" sz="2800" b="1" dirty="0">
                <a:solidFill>
                  <a:srgbClr val="1B4172"/>
                </a:solidFill>
                <a:latin typeface="Calibri" pitchFamily="-107" charset="0"/>
              </a:rPr>
              <a:t>-Mission </a:t>
            </a:r>
            <a:r>
              <a:rPr lang="en-US" sz="2600" dirty="0">
                <a:solidFill>
                  <a:srgbClr val="000000"/>
                </a:solidFill>
                <a:latin typeface="Calibri" pitchFamily="-107" charset="0"/>
              </a:rPr>
              <a:t>processing</a:t>
            </a:r>
            <a:r>
              <a:rPr lang="en-US" sz="2600" dirty="0" smtClean="0">
                <a:solidFill>
                  <a:srgbClr val="000000"/>
                </a:solidFill>
                <a:latin typeface="Calibri" pitchFamily="-107" charset="0"/>
              </a:rPr>
              <a:t> requires </a:t>
            </a:r>
            <a:r>
              <a:rPr lang="en-US" sz="2600" dirty="0">
                <a:solidFill>
                  <a:srgbClr val="000000"/>
                </a:solidFill>
                <a:latin typeface="Calibri" pitchFamily="-107" charset="0"/>
              </a:rPr>
              <a:t>analyst involvement, especially for post-mission audio.</a:t>
            </a:r>
          </a:p>
          <a:p>
            <a:endParaRPr lang="en-US" sz="2600" dirty="0" smtClean="0">
              <a:solidFill>
                <a:srgbClr val="000000"/>
              </a:solidFill>
              <a:latin typeface="Calibri" pitchFamily="-107" charset="0"/>
            </a:endParaRPr>
          </a:p>
          <a:p>
            <a:r>
              <a:rPr lang="en-US" sz="2800" b="1" dirty="0" smtClean="0">
                <a:solidFill>
                  <a:srgbClr val="1B4172"/>
                </a:solidFill>
                <a:latin typeface="Calibri" pitchFamily="-107" charset="0"/>
              </a:rPr>
              <a:t>System </a:t>
            </a:r>
            <a:r>
              <a:rPr lang="en-US" sz="2800" b="1" dirty="0">
                <a:solidFill>
                  <a:srgbClr val="1B4172"/>
                </a:solidFill>
                <a:latin typeface="Calibri" pitchFamily="-107" charset="0"/>
              </a:rPr>
              <a:t>classification </a:t>
            </a:r>
            <a:r>
              <a:rPr lang="en-US" sz="2600" dirty="0">
                <a:solidFill>
                  <a:srgbClr val="000000"/>
                </a:solidFill>
                <a:latin typeface="Calibri" pitchFamily="-107" charset="0"/>
              </a:rPr>
              <a:t>is </a:t>
            </a:r>
            <a:r>
              <a:rPr lang="en-US" sz="2600" u="sng" dirty="0">
                <a:solidFill>
                  <a:srgbClr val="000000"/>
                </a:solidFill>
                <a:latin typeface="Calibri" pitchFamily="-107" charset="0"/>
              </a:rPr>
              <a:t>FOUO</a:t>
            </a:r>
            <a:r>
              <a:rPr lang="en-US" sz="2600" dirty="0">
                <a:solidFill>
                  <a:srgbClr val="000000"/>
                </a:solidFill>
                <a:latin typeface="Calibri" pitchFamily="-107" charset="0"/>
              </a:rPr>
              <a:t>, but processed post-mission files are higher.</a:t>
            </a:r>
          </a:p>
          <a:p>
            <a:pPr>
              <a:buFontTx/>
              <a:buChar char="-"/>
            </a:pPr>
            <a:endParaRPr lang="en-US" sz="2600" dirty="0" smtClean="0">
              <a:solidFill>
                <a:srgbClr val="000000"/>
              </a:solidFill>
              <a:latin typeface="Calibri" pitchFamily="-107" charset="0"/>
            </a:endParaRPr>
          </a:p>
          <a:p>
            <a:r>
              <a:rPr lang="en-US" sz="2800" b="1" dirty="0" smtClean="0">
                <a:solidFill>
                  <a:srgbClr val="1B4172"/>
                </a:solidFill>
                <a:latin typeface="Calibri" pitchFamily="-107" charset="0"/>
              </a:rPr>
              <a:t>Destruction </a:t>
            </a:r>
            <a:r>
              <a:rPr lang="en-US" sz="2800" b="1" dirty="0">
                <a:solidFill>
                  <a:srgbClr val="1B4172"/>
                </a:solidFill>
                <a:latin typeface="Calibri" pitchFamily="-107" charset="0"/>
              </a:rPr>
              <a:t>Plan </a:t>
            </a:r>
            <a:r>
              <a:rPr lang="en-US" sz="2600" dirty="0">
                <a:solidFill>
                  <a:srgbClr val="000000"/>
                </a:solidFill>
                <a:latin typeface="Calibri" pitchFamily="-107" charset="0"/>
              </a:rPr>
              <a:t>- destroy the thumb drive.</a:t>
            </a:r>
          </a:p>
        </p:txBody>
      </p:sp>
      <p:sp>
        <p:nvSpPr>
          <p:cNvPr id="53252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>
              <a:latin typeface="Calibri" pitchFamily="-107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Box 41"/>
          <p:cNvSpPr txBox="1">
            <a:spLocks noChangeArrowheads="1"/>
          </p:cNvSpPr>
          <p:nvPr/>
        </p:nvSpPr>
        <p:spPr bwMode="auto">
          <a:xfrm>
            <a:off x="152400" y="1087933"/>
            <a:ext cx="8991600" cy="5416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 algn="ctr"/>
            <a:r>
              <a:rPr lang="en-US" sz="2800" b="1" u="sng" dirty="0">
                <a:solidFill>
                  <a:srgbClr val="004D86"/>
                </a:solidFill>
                <a:latin typeface="Calibri" pitchFamily="-107" charset="0"/>
              </a:rPr>
              <a:t>Ground-based Direction Finding (DF) is very difficult!</a:t>
            </a:r>
            <a:endParaRPr lang="en-US" sz="2800" b="1" dirty="0">
              <a:solidFill>
                <a:srgbClr val="004D86"/>
              </a:solidFill>
              <a:latin typeface="Calibri" pitchFamily="-107" charset="0"/>
            </a:endParaRPr>
          </a:p>
          <a:p>
            <a:pPr marL="342900" indent="-342900"/>
            <a:r>
              <a:rPr lang="en-US" sz="2600" dirty="0">
                <a:solidFill>
                  <a:srgbClr val="000000"/>
                </a:solidFill>
                <a:latin typeface="Calibri" pitchFamily="-107" charset="0"/>
              </a:rPr>
              <a:t>Basic understanding of movement techniques and signal</a:t>
            </a:r>
          </a:p>
          <a:p>
            <a:pPr marL="342900" indent="-342900"/>
            <a:r>
              <a:rPr lang="en-US" sz="2600" dirty="0">
                <a:solidFill>
                  <a:srgbClr val="000000"/>
                </a:solidFill>
                <a:latin typeface="Calibri" pitchFamily="-107" charset="0"/>
              </a:rPr>
              <a:t>theory is a must.	</a:t>
            </a:r>
          </a:p>
          <a:p>
            <a:pPr marL="342900" indent="-342900"/>
            <a:endParaRPr lang="en-US" sz="2600" dirty="0">
              <a:solidFill>
                <a:srgbClr val="000000"/>
              </a:solidFill>
              <a:latin typeface="Calibri" pitchFamily="-107" charset="0"/>
            </a:endParaRPr>
          </a:p>
          <a:p>
            <a:pPr marL="342900" indent="-342900" algn="ctr"/>
            <a:r>
              <a:rPr lang="en-US" sz="2800" b="1" u="sng" dirty="0">
                <a:solidFill>
                  <a:srgbClr val="004D86"/>
                </a:solidFill>
                <a:latin typeface="Calibri" pitchFamily="-107" charset="0"/>
              </a:rPr>
              <a:t>Mission Considerations:</a:t>
            </a:r>
          </a:p>
          <a:p>
            <a:pPr lvl="1" indent="-457200">
              <a:buFontTx/>
              <a:buAutoNum type="arabicPeriod"/>
            </a:pPr>
            <a:r>
              <a:rPr lang="en-US" sz="2600" dirty="0">
                <a:solidFill>
                  <a:srgbClr val="000000"/>
                </a:solidFill>
                <a:latin typeface="Calibri" pitchFamily="-107" charset="0"/>
              </a:rPr>
              <a:t>Pre-mission preparation (frequencies, movement, targeting)</a:t>
            </a:r>
            <a:endParaRPr lang="en-US" sz="2600" dirty="0" smtClean="0">
              <a:solidFill>
                <a:srgbClr val="000000"/>
              </a:solidFill>
              <a:latin typeface="Calibri" pitchFamily="-107" charset="0"/>
            </a:endParaRPr>
          </a:p>
          <a:p>
            <a:pPr lvl="1" indent="-457200">
              <a:buFontTx/>
              <a:buAutoNum type="arabicPeriod"/>
            </a:pPr>
            <a:r>
              <a:rPr lang="en-US" sz="2600" dirty="0" smtClean="0">
                <a:solidFill>
                  <a:srgbClr val="000000"/>
                </a:solidFill>
                <a:latin typeface="Calibri" pitchFamily="-107" charset="0"/>
              </a:rPr>
              <a:t>. </a:t>
            </a:r>
            <a:r>
              <a:rPr lang="en-US" sz="2800" b="1" dirty="0" smtClean="0">
                <a:solidFill>
                  <a:srgbClr val="00CC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WOLFHOUND </a:t>
            </a:r>
            <a:r>
              <a:rPr lang="en-US" sz="2600" dirty="0" smtClean="0">
                <a:solidFill>
                  <a:srgbClr val="000000"/>
                </a:solidFill>
                <a:latin typeface="Calibri" pitchFamily="-107" charset="0"/>
              </a:rPr>
              <a:t>is </a:t>
            </a:r>
            <a:r>
              <a:rPr lang="en-US" sz="2600" dirty="0">
                <a:solidFill>
                  <a:srgbClr val="000000"/>
                </a:solidFill>
                <a:latin typeface="Calibri" pitchFamily="-107" charset="0"/>
              </a:rPr>
              <a:t>not a “magic” box, it should be used</a:t>
            </a:r>
            <a:r>
              <a:rPr lang="en-US" sz="2600" dirty="0" smtClean="0">
                <a:solidFill>
                  <a:srgbClr val="000000"/>
                </a:solidFill>
                <a:latin typeface="Calibri" pitchFamily="-107" charset="0"/>
              </a:rPr>
              <a:t> as part of an </a:t>
            </a:r>
            <a:r>
              <a:rPr lang="en-US" sz="2600" dirty="0">
                <a:solidFill>
                  <a:srgbClr val="000000"/>
                </a:solidFill>
                <a:latin typeface="Calibri" pitchFamily="-107" charset="0"/>
              </a:rPr>
              <a:t>overall </a:t>
            </a:r>
            <a:r>
              <a:rPr lang="en-US" sz="2600" dirty="0" smtClean="0">
                <a:solidFill>
                  <a:srgbClr val="000000"/>
                </a:solidFill>
                <a:latin typeface="Calibri" pitchFamily="-107" charset="0"/>
              </a:rPr>
              <a:t>CONOP</a:t>
            </a:r>
          </a:p>
          <a:p>
            <a:pPr marL="342900" indent="-342900">
              <a:buFontTx/>
              <a:buAutoNum type="arabicPeriod" startAt="3"/>
            </a:pPr>
            <a:r>
              <a:rPr lang="en-US" sz="2600" dirty="0">
                <a:solidFill>
                  <a:srgbClr val="000000"/>
                </a:solidFill>
                <a:latin typeface="Calibri" pitchFamily="-107" charset="0"/>
              </a:rPr>
              <a:t>  Proper spacing and movement during operation </a:t>
            </a:r>
          </a:p>
          <a:p>
            <a:pPr marL="342900" indent="-342900"/>
            <a:r>
              <a:rPr lang="en-US" sz="2600" dirty="0">
                <a:solidFill>
                  <a:srgbClr val="000000"/>
                </a:solidFill>
                <a:latin typeface="Calibri" pitchFamily="-107" charset="0"/>
              </a:rPr>
              <a:t>	  (sometimes “boxing” around a target)</a:t>
            </a:r>
          </a:p>
          <a:p>
            <a:pPr marL="342900" indent="-342900"/>
            <a:r>
              <a:rPr lang="en-US" sz="2600" dirty="0">
                <a:solidFill>
                  <a:srgbClr val="000000"/>
                </a:solidFill>
                <a:latin typeface="Calibri" pitchFamily="-107" charset="0"/>
              </a:rPr>
              <a:t>4.  </a:t>
            </a:r>
            <a:r>
              <a:rPr lang="en-US" sz="2600" b="1" dirty="0">
                <a:solidFill>
                  <a:srgbClr val="000000"/>
                </a:solidFill>
                <a:latin typeface="Calibri" pitchFamily="-107" charset="0"/>
              </a:rPr>
              <a:t>Jammers render</a:t>
            </a:r>
            <a:r>
              <a:rPr lang="en-US" sz="2600" b="1" dirty="0" smtClean="0">
                <a:solidFill>
                  <a:srgbClr val="000000"/>
                </a:solidFill>
                <a:latin typeface="Calibri" pitchFamily="-107" charset="0"/>
              </a:rPr>
              <a:t> </a:t>
            </a:r>
            <a:r>
              <a:rPr lang="en-US" sz="2800" b="1" dirty="0" smtClean="0">
                <a:solidFill>
                  <a:srgbClr val="00CC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WOLFHOUND</a:t>
            </a:r>
            <a:r>
              <a:rPr lang="en-US" sz="2600" b="1" dirty="0" smtClean="0">
                <a:solidFill>
                  <a:srgbClr val="000000"/>
                </a:solidFill>
                <a:latin typeface="Calibri" pitchFamily="-107" charset="0"/>
              </a:rPr>
              <a:t> </a:t>
            </a:r>
            <a:r>
              <a:rPr lang="en-US" sz="2600" b="1" dirty="0">
                <a:solidFill>
                  <a:srgbClr val="000000"/>
                </a:solidFill>
                <a:latin typeface="Calibri" pitchFamily="-107" charset="0"/>
              </a:rPr>
              <a:t>ineffective</a:t>
            </a:r>
            <a:r>
              <a:rPr lang="en-US" sz="2600" dirty="0">
                <a:solidFill>
                  <a:srgbClr val="000000"/>
                </a:solidFill>
                <a:latin typeface="Calibri" pitchFamily="-107" charset="0"/>
              </a:rPr>
              <a:t>, i.e., </a:t>
            </a:r>
            <a:r>
              <a:rPr lang="en-US" sz="2600" u="sng" dirty="0">
                <a:solidFill>
                  <a:srgbClr val="000000"/>
                </a:solidFill>
                <a:latin typeface="Calibri" pitchFamily="-107" charset="0"/>
              </a:rPr>
              <a:t>if</a:t>
            </a:r>
            <a:r>
              <a:rPr lang="en-US" sz="2600" dirty="0" smtClean="0">
                <a:solidFill>
                  <a:srgbClr val="000000"/>
                </a:solidFill>
                <a:latin typeface="Calibri" pitchFamily="-107" charset="0"/>
              </a:rPr>
              <a:t> </a:t>
            </a:r>
            <a:r>
              <a:rPr lang="en-US" sz="2800" b="1" dirty="0" smtClean="0">
                <a:solidFill>
                  <a:srgbClr val="00CC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WOLFHOUND</a:t>
            </a:r>
            <a:r>
              <a:rPr lang="en-US" sz="2600" dirty="0" smtClean="0">
                <a:solidFill>
                  <a:srgbClr val="000000"/>
                </a:solidFill>
                <a:latin typeface="Calibri" pitchFamily="-107" charset="0"/>
              </a:rPr>
              <a:t> </a:t>
            </a:r>
            <a:r>
              <a:rPr lang="en-US" sz="2600" dirty="0">
                <a:solidFill>
                  <a:srgbClr val="000000"/>
                </a:solidFill>
                <a:latin typeface="Calibri" pitchFamily="-107" charset="0"/>
              </a:rPr>
              <a:t>is</a:t>
            </a:r>
            <a:r>
              <a:rPr lang="en-US" sz="2600" dirty="0" smtClean="0">
                <a:solidFill>
                  <a:srgbClr val="000000"/>
                </a:solidFill>
                <a:latin typeface="Calibri" pitchFamily="-107" charset="0"/>
              </a:rPr>
              <a:t> within </a:t>
            </a:r>
            <a:r>
              <a:rPr lang="en-US" sz="2600" dirty="0">
                <a:solidFill>
                  <a:srgbClr val="000000"/>
                </a:solidFill>
                <a:latin typeface="Calibri" pitchFamily="-107" charset="0"/>
              </a:rPr>
              <a:t>the jamming “bubble”</a:t>
            </a:r>
          </a:p>
          <a:p>
            <a:pPr lvl="1" indent="-457200"/>
            <a:r>
              <a:rPr lang="en-US" sz="2600" dirty="0">
                <a:solidFill>
                  <a:srgbClr val="000000"/>
                </a:solidFill>
                <a:latin typeface="Calibri" pitchFamily="-107" charset="0"/>
              </a:rPr>
              <a:t>5.	Voice confirmation of target (by linguists / interpreters)</a:t>
            </a:r>
          </a:p>
        </p:txBody>
      </p:sp>
      <p:sp>
        <p:nvSpPr>
          <p:cNvPr id="55299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>
              <a:latin typeface="Calibri" pitchFamily="-107" charset="0"/>
            </a:endParaRPr>
          </a:p>
        </p:txBody>
      </p:sp>
      <p:sp>
        <p:nvSpPr>
          <p:cNvPr id="55300" name="Title 1"/>
          <p:cNvSpPr txBox="1">
            <a:spLocks/>
          </p:cNvSpPr>
          <p:nvPr/>
        </p:nvSpPr>
        <p:spPr bwMode="auto">
          <a:xfrm>
            <a:off x="0" y="76200"/>
            <a:ext cx="5029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itchFamily="-107" charset="0"/>
              </a:rPr>
              <a:t>Key Points for </a:t>
            </a:r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itchFamily="-107" charset="0"/>
              </a:rPr>
              <a:t>Leaders: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itchFamily="-107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1219200"/>
            <a:ext cx="861060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0000"/>
                </a:solidFill>
              </a:rPr>
              <a:t>This </a:t>
            </a:r>
            <a:r>
              <a:rPr lang="en-US" sz="4800" b="1" u="sng" dirty="0" smtClean="0">
                <a:solidFill>
                  <a:srgbClr val="00CC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WOLFHOUND</a:t>
            </a:r>
            <a:r>
              <a:rPr lang="en-US" sz="3600" dirty="0" smtClean="0">
                <a:solidFill>
                  <a:srgbClr val="000000"/>
                </a:solidFill>
              </a:rPr>
              <a:t> Training</a:t>
            </a:r>
          </a:p>
          <a:p>
            <a:pPr algn="ctr">
              <a:spcBef>
                <a:spcPts val="600"/>
              </a:spcBef>
            </a:pPr>
            <a:r>
              <a:rPr lang="en-US" sz="3200" dirty="0" smtClean="0">
                <a:solidFill>
                  <a:srgbClr val="000000"/>
                </a:solidFill>
              </a:rPr>
              <a:t>is classified</a:t>
            </a:r>
          </a:p>
          <a:p>
            <a:pPr algn="ctr"/>
            <a:r>
              <a:rPr lang="en-US" sz="3800" b="1" dirty="0" smtClean="0">
                <a:solidFill>
                  <a:srgbClr val="FF0000"/>
                </a:solidFill>
              </a:rPr>
              <a:t>UNCLASSIFIED // For Official Use Only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43000" y="3429000"/>
            <a:ext cx="69342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References to specific:</a:t>
            </a:r>
          </a:p>
          <a:p>
            <a:endParaRPr lang="en-US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2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000" b="1" dirty="0" smtClean="0">
                <a:solidFill>
                  <a:srgbClr val="00467A"/>
                </a:solidFill>
                <a:latin typeface="Arial" pitchFamily="34" charset="0"/>
                <a:cs typeface="Arial" pitchFamily="34" charset="0"/>
              </a:rPr>
              <a:t>Equipment capabilities</a:t>
            </a:r>
          </a:p>
          <a:p>
            <a:pPr lvl="3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000" b="1" dirty="0" smtClean="0">
                <a:solidFill>
                  <a:srgbClr val="00467A"/>
                </a:solidFill>
                <a:latin typeface="Arial" pitchFamily="34" charset="0"/>
                <a:cs typeface="Arial" pitchFamily="34" charset="0"/>
              </a:rPr>
              <a:t>Radio frequencies</a:t>
            </a:r>
          </a:p>
          <a:p>
            <a:pPr lvl="4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000" b="1" dirty="0" smtClean="0">
                <a:solidFill>
                  <a:srgbClr val="00467A"/>
                </a:solidFill>
                <a:latin typeface="Arial" pitchFamily="34" charset="0"/>
                <a:cs typeface="Arial" pitchFamily="34" charset="0"/>
              </a:rPr>
              <a:t>Mission information </a:t>
            </a: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and/or</a:t>
            </a:r>
          </a:p>
          <a:p>
            <a:pPr lvl="5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000" b="1" dirty="0" smtClean="0">
                <a:solidFill>
                  <a:srgbClr val="00467A"/>
                </a:solidFill>
                <a:latin typeface="Arial" pitchFamily="34" charset="0"/>
                <a:cs typeface="Arial" pitchFamily="34" charset="0"/>
              </a:rPr>
              <a:t>Related reporting</a:t>
            </a:r>
          </a:p>
          <a:p>
            <a:endParaRPr lang="en-US" sz="8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         </a:t>
            </a:r>
            <a:r>
              <a:rPr lang="en-US" sz="2400" b="1" u="sng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May increase </a:t>
            </a:r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the security classification</a:t>
            </a:r>
            <a:endParaRPr lang="en-US" sz="2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19400" y="6368990"/>
            <a:ext cx="3429000" cy="33661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610600" cy="10668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CC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WOLFHOUND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>
                <a:solidFill>
                  <a:srgbClr val="404040"/>
                </a:solidFill>
              </a:rPr>
              <a:t>Concept of Operation</a:t>
            </a:r>
            <a:endParaRPr lang="en-US" dirty="0">
              <a:solidFill>
                <a:srgbClr val="40404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2057400"/>
            <a:ext cx="6781800" cy="39624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None/>
            </a:pPr>
            <a:r>
              <a:rPr lang="en-US" b="1" u="sng" dirty="0" smtClean="0">
                <a:solidFill>
                  <a:srgbClr val="00CC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WOLFHOUND</a:t>
            </a:r>
            <a:r>
              <a:rPr lang="en-US" b="1" dirty="0" smtClean="0">
                <a:solidFill>
                  <a:srgbClr val="00CC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 </a:t>
            </a:r>
            <a:r>
              <a:rPr lang="en-US" b="1" dirty="0" smtClean="0"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:</a:t>
            </a:r>
          </a:p>
          <a:p>
            <a:pPr>
              <a:buNone/>
            </a:pPr>
            <a:endParaRPr lang="en-US" sz="800" b="1" dirty="0" smtClean="0">
              <a:solidFill>
                <a:srgbClr val="00CC00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800" dirty="0" smtClean="0">
                <a:solidFill>
                  <a:srgbClr val="000000"/>
                </a:solidFill>
              </a:rPr>
              <a:t>A ground-based direction-finding (DF) tool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800" dirty="0" smtClean="0">
                <a:solidFill>
                  <a:srgbClr val="000000"/>
                </a:solidFill>
              </a:rPr>
              <a:t>Used for </a:t>
            </a:r>
            <a:r>
              <a:rPr lang="en-US" sz="2800" b="1" dirty="0" smtClean="0">
                <a:solidFill>
                  <a:srgbClr val="004D86"/>
                </a:solidFill>
              </a:rPr>
              <a:t>Early Warning </a:t>
            </a:r>
            <a:r>
              <a:rPr lang="en-US" sz="2800" dirty="0" smtClean="0">
                <a:solidFill>
                  <a:srgbClr val="000000"/>
                </a:solidFill>
              </a:rPr>
              <a:t>/ </a:t>
            </a:r>
            <a:r>
              <a:rPr lang="en-US" sz="2800" b="1" dirty="0" smtClean="0">
                <a:solidFill>
                  <a:srgbClr val="004D86"/>
                </a:solidFill>
              </a:rPr>
              <a:t>Force Protection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800" dirty="0" smtClean="0">
                <a:solidFill>
                  <a:srgbClr val="000000"/>
                </a:solidFill>
              </a:rPr>
              <a:t>Designed to target Very High Frequency (</a:t>
            </a:r>
            <a:r>
              <a:rPr lang="en-US" sz="2800" b="1" dirty="0" smtClean="0">
                <a:solidFill>
                  <a:srgbClr val="004D86"/>
                </a:solidFill>
              </a:rPr>
              <a:t>VHF</a:t>
            </a:r>
            <a:r>
              <a:rPr lang="en-US" sz="2800" dirty="0" smtClean="0">
                <a:solidFill>
                  <a:srgbClr val="000000"/>
                </a:solidFill>
              </a:rPr>
              <a:t>) and low-range Ultra-High Frequency (</a:t>
            </a:r>
            <a:r>
              <a:rPr lang="en-US" sz="2800" b="1" dirty="0" smtClean="0">
                <a:solidFill>
                  <a:srgbClr val="004D86"/>
                </a:solidFill>
              </a:rPr>
              <a:t>UHF</a:t>
            </a:r>
            <a:r>
              <a:rPr lang="en-US" sz="2800" dirty="0" smtClean="0">
                <a:solidFill>
                  <a:srgbClr val="000000"/>
                </a:solidFill>
              </a:rPr>
              <a:t>) push-to-talk (</a:t>
            </a:r>
            <a:r>
              <a:rPr lang="en-US" sz="2800" b="1" dirty="0" smtClean="0">
                <a:solidFill>
                  <a:srgbClr val="004D86"/>
                </a:solidFill>
              </a:rPr>
              <a:t>PTT</a:t>
            </a:r>
            <a:r>
              <a:rPr lang="en-US" sz="2800" dirty="0" smtClean="0">
                <a:solidFill>
                  <a:srgbClr val="000000"/>
                </a:solidFill>
              </a:rPr>
              <a:t>) radios (i.e., the ICOM IC-V8)</a:t>
            </a:r>
          </a:p>
        </p:txBody>
      </p:sp>
      <p:grpSp>
        <p:nvGrpSpPr>
          <p:cNvPr id="4" name="Group 13"/>
          <p:cNvGrpSpPr/>
          <p:nvPr/>
        </p:nvGrpSpPr>
        <p:grpSpPr>
          <a:xfrm>
            <a:off x="7162800" y="2286000"/>
            <a:ext cx="1524000" cy="3299774"/>
            <a:chOff x="7239000" y="2719947"/>
            <a:chExt cx="1524000" cy="3299774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561556" y="3162287"/>
              <a:ext cx="907915" cy="285743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  <p:sp>
          <p:nvSpPr>
            <p:cNvPr id="6" name="TextBox 5"/>
            <p:cNvSpPr txBox="1"/>
            <p:nvPr/>
          </p:nvSpPr>
          <p:spPr>
            <a:xfrm>
              <a:off x="7239000" y="2719947"/>
              <a:ext cx="1524000" cy="43088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>
                  <a:solidFill>
                    <a:srgbClr val="00467A"/>
                  </a:solidFill>
                </a:rPr>
                <a:t>ICOM IC-V8</a:t>
              </a:r>
              <a:endParaRPr lang="en-US" sz="2200" b="1" dirty="0">
                <a:solidFill>
                  <a:srgbClr val="00467A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033"/>
          <p:cNvSpPr txBox="1">
            <a:spLocks noChangeArrowheads="1"/>
          </p:cNvSpPr>
          <p:nvPr/>
        </p:nvSpPr>
        <p:spPr bwMode="auto">
          <a:xfrm>
            <a:off x="457200" y="1828800"/>
            <a:ext cx="3352800" cy="190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 dirty="0" smtClean="0">
                <a:solidFill>
                  <a:srgbClr val="00CC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WOLFHOUND</a:t>
            </a:r>
            <a:r>
              <a:rPr lang="en-US" sz="2800" b="0" dirty="0" smtClean="0">
                <a:latin typeface="Arial" charset="0"/>
              </a:rPr>
              <a:t> </a:t>
            </a:r>
            <a:r>
              <a:rPr lang="en-US" sz="2800" b="0" dirty="0">
                <a:latin typeface="Arial" charset="0"/>
              </a:rPr>
              <a:t>is</a:t>
            </a:r>
            <a:r>
              <a:rPr lang="en-US" sz="2800" b="0" dirty="0" smtClean="0">
                <a:latin typeface="Arial" charset="0"/>
              </a:rPr>
              <a:t>:</a:t>
            </a:r>
          </a:p>
          <a:p>
            <a:pPr>
              <a:spcBef>
                <a:spcPct val="50000"/>
              </a:spcBef>
            </a:pPr>
            <a:endParaRPr lang="en-US" sz="400" b="0" dirty="0">
              <a:latin typeface="Arial" charset="0"/>
            </a:endParaRPr>
          </a:p>
          <a:p>
            <a:pPr marL="548640" lvl="1" algn="l">
              <a:buFontTx/>
              <a:buChar char="•"/>
            </a:pPr>
            <a:r>
              <a:rPr lang="en-US" sz="2800" b="0" dirty="0">
                <a:latin typeface="Calibri" pitchFamily="34" charset="0"/>
              </a:rPr>
              <a:t>  </a:t>
            </a:r>
            <a:r>
              <a:rPr lang="en-US" sz="2800" b="1" dirty="0">
                <a:solidFill>
                  <a:srgbClr val="00467A"/>
                </a:solidFill>
                <a:latin typeface="Calibri" pitchFamily="34" charset="0"/>
              </a:rPr>
              <a:t>Modular</a:t>
            </a:r>
          </a:p>
          <a:p>
            <a:pPr lvl="2" algn="l">
              <a:buFontTx/>
              <a:buChar char="•"/>
            </a:pPr>
            <a:r>
              <a:rPr lang="en-US" sz="2800" b="0" dirty="0">
                <a:latin typeface="Calibri" pitchFamily="34" charset="0"/>
              </a:rPr>
              <a:t>  </a:t>
            </a:r>
            <a:r>
              <a:rPr lang="en-US" sz="2800" b="1" dirty="0">
                <a:solidFill>
                  <a:srgbClr val="00467A"/>
                </a:solidFill>
                <a:latin typeface="Calibri" pitchFamily="34" charset="0"/>
              </a:rPr>
              <a:t>Lightweight</a:t>
            </a:r>
          </a:p>
          <a:p>
            <a:pPr lvl="3" algn="l">
              <a:buFontTx/>
              <a:buChar char="•"/>
            </a:pPr>
            <a:r>
              <a:rPr lang="en-US" sz="2800" b="0" dirty="0">
                <a:latin typeface="Calibri" pitchFamily="34" charset="0"/>
              </a:rPr>
              <a:t>  </a:t>
            </a:r>
            <a:r>
              <a:rPr lang="en-US" sz="2800" b="1" dirty="0">
                <a:solidFill>
                  <a:srgbClr val="00467A"/>
                </a:solidFill>
                <a:latin typeface="Calibri" pitchFamily="34" charset="0"/>
              </a:rPr>
              <a:t>Versatile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33400" y="3810000"/>
            <a:ext cx="5410200" cy="2667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742950" marR="0" lvl="1" indent="-285750" algn="l" defTabSz="4572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Direction Finding</a:t>
            </a:r>
          </a:p>
          <a:p>
            <a:pPr marL="742950" marR="0" lvl="1" indent="-285750" algn="l" defTabSz="4572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Monitor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Record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voice communications</a:t>
            </a:r>
          </a:p>
          <a:p>
            <a:pPr marL="1143000" marR="0" lvl="2" indent="-22860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Allows native speakers or translators to monitor voice traffic to aid in 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Target ID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and/or 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Location</a:t>
            </a:r>
            <a:endParaRPr kumimoji="0" lang="en-US" sz="2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3040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57925" y="1981200"/>
            <a:ext cx="2276475" cy="4337137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10600" cy="10668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CC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WOLFHOUND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>
                <a:solidFill>
                  <a:srgbClr val="404040"/>
                </a:solidFill>
              </a:rPr>
              <a:t>Concept of Operation</a:t>
            </a:r>
            <a:endParaRPr lang="en-US" dirty="0">
              <a:solidFill>
                <a:srgbClr val="40404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610600" cy="9906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CC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WOLFHOUND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>
                <a:solidFill>
                  <a:srgbClr val="404040"/>
                </a:solidFill>
              </a:rPr>
              <a:t>Concept of Operation</a:t>
            </a:r>
            <a:endParaRPr lang="en-US" dirty="0">
              <a:solidFill>
                <a:srgbClr val="40404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04800" y="1981200"/>
            <a:ext cx="57150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2800" b="1" u="sng" dirty="0" smtClean="0">
                <a:solidFill>
                  <a:srgbClr val="00467A"/>
                </a:solidFill>
              </a:rPr>
              <a:t>Two</a:t>
            </a:r>
            <a:r>
              <a:rPr lang="en-US" sz="2800" b="1" dirty="0" smtClean="0">
                <a:solidFill>
                  <a:srgbClr val="00467A"/>
                </a:solidFill>
              </a:rPr>
              <a:t> Modes of Operation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en-US" sz="2400" b="1" dirty="0" smtClean="0"/>
              <a:t>Stand-alone Mode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en-US" sz="2400" b="1" dirty="0" smtClean="0"/>
              <a:t>Cooperative Mode</a:t>
            </a:r>
          </a:p>
          <a:p>
            <a:pPr lvl="1">
              <a:spcBef>
                <a:spcPts val="0"/>
              </a:spcBef>
              <a:buNone/>
            </a:pPr>
            <a:endParaRPr lang="en-US" sz="1200" b="1" dirty="0" smtClean="0"/>
          </a:p>
          <a:p>
            <a:pPr>
              <a:spcBef>
                <a:spcPts val="0"/>
              </a:spcBef>
              <a:buNone/>
            </a:pPr>
            <a:r>
              <a:rPr lang="en-US" sz="2800" b="1" u="sng" dirty="0" smtClean="0">
                <a:solidFill>
                  <a:srgbClr val="00467A"/>
                </a:solidFill>
              </a:rPr>
              <a:t>Four</a:t>
            </a:r>
            <a:r>
              <a:rPr lang="en-US" sz="2800" b="1" dirty="0" smtClean="0">
                <a:solidFill>
                  <a:srgbClr val="00467A"/>
                </a:solidFill>
              </a:rPr>
              <a:t> Deployment Configurations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 smtClean="0"/>
              <a:t>(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Defined by Remote Antenna usage</a:t>
            </a:r>
            <a:r>
              <a:rPr lang="en-US" sz="2400" dirty="0" smtClean="0"/>
              <a:t>)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en-US" sz="2400" b="1" dirty="0" smtClean="0"/>
              <a:t>Custom Backpack </a:t>
            </a:r>
            <a:r>
              <a:rPr lang="en-US" sz="2400" dirty="0" smtClean="0"/>
              <a:t>(Hands-free &amp;</a:t>
            </a:r>
          </a:p>
          <a:p>
            <a:pPr lvl="1">
              <a:spcBef>
                <a:spcPts val="0"/>
              </a:spcBef>
              <a:buNone/>
            </a:pPr>
            <a:r>
              <a:rPr lang="en-US" sz="2400" dirty="0" smtClean="0"/>
              <a:t>       weapon-ready operations)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en-US" sz="2400" b="1" dirty="0" smtClean="0"/>
              <a:t>Vehicle-mounted </a:t>
            </a:r>
            <a:r>
              <a:rPr lang="en-US" sz="2400" dirty="0" smtClean="0"/>
              <a:t>(Mobile operations)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en-US" sz="2400" b="1" dirty="0" smtClean="0"/>
              <a:t>Fixed Site </a:t>
            </a:r>
            <a:r>
              <a:rPr lang="en-US" sz="2400" dirty="0" smtClean="0"/>
              <a:t>(Static operations;</a:t>
            </a:r>
          </a:p>
          <a:p>
            <a:pPr lvl="1">
              <a:spcBef>
                <a:spcPts val="0"/>
              </a:spcBef>
              <a:buNone/>
            </a:pPr>
            <a:r>
              <a:rPr lang="en-US" sz="2400" dirty="0" smtClean="0"/>
              <a:t>       I&amp;W and Force Protection)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en-US" sz="2400" b="1" dirty="0" smtClean="0"/>
              <a:t>Hand-held</a:t>
            </a:r>
          </a:p>
        </p:txBody>
      </p:sp>
      <p:grpSp>
        <p:nvGrpSpPr>
          <p:cNvPr id="2" name="Group 8"/>
          <p:cNvGrpSpPr/>
          <p:nvPr/>
        </p:nvGrpSpPr>
        <p:grpSpPr>
          <a:xfrm>
            <a:off x="6530268" y="1981200"/>
            <a:ext cx="1828800" cy="2692173"/>
            <a:chOff x="6172200" y="2133600"/>
            <a:chExt cx="2286000" cy="3163873"/>
          </a:xfrm>
        </p:grpSpPr>
        <p:pic>
          <p:nvPicPr>
            <p:cNvPr id="7" name="Picture 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172200" y="2209800"/>
              <a:ext cx="2286000" cy="3087673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8" name="Oval 7"/>
            <p:cNvSpPr/>
            <p:nvPr/>
          </p:nvSpPr>
          <p:spPr>
            <a:xfrm>
              <a:off x="6602766" y="2133600"/>
              <a:ext cx="1447800" cy="1371600"/>
            </a:xfrm>
            <a:prstGeom prst="ellipse">
              <a:avLst/>
            </a:prstGeom>
            <a:noFill/>
            <a:ln w="158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7000" y="4825774"/>
            <a:ext cx="1978025" cy="1498826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3" name="Oval 12"/>
          <p:cNvSpPr/>
          <p:nvPr/>
        </p:nvSpPr>
        <p:spPr>
          <a:xfrm>
            <a:off x="6950921" y="4799140"/>
            <a:ext cx="364279" cy="355826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04800" y="1828800"/>
            <a:ext cx="7421562" cy="25186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sz="2800" b="1" dirty="0" smtClean="0">
                <a:solidFill>
                  <a:srgbClr val="004D86"/>
                </a:solidFill>
              </a:rPr>
              <a:t>Stand-Alone Mode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200" dirty="0" smtClean="0"/>
              <a:t> A lone Operator </a:t>
            </a:r>
            <a:r>
              <a:rPr lang="en-US" sz="2200" b="1" dirty="0" smtClean="0"/>
              <a:t>detects an emitter</a:t>
            </a:r>
            <a:r>
              <a:rPr lang="en-US" sz="2200" dirty="0" smtClean="0"/>
              <a:t> and </a:t>
            </a:r>
            <a:r>
              <a:rPr lang="en-US" sz="2200" b="1" dirty="0" smtClean="0"/>
              <a:t>vectors around it</a:t>
            </a:r>
          </a:p>
          <a:p>
            <a:pPr>
              <a:spcBef>
                <a:spcPts val="400"/>
              </a:spcBef>
              <a:buFont typeface="Wingdings" pitchFamily="2" charset="2"/>
              <a:buChar char="§"/>
            </a:pPr>
            <a:r>
              <a:rPr lang="en-US" sz="2200" dirty="0" smtClean="0"/>
              <a:t>  </a:t>
            </a:r>
            <a:r>
              <a:rPr lang="en-US" sz="2400" b="1" dirty="0" smtClean="0">
                <a:solidFill>
                  <a:srgbClr val="00CC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WOLFHOUND</a:t>
            </a:r>
            <a:r>
              <a:rPr lang="en-US" sz="2200" dirty="0" smtClean="0"/>
              <a:t> generates a line-of-bearing (LOB) toward the</a:t>
            </a:r>
          </a:p>
          <a:p>
            <a:r>
              <a:rPr lang="en-US" sz="2200" dirty="0" smtClean="0"/>
              <a:t>    emitter and displays it on the touch-screen Display Head</a:t>
            </a:r>
          </a:p>
          <a:p>
            <a:pPr>
              <a:spcBef>
                <a:spcPts val="400"/>
              </a:spcBef>
              <a:buFont typeface="Wingdings" pitchFamily="2" charset="2"/>
              <a:buChar char="§"/>
            </a:pPr>
            <a:r>
              <a:rPr lang="en-US" sz="2200" dirty="0" smtClean="0"/>
              <a:t>  As the operator vectors and the emitter continues to</a:t>
            </a:r>
          </a:p>
          <a:p>
            <a:r>
              <a:rPr lang="en-US" sz="2200" dirty="0" smtClean="0"/>
              <a:t>    transmit, more LOBs are generated &amp; displayed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04799" y="4173244"/>
            <a:ext cx="3352801" cy="2200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200" dirty="0" smtClean="0"/>
              <a:t>  LOBs will start to cross</a:t>
            </a:r>
          </a:p>
          <a:p>
            <a:r>
              <a:rPr lang="en-US" sz="2200" dirty="0" smtClean="0"/>
              <a:t>    one another on the</a:t>
            </a:r>
          </a:p>
          <a:p>
            <a:r>
              <a:rPr lang="en-US" sz="2200" dirty="0" smtClean="0"/>
              <a:t>    Display Head</a:t>
            </a:r>
          </a:p>
          <a:p>
            <a:pPr>
              <a:spcBef>
                <a:spcPts val="400"/>
              </a:spcBef>
              <a:buFont typeface="Wingdings" pitchFamily="2" charset="2"/>
              <a:buChar char="§"/>
            </a:pPr>
            <a:r>
              <a:rPr lang="en-US" sz="2200" dirty="0" smtClean="0"/>
              <a:t>  The intersection of the</a:t>
            </a:r>
          </a:p>
          <a:p>
            <a:r>
              <a:rPr lang="en-US" sz="2200" dirty="0" smtClean="0"/>
              <a:t>    LOBs represents the</a:t>
            </a:r>
          </a:p>
          <a:p>
            <a:r>
              <a:rPr lang="en-US" sz="2200" dirty="0" smtClean="0"/>
              <a:t>    location of the emitter</a:t>
            </a:r>
          </a:p>
        </p:txBody>
      </p:sp>
      <p:pic>
        <p:nvPicPr>
          <p:cNvPr id="2263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05650" y="3429000"/>
            <a:ext cx="165735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TextBox 22"/>
          <p:cNvSpPr txBox="1"/>
          <p:nvPr/>
        </p:nvSpPr>
        <p:spPr>
          <a:xfrm>
            <a:off x="7029450" y="6087122"/>
            <a:ext cx="18859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WOLFHOUND Display Head</a:t>
            </a:r>
            <a:endParaRPr lang="en-US" sz="1100" b="1" dirty="0"/>
          </a:p>
        </p:txBody>
      </p:sp>
      <p:pic>
        <p:nvPicPr>
          <p:cNvPr id="22630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4448376"/>
            <a:ext cx="2971800" cy="1723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8" name="Straight Arrow Connector 17"/>
          <p:cNvCxnSpPr/>
          <p:nvPr/>
        </p:nvCxnSpPr>
        <p:spPr>
          <a:xfrm>
            <a:off x="6019800" y="5562600"/>
            <a:ext cx="986718" cy="1588"/>
          </a:xfrm>
          <a:prstGeom prst="straightConnector1">
            <a:avLst/>
          </a:prstGeom>
          <a:ln w="31750">
            <a:solidFill>
              <a:srgbClr val="004D86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819400" y="304800"/>
            <a:ext cx="3429000" cy="33661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04800" y="304800"/>
            <a:ext cx="8610600" cy="118739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CC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WOLFHOUND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glow rad="76200">
                    <a:schemeClr val="bg2">
                      <a:lumMod val="75000"/>
                      <a:alpha val="75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Concept of Operation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895600" y="6368990"/>
            <a:ext cx="3429000" cy="33661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981200"/>
            <a:ext cx="4419600" cy="2895600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lvl="0">
              <a:spcBef>
                <a:spcPct val="50000"/>
              </a:spcBef>
              <a:buNone/>
            </a:pPr>
            <a:r>
              <a:rPr lang="en-US" sz="11200" b="1" dirty="0" smtClean="0">
                <a:solidFill>
                  <a:srgbClr val="004D86"/>
                </a:solidFill>
                <a:effectLst/>
              </a:rPr>
              <a:t>Cooperative Mode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8800" u="sng" dirty="0" smtClean="0"/>
              <a:t>Three</a:t>
            </a:r>
            <a:r>
              <a:rPr lang="en-US" sz="8800" dirty="0" smtClean="0"/>
              <a:t> </a:t>
            </a:r>
            <a:r>
              <a:rPr lang="en-US" sz="8800" b="1" dirty="0" smtClean="0">
                <a:solidFill>
                  <a:srgbClr val="00CC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WOLFHOUND</a:t>
            </a:r>
            <a:r>
              <a:rPr lang="en-US" sz="8800" dirty="0" smtClean="0"/>
              <a:t> Operators are networked together using small </a:t>
            </a:r>
            <a:r>
              <a:rPr lang="en-US" sz="8800" b="1" dirty="0" smtClean="0"/>
              <a:t>Wireless Routers</a:t>
            </a:r>
          </a:p>
          <a:p>
            <a:pPr>
              <a:spcBef>
                <a:spcPts val="1200"/>
              </a:spcBef>
              <a:buFont typeface="Wingdings" pitchFamily="2" charset="2"/>
              <a:buChar char="§"/>
            </a:pPr>
            <a:r>
              <a:rPr lang="en-US" sz="8800" dirty="0" smtClean="0"/>
              <a:t>They position themselves around an emitter</a:t>
            </a:r>
          </a:p>
          <a:p>
            <a:pPr>
              <a:spcBef>
                <a:spcPts val="1200"/>
              </a:spcBef>
              <a:buFont typeface="Wingdings" pitchFamily="2" charset="2"/>
              <a:buChar char="§"/>
            </a:pPr>
            <a:r>
              <a:rPr lang="en-US" sz="8800" dirty="0" smtClean="0"/>
              <a:t>With a </a:t>
            </a:r>
            <a:r>
              <a:rPr lang="en-US" sz="8800" u="sng" dirty="0" smtClean="0"/>
              <a:t>single transmission</a:t>
            </a:r>
            <a:r>
              <a:rPr lang="en-US" sz="8800" dirty="0" smtClean="0"/>
              <a:t> from the emitter, </a:t>
            </a:r>
            <a:r>
              <a:rPr lang="en-US" sz="8800" u="sng" dirty="0" smtClean="0"/>
              <a:t>three LOBs</a:t>
            </a:r>
            <a:r>
              <a:rPr lang="en-US" sz="8800" dirty="0" smtClean="0"/>
              <a:t> are generated simultaneously, one from each </a:t>
            </a:r>
            <a:r>
              <a:rPr lang="en-US" sz="8800" b="1" dirty="0" smtClean="0">
                <a:solidFill>
                  <a:srgbClr val="00CC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WOLFHOUND</a:t>
            </a:r>
            <a:r>
              <a:rPr lang="en-US" sz="8800" dirty="0" smtClean="0"/>
              <a:t> unit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304800" y="381000"/>
            <a:ext cx="8610600" cy="118739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CC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WOLFHOUND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glow rad="76200">
                    <a:schemeClr val="bg2">
                      <a:lumMod val="75000"/>
                      <a:alpha val="75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Concept of Operation</a:t>
            </a:r>
          </a:p>
        </p:txBody>
      </p:sp>
      <p:pic>
        <p:nvPicPr>
          <p:cNvPr id="2242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2286000"/>
            <a:ext cx="3693994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4657078"/>
            <a:ext cx="1047750" cy="1686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" name="TextBox 32"/>
          <p:cNvSpPr txBox="1"/>
          <p:nvPr/>
        </p:nvSpPr>
        <p:spPr>
          <a:xfrm>
            <a:off x="7382522" y="5009313"/>
            <a:ext cx="1255594" cy="1015663"/>
          </a:xfrm>
          <a:prstGeom prst="rect">
            <a:avLst/>
          </a:prstGeom>
          <a:noFill/>
          <a:ln w="19050">
            <a:solidFill>
              <a:srgbClr val="004D8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u="sng" dirty="0" smtClean="0"/>
              <a:t>Three</a:t>
            </a:r>
            <a:r>
              <a:rPr lang="en-US" sz="1200" b="1" dirty="0" smtClean="0"/>
              <a:t> LOBs are generated at the same time by a </a:t>
            </a:r>
            <a:r>
              <a:rPr lang="en-US" sz="1200" b="1" u="sng" dirty="0" smtClean="0"/>
              <a:t>single</a:t>
            </a:r>
            <a:r>
              <a:rPr lang="en-US" sz="1200" b="1" dirty="0" smtClean="0"/>
              <a:t> radio transmission</a:t>
            </a:r>
            <a:endParaRPr lang="en-US" sz="1200" b="1" dirty="0"/>
          </a:p>
        </p:txBody>
      </p:sp>
      <p:cxnSp>
        <p:nvCxnSpPr>
          <p:cNvPr id="35" name="Straight Arrow Connector 34"/>
          <p:cNvCxnSpPr/>
          <p:nvPr/>
        </p:nvCxnSpPr>
        <p:spPr>
          <a:xfrm rot="10800000">
            <a:off x="6629401" y="5509332"/>
            <a:ext cx="685799" cy="1589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7162800" y="6046434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467A"/>
                </a:solidFill>
              </a:rPr>
              <a:t>Cooperative Mode</a:t>
            </a:r>
            <a:endParaRPr lang="en-US" sz="1400" b="1" dirty="0">
              <a:solidFill>
                <a:srgbClr val="00467A"/>
              </a:solidFill>
            </a:endParaRPr>
          </a:p>
        </p:txBody>
      </p:sp>
      <p:sp>
        <p:nvSpPr>
          <p:cNvPr id="38" name="Content Placeholder 2"/>
          <p:cNvSpPr txBox="1">
            <a:spLocks/>
          </p:cNvSpPr>
          <p:nvPr/>
        </p:nvSpPr>
        <p:spPr>
          <a:xfrm>
            <a:off x="474956" y="5342878"/>
            <a:ext cx="5257800" cy="75312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sz="2200" dirty="0" smtClean="0"/>
              <a:t>   All three LOBs appear on each Operator’s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en-US" sz="2200" dirty="0" smtClean="0"/>
              <a:t>     Display Head</a:t>
            </a:r>
            <a:endParaRPr kumimoji="0" lang="en-US" sz="2200" b="1" i="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425391" y="2303756"/>
            <a:ext cx="6432610" cy="2133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ct val="10000"/>
              </a:spcAft>
              <a:buClrTx/>
              <a:buSzTx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67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Custom Backpack</a:t>
            </a:r>
          </a:p>
          <a:p>
            <a:pPr marL="731520" lvl="2" indent="-28575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Display Head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worn on the operator’s forearm or attached to backpack shoulder strap</a:t>
            </a:r>
          </a:p>
          <a:p>
            <a:pPr marL="731520" lvl="2" indent="-28575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Remote Antenna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secured to an adjustable mast attached to the frame of the backpack</a:t>
            </a:r>
          </a:p>
          <a:p>
            <a:pPr marL="731520" lvl="2" indent="-28575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kumimoji="0" lang="en-US" sz="2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Hands free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</a:t>
            </a:r>
            <a:r>
              <a:rPr kumimoji="0" lang="en-US" sz="2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weapon ready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4800" y="381000"/>
            <a:ext cx="8610600" cy="1524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CC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WOLFHOUND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noProof="0" dirty="0" smtClean="0">
                <a:solidFill>
                  <a:srgbClr val="404040"/>
                </a:solidFill>
                <a:effectLst/>
                <a:latin typeface="+mj-lt"/>
                <a:ea typeface="+mj-ea"/>
                <a:cs typeface="+mj-cs"/>
              </a:rPr>
              <a:t>Deployment Configurations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90435" y="4572000"/>
            <a:ext cx="2400765" cy="17526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4572000"/>
            <a:ext cx="1349375" cy="17526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7024687" y="2857500"/>
            <a:ext cx="1662113" cy="3467100"/>
            <a:chOff x="4321" y="2056"/>
            <a:chExt cx="951" cy="2040"/>
          </a:xfrm>
        </p:grpSpPr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341" y="2056"/>
              <a:ext cx="915" cy="2040"/>
            </a:xfrm>
            <a:prstGeom prst="rect">
              <a:avLst/>
            </a:prstGeom>
            <a:noFill/>
            <a:ln w="222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3" name="Text Box 7"/>
            <p:cNvSpPr txBox="1">
              <a:spLocks noChangeArrowheads="1"/>
            </p:cNvSpPr>
            <p:nvPr/>
          </p:nvSpPr>
          <p:spPr bwMode="auto">
            <a:xfrm>
              <a:off x="4321" y="3376"/>
              <a:ext cx="951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>
                  <a:solidFill>
                    <a:schemeClr val="bg1"/>
                  </a:solidFill>
                  <a:latin typeface="Arial" charset="0"/>
                </a:rPr>
                <a:t>Custom Backpack </a:t>
              </a:r>
            </a:p>
            <a:p>
              <a:pPr algn="ctr">
                <a:spcBef>
                  <a:spcPct val="50000"/>
                </a:spcBef>
              </a:pPr>
              <a:r>
                <a:rPr lang="en-US" sz="1200">
                  <a:solidFill>
                    <a:schemeClr val="bg1"/>
                  </a:solidFill>
                  <a:latin typeface="Arial" charset="0"/>
                </a:rPr>
                <a:t>for</a:t>
              </a:r>
            </a:p>
            <a:p>
              <a:pPr algn="ctr">
                <a:spcBef>
                  <a:spcPct val="50000"/>
                </a:spcBef>
              </a:pPr>
              <a:r>
                <a:rPr lang="en-US" sz="1200">
                  <a:solidFill>
                    <a:schemeClr val="bg1"/>
                  </a:solidFill>
                  <a:latin typeface="Arial" charset="0"/>
                </a:rPr>
                <a:t>Dismounted Operations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2620742"/>
            <a:ext cx="1981200" cy="1646458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7000" y="4749574"/>
            <a:ext cx="1978025" cy="14988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304800" y="533400"/>
            <a:ext cx="8610600" cy="165677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CC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WOLFHOUND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glow rad="76200">
                  <a:schemeClr val="bg2">
                    <a:lumMod val="75000"/>
                    <a:alpha val="75000"/>
                  </a:schemeClr>
                </a:glo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noProof="0" dirty="0" smtClean="0">
                <a:solidFill>
                  <a:srgbClr val="404040"/>
                </a:solidFill>
                <a:effectLst/>
                <a:latin typeface="+mj-lt"/>
                <a:ea typeface="+mj-ea"/>
                <a:cs typeface="+mj-cs"/>
              </a:rPr>
              <a:t>Deployment Configurations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914400" y="2438400"/>
            <a:ext cx="5105400" cy="38100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D8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Fixed Site</a:t>
            </a:r>
          </a:p>
          <a:p>
            <a:pPr marL="742950" marR="0" lvl="1" indent="-285750" algn="l" defTabSz="457200" rtl="0" eaLnBrk="1" fontAlgn="auto" latinLnBrk="0" hangingPunct="1">
              <a:lnSpc>
                <a:spcPct val="90000"/>
              </a:lnSpc>
              <a:spcBef>
                <a:spcPct val="1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Remote Antenna has Pica tinny-style rail to facilitate user-originated mission solution</a:t>
            </a:r>
          </a:p>
          <a:p>
            <a:pPr marL="742950" marR="0" lvl="1" indent="-285750" algn="l" defTabSz="457200" rtl="0" eaLnBrk="1" fontAlgn="auto" latinLnBrk="0" hangingPunct="1">
              <a:lnSpc>
                <a:spcPct val="90000"/>
              </a:lnSpc>
              <a:spcBef>
                <a:spcPct val="1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Designated listening post and I&amp;W</a:t>
            </a:r>
          </a:p>
          <a:p>
            <a:pPr marL="742950" marR="0" lvl="1" indent="-285750" algn="l" defTabSz="457200" rtl="0" eaLnBrk="1" fontAlgn="auto" latinLnBrk="0" hangingPunct="1">
              <a:lnSpc>
                <a:spcPct val="90000"/>
              </a:lnSpc>
              <a:spcBef>
                <a:spcPct val="1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Early Warning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/ </a:t>
            </a:r>
            <a:r>
              <a:rPr kumimoji="0" lang="en-US" sz="2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Force Protection</a:t>
            </a:r>
          </a:p>
          <a:p>
            <a:pPr marL="742950" marR="0" lvl="1" indent="-285750" algn="l" defTabSz="457200" rtl="0" eaLnBrk="1" fontAlgn="auto" latinLnBrk="0" hangingPunct="1">
              <a:lnSpc>
                <a:spcPct val="90000"/>
              </a:lnSpc>
              <a:spcBef>
                <a:spcPct val="1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D8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Vehicle Mount</a:t>
            </a:r>
          </a:p>
          <a:p>
            <a:pPr marL="742950" marR="0" lvl="1" indent="-285750" algn="l" defTabSz="457200" rtl="0" eaLnBrk="1" fontAlgn="auto" latinLnBrk="0" hangingPunct="1">
              <a:lnSpc>
                <a:spcPct val="90000"/>
              </a:lnSpc>
              <a:spcBef>
                <a:spcPct val="1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Early detection and warning in support of mobile operations</a:t>
            </a:r>
          </a:p>
          <a:p>
            <a:pPr marL="742950" marR="0" lvl="1" indent="-285750" algn="l" defTabSz="457200" rtl="0" eaLnBrk="1" fontAlgn="auto" latinLnBrk="0" hangingPunct="1">
              <a:lnSpc>
                <a:spcPct val="90000"/>
              </a:lnSpc>
              <a:spcBef>
                <a:spcPct val="1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Remote Antenna attaches to user-originated vehicle mount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533</Words>
  <Application>Microsoft Office PowerPoint</Application>
  <PresentationFormat>On-screen Show (4:3)</PresentationFormat>
  <Paragraphs>135</Paragraphs>
  <Slides>13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WOLFHOUND  Concept of Operation</vt:lpstr>
      <vt:lpstr>WOLFHOUND  Concept of Operation</vt:lpstr>
      <vt:lpstr>WOLFHOUND  Concept of Operation</vt:lpstr>
      <vt:lpstr>Slide 6</vt:lpstr>
      <vt:lpstr>Slide 7</vt:lpstr>
      <vt:lpstr>Slide 8</vt:lpstr>
      <vt:lpstr>Slide 9</vt:lpstr>
      <vt:lpstr>Slide 10</vt:lpstr>
      <vt:lpstr>Key Points for Leaders</vt:lpstr>
      <vt:lpstr>Key Points for Leaders: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Jessica Vincent</dc:creator>
  <cp:lastModifiedBy>Curtis.McMahan</cp:lastModifiedBy>
  <cp:revision>2</cp:revision>
  <dcterms:created xsi:type="dcterms:W3CDTF">2009-03-04T16:09:33Z</dcterms:created>
  <dcterms:modified xsi:type="dcterms:W3CDTF">2012-08-02T10:58:10Z</dcterms:modified>
</cp:coreProperties>
</file>