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6910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595" autoAdjust="0"/>
  </p:normalViewPr>
  <p:slideViewPr>
    <p:cSldViewPr>
      <p:cViewPr>
        <p:scale>
          <a:sx n="110" d="100"/>
          <a:sy n="110" d="100"/>
        </p:scale>
        <p:origin x="-13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609C3E-772B-47F1-BD27-8677BD85871D}" type="datetimeFigureOut">
              <a:rPr lang="en-US" smtClean="0"/>
              <a:pPr/>
              <a:t>11/22/2013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86A59A-DB85-441D-8B33-8D1B106106C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609C3E-772B-47F1-BD27-8677BD85871D}" type="datetimeFigureOut">
              <a:rPr lang="en-US" smtClean="0"/>
              <a:pPr/>
              <a:t>11/22/2013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6A59A-DB85-441D-8B33-8D1B106106C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drigo.chavez@afghan.swa.army.mil" TargetMode="External"/><Relationship Id="rId7"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mailto:emilio.a.garcia@afghan.swa.army.mil" TargetMode="External"/><Relationship Id="rId4" Type="http://schemas.openxmlformats.org/officeDocument/2006/relationships/hyperlink" Target="mailto:gary.matcek@afghan.swa.army.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04800" y="1066800"/>
            <a:ext cx="4267200" cy="923330"/>
          </a:xfrm>
          <a:prstGeom prst="rect">
            <a:avLst/>
          </a:prstGeom>
          <a:noFill/>
        </p:spPr>
        <p:txBody>
          <a:bodyPr wrap="square" rtlCol="0">
            <a:spAutoFit/>
          </a:bodyPr>
          <a:lstStyle/>
          <a:p>
            <a:endParaRPr lang="en-US" dirty="0" smtClean="0">
              <a:latin typeface="Copperplate Gothic Bold" pitchFamily="34" charset="0"/>
            </a:endParaRPr>
          </a:p>
          <a:p>
            <a:r>
              <a:rPr lang="en-US" dirty="0" smtClean="0">
                <a:latin typeface="Arial Rounded MT Bold" pitchFamily="34" charset="0"/>
              </a:rPr>
              <a:t> </a:t>
            </a:r>
          </a:p>
          <a:p>
            <a:endParaRPr lang="en-US" i="1" dirty="0">
              <a:latin typeface="Arial Rounded MT Bold" pitchFamily="34" charset="0"/>
            </a:endParaRPr>
          </a:p>
        </p:txBody>
      </p:sp>
      <p:grpSp>
        <p:nvGrpSpPr>
          <p:cNvPr id="27" name="Group 26"/>
          <p:cNvGrpSpPr/>
          <p:nvPr/>
        </p:nvGrpSpPr>
        <p:grpSpPr>
          <a:xfrm>
            <a:off x="0" y="0"/>
            <a:ext cx="9144001" cy="6858000"/>
            <a:chOff x="0" y="0"/>
            <a:chExt cx="9144001" cy="6858000"/>
          </a:xfrm>
        </p:grpSpPr>
        <p:sp>
          <p:nvSpPr>
            <p:cNvPr id="14" name="TextBox 13"/>
            <p:cNvSpPr txBox="1"/>
            <p:nvPr/>
          </p:nvSpPr>
          <p:spPr>
            <a:xfrm>
              <a:off x="228600" y="6019800"/>
              <a:ext cx="8534400" cy="246221"/>
            </a:xfrm>
            <a:prstGeom prst="rect">
              <a:avLst/>
            </a:prstGeom>
            <a:noFill/>
          </p:spPr>
          <p:txBody>
            <a:bodyPr wrap="square" rtlCol="0">
              <a:spAutoFit/>
            </a:bodyPr>
            <a:lstStyle/>
            <a:p>
              <a:pPr algn="ctr"/>
              <a:r>
                <a:rPr lang="en-US" sz="1000" b="1" i="1" dirty="0" smtClean="0">
                  <a:effectLst>
                    <a:outerShdw blurRad="38100" dist="38100" dir="2700000" algn="tl">
                      <a:srgbClr val="000000">
                        <a:alpha val="43137"/>
                      </a:srgbClr>
                    </a:outerShdw>
                  </a:effectLst>
                </a:rPr>
                <a:t>           JOCHQ THEATER SAFETY OFFICE/ DSN: 318-449-4831</a:t>
              </a:r>
              <a:endParaRPr lang="en-US" sz="1000" b="1" i="1" dirty="0">
                <a:effectLst>
                  <a:outerShdw blurRad="38100" dist="38100" dir="2700000" algn="tl">
                    <a:srgbClr val="000000">
                      <a:alpha val="43137"/>
                    </a:srgbClr>
                  </a:outerShdw>
                </a:effectLst>
              </a:endParaRPr>
            </a:p>
          </p:txBody>
        </p:sp>
        <p:grpSp>
          <p:nvGrpSpPr>
            <p:cNvPr id="26" name="Group 25"/>
            <p:cNvGrpSpPr/>
            <p:nvPr/>
          </p:nvGrpSpPr>
          <p:grpSpPr>
            <a:xfrm>
              <a:off x="0" y="0"/>
              <a:ext cx="9144001" cy="6858000"/>
              <a:chOff x="0" y="0"/>
              <a:chExt cx="9144001" cy="6858000"/>
            </a:xfrm>
          </p:grpSpPr>
          <p:sp>
            <p:nvSpPr>
              <p:cNvPr id="13" name="TextBox 12"/>
              <p:cNvSpPr txBox="1"/>
              <p:nvPr/>
            </p:nvSpPr>
            <p:spPr>
              <a:xfrm>
                <a:off x="304800" y="152400"/>
                <a:ext cx="8534400" cy="1815882"/>
              </a:xfrm>
              <a:prstGeom prst="rect">
                <a:avLst/>
              </a:prstGeom>
              <a:noFill/>
              <a:effectLst>
                <a:innerShdw blurRad="63500" dist="50800" dir="10800000">
                  <a:prstClr val="black">
                    <a:alpha val="50000"/>
                  </a:prstClr>
                </a:innerShdw>
              </a:effectLst>
              <a:scene3d>
                <a:camera prst="orthographicFront"/>
                <a:lightRig rig="threePt" dir="t"/>
              </a:scene3d>
              <a:sp3d>
                <a:bevelT prst="slope"/>
              </a:sp3d>
            </p:spPr>
            <p:txBody>
              <a:bodyPr wrap="square" rtlCol="0">
                <a:spAutoFit/>
              </a:bodyPr>
              <a:lstStyle/>
              <a:p>
                <a:endParaRPr lang="en-US" dirty="0" smtClean="0">
                  <a:latin typeface="Arial Black" pitchFamily="34" charset="0"/>
                </a:endParaRPr>
              </a:p>
              <a:p>
                <a:endParaRPr lang="en-US" sz="1200" b="1" dirty="0" smtClean="0">
                  <a:latin typeface="Arial" pitchFamily="34" charset="0"/>
                  <a:cs typeface="Arial" pitchFamily="34" charset="0"/>
                </a:endParaRPr>
              </a:p>
              <a:p>
                <a:endParaRPr lang="en-US" sz="1400" i="1" dirty="0" smtClean="0">
                  <a:latin typeface="Arial" pitchFamily="34" charset="0"/>
                  <a:cs typeface="Arial" pitchFamily="34" charset="0"/>
                </a:endParaRPr>
              </a:p>
              <a:p>
                <a:endParaRPr lang="en-US" sz="1400" i="1" dirty="0" smtClean="0">
                  <a:latin typeface="Arial" pitchFamily="34" charset="0"/>
                  <a:cs typeface="Arial" pitchFamily="34" charset="0"/>
                </a:endParaRPr>
              </a:p>
              <a:p>
                <a:r>
                  <a:rPr lang="en-US" sz="1200" b="1" i="1" cap="all" dirty="0" smtClean="0">
                    <a:solidFill>
                      <a:srgbClr val="FF0000"/>
                    </a:solidFill>
                    <a:latin typeface="Arial" pitchFamily="34" charset="0"/>
                    <a:cs typeface="Arial" pitchFamily="34" charset="0"/>
                  </a:rPr>
                  <a:t>          </a:t>
                </a:r>
              </a:p>
              <a:p>
                <a:r>
                  <a:rPr lang="en-US" sz="1400" i="1" dirty="0" smtClean="0">
                    <a:latin typeface="Arial" pitchFamily="34" charset="0"/>
                    <a:cs typeface="Arial" pitchFamily="34" charset="0"/>
                  </a:rPr>
                  <a:t> </a:t>
                </a:r>
              </a:p>
              <a:p>
                <a:endParaRPr lang="en-US" sz="1400" i="1" dirty="0" smtClean="0">
                  <a:latin typeface="Arial" pitchFamily="34" charset="0"/>
                  <a:cs typeface="Arial" pitchFamily="34" charset="0"/>
                </a:endParaRPr>
              </a:p>
              <a:p>
                <a:endParaRPr lang="en-US" sz="1400" i="1" dirty="0" smtClean="0">
                  <a:latin typeface="Arial" pitchFamily="34" charset="0"/>
                  <a:cs typeface="Arial" pitchFamily="34" charset="0"/>
                </a:endParaRPr>
              </a:p>
            </p:txBody>
          </p:sp>
          <p:grpSp>
            <p:nvGrpSpPr>
              <p:cNvPr id="23" name="Group 22"/>
              <p:cNvGrpSpPr/>
              <p:nvPr/>
            </p:nvGrpSpPr>
            <p:grpSpPr>
              <a:xfrm>
                <a:off x="0" y="0"/>
                <a:ext cx="9144001" cy="6858000"/>
                <a:chOff x="0" y="0"/>
                <a:chExt cx="9144001" cy="6858000"/>
              </a:xfrm>
            </p:grpSpPr>
            <p:sp>
              <p:nvSpPr>
                <p:cNvPr id="6" name="TextBox 5"/>
                <p:cNvSpPr txBox="1"/>
                <p:nvPr/>
              </p:nvSpPr>
              <p:spPr>
                <a:xfrm>
                  <a:off x="0" y="0"/>
                  <a:ext cx="9144000" cy="523220"/>
                </a:xfrm>
                <a:prstGeom prst="rect">
                  <a:avLst/>
                </a:prstGeom>
                <a:solidFill>
                  <a:srgbClr val="FFFF00"/>
                </a:solidFill>
              </p:spPr>
              <p:txBody>
                <a:bodyPr wrap="square" rtlCol="0">
                  <a:spAutoFit/>
                </a:bodyPr>
                <a:lstStyle/>
                <a:p>
                  <a:pPr algn="ctr"/>
                  <a:r>
                    <a:rPr lang="en-US" sz="2800" b="1" dirty="0" smtClean="0"/>
                    <a:t>SAFETY ALERT </a:t>
                  </a:r>
                  <a:r>
                    <a:rPr lang="en-US" sz="1200" b="1" dirty="0" smtClean="0"/>
                    <a:t>Unclassified - FOUO</a:t>
                  </a:r>
                  <a:r>
                    <a:rPr lang="en-US" sz="2000" b="1" dirty="0" smtClean="0"/>
                    <a:t>   </a:t>
                  </a:r>
                  <a:r>
                    <a:rPr lang="en-US" sz="2800" b="1" dirty="0" smtClean="0"/>
                    <a:t>SAFETY  ALERT</a:t>
                  </a:r>
                  <a:endParaRPr lang="en-US" sz="2800" b="1" dirty="0"/>
                </a:p>
              </p:txBody>
            </p:sp>
            <p:sp>
              <p:nvSpPr>
                <p:cNvPr id="7" name="TextBox 6"/>
                <p:cNvSpPr txBox="1"/>
                <p:nvPr/>
              </p:nvSpPr>
              <p:spPr>
                <a:xfrm>
                  <a:off x="1" y="1"/>
                  <a:ext cx="304800" cy="6857999"/>
                </a:xfrm>
                <a:prstGeom prst="rect">
                  <a:avLst/>
                </a:prstGeom>
                <a:solidFill>
                  <a:srgbClr val="FFFF00"/>
                </a:solidFill>
              </p:spPr>
              <p:txBody>
                <a:bodyPr wrap="square" rtlCol="0">
                  <a:spAutoFit/>
                </a:bodyPr>
                <a:lstStyle/>
                <a:p>
                  <a:endParaRPr lang="en-US" sz="1600" b="1" dirty="0" smtClean="0"/>
                </a:p>
                <a:p>
                  <a:r>
                    <a:rPr lang="en-US" sz="1600" b="1" dirty="0" smtClean="0"/>
                    <a:t>SAFETY</a:t>
                  </a:r>
                </a:p>
                <a:p>
                  <a:r>
                    <a:rPr lang="en-US" sz="1600" b="1" dirty="0" smtClean="0"/>
                    <a:t> ALERT    </a:t>
                  </a:r>
                </a:p>
                <a:p>
                  <a:endParaRPr lang="en-US" sz="1600" b="1" dirty="0" smtClean="0"/>
                </a:p>
                <a:p>
                  <a:endParaRPr lang="en-US" sz="1600" b="1" dirty="0"/>
                </a:p>
                <a:p>
                  <a:r>
                    <a:rPr lang="en-US" sz="1600" b="1" dirty="0" smtClean="0"/>
                    <a:t>SAFETY</a:t>
                  </a:r>
                </a:p>
                <a:p>
                  <a:r>
                    <a:rPr lang="en-US" sz="1600" b="1" dirty="0" smtClean="0"/>
                    <a:t>  ALERT</a:t>
                  </a:r>
                  <a:r>
                    <a:rPr lang="en-US" sz="1400" b="1" dirty="0" smtClean="0"/>
                    <a:t>  </a:t>
                  </a:r>
                </a:p>
              </p:txBody>
            </p:sp>
            <p:sp>
              <p:nvSpPr>
                <p:cNvPr id="8" name="TextBox 7"/>
                <p:cNvSpPr txBox="1"/>
                <p:nvPr/>
              </p:nvSpPr>
              <p:spPr>
                <a:xfrm>
                  <a:off x="304800" y="6273225"/>
                  <a:ext cx="8839201" cy="584775"/>
                </a:xfrm>
                <a:prstGeom prst="rect">
                  <a:avLst/>
                </a:prstGeom>
                <a:solidFill>
                  <a:srgbClr val="FFFF00"/>
                </a:solidFill>
              </p:spPr>
              <p:txBody>
                <a:bodyPr wrap="square" rtlCol="0">
                  <a:spAutoFit/>
                </a:bodyPr>
                <a:lstStyle/>
                <a:p>
                  <a:pPr algn="ctr"/>
                  <a:r>
                    <a:rPr lang="en-US" sz="3200" b="1" dirty="0" smtClean="0"/>
                    <a:t>         SAFETY ALERT </a:t>
                  </a:r>
                  <a:r>
                    <a:rPr lang="en-US" sz="1200" b="1" dirty="0" smtClean="0"/>
                    <a:t>Unclassified - FOUO</a:t>
                  </a:r>
                  <a:r>
                    <a:rPr lang="en-US" sz="3200" b="1" dirty="0" smtClean="0"/>
                    <a:t> SAFETY  ALERT       </a:t>
                  </a:r>
                  <a:r>
                    <a:rPr lang="en-US" sz="1000" b="1" dirty="0" smtClean="0"/>
                    <a:t>13-023</a:t>
                  </a:r>
                  <a:endParaRPr lang="en-US" sz="1000" b="1" dirty="0"/>
                </a:p>
              </p:txBody>
            </p:sp>
            <p:sp>
              <p:nvSpPr>
                <p:cNvPr id="10" name="TextBox 9"/>
                <p:cNvSpPr txBox="1"/>
                <p:nvPr/>
              </p:nvSpPr>
              <p:spPr>
                <a:xfrm>
                  <a:off x="8848725" y="1769"/>
                  <a:ext cx="295275" cy="6740307"/>
                </a:xfrm>
                <a:prstGeom prst="rect">
                  <a:avLst/>
                </a:prstGeom>
                <a:solidFill>
                  <a:srgbClr val="FFFF00"/>
                </a:solidFill>
              </p:spPr>
              <p:txBody>
                <a:bodyPr wrap="square" rtlCol="0">
                  <a:spAutoFit/>
                </a:bodyPr>
                <a:lstStyle/>
                <a:p>
                  <a:endParaRPr lang="en-US" sz="1600" b="1" dirty="0" smtClean="0"/>
                </a:p>
                <a:p>
                  <a:r>
                    <a:rPr lang="en-US" sz="1600" b="1" dirty="0" smtClean="0"/>
                    <a:t>SAFETY</a:t>
                  </a:r>
                </a:p>
                <a:p>
                  <a:r>
                    <a:rPr lang="en-US" sz="1600" b="1" dirty="0" smtClean="0"/>
                    <a:t> ALERT    </a:t>
                  </a:r>
                </a:p>
                <a:p>
                  <a:endParaRPr lang="en-US" sz="1600" b="1" dirty="0" smtClean="0"/>
                </a:p>
                <a:p>
                  <a:endParaRPr lang="en-US" sz="1600" b="1" dirty="0"/>
                </a:p>
                <a:p>
                  <a:r>
                    <a:rPr lang="en-US" sz="1600" b="1" dirty="0" smtClean="0"/>
                    <a:t>SAFETY</a:t>
                  </a:r>
                </a:p>
                <a:p>
                  <a:r>
                    <a:rPr lang="en-US" sz="1600" b="1" dirty="0" smtClean="0"/>
                    <a:t>  ALERT</a:t>
                  </a:r>
                  <a:r>
                    <a:rPr lang="en-US" sz="1400" b="1" dirty="0" smtClean="0"/>
                    <a:t>  </a:t>
                  </a:r>
                </a:p>
              </p:txBody>
            </p:sp>
            <p:pic>
              <p:nvPicPr>
                <p:cNvPr id="20" name="Object 5"/>
                <p:cNvPicPr/>
                <p:nvPr/>
              </p:nvPicPr>
              <p:blipFill>
                <a:blip r:embed="rId2" cstate="print"/>
                <a:srcRect t="-417" b="-417"/>
                <a:stretch>
                  <a:fillRect/>
                </a:stretch>
              </p:blipFill>
              <p:spPr bwMode="auto">
                <a:xfrm>
                  <a:off x="304800" y="0"/>
                  <a:ext cx="1066800" cy="1133475"/>
                </a:xfrm>
                <a:prstGeom prst="rect">
                  <a:avLst/>
                </a:prstGeom>
                <a:noFill/>
                <a:ln w="9525">
                  <a:noFill/>
                  <a:miter lim="800000"/>
                  <a:headEnd/>
                  <a:tailEnd/>
                </a:ln>
              </p:spPr>
            </p:pic>
            <p:sp>
              <p:nvSpPr>
                <p:cNvPr id="16" name="TextBox 12"/>
                <p:cNvSpPr txBox="1">
                  <a:spLocks noChangeArrowheads="1"/>
                </p:cNvSpPr>
                <p:nvPr/>
              </p:nvSpPr>
              <p:spPr bwMode="auto">
                <a:xfrm>
                  <a:off x="304800" y="1143000"/>
                  <a:ext cx="8686800" cy="4655121"/>
                </a:xfrm>
                <a:prstGeom prst="rect">
                  <a:avLst/>
                </a:prstGeom>
                <a:noFill/>
                <a:ln w="9525">
                  <a:noFill/>
                  <a:miter lim="800000"/>
                  <a:headEnd/>
                  <a:tailEnd/>
                </a:ln>
              </p:spPr>
              <p:txBody>
                <a:bodyPr wrap="square">
                  <a:spAutoFit/>
                </a:bodyPr>
                <a:lstStyle/>
                <a:p>
                  <a:r>
                    <a:rPr lang="en-US" sz="1200" b="1" dirty="0" smtClean="0">
                      <a:latin typeface="Arial Black" pitchFamily="34" charset="0"/>
                    </a:rPr>
                    <a:t>During retrograde operations, there are numerous radiological commodities (RC) that must be accounted for and/or safely disposed of IAW federal law and military regulations.  Listed below are a few items and key information to assist with the safe handling and disposition of RC’s during turn in.</a:t>
                  </a:r>
                </a:p>
                <a:p>
                  <a:r>
                    <a:rPr lang="en-US" sz="1200" b="1" dirty="0" smtClean="0">
                      <a:latin typeface="Arial Black" pitchFamily="34" charset="0"/>
                    </a:rPr>
                    <a:t> </a:t>
                  </a:r>
                  <a:endParaRPr lang="en-US" sz="1200" b="1" dirty="0">
                    <a:latin typeface="Arial Black" pitchFamily="34" charset="0"/>
                  </a:endParaRPr>
                </a:p>
                <a:p>
                  <a:pPr>
                    <a:buFont typeface="Arial" charset="0"/>
                    <a:buChar char="•"/>
                  </a:pPr>
                  <a:r>
                    <a:rPr lang="en-US" sz="1250" dirty="0" smtClean="0">
                      <a:cs typeface="Arial" charset="0"/>
                    </a:rPr>
                    <a:t>  </a:t>
                  </a:r>
                  <a:r>
                    <a:rPr lang="en-US" sz="1200" b="1" dirty="0" smtClean="0">
                      <a:solidFill>
                        <a:srgbClr val="FF0000"/>
                      </a:solidFill>
                      <a:cs typeface="Arial" charset="0"/>
                    </a:rPr>
                    <a:t>Identification</a:t>
                  </a:r>
                  <a:r>
                    <a:rPr lang="en-US" sz="1250" dirty="0" smtClean="0">
                      <a:solidFill>
                        <a:srgbClr val="FF0000"/>
                      </a:solidFill>
                      <a:cs typeface="Arial" charset="0"/>
                    </a:rPr>
                    <a:t> </a:t>
                  </a:r>
                  <a:r>
                    <a:rPr lang="en-US" sz="1250" b="1" dirty="0" smtClean="0">
                      <a:cs typeface="Arial" charset="0"/>
                    </a:rPr>
                    <a:t>–  Source of Interest, (Require special handling and disposal)</a:t>
                  </a:r>
                </a:p>
                <a:p>
                  <a:pPr lvl="1">
                    <a:buFont typeface="Arial" charset="0"/>
                    <a:buChar char="•"/>
                  </a:pPr>
                  <a:r>
                    <a:rPr lang="en-US" sz="1000" b="1" dirty="0" smtClean="0">
                      <a:cs typeface="Arial" charset="0"/>
                    </a:rPr>
                    <a:t>Light Aiming Post- NSN 1290-00-169-1935/M58, SSN: 1920-01-173-0975/M59, NSN: 1920-01-173-0976</a:t>
                  </a:r>
                </a:p>
                <a:p>
                  <a:pPr lvl="1">
                    <a:buFont typeface="Arial" charset="0"/>
                    <a:buChar char="•"/>
                  </a:pPr>
                  <a:r>
                    <a:rPr lang="en-US" sz="1000" b="1" dirty="0" smtClean="0">
                      <a:cs typeface="Arial" charset="0"/>
                    </a:rPr>
                    <a:t>Aiming Circle - M2A2, NSN: 1920-01-183-4483</a:t>
                  </a:r>
                </a:p>
                <a:p>
                  <a:pPr lvl="1">
                    <a:buFont typeface="Arial" charset="0"/>
                    <a:buChar char="•"/>
                  </a:pPr>
                  <a:r>
                    <a:rPr lang="it-IT" sz="1000" b="1" dirty="0" smtClean="0">
                      <a:cs typeface="Arial" charset="0"/>
                    </a:rPr>
                    <a:t>Quadrant Fire Control - M-18, NSN: 1920-01-172-9525</a:t>
                  </a:r>
                </a:p>
                <a:p>
                  <a:pPr lvl="1">
                    <a:buFont typeface="Arial" charset="0"/>
                    <a:buChar char="•"/>
                  </a:pPr>
                  <a:r>
                    <a:rPr lang="en-US" sz="1000" b="1" dirty="0" smtClean="0">
                      <a:cs typeface="Arial" charset="0"/>
                    </a:rPr>
                    <a:t>Sight Unit - M67 NSN: 1920-09-356-182/M64A1 NSN: 1920-09-360-168</a:t>
                  </a:r>
                </a:p>
                <a:p>
                  <a:pPr lvl="1">
                    <a:buFont typeface="Arial" charset="0"/>
                    <a:buChar char="•"/>
                  </a:pPr>
                  <a:r>
                    <a:rPr lang="en-US" sz="1000" b="1" dirty="0" smtClean="0">
                      <a:cs typeface="Arial" charset="0"/>
                    </a:rPr>
                    <a:t>Alarm, Chemical Agent, Automatic - M22, NSN</a:t>
                  </a:r>
                  <a:r>
                    <a:rPr lang="en-US" sz="1000" b="1" smtClean="0">
                      <a:cs typeface="Arial" charset="0"/>
                    </a:rPr>
                    <a:t>: 6665-01-438-6963</a:t>
                  </a:r>
                  <a:endParaRPr lang="en-US" sz="1000" b="1" dirty="0" smtClean="0">
                    <a:cs typeface="Arial" charset="0"/>
                  </a:endParaRPr>
                </a:p>
                <a:p>
                  <a:pPr lvl="1">
                    <a:buFont typeface="Arial" charset="0"/>
                    <a:buChar char="•"/>
                  </a:pPr>
                  <a:r>
                    <a:rPr lang="en-US" sz="1000" b="1" dirty="0" smtClean="0">
                      <a:cs typeface="Arial" charset="0"/>
                    </a:rPr>
                    <a:t>Improved Chemical Agent Monitor -(ICAM) NSN: 6665-01-357-8502</a:t>
                  </a:r>
                </a:p>
                <a:p>
                  <a:pPr>
                    <a:buFont typeface="Arial" charset="0"/>
                    <a:buChar char="•"/>
                  </a:pPr>
                  <a:r>
                    <a:rPr lang="en-US" sz="1200" b="1" dirty="0" smtClean="0">
                      <a:cs typeface="Arial" charset="0"/>
                    </a:rPr>
                    <a:t> </a:t>
                  </a:r>
                  <a:r>
                    <a:rPr lang="en-US" sz="1200" b="1" dirty="0" smtClean="0">
                      <a:solidFill>
                        <a:srgbClr val="FF0000"/>
                      </a:solidFill>
                      <a:cs typeface="Arial" charset="0"/>
                    </a:rPr>
                    <a:t>IAW USFOR-A Radiation Safety Policy (March 2013):</a:t>
                  </a:r>
                </a:p>
                <a:p>
                  <a:pPr lvl="1">
                    <a:buFont typeface="Arial" charset="0"/>
                    <a:buChar char="•"/>
                  </a:pPr>
                  <a:r>
                    <a:rPr lang="en-US" sz="1200" b="1" dirty="0" smtClean="0">
                      <a:cs typeface="Arial" charset="0"/>
                    </a:rPr>
                    <a:t> </a:t>
                  </a:r>
                  <a:r>
                    <a:rPr lang="en-US" sz="1200" b="1" dirty="0" smtClean="0">
                      <a:solidFill>
                        <a:srgbClr val="FF0000"/>
                      </a:solidFill>
                      <a:cs typeface="Arial" charset="0"/>
                    </a:rPr>
                    <a:t>Accountability </a:t>
                  </a:r>
                  <a:r>
                    <a:rPr lang="en-US" sz="1000" b="1" dirty="0" smtClean="0">
                      <a:cs typeface="Arial" charset="0"/>
                    </a:rPr>
                    <a:t>– Ensure all sources are properly accounted for and documented</a:t>
                  </a:r>
                  <a:endParaRPr lang="en-US" sz="1000" b="1" dirty="0">
                    <a:cs typeface="Arial" charset="0"/>
                  </a:endParaRPr>
                </a:p>
                <a:p>
                  <a:pPr lvl="1">
                    <a:buFont typeface="Arial" pitchFamily="34" charset="0"/>
                    <a:buChar char="•"/>
                  </a:pPr>
                  <a:r>
                    <a:rPr lang="en-US" sz="1000" b="1" dirty="0">
                      <a:cs typeface="Arial" charset="0"/>
                    </a:rPr>
                    <a:t>  </a:t>
                  </a:r>
                  <a:r>
                    <a:rPr lang="en-US" sz="1200" b="1" dirty="0" smtClean="0">
                      <a:solidFill>
                        <a:srgbClr val="FF0000"/>
                      </a:solidFill>
                      <a:cs typeface="Arial" charset="0"/>
                    </a:rPr>
                    <a:t>Disposal instructions </a:t>
                  </a:r>
                  <a:r>
                    <a:rPr lang="en-US" sz="1000" b="1" dirty="0" smtClean="0">
                      <a:solidFill>
                        <a:srgbClr val="FF0000"/>
                      </a:solidFill>
                      <a:cs typeface="Arial" charset="0"/>
                    </a:rPr>
                    <a:t>–  </a:t>
                  </a:r>
                  <a:r>
                    <a:rPr lang="en-US" sz="1000" b="1" dirty="0" smtClean="0">
                      <a:cs typeface="Arial" charset="0"/>
                    </a:rPr>
                    <a:t>A</a:t>
                  </a:r>
                  <a:r>
                    <a:rPr lang="en-US" sz="1000" b="1" dirty="0" smtClean="0"/>
                    <a:t>rrangements must be made by the owning activity to drop the items from accountability so that disposal actions can be accomplished.  The Installation Radiation Safety Officer  (IRSO) or Alternate Installation Radiation Safety Officer  (AIRSO) will provide instructions to the owning activity. Leaking sources will be picked up and moved only by the IRSO or AIRSO</a:t>
                  </a:r>
                </a:p>
                <a:p>
                  <a:pPr lvl="1">
                    <a:buFont typeface="Arial" charset="0"/>
                    <a:buChar char="•"/>
                  </a:pPr>
                  <a:r>
                    <a:rPr lang="en-US" sz="1200" b="1" dirty="0" smtClean="0">
                      <a:cs typeface="Arial" charset="0"/>
                    </a:rPr>
                    <a:t> </a:t>
                  </a:r>
                  <a:r>
                    <a:rPr lang="en-US" sz="1200" b="1" dirty="0" smtClean="0">
                      <a:solidFill>
                        <a:srgbClr val="FF0000"/>
                      </a:solidFill>
                      <a:cs typeface="Arial" charset="0"/>
                    </a:rPr>
                    <a:t>Accident/incident notification </a:t>
                  </a:r>
                  <a:r>
                    <a:rPr lang="en-US" sz="1000" b="1" dirty="0" smtClean="0">
                      <a:cs typeface="Arial" charset="0"/>
                    </a:rPr>
                    <a:t>- </a:t>
                  </a:r>
                  <a:r>
                    <a:rPr lang="en-US" sz="1000" b="1" dirty="0" smtClean="0"/>
                    <a:t>Any individual discovering or having knowledge  of an accident/incident involving a Radiological Commodity, to include any ionizing radiation safety hazard must report such knowledge to the IRSO or AIRSO in an expeditious and timely manner . </a:t>
                  </a:r>
                  <a:r>
                    <a:rPr lang="en-US" sz="1200" b="1" dirty="0" smtClean="0"/>
                    <a:t> </a:t>
                  </a:r>
                  <a:endParaRPr lang="en-US" sz="1200" b="1" dirty="0" smtClean="0">
                    <a:cs typeface="Arial" pitchFamily="34" charset="0"/>
                  </a:endParaRPr>
                </a:p>
                <a:p>
                  <a:pPr>
                    <a:buFont typeface="Arial" charset="0"/>
                    <a:buChar char="•"/>
                  </a:pPr>
                  <a:endParaRPr lang="en-US" sz="1200" b="1" dirty="0" smtClean="0">
                    <a:latin typeface="Arial" pitchFamily="34" charset="0"/>
                    <a:cs typeface="Arial" pitchFamily="34" charset="0"/>
                  </a:endParaRPr>
                </a:p>
                <a:p>
                  <a:pPr>
                    <a:buFont typeface="Arial" charset="0"/>
                    <a:buChar char="•"/>
                  </a:pPr>
                  <a:r>
                    <a:rPr lang="en-US" sz="1200" b="1" dirty="0" smtClean="0">
                      <a:latin typeface="Arial" pitchFamily="34" charset="0"/>
                      <a:cs typeface="Arial" pitchFamily="34" charset="0"/>
                    </a:rPr>
                    <a:t>Theater points of contact are:</a:t>
                  </a:r>
                  <a:endParaRPr lang="en-US" sz="1200" b="1" dirty="0" smtClean="0">
                    <a:solidFill>
                      <a:srgbClr val="FF0000"/>
                    </a:solidFill>
                    <a:latin typeface="Arial Black" pitchFamily="34" charset="0"/>
                    <a:cs typeface="Arial" charset="0"/>
                  </a:endParaRPr>
                </a:p>
                <a:p>
                  <a:pPr marL="228600" indent="-228600"/>
                  <a:r>
                    <a:rPr lang="en-US" sz="1200" b="1" dirty="0" smtClean="0">
                      <a:solidFill>
                        <a:srgbClr val="FF0000"/>
                      </a:solidFill>
                      <a:latin typeface="Arial Black" pitchFamily="34" charset="0"/>
                      <a:cs typeface="Arial" charset="0"/>
                    </a:rPr>
                    <a:t>1. </a:t>
                  </a:r>
                  <a:r>
                    <a:rPr lang="en-US" sz="1200" b="1" dirty="0" smtClean="0">
                      <a:solidFill>
                        <a:srgbClr val="FF0000"/>
                      </a:solidFill>
                      <a:cs typeface="Arial" charset="0"/>
                    </a:rPr>
                    <a:t>LTC Rodrigo Chavez, </a:t>
                  </a:r>
                  <a:r>
                    <a:rPr lang="en-US" sz="1200" b="1" dirty="0" smtClean="0">
                      <a:cs typeface="Arial" charset="0"/>
                    </a:rPr>
                    <a:t>318-449-9313, </a:t>
                  </a:r>
                  <a:r>
                    <a:rPr lang="en-US" sz="1200" b="1" dirty="0" smtClean="0">
                      <a:cs typeface="Arial" charset="0"/>
                      <a:hlinkClick r:id="rId3"/>
                    </a:rPr>
                    <a:t>rodrigo.chavez@afghan.swa.army.mil</a:t>
                  </a:r>
                  <a:endParaRPr lang="en-US" sz="1200" b="1" dirty="0" smtClean="0">
                    <a:cs typeface="Arial" charset="0"/>
                  </a:endParaRPr>
                </a:p>
                <a:p>
                  <a:pPr marL="228600" indent="-228600"/>
                  <a:r>
                    <a:rPr lang="en-US" sz="1200" b="1" dirty="0" smtClean="0">
                      <a:solidFill>
                        <a:srgbClr val="FF0000"/>
                      </a:solidFill>
                      <a:latin typeface="Arial Black" pitchFamily="34" charset="0"/>
                      <a:cs typeface="Arial" charset="0"/>
                    </a:rPr>
                    <a:t>2. </a:t>
                  </a:r>
                  <a:r>
                    <a:rPr lang="en-US" sz="1200" b="1" dirty="0" smtClean="0">
                      <a:solidFill>
                        <a:srgbClr val="FF0000"/>
                      </a:solidFill>
                      <a:cs typeface="Arial" charset="0"/>
                    </a:rPr>
                    <a:t>LTC Gary Matcek, </a:t>
                  </a:r>
                  <a:r>
                    <a:rPr lang="en-US" sz="1200" b="1" dirty="0" smtClean="0">
                      <a:cs typeface="Arial" charset="0"/>
                    </a:rPr>
                    <a:t>318-431-2453, </a:t>
                  </a:r>
                  <a:r>
                    <a:rPr lang="en-US" sz="1200" b="1" dirty="0" smtClean="0">
                      <a:solidFill>
                        <a:srgbClr val="FF0000"/>
                      </a:solidFill>
                      <a:cs typeface="Arial" charset="0"/>
                      <a:hlinkClick r:id="rId4"/>
                    </a:rPr>
                    <a:t>gary.matcek@afghan.swa.army.mil</a:t>
                  </a:r>
                  <a:r>
                    <a:rPr lang="en-US" sz="1200" b="1" dirty="0" smtClean="0">
                      <a:solidFill>
                        <a:srgbClr val="FF0000"/>
                      </a:solidFill>
                      <a:cs typeface="Arial" charset="0"/>
                    </a:rPr>
                    <a:t> (departing Theater 26 June 2013)</a:t>
                  </a:r>
                </a:p>
                <a:p>
                  <a:pPr marL="228600" indent="-228600"/>
                  <a:r>
                    <a:rPr lang="en-US" sz="1200" b="1" dirty="0" smtClean="0">
                      <a:solidFill>
                        <a:srgbClr val="FF0000"/>
                      </a:solidFill>
                      <a:latin typeface="Arial Black" pitchFamily="34" charset="0"/>
                      <a:cs typeface="Arial" charset="0"/>
                    </a:rPr>
                    <a:t>3. </a:t>
                  </a:r>
                  <a:r>
                    <a:rPr lang="en-US" sz="1200" b="1" dirty="0" smtClean="0">
                      <a:solidFill>
                        <a:srgbClr val="FF0000"/>
                      </a:solidFill>
                      <a:cs typeface="Arial" charset="0"/>
                    </a:rPr>
                    <a:t>Emilio Garcia, </a:t>
                  </a:r>
                  <a:r>
                    <a:rPr lang="en-US" sz="1200" b="1" dirty="0" smtClean="0">
                      <a:solidFill>
                        <a:srgbClr val="FF0000"/>
                      </a:solidFill>
                      <a:cs typeface="Arial" pitchFamily="34" charset="0"/>
                    </a:rPr>
                    <a:t>JOCHQ Theater Safety Office, </a:t>
                  </a:r>
                  <a:r>
                    <a:rPr lang="en-US" sz="1200" b="1" dirty="0" smtClean="0">
                      <a:cs typeface="Arial" pitchFamily="34" charset="0"/>
                    </a:rPr>
                    <a:t>318-449-4829, </a:t>
                  </a:r>
                  <a:r>
                    <a:rPr lang="en-US" sz="1200" b="1" dirty="0" smtClean="0">
                      <a:cs typeface="Arial" pitchFamily="34" charset="0"/>
                      <a:hlinkClick r:id="rId5"/>
                    </a:rPr>
                    <a:t>emilio.a.garcia@</a:t>
                  </a:r>
                  <a:r>
                    <a:rPr lang="en-US" sz="1200" b="1" dirty="0" smtClean="0">
                      <a:cs typeface="Arial" charset="0"/>
                      <a:hlinkClick r:id="rId5"/>
                    </a:rPr>
                    <a:t>afghan.swa.army.mil</a:t>
                  </a:r>
                  <a:endParaRPr lang="en-US" sz="1200" b="1" dirty="0" smtClean="0">
                    <a:solidFill>
                      <a:srgbClr val="FF0000"/>
                    </a:solidFill>
                    <a:cs typeface="Arial" pitchFamily="34" charset="0"/>
                  </a:endParaRPr>
                </a:p>
                <a:p>
                  <a:pPr marL="228600" indent="-228600"/>
                  <a:endParaRPr lang="en-US" sz="1200" b="1" dirty="0" smtClean="0">
                    <a:solidFill>
                      <a:srgbClr val="FF0000"/>
                    </a:solidFill>
                    <a:latin typeface="Arial Black" pitchFamily="34" charset="0"/>
                    <a:cs typeface="Arial" charset="0"/>
                  </a:endParaRPr>
                </a:p>
                <a:p>
                  <a:pPr marL="228600" indent="-228600"/>
                  <a:endParaRPr lang="en-US" sz="1200" b="1" dirty="0">
                    <a:solidFill>
                      <a:srgbClr val="FF0000"/>
                    </a:solidFill>
                    <a:latin typeface="Arial Black" pitchFamily="34" charset="0"/>
                    <a:cs typeface="Arial" charset="0"/>
                  </a:endParaRPr>
                </a:p>
                <a:p>
                  <a:endParaRPr lang="en-US" sz="1200" b="1" dirty="0" smtClean="0">
                    <a:latin typeface="Arial Black" pitchFamily="34" charset="0"/>
                  </a:endParaRPr>
                </a:p>
              </p:txBody>
            </p:sp>
          </p:grpSp>
        </p:grpSp>
      </p:grpSp>
      <p:sp>
        <p:nvSpPr>
          <p:cNvPr id="28" name="TextBox 27"/>
          <p:cNvSpPr txBox="1"/>
          <p:nvPr/>
        </p:nvSpPr>
        <p:spPr>
          <a:xfrm>
            <a:off x="1371600" y="609600"/>
            <a:ext cx="6248400" cy="369332"/>
          </a:xfrm>
          <a:prstGeom prst="rect">
            <a:avLst/>
          </a:prstGeom>
          <a:noFill/>
        </p:spPr>
        <p:txBody>
          <a:bodyPr wrap="square" rtlCol="0">
            <a:spAutoFit/>
          </a:bodyPr>
          <a:lstStyle/>
          <a:p>
            <a:pPr algn="ctr"/>
            <a:r>
              <a:rPr lang="en-US" b="1" dirty="0" smtClean="0">
                <a:solidFill>
                  <a:srgbClr val="FF0000"/>
                </a:solidFill>
              </a:rPr>
              <a:t>Dealing with Radiological Commodities During Retrograde</a:t>
            </a:r>
            <a:endParaRPr lang="en-US" b="1" dirty="0">
              <a:solidFill>
                <a:srgbClr val="FF0000"/>
              </a:solidFill>
            </a:endParaRPr>
          </a:p>
        </p:txBody>
      </p:sp>
      <p:pic>
        <p:nvPicPr>
          <p:cNvPr id="1027" name="Picture 3"/>
          <p:cNvPicPr>
            <a:picLocks noChangeAspect="1" noChangeArrowheads="1"/>
          </p:cNvPicPr>
          <p:nvPr/>
        </p:nvPicPr>
        <p:blipFill>
          <a:blip r:embed="rId6" cstate="print"/>
          <a:srcRect/>
          <a:stretch>
            <a:fillRect/>
          </a:stretch>
        </p:blipFill>
        <p:spPr bwMode="auto">
          <a:xfrm>
            <a:off x="7543800" y="-1"/>
            <a:ext cx="1252537" cy="1010451"/>
          </a:xfrm>
          <a:prstGeom prst="rect">
            <a:avLst/>
          </a:prstGeom>
          <a:noFill/>
          <a:ln w="9525">
            <a:noFill/>
            <a:miter lim="800000"/>
            <a:headEnd/>
            <a:tailEnd/>
          </a:ln>
        </p:spPr>
      </p:pic>
      <p:pic>
        <p:nvPicPr>
          <p:cNvPr id="1028" name="Picture 4" descr="C:\Users\george.r.torres.AFGHAN\Desktop\radmagen.jpg"/>
          <p:cNvPicPr>
            <a:picLocks noChangeAspect="1" noChangeArrowheads="1"/>
          </p:cNvPicPr>
          <p:nvPr/>
        </p:nvPicPr>
        <p:blipFill>
          <a:blip r:embed="rId7" cstate="print"/>
          <a:srcRect/>
          <a:stretch>
            <a:fillRect/>
          </a:stretch>
        </p:blipFill>
        <p:spPr bwMode="auto">
          <a:xfrm>
            <a:off x="381000" y="5486400"/>
            <a:ext cx="781050" cy="720970"/>
          </a:xfrm>
          <a:prstGeom prst="rect">
            <a:avLst/>
          </a:prstGeom>
          <a:noFill/>
        </p:spPr>
      </p:pic>
      <p:pic>
        <p:nvPicPr>
          <p:cNvPr id="17" name="Picture 4" descr="C:\Users\george.r.torres.AFGHAN\Desktop\radmagen.jpg"/>
          <p:cNvPicPr>
            <a:picLocks noChangeAspect="1" noChangeArrowheads="1"/>
          </p:cNvPicPr>
          <p:nvPr/>
        </p:nvPicPr>
        <p:blipFill>
          <a:blip r:embed="rId7" cstate="print"/>
          <a:srcRect/>
          <a:stretch>
            <a:fillRect/>
          </a:stretch>
        </p:blipFill>
        <p:spPr bwMode="auto">
          <a:xfrm>
            <a:off x="8001000" y="5468816"/>
            <a:ext cx="800100" cy="73855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E339141FC32846BA307EBBC87D3669" ma:contentTypeVersion="2" ma:contentTypeDescription="Create a new document." ma:contentTypeScope="" ma:versionID="7890acfe42bda14da38b0f53804b2a9f">
  <xsd:schema xmlns:xsd="http://www.w3.org/2001/XMLSchema" xmlns:xs="http://www.w3.org/2001/XMLSchema" xmlns:p="http://schemas.microsoft.com/office/2006/metadata/properties" xmlns:ns2="35bad2e4-10f4-4f4b-9d67-02f9b37f2185" targetNamespace="http://schemas.microsoft.com/office/2006/metadata/properties" ma:root="true" ma:fieldsID="4d214e1d00eaea62583fe1f9fd47d1fc" ns2:_="">
    <xsd:import namespace="35bad2e4-10f4-4f4b-9d67-02f9b37f2185"/>
    <xsd:element name="properties">
      <xsd:complexType>
        <xsd:sequence>
          <xsd:element name="documentManagement">
            <xsd:complexType>
              <xsd:all>
                <xsd:element ref="ns2:Document_x0020_Tittl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bad2e4-10f4-4f4b-9d67-02f9b37f2185" elementFormDefault="qualified">
    <xsd:import namespace="http://schemas.microsoft.com/office/2006/documentManagement/types"/>
    <xsd:import namespace="http://schemas.microsoft.com/office/infopath/2007/PartnerControls"/>
    <xsd:element name="Document_x0020_Tittle" ma:index="8" nillable="true" ma:displayName="Document Tittle" ma:internalName="Document_x0020_Tittl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Document_x0020_Tittle xmlns="35bad2e4-10f4-4f4b-9d67-02f9b37f218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1A23E2-0540-4638-9C5F-F45A2BA696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bad2e4-10f4-4f4b-9d67-02f9b37f21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592D9A-C898-41D5-9045-7161153D03BB}">
  <ds:schemaRefs>
    <ds:schemaRef ds:uri="http://www.w3.org/XML/1998/namespace"/>
    <ds:schemaRef ds:uri="35bad2e4-10f4-4f4b-9d67-02f9b37f2185"/>
    <ds:schemaRef ds:uri="http://purl.org/dc/elements/1.1/"/>
    <ds:schemaRef ds:uri="http://purl.org/dc/terms/"/>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40246607-4809-47D5-AD38-A866CA471F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1154</TotalTime>
  <Words>346</Words>
  <Application>Microsoft Office PowerPoint</Application>
  <PresentationFormat>On-screen Show (4:3)</PresentationFormat>
  <Paragraphs>45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myron.s.vanzant</dc:creator>
  <cp:lastModifiedBy>Curtis.McMahan</cp:lastModifiedBy>
  <cp:revision>151</cp:revision>
  <dcterms:created xsi:type="dcterms:W3CDTF">2010-04-26T07:26:10Z</dcterms:created>
  <dcterms:modified xsi:type="dcterms:W3CDTF">2013-11-22T18:36:42Z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0x010100F3E339141FC32846BA307EBBC87D3669</vt:lpwstr>
  </property>
</Properties>
</file>