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sldIdLst>
    <p:sldId id="263" r:id="rId6"/>
    <p:sldId id="289" r:id="rId7"/>
    <p:sldId id="308" r:id="rId8"/>
    <p:sldId id="305" r:id="rId9"/>
    <p:sldId id="271" r:id="rId10"/>
    <p:sldId id="265" r:id="rId11"/>
    <p:sldId id="310" r:id="rId12"/>
    <p:sldId id="290" r:id="rId13"/>
    <p:sldId id="292" r:id="rId14"/>
    <p:sldId id="293" r:id="rId15"/>
    <p:sldId id="295" r:id="rId16"/>
    <p:sldId id="311" r:id="rId17"/>
    <p:sldId id="297" r:id="rId18"/>
    <p:sldId id="298" r:id="rId19"/>
    <p:sldId id="299" r:id="rId20"/>
    <p:sldId id="300" r:id="rId21"/>
    <p:sldId id="301" r:id="rId22"/>
    <p:sldId id="302" r:id="rId23"/>
    <p:sldId id="303" r:id="rId24"/>
    <p:sldId id="306" r:id="rId25"/>
    <p:sldId id="313" r:id="rId26"/>
    <p:sldId id="288" r:id="rId27"/>
    <p:sldId id="30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996600"/>
    <a:srgbClr val="000000"/>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56"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9CBA52-7100-46D1-8614-654382723850}" type="datetimeFigureOut">
              <a:rPr lang="en-US" smtClean="0"/>
              <a:pPr/>
              <a:t>5/8/2013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7F6D06-08B8-48F4-9A8A-F22FC35262D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24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596C62-9632-465C-9C2D-FF0749F1A9E0}" type="slidenum">
              <a:rPr lang="en-US" smtClean="0">
                <a:solidFill>
                  <a:srgbClr val="000000"/>
                </a:solidFill>
              </a:rPr>
              <a:pPr/>
              <a:t>3</a:t>
            </a:fld>
            <a:endParaRPr lang="en-US" dirty="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4EB674-B803-4767-BEC2-342D6A1CC3FC}" type="datetimeFigureOut">
              <a:rPr lang="en-US" smtClean="0"/>
              <a:pPr/>
              <a:t>5/8/2013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3418B4-9029-49C8-820C-BF7F1B0576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4EB674-B803-4767-BEC2-342D6A1CC3FC}" type="datetimeFigureOut">
              <a:rPr lang="en-US" smtClean="0"/>
              <a:pPr/>
              <a:t>5/8/2013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3418B4-9029-49C8-820C-BF7F1B05766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4EB674-B803-4767-BEC2-342D6A1CC3FC}" type="datetimeFigureOut">
              <a:rPr lang="en-US" smtClean="0"/>
              <a:pPr/>
              <a:t>5/8/2013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3418B4-9029-49C8-820C-BF7F1B05766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4EB674-B803-4767-BEC2-342D6A1CC3FC}" type="datetimeFigureOut">
              <a:rPr lang="en-US" smtClean="0"/>
              <a:pPr/>
              <a:t>5/8/2013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3418B4-9029-49C8-820C-BF7F1B05766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4EB674-B803-4767-BEC2-342D6A1CC3FC}" type="datetimeFigureOut">
              <a:rPr lang="en-US" smtClean="0"/>
              <a:pPr/>
              <a:t>5/8/2013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3418B4-9029-49C8-820C-BF7F1B05766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4EB674-B803-4767-BEC2-342D6A1CC3FC}" type="datetimeFigureOut">
              <a:rPr lang="en-US" smtClean="0"/>
              <a:pPr/>
              <a:t>5/8/2013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13418B4-9029-49C8-820C-BF7F1B05766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54EB674-B803-4767-BEC2-342D6A1CC3FC}" type="datetimeFigureOut">
              <a:rPr lang="en-US" smtClean="0"/>
              <a:pPr/>
              <a:t>5/8/2013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13418B4-9029-49C8-820C-BF7F1B05766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54EB674-B803-4767-BEC2-342D6A1CC3FC}" type="datetimeFigureOut">
              <a:rPr lang="en-US" smtClean="0"/>
              <a:pPr/>
              <a:t>5/8/2013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13418B4-9029-49C8-820C-BF7F1B05766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4EB674-B803-4767-BEC2-342D6A1CC3FC}" type="datetimeFigureOut">
              <a:rPr lang="en-US" smtClean="0"/>
              <a:pPr/>
              <a:t>5/8/2013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13418B4-9029-49C8-820C-BF7F1B05766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4EB674-B803-4767-BEC2-342D6A1CC3FC}" type="datetimeFigureOut">
              <a:rPr lang="en-US" smtClean="0"/>
              <a:pPr/>
              <a:t>5/8/2013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13418B4-9029-49C8-820C-BF7F1B0576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0"/>
          <a:ext cx="9144000" cy="457200"/>
        </p:xfrm>
        <a:graphic>
          <a:graphicData uri="http://schemas.openxmlformats.org/drawingml/2006/table">
            <a:tbl>
              <a:tblPr/>
              <a:tblGrid>
                <a:gridCol w="854075"/>
                <a:gridCol w="1423988"/>
                <a:gridCol w="4579937"/>
                <a:gridCol w="1457325"/>
                <a:gridCol w="828675"/>
              </a:tblGrid>
              <a:tr h="4562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STRIKE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b="1" baseline="0" dirty="0" smtClean="0">
                          <a:latin typeface="+mn-lt"/>
                          <a:cs typeface="Arial" pitchFamily="34" charset="0"/>
                        </a:rPr>
                        <a:t>6 MAR 13</a:t>
                      </a:r>
                      <a:endParaRPr lang="en-US" sz="1200" b="1" dirty="0">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8" name="Picture 61"/>
          <p:cNvPicPr>
            <a:picLocks noChangeAspect="1" noChangeArrowheads="1"/>
          </p:cNvPicPr>
          <p:nvPr userDrawn="1"/>
        </p:nvPicPr>
        <p:blipFill>
          <a:blip r:embed="rId14" cstate="print"/>
          <a:srcRect/>
          <a:stretch>
            <a:fillRect/>
          </a:stretch>
        </p:blipFill>
        <p:spPr bwMode="auto">
          <a:xfrm>
            <a:off x="277813" y="55563"/>
            <a:ext cx="304800" cy="422275"/>
          </a:xfrm>
          <a:prstGeom prst="rect">
            <a:avLst/>
          </a:prstGeom>
          <a:noFill/>
          <a:ln w="12700">
            <a:noFill/>
            <a:miter lim="800000"/>
            <a:headEnd/>
            <a:tailEnd/>
          </a:ln>
        </p:spPr>
      </p:pic>
      <p:graphicFrame>
        <p:nvGraphicFramePr>
          <p:cNvPr id="9" name="Object 3"/>
          <p:cNvGraphicFramePr>
            <a:graphicFrameLocks noChangeAspect="1"/>
          </p:cNvGraphicFramePr>
          <p:nvPr userDrawn="1"/>
        </p:nvGraphicFramePr>
        <p:xfrm>
          <a:off x="8572500" y="53975"/>
          <a:ext cx="339725" cy="381000"/>
        </p:xfrm>
        <a:graphic>
          <a:graphicData uri="http://schemas.openxmlformats.org/presentationml/2006/ole">
            <p:oleObj spid="_x0000_s13313" name="Bitmap Image" r:id="rId15" imgW="7621064" imgH="5714286" progId="PBrush">
              <p:embed/>
            </p:oleObj>
          </a:graphicData>
        </a:graphic>
      </p:graphicFrame>
      <p:sp>
        <p:nvSpPr>
          <p:cNvPr id="10" name="Text Box 8"/>
          <p:cNvSpPr txBox="1">
            <a:spLocks noChangeArrowheads="1"/>
          </p:cNvSpPr>
          <p:nvPr userDrawn="1"/>
        </p:nvSpPr>
        <p:spPr bwMode="auto">
          <a:xfrm>
            <a:off x="2282469" y="-1188"/>
            <a:ext cx="4572000" cy="169277"/>
          </a:xfrm>
          <a:prstGeom prst="rect">
            <a:avLst/>
          </a:prstGeom>
          <a:solidFill>
            <a:srgbClr val="008000"/>
          </a:solidFill>
          <a:ln w="12700">
            <a:solidFill>
              <a:schemeClr val="tx1"/>
            </a:solidFill>
            <a:miter lim="800000"/>
            <a:headEnd/>
            <a:tailEnd/>
          </a:ln>
        </p:spPr>
        <p:txBody>
          <a:bodyPr wrap="square" lIns="0" tIns="0" rIns="0" bIns="0" anchor="ctr" anchorCtr="1">
            <a:spAutoFit/>
          </a:bodyPr>
          <a:lstStyle/>
          <a:p>
            <a:pPr algn="ctr" fontAlgn="auto">
              <a:spcBef>
                <a:spcPts val="0"/>
              </a:spcBef>
              <a:spcAft>
                <a:spcPts val="0"/>
              </a:spcAft>
              <a:defRPr/>
            </a:pPr>
            <a:r>
              <a:rPr lang="en-US" sz="1100" kern="0" dirty="0">
                <a:solidFill>
                  <a:sysClr val="window" lastClr="FFFFFF"/>
                </a:solidFill>
                <a:latin typeface="+mn-lt"/>
                <a:cs typeface="Arial" pitchFamily="34" charset="0"/>
              </a:rPr>
              <a:t>UNCLASSIFIED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oleObject" Target="../embeddings/oleObject3.bin"/><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rot="5400000">
            <a:off x="1600200" y="3886200"/>
            <a:ext cx="594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34290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6980" y="990600"/>
            <a:ext cx="4398820" cy="1815882"/>
          </a:xfrm>
          <a:prstGeom prst="rect">
            <a:avLst/>
          </a:prstGeom>
          <a:noFill/>
        </p:spPr>
        <p:txBody>
          <a:bodyPr wrap="square" rtlCol="0">
            <a:spAutoFit/>
          </a:bodyPr>
          <a:lstStyle/>
          <a:p>
            <a:pPr fontAlgn="base">
              <a:spcBef>
                <a:spcPct val="0"/>
              </a:spcBef>
              <a:spcAft>
                <a:spcPct val="0"/>
              </a:spcAft>
            </a:pPr>
            <a:r>
              <a:rPr lang="en-US" sz="1400" b="1" u="sng" dirty="0" smtClean="0">
                <a:solidFill>
                  <a:srgbClr val="000000"/>
                </a:solidFill>
                <a:latin typeface="Arial" pitchFamily="34" charset="0"/>
                <a:cs typeface="Arial" pitchFamily="34" charset="0"/>
              </a:rPr>
              <a:t>PURPOSE</a:t>
            </a:r>
            <a:r>
              <a:rPr lang="en-US" sz="1400" b="1" dirty="0" smtClean="0">
                <a:solidFill>
                  <a:srgbClr val="000000"/>
                </a:solidFill>
                <a:latin typeface="Arial" pitchFamily="34" charset="0"/>
                <a:cs typeface="Arial" pitchFamily="34" charset="0"/>
              </a:rPr>
              <a:t>: </a:t>
            </a:r>
          </a:p>
          <a:p>
            <a:pPr marL="342900" indent="-342900" fontAlgn="base">
              <a:spcBef>
                <a:spcPct val="0"/>
              </a:spcBef>
              <a:spcAft>
                <a:spcPct val="0"/>
              </a:spcAft>
              <a:buAutoNum type="arabicPeriod"/>
            </a:pPr>
            <a:r>
              <a:rPr lang="en-US" sz="1400" b="1" dirty="0" smtClean="0">
                <a:solidFill>
                  <a:srgbClr val="000000"/>
                </a:solidFill>
                <a:latin typeface="Arial" pitchFamily="34" charset="0"/>
                <a:cs typeface="Arial" pitchFamily="34" charset="0"/>
              </a:rPr>
              <a:t>Share lessons learned from OEF SFAAT Mission</a:t>
            </a:r>
          </a:p>
          <a:p>
            <a:pPr marL="342900" indent="-342900" fontAlgn="base">
              <a:spcBef>
                <a:spcPct val="0"/>
              </a:spcBef>
              <a:spcAft>
                <a:spcPct val="0"/>
              </a:spcAft>
              <a:buAutoNum type="arabicPeriod"/>
            </a:pPr>
            <a:r>
              <a:rPr lang="en-US" sz="1400" b="1" dirty="0" smtClean="0">
                <a:solidFill>
                  <a:srgbClr val="000000"/>
                </a:solidFill>
                <a:latin typeface="Arial" pitchFamily="34" charset="0"/>
                <a:cs typeface="Arial" pitchFamily="34" charset="0"/>
              </a:rPr>
              <a:t>Share information with the broader Army3 </a:t>
            </a:r>
          </a:p>
          <a:p>
            <a:pPr fontAlgn="base">
              <a:spcBef>
                <a:spcPct val="0"/>
              </a:spcBef>
              <a:spcAft>
                <a:spcPct val="0"/>
              </a:spcAft>
            </a:pPr>
            <a:endParaRPr lang="en-US" sz="1400" b="1" dirty="0" smtClean="0">
              <a:solidFill>
                <a:srgbClr val="000000"/>
              </a:solidFill>
              <a:latin typeface="Arial" pitchFamily="34" charset="0"/>
              <a:cs typeface="Arial" pitchFamily="34" charset="0"/>
            </a:endParaRPr>
          </a:p>
          <a:p>
            <a:pPr fontAlgn="base">
              <a:spcBef>
                <a:spcPct val="0"/>
              </a:spcBef>
              <a:spcAft>
                <a:spcPct val="0"/>
              </a:spcAft>
            </a:pPr>
            <a:r>
              <a:rPr lang="en-US" sz="1400" b="1" dirty="0" smtClean="0">
                <a:solidFill>
                  <a:srgbClr val="000000"/>
                </a:solidFill>
                <a:latin typeface="Arial" pitchFamily="34" charset="0"/>
                <a:cs typeface="Arial" pitchFamily="34" charset="0"/>
              </a:rPr>
              <a:t>Duration: </a:t>
            </a:r>
            <a:r>
              <a:rPr lang="en-US" sz="1400" b="1" dirty="0" smtClean="0">
                <a:latin typeface="Arial" pitchFamily="34" charset="0"/>
                <a:cs typeface="Arial" pitchFamily="34" charset="0"/>
              </a:rPr>
              <a:t>6 MAR 2013</a:t>
            </a:r>
            <a:endParaRPr lang="en-US" sz="1400" b="1" dirty="0" smtClean="0">
              <a:solidFill>
                <a:srgbClr val="000000"/>
              </a:solidFill>
              <a:latin typeface="Arial" pitchFamily="34" charset="0"/>
              <a:cs typeface="Arial" pitchFamily="34" charset="0"/>
            </a:endParaRPr>
          </a:p>
          <a:p>
            <a:pPr fontAlgn="base">
              <a:spcBef>
                <a:spcPct val="0"/>
              </a:spcBef>
              <a:spcAft>
                <a:spcPct val="0"/>
              </a:spcAft>
            </a:pPr>
            <a:endParaRPr lang="en-US" sz="1400" b="1" dirty="0" smtClean="0">
              <a:solidFill>
                <a:srgbClr val="000000"/>
              </a:solidFill>
              <a:latin typeface="Arial" pitchFamily="34" charset="0"/>
              <a:cs typeface="Arial" pitchFamily="34" charset="0"/>
            </a:endParaRPr>
          </a:p>
          <a:p>
            <a:pPr fontAlgn="base">
              <a:spcBef>
                <a:spcPct val="0"/>
              </a:spcBef>
              <a:spcAft>
                <a:spcPct val="0"/>
              </a:spcAft>
            </a:pPr>
            <a:r>
              <a:rPr lang="en-US" sz="1400" b="1" dirty="0" smtClean="0">
                <a:solidFill>
                  <a:srgbClr val="000000"/>
                </a:solidFill>
                <a:latin typeface="Arial" pitchFamily="34" charset="0"/>
                <a:cs typeface="Arial" pitchFamily="34" charset="0"/>
              </a:rPr>
              <a:t>Location: Fort Drum, NY</a:t>
            </a:r>
          </a:p>
        </p:txBody>
      </p:sp>
      <p:sp>
        <p:nvSpPr>
          <p:cNvPr id="13" name="TextBox 12"/>
          <p:cNvSpPr txBox="1"/>
          <p:nvPr/>
        </p:nvSpPr>
        <p:spPr>
          <a:xfrm>
            <a:off x="4572000" y="990600"/>
            <a:ext cx="4495800" cy="1169551"/>
          </a:xfrm>
          <a:prstGeom prst="rect">
            <a:avLst/>
          </a:prstGeom>
          <a:noFill/>
        </p:spPr>
        <p:txBody>
          <a:bodyPr wrap="square" rtlCol="0">
            <a:spAutoFit/>
          </a:bodyPr>
          <a:lstStyle/>
          <a:p>
            <a:r>
              <a:rPr lang="en-US" sz="1400" b="1" dirty="0" smtClean="0">
                <a:latin typeface="Arial" pitchFamily="34" charset="0"/>
                <a:cs typeface="Arial" pitchFamily="34" charset="0"/>
              </a:rPr>
              <a:t>Proponent: 3</a:t>
            </a:r>
            <a:r>
              <a:rPr lang="en-US" sz="1400" b="1" baseline="30000" dirty="0" smtClean="0">
                <a:latin typeface="Arial" pitchFamily="34" charset="0"/>
                <a:cs typeface="Arial" pitchFamily="34" charset="0"/>
              </a:rPr>
              <a:t>rd</a:t>
            </a:r>
            <a:r>
              <a:rPr lang="en-US" sz="1400" b="1" dirty="0" smtClean="0">
                <a:latin typeface="Arial" pitchFamily="34" charset="0"/>
                <a:cs typeface="Arial" pitchFamily="34" charset="0"/>
              </a:rPr>
              <a:t> BDE, 10</a:t>
            </a:r>
            <a:r>
              <a:rPr lang="en-US" sz="1400" b="1" baseline="30000" dirty="0" smtClean="0">
                <a:latin typeface="Arial" pitchFamily="34" charset="0"/>
                <a:cs typeface="Arial" pitchFamily="34" charset="0"/>
              </a:rPr>
              <a:t>th</a:t>
            </a:r>
            <a:r>
              <a:rPr lang="en-US" sz="1400" b="1" dirty="0" smtClean="0">
                <a:latin typeface="Arial" pitchFamily="34" charset="0"/>
                <a:cs typeface="Arial" pitchFamily="34" charset="0"/>
              </a:rPr>
              <a:t> MTN DIV</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Chair: Spartan 6</a:t>
            </a:r>
          </a:p>
          <a:p>
            <a:endParaRPr lang="en-US" sz="1400" b="1" dirty="0">
              <a:latin typeface="Arial" pitchFamily="34" charset="0"/>
              <a:cs typeface="Arial" pitchFamily="34" charset="0"/>
            </a:endParaRPr>
          </a:p>
          <a:p>
            <a:r>
              <a:rPr lang="en-US" sz="1400" b="1" dirty="0" smtClean="0">
                <a:latin typeface="Arial" pitchFamily="34" charset="0"/>
                <a:cs typeface="Arial" pitchFamily="34" charset="0"/>
              </a:rPr>
              <a:t>Attendees: Spartan Leaders</a:t>
            </a:r>
            <a:r>
              <a:rPr lang="en-US" sz="1400" b="1" dirty="0">
                <a:latin typeface="Arial" pitchFamily="34" charset="0"/>
                <a:cs typeface="Arial" pitchFamily="34" charset="0"/>
              </a:rPr>
              <a:t> </a:t>
            </a:r>
          </a:p>
        </p:txBody>
      </p:sp>
      <p:sp>
        <p:nvSpPr>
          <p:cNvPr id="10" name="Text Box 10"/>
          <p:cNvSpPr txBox="1">
            <a:spLocks noChangeArrowheads="1"/>
          </p:cNvSpPr>
          <p:nvPr/>
        </p:nvSpPr>
        <p:spPr bwMode="auto">
          <a:xfrm>
            <a:off x="76201" y="3505200"/>
            <a:ext cx="4495799" cy="1384995"/>
          </a:xfrm>
          <a:prstGeom prst="rect">
            <a:avLst/>
          </a:prstGeom>
          <a:noFill/>
          <a:ln w="9525">
            <a:noFill/>
            <a:miter lim="800000"/>
            <a:headEnd/>
            <a:tailEnd/>
          </a:ln>
          <a:effectLst/>
        </p:spPr>
        <p:txBody>
          <a:bodyPr wrap="square">
            <a:spAutoFit/>
          </a:bodyPr>
          <a:lstStyle/>
          <a:p>
            <a:pPr algn="l" rtl="0" fontAlgn="base">
              <a:spcBef>
                <a:spcPct val="0"/>
              </a:spcBef>
              <a:spcAft>
                <a:spcPct val="0"/>
              </a:spcAft>
              <a:buFont typeface="Wingdings" pitchFamily="2" charset="2"/>
              <a:buNone/>
            </a:pPr>
            <a:r>
              <a:rPr lang="en-US" sz="1400" b="1" u="sng" kern="1200" dirty="0">
                <a:solidFill>
                  <a:srgbClr val="000000"/>
                </a:solidFill>
                <a:latin typeface="Arial" pitchFamily="34" charset="0"/>
                <a:cs typeface="Arial" pitchFamily="34" charset="0"/>
              </a:rPr>
              <a:t>INPUTS</a:t>
            </a:r>
            <a:r>
              <a:rPr lang="en-US" sz="1400" b="1" kern="1200" dirty="0">
                <a:solidFill>
                  <a:srgbClr val="000000"/>
                </a:solidFill>
                <a:latin typeface="Arial" pitchFamily="34" charset="0"/>
                <a:cs typeface="Arial" pitchFamily="34" charset="0"/>
              </a:rPr>
              <a:t>:</a:t>
            </a:r>
          </a:p>
          <a:p>
            <a:pPr fontAlgn="base">
              <a:spcBef>
                <a:spcPct val="0"/>
              </a:spcBef>
              <a:spcAft>
                <a:spcPct val="0"/>
              </a:spcAft>
              <a:buFont typeface="Wingdings" pitchFamily="2" charset="2"/>
              <a:buChar char="Ø"/>
            </a:pPr>
            <a:r>
              <a:rPr lang="en-US" sz="1400" b="1" dirty="0" smtClean="0">
                <a:latin typeface="Arial" pitchFamily="34" charset="0"/>
                <a:cs typeface="Arial" pitchFamily="34" charset="0"/>
              </a:rPr>
              <a:t>Strike AAR Comments</a:t>
            </a:r>
          </a:p>
          <a:p>
            <a:pPr fontAlgn="base">
              <a:spcBef>
                <a:spcPct val="0"/>
              </a:spcBef>
              <a:spcAft>
                <a:spcPct val="0"/>
              </a:spcAft>
              <a:buFont typeface="Wingdings" pitchFamily="2" charset="2"/>
              <a:buChar char="Ø"/>
            </a:pPr>
            <a:r>
              <a:rPr lang="en-US" sz="1400" b="1" dirty="0" smtClean="0">
                <a:latin typeface="Arial" pitchFamily="34" charset="0"/>
                <a:cs typeface="Arial" pitchFamily="34" charset="0"/>
              </a:rPr>
              <a:t>Strike Vignettes </a:t>
            </a:r>
          </a:p>
          <a:p>
            <a:pPr fontAlgn="base">
              <a:spcBef>
                <a:spcPct val="0"/>
              </a:spcBef>
              <a:spcAft>
                <a:spcPct val="0"/>
              </a:spcAft>
              <a:buFont typeface="Wingdings" pitchFamily="2" charset="2"/>
              <a:buChar char="Ø"/>
            </a:pPr>
            <a:endParaRPr lang="en-US" sz="1400" b="1" kern="1200" dirty="0">
              <a:solidFill>
                <a:srgbClr val="000000"/>
              </a:solidFill>
              <a:latin typeface="Arial" pitchFamily="34" charset="0"/>
              <a:cs typeface="Arial" pitchFamily="34" charset="0"/>
            </a:endParaRPr>
          </a:p>
          <a:p>
            <a:pPr algn="l" rtl="0" fontAlgn="base">
              <a:spcBef>
                <a:spcPct val="0"/>
              </a:spcBef>
              <a:spcAft>
                <a:spcPct val="0"/>
              </a:spcAft>
              <a:buFont typeface="Wingdings" pitchFamily="2" charset="2"/>
              <a:buNone/>
            </a:pPr>
            <a:r>
              <a:rPr lang="en-US" sz="1400" b="1" u="sng" kern="1200" dirty="0">
                <a:solidFill>
                  <a:srgbClr val="000000"/>
                </a:solidFill>
                <a:latin typeface="Arial" pitchFamily="34" charset="0"/>
                <a:cs typeface="Arial" pitchFamily="34" charset="0"/>
              </a:rPr>
              <a:t>OUTPUTS</a:t>
            </a:r>
            <a:r>
              <a:rPr lang="en-US" sz="1400" b="1" kern="1200" dirty="0">
                <a:solidFill>
                  <a:srgbClr val="000000"/>
                </a:solidFill>
                <a:latin typeface="Arial" pitchFamily="34" charset="0"/>
                <a:cs typeface="Arial" pitchFamily="34" charset="0"/>
              </a:rPr>
              <a:t>:</a:t>
            </a:r>
          </a:p>
          <a:p>
            <a:pPr fontAlgn="base">
              <a:spcBef>
                <a:spcPct val="0"/>
              </a:spcBef>
              <a:spcAft>
                <a:spcPct val="0"/>
              </a:spcAft>
              <a:buFont typeface="Wingdings" pitchFamily="2" charset="2"/>
              <a:buChar char="Ø"/>
            </a:pPr>
            <a:r>
              <a:rPr lang="en-US" sz="1400" b="1" dirty="0" smtClean="0">
                <a:latin typeface="Arial" pitchFamily="34" charset="0"/>
                <a:cs typeface="Arial" pitchFamily="34" charset="0"/>
              </a:rPr>
              <a:t>Share Best Practices and Lessons Learned</a:t>
            </a:r>
            <a:endParaRPr lang="en-US" sz="1400" b="1" kern="1200" dirty="0">
              <a:solidFill>
                <a:srgbClr val="000000"/>
              </a:solidFill>
              <a:latin typeface="Arial" pitchFamily="34" charset="0"/>
              <a:cs typeface="Arial" pitchFamily="34" charset="0"/>
            </a:endParaRPr>
          </a:p>
        </p:txBody>
      </p:sp>
      <p:sp>
        <p:nvSpPr>
          <p:cNvPr id="15" name="Text Box 5"/>
          <p:cNvSpPr txBox="1">
            <a:spLocks noChangeArrowheads="1"/>
          </p:cNvSpPr>
          <p:nvPr/>
        </p:nvSpPr>
        <p:spPr bwMode="auto">
          <a:xfrm>
            <a:off x="9144000" y="3503216"/>
            <a:ext cx="4495800" cy="1191095"/>
          </a:xfrm>
          <a:prstGeom prst="rect">
            <a:avLst/>
          </a:prstGeom>
          <a:noFill/>
          <a:ln w="9525">
            <a:noFill/>
            <a:miter lim="800000"/>
            <a:headEnd/>
            <a:tailEnd/>
          </a:ln>
          <a:effectLst/>
        </p:spPr>
        <p:txBody>
          <a:bodyPr>
            <a:spAutoFit/>
          </a:bodyPr>
          <a:lstStyle/>
          <a:p>
            <a:r>
              <a:rPr lang="en-US" sz="1400" dirty="0"/>
              <a:t> </a:t>
            </a:r>
          </a:p>
          <a:p>
            <a:endParaRPr lang="en-US" sz="1400" dirty="0"/>
          </a:p>
          <a:p>
            <a:r>
              <a:rPr lang="en-US" sz="1400" dirty="0"/>
              <a:t> </a:t>
            </a:r>
          </a:p>
          <a:p>
            <a:r>
              <a:rPr lang="en-US" sz="1400" dirty="0" smtClean="0"/>
              <a:t> </a:t>
            </a:r>
          </a:p>
          <a:p>
            <a:pPr algn="l" rtl="0" fontAlgn="base">
              <a:lnSpc>
                <a:spcPct val="110000"/>
              </a:lnSpc>
              <a:spcBef>
                <a:spcPct val="0"/>
              </a:spcBef>
              <a:spcAft>
                <a:spcPct val="0"/>
              </a:spcAft>
            </a:pPr>
            <a:endParaRPr lang="en-US" sz="1400" kern="1200" dirty="0">
              <a:solidFill>
                <a:srgbClr val="000000"/>
              </a:solidFill>
              <a:latin typeface="Arial" pitchFamily="34" charset="0"/>
              <a:cs typeface="Arial" pitchFamily="34" charset="0"/>
            </a:endParaRPr>
          </a:p>
        </p:txBody>
      </p:sp>
      <p:pic>
        <p:nvPicPr>
          <p:cNvPr id="14" name="Picture 61"/>
          <p:cNvPicPr>
            <a:picLocks noChangeAspect="1" noChangeArrowheads="1"/>
          </p:cNvPicPr>
          <p:nvPr/>
        </p:nvPicPr>
        <p:blipFill>
          <a:blip r:embed="rId3" cstate="email"/>
          <a:srcRect/>
          <a:stretch>
            <a:fillRect/>
          </a:stretch>
        </p:blipFill>
        <p:spPr bwMode="auto">
          <a:xfrm>
            <a:off x="277813" y="55563"/>
            <a:ext cx="304800" cy="422275"/>
          </a:xfrm>
          <a:prstGeom prst="rect">
            <a:avLst/>
          </a:prstGeom>
          <a:noFill/>
          <a:ln w="12700">
            <a:noFill/>
            <a:miter lim="800000"/>
            <a:headEnd/>
            <a:tailEnd/>
          </a:ln>
        </p:spPr>
      </p:pic>
      <p:graphicFrame>
        <p:nvGraphicFramePr>
          <p:cNvPr id="16" name="Object 3"/>
          <p:cNvGraphicFramePr>
            <a:graphicFrameLocks noChangeAspect="1"/>
          </p:cNvGraphicFramePr>
          <p:nvPr/>
        </p:nvGraphicFramePr>
        <p:xfrm>
          <a:off x="8572500" y="53975"/>
          <a:ext cx="339725" cy="381000"/>
        </p:xfrm>
        <a:graphic>
          <a:graphicData uri="http://schemas.openxmlformats.org/presentationml/2006/ole">
            <p:oleObj spid="_x0000_s18434" name="Bitmap Image" r:id="rId4" imgW="7621064" imgH="5714286" progId="PBrush">
              <p:embed/>
            </p:oleObj>
          </a:graphicData>
        </a:graphic>
      </p:graphicFrame>
      <p:sp>
        <p:nvSpPr>
          <p:cNvPr id="17" name="Text Box 8"/>
          <p:cNvSpPr txBox="1">
            <a:spLocks noChangeArrowheads="1"/>
          </p:cNvSpPr>
          <p:nvPr/>
        </p:nvSpPr>
        <p:spPr bwMode="auto">
          <a:xfrm>
            <a:off x="2282825" y="13525"/>
            <a:ext cx="4572000" cy="169863"/>
          </a:xfrm>
          <a:prstGeom prst="rect">
            <a:avLst/>
          </a:prstGeom>
          <a:solidFill>
            <a:srgbClr val="008000"/>
          </a:solidFill>
          <a:ln w="12700">
            <a:solidFill>
              <a:schemeClr val="tx1"/>
            </a:solidFill>
            <a:miter lim="800000"/>
            <a:headEnd/>
            <a:tailEnd/>
          </a:ln>
        </p:spPr>
        <p:txBody>
          <a:bodyPr lIns="0" tIns="0" rIns="0" bIns="0" anchor="ctr" anchorCtr="1">
            <a:spAutoFit/>
          </a:bodyPr>
          <a:lstStyle/>
          <a:p>
            <a:pPr algn="ctr">
              <a:defRPr/>
            </a:pPr>
            <a:r>
              <a:rPr lang="en-US" sz="1100" kern="0" dirty="0">
                <a:solidFill>
                  <a:sysClr val="window" lastClr="FFFFFF"/>
                </a:solidFill>
                <a:latin typeface="Arial" pitchFamily="34" charset="0"/>
                <a:cs typeface="Arial" pitchFamily="34" charset="0"/>
              </a:rPr>
              <a:t>UNCLASSIFIED</a:t>
            </a:r>
          </a:p>
        </p:txBody>
      </p:sp>
      <p:sp>
        <p:nvSpPr>
          <p:cNvPr id="18" name="TextBox 17"/>
          <p:cNvSpPr txBox="1"/>
          <p:nvPr/>
        </p:nvSpPr>
        <p:spPr>
          <a:xfrm>
            <a:off x="7848600" y="6638151"/>
            <a:ext cx="1371600" cy="276999"/>
          </a:xfrm>
          <a:prstGeom prst="rect">
            <a:avLst/>
          </a:prstGeom>
          <a:noFill/>
        </p:spPr>
        <p:txBody>
          <a:bodyPr wrap="square" rtlCol="0">
            <a:spAutoFit/>
          </a:bodyPr>
          <a:lstStyle/>
          <a:p>
            <a:r>
              <a:rPr lang="en-US" sz="1200" dirty="0" smtClean="0">
                <a:latin typeface="+mj-lt"/>
              </a:rPr>
              <a:t>As of 6 MAR 2013</a:t>
            </a:r>
            <a:endParaRPr lang="en-US" sz="1200" dirty="0">
              <a:latin typeface="+mj-lt"/>
            </a:endParaRPr>
          </a:p>
        </p:txBody>
      </p:sp>
      <p:sp>
        <p:nvSpPr>
          <p:cNvPr id="19" name="TextBox 18"/>
          <p:cNvSpPr txBox="1"/>
          <p:nvPr/>
        </p:nvSpPr>
        <p:spPr>
          <a:xfrm>
            <a:off x="2282825" y="126238"/>
            <a:ext cx="4572000" cy="369332"/>
          </a:xfrm>
          <a:prstGeom prst="rect">
            <a:avLst/>
          </a:prstGeom>
          <a:noFill/>
        </p:spPr>
        <p:txBody>
          <a:bodyPr wrap="square" rtlCol="0">
            <a:spAutoFit/>
          </a:bodyPr>
          <a:lstStyle/>
          <a:p>
            <a:pPr lvl="0" algn="ctr"/>
            <a:r>
              <a:rPr lang="en-US" b="1" dirty="0" smtClean="0">
                <a:solidFill>
                  <a:srgbClr val="000000"/>
                </a:solidFill>
                <a:latin typeface="Arial" pitchFamily="34" charset="0"/>
                <a:cs typeface="Arial" pitchFamily="34" charset="0"/>
              </a:rPr>
              <a:t>2-101 SFAAT  Operational Experiences</a:t>
            </a:r>
          </a:p>
        </p:txBody>
      </p:sp>
      <p:sp>
        <p:nvSpPr>
          <p:cNvPr id="20" name="Text Box 10"/>
          <p:cNvSpPr txBox="1">
            <a:spLocks noChangeArrowheads="1"/>
          </p:cNvSpPr>
          <p:nvPr/>
        </p:nvSpPr>
        <p:spPr bwMode="auto">
          <a:xfrm>
            <a:off x="4572001" y="3505200"/>
            <a:ext cx="4495799" cy="203132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400" b="1" u="sng" dirty="0" smtClean="0">
                <a:solidFill>
                  <a:srgbClr val="000000"/>
                </a:solidFill>
                <a:latin typeface="Arial" pitchFamily="34" charset="0"/>
                <a:cs typeface="Arial" pitchFamily="34" charset="0"/>
              </a:rPr>
              <a:t>AGENDA</a:t>
            </a:r>
            <a:r>
              <a:rPr lang="en-US" sz="1400" b="1" dirty="0" smtClean="0">
                <a:solidFill>
                  <a:srgbClr val="000000"/>
                </a:solidFill>
                <a:latin typeface="Arial" pitchFamily="34" charset="0"/>
                <a:cs typeface="Arial" pitchFamily="34" charset="0"/>
              </a:rPr>
              <a:t>: </a:t>
            </a:r>
            <a:endParaRPr lang="en-US" sz="1400" b="1" dirty="0" smtClean="0">
              <a:solidFill>
                <a:srgbClr val="FF0000"/>
              </a:solidFill>
              <a:latin typeface="Arial" pitchFamily="34" charset="0"/>
              <a:cs typeface="Arial" pitchFamily="34" charset="0"/>
            </a:endParaRPr>
          </a:p>
          <a:p>
            <a:pPr fontAlgn="base">
              <a:spcBef>
                <a:spcPct val="0"/>
              </a:spcBef>
              <a:spcAft>
                <a:spcPct val="0"/>
              </a:spcAft>
              <a:buFont typeface="Wingdings" pitchFamily="2" charset="2"/>
              <a:buChar char="Ø"/>
            </a:pPr>
            <a:r>
              <a:rPr lang="en-US" sz="1400" b="1" dirty="0" smtClean="0">
                <a:latin typeface="Arial" pitchFamily="34" charset="0"/>
                <a:cs typeface="Arial" pitchFamily="34" charset="0"/>
              </a:rPr>
              <a:t>Opening Comments (LTC Davis/MAJ Kuhlman)</a:t>
            </a:r>
          </a:p>
          <a:p>
            <a:pPr fontAlgn="base">
              <a:spcBef>
                <a:spcPct val="0"/>
              </a:spcBef>
              <a:spcAft>
                <a:spcPct val="0"/>
              </a:spcAft>
              <a:buFont typeface="Wingdings" pitchFamily="2" charset="2"/>
              <a:buChar char="Ø"/>
            </a:pPr>
            <a:r>
              <a:rPr lang="en-US" sz="1400" b="1" dirty="0" smtClean="0">
                <a:latin typeface="Arial" pitchFamily="34" charset="0"/>
                <a:cs typeface="Arial" pitchFamily="34" charset="0"/>
              </a:rPr>
              <a:t>Transition continuum </a:t>
            </a:r>
          </a:p>
          <a:p>
            <a:pPr fontAlgn="base">
              <a:spcBef>
                <a:spcPct val="0"/>
              </a:spcBef>
              <a:spcAft>
                <a:spcPct val="0"/>
              </a:spcAft>
              <a:buFont typeface="Wingdings" pitchFamily="2" charset="2"/>
              <a:buChar char="Ø"/>
            </a:pPr>
            <a:r>
              <a:rPr lang="en-US" sz="1400" b="1" dirty="0" smtClean="0">
                <a:latin typeface="Arial" pitchFamily="34" charset="0"/>
                <a:cs typeface="Arial" pitchFamily="34" charset="0"/>
              </a:rPr>
              <a:t>Conceptual Framework</a:t>
            </a:r>
          </a:p>
          <a:p>
            <a:pPr fontAlgn="base">
              <a:spcBef>
                <a:spcPct val="0"/>
              </a:spcBef>
              <a:spcAft>
                <a:spcPct val="0"/>
              </a:spcAft>
              <a:buFont typeface="Wingdings" pitchFamily="2" charset="2"/>
              <a:buChar char="Ø"/>
            </a:pPr>
            <a:r>
              <a:rPr lang="en-US" sz="1400" b="1" dirty="0" smtClean="0">
                <a:latin typeface="Arial" pitchFamily="34" charset="0"/>
                <a:cs typeface="Arial" pitchFamily="34" charset="0"/>
              </a:rPr>
              <a:t>Organization (TM Strike/Tm Campbell)</a:t>
            </a:r>
          </a:p>
          <a:p>
            <a:pPr fontAlgn="base">
              <a:spcBef>
                <a:spcPct val="0"/>
              </a:spcBef>
              <a:spcAft>
                <a:spcPct val="0"/>
              </a:spcAft>
              <a:buFont typeface="Wingdings" pitchFamily="2" charset="2"/>
              <a:buChar char="Ø"/>
            </a:pPr>
            <a:r>
              <a:rPr lang="en-US" sz="1400" b="1" dirty="0" smtClean="0">
                <a:latin typeface="Arial" pitchFamily="34" charset="0"/>
                <a:cs typeface="Arial" pitchFamily="34" charset="0"/>
              </a:rPr>
              <a:t>Realignment Vignette </a:t>
            </a:r>
          </a:p>
          <a:p>
            <a:pPr fontAlgn="base">
              <a:spcBef>
                <a:spcPct val="0"/>
              </a:spcBef>
              <a:spcAft>
                <a:spcPct val="0"/>
              </a:spcAft>
              <a:buFont typeface="Wingdings" pitchFamily="2" charset="2"/>
              <a:buChar char="Ø"/>
            </a:pPr>
            <a:r>
              <a:rPr lang="en-US" sz="1400" b="1" dirty="0" smtClean="0">
                <a:latin typeface="Arial" pitchFamily="34" charset="0"/>
                <a:cs typeface="Arial" pitchFamily="34" charset="0"/>
              </a:rPr>
              <a:t>Base Transfer/Site Survey Vignette </a:t>
            </a:r>
          </a:p>
          <a:p>
            <a:pPr fontAlgn="base">
              <a:spcBef>
                <a:spcPct val="0"/>
              </a:spcBef>
              <a:spcAft>
                <a:spcPct val="0"/>
              </a:spcAft>
              <a:buFont typeface="Wingdings" pitchFamily="2" charset="2"/>
              <a:buChar char="Ø"/>
            </a:pPr>
            <a:r>
              <a:rPr lang="en-US" sz="1400" b="1" dirty="0" smtClean="0">
                <a:latin typeface="Arial" pitchFamily="34" charset="0"/>
                <a:cs typeface="Arial" pitchFamily="34" charset="0"/>
              </a:rPr>
              <a:t>Key Take Aways</a:t>
            </a:r>
          </a:p>
          <a:p>
            <a:pPr algn="l" rtl="0" fontAlgn="base">
              <a:spcBef>
                <a:spcPct val="0"/>
              </a:spcBef>
              <a:spcAft>
                <a:spcPct val="0"/>
              </a:spcAft>
            </a:pPr>
            <a:endParaRPr lang="en-US" sz="1400" kern="1200" dirty="0">
              <a:solidFill>
                <a:srgbClr val="000000"/>
              </a:solidFill>
              <a:latin typeface="+mj-lt"/>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457200"/>
        </p:xfrm>
        <a:graphic>
          <a:graphicData uri="http://schemas.openxmlformats.org/drawingml/2006/table">
            <a:tbl>
              <a:tblPr/>
              <a:tblGrid>
                <a:gridCol w="854075"/>
                <a:gridCol w="1423988"/>
                <a:gridCol w="4572000"/>
                <a:gridCol w="1465262"/>
                <a:gridCol w="828675"/>
              </a:tblGrid>
              <a:tr h="4562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STRIKE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200" b="1" kern="1200" dirty="0" smtClean="0">
                          <a:solidFill>
                            <a:schemeClr val="tx1"/>
                          </a:solidFill>
                          <a:latin typeface="+mn-lt"/>
                          <a:ea typeface="+mn-ea"/>
                          <a:cs typeface="Arial" pitchFamily="34" charset="0"/>
                        </a:rPr>
                        <a:t>SFAAT AAR</a:t>
                      </a:r>
                      <a:endParaRPr lang="en-US" sz="1050" b="1" dirty="0" smtClean="0">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6 MAR 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3" name="Picture 61"/>
          <p:cNvPicPr>
            <a:picLocks noChangeAspect="1" noChangeArrowheads="1"/>
          </p:cNvPicPr>
          <p:nvPr/>
        </p:nvPicPr>
        <p:blipFill>
          <a:blip r:embed="rId3" cstate="print"/>
          <a:srcRect/>
          <a:stretch>
            <a:fillRect/>
          </a:stretch>
        </p:blipFill>
        <p:spPr bwMode="auto">
          <a:xfrm>
            <a:off x="277813" y="55563"/>
            <a:ext cx="304800" cy="422275"/>
          </a:xfrm>
          <a:prstGeom prst="rect">
            <a:avLst/>
          </a:prstGeom>
          <a:noFill/>
          <a:ln w="12700">
            <a:noFill/>
            <a:miter lim="800000"/>
            <a:headEnd/>
            <a:tailEnd/>
          </a:ln>
        </p:spPr>
      </p:pic>
      <p:graphicFrame>
        <p:nvGraphicFramePr>
          <p:cNvPr id="4" name="Object 3"/>
          <p:cNvGraphicFramePr>
            <a:graphicFrameLocks noChangeAspect="1"/>
          </p:cNvGraphicFramePr>
          <p:nvPr/>
        </p:nvGraphicFramePr>
        <p:xfrm>
          <a:off x="8572500" y="53975"/>
          <a:ext cx="339725" cy="381000"/>
        </p:xfrm>
        <a:graphic>
          <a:graphicData uri="http://schemas.openxmlformats.org/presentationml/2006/ole">
            <p:oleObj spid="_x0000_s38914" name="Bitmap Image" r:id="rId4" imgW="7621064" imgH="5714286" progId="PBrush">
              <p:embed/>
            </p:oleObj>
          </a:graphicData>
        </a:graphic>
      </p:graphicFrame>
      <p:sp>
        <p:nvSpPr>
          <p:cNvPr id="5" name="Text Box 8"/>
          <p:cNvSpPr txBox="1">
            <a:spLocks noChangeArrowheads="1"/>
          </p:cNvSpPr>
          <p:nvPr/>
        </p:nvSpPr>
        <p:spPr bwMode="auto">
          <a:xfrm>
            <a:off x="2273621" y="14288"/>
            <a:ext cx="4572000" cy="169862"/>
          </a:xfrm>
          <a:prstGeom prst="rect">
            <a:avLst/>
          </a:prstGeom>
          <a:solidFill>
            <a:srgbClr val="008000"/>
          </a:solidFill>
          <a:ln w="12700">
            <a:solidFill>
              <a:schemeClr val="tx1"/>
            </a:solidFill>
            <a:miter lim="800000"/>
            <a:headEnd/>
            <a:tailEnd/>
          </a:ln>
        </p:spPr>
        <p:txBody>
          <a:bodyPr lIns="0" tIns="0" rIns="0" bIns="0" anchor="ctr" anchorCtr="1">
            <a:spAutoFit/>
          </a:bodyPr>
          <a:lstStyle/>
          <a:p>
            <a:pPr algn="ctr" fontAlgn="auto">
              <a:spcBef>
                <a:spcPts val="0"/>
              </a:spcBef>
              <a:spcAft>
                <a:spcPts val="0"/>
              </a:spcAft>
              <a:defRPr/>
            </a:pPr>
            <a:r>
              <a:rPr lang="en-US" sz="1100" kern="0" dirty="0">
                <a:solidFill>
                  <a:sysClr val="window" lastClr="FFFFFF"/>
                </a:solidFill>
                <a:cs typeface="Arial" pitchFamily="34" charset="0"/>
              </a:rPr>
              <a:t>UNCLASSIFIED</a:t>
            </a:r>
          </a:p>
        </p:txBody>
      </p:sp>
      <p:sp>
        <p:nvSpPr>
          <p:cNvPr id="6" name="TextBox 5"/>
          <p:cNvSpPr txBox="1"/>
          <p:nvPr/>
        </p:nvSpPr>
        <p:spPr>
          <a:xfrm>
            <a:off x="0" y="457200"/>
            <a:ext cx="9144000" cy="3970318"/>
          </a:xfrm>
          <a:prstGeom prst="rect">
            <a:avLst/>
          </a:prstGeom>
          <a:noFill/>
        </p:spPr>
        <p:txBody>
          <a:bodyPr wrap="square" rtlCol="0">
            <a:spAutoFit/>
          </a:bodyPr>
          <a:lstStyle/>
          <a:p>
            <a:pPr marL="342900" indent="-342900"/>
            <a:r>
              <a:rPr lang="en-US" sz="2800" dirty="0" smtClean="0">
                <a:latin typeface="Arial" pitchFamily="34" charset="0"/>
                <a:cs typeface="Arial" pitchFamily="34" charset="0"/>
              </a:rPr>
              <a:t>Agenda</a:t>
            </a:r>
          </a:p>
          <a:p>
            <a:pPr marL="800100" lvl="1" indent="-342900">
              <a:buFont typeface="Arial" pitchFamily="34" charset="0"/>
              <a:buChar char="•"/>
            </a:pPr>
            <a:r>
              <a:rPr lang="en-US" sz="2800" dirty="0" smtClean="0">
                <a:latin typeface="Arial" pitchFamily="34" charset="0"/>
                <a:cs typeface="Arial" pitchFamily="34" charset="0"/>
              </a:rPr>
              <a:t>Challenges</a:t>
            </a:r>
          </a:p>
          <a:p>
            <a:pPr marL="800100" lvl="1" indent="-342900">
              <a:buFont typeface="Arial" pitchFamily="34" charset="0"/>
              <a:buChar char="•"/>
            </a:pPr>
            <a:r>
              <a:rPr lang="en-US" sz="2800" dirty="0" smtClean="0">
                <a:latin typeface="Arial" pitchFamily="34" charset="0"/>
                <a:cs typeface="Arial" pitchFamily="34" charset="0"/>
              </a:rPr>
              <a:t>Key Issues</a:t>
            </a:r>
          </a:p>
          <a:p>
            <a:pPr marL="800100" lvl="1" indent="-342900">
              <a:buFont typeface="Arial" pitchFamily="34" charset="0"/>
              <a:buChar char="•"/>
            </a:pPr>
            <a:r>
              <a:rPr lang="en-US" sz="2800" dirty="0" smtClean="0">
                <a:latin typeface="Arial" pitchFamily="34" charset="0"/>
                <a:cs typeface="Arial" pitchFamily="34" charset="0"/>
              </a:rPr>
              <a:t>Recommendations</a:t>
            </a:r>
          </a:p>
          <a:p>
            <a:pPr marL="800100" lvl="1" indent="-342900">
              <a:buFont typeface="Arial" pitchFamily="34" charset="0"/>
              <a:buChar char="•"/>
            </a:pPr>
            <a:r>
              <a:rPr lang="en-US" sz="2800" dirty="0" smtClean="0">
                <a:latin typeface="Arial" pitchFamily="34" charset="0"/>
                <a:cs typeface="Arial" pitchFamily="34" charset="0"/>
              </a:rPr>
              <a:t>Keys to Success</a:t>
            </a:r>
          </a:p>
          <a:p>
            <a:pPr marL="800100" lvl="1" indent="-342900">
              <a:buFont typeface="Arial" pitchFamily="34" charset="0"/>
              <a:buChar char="•"/>
            </a:pPr>
            <a:endParaRPr lang="en-US" sz="2800" dirty="0" smtClean="0">
              <a:latin typeface="Arial" pitchFamily="34" charset="0"/>
              <a:cs typeface="Arial" pitchFamily="34" charset="0"/>
            </a:endParaRPr>
          </a:p>
          <a:p>
            <a:pPr marL="800100" lvl="1" indent="-342900">
              <a:buFont typeface="Arial" pitchFamily="34" charset="0"/>
              <a:buChar char="•"/>
            </a:pPr>
            <a:endParaRPr lang="en-US" sz="2800" dirty="0" smtClean="0">
              <a:latin typeface="Arial" pitchFamily="34" charset="0"/>
              <a:cs typeface="Arial" pitchFamily="34" charset="0"/>
            </a:endParaRPr>
          </a:p>
          <a:p>
            <a:pPr marL="800100" lvl="1" indent="-342900">
              <a:buFont typeface="Arial" pitchFamily="34" charset="0"/>
              <a:buChar char="•"/>
            </a:pPr>
            <a:endParaRPr lang="en-US" sz="2800" dirty="0" smtClean="0">
              <a:latin typeface="Arial" pitchFamily="34" charset="0"/>
              <a:cs typeface="Arial" pitchFamily="34" charset="0"/>
            </a:endParaRPr>
          </a:p>
          <a:p>
            <a:pPr marL="800100" lvl="1" indent="-342900">
              <a:buFont typeface="Arial" pitchFamily="34" charset="0"/>
              <a:buChar char="•"/>
            </a:pP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0" y="0"/>
          <a:ext cx="9144000" cy="457200"/>
        </p:xfrm>
        <a:graphic>
          <a:graphicData uri="http://schemas.openxmlformats.org/drawingml/2006/table">
            <a:tbl>
              <a:tblPr/>
              <a:tblGrid>
                <a:gridCol w="854075"/>
                <a:gridCol w="1423988"/>
                <a:gridCol w="4572000"/>
                <a:gridCol w="1465262"/>
                <a:gridCol w="828675"/>
              </a:tblGrid>
              <a:tr h="4562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STRIKE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Challenges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6 MAR 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2" name="Picture 61"/>
          <p:cNvPicPr>
            <a:picLocks noChangeAspect="1" noChangeArrowheads="1"/>
          </p:cNvPicPr>
          <p:nvPr/>
        </p:nvPicPr>
        <p:blipFill>
          <a:blip r:embed="rId3" cstate="print"/>
          <a:srcRect/>
          <a:stretch>
            <a:fillRect/>
          </a:stretch>
        </p:blipFill>
        <p:spPr bwMode="auto">
          <a:xfrm>
            <a:off x="277813" y="55563"/>
            <a:ext cx="304800" cy="422275"/>
          </a:xfrm>
          <a:prstGeom prst="rect">
            <a:avLst/>
          </a:prstGeom>
          <a:noFill/>
          <a:ln w="12700">
            <a:noFill/>
            <a:miter lim="800000"/>
            <a:headEnd/>
            <a:tailEnd/>
          </a:ln>
        </p:spPr>
      </p:pic>
      <p:graphicFrame>
        <p:nvGraphicFramePr>
          <p:cNvPr id="13" name="Object 3"/>
          <p:cNvGraphicFramePr>
            <a:graphicFrameLocks noChangeAspect="1"/>
          </p:cNvGraphicFramePr>
          <p:nvPr/>
        </p:nvGraphicFramePr>
        <p:xfrm>
          <a:off x="8572500" y="53975"/>
          <a:ext cx="339725" cy="381000"/>
        </p:xfrm>
        <a:graphic>
          <a:graphicData uri="http://schemas.openxmlformats.org/presentationml/2006/ole">
            <p:oleObj spid="_x0000_s40962" name="Bitmap Image" r:id="rId4" imgW="7621064" imgH="5714286" progId="PBrush">
              <p:embed/>
            </p:oleObj>
          </a:graphicData>
        </a:graphic>
      </p:graphicFrame>
      <p:sp>
        <p:nvSpPr>
          <p:cNvPr id="14" name="Text Box 8"/>
          <p:cNvSpPr txBox="1">
            <a:spLocks noChangeArrowheads="1"/>
          </p:cNvSpPr>
          <p:nvPr/>
        </p:nvSpPr>
        <p:spPr bwMode="auto">
          <a:xfrm>
            <a:off x="2273621" y="14288"/>
            <a:ext cx="4572000" cy="169862"/>
          </a:xfrm>
          <a:prstGeom prst="rect">
            <a:avLst/>
          </a:prstGeom>
          <a:solidFill>
            <a:srgbClr val="008000"/>
          </a:solidFill>
          <a:ln w="12700">
            <a:solidFill>
              <a:schemeClr val="tx1"/>
            </a:solidFill>
            <a:miter lim="800000"/>
            <a:headEnd/>
            <a:tailEnd/>
          </a:ln>
        </p:spPr>
        <p:txBody>
          <a:bodyPr lIns="0" tIns="0" rIns="0" bIns="0" anchor="ctr" anchorCtr="1">
            <a:spAutoFit/>
          </a:bodyPr>
          <a:lstStyle/>
          <a:p>
            <a:pPr algn="ctr" fontAlgn="auto">
              <a:spcBef>
                <a:spcPts val="0"/>
              </a:spcBef>
              <a:spcAft>
                <a:spcPts val="0"/>
              </a:spcAft>
              <a:defRPr/>
            </a:pPr>
            <a:r>
              <a:rPr lang="en-US" sz="1100" kern="0" dirty="0">
                <a:solidFill>
                  <a:sysClr val="window" lastClr="FFFFFF"/>
                </a:solidFill>
                <a:cs typeface="Arial" pitchFamily="34" charset="0"/>
              </a:rPr>
              <a:t>UNCLASSIFIED</a:t>
            </a:r>
          </a:p>
        </p:txBody>
      </p:sp>
      <p:sp>
        <p:nvSpPr>
          <p:cNvPr id="8" name="Title 1"/>
          <p:cNvSpPr txBox="1">
            <a:spLocks/>
          </p:cNvSpPr>
          <p:nvPr/>
        </p:nvSpPr>
        <p:spPr>
          <a:xfrm>
            <a:off x="0" y="457200"/>
            <a:ext cx="9144000" cy="6400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0" y="609600"/>
            <a:ext cx="9144000" cy="4524315"/>
          </a:xfrm>
          <a:prstGeom prst="rect">
            <a:avLst/>
          </a:prstGeom>
          <a:noFill/>
        </p:spPr>
        <p:txBody>
          <a:bodyPr wrap="square" rtlCol="0">
            <a:spAutoFit/>
          </a:bodyPr>
          <a:lstStyle/>
          <a:p>
            <a:pPr marL="342900" indent="-342900"/>
            <a:r>
              <a:rPr lang="en-US" sz="2000" b="1" dirty="0" smtClean="0">
                <a:latin typeface="Arial" pitchFamily="34" charset="0"/>
                <a:cs typeface="Arial" pitchFamily="34" charset="0"/>
              </a:rPr>
              <a:t>Challenges:</a:t>
            </a:r>
          </a:p>
          <a:p>
            <a:pPr marL="342900" indent="-342900"/>
            <a:endParaRPr lang="en-US" dirty="0" smtClean="0">
              <a:latin typeface="Arial" pitchFamily="34" charset="0"/>
              <a:cs typeface="Arial" pitchFamily="34" charset="0"/>
            </a:endParaRPr>
          </a:p>
          <a:p>
            <a:pPr marL="342900" indent="-342900">
              <a:buFontTx/>
              <a:buChar char="-"/>
            </a:pPr>
            <a:r>
              <a:rPr lang="en-US" dirty="0" smtClean="0">
                <a:latin typeface="Arial" pitchFamily="34" charset="0"/>
                <a:cs typeface="Arial" pitchFamily="34" charset="0"/>
              </a:rPr>
              <a:t>The ANA initially disagreed with the move and actively sought to undermine it</a:t>
            </a:r>
          </a:p>
          <a:p>
            <a:pPr marL="342900" indent="-342900">
              <a:buFontTx/>
              <a:buChar char="-"/>
            </a:pPr>
            <a:r>
              <a:rPr lang="en-US" dirty="0" smtClean="0">
                <a:latin typeface="Arial" pitchFamily="34" charset="0"/>
                <a:cs typeface="Arial" pitchFamily="34" charset="0"/>
              </a:rPr>
              <a:t>The ANA initially refused to plan for the move</a:t>
            </a:r>
          </a:p>
          <a:p>
            <a:pPr marL="342900" indent="-342900">
              <a:buFontTx/>
              <a:buChar char="-"/>
            </a:pPr>
            <a:r>
              <a:rPr lang="en-US" dirty="0" smtClean="0">
                <a:latin typeface="Arial" pitchFamily="34" charset="0"/>
                <a:cs typeface="Arial" pitchFamily="34" charset="0"/>
              </a:rPr>
              <a:t>An ongoing MOD gas crisis during the midst of the realignment created challenges</a:t>
            </a:r>
          </a:p>
          <a:p>
            <a:pPr marL="342900" indent="-342900">
              <a:buFontTx/>
              <a:buChar char="-"/>
            </a:pPr>
            <a:r>
              <a:rPr lang="en-US" dirty="0" smtClean="0">
                <a:latin typeface="Arial" pitchFamily="34" charset="0"/>
                <a:cs typeface="Arial" pitchFamily="34" charset="0"/>
              </a:rPr>
              <a:t>The realignment moves all occurred while ‘in contact’ with a determined enemy</a:t>
            </a:r>
          </a:p>
          <a:p>
            <a:pPr marL="342900" indent="-342900">
              <a:buFontTx/>
              <a:buChar char="-"/>
            </a:pPr>
            <a:r>
              <a:rPr lang="en-US" dirty="0" smtClean="0">
                <a:latin typeface="Arial" pitchFamily="34" charset="0"/>
                <a:cs typeface="Arial" pitchFamily="34" charset="0"/>
              </a:rPr>
              <a:t>Facilities were often inadequate to receive additional Soldiers by desired timelines</a:t>
            </a:r>
          </a:p>
          <a:p>
            <a:pPr marL="342900" indent="-342900">
              <a:buFontTx/>
              <a:buChar char="-"/>
            </a:pPr>
            <a:r>
              <a:rPr lang="en-US" dirty="0" smtClean="0">
                <a:latin typeface="Arial" pitchFamily="34" charset="0"/>
                <a:cs typeface="Arial" pitchFamily="34" charset="0"/>
              </a:rPr>
              <a:t>No ANA Corps had ever attempted to put a ‘bridging contract’ solution in place prior</a:t>
            </a:r>
          </a:p>
          <a:p>
            <a:pPr marL="342900" indent="-342900">
              <a:buFontTx/>
              <a:buChar char="-"/>
            </a:pPr>
            <a:r>
              <a:rPr lang="en-US" dirty="0" smtClean="0">
                <a:latin typeface="Arial" pitchFamily="34" charset="0"/>
                <a:cs typeface="Arial" pitchFamily="34" charset="0"/>
              </a:rPr>
              <a:t>Afghans don’t view property hand-over in the same way Americans do…no checklists</a:t>
            </a:r>
          </a:p>
          <a:p>
            <a:pPr marL="342900" indent="-342900">
              <a:buFontTx/>
              <a:buChar char="-"/>
            </a:pPr>
            <a:r>
              <a:rPr lang="en-US" dirty="0" smtClean="0">
                <a:latin typeface="Arial" pitchFamily="34" charset="0"/>
                <a:cs typeface="Arial" pitchFamily="34" charset="0"/>
              </a:rPr>
              <a:t>Closing FOBs meant existing fire support procedures ISO the ANSF were no longer valid in some cases and required revalidation</a:t>
            </a:r>
          </a:p>
          <a:p>
            <a:pPr marL="342900" indent="-342900">
              <a:buFontTx/>
              <a:buChar char="-"/>
            </a:pPr>
            <a:r>
              <a:rPr lang="en-US" dirty="0" smtClean="0">
                <a:latin typeface="Arial" pitchFamily="34" charset="0"/>
                <a:cs typeface="Arial" pitchFamily="34" charset="0"/>
              </a:rPr>
              <a:t>Legal review timelines for contracts were rigid and could not be rushed</a:t>
            </a:r>
          </a:p>
          <a:p>
            <a:pPr marL="342900" indent="-342900">
              <a:buFontTx/>
              <a:buChar char="-"/>
            </a:pPr>
            <a:r>
              <a:rPr lang="en-US" dirty="0" smtClean="0">
                <a:latin typeface="Arial" pitchFamily="34" charset="0"/>
                <a:cs typeface="Arial" pitchFamily="34" charset="0"/>
              </a:rPr>
              <a:t>Kunar transitioned from CF BSO relationship to BSI during realignment - ANA C2 evolved</a:t>
            </a:r>
          </a:p>
          <a:p>
            <a:pPr marL="342900" indent="-342900">
              <a:buFontTx/>
              <a:buChar char="-"/>
            </a:pPr>
            <a:r>
              <a:rPr lang="en-US" dirty="0" smtClean="0">
                <a:latin typeface="Arial" pitchFamily="34" charset="0"/>
                <a:cs typeface="Arial" pitchFamily="34" charset="0"/>
              </a:rPr>
              <a:t>Some CF refuse to acknowledge Afghan cultural ‘red-lines’ and dismiss them</a:t>
            </a:r>
          </a:p>
          <a:p>
            <a:pPr marL="342900" indent="-342900">
              <a:buFontTx/>
              <a:buChar char="-"/>
            </a:pPr>
            <a:endParaRPr lang="en-US"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0" y="0"/>
          <a:ext cx="9144000" cy="457200"/>
        </p:xfrm>
        <a:graphic>
          <a:graphicData uri="http://schemas.openxmlformats.org/drawingml/2006/table">
            <a:tbl>
              <a:tblPr/>
              <a:tblGrid>
                <a:gridCol w="854075"/>
                <a:gridCol w="1423988"/>
                <a:gridCol w="4572000"/>
                <a:gridCol w="1465262"/>
                <a:gridCol w="828675"/>
              </a:tblGrid>
              <a:tr h="4562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STRIKE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200" b="1" kern="1200" dirty="0" smtClean="0">
                          <a:solidFill>
                            <a:schemeClr val="tx1"/>
                          </a:solidFill>
                          <a:latin typeface="+mn-lt"/>
                          <a:ea typeface="+mn-ea"/>
                          <a:cs typeface="Arial" pitchFamily="34" charset="0"/>
                        </a:rPr>
                        <a:t>Key</a:t>
                      </a:r>
                      <a:r>
                        <a:rPr lang="en-US" sz="1200" b="1" kern="1200" baseline="0" dirty="0" smtClean="0">
                          <a:solidFill>
                            <a:schemeClr val="tx1"/>
                          </a:solidFill>
                          <a:latin typeface="+mn-lt"/>
                          <a:ea typeface="+mn-ea"/>
                          <a:cs typeface="Arial" pitchFamily="34" charset="0"/>
                        </a:rPr>
                        <a:t> Issues</a:t>
                      </a:r>
                      <a:endParaRPr lang="en-US" sz="1050" b="1" dirty="0" smtClean="0">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6 MAR13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2" name="Picture 61"/>
          <p:cNvPicPr>
            <a:picLocks noChangeAspect="1" noChangeArrowheads="1"/>
          </p:cNvPicPr>
          <p:nvPr/>
        </p:nvPicPr>
        <p:blipFill>
          <a:blip r:embed="rId3" cstate="print"/>
          <a:srcRect/>
          <a:stretch>
            <a:fillRect/>
          </a:stretch>
        </p:blipFill>
        <p:spPr bwMode="auto">
          <a:xfrm>
            <a:off x="277813" y="55563"/>
            <a:ext cx="304800" cy="422275"/>
          </a:xfrm>
          <a:prstGeom prst="rect">
            <a:avLst/>
          </a:prstGeom>
          <a:noFill/>
          <a:ln w="12700">
            <a:noFill/>
            <a:miter lim="800000"/>
            <a:headEnd/>
            <a:tailEnd/>
          </a:ln>
        </p:spPr>
      </p:pic>
      <p:graphicFrame>
        <p:nvGraphicFramePr>
          <p:cNvPr id="13" name="Object 3"/>
          <p:cNvGraphicFramePr>
            <a:graphicFrameLocks noChangeAspect="1"/>
          </p:cNvGraphicFramePr>
          <p:nvPr/>
        </p:nvGraphicFramePr>
        <p:xfrm>
          <a:off x="8572500" y="53975"/>
          <a:ext cx="339725" cy="381000"/>
        </p:xfrm>
        <a:graphic>
          <a:graphicData uri="http://schemas.openxmlformats.org/presentationml/2006/ole">
            <p:oleObj spid="_x0000_s56322" name="Bitmap Image" r:id="rId4" imgW="7621064" imgH="5714286" progId="PBrush">
              <p:embed/>
            </p:oleObj>
          </a:graphicData>
        </a:graphic>
      </p:graphicFrame>
      <p:sp>
        <p:nvSpPr>
          <p:cNvPr id="14" name="Text Box 8"/>
          <p:cNvSpPr txBox="1">
            <a:spLocks noChangeArrowheads="1"/>
          </p:cNvSpPr>
          <p:nvPr/>
        </p:nvSpPr>
        <p:spPr bwMode="auto">
          <a:xfrm>
            <a:off x="2273621" y="14288"/>
            <a:ext cx="4572000" cy="169862"/>
          </a:xfrm>
          <a:prstGeom prst="rect">
            <a:avLst/>
          </a:prstGeom>
          <a:solidFill>
            <a:srgbClr val="008000"/>
          </a:solidFill>
          <a:ln w="12700">
            <a:solidFill>
              <a:schemeClr val="tx1"/>
            </a:solidFill>
            <a:miter lim="800000"/>
            <a:headEnd/>
            <a:tailEnd/>
          </a:ln>
        </p:spPr>
        <p:txBody>
          <a:bodyPr lIns="0" tIns="0" rIns="0" bIns="0" anchor="ctr" anchorCtr="1">
            <a:spAutoFit/>
          </a:bodyPr>
          <a:lstStyle/>
          <a:p>
            <a:pPr algn="ctr" fontAlgn="auto">
              <a:spcBef>
                <a:spcPts val="0"/>
              </a:spcBef>
              <a:spcAft>
                <a:spcPts val="0"/>
              </a:spcAft>
              <a:defRPr/>
            </a:pPr>
            <a:r>
              <a:rPr lang="en-US" sz="1100" kern="0" dirty="0">
                <a:solidFill>
                  <a:sysClr val="window" lastClr="FFFFFF"/>
                </a:solidFill>
                <a:cs typeface="Arial" pitchFamily="34" charset="0"/>
              </a:rPr>
              <a:t>UNCLASSIFIED</a:t>
            </a:r>
          </a:p>
        </p:txBody>
      </p:sp>
      <p:sp>
        <p:nvSpPr>
          <p:cNvPr id="8" name="Title 1"/>
          <p:cNvSpPr txBox="1">
            <a:spLocks/>
          </p:cNvSpPr>
          <p:nvPr/>
        </p:nvSpPr>
        <p:spPr>
          <a:xfrm>
            <a:off x="0" y="457200"/>
            <a:ext cx="9144000" cy="6400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0" y="467706"/>
            <a:ext cx="9144000" cy="3385542"/>
          </a:xfrm>
          <a:prstGeom prst="rect">
            <a:avLst/>
          </a:prstGeom>
          <a:noFill/>
        </p:spPr>
        <p:txBody>
          <a:bodyPr wrap="square" rtlCol="0">
            <a:spAutoFit/>
          </a:bodyPr>
          <a:lstStyle/>
          <a:p>
            <a:pPr marL="342900" indent="-342900"/>
            <a:r>
              <a:rPr lang="en-US" sz="2000" b="1" dirty="0" smtClean="0">
                <a:latin typeface="Arial" pitchFamily="34" charset="0"/>
                <a:cs typeface="Arial" pitchFamily="34" charset="0"/>
              </a:rPr>
              <a:t>2</a:t>
            </a:r>
            <a:r>
              <a:rPr lang="en-US" sz="2000" b="1" baseline="30000" dirty="0" smtClean="0">
                <a:latin typeface="Arial" pitchFamily="34" charset="0"/>
                <a:cs typeface="Arial" pitchFamily="34" charset="0"/>
              </a:rPr>
              <a:t>nd</a:t>
            </a:r>
            <a:r>
              <a:rPr lang="en-US" sz="2000" b="1" dirty="0" smtClean="0">
                <a:latin typeface="Arial" pitchFamily="34" charset="0"/>
                <a:cs typeface="Arial" pitchFamily="34" charset="0"/>
              </a:rPr>
              <a:t> BDE 201</a:t>
            </a:r>
            <a:r>
              <a:rPr lang="en-US" sz="2000" b="1" baseline="30000" dirty="0" smtClean="0">
                <a:latin typeface="Arial" pitchFamily="34" charset="0"/>
                <a:cs typeface="Arial" pitchFamily="34" charset="0"/>
              </a:rPr>
              <a:t>st</a:t>
            </a:r>
            <a:r>
              <a:rPr lang="en-US" sz="2000" b="1" dirty="0" smtClean="0">
                <a:latin typeface="Arial" pitchFamily="34" charset="0"/>
                <a:cs typeface="Arial" pitchFamily="34" charset="0"/>
              </a:rPr>
              <a:t> Corps Realignment</a:t>
            </a:r>
          </a:p>
          <a:p>
            <a:pPr marL="342900" indent="-342900"/>
            <a:r>
              <a:rPr lang="en-US" sz="2000" b="1" dirty="0" smtClean="0">
                <a:latin typeface="Arial" pitchFamily="34" charset="0"/>
                <a:cs typeface="Arial" pitchFamily="34" charset="0"/>
              </a:rPr>
              <a:t> </a:t>
            </a:r>
          </a:p>
          <a:p>
            <a:pPr marL="342900" indent="-342900">
              <a:buFont typeface="Arial" pitchFamily="34" charset="0"/>
              <a:buChar char="•"/>
            </a:pPr>
            <a:r>
              <a:rPr lang="en-US" sz="2000" b="1" dirty="0" smtClean="0">
                <a:latin typeface="Arial" pitchFamily="34" charset="0"/>
                <a:cs typeface="Arial" pitchFamily="34" charset="0"/>
              </a:rPr>
              <a:t>Key Issues:   </a:t>
            </a:r>
          </a:p>
          <a:p>
            <a:pPr marL="800100" lvl="1" indent="-342900">
              <a:buFont typeface="Wingdings" pitchFamily="2" charset="2"/>
              <a:buChar char="Ø"/>
            </a:pPr>
            <a:r>
              <a:rPr lang="en-US" dirty="0" smtClean="0">
                <a:latin typeface="Arial" pitchFamily="34" charset="0"/>
                <a:cs typeface="Arial" pitchFamily="34" charset="0"/>
              </a:rPr>
              <a:t>Contracting </a:t>
            </a:r>
          </a:p>
          <a:p>
            <a:pPr marL="800100" lvl="1" indent="-342900">
              <a:buFont typeface="Wingdings" pitchFamily="2" charset="2"/>
              <a:buChar char="Ø"/>
            </a:pPr>
            <a:r>
              <a:rPr lang="en-US" dirty="0" smtClean="0">
                <a:latin typeface="Arial" pitchFamily="34" charset="0"/>
                <a:cs typeface="Arial" pitchFamily="34" charset="0"/>
              </a:rPr>
              <a:t>Cultural Issues</a:t>
            </a:r>
          </a:p>
          <a:p>
            <a:pPr marL="800100" lvl="1" indent="-342900">
              <a:buFont typeface="Wingdings" pitchFamily="2" charset="2"/>
              <a:buChar char="Ø"/>
            </a:pPr>
            <a:r>
              <a:rPr lang="en-US" dirty="0" smtClean="0">
                <a:latin typeface="Arial" pitchFamily="34" charset="0"/>
                <a:cs typeface="Arial" pitchFamily="34" charset="0"/>
              </a:rPr>
              <a:t>Logistical Considerations</a:t>
            </a:r>
          </a:p>
          <a:p>
            <a:pPr marL="800100" lvl="1" indent="-342900">
              <a:buFont typeface="Wingdings" pitchFamily="2" charset="2"/>
              <a:buChar char="Ø"/>
            </a:pPr>
            <a:r>
              <a:rPr lang="en-US" dirty="0" smtClean="0">
                <a:latin typeface="Arial" pitchFamily="34" charset="0"/>
                <a:cs typeface="Arial" pitchFamily="34" charset="0"/>
              </a:rPr>
              <a:t>Facilities</a:t>
            </a:r>
          </a:p>
          <a:p>
            <a:pPr marL="800100" lvl="1" indent="-342900">
              <a:buFont typeface="Wingdings" pitchFamily="2" charset="2"/>
              <a:buChar char="Ø"/>
            </a:pPr>
            <a:r>
              <a:rPr lang="en-US" dirty="0" smtClean="0">
                <a:latin typeface="Arial" pitchFamily="34" charset="0"/>
                <a:cs typeface="Arial" pitchFamily="34" charset="0"/>
              </a:rPr>
              <a:t>Combined Planning</a:t>
            </a:r>
          </a:p>
          <a:p>
            <a:pPr marL="800100" lvl="1" indent="-342900">
              <a:buFont typeface="Wingdings" pitchFamily="2" charset="2"/>
              <a:buChar char="Ø"/>
            </a:pPr>
            <a:endParaRPr lang="en-US" sz="1600" dirty="0" smtClean="0">
              <a:latin typeface="Arial" pitchFamily="34" charset="0"/>
              <a:cs typeface="Arial" pitchFamily="34" charset="0"/>
            </a:endParaRPr>
          </a:p>
          <a:p>
            <a:pPr marL="800100" lvl="1" indent="-342900">
              <a:buFont typeface="Wingdings" pitchFamily="2" charset="2"/>
              <a:buChar char="Ø"/>
            </a:pPr>
            <a:endParaRPr lang="en-US" sz="1600" dirty="0" smtClean="0">
              <a:latin typeface="Arial" pitchFamily="34" charset="0"/>
              <a:cs typeface="Arial" pitchFamily="34" charset="0"/>
            </a:endParaRPr>
          </a:p>
          <a:p>
            <a:pPr marL="342900" indent="-342900"/>
            <a:endParaRPr lang="en-US" sz="1600" b="1" dirty="0" smtClean="0">
              <a:latin typeface="Arial" pitchFamily="34" charset="0"/>
              <a:cs typeface="Arial" pitchFamily="34" charset="0"/>
            </a:endParaRPr>
          </a:p>
          <a:p>
            <a:pPr marL="342900" indent="-342900"/>
            <a:endParaRPr lang="en-US" sz="1600" b="1" dirty="0" smtClean="0">
              <a:latin typeface="Arial" pitchFamily="34" charset="0"/>
              <a:cs typeface="Arial" pitchFamily="34" charset="0"/>
            </a:endParaRPr>
          </a:p>
        </p:txBody>
      </p:sp>
      <p:pic>
        <p:nvPicPr>
          <p:cNvPr id="54275" name="Picture 3" descr="D:\Afghanistan 9 NOV 12\101NIKON\DSCN8300.JPG"/>
          <p:cNvPicPr>
            <a:picLocks noChangeAspect="1" noChangeArrowheads="1"/>
          </p:cNvPicPr>
          <p:nvPr/>
        </p:nvPicPr>
        <p:blipFill>
          <a:blip r:embed="rId5" cstate="print"/>
          <a:srcRect/>
          <a:stretch>
            <a:fillRect/>
          </a:stretch>
        </p:blipFill>
        <p:spPr bwMode="auto">
          <a:xfrm>
            <a:off x="6172200" y="4191000"/>
            <a:ext cx="2971800" cy="2667000"/>
          </a:xfrm>
          <a:prstGeom prst="rect">
            <a:avLst/>
          </a:prstGeom>
          <a:noFill/>
        </p:spPr>
      </p:pic>
      <p:pic>
        <p:nvPicPr>
          <p:cNvPr id="54276" name="Picture 4" descr="D:\Afghanistan 9 NOV 12\101NIKON\DSCN8302.JPG"/>
          <p:cNvPicPr>
            <a:picLocks noChangeAspect="1" noChangeArrowheads="1"/>
          </p:cNvPicPr>
          <p:nvPr/>
        </p:nvPicPr>
        <p:blipFill>
          <a:blip r:embed="rId6" cstate="print"/>
          <a:srcRect/>
          <a:stretch>
            <a:fillRect/>
          </a:stretch>
        </p:blipFill>
        <p:spPr bwMode="auto">
          <a:xfrm>
            <a:off x="3073400" y="4191000"/>
            <a:ext cx="3022600" cy="2667000"/>
          </a:xfrm>
          <a:prstGeom prst="rect">
            <a:avLst/>
          </a:prstGeom>
          <a:noFill/>
        </p:spPr>
      </p:pic>
      <p:pic>
        <p:nvPicPr>
          <p:cNvPr id="15" name="Picture 3" descr="K:\Afghanistan Deployment Pictures 2012\Afghanistan 28 NOV 12\101NIKON\DSCN8736.JPG"/>
          <p:cNvPicPr>
            <a:picLocks noChangeAspect="1" noChangeArrowheads="1"/>
          </p:cNvPicPr>
          <p:nvPr/>
        </p:nvPicPr>
        <p:blipFill>
          <a:blip r:embed="rId7" cstate="print"/>
          <a:srcRect/>
          <a:stretch>
            <a:fillRect/>
          </a:stretch>
        </p:blipFill>
        <p:spPr bwMode="auto">
          <a:xfrm>
            <a:off x="0" y="4191001"/>
            <a:ext cx="2995084" cy="2667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0" y="0"/>
          <a:ext cx="9144000" cy="457200"/>
        </p:xfrm>
        <a:graphic>
          <a:graphicData uri="http://schemas.openxmlformats.org/drawingml/2006/table">
            <a:tbl>
              <a:tblPr/>
              <a:tblGrid>
                <a:gridCol w="854075"/>
                <a:gridCol w="1423988"/>
                <a:gridCol w="4572000"/>
                <a:gridCol w="1465262"/>
                <a:gridCol w="828675"/>
              </a:tblGrid>
              <a:tr h="4562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STRIKE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200" b="1" kern="1200" dirty="0" smtClean="0">
                          <a:solidFill>
                            <a:schemeClr val="tx1"/>
                          </a:solidFill>
                          <a:latin typeface="+mn-lt"/>
                          <a:ea typeface="+mn-ea"/>
                          <a:cs typeface="Arial" pitchFamily="34" charset="0"/>
                        </a:rPr>
                        <a:t>Key</a:t>
                      </a:r>
                      <a:r>
                        <a:rPr lang="en-US" sz="1200" b="1" kern="1200" baseline="0" dirty="0" smtClean="0">
                          <a:solidFill>
                            <a:schemeClr val="tx1"/>
                          </a:solidFill>
                          <a:latin typeface="+mn-lt"/>
                          <a:ea typeface="+mn-ea"/>
                          <a:cs typeface="Arial" pitchFamily="34" charset="0"/>
                        </a:rPr>
                        <a:t> Issues</a:t>
                      </a:r>
                      <a:endParaRPr lang="en-US" sz="1050" b="1" dirty="0" smtClean="0">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6 MAR 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2" name="Picture 61"/>
          <p:cNvPicPr>
            <a:picLocks noChangeAspect="1" noChangeArrowheads="1"/>
          </p:cNvPicPr>
          <p:nvPr/>
        </p:nvPicPr>
        <p:blipFill>
          <a:blip r:embed="rId3" cstate="print"/>
          <a:srcRect/>
          <a:stretch>
            <a:fillRect/>
          </a:stretch>
        </p:blipFill>
        <p:spPr bwMode="auto">
          <a:xfrm>
            <a:off x="277813" y="55563"/>
            <a:ext cx="304800" cy="422275"/>
          </a:xfrm>
          <a:prstGeom prst="rect">
            <a:avLst/>
          </a:prstGeom>
          <a:noFill/>
          <a:ln w="12700">
            <a:noFill/>
            <a:miter lim="800000"/>
            <a:headEnd/>
            <a:tailEnd/>
          </a:ln>
        </p:spPr>
      </p:pic>
      <p:graphicFrame>
        <p:nvGraphicFramePr>
          <p:cNvPr id="13" name="Object 3"/>
          <p:cNvGraphicFramePr>
            <a:graphicFrameLocks noChangeAspect="1"/>
          </p:cNvGraphicFramePr>
          <p:nvPr/>
        </p:nvGraphicFramePr>
        <p:xfrm>
          <a:off x="8572500" y="53975"/>
          <a:ext cx="339725" cy="381000"/>
        </p:xfrm>
        <a:graphic>
          <a:graphicData uri="http://schemas.openxmlformats.org/presentationml/2006/ole">
            <p:oleObj spid="_x0000_s43010" name="Bitmap Image" r:id="rId4" imgW="7621064" imgH="5714286" progId="PBrush">
              <p:embed/>
            </p:oleObj>
          </a:graphicData>
        </a:graphic>
      </p:graphicFrame>
      <p:sp>
        <p:nvSpPr>
          <p:cNvPr id="14" name="Text Box 8"/>
          <p:cNvSpPr txBox="1">
            <a:spLocks noChangeArrowheads="1"/>
          </p:cNvSpPr>
          <p:nvPr/>
        </p:nvSpPr>
        <p:spPr bwMode="auto">
          <a:xfrm>
            <a:off x="2273621" y="14288"/>
            <a:ext cx="4572000" cy="169862"/>
          </a:xfrm>
          <a:prstGeom prst="rect">
            <a:avLst/>
          </a:prstGeom>
          <a:solidFill>
            <a:srgbClr val="008000"/>
          </a:solidFill>
          <a:ln w="12700">
            <a:solidFill>
              <a:schemeClr val="tx1"/>
            </a:solidFill>
            <a:miter lim="800000"/>
            <a:headEnd/>
            <a:tailEnd/>
          </a:ln>
        </p:spPr>
        <p:txBody>
          <a:bodyPr lIns="0" tIns="0" rIns="0" bIns="0" anchor="ctr" anchorCtr="1">
            <a:spAutoFit/>
          </a:bodyPr>
          <a:lstStyle/>
          <a:p>
            <a:pPr algn="ctr" fontAlgn="auto">
              <a:spcBef>
                <a:spcPts val="0"/>
              </a:spcBef>
              <a:spcAft>
                <a:spcPts val="0"/>
              </a:spcAft>
              <a:defRPr/>
            </a:pPr>
            <a:r>
              <a:rPr lang="en-US" sz="1100" kern="0" dirty="0">
                <a:solidFill>
                  <a:sysClr val="window" lastClr="FFFFFF"/>
                </a:solidFill>
                <a:cs typeface="Arial" pitchFamily="34" charset="0"/>
              </a:rPr>
              <a:t>UNCLASSIFIED</a:t>
            </a:r>
          </a:p>
        </p:txBody>
      </p:sp>
      <p:sp>
        <p:nvSpPr>
          <p:cNvPr id="8" name="Title 1"/>
          <p:cNvSpPr txBox="1">
            <a:spLocks/>
          </p:cNvSpPr>
          <p:nvPr/>
        </p:nvSpPr>
        <p:spPr>
          <a:xfrm>
            <a:off x="0" y="457200"/>
            <a:ext cx="9144000" cy="6400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0" y="467706"/>
            <a:ext cx="9144000" cy="4278094"/>
          </a:xfrm>
          <a:prstGeom prst="rect">
            <a:avLst/>
          </a:prstGeom>
          <a:noFill/>
        </p:spPr>
        <p:txBody>
          <a:bodyPr wrap="square" rtlCol="0">
            <a:spAutoFit/>
          </a:bodyPr>
          <a:lstStyle/>
          <a:p>
            <a:pPr marL="342900" indent="-342900"/>
            <a:r>
              <a:rPr lang="en-US" sz="1600" b="1" dirty="0" smtClean="0">
                <a:latin typeface="Arial" pitchFamily="34" charset="0"/>
                <a:cs typeface="Arial" pitchFamily="34" charset="0"/>
              </a:rPr>
              <a:t>2</a:t>
            </a:r>
            <a:r>
              <a:rPr lang="en-US" sz="1600" b="1" baseline="30000" dirty="0" smtClean="0">
                <a:latin typeface="Arial" pitchFamily="34" charset="0"/>
                <a:cs typeface="Arial" pitchFamily="34" charset="0"/>
              </a:rPr>
              <a:t>nd</a:t>
            </a:r>
            <a:r>
              <a:rPr lang="en-US" sz="1600" b="1" dirty="0" smtClean="0">
                <a:latin typeface="Arial" pitchFamily="34" charset="0"/>
                <a:cs typeface="Arial" pitchFamily="34" charset="0"/>
              </a:rPr>
              <a:t> BDE 201</a:t>
            </a:r>
            <a:r>
              <a:rPr lang="en-US" sz="1600" b="1" baseline="30000" dirty="0" smtClean="0">
                <a:latin typeface="Arial" pitchFamily="34" charset="0"/>
                <a:cs typeface="Arial" pitchFamily="34" charset="0"/>
              </a:rPr>
              <a:t>st</a:t>
            </a:r>
            <a:r>
              <a:rPr lang="en-US" sz="1600" b="1" dirty="0" smtClean="0">
                <a:latin typeface="Arial" pitchFamily="34" charset="0"/>
                <a:cs typeface="Arial" pitchFamily="34" charset="0"/>
              </a:rPr>
              <a:t> Corps Realignment </a:t>
            </a:r>
          </a:p>
          <a:p>
            <a:pPr marL="800100" lvl="1" indent="-342900">
              <a:buFont typeface="+mj-lt"/>
              <a:buAutoNum type="arabicPeriod"/>
            </a:pPr>
            <a:r>
              <a:rPr lang="en-US" sz="1600" b="1" dirty="0" smtClean="0">
                <a:latin typeface="Arial" pitchFamily="34" charset="0"/>
                <a:cs typeface="Arial" pitchFamily="34" charset="0"/>
              </a:rPr>
              <a:t>Issue:   </a:t>
            </a:r>
            <a:r>
              <a:rPr lang="en-US" sz="1600" dirty="0" smtClean="0">
                <a:latin typeface="Arial" pitchFamily="34" charset="0"/>
                <a:cs typeface="Arial" pitchFamily="34" charset="0"/>
              </a:rPr>
              <a:t>Contracting –The need arose for an extensive amount of “bridging contracts” to allow for the continued service of life support necessities required for the ANA to continue to function.  These contracts were critical in the realignment process because the ANA’s contracting system would not come on-line until DEC 12, after the realignment and into the winter months and cold weather.  </a:t>
            </a:r>
            <a:endParaRPr lang="en-US" sz="1600" b="1" dirty="0" smtClean="0">
              <a:latin typeface="Arial" pitchFamily="34" charset="0"/>
              <a:cs typeface="Arial" pitchFamily="34" charset="0"/>
            </a:endParaRPr>
          </a:p>
          <a:p>
            <a:pPr marL="800100" lvl="1" indent="-342900">
              <a:buFont typeface="+mj-lt"/>
              <a:buAutoNum type="arabicPeriod"/>
            </a:pPr>
            <a:r>
              <a:rPr lang="en-US" sz="1600" b="1" dirty="0" smtClean="0">
                <a:latin typeface="Arial" pitchFamily="34" charset="0"/>
                <a:cs typeface="Arial" pitchFamily="34" charset="0"/>
              </a:rPr>
              <a:t>Discussion: </a:t>
            </a:r>
            <a:r>
              <a:rPr lang="en-US" sz="1600" dirty="0" smtClean="0">
                <a:latin typeface="Arial" pitchFamily="34" charset="0"/>
                <a:cs typeface="Arial" pitchFamily="34" charset="0"/>
              </a:rPr>
              <a:t>Previously these contracts had serviced exclusively CF forces at CF locations.  During this process, TM Talon had one logistics officer who had assumed responsibility for both the BDE S-4 and the Garrison Support Unit. TM Talon’s Signal Officer and Assistant S3 were responsible for paying contractors upon completion.  The duties of COR were all-consuming and left little time for anything else.  During the contracting process red tape was abundant at NTM-A/ISAF/RC levels.  Success depended upon close coordination with all agencies involved, especially the FOB Fenty contracting Officer and the 4-4 BDE Engineering Officer. </a:t>
            </a:r>
          </a:p>
          <a:p>
            <a:pPr marL="800100" lvl="1" indent="-342900"/>
            <a:endParaRPr lang="en-US" sz="1600" b="1" dirty="0" smtClean="0">
              <a:latin typeface="Arial" pitchFamily="34" charset="0"/>
              <a:cs typeface="Arial" pitchFamily="34" charset="0"/>
            </a:endParaRPr>
          </a:p>
          <a:p>
            <a:pPr marL="342900" indent="-342900"/>
            <a:endParaRPr lang="en-US" sz="1600" b="1" dirty="0" smtClean="0">
              <a:latin typeface="Arial" pitchFamily="34" charset="0"/>
              <a:cs typeface="Arial" pitchFamily="34" charset="0"/>
            </a:endParaRPr>
          </a:p>
          <a:p>
            <a:pPr marL="342900" indent="-342900"/>
            <a:endParaRPr lang="en-US" sz="1600" b="1" dirty="0" smtClean="0">
              <a:latin typeface="Arial" pitchFamily="34" charset="0"/>
              <a:cs typeface="Arial" pitchFamily="34" charset="0"/>
            </a:endParaRPr>
          </a:p>
        </p:txBody>
      </p:sp>
      <p:pic>
        <p:nvPicPr>
          <p:cNvPr id="54275" name="Picture 3" descr="D:\Afghanistan 9 NOV 12\101NIKON\DSCN8300.JPG"/>
          <p:cNvPicPr>
            <a:picLocks noChangeAspect="1" noChangeArrowheads="1"/>
          </p:cNvPicPr>
          <p:nvPr/>
        </p:nvPicPr>
        <p:blipFill>
          <a:blip r:embed="rId5" cstate="print"/>
          <a:srcRect/>
          <a:stretch>
            <a:fillRect/>
          </a:stretch>
        </p:blipFill>
        <p:spPr bwMode="auto">
          <a:xfrm>
            <a:off x="6172200" y="4191000"/>
            <a:ext cx="2971800" cy="2667000"/>
          </a:xfrm>
          <a:prstGeom prst="rect">
            <a:avLst/>
          </a:prstGeom>
          <a:noFill/>
        </p:spPr>
      </p:pic>
      <p:pic>
        <p:nvPicPr>
          <p:cNvPr id="54276" name="Picture 4" descr="D:\Afghanistan 9 NOV 12\101NIKON\DSCN8302.JPG"/>
          <p:cNvPicPr>
            <a:picLocks noChangeAspect="1" noChangeArrowheads="1"/>
          </p:cNvPicPr>
          <p:nvPr/>
        </p:nvPicPr>
        <p:blipFill>
          <a:blip r:embed="rId6" cstate="print"/>
          <a:srcRect/>
          <a:stretch>
            <a:fillRect/>
          </a:stretch>
        </p:blipFill>
        <p:spPr bwMode="auto">
          <a:xfrm>
            <a:off x="3073400" y="4191000"/>
            <a:ext cx="3022600" cy="2667000"/>
          </a:xfrm>
          <a:prstGeom prst="rect">
            <a:avLst/>
          </a:prstGeom>
          <a:noFill/>
        </p:spPr>
      </p:pic>
      <p:pic>
        <p:nvPicPr>
          <p:cNvPr id="15" name="Picture 3" descr="K:\Afghanistan Deployment Pictures 2012\Afghanistan 28 NOV 12\101NIKON\DSCN8736.JPG"/>
          <p:cNvPicPr>
            <a:picLocks noChangeAspect="1" noChangeArrowheads="1"/>
          </p:cNvPicPr>
          <p:nvPr/>
        </p:nvPicPr>
        <p:blipFill>
          <a:blip r:embed="rId7" cstate="print"/>
          <a:srcRect/>
          <a:stretch>
            <a:fillRect/>
          </a:stretch>
        </p:blipFill>
        <p:spPr bwMode="auto">
          <a:xfrm>
            <a:off x="0" y="4191001"/>
            <a:ext cx="2995084" cy="26670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0" y="0"/>
          <a:ext cx="9144000" cy="457200"/>
        </p:xfrm>
        <a:graphic>
          <a:graphicData uri="http://schemas.openxmlformats.org/drawingml/2006/table">
            <a:tbl>
              <a:tblPr/>
              <a:tblGrid>
                <a:gridCol w="854075"/>
                <a:gridCol w="1423988"/>
                <a:gridCol w="4572000"/>
                <a:gridCol w="1465262"/>
                <a:gridCol w="828675"/>
              </a:tblGrid>
              <a:tr h="4562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STRIKE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200" b="1" kern="1200" dirty="0" smtClean="0">
                          <a:solidFill>
                            <a:schemeClr val="tx1"/>
                          </a:solidFill>
                          <a:latin typeface="+mn-lt"/>
                          <a:ea typeface="+mn-ea"/>
                          <a:cs typeface="Arial" pitchFamily="34" charset="0"/>
                        </a:rPr>
                        <a:t>Key</a:t>
                      </a:r>
                      <a:r>
                        <a:rPr lang="en-US" sz="1200" b="1" kern="1200" baseline="0" dirty="0" smtClean="0">
                          <a:solidFill>
                            <a:schemeClr val="tx1"/>
                          </a:solidFill>
                          <a:latin typeface="+mn-lt"/>
                          <a:ea typeface="+mn-ea"/>
                          <a:cs typeface="Arial" pitchFamily="34" charset="0"/>
                        </a:rPr>
                        <a:t> Issues</a:t>
                      </a:r>
                      <a:endParaRPr lang="en-US" sz="1050" b="1" dirty="0" smtClean="0">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6 MAR 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2" name="Picture 61"/>
          <p:cNvPicPr>
            <a:picLocks noChangeAspect="1" noChangeArrowheads="1"/>
          </p:cNvPicPr>
          <p:nvPr/>
        </p:nvPicPr>
        <p:blipFill>
          <a:blip r:embed="rId3" cstate="print"/>
          <a:srcRect/>
          <a:stretch>
            <a:fillRect/>
          </a:stretch>
        </p:blipFill>
        <p:spPr bwMode="auto">
          <a:xfrm>
            <a:off x="277813" y="55563"/>
            <a:ext cx="304800" cy="422275"/>
          </a:xfrm>
          <a:prstGeom prst="rect">
            <a:avLst/>
          </a:prstGeom>
          <a:noFill/>
          <a:ln w="12700">
            <a:noFill/>
            <a:miter lim="800000"/>
            <a:headEnd/>
            <a:tailEnd/>
          </a:ln>
        </p:spPr>
      </p:pic>
      <p:graphicFrame>
        <p:nvGraphicFramePr>
          <p:cNvPr id="13" name="Object 3"/>
          <p:cNvGraphicFramePr>
            <a:graphicFrameLocks noChangeAspect="1"/>
          </p:cNvGraphicFramePr>
          <p:nvPr/>
        </p:nvGraphicFramePr>
        <p:xfrm>
          <a:off x="8572500" y="53975"/>
          <a:ext cx="339725" cy="381000"/>
        </p:xfrm>
        <a:graphic>
          <a:graphicData uri="http://schemas.openxmlformats.org/presentationml/2006/ole">
            <p:oleObj spid="_x0000_s44034" name="Bitmap Image" r:id="rId4" imgW="7621064" imgH="5714286" progId="PBrush">
              <p:embed/>
            </p:oleObj>
          </a:graphicData>
        </a:graphic>
      </p:graphicFrame>
      <p:sp>
        <p:nvSpPr>
          <p:cNvPr id="14" name="Text Box 8"/>
          <p:cNvSpPr txBox="1">
            <a:spLocks noChangeArrowheads="1"/>
          </p:cNvSpPr>
          <p:nvPr/>
        </p:nvSpPr>
        <p:spPr bwMode="auto">
          <a:xfrm>
            <a:off x="2273621" y="14288"/>
            <a:ext cx="4572000" cy="169862"/>
          </a:xfrm>
          <a:prstGeom prst="rect">
            <a:avLst/>
          </a:prstGeom>
          <a:solidFill>
            <a:srgbClr val="008000"/>
          </a:solidFill>
          <a:ln w="12700">
            <a:solidFill>
              <a:schemeClr val="tx1"/>
            </a:solidFill>
            <a:miter lim="800000"/>
            <a:headEnd/>
            <a:tailEnd/>
          </a:ln>
        </p:spPr>
        <p:txBody>
          <a:bodyPr lIns="0" tIns="0" rIns="0" bIns="0" anchor="ctr" anchorCtr="1">
            <a:spAutoFit/>
          </a:bodyPr>
          <a:lstStyle/>
          <a:p>
            <a:pPr algn="ctr" fontAlgn="auto">
              <a:spcBef>
                <a:spcPts val="0"/>
              </a:spcBef>
              <a:spcAft>
                <a:spcPts val="0"/>
              </a:spcAft>
              <a:defRPr/>
            </a:pPr>
            <a:r>
              <a:rPr lang="en-US" sz="1100" kern="0" dirty="0">
                <a:solidFill>
                  <a:sysClr val="window" lastClr="FFFFFF"/>
                </a:solidFill>
                <a:cs typeface="Arial" pitchFamily="34" charset="0"/>
              </a:rPr>
              <a:t>UNCLASSIFIED</a:t>
            </a:r>
          </a:p>
        </p:txBody>
      </p:sp>
      <p:sp>
        <p:nvSpPr>
          <p:cNvPr id="8" name="Title 1"/>
          <p:cNvSpPr txBox="1">
            <a:spLocks/>
          </p:cNvSpPr>
          <p:nvPr/>
        </p:nvSpPr>
        <p:spPr>
          <a:xfrm>
            <a:off x="0" y="457200"/>
            <a:ext cx="9144000" cy="6400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0" y="609600"/>
            <a:ext cx="9144000" cy="4031873"/>
          </a:xfrm>
          <a:prstGeom prst="rect">
            <a:avLst/>
          </a:prstGeom>
          <a:noFill/>
        </p:spPr>
        <p:txBody>
          <a:bodyPr wrap="square" rtlCol="0">
            <a:spAutoFit/>
          </a:bodyPr>
          <a:lstStyle/>
          <a:p>
            <a:pPr marL="342900" indent="-342900"/>
            <a:r>
              <a:rPr lang="en-US" sz="1600" b="1" dirty="0" smtClean="0">
                <a:latin typeface="Arial" pitchFamily="34" charset="0"/>
                <a:cs typeface="Arial" pitchFamily="34" charset="0"/>
              </a:rPr>
              <a:t>2</a:t>
            </a:r>
            <a:r>
              <a:rPr lang="en-US" sz="1600" b="1" baseline="30000" dirty="0" smtClean="0">
                <a:latin typeface="Arial" pitchFamily="34" charset="0"/>
                <a:cs typeface="Arial" pitchFamily="34" charset="0"/>
              </a:rPr>
              <a:t>nd</a:t>
            </a:r>
            <a:r>
              <a:rPr lang="en-US" sz="1600" b="1" dirty="0" smtClean="0">
                <a:latin typeface="Arial" pitchFamily="34" charset="0"/>
                <a:cs typeface="Arial" pitchFamily="34" charset="0"/>
              </a:rPr>
              <a:t> BDE 201</a:t>
            </a:r>
            <a:r>
              <a:rPr lang="en-US" sz="1600" b="1" baseline="30000" dirty="0" smtClean="0">
                <a:latin typeface="Arial" pitchFamily="34" charset="0"/>
                <a:cs typeface="Arial" pitchFamily="34" charset="0"/>
              </a:rPr>
              <a:t>st</a:t>
            </a:r>
            <a:r>
              <a:rPr lang="en-US" sz="1600" b="1" dirty="0" smtClean="0">
                <a:latin typeface="Arial" pitchFamily="34" charset="0"/>
                <a:cs typeface="Arial" pitchFamily="34" charset="0"/>
              </a:rPr>
              <a:t> Corps Realignment</a:t>
            </a:r>
          </a:p>
          <a:p>
            <a:pPr marL="800100" lvl="1" indent="-342900">
              <a:buFont typeface="+mj-lt"/>
              <a:buAutoNum type="arabicPeriod"/>
            </a:pPr>
            <a:r>
              <a:rPr lang="en-US" sz="1600" b="1" dirty="0" smtClean="0">
                <a:latin typeface="Arial" pitchFamily="34" charset="0"/>
                <a:cs typeface="Arial" pitchFamily="34" charset="0"/>
              </a:rPr>
              <a:t>Issue: </a:t>
            </a:r>
            <a:r>
              <a:rPr lang="en-US" sz="1600" dirty="0" smtClean="0">
                <a:latin typeface="Arial" pitchFamily="34" charset="0"/>
                <a:cs typeface="Arial" pitchFamily="34" charset="0"/>
              </a:rPr>
              <a:t>Cultural Issues – During the course of the 2</a:t>
            </a:r>
            <a:r>
              <a:rPr lang="en-US" sz="1600" baseline="30000" dirty="0" smtClean="0">
                <a:latin typeface="Arial" pitchFamily="34" charset="0"/>
                <a:cs typeface="Arial" pitchFamily="34" charset="0"/>
              </a:rPr>
              <a:t>nd</a:t>
            </a:r>
            <a:r>
              <a:rPr lang="en-US" sz="1600" dirty="0" smtClean="0">
                <a:latin typeface="Arial" pitchFamily="34" charset="0"/>
                <a:cs typeface="Arial" pitchFamily="34" charset="0"/>
              </a:rPr>
              <a:t> ANA BDEs realignment, TM Talon encountered several cultural issues and only through careful negotiation of  these issues and working closely with the Afghans to develop solutions were we able to maintain rapport and accomplish the mission.</a:t>
            </a:r>
            <a:endParaRPr lang="en-US" sz="1600" b="1" dirty="0" smtClean="0">
              <a:latin typeface="Arial" pitchFamily="34" charset="0"/>
              <a:cs typeface="Arial" pitchFamily="34" charset="0"/>
            </a:endParaRPr>
          </a:p>
          <a:p>
            <a:pPr marL="800100" lvl="1" indent="-342900">
              <a:buFont typeface="+mj-lt"/>
              <a:buAutoNum type="arabicPeriod"/>
            </a:pPr>
            <a:r>
              <a:rPr lang="en-US" sz="1600" b="1" dirty="0" smtClean="0">
                <a:latin typeface="Arial" pitchFamily="34" charset="0"/>
                <a:cs typeface="Arial" pitchFamily="34" charset="0"/>
              </a:rPr>
              <a:t>Discussion:  </a:t>
            </a:r>
            <a:r>
              <a:rPr lang="en-US" sz="1600" dirty="0" smtClean="0">
                <a:latin typeface="Arial" pitchFamily="34" charset="0"/>
                <a:cs typeface="Arial" pitchFamily="34" charset="0"/>
              </a:rPr>
              <a:t>During the realignment TM Talon encountered several issues that by American standards would be considered trivial, but by Afghan standards were “red lines” that they were unable to budge on. It was not uncommon for an Afghan planning meeting to be somewhat disjointed and very consensus oriented.  Commanders would seek consensus from everyone in the room, vice giving orders.  This in an anathema to Western military leaders as a Commander’s word is law, but when taken in the cultural context, one can see that by seeking consensus in a public forum everyone will become a stake holder and not only share in success, but more importantly share the blame should failure occur. </a:t>
            </a:r>
          </a:p>
          <a:p>
            <a:pPr marL="800100" lvl="1" indent="-342900"/>
            <a:endParaRPr lang="en-US" sz="1600" b="1" dirty="0" smtClean="0">
              <a:latin typeface="Arial" pitchFamily="34" charset="0"/>
              <a:cs typeface="Arial" pitchFamily="34" charset="0"/>
            </a:endParaRPr>
          </a:p>
          <a:p>
            <a:pPr marL="342900" indent="-342900"/>
            <a:endParaRPr lang="en-US" sz="1600" b="1" dirty="0" smtClean="0">
              <a:latin typeface="Arial" pitchFamily="34" charset="0"/>
              <a:cs typeface="Arial" pitchFamily="34" charset="0"/>
            </a:endParaRPr>
          </a:p>
          <a:p>
            <a:pPr marL="342900" indent="-342900"/>
            <a:endParaRPr lang="en-US" sz="1600" b="1" dirty="0" smtClean="0">
              <a:latin typeface="Arial" pitchFamily="34" charset="0"/>
              <a:cs typeface="Arial" pitchFamily="34" charset="0"/>
            </a:endParaRPr>
          </a:p>
        </p:txBody>
      </p:sp>
      <p:sp>
        <p:nvSpPr>
          <p:cNvPr id="9" name="Rectangle 8"/>
          <p:cNvSpPr/>
          <p:nvPr/>
        </p:nvSpPr>
        <p:spPr>
          <a:xfrm>
            <a:off x="1066800" y="6400800"/>
            <a:ext cx="7086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sounds like a math problem to me” – Unnamed U.S. Officer</a:t>
            </a:r>
            <a:endParaRPr lang="en-US" dirty="0"/>
          </a:p>
        </p:txBody>
      </p:sp>
      <p:pic>
        <p:nvPicPr>
          <p:cNvPr id="56323" name="Picture 3" descr="D:\Afghanistan 26 SEPT 12\100NIKON\DSCN7435.JPG"/>
          <p:cNvPicPr>
            <a:picLocks noChangeAspect="1" noChangeArrowheads="1"/>
          </p:cNvPicPr>
          <p:nvPr/>
        </p:nvPicPr>
        <p:blipFill>
          <a:blip r:embed="rId5" cstate="print"/>
          <a:srcRect/>
          <a:stretch>
            <a:fillRect/>
          </a:stretch>
        </p:blipFill>
        <p:spPr bwMode="auto">
          <a:xfrm>
            <a:off x="0" y="3962400"/>
            <a:ext cx="3048000" cy="2355273"/>
          </a:xfrm>
          <a:prstGeom prst="rect">
            <a:avLst/>
          </a:prstGeom>
          <a:noFill/>
        </p:spPr>
      </p:pic>
      <p:pic>
        <p:nvPicPr>
          <p:cNvPr id="56324" name="Picture 4" descr="D:\Afghanistan 21 OCT 12\100NIKON\DSCN7935.JPG"/>
          <p:cNvPicPr>
            <a:picLocks noChangeAspect="1" noChangeArrowheads="1"/>
          </p:cNvPicPr>
          <p:nvPr/>
        </p:nvPicPr>
        <p:blipFill>
          <a:blip r:embed="rId6" cstate="print"/>
          <a:srcRect/>
          <a:stretch>
            <a:fillRect/>
          </a:stretch>
        </p:blipFill>
        <p:spPr bwMode="auto">
          <a:xfrm>
            <a:off x="6172200" y="4069774"/>
            <a:ext cx="2971800" cy="2228850"/>
          </a:xfrm>
          <a:prstGeom prst="rect">
            <a:avLst/>
          </a:prstGeom>
          <a:noFill/>
        </p:spPr>
      </p:pic>
      <p:pic>
        <p:nvPicPr>
          <p:cNvPr id="15" name="Picture 3" descr="D:\Afghanistan 9 NOV 12\100NIKON\DSCN8104.JPG"/>
          <p:cNvPicPr>
            <a:picLocks noChangeAspect="1" noChangeArrowheads="1"/>
          </p:cNvPicPr>
          <p:nvPr/>
        </p:nvPicPr>
        <p:blipFill>
          <a:blip r:embed="rId7" cstate="print"/>
          <a:srcRect t="30247" b="10494"/>
          <a:stretch>
            <a:fillRect/>
          </a:stretch>
        </p:blipFill>
        <p:spPr bwMode="auto">
          <a:xfrm>
            <a:off x="3171498" y="4031674"/>
            <a:ext cx="2880121" cy="2275657"/>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0" y="0"/>
          <a:ext cx="9144000" cy="457200"/>
        </p:xfrm>
        <a:graphic>
          <a:graphicData uri="http://schemas.openxmlformats.org/drawingml/2006/table">
            <a:tbl>
              <a:tblPr/>
              <a:tblGrid>
                <a:gridCol w="854075"/>
                <a:gridCol w="1423988"/>
                <a:gridCol w="4572000"/>
                <a:gridCol w="1465262"/>
                <a:gridCol w="828675"/>
              </a:tblGrid>
              <a:tr h="4562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STRIKE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200" b="1" kern="1200" dirty="0" smtClean="0">
                          <a:solidFill>
                            <a:schemeClr val="tx1"/>
                          </a:solidFill>
                          <a:latin typeface="+mn-lt"/>
                          <a:ea typeface="+mn-ea"/>
                          <a:cs typeface="Arial" pitchFamily="34" charset="0"/>
                        </a:rPr>
                        <a:t>Key</a:t>
                      </a:r>
                      <a:r>
                        <a:rPr lang="en-US" sz="1200" b="1" kern="1200" baseline="0" dirty="0" smtClean="0">
                          <a:solidFill>
                            <a:schemeClr val="tx1"/>
                          </a:solidFill>
                          <a:latin typeface="+mn-lt"/>
                          <a:ea typeface="+mn-ea"/>
                          <a:cs typeface="Arial" pitchFamily="34" charset="0"/>
                        </a:rPr>
                        <a:t> Issues</a:t>
                      </a:r>
                      <a:endParaRPr lang="en-US" sz="1050" b="1" dirty="0" smtClean="0">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6 MAR 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2" name="Picture 61"/>
          <p:cNvPicPr>
            <a:picLocks noChangeAspect="1" noChangeArrowheads="1"/>
          </p:cNvPicPr>
          <p:nvPr/>
        </p:nvPicPr>
        <p:blipFill>
          <a:blip r:embed="rId3" cstate="print"/>
          <a:srcRect/>
          <a:stretch>
            <a:fillRect/>
          </a:stretch>
        </p:blipFill>
        <p:spPr bwMode="auto">
          <a:xfrm>
            <a:off x="277813" y="55563"/>
            <a:ext cx="304800" cy="422275"/>
          </a:xfrm>
          <a:prstGeom prst="rect">
            <a:avLst/>
          </a:prstGeom>
          <a:noFill/>
          <a:ln w="12700">
            <a:noFill/>
            <a:miter lim="800000"/>
            <a:headEnd/>
            <a:tailEnd/>
          </a:ln>
        </p:spPr>
      </p:pic>
      <p:graphicFrame>
        <p:nvGraphicFramePr>
          <p:cNvPr id="13" name="Object 3"/>
          <p:cNvGraphicFramePr>
            <a:graphicFrameLocks noChangeAspect="1"/>
          </p:cNvGraphicFramePr>
          <p:nvPr/>
        </p:nvGraphicFramePr>
        <p:xfrm>
          <a:off x="8572500" y="53975"/>
          <a:ext cx="339725" cy="381000"/>
        </p:xfrm>
        <a:graphic>
          <a:graphicData uri="http://schemas.openxmlformats.org/presentationml/2006/ole">
            <p:oleObj spid="_x0000_s45058" name="Bitmap Image" r:id="rId4" imgW="7621064" imgH="5714286" progId="PBrush">
              <p:embed/>
            </p:oleObj>
          </a:graphicData>
        </a:graphic>
      </p:graphicFrame>
      <p:sp>
        <p:nvSpPr>
          <p:cNvPr id="14" name="Text Box 8"/>
          <p:cNvSpPr txBox="1">
            <a:spLocks noChangeArrowheads="1"/>
          </p:cNvSpPr>
          <p:nvPr/>
        </p:nvSpPr>
        <p:spPr bwMode="auto">
          <a:xfrm>
            <a:off x="2273621" y="14288"/>
            <a:ext cx="4572000" cy="169862"/>
          </a:xfrm>
          <a:prstGeom prst="rect">
            <a:avLst/>
          </a:prstGeom>
          <a:solidFill>
            <a:srgbClr val="008000"/>
          </a:solidFill>
          <a:ln w="12700">
            <a:solidFill>
              <a:schemeClr val="tx1"/>
            </a:solidFill>
            <a:miter lim="800000"/>
            <a:headEnd/>
            <a:tailEnd/>
          </a:ln>
        </p:spPr>
        <p:txBody>
          <a:bodyPr lIns="0" tIns="0" rIns="0" bIns="0" anchor="ctr" anchorCtr="1">
            <a:spAutoFit/>
          </a:bodyPr>
          <a:lstStyle/>
          <a:p>
            <a:pPr algn="ctr" fontAlgn="auto">
              <a:spcBef>
                <a:spcPts val="0"/>
              </a:spcBef>
              <a:spcAft>
                <a:spcPts val="0"/>
              </a:spcAft>
              <a:defRPr/>
            </a:pPr>
            <a:r>
              <a:rPr lang="en-US" sz="1100" kern="0" dirty="0">
                <a:solidFill>
                  <a:sysClr val="window" lastClr="FFFFFF"/>
                </a:solidFill>
                <a:cs typeface="Arial" pitchFamily="34" charset="0"/>
              </a:rPr>
              <a:t>UNCLASSIFIED</a:t>
            </a:r>
          </a:p>
        </p:txBody>
      </p:sp>
      <p:sp>
        <p:nvSpPr>
          <p:cNvPr id="8" name="Title 1"/>
          <p:cNvSpPr txBox="1">
            <a:spLocks/>
          </p:cNvSpPr>
          <p:nvPr/>
        </p:nvSpPr>
        <p:spPr>
          <a:xfrm>
            <a:off x="0" y="457200"/>
            <a:ext cx="9144000" cy="6400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0" y="609600"/>
            <a:ext cx="9144000" cy="5355312"/>
          </a:xfrm>
          <a:prstGeom prst="rect">
            <a:avLst/>
          </a:prstGeom>
          <a:noFill/>
        </p:spPr>
        <p:txBody>
          <a:bodyPr wrap="square" rtlCol="0">
            <a:spAutoFit/>
          </a:bodyPr>
          <a:lstStyle/>
          <a:p>
            <a:pPr marL="342900" indent="-342900"/>
            <a:r>
              <a:rPr lang="en-US" b="1" dirty="0" smtClean="0">
                <a:latin typeface="Arial" pitchFamily="34" charset="0"/>
                <a:cs typeface="Arial" pitchFamily="34" charset="0"/>
              </a:rPr>
              <a:t>2</a:t>
            </a:r>
            <a:r>
              <a:rPr lang="en-US" b="1" baseline="30000" dirty="0" smtClean="0">
                <a:latin typeface="Arial" pitchFamily="34" charset="0"/>
                <a:cs typeface="Arial" pitchFamily="34" charset="0"/>
              </a:rPr>
              <a:t>nd</a:t>
            </a:r>
            <a:r>
              <a:rPr lang="en-US" b="1" dirty="0" smtClean="0">
                <a:latin typeface="Arial" pitchFamily="34" charset="0"/>
                <a:cs typeface="Arial" pitchFamily="34" charset="0"/>
              </a:rPr>
              <a:t> BDE 201</a:t>
            </a:r>
            <a:r>
              <a:rPr lang="en-US" b="1" baseline="30000" dirty="0" smtClean="0">
                <a:latin typeface="Arial" pitchFamily="34" charset="0"/>
                <a:cs typeface="Arial" pitchFamily="34" charset="0"/>
              </a:rPr>
              <a:t>st</a:t>
            </a:r>
            <a:r>
              <a:rPr lang="en-US" b="1" dirty="0" smtClean="0">
                <a:latin typeface="Arial" pitchFamily="34" charset="0"/>
                <a:cs typeface="Arial" pitchFamily="34" charset="0"/>
              </a:rPr>
              <a:t> Corps Realignment </a:t>
            </a:r>
          </a:p>
          <a:p>
            <a:pPr marL="800100" lvl="1" indent="-342900">
              <a:buFont typeface="+mj-lt"/>
              <a:buAutoNum type="arabicPeriod"/>
            </a:pPr>
            <a:r>
              <a:rPr lang="en-US" b="1" dirty="0" smtClean="0">
                <a:latin typeface="Arial" pitchFamily="34" charset="0"/>
                <a:cs typeface="Arial" pitchFamily="34" charset="0"/>
              </a:rPr>
              <a:t>Issue: </a:t>
            </a:r>
            <a:r>
              <a:rPr lang="en-US" dirty="0" smtClean="0">
                <a:latin typeface="Arial" pitchFamily="34" charset="0"/>
                <a:cs typeface="Arial" pitchFamily="34" charset="0"/>
              </a:rPr>
              <a:t>Logistical Considerations –  Declining direct CF support to ANSF logistics and unresponsiveness of organic ANA logistical capabilities.</a:t>
            </a:r>
            <a:endParaRPr lang="en-US" b="1" dirty="0" smtClean="0">
              <a:latin typeface="Arial" pitchFamily="34" charset="0"/>
              <a:cs typeface="Arial" pitchFamily="34" charset="0"/>
            </a:endParaRPr>
          </a:p>
          <a:p>
            <a:pPr marL="800100" lvl="1" indent="-342900">
              <a:buFont typeface="+mj-lt"/>
              <a:buAutoNum type="arabicPeriod"/>
            </a:pPr>
            <a:r>
              <a:rPr lang="en-US" b="1" dirty="0" smtClean="0">
                <a:latin typeface="Arial" pitchFamily="34" charset="0"/>
                <a:cs typeface="Arial" pitchFamily="34" charset="0"/>
              </a:rPr>
              <a:t>Discussion: </a:t>
            </a:r>
            <a:r>
              <a:rPr lang="en-US" dirty="0" smtClean="0">
                <a:latin typeface="Arial" pitchFamily="34" charset="0"/>
                <a:cs typeface="Arial" pitchFamily="34" charset="0"/>
              </a:rPr>
              <a:t>Because over the past 10 years CF has supplied the ANSF with whatever they might need, the ANSF believe that this is natural and expect that this system will continue.  During the realignment, CF was looked at to provide everything including beds, building materials, food, and fuel.  During the realignment, 6</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Kandak, 1</a:t>
            </a:r>
            <a:r>
              <a:rPr lang="en-US" baseline="30000" dirty="0" smtClean="0">
                <a:latin typeface="Arial" pitchFamily="34" charset="0"/>
                <a:cs typeface="Arial" pitchFamily="34" charset="0"/>
              </a:rPr>
              <a:t>st</a:t>
            </a:r>
            <a:r>
              <a:rPr lang="en-US" dirty="0" smtClean="0">
                <a:latin typeface="Arial" pitchFamily="34" charset="0"/>
                <a:cs typeface="Arial" pitchFamily="34" charset="0"/>
              </a:rPr>
              <a:t> BDE, was tasked with assuming the mouth of the Pech River Valley and make link up with 6</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Kandak, 2</a:t>
            </a:r>
            <a:r>
              <a:rPr lang="en-US" baseline="30000" dirty="0" smtClean="0">
                <a:latin typeface="Arial" pitchFamily="34" charset="0"/>
                <a:cs typeface="Arial" pitchFamily="34" charset="0"/>
              </a:rPr>
              <a:t>nd</a:t>
            </a:r>
            <a:r>
              <a:rPr lang="en-US" dirty="0" smtClean="0">
                <a:latin typeface="Arial" pitchFamily="34" charset="0"/>
                <a:cs typeface="Arial" pitchFamily="34" charset="0"/>
              </a:rPr>
              <a:t> BDE.  During this movement, they requested building materials for newly planned COP sites as well as service contracts to maintain life support.  During the BDE HQ realignment, the ANA BDE Commander and staff vocalized all of their needs to the advisor teams, and while they initially seemed outrageous, further consideration of their logistical system planning horizons and a lack of responsiveness in their system made their requests seem more realistic and necessary.</a:t>
            </a:r>
          </a:p>
          <a:p>
            <a:pPr marL="800100" lvl="1" indent="-342900"/>
            <a:endParaRPr lang="en-US" b="1" dirty="0" smtClean="0"/>
          </a:p>
          <a:p>
            <a:pPr marL="342900" indent="-342900"/>
            <a:endParaRPr lang="en-US" b="1" dirty="0" smtClean="0"/>
          </a:p>
          <a:p>
            <a:pPr marL="342900" indent="-342900"/>
            <a:endParaRPr lang="en-US" b="1" dirty="0" smtClean="0"/>
          </a:p>
        </p:txBody>
      </p:sp>
      <p:pic>
        <p:nvPicPr>
          <p:cNvPr id="3" name="Picture 4" descr="K:\Afghanistan Deployment Pictures 2012\Afghanistan 26 July 12\100NIKON\DSCN6161.JPG"/>
          <p:cNvPicPr>
            <a:picLocks noChangeAspect="1" noChangeArrowheads="1"/>
          </p:cNvPicPr>
          <p:nvPr/>
        </p:nvPicPr>
        <p:blipFill>
          <a:blip r:embed="rId5" cstate="print"/>
          <a:srcRect/>
          <a:stretch>
            <a:fillRect/>
          </a:stretch>
        </p:blipFill>
        <p:spPr bwMode="auto">
          <a:xfrm>
            <a:off x="6324600" y="5086350"/>
            <a:ext cx="2362200" cy="1771650"/>
          </a:xfrm>
          <a:prstGeom prst="rect">
            <a:avLst/>
          </a:prstGeom>
          <a:noFill/>
        </p:spPr>
      </p:pic>
      <p:pic>
        <p:nvPicPr>
          <p:cNvPr id="57349" name="Picture 5" descr="K:\Afghanistan Deployment Pictures 2012\Afghanistan 12 AUG 12\100NIKON\DSCN6953.JPG"/>
          <p:cNvPicPr>
            <a:picLocks noChangeAspect="1" noChangeArrowheads="1"/>
          </p:cNvPicPr>
          <p:nvPr/>
        </p:nvPicPr>
        <p:blipFill>
          <a:blip r:embed="rId6" cstate="print"/>
          <a:srcRect l="26681" t="9088" r="3947" b="10867"/>
          <a:stretch>
            <a:fillRect/>
          </a:stretch>
        </p:blipFill>
        <p:spPr bwMode="auto">
          <a:xfrm>
            <a:off x="3505200" y="5099539"/>
            <a:ext cx="2209800" cy="1758461"/>
          </a:xfrm>
          <a:prstGeom prst="rect">
            <a:avLst/>
          </a:prstGeom>
          <a:noFill/>
        </p:spPr>
      </p:pic>
      <p:pic>
        <p:nvPicPr>
          <p:cNvPr id="57350" name="Picture 6" descr="K:\Afghanistan Deployment Pictures 2012\Afghanistan 12 AUG 12\100NIKON\DSCN6970.JPG"/>
          <p:cNvPicPr>
            <a:picLocks noChangeAspect="1" noChangeArrowheads="1"/>
          </p:cNvPicPr>
          <p:nvPr/>
        </p:nvPicPr>
        <p:blipFill>
          <a:blip r:embed="rId7" cstate="print"/>
          <a:srcRect/>
          <a:stretch>
            <a:fillRect/>
          </a:stretch>
        </p:blipFill>
        <p:spPr bwMode="auto">
          <a:xfrm>
            <a:off x="485775" y="5107781"/>
            <a:ext cx="2333625" cy="1750219"/>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0" y="0"/>
          <a:ext cx="9144000" cy="457200"/>
        </p:xfrm>
        <a:graphic>
          <a:graphicData uri="http://schemas.openxmlformats.org/drawingml/2006/table">
            <a:tbl>
              <a:tblPr/>
              <a:tblGrid>
                <a:gridCol w="854075"/>
                <a:gridCol w="1423988"/>
                <a:gridCol w="4572000"/>
                <a:gridCol w="1465262"/>
                <a:gridCol w="828675"/>
              </a:tblGrid>
              <a:tr h="4562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STRIKE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200" b="1" kern="1200" dirty="0" smtClean="0">
                          <a:solidFill>
                            <a:schemeClr val="tx1"/>
                          </a:solidFill>
                          <a:latin typeface="+mn-lt"/>
                          <a:ea typeface="+mn-ea"/>
                          <a:cs typeface="Arial" pitchFamily="34" charset="0"/>
                        </a:rPr>
                        <a:t>Key</a:t>
                      </a:r>
                      <a:r>
                        <a:rPr lang="en-US" sz="1200" b="1" kern="1200" baseline="0" dirty="0" smtClean="0">
                          <a:solidFill>
                            <a:schemeClr val="tx1"/>
                          </a:solidFill>
                          <a:latin typeface="+mn-lt"/>
                          <a:ea typeface="+mn-ea"/>
                          <a:cs typeface="Arial" pitchFamily="34" charset="0"/>
                        </a:rPr>
                        <a:t> Issues</a:t>
                      </a:r>
                      <a:endParaRPr lang="en-US" sz="1050" b="1" dirty="0" smtClean="0">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6 MAR 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2" name="Picture 61"/>
          <p:cNvPicPr>
            <a:picLocks noChangeAspect="1" noChangeArrowheads="1"/>
          </p:cNvPicPr>
          <p:nvPr/>
        </p:nvPicPr>
        <p:blipFill>
          <a:blip r:embed="rId3" cstate="print"/>
          <a:srcRect/>
          <a:stretch>
            <a:fillRect/>
          </a:stretch>
        </p:blipFill>
        <p:spPr bwMode="auto">
          <a:xfrm>
            <a:off x="277813" y="55563"/>
            <a:ext cx="304800" cy="422275"/>
          </a:xfrm>
          <a:prstGeom prst="rect">
            <a:avLst/>
          </a:prstGeom>
          <a:noFill/>
          <a:ln w="12700">
            <a:noFill/>
            <a:miter lim="800000"/>
            <a:headEnd/>
            <a:tailEnd/>
          </a:ln>
        </p:spPr>
      </p:pic>
      <p:graphicFrame>
        <p:nvGraphicFramePr>
          <p:cNvPr id="13" name="Object 3"/>
          <p:cNvGraphicFramePr>
            <a:graphicFrameLocks noChangeAspect="1"/>
          </p:cNvGraphicFramePr>
          <p:nvPr/>
        </p:nvGraphicFramePr>
        <p:xfrm>
          <a:off x="8572500" y="53975"/>
          <a:ext cx="339725" cy="381000"/>
        </p:xfrm>
        <a:graphic>
          <a:graphicData uri="http://schemas.openxmlformats.org/presentationml/2006/ole">
            <p:oleObj spid="_x0000_s46082" name="Bitmap Image" r:id="rId4" imgW="7621064" imgH="5714286" progId="PBrush">
              <p:embed/>
            </p:oleObj>
          </a:graphicData>
        </a:graphic>
      </p:graphicFrame>
      <p:sp>
        <p:nvSpPr>
          <p:cNvPr id="14" name="Text Box 8"/>
          <p:cNvSpPr txBox="1">
            <a:spLocks noChangeArrowheads="1"/>
          </p:cNvSpPr>
          <p:nvPr/>
        </p:nvSpPr>
        <p:spPr bwMode="auto">
          <a:xfrm>
            <a:off x="2273621" y="14288"/>
            <a:ext cx="4572000" cy="169862"/>
          </a:xfrm>
          <a:prstGeom prst="rect">
            <a:avLst/>
          </a:prstGeom>
          <a:solidFill>
            <a:srgbClr val="008000"/>
          </a:solidFill>
          <a:ln w="12700">
            <a:solidFill>
              <a:schemeClr val="tx1"/>
            </a:solidFill>
            <a:miter lim="800000"/>
            <a:headEnd/>
            <a:tailEnd/>
          </a:ln>
        </p:spPr>
        <p:txBody>
          <a:bodyPr lIns="0" tIns="0" rIns="0" bIns="0" anchor="ctr" anchorCtr="1">
            <a:spAutoFit/>
          </a:bodyPr>
          <a:lstStyle/>
          <a:p>
            <a:pPr algn="ctr" fontAlgn="auto">
              <a:spcBef>
                <a:spcPts val="0"/>
              </a:spcBef>
              <a:spcAft>
                <a:spcPts val="0"/>
              </a:spcAft>
              <a:defRPr/>
            </a:pPr>
            <a:r>
              <a:rPr lang="en-US" sz="1100" kern="0" dirty="0">
                <a:solidFill>
                  <a:sysClr val="window" lastClr="FFFFFF"/>
                </a:solidFill>
                <a:cs typeface="Arial" pitchFamily="34" charset="0"/>
              </a:rPr>
              <a:t>UNCLASSIFIED</a:t>
            </a:r>
          </a:p>
        </p:txBody>
      </p:sp>
      <p:sp>
        <p:nvSpPr>
          <p:cNvPr id="8" name="Title 1"/>
          <p:cNvSpPr txBox="1">
            <a:spLocks/>
          </p:cNvSpPr>
          <p:nvPr/>
        </p:nvSpPr>
        <p:spPr>
          <a:xfrm>
            <a:off x="0" y="457200"/>
            <a:ext cx="9144000" cy="6400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0" y="449758"/>
            <a:ext cx="9144000" cy="5539978"/>
          </a:xfrm>
          <a:prstGeom prst="rect">
            <a:avLst/>
          </a:prstGeom>
          <a:noFill/>
        </p:spPr>
        <p:txBody>
          <a:bodyPr wrap="square" rtlCol="0">
            <a:spAutoFit/>
          </a:bodyPr>
          <a:lstStyle/>
          <a:p>
            <a:pPr marL="342900" indent="-342900"/>
            <a:r>
              <a:rPr lang="en-US" b="1" dirty="0" smtClean="0">
                <a:latin typeface="Arial" pitchFamily="34" charset="0"/>
                <a:cs typeface="Arial" pitchFamily="34" charset="0"/>
              </a:rPr>
              <a:t>2</a:t>
            </a:r>
            <a:r>
              <a:rPr lang="en-US" b="1" baseline="30000" dirty="0" smtClean="0">
                <a:latin typeface="Arial" pitchFamily="34" charset="0"/>
                <a:cs typeface="Arial" pitchFamily="34" charset="0"/>
              </a:rPr>
              <a:t>nd</a:t>
            </a:r>
            <a:r>
              <a:rPr lang="en-US" b="1" dirty="0" smtClean="0">
                <a:latin typeface="Arial" pitchFamily="34" charset="0"/>
                <a:cs typeface="Arial" pitchFamily="34" charset="0"/>
              </a:rPr>
              <a:t> BDE 201</a:t>
            </a:r>
            <a:r>
              <a:rPr lang="en-US" b="1" baseline="30000" dirty="0" smtClean="0">
                <a:latin typeface="Arial" pitchFamily="34" charset="0"/>
                <a:cs typeface="Arial" pitchFamily="34" charset="0"/>
              </a:rPr>
              <a:t>st</a:t>
            </a:r>
            <a:r>
              <a:rPr lang="en-US" b="1" dirty="0" smtClean="0">
                <a:latin typeface="Arial" pitchFamily="34" charset="0"/>
                <a:cs typeface="Arial" pitchFamily="34" charset="0"/>
              </a:rPr>
              <a:t> Corps Realignment </a:t>
            </a:r>
          </a:p>
          <a:p>
            <a:pPr marL="800100" lvl="1" indent="-342900">
              <a:buFont typeface="+mj-lt"/>
              <a:buAutoNum type="arabicPeriod"/>
            </a:pPr>
            <a:r>
              <a:rPr lang="en-US" sz="1600" b="1" dirty="0" smtClean="0">
                <a:latin typeface="Arial" pitchFamily="34" charset="0"/>
                <a:cs typeface="Arial" pitchFamily="34" charset="0"/>
              </a:rPr>
              <a:t>Issue:   </a:t>
            </a:r>
            <a:r>
              <a:rPr lang="en-US" sz="1600" dirty="0" smtClean="0">
                <a:latin typeface="Arial" pitchFamily="34" charset="0"/>
                <a:cs typeface="Arial" pitchFamily="34" charset="0"/>
              </a:rPr>
              <a:t>Facilities: When realigning ANSF units into new locations, the CF advisors and the BSI higher HQ must ensure facilities at the receiving location can adequately support the number of newly arriving ANSF personnel. Considerations include (but are not limited to) sewage capacity, DFAC capacity, shower/latrine capacity, lodging capacity,  medical facility capabilities, motorpool space, and mosque capacity.</a:t>
            </a:r>
            <a:endParaRPr lang="en-US" sz="1600" b="1" dirty="0" smtClean="0">
              <a:latin typeface="Arial" pitchFamily="34" charset="0"/>
              <a:cs typeface="Arial" pitchFamily="34" charset="0"/>
            </a:endParaRPr>
          </a:p>
          <a:p>
            <a:pPr marL="800100" lvl="1" indent="-342900">
              <a:buFont typeface="+mj-lt"/>
              <a:buAutoNum type="arabicPeriod"/>
            </a:pPr>
            <a:r>
              <a:rPr lang="en-US" sz="1600" b="1" dirty="0" smtClean="0">
                <a:latin typeface="Arial" pitchFamily="34" charset="0"/>
                <a:cs typeface="Arial" pitchFamily="34" charset="0"/>
              </a:rPr>
              <a:t>Discussion: </a:t>
            </a:r>
            <a:r>
              <a:rPr lang="en-US" sz="1600" dirty="0" smtClean="0">
                <a:latin typeface="Arial" pitchFamily="34" charset="0"/>
                <a:cs typeface="Arial" pitchFamily="34" charset="0"/>
              </a:rPr>
              <a:t>In some instances, ANA units were asked to move into locations prior to adequate facilities being available. It is imperative that both Afghan and CF leaders address facility shortfalls (to the extent possible) and work to address these issues. This may involve using ASFF funds for small project improvements, contracting in the event construction is necessary, or moving existing infrastructure from one location to another (i.e. CHUs from one FOB to another). Legal constraints, especially contracting timelines, can be rigid and inflexible, and often cannot be rushed. Adequate time must be built into the overall plan prior to executing a move to synchronize facility improvements/construction timelines with move timelines. The more ANA leadership can conduct battlefield circulation and see future unit locations and articulate concerns/expectations, the easier it is to manage their concerns and ultimately get their buy-in for the necessary moves. Cultural considerations must be addressed throughout as some are unforeseen “red-lines” that CF units will not anticipate.</a:t>
            </a:r>
          </a:p>
          <a:p>
            <a:pPr marL="800100" lvl="1" indent="-342900"/>
            <a:endParaRPr lang="en-US" sz="1600" b="1" dirty="0" smtClean="0">
              <a:latin typeface="Arial" pitchFamily="34" charset="0"/>
              <a:cs typeface="Arial" pitchFamily="34" charset="0"/>
            </a:endParaRPr>
          </a:p>
          <a:p>
            <a:pPr marL="342900" indent="-342900"/>
            <a:endParaRPr lang="en-US" sz="1600" b="1" dirty="0" smtClean="0">
              <a:latin typeface="Arial" pitchFamily="34" charset="0"/>
              <a:cs typeface="Arial" pitchFamily="34" charset="0"/>
            </a:endParaRPr>
          </a:p>
          <a:p>
            <a:pPr marL="342900" indent="-342900"/>
            <a:endParaRPr lang="en-US" sz="1600" b="1" dirty="0" smtClean="0">
              <a:latin typeface="Arial" pitchFamily="34" charset="0"/>
              <a:cs typeface="Arial" pitchFamily="34" charset="0"/>
            </a:endParaRPr>
          </a:p>
        </p:txBody>
      </p:sp>
      <p:pic>
        <p:nvPicPr>
          <p:cNvPr id="10" name="Picture 2" descr="K:\Afghanistan Deployment Pictures 2012\Afghanistan 26 SEPT 12\100NIKON\DSCN7475.JPG"/>
          <p:cNvPicPr>
            <a:picLocks noChangeAspect="1" noChangeArrowheads="1"/>
          </p:cNvPicPr>
          <p:nvPr/>
        </p:nvPicPr>
        <p:blipFill>
          <a:blip r:embed="rId5" cstate="print"/>
          <a:srcRect/>
          <a:stretch>
            <a:fillRect/>
          </a:stretch>
        </p:blipFill>
        <p:spPr bwMode="auto">
          <a:xfrm>
            <a:off x="0" y="5164137"/>
            <a:ext cx="2362200" cy="1693863"/>
          </a:xfrm>
          <a:prstGeom prst="rect">
            <a:avLst/>
          </a:prstGeom>
          <a:noFill/>
        </p:spPr>
      </p:pic>
      <p:pic>
        <p:nvPicPr>
          <p:cNvPr id="59396" name="Picture 4" descr="K:\Afghanistan Deployment Pictures 2012\Afghanistan 9 NOV 12\101NIKON\DSCN8282.JPG"/>
          <p:cNvPicPr>
            <a:picLocks noChangeAspect="1" noChangeArrowheads="1"/>
          </p:cNvPicPr>
          <p:nvPr/>
        </p:nvPicPr>
        <p:blipFill>
          <a:blip r:embed="rId6" cstate="print"/>
          <a:srcRect/>
          <a:stretch>
            <a:fillRect/>
          </a:stretch>
        </p:blipFill>
        <p:spPr bwMode="auto">
          <a:xfrm>
            <a:off x="6750268" y="5181600"/>
            <a:ext cx="2393732" cy="1676400"/>
          </a:xfrm>
          <a:prstGeom prst="rect">
            <a:avLst/>
          </a:prstGeom>
          <a:noFill/>
        </p:spPr>
      </p:pic>
      <p:pic>
        <p:nvPicPr>
          <p:cNvPr id="59397" name="Picture 5" descr="K:\Afghanistan Deployment Pictures 2012\Afghanistan 9 NOV 12\100NIKON\DSCN8245.JPG"/>
          <p:cNvPicPr>
            <a:picLocks noChangeAspect="1" noChangeArrowheads="1"/>
          </p:cNvPicPr>
          <p:nvPr/>
        </p:nvPicPr>
        <p:blipFill>
          <a:blip r:embed="rId7" cstate="print"/>
          <a:srcRect l="6906"/>
          <a:stretch>
            <a:fillRect/>
          </a:stretch>
        </p:blipFill>
        <p:spPr bwMode="auto">
          <a:xfrm>
            <a:off x="4572000" y="5155283"/>
            <a:ext cx="2175094" cy="1718483"/>
          </a:xfrm>
          <a:prstGeom prst="rect">
            <a:avLst/>
          </a:prstGeom>
          <a:noFill/>
        </p:spPr>
      </p:pic>
      <p:pic>
        <p:nvPicPr>
          <p:cNvPr id="15" name="Picture 4" descr="C:\Users\santino.maffei\AppData\Local\Microsoft\Windows\Temporary Internet Files\Content.Outlook\X13HWP4J\sleepingon something1.JPG"/>
          <p:cNvPicPr>
            <a:picLocks noChangeAspect="1" noChangeArrowheads="1"/>
          </p:cNvPicPr>
          <p:nvPr/>
        </p:nvPicPr>
        <p:blipFill>
          <a:blip r:embed="rId8" cstate="print"/>
          <a:srcRect/>
          <a:stretch>
            <a:fillRect/>
          </a:stretch>
        </p:blipFill>
        <p:spPr bwMode="auto">
          <a:xfrm>
            <a:off x="2362200" y="5162550"/>
            <a:ext cx="2260600" cy="169545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0" y="0"/>
          <a:ext cx="9144000" cy="457200"/>
        </p:xfrm>
        <a:graphic>
          <a:graphicData uri="http://schemas.openxmlformats.org/drawingml/2006/table">
            <a:tbl>
              <a:tblPr/>
              <a:tblGrid>
                <a:gridCol w="854075"/>
                <a:gridCol w="1423988"/>
                <a:gridCol w="4572000"/>
                <a:gridCol w="1465262"/>
                <a:gridCol w="828675"/>
              </a:tblGrid>
              <a:tr h="4562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STRIKE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200" b="1" kern="1200" dirty="0" smtClean="0">
                          <a:solidFill>
                            <a:schemeClr val="tx1"/>
                          </a:solidFill>
                          <a:latin typeface="+mn-lt"/>
                          <a:ea typeface="+mn-ea"/>
                          <a:cs typeface="Arial" pitchFamily="34" charset="0"/>
                        </a:rPr>
                        <a:t>Key</a:t>
                      </a:r>
                      <a:r>
                        <a:rPr lang="en-US" sz="1200" b="1" kern="1200" baseline="0" dirty="0" smtClean="0">
                          <a:solidFill>
                            <a:schemeClr val="tx1"/>
                          </a:solidFill>
                          <a:latin typeface="+mn-lt"/>
                          <a:ea typeface="+mn-ea"/>
                          <a:cs typeface="Arial" pitchFamily="34" charset="0"/>
                        </a:rPr>
                        <a:t> Issues</a:t>
                      </a:r>
                      <a:endParaRPr lang="en-US" sz="1050" b="1" dirty="0" smtClean="0">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6 MAR 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2" name="Picture 61"/>
          <p:cNvPicPr>
            <a:picLocks noChangeAspect="1" noChangeArrowheads="1"/>
          </p:cNvPicPr>
          <p:nvPr/>
        </p:nvPicPr>
        <p:blipFill>
          <a:blip r:embed="rId3" cstate="print"/>
          <a:srcRect/>
          <a:stretch>
            <a:fillRect/>
          </a:stretch>
        </p:blipFill>
        <p:spPr bwMode="auto">
          <a:xfrm>
            <a:off x="277813" y="55563"/>
            <a:ext cx="304800" cy="422275"/>
          </a:xfrm>
          <a:prstGeom prst="rect">
            <a:avLst/>
          </a:prstGeom>
          <a:noFill/>
          <a:ln w="12700">
            <a:noFill/>
            <a:miter lim="800000"/>
            <a:headEnd/>
            <a:tailEnd/>
          </a:ln>
        </p:spPr>
      </p:pic>
      <p:graphicFrame>
        <p:nvGraphicFramePr>
          <p:cNvPr id="13" name="Object 3"/>
          <p:cNvGraphicFramePr>
            <a:graphicFrameLocks noChangeAspect="1"/>
          </p:cNvGraphicFramePr>
          <p:nvPr/>
        </p:nvGraphicFramePr>
        <p:xfrm>
          <a:off x="8572500" y="53975"/>
          <a:ext cx="339725" cy="381000"/>
        </p:xfrm>
        <a:graphic>
          <a:graphicData uri="http://schemas.openxmlformats.org/presentationml/2006/ole">
            <p:oleObj spid="_x0000_s47106" name="Bitmap Image" r:id="rId4" imgW="7621064" imgH="5714286" progId="PBrush">
              <p:embed/>
            </p:oleObj>
          </a:graphicData>
        </a:graphic>
      </p:graphicFrame>
      <p:sp>
        <p:nvSpPr>
          <p:cNvPr id="14" name="Text Box 8"/>
          <p:cNvSpPr txBox="1">
            <a:spLocks noChangeArrowheads="1"/>
          </p:cNvSpPr>
          <p:nvPr/>
        </p:nvSpPr>
        <p:spPr bwMode="auto">
          <a:xfrm>
            <a:off x="2273621" y="14288"/>
            <a:ext cx="4572000" cy="169862"/>
          </a:xfrm>
          <a:prstGeom prst="rect">
            <a:avLst/>
          </a:prstGeom>
          <a:solidFill>
            <a:srgbClr val="008000"/>
          </a:solidFill>
          <a:ln w="12700">
            <a:solidFill>
              <a:schemeClr val="tx1"/>
            </a:solidFill>
            <a:miter lim="800000"/>
            <a:headEnd/>
            <a:tailEnd/>
          </a:ln>
        </p:spPr>
        <p:txBody>
          <a:bodyPr lIns="0" tIns="0" rIns="0" bIns="0" anchor="ctr" anchorCtr="1">
            <a:spAutoFit/>
          </a:bodyPr>
          <a:lstStyle/>
          <a:p>
            <a:pPr algn="ctr" fontAlgn="auto">
              <a:spcBef>
                <a:spcPts val="0"/>
              </a:spcBef>
              <a:spcAft>
                <a:spcPts val="0"/>
              </a:spcAft>
              <a:defRPr/>
            </a:pPr>
            <a:r>
              <a:rPr lang="en-US" sz="1100" kern="0" dirty="0">
                <a:solidFill>
                  <a:sysClr val="window" lastClr="FFFFFF"/>
                </a:solidFill>
                <a:cs typeface="Arial" pitchFamily="34" charset="0"/>
              </a:rPr>
              <a:t>UNCLASSIFIED</a:t>
            </a:r>
          </a:p>
        </p:txBody>
      </p:sp>
      <p:sp>
        <p:nvSpPr>
          <p:cNvPr id="8" name="Title 1"/>
          <p:cNvSpPr txBox="1">
            <a:spLocks/>
          </p:cNvSpPr>
          <p:nvPr/>
        </p:nvSpPr>
        <p:spPr>
          <a:xfrm>
            <a:off x="0" y="457200"/>
            <a:ext cx="9144000" cy="6400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0" y="609600"/>
            <a:ext cx="9144000" cy="4247317"/>
          </a:xfrm>
          <a:prstGeom prst="rect">
            <a:avLst/>
          </a:prstGeom>
          <a:noFill/>
        </p:spPr>
        <p:txBody>
          <a:bodyPr wrap="square" rtlCol="0">
            <a:spAutoFit/>
          </a:bodyPr>
          <a:lstStyle/>
          <a:p>
            <a:pPr marL="342900" indent="-342900"/>
            <a:r>
              <a:rPr lang="en-US" b="1" dirty="0" smtClean="0">
                <a:latin typeface="Arial" pitchFamily="34" charset="0"/>
                <a:cs typeface="Arial" pitchFamily="34" charset="0"/>
              </a:rPr>
              <a:t>2</a:t>
            </a:r>
            <a:r>
              <a:rPr lang="en-US" b="1" baseline="30000" dirty="0" smtClean="0">
                <a:latin typeface="Arial" pitchFamily="34" charset="0"/>
                <a:cs typeface="Arial" pitchFamily="34" charset="0"/>
              </a:rPr>
              <a:t>nd</a:t>
            </a:r>
            <a:r>
              <a:rPr lang="en-US" b="1" dirty="0" smtClean="0">
                <a:latin typeface="Arial" pitchFamily="34" charset="0"/>
                <a:cs typeface="Arial" pitchFamily="34" charset="0"/>
              </a:rPr>
              <a:t> BDE 201</a:t>
            </a:r>
            <a:r>
              <a:rPr lang="en-US" b="1" baseline="30000" dirty="0" smtClean="0">
                <a:latin typeface="Arial" pitchFamily="34" charset="0"/>
                <a:cs typeface="Arial" pitchFamily="34" charset="0"/>
              </a:rPr>
              <a:t>st</a:t>
            </a:r>
            <a:r>
              <a:rPr lang="en-US" b="1" dirty="0" smtClean="0">
                <a:latin typeface="Arial" pitchFamily="34" charset="0"/>
                <a:cs typeface="Arial" pitchFamily="34" charset="0"/>
              </a:rPr>
              <a:t> Corps Realignment </a:t>
            </a:r>
          </a:p>
          <a:p>
            <a:pPr marL="800100" lvl="1" indent="-342900">
              <a:buFont typeface="+mj-lt"/>
              <a:buAutoNum type="arabicPeriod"/>
            </a:pPr>
            <a:r>
              <a:rPr lang="en-US" b="1" dirty="0" smtClean="0">
                <a:latin typeface="Arial" pitchFamily="34" charset="0"/>
                <a:cs typeface="Arial" pitchFamily="34" charset="0"/>
              </a:rPr>
              <a:t>Issue: </a:t>
            </a:r>
            <a:r>
              <a:rPr lang="en-US" dirty="0" smtClean="0">
                <a:latin typeface="Arial" pitchFamily="34" charset="0"/>
                <a:cs typeface="Arial" pitchFamily="34" charset="0"/>
              </a:rPr>
              <a:t>Combined planning between the ANA and CF advisor teams is critical to success.  During the course of the deployment, advisor teams parallel planned with their Afghan counterparts but the most productive sessions were combined sessions.</a:t>
            </a:r>
            <a:endParaRPr lang="en-US" b="1" dirty="0" smtClean="0">
              <a:latin typeface="Arial" pitchFamily="34" charset="0"/>
              <a:cs typeface="Arial" pitchFamily="34" charset="0"/>
            </a:endParaRPr>
          </a:p>
          <a:p>
            <a:pPr marL="800100" lvl="1" indent="-342900">
              <a:buFont typeface="+mj-lt"/>
              <a:buAutoNum type="arabicPeriod"/>
            </a:pPr>
            <a:r>
              <a:rPr lang="en-US" b="1" dirty="0" smtClean="0">
                <a:latin typeface="Arial" pitchFamily="34" charset="0"/>
                <a:cs typeface="Arial" pitchFamily="34" charset="0"/>
              </a:rPr>
              <a:t>Discussion:   </a:t>
            </a:r>
            <a:r>
              <a:rPr lang="en-US" dirty="0" smtClean="0">
                <a:latin typeface="Arial" pitchFamily="34" charset="0"/>
                <a:cs typeface="Arial" pitchFamily="34" charset="0"/>
              </a:rPr>
              <a:t>CF/NATO style militaries will conduct in-depth MDMP and mission analysis, however the ANA will not.  It was not uncommon to see a Kandak level order no longer than one page and BDE level orders no longer than 3 pages.  The entire order for the realignment was 5 pages long with “annexes”.   The ANA order read like a task list with very little room for deviation.  They did not use a synch matrix, although it was helpful for CF advisors and BSOs to have a synch matrix to shadow the ANA’s timeline.</a:t>
            </a:r>
          </a:p>
          <a:p>
            <a:pPr marL="800100" lvl="1" indent="-342900"/>
            <a:endParaRPr lang="en-US" b="1" dirty="0" smtClean="0"/>
          </a:p>
          <a:p>
            <a:pPr marL="342900" indent="-342900"/>
            <a:endParaRPr lang="en-US" b="1" dirty="0" smtClean="0"/>
          </a:p>
          <a:p>
            <a:pPr marL="342900" indent="-342900"/>
            <a:endParaRPr lang="en-US" b="1" dirty="0" smtClean="0"/>
          </a:p>
        </p:txBody>
      </p:sp>
      <p:pic>
        <p:nvPicPr>
          <p:cNvPr id="2" name="Picture 3" descr="D:\Afghanistan 3 SEPT 12\101NIKON\DSCN7116.JPG"/>
          <p:cNvPicPr>
            <a:picLocks noChangeAspect="1" noChangeArrowheads="1"/>
          </p:cNvPicPr>
          <p:nvPr/>
        </p:nvPicPr>
        <p:blipFill>
          <a:blip r:embed="rId5" cstate="print"/>
          <a:srcRect/>
          <a:stretch>
            <a:fillRect/>
          </a:stretch>
        </p:blipFill>
        <p:spPr bwMode="auto">
          <a:xfrm>
            <a:off x="6172200" y="4629150"/>
            <a:ext cx="2971800" cy="2228850"/>
          </a:xfrm>
          <a:prstGeom prst="rect">
            <a:avLst/>
          </a:prstGeom>
          <a:noFill/>
        </p:spPr>
      </p:pic>
      <p:pic>
        <p:nvPicPr>
          <p:cNvPr id="58372" name="Picture 4" descr="K:\Afghanistan Deployment Pictures 2012\Afghanistan 26 July 12\102NIKON\DSCN6597.JPG"/>
          <p:cNvPicPr>
            <a:picLocks noChangeAspect="1" noChangeArrowheads="1"/>
          </p:cNvPicPr>
          <p:nvPr/>
        </p:nvPicPr>
        <p:blipFill>
          <a:blip r:embed="rId6" cstate="print"/>
          <a:srcRect/>
          <a:stretch>
            <a:fillRect/>
          </a:stretch>
        </p:blipFill>
        <p:spPr bwMode="auto">
          <a:xfrm>
            <a:off x="3200400" y="4629150"/>
            <a:ext cx="2971800" cy="2228850"/>
          </a:xfrm>
          <a:prstGeom prst="rect">
            <a:avLst/>
          </a:prstGeom>
          <a:noFill/>
        </p:spPr>
      </p:pic>
      <p:pic>
        <p:nvPicPr>
          <p:cNvPr id="15" name="Picture 3" descr="K:\Afghanistan Deployment Pictures 2012\Afghanistan 26 SEPT 12\100NIKON\DSCN7484.JPG"/>
          <p:cNvPicPr>
            <a:picLocks noChangeAspect="1" noChangeArrowheads="1"/>
          </p:cNvPicPr>
          <p:nvPr/>
        </p:nvPicPr>
        <p:blipFill>
          <a:blip r:embed="rId7" cstate="print"/>
          <a:srcRect/>
          <a:stretch>
            <a:fillRect/>
          </a:stretch>
        </p:blipFill>
        <p:spPr bwMode="auto">
          <a:xfrm>
            <a:off x="0" y="4586748"/>
            <a:ext cx="3200400" cy="2271252"/>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0" y="0"/>
          <a:ext cx="9144000" cy="457200"/>
        </p:xfrm>
        <a:graphic>
          <a:graphicData uri="http://schemas.openxmlformats.org/drawingml/2006/table">
            <a:tbl>
              <a:tblPr/>
              <a:tblGrid>
                <a:gridCol w="854075"/>
                <a:gridCol w="1423988"/>
                <a:gridCol w="4572000"/>
                <a:gridCol w="1465262"/>
                <a:gridCol w="828675"/>
              </a:tblGrid>
              <a:tr h="4562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STRIKE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200" b="1" kern="1200" dirty="0" smtClean="0">
                          <a:solidFill>
                            <a:schemeClr val="tx1"/>
                          </a:solidFill>
                          <a:latin typeface="+mn-lt"/>
                          <a:ea typeface="+mn-ea"/>
                          <a:cs typeface="Arial" pitchFamily="34" charset="0"/>
                        </a:rPr>
                        <a:t>Recommendations</a:t>
                      </a:r>
                      <a:endParaRPr lang="en-US" sz="1050" b="1" dirty="0" smtClean="0">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6 MAR 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2" name="Picture 61"/>
          <p:cNvPicPr>
            <a:picLocks noChangeAspect="1" noChangeArrowheads="1"/>
          </p:cNvPicPr>
          <p:nvPr/>
        </p:nvPicPr>
        <p:blipFill>
          <a:blip r:embed="rId3" cstate="print"/>
          <a:srcRect/>
          <a:stretch>
            <a:fillRect/>
          </a:stretch>
        </p:blipFill>
        <p:spPr bwMode="auto">
          <a:xfrm>
            <a:off x="277813" y="55563"/>
            <a:ext cx="304800" cy="422275"/>
          </a:xfrm>
          <a:prstGeom prst="rect">
            <a:avLst/>
          </a:prstGeom>
          <a:noFill/>
          <a:ln w="12700">
            <a:noFill/>
            <a:miter lim="800000"/>
            <a:headEnd/>
            <a:tailEnd/>
          </a:ln>
        </p:spPr>
      </p:pic>
      <p:graphicFrame>
        <p:nvGraphicFramePr>
          <p:cNvPr id="13" name="Object 3"/>
          <p:cNvGraphicFramePr>
            <a:graphicFrameLocks noChangeAspect="1"/>
          </p:cNvGraphicFramePr>
          <p:nvPr/>
        </p:nvGraphicFramePr>
        <p:xfrm>
          <a:off x="8572500" y="53975"/>
          <a:ext cx="339725" cy="381000"/>
        </p:xfrm>
        <a:graphic>
          <a:graphicData uri="http://schemas.openxmlformats.org/presentationml/2006/ole">
            <p:oleObj spid="_x0000_s48130" name="Bitmap Image" r:id="rId4" imgW="7621064" imgH="5714286" progId="PBrush">
              <p:embed/>
            </p:oleObj>
          </a:graphicData>
        </a:graphic>
      </p:graphicFrame>
      <p:sp>
        <p:nvSpPr>
          <p:cNvPr id="14" name="Text Box 8"/>
          <p:cNvSpPr txBox="1">
            <a:spLocks noChangeArrowheads="1"/>
          </p:cNvSpPr>
          <p:nvPr/>
        </p:nvSpPr>
        <p:spPr bwMode="auto">
          <a:xfrm>
            <a:off x="2273621" y="14288"/>
            <a:ext cx="4572000" cy="169862"/>
          </a:xfrm>
          <a:prstGeom prst="rect">
            <a:avLst/>
          </a:prstGeom>
          <a:solidFill>
            <a:srgbClr val="008000"/>
          </a:solidFill>
          <a:ln w="12700">
            <a:solidFill>
              <a:schemeClr val="tx1"/>
            </a:solidFill>
            <a:miter lim="800000"/>
            <a:headEnd/>
            <a:tailEnd/>
          </a:ln>
        </p:spPr>
        <p:txBody>
          <a:bodyPr lIns="0" tIns="0" rIns="0" bIns="0" anchor="ctr" anchorCtr="1">
            <a:spAutoFit/>
          </a:bodyPr>
          <a:lstStyle/>
          <a:p>
            <a:pPr algn="ctr" fontAlgn="auto">
              <a:spcBef>
                <a:spcPts val="0"/>
              </a:spcBef>
              <a:spcAft>
                <a:spcPts val="0"/>
              </a:spcAft>
              <a:defRPr/>
            </a:pPr>
            <a:r>
              <a:rPr lang="en-US" sz="1100" kern="0" dirty="0">
                <a:solidFill>
                  <a:sysClr val="window" lastClr="FFFFFF"/>
                </a:solidFill>
                <a:cs typeface="Arial" pitchFamily="34" charset="0"/>
              </a:rPr>
              <a:t>UNCLASSIFIED</a:t>
            </a:r>
          </a:p>
        </p:txBody>
      </p:sp>
      <p:sp>
        <p:nvSpPr>
          <p:cNvPr id="8" name="Title 1"/>
          <p:cNvSpPr txBox="1">
            <a:spLocks/>
          </p:cNvSpPr>
          <p:nvPr/>
        </p:nvSpPr>
        <p:spPr>
          <a:xfrm>
            <a:off x="0" y="457200"/>
            <a:ext cx="9144000" cy="6400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0" y="499238"/>
            <a:ext cx="9144000" cy="8402300"/>
          </a:xfrm>
          <a:prstGeom prst="rect">
            <a:avLst/>
          </a:prstGeom>
          <a:noFill/>
        </p:spPr>
        <p:txBody>
          <a:bodyPr wrap="square" rtlCol="0">
            <a:spAutoFit/>
          </a:bodyPr>
          <a:lstStyle/>
          <a:p>
            <a:pPr marL="800100" lvl="1" indent="-342900"/>
            <a:r>
              <a:rPr lang="en-US" b="1" dirty="0" smtClean="0">
                <a:latin typeface="Arial" pitchFamily="34" charset="0"/>
                <a:cs typeface="Arial" pitchFamily="34" charset="0"/>
              </a:rPr>
              <a:t>Recommendations:  </a:t>
            </a:r>
          </a:p>
          <a:p>
            <a:pPr marL="342900" indent="-342900">
              <a:buFont typeface="+mj-lt"/>
              <a:buAutoNum type="arabicPeriod"/>
            </a:pPr>
            <a:r>
              <a:rPr lang="en-US" sz="1600" b="1" dirty="0" smtClean="0">
                <a:latin typeface="Arial" pitchFamily="34" charset="0"/>
                <a:cs typeface="Arial" pitchFamily="34" charset="0"/>
              </a:rPr>
              <a:t>LTP with Afghan role players at JRTC – force SFA staffs to work collaborative planning with ANSF role-players ….use a real world scenario like a BDE realignment/FOB closures to drive this exercise.</a:t>
            </a:r>
          </a:p>
          <a:p>
            <a:pPr marL="342900" indent="-342900">
              <a:buFont typeface="+mj-lt"/>
              <a:buAutoNum type="arabicPeriod"/>
            </a:pPr>
            <a:endParaRPr lang="en-US" sz="1600" b="1" dirty="0" smtClean="0">
              <a:latin typeface="Arial" pitchFamily="34" charset="0"/>
              <a:cs typeface="Arial" pitchFamily="34" charset="0"/>
            </a:endParaRPr>
          </a:p>
          <a:p>
            <a:pPr marL="342900" indent="-342900">
              <a:buFont typeface="+mj-lt"/>
              <a:buAutoNum type="arabicPeriod"/>
            </a:pPr>
            <a:r>
              <a:rPr lang="en-US" sz="1600" b="1" dirty="0" smtClean="0">
                <a:latin typeface="Arial" pitchFamily="34" charset="0"/>
                <a:cs typeface="Arial" pitchFamily="34" charset="0"/>
              </a:rPr>
              <a:t>Visual planning with Afghans worked well – i.e. rock drills depicting units moving from FOBs in Nangarhar to FOBs in Kunar</a:t>
            </a:r>
          </a:p>
          <a:p>
            <a:pPr marL="342900" indent="-342900">
              <a:buFont typeface="+mj-lt"/>
              <a:buAutoNum type="arabicPeriod"/>
            </a:pPr>
            <a:endParaRPr lang="en-US" sz="1600" b="1" dirty="0" smtClean="0">
              <a:latin typeface="Arial" pitchFamily="34" charset="0"/>
              <a:cs typeface="Arial" pitchFamily="34" charset="0"/>
            </a:endParaRPr>
          </a:p>
          <a:p>
            <a:pPr marL="342900" indent="-342900">
              <a:buFont typeface="+mj-lt"/>
              <a:buAutoNum type="arabicPeriod"/>
            </a:pPr>
            <a:r>
              <a:rPr lang="en-US" sz="1600" b="1" dirty="0" smtClean="0">
                <a:latin typeface="Arial" pitchFamily="34" charset="0"/>
                <a:cs typeface="Arial" pitchFamily="34" charset="0"/>
              </a:rPr>
              <a:t>Conduct regular battlefield circulation with ANSF leaders prior to conducting a realignment move. Ensure leaders understand facility limitations at each future location and seek to address their concerns. Determine what the ANSF are capable of fixing/improving and what will require CF assistance.</a:t>
            </a:r>
          </a:p>
          <a:p>
            <a:pPr marL="342900" indent="-342900">
              <a:buFont typeface="+mj-lt"/>
              <a:buAutoNum type="arabicPeriod"/>
            </a:pPr>
            <a:endParaRPr lang="en-US" sz="1600" b="1" dirty="0" smtClean="0">
              <a:latin typeface="Arial" pitchFamily="34" charset="0"/>
              <a:cs typeface="Arial" pitchFamily="34" charset="0"/>
            </a:endParaRPr>
          </a:p>
          <a:p>
            <a:pPr marL="342900" indent="-342900">
              <a:buFont typeface="+mj-lt"/>
              <a:buAutoNum type="arabicPeriod"/>
            </a:pPr>
            <a:r>
              <a:rPr lang="en-US" sz="1600" b="1" dirty="0" smtClean="0">
                <a:latin typeface="Arial" pitchFamily="34" charset="0"/>
                <a:cs typeface="Arial" pitchFamily="34" charset="0"/>
              </a:rPr>
              <a:t>All BSI ‘retrograde’ briefs must have a component which addresses corresponding ANSF issues with facilities, contracts, and timeline synchronization</a:t>
            </a:r>
          </a:p>
          <a:p>
            <a:pPr marL="342900" indent="-342900">
              <a:buFont typeface="+mj-lt"/>
              <a:buAutoNum type="arabicPeriod"/>
            </a:pPr>
            <a:endParaRPr lang="en-US" sz="1600" b="1" dirty="0" smtClean="0">
              <a:latin typeface="Arial" pitchFamily="34" charset="0"/>
              <a:cs typeface="Arial" pitchFamily="34" charset="0"/>
            </a:endParaRPr>
          </a:p>
          <a:p>
            <a:pPr marL="342900" indent="-342900">
              <a:buFont typeface="+mj-lt"/>
              <a:buAutoNum type="arabicPeriod"/>
            </a:pPr>
            <a:r>
              <a:rPr lang="en-US" sz="1600" b="1" dirty="0" smtClean="0">
                <a:latin typeface="Arial" pitchFamily="34" charset="0"/>
                <a:cs typeface="Arial" pitchFamily="34" charset="0"/>
              </a:rPr>
              <a:t>Bring the ANSF into combined retrograde/realignment briefings as early in the process as possible. Don’t plan in a vacuum or without an ANSF perspective. </a:t>
            </a:r>
          </a:p>
          <a:p>
            <a:pPr marL="342900" indent="-342900">
              <a:buFont typeface="+mj-lt"/>
              <a:buAutoNum type="arabicPeriod"/>
            </a:pPr>
            <a:endParaRPr lang="en-US" sz="1600" b="1" dirty="0" smtClean="0">
              <a:latin typeface="Arial" pitchFamily="34" charset="0"/>
              <a:cs typeface="Arial" pitchFamily="34" charset="0"/>
            </a:endParaRPr>
          </a:p>
          <a:p>
            <a:pPr marL="342900" lvl="0" indent="-342900">
              <a:buFont typeface="+mj-lt"/>
              <a:buAutoNum type="arabicPeriod"/>
            </a:pPr>
            <a:r>
              <a:rPr lang="en-US" sz="1600" b="1" dirty="0" smtClean="0">
                <a:latin typeface="Arial" pitchFamily="34" charset="0"/>
                <a:cs typeface="Arial" pitchFamily="34" charset="0"/>
              </a:rPr>
              <a:t>Determine who the real ‘action officers ‘ will be – who has the intellectual capacity to actually draw up plans, etc. It may not be the principal staff officer. Delicately balance situation so the principals don’t lose face in public.</a:t>
            </a:r>
          </a:p>
          <a:p>
            <a:pPr marL="342900" lvl="0" indent="-342900">
              <a:buFont typeface="+mj-lt"/>
              <a:buAutoNum type="arabicPeriod"/>
            </a:pPr>
            <a:endParaRPr lang="en-US" sz="1600" b="1" dirty="0" smtClean="0">
              <a:latin typeface="Arial" pitchFamily="34" charset="0"/>
              <a:cs typeface="Arial" pitchFamily="34" charset="0"/>
            </a:endParaRPr>
          </a:p>
          <a:p>
            <a:pPr marL="342900" lvl="0" indent="-342900">
              <a:buFont typeface="+mj-lt"/>
              <a:buAutoNum type="arabicPeriod"/>
            </a:pPr>
            <a:r>
              <a:rPr lang="en-US" sz="1600" b="1" dirty="0" smtClean="0">
                <a:latin typeface="Arial" pitchFamily="34" charset="0"/>
                <a:cs typeface="Arial" pitchFamily="34" charset="0"/>
              </a:rPr>
              <a:t>Maintain unity of effort and messaging across multiple echelons of command and influence.</a:t>
            </a:r>
          </a:p>
          <a:p>
            <a:pPr marL="342900" lvl="0" indent="-342900">
              <a:buFont typeface="+mj-lt"/>
              <a:buAutoNum type="arabicPeriod"/>
            </a:pPr>
            <a:endParaRPr lang="en-US" sz="1600" dirty="0" smtClean="0"/>
          </a:p>
          <a:p>
            <a:pPr marL="342900" indent="-342900">
              <a:buFont typeface="+mj-lt"/>
              <a:buAutoNum type="arabicPeriod"/>
            </a:pPr>
            <a:endParaRPr lang="en-US" dirty="0" smtClean="0"/>
          </a:p>
          <a:p>
            <a:pPr marL="800100" lvl="1" indent="-342900">
              <a:buFont typeface="+mj-lt"/>
              <a:buAutoNum type="arabicPeriod"/>
            </a:pPr>
            <a:endParaRPr lang="en-US" b="1" dirty="0" smtClean="0"/>
          </a:p>
          <a:p>
            <a:pPr marL="800100" lvl="1" indent="-342900">
              <a:buFont typeface="+mj-lt"/>
              <a:buAutoNum type="arabicPeriod"/>
            </a:pPr>
            <a:endParaRPr lang="en-US" b="1" dirty="0" smtClean="0"/>
          </a:p>
          <a:p>
            <a:pPr marL="800100" lvl="1" indent="-342900"/>
            <a:endParaRPr lang="en-US" b="1" dirty="0" smtClean="0"/>
          </a:p>
          <a:p>
            <a:pPr marL="342900" indent="-342900"/>
            <a:endParaRPr lang="en-US" b="1" dirty="0" smtClean="0"/>
          </a:p>
          <a:p>
            <a:pPr marL="342900" indent="-342900"/>
            <a:endParaRPr lang="en-US"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0" y="0"/>
          <a:ext cx="9144000" cy="457200"/>
        </p:xfrm>
        <a:graphic>
          <a:graphicData uri="http://schemas.openxmlformats.org/drawingml/2006/table">
            <a:tbl>
              <a:tblPr/>
              <a:tblGrid>
                <a:gridCol w="854075"/>
                <a:gridCol w="1423988"/>
                <a:gridCol w="4572000"/>
                <a:gridCol w="1465262"/>
                <a:gridCol w="828675"/>
              </a:tblGrid>
              <a:tr h="4562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STRIKE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200" b="1" kern="1200" dirty="0" smtClean="0">
                          <a:solidFill>
                            <a:schemeClr val="tx1"/>
                          </a:solidFill>
                          <a:latin typeface="+mn-lt"/>
                          <a:ea typeface="+mn-ea"/>
                          <a:cs typeface="Arial" pitchFamily="34" charset="0"/>
                        </a:rPr>
                        <a:t>Keys</a:t>
                      </a:r>
                      <a:r>
                        <a:rPr lang="en-US" sz="1200" b="1" kern="1200" baseline="0" dirty="0" smtClean="0">
                          <a:solidFill>
                            <a:schemeClr val="tx1"/>
                          </a:solidFill>
                          <a:latin typeface="+mn-lt"/>
                          <a:ea typeface="+mn-ea"/>
                          <a:cs typeface="Arial" pitchFamily="34" charset="0"/>
                        </a:rPr>
                        <a:t> to Success</a:t>
                      </a:r>
                      <a:endParaRPr lang="en-US" sz="1050" b="1" dirty="0" smtClean="0">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6 MAR 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2" name="Picture 61"/>
          <p:cNvPicPr>
            <a:picLocks noChangeAspect="1" noChangeArrowheads="1"/>
          </p:cNvPicPr>
          <p:nvPr/>
        </p:nvPicPr>
        <p:blipFill>
          <a:blip r:embed="rId3" cstate="print"/>
          <a:srcRect/>
          <a:stretch>
            <a:fillRect/>
          </a:stretch>
        </p:blipFill>
        <p:spPr bwMode="auto">
          <a:xfrm>
            <a:off x="277813" y="55563"/>
            <a:ext cx="304800" cy="422275"/>
          </a:xfrm>
          <a:prstGeom prst="rect">
            <a:avLst/>
          </a:prstGeom>
          <a:noFill/>
          <a:ln w="12700">
            <a:noFill/>
            <a:miter lim="800000"/>
            <a:headEnd/>
            <a:tailEnd/>
          </a:ln>
        </p:spPr>
      </p:pic>
      <p:graphicFrame>
        <p:nvGraphicFramePr>
          <p:cNvPr id="13" name="Object 3"/>
          <p:cNvGraphicFramePr>
            <a:graphicFrameLocks noChangeAspect="1"/>
          </p:cNvGraphicFramePr>
          <p:nvPr/>
        </p:nvGraphicFramePr>
        <p:xfrm>
          <a:off x="8572500" y="53975"/>
          <a:ext cx="339725" cy="381000"/>
        </p:xfrm>
        <a:graphic>
          <a:graphicData uri="http://schemas.openxmlformats.org/presentationml/2006/ole">
            <p:oleObj spid="_x0000_s49154" name="Bitmap Image" r:id="rId4" imgW="7621064" imgH="5714286" progId="PBrush">
              <p:embed/>
            </p:oleObj>
          </a:graphicData>
        </a:graphic>
      </p:graphicFrame>
      <p:sp>
        <p:nvSpPr>
          <p:cNvPr id="14" name="Text Box 8"/>
          <p:cNvSpPr txBox="1">
            <a:spLocks noChangeArrowheads="1"/>
          </p:cNvSpPr>
          <p:nvPr/>
        </p:nvSpPr>
        <p:spPr bwMode="auto">
          <a:xfrm>
            <a:off x="2273621" y="14288"/>
            <a:ext cx="4572000" cy="169862"/>
          </a:xfrm>
          <a:prstGeom prst="rect">
            <a:avLst/>
          </a:prstGeom>
          <a:solidFill>
            <a:srgbClr val="008000"/>
          </a:solidFill>
          <a:ln w="12700">
            <a:solidFill>
              <a:schemeClr val="tx1"/>
            </a:solidFill>
            <a:miter lim="800000"/>
            <a:headEnd/>
            <a:tailEnd/>
          </a:ln>
        </p:spPr>
        <p:txBody>
          <a:bodyPr lIns="0" tIns="0" rIns="0" bIns="0" anchor="ctr" anchorCtr="1">
            <a:spAutoFit/>
          </a:bodyPr>
          <a:lstStyle/>
          <a:p>
            <a:pPr algn="ctr" fontAlgn="auto">
              <a:spcBef>
                <a:spcPts val="0"/>
              </a:spcBef>
              <a:spcAft>
                <a:spcPts val="0"/>
              </a:spcAft>
              <a:defRPr/>
            </a:pPr>
            <a:r>
              <a:rPr lang="en-US" sz="1100" kern="0" dirty="0">
                <a:solidFill>
                  <a:sysClr val="window" lastClr="FFFFFF"/>
                </a:solidFill>
                <a:cs typeface="Arial" pitchFamily="34" charset="0"/>
              </a:rPr>
              <a:t>UNCLASSIFIED</a:t>
            </a:r>
          </a:p>
        </p:txBody>
      </p:sp>
      <p:sp>
        <p:nvSpPr>
          <p:cNvPr id="8" name="Title 1"/>
          <p:cNvSpPr txBox="1">
            <a:spLocks/>
          </p:cNvSpPr>
          <p:nvPr/>
        </p:nvSpPr>
        <p:spPr>
          <a:xfrm>
            <a:off x="0" y="457200"/>
            <a:ext cx="9144000" cy="6400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0" y="499238"/>
            <a:ext cx="9144000" cy="7632859"/>
          </a:xfrm>
          <a:prstGeom prst="rect">
            <a:avLst/>
          </a:prstGeom>
          <a:noFill/>
        </p:spPr>
        <p:txBody>
          <a:bodyPr wrap="square" rtlCol="0">
            <a:spAutoFit/>
          </a:bodyPr>
          <a:lstStyle/>
          <a:p>
            <a:pPr marL="342900" indent="-342900"/>
            <a:r>
              <a:rPr lang="en-US" sz="2000" b="1" dirty="0" smtClean="0">
                <a:latin typeface="Arial" pitchFamily="34" charset="0"/>
                <a:cs typeface="Arial" pitchFamily="34" charset="0"/>
              </a:rPr>
              <a:t>Keys to Success:</a:t>
            </a:r>
          </a:p>
          <a:p>
            <a:pPr marL="342900" indent="-342900">
              <a:buFontTx/>
              <a:buChar char="-"/>
            </a:pPr>
            <a:r>
              <a:rPr lang="en-US" sz="2000" b="1" dirty="0" smtClean="0">
                <a:latin typeface="Arial" pitchFamily="34" charset="0"/>
                <a:cs typeface="Arial" pitchFamily="34" charset="0"/>
              </a:rPr>
              <a:t>Relationships with Afghan counterparts was ultimately the key to convincing them to move</a:t>
            </a:r>
          </a:p>
          <a:p>
            <a:pPr marL="342900" indent="-342900">
              <a:buFontTx/>
              <a:buChar char="-"/>
            </a:pPr>
            <a:r>
              <a:rPr lang="en-US" sz="2000" b="1" dirty="0" smtClean="0">
                <a:latin typeface="Arial" pitchFamily="34" charset="0"/>
                <a:cs typeface="Arial" pitchFamily="34" charset="0"/>
              </a:rPr>
              <a:t>Key leader engagement strategy – ensured all advisors had similar message and prevented information fratricide</a:t>
            </a:r>
          </a:p>
          <a:p>
            <a:pPr marL="342900" indent="-342900">
              <a:buFontTx/>
              <a:buChar char="-"/>
            </a:pPr>
            <a:r>
              <a:rPr lang="en-US" sz="2000" b="1" dirty="0" smtClean="0">
                <a:latin typeface="Arial" pitchFamily="34" charset="0"/>
                <a:cs typeface="Arial" pitchFamily="34" charset="0"/>
              </a:rPr>
              <a:t>Both advisors and BSOs understood the endstate and worked together to accomplish</a:t>
            </a:r>
          </a:p>
          <a:p>
            <a:pPr marL="342900" indent="-342900">
              <a:buFontTx/>
              <a:buChar char="-"/>
            </a:pPr>
            <a:r>
              <a:rPr lang="en-US" sz="2000" b="1" dirty="0" smtClean="0">
                <a:latin typeface="Arial" pitchFamily="34" charset="0"/>
                <a:cs typeface="Arial" pitchFamily="34" charset="0"/>
              </a:rPr>
              <a:t>Coalition advisors conducted a quality mission analysis of the ANA’s move prior to advising the ANA on how to address challenges</a:t>
            </a:r>
          </a:p>
          <a:p>
            <a:pPr marL="342900" indent="-342900">
              <a:buFontTx/>
              <a:buChar char="-"/>
            </a:pPr>
            <a:r>
              <a:rPr lang="en-US" sz="2000" b="1" dirty="0" smtClean="0">
                <a:latin typeface="Arial" pitchFamily="34" charset="0"/>
                <a:cs typeface="Arial" pitchFamily="34" charset="0"/>
              </a:rPr>
              <a:t>Advisors at all levels (KDK, BDE, Corps) ensured a unity of effort on all messaging to Afghan counteparts</a:t>
            </a:r>
          </a:p>
          <a:p>
            <a:pPr marL="342900" indent="-342900">
              <a:buFontTx/>
              <a:buChar char="-"/>
            </a:pPr>
            <a:r>
              <a:rPr lang="en-US" sz="2000" b="1" dirty="0" smtClean="0">
                <a:latin typeface="Arial" pitchFamily="34" charset="0"/>
                <a:cs typeface="Arial" pitchFamily="34" charset="0"/>
              </a:rPr>
              <a:t>“Blue One” reports and regular VTC updates with key BSO/advisor leaders ensured situational awareness by all</a:t>
            </a:r>
          </a:p>
          <a:p>
            <a:pPr marL="342900" indent="-342900">
              <a:buFontTx/>
              <a:buChar char="-"/>
            </a:pPr>
            <a:r>
              <a:rPr lang="en-US" sz="2000" b="1" dirty="0" smtClean="0">
                <a:latin typeface="Arial" pitchFamily="34" charset="0"/>
                <a:cs typeface="Arial" pitchFamily="34" charset="0"/>
              </a:rPr>
              <a:t>Weekly BSO/Corps advisor/BDE advisor base closure meetings helped synch retrograde/realignment</a:t>
            </a:r>
          </a:p>
          <a:p>
            <a:pPr marL="342900" indent="-342900">
              <a:buFontTx/>
              <a:buChar char="-"/>
            </a:pPr>
            <a:r>
              <a:rPr lang="en-US" sz="2000" b="1" dirty="0" smtClean="0">
                <a:latin typeface="Arial" pitchFamily="34" charset="0"/>
                <a:cs typeface="Arial" pitchFamily="34" charset="0"/>
              </a:rPr>
              <a:t>Battlefield circulation – getting ANA leaders and CF leaders to see the future sites and give/receive guidance was critical. We conducted multiple walk-thrus of all sites</a:t>
            </a:r>
          </a:p>
          <a:p>
            <a:pPr marL="342900" indent="-342900">
              <a:buFontTx/>
              <a:buChar char="-"/>
            </a:pPr>
            <a:r>
              <a:rPr lang="en-US" sz="2000" b="1" dirty="0" smtClean="0">
                <a:latin typeface="Arial" pitchFamily="34" charset="0"/>
                <a:cs typeface="Arial" pitchFamily="34" charset="0"/>
              </a:rPr>
              <a:t>Conduct multiple combined IPRs with all involved parties (BSO, advisors, ANA)  </a:t>
            </a:r>
          </a:p>
          <a:p>
            <a:pPr marL="800100" lvl="1" indent="-342900">
              <a:buFont typeface="+mj-lt"/>
              <a:buAutoNum type="arabicPeriod"/>
            </a:pPr>
            <a:endParaRPr lang="en-US" b="1" dirty="0" smtClean="0"/>
          </a:p>
          <a:p>
            <a:pPr marL="800100" lvl="1" indent="-342900">
              <a:buFont typeface="+mj-lt"/>
              <a:buAutoNum type="arabicPeriod"/>
            </a:pPr>
            <a:endParaRPr lang="en-US" b="1" dirty="0" smtClean="0"/>
          </a:p>
          <a:p>
            <a:pPr marL="800100" lvl="1" indent="-342900"/>
            <a:endParaRPr lang="en-US" b="1" dirty="0" smtClean="0"/>
          </a:p>
          <a:p>
            <a:pPr marL="342900" indent="-342900"/>
            <a:endParaRPr lang="en-US" b="1" dirty="0" smtClean="0"/>
          </a:p>
          <a:p>
            <a:pPr marL="342900" indent="-342900"/>
            <a:endParaRPr lang="en-US"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val 77"/>
          <p:cNvSpPr/>
          <p:nvPr/>
        </p:nvSpPr>
        <p:spPr bwMode="auto">
          <a:xfrm>
            <a:off x="3154363" y="2829213"/>
            <a:ext cx="914400" cy="914400"/>
          </a:xfrm>
          <a:prstGeom prst="ellipse">
            <a:avLst/>
          </a:prstGeom>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effectLst>
                  <a:outerShdw blurRad="38100" dist="38100" dir="2700000" algn="tl">
                    <a:srgbClr val="000000">
                      <a:alpha val="43137"/>
                    </a:srgbClr>
                  </a:outerShdw>
                </a:effectLst>
              </a:rPr>
              <a:t>ANSF</a:t>
            </a:r>
          </a:p>
        </p:txBody>
      </p:sp>
      <p:sp>
        <p:nvSpPr>
          <p:cNvPr id="56" name="Oval 55"/>
          <p:cNvSpPr/>
          <p:nvPr/>
        </p:nvSpPr>
        <p:spPr>
          <a:xfrm>
            <a:off x="4267200" y="3057813"/>
            <a:ext cx="914400" cy="914400"/>
          </a:xfrm>
          <a:prstGeom prst="ellipse">
            <a:avLst/>
          </a:prstGeom>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600" b="1" dirty="0">
                <a:solidFill>
                  <a:schemeClr val="tx1"/>
                </a:solidFill>
                <a:effectLst>
                  <a:outerShdw blurRad="38100" dist="38100" dir="2700000" algn="tl">
                    <a:srgbClr val="000000">
                      <a:alpha val="43137"/>
                    </a:srgbClr>
                  </a:outerShdw>
                </a:effectLst>
              </a:rPr>
              <a:t>ANSF</a:t>
            </a:r>
          </a:p>
        </p:txBody>
      </p:sp>
      <p:sp>
        <p:nvSpPr>
          <p:cNvPr id="5" name="Right Arrow 4"/>
          <p:cNvSpPr/>
          <p:nvPr/>
        </p:nvSpPr>
        <p:spPr>
          <a:xfrm>
            <a:off x="152400" y="1033750"/>
            <a:ext cx="8763000" cy="762000"/>
          </a:xfrm>
          <a:prstGeom prst="rightArrow">
            <a:avLst/>
          </a:prstGeom>
          <a:gradFill flip="none" rotWithShape="1">
            <a:gsLst>
              <a:gs pos="6000">
                <a:srgbClr val="FF0000"/>
              </a:gs>
              <a:gs pos="6000">
                <a:srgbClr val="FF0000"/>
              </a:gs>
              <a:gs pos="46000">
                <a:srgbClr val="FFC000"/>
              </a:gs>
              <a:gs pos="100000">
                <a:srgbClr val="FFC000"/>
              </a:gs>
              <a:gs pos="99000">
                <a:srgbClr val="33CC33"/>
              </a:gs>
            </a:gsLst>
            <a:lin ang="0" scaled="1"/>
            <a:tileRect/>
          </a:gradFill>
          <a:ln>
            <a:solidFill>
              <a:schemeClr val="tx1"/>
            </a:solidFill>
          </a:ln>
          <a:effectLst>
            <a:outerShdw blurRad="50800" dist="38100" dir="2700000" algn="tl" rotWithShape="0">
              <a:prstClr val="black">
                <a:alpha val="40000"/>
              </a:prstClr>
            </a:outerShdw>
          </a:effectLst>
          <a:scene3d>
            <a:camera prst="orthographicFront"/>
            <a:lightRig rig="threePt" dir="t"/>
          </a:scene3d>
          <a:sp3d extrusionH="76200">
            <a:bevelT w="114300" prst="artDeco"/>
            <a:extrusionClr>
              <a:srgbClr val="33CC33"/>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1030" name="TextBox 5"/>
          <p:cNvSpPr txBox="1">
            <a:spLocks noChangeArrowheads="1"/>
          </p:cNvSpPr>
          <p:nvPr/>
        </p:nvSpPr>
        <p:spPr bwMode="auto">
          <a:xfrm>
            <a:off x="93663" y="923925"/>
            <a:ext cx="630237" cy="338138"/>
          </a:xfrm>
          <a:prstGeom prst="rect">
            <a:avLst/>
          </a:prstGeom>
          <a:noFill/>
          <a:ln w="9525">
            <a:noFill/>
            <a:miter lim="800000"/>
            <a:headEnd/>
            <a:tailEnd/>
          </a:ln>
        </p:spPr>
        <p:txBody>
          <a:bodyPr wrap="none">
            <a:spAutoFit/>
          </a:bodyPr>
          <a:lstStyle/>
          <a:p>
            <a:pPr>
              <a:defRPr/>
            </a:pPr>
            <a:r>
              <a:rPr lang="en-US" sz="800" b="1" dirty="0">
                <a:solidFill>
                  <a:srgbClr val="000000"/>
                </a:solidFill>
                <a:effectLst>
                  <a:outerShdw blurRad="38100" dist="38100" dir="2700000" algn="tl">
                    <a:srgbClr val="000000">
                      <a:alpha val="43137"/>
                    </a:srgbClr>
                  </a:outerShdw>
                </a:effectLst>
                <a:latin typeface="Calibri" pitchFamily="34" charset="0"/>
              </a:rPr>
              <a:t>SFA</a:t>
            </a:r>
          </a:p>
          <a:p>
            <a:pPr>
              <a:defRPr/>
            </a:pPr>
            <a:r>
              <a:rPr lang="en-US" sz="800" b="1" dirty="0">
                <a:solidFill>
                  <a:srgbClr val="000000"/>
                </a:solidFill>
                <a:effectLst>
                  <a:outerShdw blurRad="38100" dist="38100" dir="2700000" algn="tl">
                    <a:srgbClr val="000000">
                      <a:alpha val="43137"/>
                    </a:srgbClr>
                  </a:outerShdw>
                </a:effectLst>
                <a:latin typeface="Calibri" pitchFamily="34" charset="0"/>
              </a:rPr>
              <a:t> Activities:</a:t>
            </a:r>
          </a:p>
        </p:txBody>
      </p:sp>
      <p:sp>
        <p:nvSpPr>
          <p:cNvPr id="1031" name="TextBox 7"/>
          <p:cNvSpPr txBox="1">
            <a:spLocks noChangeArrowheads="1"/>
          </p:cNvSpPr>
          <p:nvPr/>
        </p:nvSpPr>
        <p:spPr bwMode="auto">
          <a:xfrm>
            <a:off x="808038" y="984250"/>
            <a:ext cx="730250" cy="261938"/>
          </a:xfrm>
          <a:prstGeom prst="rect">
            <a:avLst/>
          </a:prstGeom>
          <a:noFill/>
          <a:ln w="9525">
            <a:noFill/>
            <a:miter lim="800000"/>
            <a:headEnd/>
            <a:tailEnd/>
          </a:ln>
        </p:spPr>
        <p:txBody>
          <a:bodyPr wrap="none">
            <a:spAutoFit/>
          </a:bodyPr>
          <a:lstStyle/>
          <a:p>
            <a:pPr>
              <a:defRPr/>
            </a:pPr>
            <a:r>
              <a:rPr lang="en-US" sz="1100" b="1" dirty="0">
                <a:solidFill>
                  <a:srgbClr val="000000"/>
                </a:solidFill>
                <a:effectLst>
                  <a:outerShdw blurRad="38100" dist="38100" dir="2700000" algn="tl">
                    <a:srgbClr val="000000">
                      <a:alpha val="43137"/>
                    </a:srgbClr>
                  </a:outerShdw>
                </a:effectLst>
                <a:latin typeface="Calibri" pitchFamily="34" charset="0"/>
              </a:rPr>
              <a:t>Generate</a:t>
            </a:r>
          </a:p>
        </p:txBody>
      </p:sp>
      <p:sp>
        <p:nvSpPr>
          <p:cNvPr id="1032" name="TextBox 8"/>
          <p:cNvSpPr txBox="1">
            <a:spLocks noChangeArrowheads="1"/>
          </p:cNvSpPr>
          <p:nvPr/>
        </p:nvSpPr>
        <p:spPr bwMode="auto">
          <a:xfrm>
            <a:off x="2081213" y="984250"/>
            <a:ext cx="622300" cy="261938"/>
          </a:xfrm>
          <a:prstGeom prst="rect">
            <a:avLst/>
          </a:prstGeom>
          <a:noFill/>
          <a:ln w="9525">
            <a:noFill/>
            <a:miter lim="800000"/>
            <a:headEnd/>
            <a:tailEnd/>
          </a:ln>
        </p:spPr>
        <p:txBody>
          <a:bodyPr wrap="none">
            <a:spAutoFit/>
          </a:bodyPr>
          <a:lstStyle/>
          <a:p>
            <a:pPr>
              <a:defRPr/>
            </a:pPr>
            <a:r>
              <a:rPr lang="en-US" sz="1100" b="1" dirty="0">
                <a:solidFill>
                  <a:srgbClr val="000000"/>
                </a:solidFill>
                <a:effectLst>
                  <a:outerShdw blurRad="38100" dist="38100" dir="2700000" algn="tl">
                    <a:srgbClr val="000000">
                      <a:alpha val="43137"/>
                    </a:srgbClr>
                  </a:outerShdw>
                </a:effectLst>
                <a:latin typeface="Calibri" pitchFamily="34" charset="0"/>
              </a:rPr>
              <a:t>Employ</a:t>
            </a:r>
          </a:p>
        </p:txBody>
      </p:sp>
      <p:sp>
        <p:nvSpPr>
          <p:cNvPr id="1033" name="TextBox 9"/>
          <p:cNvSpPr txBox="1">
            <a:spLocks noChangeArrowheads="1"/>
          </p:cNvSpPr>
          <p:nvPr/>
        </p:nvSpPr>
        <p:spPr bwMode="auto">
          <a:xfrm>
            <a:off x="4876800" y="798513"/>
            <a:ext cx="776288" cy="260350"/>
          </a:xfrm>
          <a:prstGeom prst="rect">
            <a:avLst/>
          </a:prstGeom>
          <a:noFill/>
          <a:ln w="9525">
            <a:noFill/>
            <a:miter lim="800000"/>
            <a:headEnd/>
            <a:tailEnd/>
          </a:ln>
        </p:spPr>
        <p:txBody>
          <a:bodyPr wrap="none">
            <a:spAutoFit/>
          </a:bodyPr>
          <a:lstStyle/>
          <a:p>
            <a:pPr>
              <a:defRPr/>
            </a:pPr>
            <a:r>
              <a:rPr lang="en-US" sz="1100" b="1" dirty="0">
                <a:solidFill>
                  <a:srgbClr val="000000"/>
                </a:solidFill>
                <a:effectLst>
                  <a:outerShdw blurRad="38100" dist="38100" dir="2700000" algn="tl">
                    <a:srgbClr val="000000">
                      <a:alpha val="43137"/>
                    </a:srgbClr>
                  </a:outerShdw>
                </a:effectLst>
                <a:latin typeface="Calibri" pitchFamily="34" charset="0"/>
              </a:rPr>
              <a:t>Transition</a:t>
            </a:r>
          </a:p>
        </p:txBody>
      </p:sp>
      <p:grpSp>
        <p:nvGrpSpPr>
          <p:cNvPr id="2" name="Group 17"/>
          <p:cNvGrpSpPr>
            <a:grpSpLocks/>
          </p:cNvGrpSpPr>
          <p:nvPr/>
        </p:nvGrpSpPr>
        <p:grpSpPr bwMode="auto">
          <a:xfrm>
            <a:off x="3200400" y="881063"/>
            <a:ext cx="4191000" cy="304800"/>
            <a:chOff x="3200400" y="838200"/>
            <a:chExt cx="4191000" cy="304800"/>
          </a:xfrm>
        </p:grpSpPr>
        <p:cxnSp>
          <p:nvCxnSpPr>
            <p:cNvPr id="12" name="Straight Connector 11"/>
            <p:cNvCxnSpPr/>
            <p:nvPr/>
          </p:nvCxnSpPr>
          <p:spPr>
            <a:xfrm>
              <a:off x="3200400" y="990600"/>
              <a:ext cx="41910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00400" y="8382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91400" y="8382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5" name="TextBox 16"/>
          <p:cNvSpPr txBox="1">
            <a:spLocks noChangeArrowheads="1"/>
          </p:cNvSpPr>
          <p:nvPr/>
        </p:nvSpPr>
        <p:spPr bwMode="auto">
          <a:xfrm>
            <a:off x="7688263" y="1001713"/>
            <a:ext cx="612775" cy="261937"/>
          </a:xfrm>
          <a:prstGeom prst="rect">
            <a:avLst/>
          </a:prstGeom>
          <a:noFill/>
          <a:ln w="9525">
            <a:noFill/>
            <a:miter lim="800000"/>
            <a:headEnd/>
            <a:tailEnd/>
          </a:ln>
        </p:spPr>
        <p:txBody>
          <a:bodyPr wrap="none">
            <a:spAutoFit/>
          </a:bodyPr>
          <a:lstStyle/>
          <a:p>
            <a:pPr>
              <a:defRPr/>
            </a:pPr>
            <a:r>
              <a:rPr lang="en-US" sz="1100" b="1" dirty="0">
                <a:solidFill>
                  <a:srgbClr val="000000"/>
                </a:solidFill>
                <a:effectLst>
                  <a:outerShdw blurRad="38100" dist="38100" dir="2700000" algn="tl">
                    <a:srgbClr val="000000">
                      <a:alpha val="43137"/>
                    </a:srgbClr>
                  </a:outerShdw>
                </a:effectLst>
                <a:latin typeface="Calibri" pitchFamily="34" charset="0"/>
              </a:rPr>
              <a:t>Sustain</a:t>
            </a:r>
          </a:p>
        </p:txBody>
      </p:sp>
      <p:sp>
        <p:nvSpPr>
          <p:cNvPr id="1036" name="TextBox 19"/>
          <p:cNvSpPr txBox="1">
            <a:spLocks noChangeArrowheads="1"/>
          </p:cNvSpPr>
          <p:nvPr/>
        </p:nvSpPr>
        <p:spPr bwMode="auto">
          <a:xfrm>
            <a:off x="3200400" y="5495925"/>
            <a:ext cx="781050" cy="430213"/>
          </a:xfrm>
          <a:prstGeom prst="rect">
            <a:avLst/>
          </a:prstGeom>
          <a:noFill/>
          <a:ln w="9525">
            <a:noFill/>
            <a:miter lim="800000"/>
            <a:headEnd/>
            <a:tailEnd/>
          </a:ln>
        </p:spPr>
        <p:txBody>
          <a:bodyPr wrap="none">
            <a:spAutoFit/>
          </a:bodyPr>
          <a:lstStyle/>
          <a:p>
            <a:pPr>
              <a:defRPr/>
            </a:pPr>
            <a:r>
              <a:rPr lang="en-US" sz="1100" b="1" dirty="0">
                <a:solidFill>
                  <a:srgbClr val="000000"/>
                </a:solidFill>
                <a:effectLst>
                  <a:outerShdw blurRad="38100" dist="38100" dir="2700000" algn="tl">
                    <a:srgbClr val="000000">
                      <a:alpha val="43137"/>
                    </a:srgbClr>
                  </a:outerShdw>
                </a:effectLst>
                <a:latin typeface="Calibri" pitchFamily="34" charset="0"/>
              </a:rPr>
              <a:t>Partnered</a:t>
            </a:r>
          </a:p>
          <a:p>
            <a:pPr>
              <a:defRPr/>
            </a:pPr>
            <a:r>
              <a:rPr lang="en-US" sz="1100" b="1" dirty="0">
                <a:solidFill>
                  <a:srgbClr val="000000"/>
                </a:solidFill>
                <a:effectLst>
                  <a:outerShdw blurRad="38100" dist="38100" dir="2700000" algn="tl">
                    <a:srgbClr val="000000">
                      <a:alpha val="43137"/>
                    </a:srgbClr>
                  </a:outerShdw>
                </a:effectLst>
                <a:latin typeface="Calibri" pitchFamily="34" charset="0"/>
              </a:rPr>
              <a:t>Operation</a:t>
            </a:r>
          </a:p>
        </p:txBody>
      </p:sp>
      <p:sp>
        <p:nvSpPr>
          <p:cNvPr id="1037" name="TextBox 20"/>
          <p:cNvSpPr txBox="1">
            <a:spLocks noChangeArrowheads="1"/>
          </p:cNvSpPr>
          <p:nvPr/>
        </p:nvSpPr>
        <p:spPr bwMode="auto">
          <a:xfrm>
            <a:off x="4341813" y="5495925"/>
            <a:ext cx="782637" cy="430213"/>
          </a:xfrm>
          <a:prstGeom prst="rect">
            <a:avLst/>
          </a:prstGeom>
          <a:noFill/>
          <a:ln w="9525">
            <a:noFill/>
            <a:miter lim="800000"/>
            <a:headEnd/>
            <a:tailEnd/>
          </a:ln>
        </p:spPr>
        <p:txBody>
          <a:bodyPr wrap="none">
            <a:spAutoFit/>
          </a:bodyPr>
          <a:lstStyle/>
          <a:p>
            <a:pPr>
              <a:defRPr/>
            </a:pPr>
            <a:r>
              <a:rPr lang="en-US" sz="1100" b="1" dirty="0">
                <a:solidFill>
                  <a:srgbClr val="000000"/>
                </a:solidFill>
                <a:effectLst>
                  <a:outerShdw blurRad="38100" dist="38100" dir="2700000" algn="tl">
                    <a:srgbClr val="000000">
                      <a:alpha val="43137"/>
                    </a:srgbClr>
                  </a:outerShdw>
                </a:effectLst>
                <a:latin typeface="Calibri" pitchFamily="34" charset="0"/>
              </a:rPr>
              <a:t>Combined</a:t>
            </a:r>
          </a:p>
          <a:p>
            <a:pPr>
              <a:defRPr/>
            </a:pPr>
            <a:r>
              <a:rPr lang="en-US" sz="1100" b="1" dirty="0">
                <a:solidFill>
                  <a:srgbClr val="000000"/>
                </a:solidFill>
                <a:effectLst>
                  <a:outerShdw blurRad="38100" dist="38100" dir="2700000" algn="tl">
                    <a:srgbClr val="000000">
                      <a:alpha val="43137"/>
                    </a:srgbClr>
                  </a:outerShdw>
                </a:effectLst>
                <a:latin typeface="Calibri" pitchFamily="34" charset="0"/>
              </a:rPr>
              <a:t>Operation</a:t>
            </a:r>
          </a:p>
        </p:txBody>
      </p:sp>
      <p:sp>
        <p:nvSpPr>
          <p:cNvPr id="1038" name="TextBox 21"/>
          <p:cNvSpPr txBox="1">
            <a:spLocks noChangeArrowheads="1"/>
          </p:cNvSpPr>
          <p:nvPr/>
        </p:nvSpPr>
        <p:spPr bwMode="auto">
          <a:xfrm>
            <a:off x="6127750" y="5495925"/>
            <a:ext cx="654050" cy="261938"/>
          </a:xfrm>
          <a:prstGeom prst="rect">
            <a:avLst/>
          </a:prstGeom>
          <a:noFill/>
          <a:ln w="9525">
            <a:noFill/>
            <a:miter lim="800000"/>
            <a:headEnd/>
            <a:tailEnd/>
          </a:ln>
        </p:spPr>
        <p:txBody>
          <a:bodyPr wrap="none">
            <a:spAutoFit/>
          </a:bodyPr>
          <a:lstStyle/>
          <a:p>
            <a:pPr>
              <a:defRPr/>
            </a:pPr>
            <a:r>
              <a:rPr lang="en-US" sz="1100" b="1" dirty="0">
                <a:solidFill>
                  <a:srgbClr val="000000"/>
                </a:solidFill>
                <a:effectLst>
                  <a:outerShdw blurRad="38100" dist="38100" dir="2700000" algn="tl">
                    <a:srgbClr val="000000">
                      <a:alpha val="43137"/>
                    </a:srgbClr>
                  </a:outerShdw>
                </a:effectLst>
                <a:latin typeface="Calibri" pitchFamily="34" charset="0"/>
              </a:rPr>
              <a:t>Enabled</a:t>
            </a:r>
          </a:p>
        </p:txBody>
      </p:sp>
      <p:grpSp>
        <p:nvGrpSpPr>
          <p:cNvPr id="3" name="Group 72"/>
          <p:cNvGrpSpPr>
            <a:grpSpLocks/>
          </p:cNvGrpSpPr>
          <p:nvPr/>
        </p:nvGrpSpPr>
        <p:grpSpPr bwMode="auto">
          <a:xfrm>
            <a:off x="3124200" y="2055813"/>
            <a:ext cx="2071688" cy="2562225"/>
            <a:chOff x="3123652" y="2073640"/>
            <a:chExt cx="2071688" cy="2561941"/>
          </a:xfrm>
        </p:grpSpPr>
        <p:grpSp>
          <p:nvGrpSpPr>
            <p:cNvPr id="4" name="Group 71"/>
            <p:cNvGrpSpPr>
              <a:grpSpLocks/>
            </p:cNvGrpSpPr>
            <p:nvPr/>
          </p:nvGrpSpPr>
          <p:grpSpPr bwMode="auto">
            <a:xfrm>
              <a:off x="4280940" y="2073640"/>
              <a:ext cx="914400" cy="1844678"/>
              <a:chOff x="4280940" y="2073640"/>
              <a:chExt cx="914400" cy="1844678"/>
            </a:xfrm>
          </p:grpSpPr>
          <p:sp>
            <p:nvSpPr>
              <p:cNvPr id="44" name="Oval 43"/>
              <p:cNvSpPr/>
              <p:nvPr/>
            </p:nvSpPr>
            <p:spPr>
              <a:xfrm>
                <a:off x="4280940" y="2073640"/>
                <a:ext cx="914400" cy="914401"/>
              </a:xfrm>
              <a:prstGeom prst="ellipse">
                <a:avLst/>
              </a:prstGeom>
              <a:solidFill>
                <a:srgbClr val="00B0F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solidFill>
                    <a:prstClr val="white"/>
                  </a:solidFill>
                  <a:effectLst>
                    <a:outerShdw blurRad="38100" dist="38100" dir="2700000" algn="tl">
                      <a:srgbClr val="000000">
                        <a:alpha val="43137"/>
                      </a:srgbClr>
                    </a:outerShdw>
                  </a:effectLst>
                </a:endParaRPr>
              </a:p>
            </p:txBody>
          </p:sp>
          <p:sp>
            <p:nvSpPr>
              <p:cNvPr id="33" name="Oval 32"/>
              <p:cNvSpPr/>
              <p:nvPr/>
            </p:nvSpPr>
            <p:spPr>
              <a:xfrm>
                <a:off x="4387302" y="3651618"/>
                <a:ext cx="669925" cy="266700"/>
              </a:xfrm>
              <a:prstGeom prst="ellipse">
                <a:avLst/>
              </a:prstGeom>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prstClr val="black"/>
                    </a:solidFill>
                    <a:effectLst>
                      <a:outerShdw blurRad="38100" dist="38100" dir="2700000" algn="tl">
                        <a:srgbClr val="000000">
                          <a:alpha val="43137"/>
                        </a:srgbClr>
                      </a:outerShdw>
                    </a:effectLst>
                    <a:latin typeface="Arial" pitchFamily="34" charset="0"/>
                    <a:cs typeface="Arial" pitchFamily="34" charset="0"/>
                  </a:rPr>
                  <a:t>CA</a:t>
                </a:r>
              </a:p>
            </p:txBody>
          </p:sp>
        </p:grpSp>
        <p:sp>
          <p:nvSpPr>
            <p:cNvPr id="32" name="Rectangle 31"/>
            <p:cNvSpPr/>
            <p:nvPr/>
          </p:nvSpPr>
          <p:spPr>
            <a:xfrm>
              <a:off x="3123652" y="3903824"/>
              <a:ext cx="731838" cy="731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prstClr val="black"/>
                  </a:solidFill>
                  <a:effectLst>
                    <a:outerShdw blurRad="38100" dist="38100" dir="2700000" algn="tl">
                      <a:srgbClr val="000000">
                        <a:alpha val="43137"/>
                      </a:srgbClr>
                    </a:outerShdw>
                  </a:effectLst>
                  <a:latin typeface="Arial" pitchFamily="34" charset="0"/>
                  <a:cs typeface="Arial" pitchFamily="34" charset="0"/>
                </a:rPr>
                <a:t>ANSF</a:t>
              </a:r>
            </a:p>
            <a:p>
              <a:pPr algn="ctr" fontAlgn="auto">
                <a:spcBef>
                  <a:spcPts val="0"/>
                </a:spcBef>
                <a:spcAft>
                  <a:spcPts val="0"/>
                </a:spcAft>
                <a:defRPr/>
              </a:pPr>
              <a:endParaRPr lang="en-US" sz="14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6" name="Group 73"/>
          <p:cNvGrpSpPr>
            <a:grpSpLocks/>
          </p:cNvGrpSpPr>
          <p:nvPr/>
        </p:nvGrpSpPr>
        <p:grpSpPr bwMode="auto">
          <a:xfrm>
            <a:off x="5424488" y="2056100"/>
            <a:ext cx="914400" cy="914400"/>
            <a:chOff x="5425190" y="2088630"/>
            <a:chExt cx="914400" cy="914400"/>
          </a:xfrm>
          <a:solidFill>
            <a:srgbClr val="92D050"/>
          </a:solidFill>
        </p:grpSpPr>
        <p:sp>
          <p:nvSpPr>
            <p:cNvPr id="49" name="Oval 48"/>
            <p:cNvSpPr/>
            <p:nvPr/>
          </p:nvSpPr>
          <p:spPr>
            <a:xfrm>
              <a:off x="5425190" y="2088630"/>
              <a:ext cx="914400" cy="914400"/>
            </a:xfrm>
            <a:prstGeom prst="ellipse">
              <a:avLst/>
            </a:prstGeom>
            <a:grp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600" b="1" dirty="0">
                  <a:solidFill>
                    <a:schemeClr val="tx1"/>
                  </a:solidFill>
                  <a:effectLst>
                    <a:outerShdw blurRad="38100" dist="38100" dir="2700000" algn="tl">
                      <a:srgbClr val="000000">
                        <a:alpha val="43137"/>
                      </a:srgbClr>
                    </a:outerShdw>
                  </a:effectLst>
                </a:rPr>
                <a:t>ANSF</a:t>
              </a:r>
            </a:p>
          </p:txBody>
        </p:sp>
        <p:sp>
          <p:nvSpPr>
            <p:cNvPr id="36" name="Oval 35"/>
            <p:cNvSpPr/>
            <p:nvPr/>
          </p:nvSpPr>
          <p:spPr>
            <a:xfrm>
              <a:off x="5563302" y="2672830"/>
              <a:ext cx="685800" cy="265113"/>
            </a:xfrm>
            <a:prstGeom prst="ellipse">
              <a:avLst/>
            </a:prstGeom>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prstClr val="black"/>
                  </a:solidFill>
                  <a:effectLst>
                    <a:outerShdw blurRad="38100" dist="38100" dir="2700000" algn="tl">
                      <a:srgbClr val="000000">
                        <a:alpha val="43137"/>
                      </a:srgbClr>
                    </a:outerShdw>
                  </a:effectLst>
                  <a:latin typeface="Arial" pitchFamily="34" charset="0"/>
                  <a:cs typeface="Arial" pitchFamily="34" charset="0"/>
                </a:rPr>
                <a:t>CA</a:t>
              </a:r>
            </a:p>
          </p:txBody>
        </p:sp>
      </p:grpSp>
      <p:grpSp>
        <p:nvGrpSpPr>
          <p:cNvPr id="7" name="Group 74"/>
          <p:cNvGrpSpPr>
            <a:grpSpLocks/>
          </p:cNvGrpSpPr>
          <p:nvPr/>
        </p:nvGrpSpPr>
        <p:grpSpPr bwMode="auto">
          <a:xfrm>
            <a:off x="6553200" y="2056100"/>
            <a:ext cx="914400" cy="914400"/>
            <a:chOff x="6553200" y="2073640"/>
            <a:chExt cx="914400" cy="914400"/>
          </a:xfrm>
          <a:solidFill>
            <a:srgbClr val="92D050"/>
          </a:solidFill>
        </p:grpSpPr>
        <p:sp>
          <p:nvSpPr>
            <p:cNvPr id="50" name="Oval 49"/>
            <p:cNvSpPr/>
            <p:nvPr/>
          </p:nvSpPr>
          <p:spPr>
            <a:xfrm>
              <a:off x="6553200" y="2073640"/>
              <a:ext cx="914400" cy="914400"/>
            </a:xfrm>
            <a:prstGeom prst="ellipse">
              <a:avLst/>
            </a:prstGeom>
            <a:grp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600" b="1" dirty="0">
                  <a:solidFill>
                    <a:schemeClr val="tx1"/>
                  </a:solidFill>
                  <a:effectLst>
                    <a:outerShdw blurRad="38100" dist="38100" dir="2700000" algn="tl">
                      <a:srgbClr val="000000">
                        <a:alpha val="43137"/>
                      </a:srgbClr>
                    </a:outerShdw>
                  </a:effectLst>
                </a:rPr>
                <a:t>ANSF</a:t>
              </a:r>
            </a:p>
          </p:txBody>
        </p:sp>
        <p:sp>
          <p:nvSpPr>
            <p:cNvPr id="39" name="Oval 38"/>
            <p:cNvSpPr/>
            <p:nvPr/>
          </p:nvSpPr>
          <p:spPr>
            <a:xfrm>
              <a:off x="6667500" y="2657840"/>
              <a:ext cx="669925" cy="266700"/>
            </a:xfrm>
            <a:prstGeom prst="ellipse">
              <a:avLst/>
            </a:prstGeom>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prstClr val="black"/>
                  </a:solidFill>
                  <a:effectLst>
                    <a:outerShdw blurRad="38100" dist="38100" dir="2700000" algn="tl">
                      <a:srgbClr val="000000">
                        <a:alpha val="43137"/>
                      </a:srgbClr>
                    </a:outerShdw>
                  </a:effectLst>
                  <a:latin typeface="Arial" pitchFamily="34" charset="0"/>
                  <a:cs typeface="Arial" pitchFamily="34" charset="0"/>
                </a:rPr>
                <a:t>CA</a:t>
              </a:r>
            </a:p>
          </p:txBody>
        </p:sp>
      </p:grpSp>
      <p:sp>
        <p:nvSpPr>
          <p:cNvPr id="54" name="Oval 53"/>
          <p:cNvSpPr/>
          <p:nvPr/>
        </p:nvSpPr>
        <p:spPr>
          <a:xfrm rot="5400000">
            <a:off x="6858000" y="3348325"/>
            <a:ext cx="349250" cy="365125"/>
          </a:xfrm>
          <a:prstGeom prst="ellipse">
            <a:avLst/>
          </a:prstGeom>
          <a:solidFill>
            <a:srgbClr val="00B0F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100" b="1" dirty="0">
                <a:solidFill>
                  <a:schemeClr val="tx1"/>
                </a:solidFill>
                <a:effectLst>
                  <a:outerShdw blurRad="38100" dist="38100" dir="2700000" algn="tl">
                    <a:srgbClr val="000000">
                      <a:alpha val="43137"/>
                    </a:srgbClr>
                  </a:outerShdw>
                </a:effectLst>
              </a:rPr>
              <a:t>CF</a:t>
            </a:r>
          </a:p>
        </p:txBody>
      </p:sp>
      <p:sp>
        <p:nvSpPr>
          <p:cNvPr id="55" name="Oval 54"/>
          <p:cNvSpPr/>
          <p:nvPr/>
        </p:nvSpPr>
        <p:spPr>
          <a:xfrm>
            <a:off x="5562600" y="3276600"/>
            <a:ext cx="609600" cy="609600"/>
          </a:xfrm>
          <a:prstGeom prst="ellipse">
            <a:avLst/>
          </a:prstGeom>
          <a:solidFill>
            <a:srgbClr val="00B0F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prstClr val="black"/>
                </a:solidFill>
                <a:effectLst>
                  <a:outerShdw blurRad="38100" dist="38100" dir="2700000" algn="tl">
                    <a:srgbClr val="000000">
                      <a:alpha val="43137"/>
                    </a:srgbClr>
                  </a:outerShdw>
                </a:effectLst>
                <a:latin typeface="Arial" pitchFamily="34" charset="0"/>
                <a:cs typeface="Arial" pitchFamily="34" charset="0"/>
              </a:rPr>
              <a:t>CF</a:t>
            </a:r>
          </a:p>
        </p:txBody>
      </p:sp>
      <p:grpSp>
        <p:nvGrpSpPr>
          <p:cNvPr id="8" name="Group 59"/>
          <p:cNvGrpSpPr>
            <a:grpSpLocks/>
          </p:cNvGrpSpPr>
          <p:nvPr/>
        </p:nvGrpSpPr>
        <p:grpSpPr bwMode="auto">
          <a:xfrm>
            <a:off x="2057400" y="2055813"/>
            <a:ext cx="914400" cy="914400"/>
            <a:chOff x="914400" y="1905000"/>
            <a:chExt cx="914400" cy="914400"/>
          </a:xfrm>
        </p:grpSpPr>
        <p:sp>
          <p:nvSpPr>
            <p:cNvPr id="61" name="Oval 60"/>
            <p:cNvSpPr/>
            <p:nvPr/>
          </p:nvSpPr>
          <p:spPr>
            <a:xfrm>
              <a:off x="914400" y="1905000"/>
              <a:ext cx="914400" cy="914400"/>
            </a:xfrm>
            <a:prstGeom prst="ellipse">
              <a:avLst/>
            </a:prstGeom>
            <a:solidFill>
              <a:srgbClr val="00B0F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solidFill>
                  <a:prstClr val="white"/>
                </a:solidFill>
                <a:effectLst>
                  <a:outerShdw blurRad="38100" dist="38100" dir="2700000" algn="tl">
                    <a:srgbClr val="000000">
                      <a:alpha val="43137"/>
                    </a:srgbClr>
                  </a:outerShdw>
                </a:effectLst>
              </a:endParaRPr>
            </a:p>
          </p:txBody>
        </p:sp>
        <p:sp>
          <p:nvSpPr>
            <p:cNvPr id="62" name="Rectangle 61"/>
            <p:cNvSpPr/>
            <p:nvPr/>
          </p:nvSpPr>
          <p:spPr>
            <a:xfrm>
              <a:off x="990600" y="1981200"/>
              <a:ext cx="731838" cy="731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prstClr val="black"/>
                  </a:solidFill>
                  <a:effectLst>
                    <a:outerShdw blurRad="38100" dist="38100" dir="2700000" algn="tl">
                      <a:srgbClr val="000000">
                        <a:alpha val="43137"/>
                      </a:srgbClr>
                    </a:outerShdw>
                  </a:effectLst>
                  <a:latin typeface="Arial" pitchFamily="34" charset="0"/>
                  <a:cs typeface="Arial" pitchFamily="34" charset="0"/>
                </a:rPr>
                <a:t>CF</a:t>
              </a:r>
            </a:p>
          </p:txBody>
        </p:sp>
      </p:grpSp>
      <p:sp>
        <p:nvSpPr>
          <p:cNvPr id="70" name="Oval 69"/>
          <p:cNvSpPr/>
          <p:nvPr/>
        </p:nvSpPr>
        <p:spPr bwMode="auto">
          <a:xfrm>
            <a:off x="7772400" y="2052925"/>
            <a:ext cx="914400" cy="914400"/>
          </a:xfrm>
          <a:prstGeom prst="ellipse">
            <a:avLst/>
          </a:prstGeom>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effectLst>
                  <a:outerShdw blurRad="38100" dist="38100" dir="2700000" algn="tl">
                    <a:srgbClr val="000000">
                      <a:alpha val="43137"/>
                    </a:srgbClr>
                  </a:outerShdw>
                </a:effectLst>
              </a:rPr>
              <a:t>ANSF</a:t>
            </a:r>
          </a:p>
        </p:txBody>
      </p:sp>
      <p:sp>
        <p:nvSpPr>
          <p:cNvPr id="64" name="Oval 63"/>
          <p:cNvSpPr/>
          <p:nvPr/>
        </p:nvSpPr>
        <p:spPr bwMode="auto">
          <a:xfrm>
            <a:off x="3138488" y="2056100"/>
            <a:ext cx="914400" cy="914400"/>
          </a:xfrm>
          <a:prstGeom prst="ellipse">
            <a:avLst/>
          </a:prstGeom>
          <a:solidFill>
            <a:srgbClr val="00B0F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effectLst>
                  <a:outerShdw blurRad="38100" dist="38100" dir="2700000" algn="tl">
                    <a:srgbClr val="000000">
                      <a:alpha val="43137"/>
                    </a:srgbClr>
                  </a:outerShdw>
                </a:effectLst>
              </a:rPr>
              <a:t>CF</a:t>
            </a:r>
          </a:p>
        </p:txBody>
      </p:sp>
      <p:grpSp>
        <p:nvGrpSpPr>
          <p:cNvPr id="9" name="Group 58"/>
          <p:cNvGrpSpPr>
            <a:grpSpLocks/>
          </p:cNvGrpSpPr>
          <p:nvPr/>
        </p:nvGrpSpPr>
        <p:grpSpPr bwMode="auto">
          <a:xfrm>
            <a:off x="914400" y="2055813"/>
            <a:ext cx="914400" cy="914400"/>
            <a:chOff x="914400" y="1905000"/>
            <a:chExt cx="914400" cy="914400"/>
          </a:xfrm>
        </p:grpSpPr>
        <p:sp>
          <p:nvSpPr>
            <p:cNvPr id="41" name="Oval 40"/>
            <p:cNvSpPr/>
            <p:nvPr/>
          </p:nvSpPr>
          <p:spPr>
            <a:xfrm>
              <a:off x="914400" y="1905000"/>
              <a:ext cx="914400" cy="914400"/>
            </a:xfrm>
            <a:prstGeom prst="ellipse">
              <a:avLst/>
            </a:prstGeom>
            <a:solidFill>
              <a:srgbClr val="00B0F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solidFill>
                  <a:prstClr val="white"/>
                </a:solidFill>
                <a:effectLst>
                  <a:outerShdw blurRad="38100" dist="38100" dir="2700000" algn="tl">
                    <a:srgbClr val="000000">
                      <a:alpha val="43137"/>
                    </a:srgbClr>
                  </a:outerShdw>
                </a:effectLst>
              </a:endParaRPr>
            </a:p>
          </p:txBody>
        </p:sp>
        <p:sp>
          <p:nvSpPr>
            <p:cNvPr id="24" name="Rectangle 23"/>
            <p:cNvSpPr/>
            <p:nvPr/>
          </p:nvSpPr>
          <p:spPr>
            <a:xfrm>
              <a:off x="990600" y="1981200"/>
              <a:ext cx="731838" cy="731838"/>
            </a:xfrm>
            <a:prstGeom prst="rect">
              <a:avLst/>
            </a:prstGeom>
            <a:no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prstClr val="black"/>
                  </a:solidFill>
                  <a:effectLst>
                    <a:outerShdw blurRad="38100" dist="38100" dir="2700000" algn="tl">
                      <a:srgbClr val="000000">
                        <a:alpha val="43137"/>
                      </a:srgbClr>
                    </a:outerShdw>
                  </a:effectLst>
                  <a:latin typeface="Arial" pitchFamily="34" charset="0"/>
                  <a:cs typeface="Arial" pitchFamily="34" charset="0"/>
                </a:rPr>
                <a:t>CF</a:t>
              </a:r>
            </a:p>
          </p:txBody>
        </p:sp>
      </p:grpSp>
      <p:cxnSp>
        <p:nvCxnSpPr>
          <p:cNvPr id="86" name="Straight Connector 85"/>
          <p:cNvCxnSpPr/>
          <p:nvPr/>
        </p:nvCxnSpPr>
        <p:spPr>
          <a:xfrm>
            <a:off x="3079750" y="1252538"/>
            <a:ext cx="0" cy="46482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7" name="4-Point Star 86"/>
          <p:cNvSpPr/>
          <p:nvPr/>
        </p:nvSpPr>
        <p:spPr bwMode="auto">
          <a:xfrm>
            <a:off x="3032125" y="3365500"/>
            <a:ext cx="92075" cy="92075"/>
          </a:xfrm>
          <a:prstGeom prst="star4">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endParaRPr>
          </a:p>
        </p:txBody>
      </p:sp>
      <p:cxnSp>
        <p:nvCxnSpPr>
          <p:cNvPr id="88" name="Straight Connector 87"/>
          <p:cNvCxnSpPr/>
          <p:nvPr/>
        </p:nvCxnSpPr>
        <p:spPr>
          <a:xfrm>
            <a:off x="4162425" y="1243013"/>
            <a:ext cx="0" cy="46482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9" name="4-Point Star 88"/>
          <p:cNvSpPr/>
          <p:nvPr/>
        </p:nvSpPr>
        <p:spPr bwMode="auto">
          <a:xfrm>
            <a:off x="4114800" y="3365500"/>
            <a:ext cx="92075" cy="92075"/>
          </a:xfrm>
          <a:prstGeom prst="star4">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endParaRPr>
          </a:p>
        </p:txBody>
      </p:sp>
      <p:cxnSp>
        <p:nvCxnSpPr>
          <p:cNvPr id="90" name="Straight Connector 89"/>
          <p:cNvCxnSpPr/>
          <p:nvPr/>
        </p:nvCxnSpPr>
        <p:spPr>
          <a:xfrm>
            <a:off x="5305425" y="1243013"/>
            <a:ext cx="0" cy="46482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91" name="4-Point Star 90"/>
          <p:cNvSpPr/>
          <p:nvPr/>
        </p:nvSpPr>
        <p:spPr bwMode="auto">
          <a:xfrm>
            <a:off x="5257800" y="3365500"/>
            <a:ext cx="90488" cy="92075"/>
          </a:xfrm>
          <a:prstGeom prst="star4">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endParaRPr>
          </a:p>
        </p:txBody>
      </p:sp>
      <p:cxnSp>
        <p:nvCxnSpPr>
          <p:cNvPr id="92" name="Straight Connector 91"/>
          <p:cNvCxnSpPr/>
          <p:nvPr/>
        </p:nvCxnSpPr>
        <p:spPr>
          <a:xfrm>
            <a:off x="7467600" y="1246188"/>
            <a:ext cx="0" cy="46482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93" name="4-Point Star 92"/>
          <p:cNvSpPr/>
          <p:nvPr/>
        </p:nvSpPr>
        <p:spPr bwMode="auto">
          <a:xfrm>
            <a:off x="7419975" y="3365500"/>
            <a:ext cx="92075" cy="92075"/>
          </a:xfrm>
          <a:prstGeom prst="star4">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endParaRPr>
          </a:p>
        </p:txBody>
      </p:sp>
      <p:cxnSp>
        <p:nvCxnSpPr>
          <p:cNvPr id="94" name="Straight Connector 93"/>
          <p:cNvCxnSpPr/>
          <p:nvPr/>
        </p:nvCxnSpPr>
        <p:spPr>
          <a:xfrm>
            <a:off x="1952625" y="1260475"/>
            <a:ext cx="0" cy="46482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95" name="4-Point Star 94"/>
          <p:cNvSpPr/>
          <p:nvPr/>
        </p:nvSpPr>
        <p:spPr bwMode="auto">
          <a:xfrm>
            <a:off x="1905000" y="3365500"/>
            <a:ext cx="92075" cy="92075"/>
          </a:xfrm>
          <a:prstGeom prst="star4">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endParaRPr>
          </a:p>
        </p:txBody>
      </p:sp>
      <p:sp>
        <p:nvSpPr>
          <p:cNvPr id="1076" name="Rectangle 99"/>
          <p:cNvSpPr>
            <a:spLocks noChangeArrowheads="1"/>
          </p:cNvSpPr>
          <p:nvPr/>
        </p:nvSpPr>
        <p:spPr bwMode="auto">
          <a:xfrm>
            <a:off x="957263" y="4537075"/>
            <a:ext cx="552450" cy="307975"/>
          </a:xfrm>
          <a:prstGeom prst="rect">
            <a:avLst/>
          </a:prstGeom>
          <a:noFill/>
          <a:ln w="9525">
            <a:noFill/>
            <a:miter lim="800000"/>
            <a:headEnd/>
            <a:tailEnd/>
          </a:ln>
        </p:spPr>
        <p:txBody>
          <a:bodyPr>
            <a:spAutoFit/>
          </a:bodyPr>
          <a:lstStyle/>
          <a:p>
            <a:pPr>
              <a:defRPr/>
            </a:pPr>
            <a:r>
              <a:rPr lang="en-US" sz="1400" b="1" dirty="0">
                <a:solidFill>
                  <a:srgbClr val="000000"/>
                </a:solidFill>
                <a:effectLst>
                  <a:outerShdw blurRad="38100" dist="38100" dir="2700000" algn="tl">
                    <a:srgbClr val="000000">
                      <a:alpha val="43137"/>
                    </a:srgbClr>
                  </a:outerShdw>
                </a:effectLst>
                <a:latin typeface="Calibri" pitchFamily="34" charset="0"/>
              </a:rPr>
              <a:t>CF</a:t>
            </a:r>
            <a:endParaRPr lang="en-US" sz="1400" dirty="0">
              <a:solidFill>
                <a:srgbClr val="000000"/>
              </a:solidFill>
              <a:effectLst>
                <a:outerShdw blurRad="38100" dist="38100" dir="2700000" algn="tl">
                  <a:srgbClr val="000000">
                    <a:alpha val="43137"/>
                  </a:srgbClr>
                </a:outerShdw>
              </a:effectLst>
              <a:latin typeface="Calibri" pitchFamily="34" charset="0"/>
            </a:endParaRPr>
          </a:p>
        </p:txBody>
      </p:sp>
      <p:sp>
        <p:nvSpPr>
          <p:cNvPr id="1077" name="Rectangle 100"/>
          <p:cNvSpPr>
            <a:spLocks noChangeArrowheads="1"/>
          </p:cNvSpPr>
          <p:nvPr/>
        </p:nvSpPr>
        <p:spPr bwMode="auto">
          <a:xfrm>
            <a:off x="884238" y="5175250"/>
            <a:ext cx="868362" cy="306388"/>
          </a:xfrm>
          <a:prstGeom prst="rect">
            <a:avLst/>
          </a:prstGeom>
          <a:noFill/>
          <a:ln w="9525">
            <a:noFill/>
            <a:miter lim="800000"/>
            <a:headEnd/>
            <a:tailEnd/>
          </a:ln>
        </p:spPr>
        <p:txBody>
          <a:bodyPr>
            <a:spAutoFit/>
          </a:bodyPr>
          <a:lstStyle/>
          <a:p>
            <a:pPr>
              <a:defRPr/>
            </a:pPr>
            <a:r>
              <a:rPr lang="en-US" sz="1400" b="1" dirty="0">
                <a:solidFill>
                  <a:srgbClr val="000000"/>
                </a:solidFill>
                <a:effectLst>
                  <a:outerShdw blurRad="38100" dist="38100" dir="2700000" algn="tl">
                    <a:srgbClr val="000000">
                      <a:alpha val="43137"/>
                    </a:srgbClr>
                  </a:outerShdw>
                </a:effectLst>
                <a:latin typeface="Calibri" pitchFamily="34" charset="0"/>
              </a:rPr>
              <a:t>ANSF</a:t>
            </a:r>
            <a:endParaRPr lang="en-US" sz="1400" dirty="0">
              <a:solidFill>
                <a:srgbClr val="000000"/>
              </a:solidFill>
              <a:effectLst>
                <a:outerShdw blurRad="38100" dist="38100" dir="2700000" algn="tl">
                  <a:srgbClr val="000000">
                    <a:alpha val="43137"/>
                  </a:srgbClr>
                </a:outerShdw>
              </a:effectLst>
              <a:latin typeface="Calibri" pitchFamily="34" charset="0"/>
            </a:endParaRPr>
          </a:p>
        </p:txBody>
      </p:sp>
      <p:sp>
        <p:nvSpPr>
          <p:cNvPr id="1078" name="Rectangle 101"/>
          <p:cNvSpPr>
            <a:spLocks noChangeArrowheads="1"/>
          </p:cNvSpPr>
          <p:nvPr/>
        </p:nvSpPr>
        <p:spPr bwMode="auto">
          <a:xfrm>
            <a:off x="5497513" y="5175250"/>
            <a:ext cx="550862" cy="306388"/>
          </a:xfrm>
          <a:prstGeom prst="rect">
            <a:avLst/>
          </a:prstGeom>
          <a:noFill/>
          <a:ln w="9525">
            <a:noFill/>
            <a:miter lim="800000"/>
            <a:headEnd/>
            <a:tailEnd/>
          </a:ln>
        </p:spPr>
        <p:txBody>
          <a:bodyPr>
            <a:spAutoFit/>
          </a:bodyPr>
          <a:lstStyle/>
          <a:p>
            <a:pPr>
              <a:defRPr/>
            </a:pPr>
            <a:r>
              <a:rPr lang="en-US" sz="1400" b="1" dirty="0">
                <a:solidFill>
                  <a:srgbClr val="000000"/>
                </a:solidFill>
                <a:effectLst>
                  <a:outerShdw blurRad="38100" dist="38100" dir="2700000" algn="tl">
                    <a:srgbClr val="000000">
                      <a:alpha val="43137"/>
                    </a:srgbClr>
                  </a:outerShdw>
                </a:effectLst>
                <a:latin typeface="Calibri" pitchFamily="34" charset="0"/>
              </a:rPr>
              <a:t>CF</a:t>
            </a:r>
            <a:endParaRPr lang="en-US" sz="1400" dirty="0">
              <a:solidFill>
                <a:srgbClr val="000000"/>
              </a:solidFill>
              <a:effectLst>
                <a:outerShdw blurRad="38100" dist="38100" dir="2700000" algn="tl">
                  <a:srgbClr val="000000">
                    <a:alpha val="43137"/>
                  </a:srgbClr>
                </a:outerShdw>
              </a:effectLst>
              <a:latin typeface="Calibri" pitchFamily="34" charset="0"/>
            </a:endParaRPr>
          </a:p>
        </p:txBody>
      </p:sp>
      <p:sp>
        <p:nvSpPr>
          <p:cNvPr id="1079" name="Rectangle 102"/>
          <p:cNvSpPr>
            <a:spLocks noChangeArrowheads="1"/>
          </p:cNvSpPr>
          <p:nvPr/>
        </p:nvSpPr>
        <p:spPr bwMode="auto">
          <a:xfrm>
            <a:off x="5378450" y="4537075"/>
            <a:ext cx="868363" cy="307975"/>
          </a:xfrm>
          <a:prstGeom prst="rect">
            <a:avLst/>
          </a:prstGeom>
          <a:noFill/>
          <a:ln w="9525">
            <a:noFill/>
            <a:miter lim="800000"/>
            <a:headEnd/>
            <a:tailEnd/>
          </a:ln>
        </p:spPr>
        <p:txBody>
          <a:bodyPr>
            <a:spAutoFit/>
          </a:bodyPr>
          <a:lstStyle/>
          <a:p>
            <a:pPr>
              <a:defRPr/>
            </a:pPr>
            <a:r>
              <a:rPr lang="en-US" sz="1400" b="1" dirty="0">
                <a:solidFill>
                  <a:srgbClr val="000000"/>
                </a:solidFill>
                <a:effectLst>
                  <a:outerShdw blurRad="38100" dist="38100" dir="2700000" algn="tl">
                    <a:srgbClr val="000000">
                      <a:alpha val="43137"/>
                    </a:srgbClr>
                  </a:outerShdw>
                </a:effectLst>
                <a:latin typeface="Calibri" pitchFamily="34" charset="0"/>
              </a:rPr>
              <a:t>ANSF</a:t>
            </a:r>
            <a:endParaRPr lang="en-US" sz="1400" dirty="0">
              <a:solidFill>
                <a:srgbClr val="000000"/>
              </a:solidFill>
              <a:effectLst>
                <a:outerShdw blurRad="38100" dist="38100" dir="2700000" algn="tl">
                  <a:srgbClr val="000000">
                    <a:alpha val="43137"/>
                  </a:srgbClr>
                </a:outerShdw>
              </a:effectLst>
              <a:latin typeface="Calibri" pitchFamily="34" charset="0"/>
            </a:endParaRPr>
          </a:p>
        </p:txBody>
      </p:sp>
      <p:sp>
        <p:nvSpPr>
          <p:cNvPr id="105" name="Right Arrow 104"/>
          <p:cNvSpPr/>
          <p:nvPr/>
        </p:nvSpPr>
        <p:spPr>
          <a:xfrm>
            <a:off x="1524000" y="4613563"/>
            <a:ext cx="3733800" cy="152400"/>
          </a:xfrm>
          <a:prstGeom prst="rightArrow">
            <a:avLst/>
          </a:prstGeom>
          <a:gradFill flip="none" rotWithShape="1">
            <a:gsLst>
              <a:gs pos="6000">
                <a:srgbClr val="FF0000"/>
              </a:gs>
              <a:gs pos="6000">
                <a:srgbClr val="FFC000"/>
              </a:gs>
              <a:gs pos="46000">
                <a:srgbClr val="FFC000"/>
              </a:gs>
              <a:gs pos="100000">
                <a:srgbClr val="FFC000"/>
              </a:gs>
              <a:gs pos="100000">
                <a:srgbClr val="33CC33"/>
              </a:gs>
            </a:gsLst>
            <a:lin ang="0" scaled="1"/>
            <a:tileRect/>
          </a:gra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endParaRPr>
          </a:p>
        </p:txBody>
      </p:sp>
      <p:sp>
        <p:nvSpPr>
          <p:cNvPr id="106" name="Right Arrow 105"/>
          <p:cNvSpPr/>
          <p:nvPr/>
        </p:nvSpPr>
        <p:spPr>
          <a:xfrm>
            <a:off x="1493838" y="5224750"/>
            <a:ext cx="3763962" cy="150813"/>
          </a:xfrm>
          <a:prstGeom prst="rightArrow">
            <a:avLst/>
          </a:prstGeom>
          <a:gradFill>
            <a:gsLst>
              <a:gs pos="6000">
                <a:srgbClr val="FF0000"/>
              </a:gs>
              <a:gs pos="6000">
                <a:srgbClr val="FFC000"/>
              </a:gs>
              <a:gs pos="46000">
                <a:srgbClr val="FFC000"/>
              </a:gs>
              <a:gs pos="100000">
                <a:srgbClr val="FFC000"/>
              </a:gs>
              <a:gs pos="100000">
                <a:srgbClr val="33CC33"/>
              </a:gs>
            </a:gsLst>
            <a:lin ang="0" scaled="1"/>
          </a:gra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endParaRPr>
          </a:p>
        </p:txBody>
      </p:sp>
      <p:sp>
        <p:nvSpPr>
          <p:cNvPr id="108" name="Right Arrow 107"/>
          <p:cNvSpPr/>
          <p:nvPr/>
        </p:nvSpPr>
        <p:spPr>
          <a:xfrm>
            <a:off x="6018213" y="4613563"/>
            <a:ext cx="2819400" cy="153987"/>
          </a:xfrm>
          <a:prstGeom prst="rightArrow">
            <a:avLst/>
          </a:prstGeom>
          <a:solidFill>
            <a:srgbClr val="33CC33"/>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endParaRPr>
          </a:p>
        </p:txBody>
      </p:sp>
      <p:sp>
        <p:nvSpPr>
          <p:cNvPr id="110" name="Right Arrow 109"/>
          <p:cNvSpPr/>
          <p:nvPr/>
        </p:nvSpPr>
        <p:spPr>
          <a:xfrm>
            <a:off x="6019800" y="5223163"/>
            <a:ext cx="1524000" cy="150812"/>
          </a:xfrm>
          <a:prstGeom prst="rightArrow">
            <a:avLst/>
          </a:prstGeom>
          <a:solidFill>
            <a:srgbClr val="33CC33"/>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endParaRPr>
          </a:p>
        </p:txBody>
      </p:sp>
      <p:sp>
        <p:nvSpPr>
          <p:cNvPr id="1084" name="TextBox 110"/>
          <p:cNvSpPr txBox="1">
            <a:spLocks noChangeArrowheads="1"/>
          </p:cNvSpPr>
          <p:nvPr/>
        </p:nvSpPr>
        <p:spPr bwMode="auto">
          <a:xfrm>
            <a:off x="2819400" y="4437063"/>
            <a:ext cx="960438" cy="277812"/>
          </a:xfrm>
          <a:prstGeom prst="rect">
            <a:avLst/>
          </a:prstGeom>
          <a:noFill/>
          <a:ln w="9525">
            <a:noFill/>
            <a:miter lim="800000"/>
            <a:headEnd/>
            <a:tailEnd/>
          </a:ln>
        </p:spPr>
        <p:txBody>
          <a:bodyPr wrap="none">
            <a:spAutoFit/>
          </a:bodyPr>
          <a:lstStyle/>
          <a:p>
            <a:pPr algn="ctr">
              <a:defRPr/>
            </a:pPr>
            <a:r>
              <a:rPr lang="en-US" sz="1200" b="1" dirty="0">
                <a:solidFill>
                  <a:srgbClr val="000000"/>
                </a:solidFill>
                <a:effectLst>
                  <a:outerShdw blurRad="38100" dist="38100" dir="2700000" algn="tl">
                    <a:srgbClr val="000000">
                      <a:alpha val="43137"/>
                    </a:srgbClr>
                  </a:outerShdw>
                </a:effectLst>
                <a:latin typeface="Calibri" pitchFamily="34" charset="0"/>
              </a:rPr>
              <a:t>SUPPORTED</a:t>
            </a:r>
          </a:p>
        </p:txBody>
      </p:sp>
      <p:sp>
        <p:nvSpPr>
          <p:cNvPr id="1085" name="TextBox 111"/>
          <p:cNvSpPr txBox="1">
            <a:spLocks noChangeArrowheads="1"/>
          </p:cNvSpPr>
          <p:nvPr/>
        </p:nvSpPr>
        <p:spPr bwMode="auto">
          <a:xfrm>
            <a:off x="2801938" y="5056188"/>
            <a:ext cx="1028700" cy="276225"/>
          </a:xfrm>
          <a:prstGeom prst="rect">
            <a:avLst/>
          </a:prstGeom>
          <a:noFill/>
          <a:ln w="9525">
            <a:noFill/>
            <a:miter lim="800000"/>
            <a:headEnd/>
            <a:tailEnd/>
          </a:ln>
        </p:spPr>
        <p:txBody>
          <a:bodyPr wrap="none">
            <a:spAutoFit/>
          </a:bodyPr>
          <a:lstStyle/>
          <a:p>
            <a:pPr algn="ctr">
              <a:defRPr/>
            </a:pPr>
            <a:r>
              <a:rPr lang="en-US" sz="1200" b="1" dirty="0">
                <a:solidFill>
                  <a:srgbClr val="000000"/>
                </a:solidFill>
                <a:effectLst>
                  <a:outerShdw blurRad="38100" dist="38100" dir="2700000" algn="tl">
                    <a:srgbClr val="000000">
                      <a:alpha val="43137"/>
                    </a:srgbClr>
                  </a:outerShdw>
                </a:effectLst>
                <a:latin typeface="Calibri" pitchFamily="34" charset="0"/>
              </a:rPr>
              <a:t>SUPPORTING</a:t>
            </a:r>
          </a:p>
        </p:txBody>
      </p:sp>
      <p:sp>
        <p:nvSpPr>
          <p:cNvPr id="1086" name="TextBox 112"/>
          <p:cNvSpPr txBox="1">
            <a:spLocks noChangeArrowheads="1"/>
          </p:cNvSpPr>
          <p:nvPr/>
        </p:nvSpPr>
        <p:spPr bwMode="auto">
          <a:xfrm>
            <a:off x="6237288" y="4438650"/>
            <a:ext cx="962025" cy="277813"/>
          </a:xfrm>
          <a:prstGeom prst="rect">
            <a:avLst/>
          </a:prstGeom>
          <a:noFill/>
          <a:ln w="9525">
            <a:noFill/>
            <a:miter lim="800000"/>
            <a:headEnd/>
            <a:tailEnd/>
          </a:ln>
        </p:spPr>
        <p:txBody>
          <a:bodyPr wrap="none">
            <a:spAutoFit/>
          </a:bodyPr>
          <a:lstStyle/>
          <a:p>
            <a:pPr algn="ctr">
              <a:defRPr/>
            </a:pPr>
            <a:r>
              <a:rPr lang="en-US" sz="1200" b="1" dirty="0">
                <a:solidFill>
                  <a:srgbClr val="000000"/>
                </a:solidFill>
                <a:effectLst>
                  <a:outerShdw blurRad="38100" dist="38100" dir="2700000" algn="tl">
                    <a:srgbClr val="000000">
                      <a:alpha val="43137"/>
                    </a:srgbClr>
                  </a:outerShdw>
                </a:effectLst>
                <a:latin typeface="Calibri" pitchFamily="34" charset="0"/>
              </a:rPr>
              <a:t>SUPPORTED</a:t>
            </a:r>
          </a:p>
        </p:txBody>
      </p:sp>
      <p:sp>
        <p:nvSpPr>
          <p:cNvPr id="1087" name="TextBox 113"/>
          <p:cNvSpPr txBox="1">
            <a:spLocks noChangeArrowheads="1"/>
          </p:cNvSpPr>
          <p:nvPr/>
        </p:nvSpPr>
        <p:spPr bwMode="auto">
          <a:xfrm>
            <a:off x="6183313" y="5035550"/>
            <a:ext cx="1028700" cy="277813"/>
          </a:xfrm>
          <a:prstGeom prst="rect">
            <a:avLst/>
          </a:prstGeom>
          <a:noFill/>
          <a:ln w="9525">
            <a:noFill/>
            <a:miter lim="800000"/>
            <a:headEnd/>
            <a:tailEnd/>
          </a:ln>
        </p:spPr>
        <p:txBody>
          <a:bodyPr wrap="none">
            <a:spAutoFit/>
          </a:bodyPr>
          <a:lstStyle/>
          <a:p>
            <a:pPr algn="ctr">
              <a:defRPr/>
            </a:pPr>
            <a:r>
              <a:rPr lang="en-US" sz="1200" b="1" dirty="0">
                <a:solidFill>
                  <a:srgbClr val="000000"/>
                </a:solidFill>
                <a:effectLst>
                  <a:outerShdw blurRad="38100" dist="38100" dir="2700000" algn="tl">
                    <a:srgbClr val="000000">
                      <a:alpha val="43137"/>
                    </a:srgbClr>
                  </a:outerShdw>
                </a:effectLst>
                <a:latin typeface="Calibri" pitchFamily="34" charset="0"/>
              </a:rPr>
              <a:t>SUPPORTING</a:t>
            </a:r>
          </a:p>
        </p:txBody>
      </p:sp>
      <p:sp>
        <p:nvSpPr>
          <p:cNvPr id="97" name="Oval 96"/>
          <p:cNvSpPr/>
          <p:nvPr/>
        </p:nvSpPr>
        <p:spPr bwMode="auto">
          <a:xfrm>
            <a:off x="2133600" y="2600613"/>
            <a:ext cx="746125" cy="266700"/>
          </a:xfrm>
          <a:prstGeom prst="ellipse">
            <a:avLst/>
          </a:prstGeom>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a:solidFill>
                  <a:prstClr val="black"/>
                </a:solidFill>
                <a:effectLst>
                  <a:outerShdw blurRad="38100" dist="38100" dir="2700000" algn="tl">
                    <a:srgbClr val="000000">
                      <a:alpha val="43137"/>
                    </a:srgbClr>
                  </a:outerShdw>
                </a:effectLst>
                <a:latin typeface="Arial" pitchFamily="34" charset="0"/>
                <a:cs typeface="Arial" pitchFamily="34" charset="0"/>
              </a:rPr>
              <a:t>ANSF</a:t>
            </a:r>
          </a:p>
        </p:txBody>
      </p:sp>
      <p:sp>
        <p:nvSpPr>
          <p:cNvPr id="31" name="Rectangle 30"/>
          <p:cNvSpPr/>
          <p:nvPr/>
        </p:nvSpPr>
        <p:spPr>
          <a:xfrm>
            <a:off x="4373563" y="2143125"/>
            <a:ext cx="731837" cy="730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prstClr val="black"/>
                </a:solidFill>
                <a:effectLst>
                  <a:outerShdw blurRad="38100" dist="38100" dir="2700000" algn="tl">
                    <a:srgbClr val="000000">
                      <a:alpha val="43137"/>
                    </a:srgbClr>
                  </a:outerShdw>
                </a:effectLst>
                <a:latin typeface="Arial" pitchFamily="34" charset="0"/>
                <a:cs typeface="Arial" pitchFamily="34" charset="0"/>
              </a:rPr>
              <a:t>CF</a:t>
            </a:r>
          </a:p>
        </p:txBody>
      </p:sp>
      <p:sp>
        <p:nvSpPr>
          <p:cNvPr id="43077" name="Rectangle 81"/>
          <p:cNvSpPr>
            <a:spLocks noChangeArrowheads="1"/>
          </p:cNvSpPr>
          <p:nvPr/>
        </p:nvSpPr>
        <p:spPr bwMode="auto">
          <a:xfrm>
            <a:off x="609600" y="133290"/>
            <a:ext cx="7848600" cy="400110"/>
          </a:xfrm>
          <a:prstGeom prst="rect">
            <a:avLst/>
          </a:prstGeom>
          <a:noFill/>
          <a:ln w="9525">
            <a:noFill/>
            <a:miter lim="800000"/>
            <a:headEnd/>
            <a:tailEnd/>
          </a:ln>
        </p:spPr>
        <p:txBody>
          <a:bodyPr>
            <a:spAutoFit/>
          </a:bodyPr>
          <a:lstStyle/>
          <a:p>
            <a:pPr algn="ctr"/>
            <a:r>
              <a:rPr lang="en-US" sz="2000" b="1" dirty="0">
                <a:solidFill>
                  <a:srgbClr val="000000"/>
                </a:solidFill>
                <a:latin typeface="Arial" pitchFamily="34" charset="0"/>
                <a:cs typeface="Arial" pitchFamily="34" charset="0"/>
              </a:rPr>
              <a:t>Transition Continuum</a:t>
            </a:r>
          </a:p>
        </p:txBody>
      </p:sp>
      <p:sp>
        <p:nvSpPr>
          <p:cNvPr id="83" name="Rectangle 82"/>
          <p:cNvSpPr/>
          <p:nvPr/>
        </p:nvSpPr>
        <p:spPr>
          <a:xfrm>
            <a:off x="6019800" y="1219200"/>
            <a:ext cx="304800" cy="4953000"/>
          </a:xfrm>
          <a:prstGeom prst="rect">
            <a:avLst/>
          </a:prstGeom>
          <a:solidFill>
            <a:srgbClr val="C00000">
              <a:alpha val="30196"/>
            </a:srgbClr>
          </a:solidFill>
          <a:ln>
            <a:solidFill>
              <a:srgbClr val="C00000">
                <a:alpha val="30196"/>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effectLst>
                <a:outerShdw blurRad="38100" dist="38100" dir="2700000" algn="tl">
                  <a:srgbClr val="000000">
                    <a:alpha val="43137"/>
                  </a:srgbClr>
                </a:outerShdw>
              </a:effectLst>
            </a:endParaRPr>
          </a:p>
        </p:txBody>
      </p:sp>
      <p:sp>
        <p:nvSpPr>
          <p:cNvPr id="74" name="Rounded Rectangle 73"/>
          <p:cNvSpPr/>
          <p:nvPr/>
        </p:nvSpPr>
        <p:spPr>
          <a:xfrm>
            <a:off x="62750" y="2823880"/>
            <a:ext cx="914400" cy="457200"/>
          </a:xfrm>
          <a:prstGeom prst="roundRect">
            <a:avLst/>
          </a:prstGeom>
          <a:solidFill>
            <a:srgbClr val="FFFF00"/>
          </a:solidFill>
          <a:ln>
            <a:solidFill>
              <a:schemeClr val="tx1"/>
            </a:solidFill>
          </a:ln>
          <a:effectLst>
            <a:outerShdw blurRad="50800" dist="38100" dir="2700000" algn="tl" rotWithShape="0">
              <a:prstClr val="black">
                <a:alpha val="40000"/>
              </a:prstClr>
            </a:outerShdw>
          </a:effectLst>
          <a:scene3d>
            <a:camera prst="perspective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000000"/>
                </a:solidFill>
                <a:effectLst>
                  <a:outerShdw blurRad="38100" dist="38100" dir="2700000" algn="tl">
                    <a:srgbClr val="000000">
                      <a:alpha val="43137"/>
                    </a:srgbClr>
                  </a:outerShdw>
                </a:effectLst>
              </a:rPr>
              <a:t>Who is Fighting?</a:t>
            </a:r>
          </a:p>
        </p:txBody>
      </p:sp>
      <p:sp>
        <p:nvSpPr>
          <p:cNvPr id="75" name="Rounded Rectangle 74"/>
          <p:cNvSpPr/>
          <p:nvPr/>
        </p:nvSpPr>
        <p:spPr>
          <a:xfrm>
            <a:off x="62750" y="4410630"/>
            <a:ext cx="914400" cy="457200"/>
          </a:xfrm>
          <a:prstGeom prst="roundRect">
            <a:avLst/>
          </a:prstGeom>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000000"/>
                </a:solidFill>
                <a:effectLst>
                  <a:outerShdw blurRad="38100" dist="38100" dir="2700000" algn="tl">
                    <a:srgbClr val="000000">
                      <a:alpha val="43137"/>
                    </a:srgbClr>
                  </a:outerShdw>
                </a:effectLst>
              </a:rPr>
              <a:t>Who is in Charge?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4648200" y="838200"/>
            <a:ext cx="4495800" cy="533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0" y="164068"/>
            <a:ext cx="4572000" cy="307777"/>
          </a:xfrm>
          <a:prstGeom prst="rect">
            <a:avLst/>
          </a:prstGeom>
          <a:noFill/>
        </p:spPr>
        <p:txBody>
          <a:bodyPr wrap="square" rtlCol="0">
            <a:spAutoFit/>
          </a:bodyPr>
          <a:lstStyle/>
          <a:p>
            <a:pPr algn="ctr"/>
            <a:r>
              <a:rPr lang="en-US" sz="1400" b="1" dirty="0" smtClean="0">
                <a:latin typeface="Arial" pitchFamily="34" charset="0"/>
                <a:cs typeface="Arial" pitchFamily="34" charset="0"/>
              </a:rPr>
              <a:t>Base Transfer Site Survey (Fly Away Advising)</a:t>
            </a:r>
            <a:endParaRPr lang="en-US" sz="1400" b="1" dirty="0">
              <a:latin typeface="Arial" pitchFamily="34" charset="0"/>
              <a:cs typeface="Arial" pitchFamily="34" charset="0"/>
            </a:endParaRPr>
          </a:p>
        </p:txBody>
      </p:sp>
      <p:cxnSp>
        <p:nvCxnSpPr>
          <p:cNvPr id="4" name="Straight Connector 3"/>
          <p:cNvCxnSpPr/>
          <p:nvPr/>
        </p:nvCxnSpPr>
        <p:spPr>
          <a:xfrm>
            <a:off x="4495800" y="838200"/>
            <a:ext cx="0" cy="5638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3733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bwMode="auto">
          <a:xfrm>
            <a:off x="4572000" y="3733800"/>
            <a:ext cx="4343400" cy="2895600"/>
          </a:xfrm>
          <a:prstGeom prst="rect">
            <a:avLst/>
          </a:prstGeom>
          <a:noFill/>
          <a:ln w="9525">
            <a:noFill/>
            <a:miter lim="800000"/>
            <a:headEnd/>
            <a:tailEnd/>
          </a:ln>
        </p:spPr>
        <p:txBody>
          <a:bodyPr>
            <a:noAutofit/>
          </a:bodyPr>
          <a:lstStyle/>
          <a:p>
            <a:pPr marL="342900" indent="-342900" eaLnBrk="0" hangingPunct="0">
              <a:spcBef>
                <a:spcPct val="20000"/>
              </a:spcBef>
              <a:buFont typeface="Arial" charset="0"/>
              <a:buNone/>
              <a:defRPr/>
            </a:pPr>
            <a:r>
              <a:rPr lang="en-US" sz="1200" b="1" dirty="0" smtClean="0">
                <a:solidFill>
                  <a:srgbClr val="000000"/>
                </a:solidFill>
                <a:latin typeface="Arial" pitchFamily="34" charset="0"/>
                <a:cs typeface="Arial" pitchFamily="34" charset="0"/>
              </a:rPr>
              <a:t>Lessons Learned:</a:t>
            </a:r>
            <a:endParaRPr lang="en-US" sz="1200" b="1" dirty="0">
              <a:solidFill>
                <a:srgbClr val="000000"/>
              </a:solidFill>
              <a:latin typeface="Arial" pitchFamily="34" charset="0"/>
              <a:cs typeface="Arial" pitchFamily="34" charset="0"/>
            </a:endParaRPr>
          </a:p>
          <a:p>
            <a:pPr marL="342900" indent="-342900" eaLnBrk="0" hangingPunct="0">
              <a:spcBef>
                <a:spcPct val="20000"/>
              </a:spcBef>
              <a:buFont typeface="Wingdings" pitchFamily="2" charset="2"/>
              <a:buChar char="Ø"/>
              <a:defRPr/>
            </a:pPr>
            <a:r>
              <a:rPr lang="en-US" sz="1200" b="1" dirty="0" smtClean="0">
                <a:solidFill>
                  <a:srgbClr val="000000"/>
                </a:solidFill>
                <a:latin typeface="Arial" pitchFamily="34" charset="0"/>
                <a:cs typeface="Arial" pitchFamily="34" charset="0"/>
              </a:rPr>
              <a:t>Post Transfer Site Survey Requires a “First Lift” Security Element commensurate to size of FOB</a:t>
            </a:r>
          </a:p>
          <a:p>
            <a:pPr marL="342900" indent="-342900" eaLnBrk="0" hangingPunct="0">
              <a:spcBef>
                <a:spcPct val="20000"/>
              </a:spcBef>
              <a:buFont typeface="Wingdings" pitchFamily="2" charset="2"/>
              <a:buChar char="Ø"/>
              <a:defRPr/>
            </a:pPr>
            <a:r>
              <a:rPr lang="en-US" sz="1200" b="1" dirty="0" smtClean="0">
                <a:solidFill>
                  <a:srgbClr val="000000"/>
                </a:solidFill>
                <a:latin typeface="Arial" pitchFamily="34" charset="0"/>
                <a:cs typeface="Arial" pitchFamily="34" charset="0"/>
              </a:rPr>
              <a:t>Post Transfer Site Survey requires frequent Fire Support Exercise as a “demonstration”</a:t>
            </a:r>
          </a:p>
          <a:p>
            <a:pPr marL="342900" indent="-342900" eaLnBrk="0" hangingPunct="0">
              <a:spcBef>
                <a:spcPct val="20000"/>
              </a:spcBef>
              <a:buFont typeface="Wingdings" pitchFamily="2" charset="2"/>
              <a:buChar char="Ø"/>
              <a:defRPr/>
            </a:pPr>
            <a:r>
              <a:rPr lang="en-US" sz="1200" b="1" dirty="0" smtClean="0">
                <a:solidFill>
                  <a:srgbClr val="000000"/>
                </a:solidFill>
                <a:latin typeface="Arial" pitchFamily="34" charset="0"/>
                <a:cs typeface="Arial" pitchFamily="34" charset="0"/>
              </a:rPr>
              <a:t>ANA must own the process and must accept FEPP / FERP…With Concept of Support to maintain equipment and footprint</a:t>
            </a:r>
          </a:p>
          <a:p>
            <a:pPr marL="342900" indent="-342900" eaLnBrk="0" hangingPunct="0">
              <a:spcBef>
                <a:spcPct val="20000"/>
              </a:spcBef>
              <a:buFont typeface="Wingdings" pitchFamily="2" charset="2"/>
              <a:buChar char="Ø"/>
              <a:defRPr/>
            </a:pPr>
            <a:r>
              <a:rPr lang="en-US" sz="1200" b="1" dirty="0" smtClean="0">
                <a:solidFill>
                  <a:srgbClr val="000000"/>
                </a:solidFill>
                <a:latin typeface="Arial" pitchFamily="34" charset="0"/>
                <a:cs typeface="Arial" pitchFamily="34" charset="0"/>
              </a:rPr>
              <a:t>ANA contracting is like teaching Columbus how to get to the moon</a:t>
            </a:r>
          </a:p>
          <a:p>
            <a:pPr marL="800100" lvl="1" indent="-342900" eaLnBrk="0" hangingPunct="0">
              <a:spcBef>
                <a:spcPct val="20000"/>
              </a:spcBef>
              <a:buFont typeface="Wingdings" pitchFamily="2" charset="2"/>
              <a:buChar char="Ø"/>
              <a:defRPr/>
            </a:pPr>
            <a:r>
              <a:rPr lang="en-US" sz="1200" b="1" dirty="0" smtClean="0">
                <a:solidFill>
                  <a:srgbClr val="000000"/>
                </a:solidFill>
                <a:latin typeface="Arial" pitchFamily="34" charset="0"/>
                <a:cs typeface="Arial" pitchFamily="34" charset="0"/>
              </a:rPr>
              <a:t>It requires 90 days to train ANA </a:t>
            </a:r>
            <a:r>
              <a:rPr lang="en-US" sz="1200" b="1" dirty="0" err="1" smtClean="0">
                <a:solidFill>
                  <a:srgbClr val="000000"/>
                </a:solidFill>
                <a:latin typeface="Arial" pitchFamily="34" charset="0"/>
                <a:cs typeface="Arial" pitchFamily="34" charset="0"/>
              </a:rPr>
              <a:t>Bde</a:t>
            </a:r>
            <a:r>
              <a:rPr lang="en-US" sz="1200" b="1" dirty="0" smtClean="0">
                <a:solidFill>
                  <a:srgbClr val="000000"/>
                </a:solidFill>
                <a:latin typeface="Arial" pitchFamily="34" charset="0"/>
                <a:cs typeface="Arial" pitchFamily="34" charset="0"/>
              </a:rPr>
              <a:t> / Corps on their Contract Process</a:t>
            </a:r>
          </a:p>
          <a:p>
            <a:pPr marL="800100" lvl="1" indent="-342900" eaLnBrk="0" hangingPunct="0">
              <a:spcBef>
                <a:spcPct val="20000"/>
              </a:spcBef>
              <a:buFont typeface="Wingdings" pitchFamily="2" charset="2"/>
              <a:buChar char="Ø"/>
              <a:defRPr/>
            </a:pPr>
            <a:r>
              <a:rPr lang="en-US" sz="1200" b="1" dirty="0" smtClean="0">
                <a:solidFill>
                  <a:srgbClr val="000000"/>
                </a:solidFill>
                <a:latin typeface="Arial" pitchFamily="34" charset="0"/>
                <a:cs typeface="Arial" pitchFamily="34" charset="0"/>
              </a:rPr>
              <a:t>It takes 180 days from requirement generation to contract obligation in MOD System</a:t>
            </a:r>
          </a:p>
          <a:p>
            <a:pPr marL="800100" lvl="1" indent="-342900" eaLnBrk="0" hangingPunct="0">
              <a:spcBef>
                <a:spcPct val="20000"/>
              </a:spcBef>
              <a:buFont typeface="Wingdings" pitchFamily="2" charset="2"/>
              <a:buChar char="Ø"/>
              <a:defRPr/>
            </a:pPr>
            <a:r>
              <a:rPr lang="en-US" sz="1200" b="1" dirty="0" smtClean="0">
                <a:solidFill>
                  <a:srgbClr val="000000"/>
                </a:solidFill>
                <a:latin typeface="Arial" pitchFamily="34" charset="0"/>
                <a:cs typeface="Arial" pitchFamily="34" charset="0"/>
              </a:rPr>
              <a:t>ANA only need the big “3”</a:t>
            </a:r>
          </a:p>
          <a:p>
            <a:pPr marL="342900" indent="-342900" eaLnBrk="0" hangingPunct="0">
              <a:spcBef>
                <a:spcPct val="20000"/>
              </a:spcBef>
              <a:buFont typeface="Wingdings" pitchFamily="2" charset="2"/>
              <a:buChar char="Ø"/>
              <a:defRPr/>
            </a:pPr>
            <a:endParaRPr lang="en-US" sz="1200" b="1" dirty="0">
              <a:solidFill>
                <a:srgbClr val="000000"/>
              </a:solidFill>
              <a:latin typeface="Arial" pitchFamily="34" charset="0"/>
              <a:cs typeface="Arial" pitchFamily="34" charset="0"/>
            </a:endParaRPr>
          </a:p>
        </p:txBody>
      </p:sp>
      <p:sp>
        <p:nvSpPr>
          <p:cNvPr id="8" name="Content Placeholder 2"/>
          <p:cNvSpPr txBox="1">
            <a:spLocks/>
          </p:cNvSpPr>
          <p:nvPr/>
        </p:nvSpPr>
        <p:spPr bwMode="auto">
          <a:xfrm>
            <a:off x="0" y="533400"/>
            <a:ext cx="4343400" cy="3124200"/>
          </a:xfrm>
          <a:prstGeom prst="rect">
            <a:avLst/>
          </a:prstGeom>
          <a:noFill/>
          <a:ln w="9525">
            <a:noFill/>
            <a:miter lim="800000"/>
            <a:headEnd/>
            <a:tailEnd/>
          </a:ln>
        </p:spPr>
        <p:txBody>
          <a:bodyPr>
            <a:noAutofit/>
          </a:bodyPr>
          <a:lstStyle/>
          <a:p>
            <a:pPr marL="342900" indent="-342900" eaLnBrk="0" hangingPunct="0">
              <a:spcBef>
                <a:spcPct val="20000"/>
              </a:spcBef>
              <a:buFont typeface="Arial" charset="0"/>
              <a:buNone/>
              <a:defRPr/>
            </a:pPr>
            <a:r>
              <a:rPr lang="en-US" sz="1600" b="1" dirty="0" smtClean="0">
                <a:solidFill>
                  <a:srgbClr val="000000"/>
                </a:solidFill>
                <a:latin typeface="Arial" pitchFamily="34" charset="0"/>
                <a:cs typeface="Arial" pitchFamily="34" charset="0"/>
              </a:rPr>
              <a:t>Background</a:t>
            </a:r>
            <a:r>
              <a:rPr lang="en-US" sz="1100" b="1" dirty="0" smtClean="0">
                <a:solidFill>
                  <a:srgbClr val="000000"/>
                </a:solidFill>
                <a:latin typeface="Arial" pitchFamily="34" charset="0"/>
                <a:cs typeface="Arial" pitchFamily="34" charset="0"/>
              </a:rPr>
              <a:t>:</a:t>
            </a:r>
          </a:p>
          <a:p>
            <a:pPr marL="342900" indent="-342900" eaLnBrk="0" hangingPunct="0">
              <a:spcBef>
                <a:spcPct val="20000"/>
              </a:spcBef>
              <a:buFont typeface="Arial" charset="0"/>
              <a:buNone/>
              <a:defRPr/>
            </a:pPr>
            <a:r>
              <a:rPr lang="en-US" sz="1100" b="1" dirty="0" smtClean="0">
                <a:solidFill>
                  <a:srgbClr val="000000"/>
                </a:solidFill>
                <a:latin typeface="Arial" pitchFamily="34" charset="0"/>
                <a:cs typeface="Arial" pitchFamily="34" charset="0"/>
              </a:rPr>
              <a:t>-During 9</a:t>
            </a:r>
            <a:r>
              <a:rPr lang="en-US" sz="1100" b="1" baseline="30000" dirty="0" smtClean="0">
                <a:solidFill>
                  <a:srgbClr val="000000"/>
                </a:solidFill>
                <a:latin typeface="Arial" pitchFamily="34" charset="0"/>
                <a:cs typeface="Arial" pitchFamily="34" charset="0"/>
              </a:rPr>
              <a:t>th</a:t>
            </a:r>
            <a:r>
              <a:rPr lang="en-US" sz="1100" b="1" dirty="0" smtClean="0">
                <a:solidFill>
                  <a:srgbClr val="000000"/>
                </a:solidFill>
                <a:latin typeface="Arial" pitchFamily="34" charset="0"/>
                <a:cs typeface="Arial" pitchFamily="34" charset="0"/>
              </a:rPr>
              <a:t> Month Deployment Strike Transfer </a:t>
            </a:r>
            <a:r>
              <a:rPr lang="en-US" sz="1200" b="1" dirty="0" smtClean="0">
                <a:solidFill>
                  <a:schemeClr val="tx2"/>
                </a:solidFill>
                <a:latin typeface="Arial" pitchFamily="34" charset="0"/>
                <a:cs typeface="Arial" pitchFamily="34" charset="0"/>
              </a:rPr>
              <a:t>21</a:t>
            </a:r>
            <a:r>
              <a:rPr lang="en-US" sz="1200" b="1" dirty="0" smtClean="0">
                <a:solidFill>
                  <a:srgbClr val="000000"/>
                </a:solidFill>
                <a:latin typeface="Arial" pitchFamily="34" charset="0"/>
                <a:cs typeface="Arial" pitchFamily="34" charset="0"/>
              </a:rPr>
              <a:t> </a:t>
            </a:r>
            <a:r>
              <a:rPr lang="en-US" sz="1100" b="1" dirty="0" smtClean="0">
                <a:solidFill>
                  <a:srgbClr val="000000"/>
                </a:solidFill>
                <a:latin typeface="Arial" pitchFamily="34" charset="0"/>
                <a:cs typeface="Arial" pitchFamily="34" charset="0"/>
              </a:rPr>
              <a:t>Bases to ANA Control</a:t>
            </a:r>
          </a:p>
          <a:p>
            <a:pPr marL="342900" indent="-342900" eaLnBrk="0" hangingPunct="0">
              <a:spcBef>
                <a:spcPct val="20000"/>
              </a:spcBef>
              <a:buFont typeface="Arial" charset="0"/>
              <a:buNone/>
              <a:defRPr/>
            </a:pPr>
            <a:r>
              <a:rPr lang="en-US" sz="1100" b="1" dirty="0" smtClean="0">
                <a:solidFill>
                  <a:srgbClr val="000000"/>
                </a:solidFill>
                <a:latin typeface="Arial" pitchFamily="34" charset="0"/>
                <a:cs typeface="Arial" pitchFamily="34" charset="0"/>
              </a:rPr>
              <a:t>-Additionally, Strike oversaw the transfer of </a:t>
            </a:r>
            <a:r>
              <a:rPr lang="en-US" sz="1200" b="1" dirty="0" smtClean="0">
                <a:solidFill>
                  <a:schemeClr val="tx2"/>
                </a:solidFill>
                <a:latin typeface="Arial" pitchFamily="34" charset="0"/>
                <a:cs typeface="Arial" pitchFamily="34" charset="0"/>
              </a:rPr>
              <a:t>5</a:t>
            </a:r>
            <a:r>
              <a:rPr lang="en-US" sz="1200" b="1" dirty="0" smtClean="0">
                <a:solidFill>
                  <a:srgbClr val="000000"/>
                </a:solidFill>
                <a:latin typeface="Arial" pitchFamily="34" charset="0"/>
                <a:cs typeface="Arial" pitchFamily="34" charset="0"/>
              </a:rPr>
              <a:t> </a:t>
            </a:r>
            <a:r>
              <a:rPr lang="en-US" sz="1100" b="1" dirty="0" smtClean="0">
                <a:solidFill>
                  <a:srgbClr val="000000"/>
                </a:solidFill>
                <a:latin typeface="Arial" pitchFamily="34" charset="0"/>
                <a:cs typeface="Arial" pitchFamily="34" charset="0"/>
              </a:rPr>
              <a:t>provinces from Coalition BSO (4-4IN) to Afghan BSO (201</a:t>
            </a:r>
            <a:r>
              <a:rPr lang="en-US" sz="1100" b="1" baseline="30000" dirty="0" smtClean="0">
                <a:solidFill>
                  <a:srgbClr val="000000"/>
                </a:solidFill>
                <a:latin typeface="Arial" pitchFamily="34" charset="0"/>
                <a:cs typeface="Arial" pitchFamily="34" charset="0"/>
              </a:rPr>
              <a:t>st</a:t>
            </a:r>
            <a:r>
              <a:rPr lang="en-US" sz="1100" b="1" dirty="0" smtClean="0">
                <a:solidFill>
                  <a:srgbClr val="000000"/>
                </a:solidFill>
                <a:latin typeface="Arial" pitchFamily="34" charset="0"/>
                <a:cs typeface="Arial" pitchFamily="34" charset="0"/>
              </a:rPr>
              <a:t> ANA Corps)</a:t>
            </a:r>
          </a:p>
          <a:p>
            <a:pPr marL="342900" indent="-342900" eaLnBrk="0" hangingPunct="0">
              <a:spcBef>
                <a:spcPct val="20000"/>
              </a:spcBef>
              <a:buFont typeface="Arial" charset="0"/>
              <a:buNone/>
              <a:defRPr/>
            </a:pPr>
            <a:r>
              <a:rPr lang="en-US" sz="1100" b="1" dirty="0" smtClean="0">
                <a:solidFill>
                  <a:srgbClr val="000000"/>
                </a:solidFill>
                <a:latin typeface="Arial" pitchFamily="34" charset="0"/>
                <a:cs typeface="Arial" pitchFamily="34" charset="0"/>
              </a:rPr>
              <a:t>-The transfer of a base required detailed condition setting measures in all Warfighting Functions IOT facilitate smooth transfer</a:t>
            </a:r>
          </a:p>
          <a:p>
            <a:pPr marL="342900" indent="-342900" eaLnBrk="0" hangingPunct="0">
              <a:spcBef>
                <a:spcPct val="20000"/>
              </a:spcBef>
              <a:buFont typeface="Arial" charset="0"/>
              <a:buNone/>
              <a:defRPr/>
            </a:pPr>
            <a:r>
              <a:rPr lang="en-US" sz="1100" b="1" dirty="0" smtClean="0">
                <a:solidFill>
                  <a:srgbClr val="000000"/>
                </a:solidFill>
                <a:latin typeface="Arial" pitchFamily="34" charset="0"/>
                <a:cs typeface="Arial" pitchFamily="34" charset="0"/>
              </a:rPr>
              <a:t>-ANA need to learn through an extended non-standard LS/RS RIP process how to:</a:t>
            </a:r>
          </a:p>
          <a:p>
            <a:pPr marL="342900" indent="-342900" eaLnBrk="0" hangingPunct="0">
              <a:spcBef>
                <a:spcPct val="20000"/>
              </a:spcBef>
              <a:buFont typeface="Arial" charset="0"/>
              <a:buNone/>
              <a:defRPr/>
            </a:pPr>
            <a:r>
              <a:rPr lang="en-US" sz="1100" b="1" dirty="0" smtClean="0">
                <a:solidFill>
                  <a:srgbClr val="000000"/>
                </a:solidFill>
                <a:latin typeface="Arial" pitchFamily="34" charset="0"/>
                <a:cs typeface="Arial" pitchFamily="34" charset="0"/>
              </a:rPr>
              <a:t>	-Run the base logistically</a:t>
            </a:r>
          </a:p>
          <a:p>
            <a:pPr marL="342900" indent="-342900" eaLnBrk="0" hangingPunct="0">
              <a:spcBef>
                <a:spcPct val="20000"/>
              </a:spcBef>
              <a:buFont typeface="Arial" charset="0"/>
              <a:buNone/>
              <a:defRPr/>
            </a:pPr>
            <a:r>
              <a:rPr lang="en-US" sz="1100" b="1" dirty="0" smtClean="0">
                <a:solidFill>
                  <a:srgbClr val="000000"/>
                </a:solidFill>
                <a:latin typeface="Arial" pitchFamily="34" charset="0"/>
                <a:cs typeface="Arial" pitchFamily="34" charset="0"/>
              </a:rPr>
              <a:t>	-Establish </a:t>
            </a:r>
            <a:r>
              <a:rPr lang="en-US" sz="1100" b="1" dirty="0" err="1" smtClean="0">
                <a:solidFill>
                  <a:srgbClr val="000000"/>
                </a:solidFill>
                <a:latin typeface="Arial" pitchFamily="34" charset="0"/>
                <a:cs typeface="Arial" pitchFamily="34" charset="0"/>
              </a:rPr>
              <a:t>MoD</a:t>
            </a:r>
            <a:r>
              <a:rPr lang="en-US" sz="1100" b="1" dirty="0" smtClean="0">
                <a:solidFill>
                  <a:srgbClr val="000000"/>
                </a:solidFill>
                <a:latin typeface="Arial" pitchFamily="34" charset="0"/>
                <a:cs typeface="Arial" pitchFamily="34" charset="0"/>
              </a:rPr>
              <a:t> Contracts (Big 3) to replace ASFF</a:t>
            </a:r>
          </a:p>
          <a:p>
            <a:pPr marL="342900" indent="-342900" eaLnBrk="0" hangingPunct="0">
              <a:spcBef>
                <a:spcPct val="20000"/>
              </a:spcBef>
              <a:buFont typeface="Arial" charset="0"/>
              <a:buNone/>
              <a:defRPr/>
            </a:pPr>
            <a:r>
              <a:rPr lang="en-US" sz="1100" b="1" dirty="0" smtClean="0">
                <a:solidFill>
                  <a:srgbClr val="000000"/>
                </a:solidFill>
                <a:latin typeface="Arial" pitchFamily="34" charset="0"/>
                <a:cs typeface="Arial" pitchFamily="34" charset="0"/>
              </a:rPr>
              <a:t>	-Request in extremis Fires Support</a:t>
            </a:r>
          </a:p>
          <a:p>
            <a:pPr marL="342900" indent="-342900" eaLnBrk="0" hangingPunct="0">
              <a:spcBef>
                <a:spcPct val="20000"/>
              </a:spcBef>
              <a:buFont typeface="Arial" charset="0"/>
              <a:buNone/>
              <a:defRPr/>
            </a:pPr>
            <a:r>
              <a:rPr lang="en-US" sz="1100" b="1" dirty="0" smtClean="0">
                <a:solidFill>
                  <a:srgbClr val="000000"/>
                </a:solidFill>
                <a:latin typeface="Arial" pitchFamily="34" charset="0"/>
                <a:cs typeface="Arial" pitchFamily="34" charset="0"/>
              </a:rPr>
              <a:t>	-Execute Fire Training Exercise</a:t>
            </a:r>
          </a:p>
          <a:p>
            <a:pPr marL="342900" indent="-342900" eaLnBrk="0" hangingPunct="0">
              <a:spcBef>
                <a:spcPct val="20000"/>
              </a:spcBef>
              <a:buFont typeface="Arial" charset="0"/>
              <a:buNone/>
              <a:defRPr/>
            </a:pPr>
            <a:r>
              <a:rPr lang="en-US" sz="1100" b="1" dirty="0" smtClean="0">
                <a:solidFill>
                  <a:srgbClr val="000000"/>
                </a:solidFill>
                <a:latin typeface="Arial" pitchFamily="34" charset="0"/>
                <a:cs typeface="Arial" pitchFamily="34" charset="0"/>
              </a:rPr>
              <a:t>	-COP Defense</a:t>
            </a:r>
          </a:p>
          <a:p>
            <a:pPr marL="342900" indent="-342900" eaLnBrk="0" hangingPunct="0">
              <a:spcBef>
                <a:spcPct val="20000"/>
              </a:spcBef>
              <a:buFont typeface="Arial" charset="0"/>
              <a:buNone/>
              <a:defRPr/>
            </a:pPr>
            <a:r>
              <a:rPr lang="en-US" sz="1100" b="1" dirty="0" smtClean="0">
                <a:solidFill>
                  <a:srgbClr val="000000"/>
                </a:solidFill>
                <a:latin typeface="Arial" pitchFamily="34" charset="0"/>
                <a:cs typeface="Arial" pitchFamily="34" charset="0"/>
              </a:rPr>
              <a:t>	-FEPP / FERP Property Transfer  </a:t>
            </a:r>
          </a:p>
        </p:txBody>
      </p:sp>
      <p:sp>
        <p:nvSpPr>
          <p:cNvPr id="9" name="Rectangle 8"/>
          <p:cNvSpPr/>
          <p:nvPr/>
        </p:nvSpPr>
        <p:spPr>
          <a:xfrm>
            <a:off x="4495800" y="545068"/>
            <a:ext cx="1133644" cy="369332"/>
          </a:xfrm>
          <a:prstGeom prst="rect">
            <a:avLst/>
          </a:prstGeom>
        </p:spPr>
        <p:txBody>
          <a:bodyPr wrap="none">
            <a:spAutoFit/>
          </a:bodyPr>
          <a:lstStyle/>
          <a:p>
            <a:pPr marL="342900" indent="-342900" eaLnBrk="0" hangingPunct="0">
              <a:spcBef>
                <a:spcPct val="20000"/>
              </a:spcBef>
              <a:buFont typeface="Arial" charset="0"/>
              <a:buNone/>
              <a:defRPr/>
            </a:pPr>
            <a:r>
              <a:rPr lang="en-US" b="1" dirty="0" smtClean="0">
                <a:solidFill>
                  <a:srgbClr val="000000"/>
                </a:solidFill>
                <a:latin typeface="Arial" pitchFamily="34" charset="0"/>
                <a:cs typeface="Arial" pitchFamily="34" charset="0"/>
              </a:rPr>
              <a:t>Process</a:t>
            </a:r>
            <a:r>
              <a:rPr lang="en-US" sz="1200" b="1" dirty="0" smtClean="0">
                <a:solidFill>
                  <a:srgbClr val="000000"/>
                </a:solidFill>
                <a:latin typeface="Arial" pitchFamily="34" charset="0"/>
                <a:cs typeface="Arial" pitchFamily="34" charset="0"/>
              </a:rPr>
              <a:t>:</a:t>
            </a:r>
          </a:p>
        </p:txBody>
      </p:sp>
      <p:cxnSp>
        <p:nvCxnSpPr>
          <p:cNvPr id="11" name="Straight Arrow Connector 10"/>
          <p:cNvCxnSpPr/>
          <p:nvPr/>
        </p:nvCxnSpPr>
        <p:spPr>
          <a:xfrm flipV="1">
            <a:off x="4572000" y="685800"/>
            <a:ext cx="4343400" cy="2895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4666488" y="3371088"/>
            <a:ext cx="210312" cy="21031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876800" y="3352800"/>
            <a:ext cx="3950505" cy="276999"/>
          </a:xfrm>
          <a:prstGeom prst="rect">
            <a:avLst/>
          </a:prstGeom>
          <a:noFill/>
        </p:spPr>
        <p:txBody>
          <a:bodyPr wrap="none" rtlCol="0">
            <a:spAutoFit/>
          </a:bodyPr>
          <a:lstStyle/>
          <a:p>
            <a:r>
              <a:rPr lang="en-US" sz="1200" dirty="0" smtClean="0">
                <a:latin typeface="Arial" pitchFamily="34" charset="0"/>
                <a:cs typeface="Arial" pitchFamily="34" charset="0"/>
              </a:rPr>
              <a:t>T-180 Base Transfer Targeted CAT informs Counterpart</a:t>
            </a:r>
            <a:endParaRPr lang="en-US" sz="1200" dirty="0">
              <a:latin typeface="Arial" pitchFamily="34" charset="0"/>
              <a:cs typeface="Arial" pitchFamily="34" charset="0"/>
            </a:endParaRPr>
          </a:p>
        </p:txBody>
      </p:sp>
      <p:sp>
        <p:nvSpPr>
          <p:cNvPr id="14" name="Oval 13"/>
          <p:cNvSpPr>
            <a:spLocks noChangeAspect="1"/>
          </p:cNvSpPr>
          <p:nvPr/>
        </p:nvSpPr>
        <p:spPr>
          <a:xfrm>
            <a:off x="4967091" y="3116240"/>
            <a:ext cx="210312" cy="21031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5374944" y="2845033"/>
            <a:ext cx="210312" cy="21031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5791200" y="2557906"/>
            <a:ext cx="210312" cy="21031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90390" y="2307336"/>
            <a:ext cx="210312" cy="21031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6618120" y="2025192"/>
            <a:ext cx="210312" cy="21031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7102616" y="1693439"/>
            <a:ext cx="210312" cy="21031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505224" y="1416983"/>
            <a:ext cx="210312" cy="21031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7924800" y="1143000"/>
            <a:ext cx="210312" cy="21031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101203" y="3094632"/>
            <a:ext cx="3402150" cy="276999"/>
          </a:xfrm>
          <a:prstGeom prst="rect">
            <a:avLst/>
          </a:prstGeom>
          <a:noFill/>
        </p:spPr>
        <p:txBody>
          <a:bodyPr wrap="none" rtlCol="0">
            <a:spAutoFit/>
          </a:bodyPr>
          <a:lstStyle/>
          <a:p>
            <a:r>
              <a:rPr lang="en-US" sz="1200" dirty="0" smtClean="0">
                <a:latin typeface="Arial" pitchFamily="34" charset="0"/>
                <a:cs typeface="Arial" pitchFamily="34" charset="0"/>
              </a:rPr>
              <a:t>T-180 ANA begins contracting process for Big 3</a:t>
            </a:r>
            <a:endParaRPr lang="en-US" sz="1200" dirty="0">
              <a:latin typeface="Arial" pitchFamily="34" charset="0"/>
              <a:cs typeface="Arial" pitchFamily="34" charset="0"/>
            </a:endParaRPr>
          </a:p>
        </p:txBody>
      </p:sp>
      <p:sp>
        <p:nvSpPr>
          <p:cNvPr id="23" name="TextBox 22"/>
          <p:cNvSpPr txBox="1"/>
          <p:nvPr/>
        </p:nvSpPr>
        <p:spPr>
          <a:xfrm>
            <a:off x="5509056" y="2819400"/>
            <a:ext cx="2578911" cy="276999"/>
          </a:xfrm>
          <a:prstGeom prst="rect">
            <a:avLst/>
          </a:prstGeom>
          <a:noFill/>
        </p:spPr>
        <p:txBody>
          <a:bodyPr wrap="none" rtlCol="0">
            <a:spAutoFit/>
          </a:bodyPr>
          <a:lstStyle/>
          <a:p>
            <a:r>
              <a:rPr lang="en-US" sz="1200" dirty="0" smtClean="0">
                <a:latin typeface="Arial" pitchFamily="34" charset="0"/>
                <a:cs typeface="Arial" pitchFamily="34" charset="0"/>
              </a:rPr>
              <a:t>T-90 Combined ANA/CAT BTSS #1</a:t>
            </a:r>
            <a:endParaRPr lang="en-US" sz="1200" dirty="0">
              <a:latin typeface="Arial" pitchFamily="34" charset="0"/>
              <a:cs typeface="Arial" pitchFamily="34" charset="0"/>
            </a:endParaRPr>
          </a:p>
        </p:txBody>
      </p:sp>
      <p:sp>
        <p:nvSpPr>
          <p:cNvPr id="24" name="TextBox 23"/>
          <p:cNvSpPr txBox="1"/>
          <p:nvPr/>
        </p:nvSpPr>
        <p:spPr>
          <a:xfrm>
            <a:off x="5911664" y="2541896"/>
            <a:ext cx="2578911" cy="276999"/>
          </a:xfrm>
          <a:prstGeom prst="rect">
            <a:avLst/>
          </a:prstGeom>
          <a:noFill/>
        </p:spPr>
        <p:txBody>
          <a:bodyPr wrap="none" rtlCol="0">
            <a:spAutoFit/>
          </a:bodyPr>
          <a:lstStyle/>
          <a:p>
            <a:r>
              <a:rPr lang="en-US" sz="1200" dirty="0" smtClean="0">
                <a:latin typeface="Arial" pitchFamily="34" charset="0"/>
                <a:cs typeface="Arial" pitchFamily="34" charset="0"/>
              </a:rPr>
              <a:t>T-50 Combined ANA/CAT BTSS #2</a:t>
            </a:r>
            <a:endParaRPr lang="en-US" sz="1200" dirty="0">
              <a:latin typeface="Arial" pitchFamily="34" charset="0"/>
              <a:cs typeface="Arial" pitchFamily="34" charset="0"/>
            </a:endParaRPr>
          </a:p>
        </p:txBody>
      </p:sp>
      <p:sp>
        <p:nvSpPr>
          <p:cNvPr id="25" name="TextBox 24"/>
          <p:cNvSpPr txBox="1"/>
          <p:nvPr/>
        </p:nvSpPr>
        <p:spPr>
          <a:xfrm>
            <a:off x="6325233" y="2286000"/>
            <a:ext cx="1891415" cy="276999"/>
          </a:xfrm>
          <a:prstGeom prst="rect">
            <a:avLst/>
          </a:prstGeom>
          <a:noFill/>
        </p:spPr>
        <p:txBody>
          <a:bodyPr wrap="none" rtlCol="0">
            <a:spAutoFit/>
          </a:bodyPr>
          <a:lstStyle/>
          <a:p>
            <a:r>
              <a:rPr lang="en-US" sz="1200" dirty="0" smtClean="0">
                <a:latin typeface="Arial" pitchFamily="34" charset="0"/>
                <a:cs typeface="Arial" pitchFamily="34" charset="0"/>
              </a:rPr>
              <a:t>T-30 Combined BTSS #3</a:t>
            </a:r>
            <a:endParaRPr lang="en-US" sz="1200" dirty="0">
              <a:latin typeface="Arial" pitchFamily="34" charset="0"/>
              <a:cs typeface="Arial" pitchFamily="34" charset="0"/>
            </a:endParaRPr>
          </a:p>
        </p:txBody>
      </p:sp>
      <p:sp>
        <p:nvSpPr>
          <p:cNvPr id="26" name="TextBox 25"/>
          <p:cNvSpPr txBox="1"/>
          <p:nvPr/>
        </p:nvSpPr>
        <p:spPr>
          <a:xfrm>
            <a:off x="4550392" y="1850408"/>
            <a:ext cx="2209800" cy="646331"/>
          </a:xfrm>
          <a:prstGeom prst="rect">
            <a:avLst/>
          </a:prstGeom>
          <a:noFill/>
        </p:spPr>
        <p:txBody>
          <a:bodyPr wrap="square" rtlCol="0">
            <a:spAutoFit/>
          </a:bodyPr>
          <a:lstStyle/>
          <a:p>
            <a:r>
              <a:rPr lang="en-US" sz="1200" dirty="0" smtClean="0">
                <a:latin typeface="Arial" pitchFamily="34" charset="0"/>
                <a:cs typeface="Arial" pitchFamily="34" charset="0"/>
              </a:rPr>
              <a:t>Combined BTSS #4 ANA Corps Leaves permanent party</a:t>
            </a:r>
            <a:endParaRPr lang="en-US" sz="1200" dirty="0">
              <a:latin typeface="Arial" pitchFamily="34" charset="0"/>
              <a:cs typeface="Arial" pitchFamily="34" charset="0"/>
            </a:endParaRPr>
          </a:p>
        </p:txBody>
      </p:sp>
      <p:sp>
        <p:nvSpPr>
          <p:cNvPr id="27" name="Rectangle 26"/>
          <p:cNvSpPr/>
          <p:nvPr/>
        </p:nvSpPr>
        <p:spPr>
          <a:xfrm>
            <a:off x="6750532" y="2005519"/>
            <a:ext cx="491994" cy="276999"/>
          </a:xfrm>
          <a:prstGeom prst="rect">
            <a:avLst/>
          </a:prstGeom>
        </p:spPr>
        <p:txBody>
          <a:bodyPr wrap="none">
            <a:spAutoFit/>
          </a:bodyPr>
          <a:lstStyle/>
          <a:p>
            <a:r>
              <a:rPr lang="en-US" sz="1200" dirty="0" smtClean="0">
                <a:solidFill>
                  <a:prstClr val="black"/>
                </a:solidFill>
                <a:latin typeface="Arial" pitchFamily="34" charset="0"/>
                <a:cs typeface="Arial" pitchFamily="34" charset="0"/>
              </a:rPr>
              <a:t>T-15</a:t>
            </a:r>
            <a:endParaRPr lang="en-US" sz="1200" dirty="0">
              <a:latin typeface="Arial" pitchFamily="34" charset="0"/>
              <a:cs typeface="Arial" pitchFamily="34" charset="0"/>
            </a:endParaRPr>
          </a:p>
        </p:txBody>
      </p:sp>
      <p:sp>
        <p:nvSpPr>
          <p:cNvPr id="28" name="Rectangle 27"/>
          <p:cNvSpPr/>
          <p:nvPr/>
        </p:nvSpPr>
        <p:spPr>
          <a:xfrm>
            <a:off x="7248676" y="1700719"/>
            <a:ext cx="407035" cy="276999"/>
          </a:xfrm>
          <a:prstGeom prst="rect">
            <a:avLst/>
          </a:prstGeom>
        </p:spPr>
        <p:txBody>
          <a:bodyPr wrap="none">
            <a:spAutoFit/>
          </a:bodyPr>
          <a:lstStyle/>
          <a:p>
            <a:r>
              <a:rPr lang="en-US" sz="1200" dirty="0" smtClean="0">
                <a:solidFill>
                  <a:prstClr val="black"/>
                </a:solidFill>
                <a:latin typeface="Arial" pitchFamily="34" charset="0"/>
                <a:cs typeface="Arial" pitchFamily="34" charset="0"/>
              </a:rPr>
              <a:t>T-5</a:t>
            </a:r>
            <a:endParaRPr lang="en-US" sz="1200" dirty="0">
              <a:latin typeface="Arial" pitchFamily="34" charset="0"/>
              <a:cs typeface="Arial" pitchFamily="34" charset="0"/>
            </a:endParaRPr>
          </a:p>
        </p:txBody>
      </p:sp>
      <p:sp>
        <p:nvSpPr>
          <p:cNvPr id="29" name="TextBox 28"/>
          <p:cNvSpPr txBox="1"/>
          <p:nvPr/>
        </p:nvSpPr>
        <p:spPr>
          <a:xfrm>
            <a:off x="4177352" y="1615854"/>
            <a:ext cx="2971800" cy="276999"/>
          </a:xfrm>
          <a:prstGeom prst="rect">
            <a:avLst/>
          </a:prstGeom>
          <a:noFill/>
        </p:spPr>
        <p:txBody>
          <a:bodyPr wrap="square" rtlCol="0">
            <a:spAutoFit/>
          </a:bodyPr>
          <a:lstStyle/>
          <a:p>
            <a:pPr algn="r"/>
            <a:r>
              <a:rPr lang="en-US" sz="1200" dirty="0" smtClean="0">
                <a:latin typeface="Arial" pitchFamily="34" charset="0"/>
                <a:cs typeface="Arial" pitchFamily="34" charset="0"/>
              </a:rPr>
              <a:t>Conditions Check / FEPP Signed</a:t>
            </a:r>
            <a:endParaRPr lang="en-US" sz="1200" dirty="0">
              <a:latin typeface="Arial" pitchFamily="34" charset="0"/>
              <a:cs typeface="Arial" pitchFamily="34" charset="0"/>
            </a:endParaRPr>
          </a:p>
        </p:txBody>
      </p:sp>
      <p:sp>
        <p:nvSpPr>
          <p:cNvPr id="30" name="TextBox 29"/>
          <p:cNvSpPr txBox="1"/>
          <p:nvPr/>
        </p:nvSpPr>
        <p:spPr>
          <a:xfrm>
            <a:off x="4386616" y="1377289"/>
            <a:ext cx="3124200" cy="276999"/>
          </a:xfrm>
          <a:prstGeom prst="rect">
            <a:avLst/>
          </a:prstGeom>
          <a:noFill/>
        </p:spPr>
        <p:txBody>
          <a:bodyPr wrap="square" rtlCol="0">
            <a:spAutoFit/>
          </a:bodyPr>
          <a:lstStyle/>
          <a:p>
            <a:pPr algn="r"/>
            <a:r>
              <a:rPr lang="en-US" sz="1200" b="1" dirty="0" smtClean="0">
                <a:latin typeface="Arial" pitchFamily="34" charset="0"/>
                <a:cs typeface="Arial" pitchFamily="34" charset="0"/>
              </a:rPr>
              <a:t>Transfer Day </a:t>
            </a:r>
            <a:r>
              <a:rPr lang="en-US" sz="1200" dirty="0" smtClean="0">
                <a:latin typeface="Arial" pitchFamily="34" charset="0"/>
                <a:cs typeface="Arial" pitchFamily="34" charset="0"/>
              </a:rPr>
              <a:t>(Ceremony Dependant)</a:t>
            </a:r>
            <a:endParaRPr lang="en-US" sz="1200" dirty="0">
              <a:latin typeface="Arial" pitchFamily="34" charset="0"/>
              <a:cs typeface="Arial" pitchFamily="34" charset="0"/>
            </a:endParaRPr>
          </a:p>
        </p:txBody>
      </p:sp>
      <p:sp>
        <p:nvSpPr>
          <p:cNvPr id="31" name="Rectangle 30"/>
          <p:cNvSpPr/>
          <p:nvPr/>
        </p:nvSpPr>
        <p:spPr>
          <a:xfrm>
            <a:off x="7655256" y="1420504"/>
            <a:ext cx="592278" cy="276999"/>
          </a:xfrm>
          <a:prstGeom prst="rect">
            <a:avLst/>
          </a:prstGeom>
        </p:spPr>
        <p:txBody>
          <a:bodyPr wrap="none">
            <a:spAutoFit/>
          </a:bodyPr>
          <a:lstStyle/>
          <a:p>
            <a:r>
              <a:rPr lang="en-US" sz="1200" dirty="0" smtClean="0">
                <a:solidFill>
                  <a:prstClr val="black"/>
                </a:solidFill>
                <a:latin typeface="Arial" pitchFamily="34" charset="0"/>
                <a:cs typeface="Arial" pitchFamily="34" charset="0"/>
              </a:rPr>
              <a:t>T Day</a:t>
            </a:r>
            <a:endParaRPr lang="en-US" sz="1200" dirty="0">
              <a:latin typeface="Arial" pitchFamily="34" charset="0"/>
              <a:cs typeface="Arial" pitchFamily="34" charset="0"/>
            </a:endParaRPr>
          </a:p>
        </p:txBody>
      </p:sp>
      <p:sp>
        <p:nvSpPr>
          <p:cNvPr id="32" name="Rectangle 31"/>
          <p:cNvSpPr/>
          <p:nvPr/>
        </p:nvSpPr>
        <p:spPr>
          <a:xfrm>
            <a:off x="8070230" y="1112727"/>
            <a:ext cx="538930" cy="276999"/>
          </a:xfrm>
          <a:prstGeom prst="rect">
            <a:avLst/>
          </a:prstGeom>
        </p:spPr>
        <p:txBody>
          <a:bodyPr wrap="none">
            <a:spAutoFit/>
          </a:bodyPr>
          <a:lstStyle/>
          <a:p>
            <a:r>
              <a:rPr lang="en-US" sz="1200" dirty="0" smtClean="0">
                <a:solidFill>
                  <a:prstClr val="black"/>
                </a:solidFill>
                <a:latin typeface="Arial" pitchFamily="34" charset="0"/>
                <a:cs typeface="Arial" pitchFamily="34" charset="0"/>
              </a:rPr>
              <a:t>T+30</a:t>
            </a:r>
            <a:endParaRPr lang="en-US" sz="1200" dirty="0">
              <a:latin typeface="Arial" pitchFamily="34" charset="0"/>
              <a:cs typeface="Arial" pitchFamily="34" charset="0"/>
            </a:endParaRPr>
          </a:p>
        </p:txBody>
      </p:sp>
      <p:sp>
        <p:nvSpPr>
          <p:cNvPr id="33" name="TextBox 32"/>
          <p:cNvSpPr txBox="1"/>
          <p:nvPr/>
        </p:nvSpPr>
        <p:spPr>
          <a:xfrm>
            <a:off x="4495800" y="1066800"/>
            <a:ext cx="3505200" cy="276999"/>
          </a:xfrm>
          <a:prstGeom prst="rect">
            <a:avLst/>
          </a:prstGeom>
          <a:noFill/>
        </p:spPr>
        <p:txBody>
          <a:bodyPr wrap="square" rtlCol="0">
            <a:spAutoFit/>
          </a:bodyPr>
          <a:lstStyle/>
          <a:p>
            <a:pPr algn="r"/>
            <a:r>
              <a:rPr lang="en-US" sz="1200" b="1" dirty="0" smtClean="0">
                <a:latin typeface="Arial" pitchFamily="34" charset="0"/>
                <a:cs typeface="Arial" pitchFamily="34" charset="0"/>
              </a:rPr>
              <a:t>Post</a:t>
            </a:r>
            <a:r>
              <a:rPr lang="en-US" sz="1200" dirty="0" smtClean="0">
                <a:latin typeface="Arial" pitchFamily="34" charset="0"/>
                <a:cs typeface="Arial" pitchFamily="34" charset="0"/>
              </a:rPr>
              <a:t> Transfer Site Survey (ANA </a:t>
            </a:r>
            <a:r>
              <a:rPr lang="en-US" sz="1200" dirty="0" err="1" smtClean="0">
                <a:latin typeface="Arial" pitchFamily="34" charset="0"/>
                <a:cs typeface="Arial" pitchFamily="34" charset="0"/>
              </a:rPr>
              <a:t>Bde</a:t>
            </a:r>
            <a:r>
              <a:rPr lang="en-US" sz="1200" dirty="0" smtClean="0">
                <a:latin typeface="Arial" pitchFamily="34" charset="0"/>
                <a:cs typeface="Arial" pitchFamily="34" charset="0"/>
              </a:rPr>
              <a:t> Level) </a:t>
            </a:r>
            <a:endParaRPr lang="en-US" sz="1200" dirty="0">
              <a:latin typeface="Arial" pitchFamily="34" charset="0"/>
              <a:cs typeface="Arial" pitchFamily="34" charset="0"/>
            </a:endParaRPr>
          </a:p>
        </p:txBody>
      </p:sp>
      <p:sp>
        <p:nvSpPr>
          <p:cNvPr id="34" name="Oval 33"/>
          <p:cNvSpPr>
            <a:spLocks noChangeAspect="1"/>
          </p:cNvSpPr>
          <p:nvPr/>
        </p:nvSpPr>
        <p:spPr>
          <a:xfrm>
            <a:off x="8382000" y="838200"/>
            <a:ext cx="210312" cy="21031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527430" y="807927"/>
            <a:ext cx="538930" cy="276999"/>
          </a:xfrm>
          <a:prstGeom prst="rect">
            <a:avLst/>
          </a:prstGeom>
        </p:spPr>
        <p:txBody>
          <a:bodyPr wrap="none">
            <a:spAutoFit/>
          </a:bodyPr>
          <a:lstStyle/>
          <a:p>
            <a:r>
              <a:rPr lang="en-US" sz="1200" dirty="0" smtClean="0">
                <a:solidFill>
                  <a:prstClr val="black"/>
                </a:solidFill>
                <a:latin typeface="Arial" pitchFamily="34" charset="0"/>
                <a:cs typeface="Arial" pitchFamily="34" charset="0"/>
              </a:rPr>
              <a:t>T+60</a:t>
            </a:r>
            <a:endParaRPr lang="en-US" sz="1200" dirty="0">
              <a:latin typeface="Arial" pitchFamily="34" charset="0"/>
              <a:cs typeface="Arial" pitchFamily="34" charset="0"/>
            </a:endParaRPr>
          </a:p>
        </p:txBody>
      </p:sp>
      <p:sp>
        <p:nvSpPr>
          <p:cNvPr id="38" name="TextBox 37"/>
          <p:cNvSpPr txBox="1"/>
          <p:nvPr/>
        </p:nvSpPr>
        <p:spPr>
          <a:xfrm>
            <a:off x="4419600" y="816592"/>
            <a:ext cx="4038600" cy="276999"/>
          </a:xfrm>
          <a:prstGeom prst="rect">
            <a:avLst/>
          </a:prstGeom>
          <a:noFill/>
        </p:spPr>
        <p:txBody>
          <a:bodyPr wrap="square" rtlCol="0">
            <a:spAutoFit/>
          </a:bodyPr>
          <a:lstStyle/>
          <a:p>
            <a:pPr algn="r"/>
            <a:r>
              <a:rPr lang="en-US" sz="1200" b="1" dirty="0" smtClean="0">
                <a:latin typeface="Arial" pitchFamily="34" charset="0"/>
                <a:cs typeface="Arial" pitchFamily="34" charset="0"/>
              </a:rPr>
              <a:t>Post</a:t>
            </a:r>
            <a:r>
              <a:rPr lang="en-US" sz="1200" dirty="0" smtClean="0">
                <a:latin typeface="Arial" pitchFamily="34" charset="0"/>
                <a:cs typeface="Arial" pitchFamily="34" charset="0"/>
              </a:rPr>
              <a:t> Transfer Site Survey (ANA </a:t>
            </a:r>
            <a:r>
              <a:rPr lang="en-US" sz="1200" dirty="0" err="1" smtClean="0">
                <a:latin typeface="Arial" pitchFamily="34" charset="0"/>
                <a:cs typeface="Arial" pitchFamily="34" charset="0"/>
              </a:rPr>
              <a:t>Bde</a:t>
            </a:r>
            <a:r>
              <a:rPr lang="en-US" sz="1200" dirty="0" smtClean="0">
                <a:latin typeface="Arial" pitchFamily="34" charset="0"/>
                <a:cs typeface="Arial" pitchFamily="34" charset="0"/>
              </a:rPr>
              <a:t> / Corps Level) </a:t>
            </a:r>
            <a:endParaRPr lang="en-US" sz="1200" dirty="0">
              <a:latin typeface="Arial" pitchFamily="34" charset="0"/>
              <a:cs typeface="Arial" pitchFamily="34" charset="0"/>
            </a:endParaRPr>
          </a:p>
        </p:txBody>
      </p:sp>
      <p:sp>
        <p:nvSpPr>
          <p:cNvPr id="40" name="Content Placeholder 2"/>
          <p:cNvSpPr txBox="1">
            <a:spLocks/>
          </p:cNvSpPr>
          <p:nvPr/>
        </p:nvSpPr>
        <p:spPr bwMode="auto">
          <a:xfrm>
            <a:off x="0" y="3733800"/>
            <a:ext cx="4343400" cy="2895600"/>
          </a:xfrm>
          <a:prstGeom prst="rect">
            <a:avLst/>
          </a:prstGeom>
          <a:noFill/>
          <a:ln w="9525">
            <a:noFill/>
            <a:miter lim="800000"/>
            <a:headEnd/>
            <a:tailEnd/>
          </a:ln>
        </p:spPr>
        <p:txBody>
          <a:bodyPr>
            <a:noAutofit/>
          </a:bodyPr>
          <a:lstStyle/>
          <a:p>
            <a:pPr marL="342900" indent="-342900" eaLnBrk="0" hangingPunct="0">
              <a:spcBef>
                <a:spcPct val="20000"/>
              </a:spcBef>
              <a:buFont typeface="Arial" charset="0"/>
              <a:buNone/>
              <a:defRPr/>
            </a:pPr>
            <a:r>
              <a:rPr lang="en-US" sz="1200" b="1" dirty="0" smtClean="0">
                <a:solidFill>
                  <a:srgbClr val="000000"/>
                </a:solidFill>
                <a:latin typeface="Arial" pitchFamily="34" charset="0"/>
                <a:cs typeface="Arial" pitchFamily="34" charset="0"/>
              </a:rPr>
              <a:t>Task Organization:</a:t>
            </a:r>
            <a:endParaRPr lang="en-US" sz="1200" b="1" dirty="0">
              <a:solidFill>
                <a:srgbClr val="000000"/>
              </a:solidFill>
              <a:latin typeface="Arial" pitchFamily="34" charset="0"/>
              <a:cs typeface="Arial" pitchFamily="34" charset="0"/>
            </a:endParaRPr>
          </a:p>
          <a:p>
            <a:pPr marL="342900" indent="-342900" eaLnBrk="0" hangingPunct="0">
              <a:spcBef>
                <a:spcPct val="20000"/>
              </a:spcBef>
              <a:buFont typeface="Wingdings" pitchFamily="2" charset="2"/>
              <a:buChar char="Ø"/>
              <a:defRPr/>
            </a:pPr>
            <a:r>
              <a:rPr lang="en-US" sz="1200" b="1" dirty="0" smtClean="0">
                <a:solidFill>
                  <a:srgbClr val="000000"/>
                </a:solidFill>
                <a:latin typeface="Arial" pitchFamily="34" charset="0"/>
                <a:cs typeface="Arial" pitchFamily="34" charset="0"/>
              </a:rPr>
              <a:t>Security Element (First Lift) </a:t>
            </a:r>
            <a:r>
              <a:rPr lang="en-US" sz="1200" b="1" dirty="0" err="1" smtClean="0">
                <a:solidFill>
                  <a:srgbClr val="000000"/>
                </a:solidFill>
                <a:latin typeface="Arial" pitchFamily="34" charset="0"/>
                <a:cs typeface="Arial" pitchFamily="34" charset="0"/>
              </a:rPr>
              <a:t>Toulay</a:t>
            </a:r>
            <a:r>
              <a:rPr lang="en-US" sz="1200" b="1" dirty="0" smtClean="0">
                <a:solidFill>
                  <a:srgbClr val="000000"/>
                </a:solidFill>
                <a:latin typeface="Arial" pitchFamily="34" charset="0"/>
                <a:cs typeface="Arial" pitchFamily="34" charset="0"/>
              </a:rPr>
              <a:t> Size COP requires 30 Soldier Element (PLT)</a:t>
            </a:r>
          </a:p>
          <a:p>
            <a:pPr marL="342900" indent="-342900" eaLnBrk="0" hangingPunct="0">
              <a:spcBef>
                <a:spcPct val="20000"/>
              </a:spcBef>
              <a:buFont typeface="Wingdings" pitchFamily="2" charset="2"/>
              <a:buChar char="Ø"/>
              <a:defRPr/>
            </a:pPr>
            <a:r>
              <a:rPr lang="en-US" sz="1200" b="1" dirty="0" smtClean="0">
                <a:solidFill>
                  <a:srgbClr val="000000"/>
                </a:solidFill>
                <a:latin typeface="Arial" pitchFamily="34" charset="0"/>
                <a:cs typeface="Arial" pitchFamily="34" charset="0"/>
              </a:rPr>
              <a:t>Infrastructure Assessment Team</a:t>
            </a:r>
          </a:p>
          <a:p>
            <a:pPr marL="800100" lvl="1" indent="-342900" eaLnBrk="0" hangingPunct="0">
              <a:spcBef>
                <a:spcPct val="20000"/>
              </a:spcBef>
              <a:buFont typeface="Wingdings" pitchFamily="2" charset="2"/>
              <a:buChar char="Ø"/>
              <a:defRPr/>
            </a:pPr>
            <a:r>
              <a:rPr lang="en-US" sz="1200" b="1" dirty="0" smtClean="0">
                <a:solidFill>
                  <a:srgbClr val="000000"/>
                </a:solidFill>
                <a:latin typeface="Arial" pitchFamily="34" charset="0"/>
                <a:cs typeface="Arial" pitchFamily="34" charset="0"/>
              </a:rPr>
              <a:t>Corps G4 (With Counterpart)</a:t>
            </a:r>
          </a:p>
          <a:p>
            <a:pPr marL="800100" lvl="1" indent="-342900" eaLnBrk="0" hangingPunct="0">
              <a:spcBef>
                <a:spcPct val="20000"/>
              </a:spcBef>
              <a:buFont typeface="Wingdings" pitchFamily="2" charset="2"/>
              <a:buChar char="Ø"/>
              <a:defRPr/>
            </a:pPr>
            <a:r>
              <a:rPr lang="en-US" sz="1200" b="1" dirty="0" smtClean="0">
                <a:solidFill>
                  <a:srgbClr val="000000"/>
                </a:solidFill>
                <a:latin typeface="Arial" pitchFamily="34" charset="0"/>
                <a:cs typeface="Arial" pitchFamily="34" charset="0"/>
              </a:rPr>
              <a:t>Corps Eng  (With Counterpart)</a:t>
            </a:r>
          </a:p>
          <a:p>
            <a:pPr marL="800100" lvl="1" indent="-342900" eaLnBrk="0" hangingPunct="0">
              <a:spcBef>
                <a:spcPct val="20000"/>
              </a:spcBef>
              <a:buFont typeface="Wingdings" pitchFamily="2" charset="2"/>
              <a:buChar char="Ø"/>
              <a:defRPr/>
            </a:pPr>
            <a:r>
              <a:rPr lang="en-US" sz="1200" b="1" dirty="0" smtClean="0">
                <a:solidFill>
                  <a:srgbClr val="000000"/>
                </a:solidFill>
                <a:latin typeface="Arial" pitchFamily="34" charset="0"/>
                <a:cs typeface="Arial" pitchFamily="34" charset="0"/>
              </a:rPr>
              <a:t>GSU DPW  (With Counterpart)</a:t>
            </a:r>
          </a:p>
          <a:p>
            <a:pPr marL="800100" lvl="1" indent="-342900" eaLnBrk="0" hangingPunct="0">
              <a:spcBef>
                <a:spcPct val="20000"/>
              </a:spcBef>
              <a:buFont typeface="Wingdings" pitchFamily="2" charset="2"/>
              <a:buChar char="Ø"/>
              <a:defRPr/>
            </a:pPr>
            <a:r>
              <a:rPr lang="en-US" sz="1200" b="1" dirty="0" smtClean="0">
                <a:solidFill>
                  <a:srgbClr val="000000"/>
                </a:solidFill>
                <a:latin typeface="Arial" pitchFamily="34" charset="0"/>
                <a:cs typeface="Arial" pitchFamily="34" charset="0"/>
              </a:rPr>
              <a:t>Corps Surgeon  (With Counterpart)</a:t>
            </a:r>
          </a:p>
          <a:p>
            <a:pPr marL="800100" lvl="1" indent="-342900" eaLnBrk="0" hangingPunct="0">
              <a:spcBef>
                <a:spcPct val="20000"/>
              </a:spcBef>
              <a:buFont typeface="Wingdings" pitchFamily="2" charset="2"/>
              <a:buChar char="Ø"/>
              <a:defRPr/>
            </a:pPr>
            <a:r>
              <a:rPr lang="en-US" sz="1200" b="1" dirty="0" smtClean="0">
                <a:solidFill>
                  <a:srgbClr val="000000"/>
                </a:solidFill>
                <a:latin typeface="Arial" pitchFamily="34" charset="0"/>
                <a:cs typeface="Arial" pitchFamily="34" charset="0"/>
              </a:rPr>
              <a:t>Interpreter</a:t>
            </a:r>
          </a:p>
          <a:p>
            <a:pPr marL="342900" indent="-342900" eaLnBrk="0" hangingPunct="0">
              <a:spcBef>
                <a:spcPct val="20000"/>
              </a:spcBef>
              <a:buFont typeface="Wingdings" pitchFamily="2" charset="2"/>
              <a:buChar char="Ø"/>
              <a:defRPr/>
            </a:pPr>
            <a:r>
              <a:rPr lang="en-US" sz="1200" b="1" dirty="0" smtClean="0">
                <a:solidFill>
                  <a:srgbClr val="000000"/>
                </a:solidFill>
                <a:latin typeface="Arial" pitchFamily="34" charset="0"/>
                <a:cs typeface="Arial" pitchFamily="34" charset="0"/>
              </a:rPr>
              <a:t>Fires Support Exercise White Cell</a:t>
            </a:r>
          </a:p>
          <a:p>
            <a:pPr marL="800100" lvl="1" indent="-342900" eaLnBrk="0" hangingPunct="0">
              <a:spcBef>
                <a:spcPct val="20000"/>
              </a:spcBef>
              <a:buFont typeface="Wingdings" pitchFamily="2" charset="2"/>
              <a:buChar char="Ø"/>
              <a:defRPr/>
            </a:pPr>
            <a:r>
              <a:rPr lang="en-US" sz="1200" b="1" dirty="0" smtClean="0">
                <a:solidFill>
                  <a:srgbClr val="000000"/>
                </a:solidFill>
                <a:latin typeface="Arial" pitchFamily="34" charset="0"/>
                <a:cs typeface="Arial" pitchFamily="34" charset="0"/>
              </a:rPr>
              <a:t>FSO </a:t>
            </a:r>
          </a:p>
          <a:p>
            <a:pPr marL="800100" lvl="1" indent="-342900" eaLnBrk="0" hangingPunct="0">
              <a:spcBef>
                <a:spcPct val="20000"/>
              </a:spcBef>
              <a:buFont typeface="Wingdings" pitchFamily="2" charset="2"/>
              <a:buChar char="Ø"/>
              <a:defRPr/>
            </a:pPr>
            <a:r>
              <a:rPr lang="en-US" sz="1200" b="1" dirty="0" smtClean="0">
                <a:solidFill>
                  <a:srgbClr val="000000"/>
                </a:solidFill>
                <a:latin typeface="Arial" pitchFamily="34" charset="0"/>
                <a:cs typeface="Arial" pitchFamily="34" charset="0"/>
              </a:rPr>
              <a:t>RTO</a:t>
            </a:r>
          </a:p>
          <a:p>
            <a:pPr marL="800100" lvl="1" indent="-342900" eaLnBrk="0" hangingPunct="0">
              <a:spcBef>
                <a:spcPct val="20000"/>
              </a:spcBef>
              <a:buFont typeface="Wingdings" pitchFamily="2" charset="2"/>
              <a:buChar char="Ø"/>
              <a:defRPr/>
            </a:pPr>
            <a:r>
              <a:rPr lang="en-US" sz="1200" b="1" dirty="0" err="1" smtClean="0">
                <a:solidFill>
                  <a:srgbClr val="000000"/>
                </a:solidFill>
                <a:latin typeface="Arial" pitchFamily="34" charset="0"/>
                <a:cs typeface="Arial" pitchFamily="34" charset="0"/>
              </a:rPr>
              <a:t>Interp</a:t>
            </a:r>
            <a:endParaRPr lang="en-US" sz="1200" b="1" dirty="0" smtClean="0">
              <a:solidFill>
                <a:srgbClr val="000000"/>
              </a:solidFill>
              <a:latin typeface="Arial" pitchFamily="34" charset="0"/>
              <a:cs typeface="Arial" pitchFamily="34" charset="0"/>
            </a:endParaRPr>
          </a:p>
          <a:p>
            <a:pPr marL="342900" indent="-342900" eaLnBrk="0" hangingPunct="0">
              <a:spcBef>
                <a:spcPct val="20000"/>
              </a:spcBef>
              <a:buFont typeface="Wingdings" pitchFamily="2" charset="2"/>
              <a:buChar char="Ø"/>
              <a:defRPr/>
            </a:pPr>
            <a:endParaRPr lang="en-US" sz="1200" b="1" dirty="0">
              <a:solidFill>
                <a:srgbClr val="000000"/>
              </a:solidFill>
              <a:latin typeface="Arial" pitchFamily="34" charset="0"/>
              <a:cs typeface="Arial" pitchFamily="34" charset="0"/>
            </a:endParaRPr>
          </a:p>
        </p:txBody>
      </p:sp>
      <p:sp>
        <p:nvSpPr>
          <p:cNvPr id="41" name="Right Brace 40"/>
          <p:cNvSpPr/>
          <p:nvPr/>
        </p:nvSpPr>
        <p:spPr>
          <a:xfrm>
            <a:off x="3352800" y="4343400"/>
            <a:ext cx="304800" cy="2438400"/>
          </a:xfrm>
          <a:prstGeom prst="rightBrace">
            <a:avLst>
              <a:gd name="adj1" fmla="val 500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42" name="TextBox 41"/>
          <p:cNvSpPr txBox="1"/>
          <p:nvPr/>
        </p:nvSpPr>
        <p:spPr>
          <a:xfrm>
            <a:off x="3657600" y="4800600"/>
            <a:ext cx="838200" cy="1200329"/>
          </a:xfrm>
          <a:prstGeom prst="rect">
            <a:avLst/>
          </a:prstGeom>
          <a:noFill/>
        </p:spPr>
        <p:txBody>
          <a:bodyPr wrap="square" rtlCol="0">
            <a:spAutoFit/>
          </a:bodyPr>
          <a:lstStyle/>
          <a:p>
            <a:r>
              <a:rPr lang="en-US" sz="1200" dirty="0" smtClean="0">
                <a:latin typeface="Arial" pitchFamily="34" charset="0"/>
                <a:cs typeface="Arial" pitchFamily="34" charset="0"/>
              </a:rPr>
              <a:t>Internal Guardian Angel Teams required for both</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16256"/>
            <a:ext cx="9144000" cy="6832640"/>
          </a:xfrm>
          <a:prstGeom prst="rect">
            <a:avLst/>
          </a:prstGeom>
          <a:noFill/>
        </p:spPr>
        <p:txBody>
          <a:bodyPr wrap="square" rtlCol="0">
            <a:spAutoFit/>
          </a:bodyPr>
          <a:lstStyle/>
          <a:p>
            <a:r>
              <a:rPr lang="en-US" b="1" dirty="0" smtClean="0">
                <a:latin typeface="Arial" pitchFamily="34" charset="0"/>
                <a:cs typeface="Arial" pitchFamily="34" charset="0"/>
              </a:rPr>
              <a:t>SITTEMP</a:t>
            </a:r>
            <a:endParaRPr lang="en-US" sz="1200" dirty="0">
              <a:latin typeface="Arial" pitchFamily="34" charset="0"/>
              <a:cs typeface="Arial" pitchFamily="34" charset="0"/>
            </a:endParaRPr>
          </a:p>
          <a:p>
            <a:r>
              <a:rPr lang="en-US" sz="1200" dirty="0" smtClean="0">
                <a:latin typeface="Arial" pitchFamily="34" charset="0"/>
                <a:cs typeface="Arial" pitchFamily="34" charset="0"/>
              </a:rPr>
              <a:t>Develop these prior to MRX and continue to refine and utilize them throughout the deployment. Huge benefits within the sustainment community; adopted in other RCs.</a:t>
            </a:r>
          </a:p>
          <a:p>
            <a:endParaRPr lang="en-US" sz="1200" dirty="0" smtClean="0">
              <a:latin typeface="Arial" pitchFamily="34" charset="0"/>
              <a:cs typeface="Arial" pitchFamily="34" charset="0"/>
            </a:endParaRPr>
          </a:p>
          <a:p>
            <a:r>
              <a:rPr lang="en-US" b="1" dirty="0" smtClean="0">
                <a:latin typeface="Arial" pitchFamily="34" charset="0"/>
                <a:cs typeface="Arial" pitchFamily="34" charset="0"/>
              </a:rPr>
              <a:t>Maintenance over Supply advisory efforts</a:t>
            </a:r>
          </a:p>
          <a:p>
            <a:r>
              <a:rPr lang="en-US" sz="1200" dirty="0" smtClean="0">
                <a:latin typeface="Arial" pitchFamily="34" charset="0"/>
                <a:cs typeface="Arial" pitchFamily="34" charset="0"/>
              </a:rPr>
              <a:t>Focus on advising the ANSF to maintain equipment over relying on and overtaxing their supply system. Aligns with lower budget of ANSF and also with concept of ANSF as a homeland defense military and not a force projection military.</a:t>
            </a:r>
          </a:p>
          <a:p>
            <a:endParaRPr lang="en-US" sz="1200" dirty="0">
              <a:latin typeface="Arial" pitchFamily="34" charset="0"/>
              <a:cs typeface="Arial" pitchFamily="34" charset="0"/>
            </a:endParaRPr>
          </a:p>
          <a:p>
            <a:r>
              <a:rPr lang="en-US" b="1" dirty="0" smtClean="0">
                <a:latin typeface="Arial" pitchFamily="34" charset="0"/>
                <a:cs typeface="Arial" pitchFamily="34" charset="0"/>
              </a:rPr>
              <a:t>Measure success with Performance Based Outputs not by incalculable inputs</a:t>
            </a:r>
          </a:p>
          <a:p>
            <a:r>
              <a:rPr lang="en-US" sz="1200" dirty="0" smtClean="0">
                <a:latin typeface="Arial" pitchFamily="34" charset="0"/>
                <a:cs typeface="Arial" pitchFamily="34" charset="0"/>
              </a:rPr>
              <a:t>Utilize systems that show measures of effectiveness and measures of performance like command maintenance trackers and CLP trackers that show how effective they are at conducting their wartime mission VS input based measures that are hard to discern like how many RPGs they have, how much fuel can they store, how many miles/km have they driven.</a:t>
            </a:r>
          </a:p>
          <a:p>
            <a:endParaRPr lang="en-US" sz="1200" dirty="0" smtClean="0">
              <a:latin typeface="Arial" pitchFamily="34" charset="0"/>
              <a:cs typeface="Arial" pitchFamily="34" charset="0"/>
            </a:endParaRPr>
          </a:p>
          <a:p>
            <a:r>
              <a:rPr lang="en-US" b="1" dirty="0" smtClean="0">
                <a:latin typeface="Arial" pitchFamily="34" charset="0"/>
                <a:cs typeface="Arial" pitchFamily="34" charset="0"/>
              </a:rPr>
              <a:t>Utilization of the 3 ‘I’s (Inform, Influence, Instigate)</a:t>
            </a:r>
            <a:endParaRPr lang="en-US" dirty="0" smtClean="0">
              <a:latin typeface="Arial" pitchFamily="34" charset="0"/>
              <a:cs typeface="Arial" pitchFamily="34" charset="0"/>
            </a:endParaRPr>
          </a:p>
          <a:p>
            <a:r>
              <a:rPr lang="en-US" sz="1200" dirty="0" smtClean="0">
                <a:latin typeface="Arial" pitchFamily="34" charset="0"/>
                <a:cs typeface="Arial" pitchFamily="34" charset="0"/>
              </a:rPr>
              <a:t>Use of the process of informing the counterparts of what you know at various levels (via SITTEMP and higher, lower, adjacent advisors) to develop your reverent authority and further influencing them on what they could do to solve their own issues, and instigating them to proper action through various techniques (using higher advisor efforts to push ANSF efforts, withholding enablers until plans are developed properly, etc.)</a:t>
            </a:r>
          </a:p>
          <a:p>
            <a:endParaRPr lang="en-US" sz="1200" dirty="0" smtClean="0">
              <a:latin typeface="Arial" pitchFamily="34" charset="0"/>
              <a:cs typeface="Arial" pitchFamily="34" charset="0"/>
            </a:endParaRPr>
          </a:p>
          <a:p>
            <a:r>
              <a:rPr lang="en-US" b="1" dirty="0" smtClean="0">
                <a:latin typeface="Arial" pitchFamily="34" charset="0"/>
                <a:cs typeface="Arial" pitchFamily="34" charset="0"/>
              </a:rPr>
              <a:t>Counterpart Meetings</a:t>
            </a:r>
          </a:p>
          <a:p>
            <a:r>
              <a:rPr lang="en-US" sz="1200" dirty="0" smtClean="0">
                <a:latin typeface="Arial" pitchFamily="34" charset="0"/>
                <a:cs typeface="Arial" pitchFamily="34" charset="0"/>
              </a:rPr>
              <a:t>Synchronized efforts across advisor channels (within different advisory TFs)</a:t>
            </a:r>
          </a:p>
          <a:p>
            <a:endParaRPr lang="en-US" sz="1200" dirty="0" smtClean="0">
              <a:latin typeface="Arial" pitchFamily="34" charset="0"/>
              <a:cs typeface="Arial" pitchFamily="34" charset="0"/>
            </a:endParaRPr>
          </a:p>
          <a:p>
            <a:r>
              <a:rPr lang="en-US" b="1" dirty="0" smtClean="0">
                <a:latin typeface="Arial" pitchFamily="34" charset="0"/>
                <a:cs typeface="Arial" pitchFamily="34" charset="0"/>
              </a:rPr>
              <a:t>Staff Assisted Visits (higher staff visiting subordinate staff sections or units)</a:t>
            </a:r>
          </a:p>
          <a:p>
            <a:r>
              <a:rPr lang="en-US" sz="1200" dirty="0" smtClean="0">
                <a:latin typeface="Arial" pitchFamily="34" charset="0"/>
                <a:cs typeface="Arial" pitchFamily="34" charset="0"/>
              </a:rPr>
              <a:t>Increased the knowledge for counterparts in matters/events occurring within subordinate units and gave advisors additional opportunity to mentor counterparts in daily responsibilities, systems and sustainment operations</a:t>
            </a:r>
          </a:p>
          <a:p>
            <a:endParaRPr lang="en-US" sz="1200" dirty="0" smtClean="0">
              <a:latin typeface="Arial" pitchFamily="34" charset="0"/>
              <a:cs typeface="Arial" pitchFamily="34" charset="0"/>
            </a:endParaRPr>
          </a:p>
          <a:p>
            <a:r>
              <a:rPr lang="en-US" b="1" dirty="0" smtClean="0">
                <a:latin typeface="Arial" pitchFamily="34" charset="0"/>
                <a:cs typeface="Arial" pitchFamily="34" charset="0"/>
              </a:rPr>
              <a:t>Conducting JRTC Style AARs </a:t>
            </a:r>
          </a:p>
          <a:p>
            <a:r>
              <a:rPr lang="en-US" sz="1200" dirty="0" smtClean="0">
                <a:latin typeface="Arial" pitchFamily="34" charset="0"/>
                <a:cs typeface="Arial" pitchFamily="34" charset="0"/>
              </a:rPr>
              <a:t>AMCMs and air missions became increasingly more successful (and ANSF took on more responsibility) as advisors utilized this AAR style of asking questions we already knew answers to and guided them to see the failure or missed opportunities from just completed missions.</a:t>
            </a:r>
          </a:p>
          <a:p>
            <a:endParaRPr lang="en-US" sz="1200" dirty="0" smtClean="0"/>
          </a:p>
          <a:p>
            <a:endParaRPr lang="en-US" sz="1200" dirty="0" smtClean="0"/>
          </a:p>
          <a:p>
            <a:endParaRPr lang="en-US" sz="1200" dirty="0"/>
          </a:p>
        </p:txBody>
      </p:sp>
      <p:pic>
        <p:nvPicPr>
          <p:cNvPr id="8" name="Picture 61"/>
          <p:cNvPicPr>
            <a:picLocks noChangeAspect="1" noChangeArrowheads="1"/>
          </p:cNvPicPr>
          <p:nvPr/>
        </p:nvPicPr>
        <p:blipFill>
          <a:blip r:embed="rId3" cstate="print"/>
          <a:srcRect/>
          <a:stretch>
            <a:fillRect/>
          </a:stretch>
        </p:blipFill>
        <p:spPr bwMode="auto">
          <a:xfrm>
            <a:off x="277813" y="55563"/>
            <a:ext cx="304800" cy="422275"/>
          </a:xfrm>
          <a:prstGeom prst="rect">
            <a:avLst/>
          </a:prstGeom>
          <a:noFill/>
          <a:ln w="12700">
            <a:noFill/>
            <a:miter lim="800000"/>
            <a:headEnd/>
            <a:tailEnd/>
          </a:ln>
        </p:spPr>
      </p:pic>
      <p:graphicFrame>
        <p:nvGraphicFramePr>
          <p:cNvPr id="9" name="Object 3"/>
          <p:cNvGraphicFramePr>
            <a:graphicFrameLocks noChangeAspect="1"/>
          </p:cNvGraphicFramePr>
          <p:nvPr/>
        </p:nvGraphicFramePr>
        <p:xfrm>
          <a:off x="8572500" y="53975"/>
          <a:ext cx="339725" cy="381000"/>
        </p:xfrm>
        <a:graphic>
          <a:graphicData uri="http://schemas.openxmlformats.org/presentationml/2006/ole">
            <p:oleObj spid="_x0000_s61442" name="Bitmap Image" r:id="rId4" imgW="7621064" imgH="5714286" progId="PBrush">
              <p:embed/>
            </p:oleObj>
          </a:graphicData>
        </a:graphic>
      </p:graphicFrame>
      <p:sp>
        <p:nvSpPr>
          <p:cNvPr id="10" name="Text Box 8"/>
          <p:cNvSpPr txBox="1">
            <a:spLocks noChangeArrowheads="1"/>
          </p:cNvSpPr>
          <p:nvPr/>
        </p:nvSpPr>
        <p:spPr bwMode="auto">
          <a:xfrm>
            <a:off x="2273621" y="14288"/>
            <a:ext cx="4572000" cy="169862"/>
          </a:xfrm>
          <a:prstGeom prst="rect">
            <a:avLst/>
          </a:prstGeom>
          <a:solidFill>
            <a:srgbClr val="008000"/>
          </a:solidFill>
          <a:ln w="12700">
            <a:solidFill>
              <a:schemeClr val="tx1"/>
            </a:solidFill>
            <a:miter lim="800000"/>
            <a:headEnd/>
            <a:tailEnd/>
          </a:ln>
        </p:spPr>
        <p:txBody>
          <a:bodyPr lIns="0" tIns="0" rIns="0" bIns="0" anchor="ctr" anchorCtr="1">
            <a:spAutoFit/>
          </a:bodyPr>
          <a:lstStyle/>
          <a:p>
            <a:pPr algn="ctr" fontAlgn="auto">
              <a:spcBef>
                <a:spcPts val="0"/>
              </a:spcBef>
              <a:spcAft>
                <a:spcPts val="0"/>
              </a:spcAft>
              <a:defRPr/>
            </a:pPr>
            <a:r>
              <a:rPr lang="en-US" sz="1100" kern="0" dirty="0">
                <a:solidFill>
                  <a:sysClr val="window" lastClr="FFFFFF"/>
                </a:solidFill>
                <a:cs typeface="Arial" pitchFamily="34" charset="0"/>
              </a:rPr>
              <a:t>UNCLASSIFIED</a:t>
            </a:r>
          </a:p>
        </p:txBody>
      </p:sp>
      <p:sp>
        <p:nvSpPr>
          <p:cNvPr id="11" name="TextBox 10"/>
          <p:cNvSpPr txBox="1"/>
          <p:nvPr/>
        </p:nvSpPr>
        <p:spPr>
          <a:xfrm>
            <a:off x="2286000" y="133350"/>
            <a:ext cx="4572000" cy="400110"/>
          </a:xfrm>
          <a:prstGeom prst="rect">
            <a:avLst/>
          </a:prstGeom>
          <a:noFill/>
        </p:spPr>
        <p:txBody>
          <a:bodyPr wrap="square" rtlCol="0">
            <a:spAutoFit/>
          </a:bodyPr>
          <a:lstStyle/>
          <a:p>
            <a:pPr algn="ctr"/>
            <a:r>
              <a:rPr lang="en-US" sz="2000" b="1" dirty="0" smtClean="0">
                <a:latin typeface="Arial" pitchFamily="34" charset="0"/>
                <a:cs typeface="Arial" pitchFamily="34" charset="0"/>
              </a:rPr>
              <a:t>TTPs to Sustain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68"/>
          <p:cNvSpPr txBox="1">
            <a:spLocks noChangeArrowheads="1"/>
          </p:cNvSpPr>
          <p:nvPr/>
        </p:nvSpPr>
        <p:spPr bwMode="auto">
          <a:xfrm>
            <a:off x="0" y="128588"/>
            <a:ext cx="9144000" cy="400110"/>
          </a:xfrm>
          <a:prstGeom prst="rect">
            <a:avLst/>
          </a:prstGeom>
          <a:noFill/>
          <a:ln w="9525">
            <a:noFill/>
            <a:miter lim="800000"/>
            <a:headEnd/>
            <a:tailEnd/>
          </a:ln>
        </p:spPr>
        <p:txBody>
          <a:bodyPr>
            <a:spAutoFit/>
          </a:bodyPr>
          <a:lstStyle/>
          <a:p>
            <a:pPr algn="ctr">
              <a:defRPr/>
            </a:pPr>
            <a:r>
              <a:rPr lang="en-US" sz="2000" b="1" dirty="0" smtClean="0">
                <a:solidFill>
                  <a:srgbClr val="000000"/>
                </a:solidFill>
                <a:effectLst>
                  <a:outerShdw blurRad="38100" dist="38100" dir="2700000" algn="tl">
                    <a:srgbClr val="000000">
                      <a:alpha val="43137"/>
                    </a:srgbClr>
                  </a:outerShdw>
                </a:effectLst>
                <a:cs typeface="Arial" pitchFamily="34" charset="0"/>
              </a:rPr>
              <a:t>Strike SFAAT AAR Summary</a:t>
            </a:r>
            <a:endParaRPr lang="en-US" sz="2000" b="1" dirty="0">
              <a:solidFill>
                <a:srgbClr val="000000"/>
              </a:solidFill>
              <a:effectLst>
                <a:outerShdw blurRad="38100" dist="38100" dir="2700000" algn="tl">
                  <a:srgbClr val="000000">
                    <a:alpha val="43137"/>
                  </a:srgbClr>
                </a:outerShdw>
              </a:effectLst>
              <a:cs typeface="Arial" pitchFamily="34" charset="0"/>
            </a:endParaRPr>
          </a:p>
        </p:txBody>
      </p:sp>
      <p:cxnSp>
        <p:nvCxnSpPr>
          <p:cNvPr id="6" name="Straight Connector 5"/>
          <p:cNvCxnSpPr/>
          <p:nvPr/>
        </p:nvCxnSpPr>
        <p:spPr>
          <a:xfrm>
            <a:off x="4495800" y="838200"/>
            <a:ext cx="0" cy="5638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3733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4" name="Content Placeholder 2"/>
          <p:cNvSpPr txBox="1">
            <a:spLocks/>
          </p:cNvSpPr>
          <p:nvPr/>
        </p:nvSpPr>
        <p:spPr bwMode="auto">
          <a:xfrm>
            <a:off x="4495800" y="3733800"/>
            <a:ext cx="4495800" cy="2971800"/>
          </a:xfrm>
          <a:prstGeom prst="rect">
            <a:avLst/>
          </a:prstGeom>
          <a:noFill/>
          <a:ln w="9525">
            <a:noFill/>
            <a:miter lim="800000"/>
            <a:headEnd/>
            <a:tailEnd/>
          </a:ln>
        </p:spPr>
        <p:txBody>
          <a:bodyPr>
            <a:noAutofit/>
          </a:bodyPr>
          <a:lstStyle/>
          <a:p>
            <a:pPr marL="342900" indent="-342900" eaLnBrk="0" hangingPunct="0">
              <a:spcBef>
                <a:spcPct val="20000"/>
              </a:spcBef>
              <a:defRPr/>
            </a:pPr>
            <a:r>
              <a:rPr lang="en-US" sz="1200" b="1" dirty="0">
                <a:solidFill>
                  <a:srgbClr val="000000"/>
                </a:solidFill>
                <a:latin typeface="Arial" pitchFamily="34" charset="0"/>
                <a:cs typeface="Arial" pitchFamily="34" charset="0"/>
              </a:rPr>
              <a:t>TM Campbell Strike Mission Execution:</a:t>
            </a:r>
          </a:p>
          <a:p>
            <a:pPr marL="342900" indent="-342900" eaLnBrk="0" hangingPunct="0">
              <a:spcBef>
                <a:spcPct val="20000"/>
              </a:spcBef>
              <a:buFont typeface="Wingdings" pitchFamily="2" charset="2"/>
              <a:buChar char="Ø"/>
              <a:defRPr/>
            </a:pPr>
            <a:r>
              <a:rPr lang="en-US" sz="1200" b="1" dirty="0">
                <a:solidFill>
                  <a:srgbClr val="000000"/>
                </a:solidFill>
                <a:latin typeface="Arial" pitchFamily="34" charset="0"/>
                <a:cs typeface="Arial" pitchFamily="34" charset="0"/>
              </a:rPr>
              <a:t>Training </a:t>
            </a:r>
            <a:r>
              <a:rPr lang="en-US" sz="1200" b="1" dirty="0" smtClean="0">
                <a:solidFill>
                  <a:srgbClr val="000000"/>
                </a:solidFill>
                <a:latin typeface="Arial" pitchFamily="34" charset="0"/>
                <a:cs typeface="Arial" pitchFamily="34" charset="0"/>
              </a:rPr>
              <a:t>Progression - </a:t>
            </a:r>
            <a:r>
              <a:rPr lang="en-US" sz="1200" b="1" dirty="0">
                <a:solidFill>
                  <a:srgbClr val="000000"/>
                </a:solidFill>
                <a:latin typeface="Arial" pitchFamily="34" charset="0"/>
                <a:cs typeface="Arial" pitchFamily="34" charset="0"/>
              </a:rPr>
              <a:t>Platoon Collective STX</a:t>
            </a:r>
          </a:p>
          <a:p>
            <a:pPr marL="342900" indent="-342900" eaLnBrk="0" hangingPunct="0">
              <a:spcBef>
                <a:spcPct val="20000"/>
              </a:spcBef>
              <a:buFont typeface="Wingdings" pitchFamily="2" charset="2"/>
              <a:buChar char="Ø"/>
              <a:defRPr/>
            </a:pPr>
            <a:r>
              <a:rPr lang="en-US" sz="1200" b="1" dirty="0">
                <a:solidFill>
                  <a:srgbClr val="000000"/>
                </a:solidFill>
                <a:latin typeface="Arial" pitchFamily="34" charset="0"/>
                <a:cs typeface="Arial" pitchFamily="34" charset="0"/>
              </a:rPr>
              <a:t>Legal Processing</a:t>
            </a:r>
          </a:p>
          <a:p>
            <a:pPr marL="342900" indent="-342900" eaLnBrk="0" hangingPunct="0">
              <a:spcBef>
                <a:spcPct val="20000"/>
              </a:spcBef>
              <a:buFont typeface="Wingdings" pitchFamily="2" charset="2"/>
              <a:buChar char="Ø"/>
              <a:defRPr/>
            </a:pPr>
            <a:r>
              <a:rPr lang="en-US" sz="1200" b="1" dirty="0">
                <a:solidFill>
                  <a:srgbClr val="000000"/>
                </a:solidFill>
                <a:latin typeface="Arial" pitchFamily="34" charset="0"/>
                <a:cs typeface="Arial" pitchFamily="34" charset="0"/>
              </a:rPr>
              <a:t>Medical Processing</a:t>
            </a:r>
          </a:p>
          <a:p>
            <a:pPr marL="342900" indent="-342900" eaLnBrk="0" hangingPunct="0">
              <a:spcBef>
                <a:spcPct val="20000"/>
              </a:spcBef>
              <a:buFont typeface="Wingdings" pitchFamily="2" charset="2"/>
              <a:buChar char="Ø"/>
              <a:defRPr/>
            </a:pPr>
            <a:r>
              <a:rPr lang="en-US" sz="1200" b="1" dirty="0">
                <a:solidFill>
                  <a:srgbClr val="000000"/>
                </a:solidFill>
                <a:latin typeface="Arial" pitchFamily="34" charset="0"/>
                <a:cs typeface="Arial" pitchFamily="34" charset="0"/>
              </a:rPr>
              <a:t>Coordination with Forward Commands</a:t>
            </a:r>
          </a:p>
          <a:p>
            <a:pPr marL="342900" indent="-342900" eaLnBrk="0" hangingPunct="0">
              <a:spcBef>
                <a:spcPct val="20000"/>
              </a:spcBef>
              <a:buFont typeface="Wingdings" pitchFamily="2" charset="2"/>
              <a:buChar char="Ø"/>
              <a:defRPr/>
            </a:pPr>
            <a:r>
              <a:rPr lang="en-US" sz="1200" b="1" dirty="0">
                <a:solidFill>
                  <a:srgbClr val="000000"/>
                </a:solidFill>
                <a:latin typeface="Arial" pitchFamily="34" charset="0"/>
                <a:cs typeface="Arial" pitchFamily="34" charset="0"/>
              </a:rPr>
              <a:t>FRG/Family Support Issues</a:t>
            </a:r>
          </a:p>
        </p:txBody>
      </p:sp>
      <p:sp>
        <p:nvSpPr>
          <p:cNvPr id="2055" name="Content Placeholder 2"/>
          <p:cNvSpPr txBox="1">
            <a:spLocks/>
          </p:cNvSpPr>
          <p:nvPr/>
        </p:nvSpPr>
        <p:spPr bwMode="auto">
          <a:xfrm>
            <a:off x="4495800" y="609600"/>
            <a:ext cx="4648200" cy="3124200"/>
          </a:xfrm>
          <a:prstGeom prst="rect">
            <a:avLst/>
          </a:prstGeom>
          <a:noFill/>
          <a:ln w="9525">
            <a:noFill/>
            <a:miter lim="800000"/>
            <a:headEnd/>
            <a:tailEnd/>
          </a:ln>
        </p:spPr>
        <p:txBody>
          <a:bodyPr>
            <a:noAutofit/>
          </a:bodyPr>
          <a:lstStyle/>
          <a:p>
            <a:pPr marL="342900" indent="-342900" eaLnBrk="0" hangingPunct="0">
              <a:spcBef>
                <a:spcPct val="20000"/>
              </a:spcBef>
              <a:buFont typeface="Arial" charset="0"/>
              <a:buNone/>
              <a:defRPr/>
            </a:pPr>
            <a:r>
              <a:rPr lang="en-US" sz="1200" b="1" dirty="0">
                <a:solidFill>
                  <a:srgbClr val="000000"/>
                </a:solidFill>
                <a:latin typeface="Arial" pitchFamily="34" charset="0"/>
                <a:cs typeface="Arial" pitchFamily="34" charset="0"/>
              </a:rPr>
              <a:t>Home Station Training/Pre -Deployment Training:</a:t>
            </a:r>
          </a:p>
          <a:p>
            <a:pPr marL="342900" indent="-342900" eaLnBrk="0" hangingPunct="0">
              <a:spcBef>
                <a:spcPct val="20000"/>
              </a:spcBef>
              <a:buFont typeface="Wingdings" pitchFamily="2" charset="2"/>
              <a:buChar char="Ø"/>
              <a:defRPr/>
            </a:pPr>
            <a:r>
              <a:rPr lang="en-US" sz="1200" b="1" dirty="0" smtClean="0">
                <a:solidFill>
                  <a:srgbClr val="000000"/>
                </a:solidFill>
                <a:latin typeface="Arial" pitchFamily="34" charset="0"/>
                <a:cs typeface="Arial" pitchFamily="34" charset="0"/>
              </a:rPr>
              <a:t>FORSCOM </a:t>
            </a:r>
            <a:r>
              <a:rPr lang="en-US" sz="1200" b="1" dirty="0">
                <a:solidFill>
                  <a:srgbClr val="000000"/>
                </a:solidFill>
                <a:latin typeface="Arial" pitchFamily="34" charset="0"/>
                <a:cs typeface="Arial" pitchFamily="34" charset="0"/>
              </a:rPr>
              <a:t>training  requirements</a:t>
            </a:r>
          </a:p>
          <a:p>
            <a:pPr marL="342900" indent="-342900" eaLnBrk="0" hangingPunct="0">
              <a:spcBef>
                <a:spcPct val="20000"/>
              </a:spcBef>
              <a:buFont typeface="Wingdings" pitchFamily="2" charset="2"/>
              <a:buChar char="Ø"/>
              <a:defRPr/>
            </a:pPr>
            <a:r>
              <a:rPr lang="en-US" sz="1200" b="1" dirty="0">
                <a:solidFill>
                  <a:srgbClr val="000000"/>
                </a:solidFill>
                <a:latin typeface="Arial" pitchFamily="34" charset="0"/>
                <a:cs typeface="Arial" pitchFamily="34" charset="0"/>
              </a:rPr>
              <a:t>72 days Home Station Training (HST)</a:t>
            </a:r>
          </a:p>
          <a:p>
            <a:pPr marL="800100" lvl="1" indent="-342900" eaLnBrk="0" hangingPunct="0">
              <a:spcBef>
                <a:spcPct val="20000"/>
              </a:spcBef>
              <a:buFont typeface="Wingdings" pitchFamily="2" charset="2"/>
              <a:buChar char="Ø"/>
              <a:defRPr/>
            </a:pPr>
            <a:r>
              <a:rPr lang="en-US" sz="1200" b="1" dirty="0">
                <a:solidFill>
                  <a:srgbClr val="000000"/>
                </a:solidFill>
                <a:latin typeface="Arial" pitchFamily="34" charset="0"/>
                <a:cs typeface="Arial" pitchFamily="34" charset="0"/>
              </a:rPr>
              <a:t>Focus on the Big 5</a:t>
            </a:r>
          </a:p>
          <a:p>
            <a:pPr marL="800100" lvl="1" indent="-342900" eaLnBrk="0" hangingPunct="0">
              <a:spcBef>
                <a:spcPct val="20000"/>
              </a:spcBef>
              <a:buFont typeface="Wingdings" pitchFamily="2" charset="2"/>
              <a:buChar char="Ø"/>
              <a:defRPr/>
            </a:pPr>
            <a:r>
              <a:rPr lang="en-US" sz="1200" b="1" dirty="0">
                <a:solidFill>
                  <a:srgbClr val="000000"/>
                </a:solidFill>
                <a:latin typeface="Arial" pitchFamily="34" charset="0"/>
                <a:cs typeface="Arial" pitchFamily="34" charset="0"/>
              </a:rPr>
              <a:t>Walk and Shoot</a:t>
            </a:r>
          </a:p>
          <a:p>
            <a:pPr marL="800100" lvl="1" indent="-342900" eaLnBrk="0" hangingPunct="0">
              <a:spcBef>
                <a:spcPct val="20000"/>
              </a:spcBef>
              <a:buFont typeface="Wingdings" pitchFamily="2" charset="2"/>
              <a:buChar char="Ø"/>
              <a:defRPr/>
            </a:pPr>
            <a:r>
              <a:rPr lang="en-US" sz="1200" b="1" dirty="0">
                <a:solidFill>
                  <a:srgbClr val="000000"/>
                </a:solidFill>
                <a:latin typeface="Arial" pitchFamily="34" charset="0"/>
                <a:cs typeface="Arial" pitchFamily="34" charset="0"/>
              </a:rPr>
              <a:t>Advisor STX</a:t>
            </a:r>
          </a:p>
          <a:p>
            <a:pPr marL="800100" lvl="1" indent="-342900" eaLnBrk="0" hangingPunct="0">
              <a:spcBef>
                <a:spcPct val="20000"/>
              </a:spcBef>
              <a:buFont typeface="Wingdings" pitchFamily="2" charset="2"/>
              <a:buChar char="Ø"/>
              <a:defRPr/>
            </a:pPr>
            <a:r>
              <a:rPr lang="en-US" sz="1200" b="1" dirty="0">
                <a:solidFill>
                  <a:srgbClr val="000000"/>
                </a:solidFill>
                <a:latin typeface="Arial" pitchFamily="34" charset="0"/>
                <a:cs typeface="Arial" pitchFamily="34" charset="0"/>
              </a:rPr>
              <a:t>Media Awareness</a:t>
            </a:r>
          </a:p>
          <a:p>
            <a:pPr marL="342900" indent="-342900" eaLnBrk="0" hangingPunct="0">
              <a:spcBef>
                <a:spcPct val="20000"/>
              </a:spcBef>
              <a:buFont typeface="Wingdings" pitchFamily="2" charset="2"/>
              <a:buChar char="Ø"/>
              <a:defRPr/>
            </a:pPr>
            <a:r>
              <a:rPr lang="en-US" sz="1200" b="1" dirty="0">
                <a:solidFill>
                  <a:srgbClr val="000000"/>
                </a:solidFill>
                <a:latin typeface="Arial" pitchFamily="34" charset="0"/>
                <a:cs typeface="Arial" pitchFamily="34" charset="0"/>
              </a:rPr>
              <a:t>JRTC</a:t>
            </a:r>
          </a:p>
          <a:p>
            <a:pPr marL="800100" lvl="1" indent="-342900" eaLnBrk="0" hangingPunct="0">
              <a:spcBef>
                <a:spcPct val="20000"/>
              </a:spcBef>
              <a:buFont typeface="Wingdings" pitchFamily="2" charset="2"/>
              <a:buChar char="Ø"/>
              <a:defRPr/>
            </a:pPr>
            <a:r>
              <a:rPr lang="en-US" sz="1200" b="1" dirty="0">
                <a:solidFill>
                  <a:srgbClr val="000000"/>
                </a:solidFill>
                <a:latin typeface="Arial" pitchFamily="34" charset="0"/>
                <a:cs typeface="Arial" pitchFamily="34" charset="0"/>
              </a:rPr>
              <a:t>Advisor Academy</a:t>
            </a:r>
          </a:p>
          <a:p>
            <a:pPr marL="800100" lvl="1" indent="-342900" eaLnBrk="0" hangingPunct="0">
              <a:spcBef>
                <a:spcPct val="20000"/>
              </a:spcBef>
              <a:buFont typeface="Wingdings" pitchFamily="2" charset="2"/>
              <a:buChar char="Ø"/>
              <a:defRPr/>
            </a:pPr>
            <a:r>
              <a:rPr lang="en-US" sz="1200" b="1" dirty="0">
                <a:solidFill>
                  <a:srgbClr val="000000"/>
                </a:solidFill>
                <a:latin typeface="Arial" pitchFamily="34" charset="0"/>
                <a:cs typeface="Arial" pitchFamily="34" charset="0"/>
              </a:rPr>
              <a:t>STX/Force on Force</a:t>
            </a:r>
          </a:p>
          <a:p>
            <a:pPr marL="342900" indent="-342900" eaLnBrk="0" hangingPunct="0">
              <a:spcBef>
                <a:spcPct val="20000"/>
              </a:spcBef>
              <a:buFont typeface="Wingdings" pitchFamily="2" charset="2"/>
              <a:buChar char="Ø"/>
              <a:defRPr/>
            </a:pPr>
            <a:r>
              <a:rPr lang="en-US" sz="1200" b="1" dirty="0" smtClean="0">
                <a:solidFill>
                  <a:srgbClr val="000000"/>
                </a:solidFill>
                <a:latin typeface="Arial" pitchFamily="34" charset="0"/>
                <a:cs typeface="Arial" pitchFamily="34" charset="0"/>
              </a:rPr>
              <a:t>Deployed/sustainment Training</a:t>
            </a:r>
            <a:endParaRPr lang="en-US" sz="1200" b="1" dirty="0">
              <a:solidFill>
                <a:srgbClr val="000000"/>
              </a:solidFill>
              <a:latin typeface="Arial" pitchFamily="34" charset="0"/>
              <a:cs typeface="Arial" pitchFamily="34" charset="0"/>
            </a:endParaRPr>
          </a:p>
          <a:p>
            <a:pPr marL="1257300" lvl="2" indent="-342900" eaLnBrk="0" hangingPunct="0">
              <a:spcBef>
                <a:spcPct val="20000"/>
              </a:spcBef>
              <a:buFont typeface="Wingdings" pitchFamily="2" charset="2"/>
              <a:buChar char="Ø"/>
              <a:defRPr/>
            </a:pPr>
            <a:endParaRPr lang="en-US" sz="1200" b="1" dirty="0">
              <a:solidFill>
                <a:srgbClr val="000000"/>
              </a:solidFill>
              <a:effectLst>
                <a:outerShdw blurRad="38100" dist="38100" dir="2700000" algn="tl">
                  <a:srgbClr val="000000">
                    <a:alpha val="43137"/>
                  </a:srgbClr>
                </a:outerShdw>
              </a:effectLst>
            </a:endParaRPr>
          </a:p>
          <a:p>
            <a:pPr marL="800100" lvl="1" indent="-342900" eaLnBrk="0" hangingPunct="0">
              <a:spcBef>
                <a:spcPct val="20000"/>
              </a:spcBef>
              <a:buFont typeface="Wingdings" pitchFamily="2" charset="2"/>
              <a:buChar char="Ø"/>
              <a:defRPr/>
            </a:pPr>
            <a:endParaRPr lang="en-US" sz="1200" b="1" dirty="0">
              <a:solidFill>
                <a:srgbClr val="000000"/>
              </a:solidFill>
              <a:effectLst>
                <a:outerShdw blurRad="38100" dist="38100" dir="2700000" algn="tl">
                  <a:srgbClr val="000000">
                    <a:alpha val="43137"/>
                  </a:srgbClr>
                </a:outerShdw>
              </a:effectLst>
            </a:endParaRPr>
          </a:p>
        </p:txBody>
      </p:sp>
      <p:sp>
        <p:nvSpPr>
          <p:cNvPr id="2056" name="Content Placeholder 2"/>
          <p:cNvSpPr txBox="1">
            <a:spLocks/>
          </p:cNvSpPr>
          <p:nvPr/>
        </p:nvSpPr>
        <p:spPr bwMode="auto">
          <a:xfrm>
            <a:off x="0" y="3733800"/>
            <a:ext cx="4343400" cy="2895600"/>
          </a:xfrm>
          <a:prstGeom prst="rect">
            <a:avLst/>
          </a:prstGeom>
          <a:noFill/>
          <a:ln w="9525">
            <a:noFill/>
            <a:miter lim="800000"/>
            <a:headEnd/>
            <a:tailEnd/>
          </a:ln>
        </p:spPr>
        <p:txBody>
          <a:bodyPr>
            <a:noAutofit/>
          </a:bodyPr>
          <a:lstStyle/>
          <a:p>
            <a:pPr marL="342900" indent="-342900" eaLnBrk="0" hangingPunct="0">
              <a:spcBef>
                <a:spcPct val="20000"/>
              </a:spcBef>
              <a:buFont typeface="Arial" charset="0"/>
              <a:buNone/>
              <a:defRPr/>
            </a:pPr>
            <a:r>
              <a:rPr lang="en-US" sz="1200" b="1" dirty="0">
                <a:solidFill>
                  <a:srgbClr val="000000"/>
                </a:solidFill>
                <a:latin typeface="Arial" pitchFamily="34" charset="0"/>
                <a:cs typeface="Arial" pitchFamily="34" charset="0"/>
              </a:rPr>
              <a:t>Mission Execution:</a:t>
            </a:r>
          </a:p>
          <a:p>
            <a:pPr marL="342900" indent="-342900" eaLnBrk="0" hangingPunct="0">
              <a:spcBef>
                <a:spcPct val="20000"/>
              </a:spcBef>
              <a:buFont typeface="Wingdings" pitchFamily="2" charset="2"/>
              <a:buChar char="Ø"/>
              <a:defRPr/>
            </a:pPr>
            <a:r>
              <a:rPr lang="en-US" sz="1200" b="1" dirty="0" smtClean="0">
                <a:solidFill>
                  <a:srgbClr val="000000"/>
                </a:solidFill>
                <a:latin typeface="Arial" pitchFamily="34" charset="0"/>
                <a:cs typeface="Arial" pitchFamily="34" charset="0"/>
              </a:rPr>
              <a:t>LOEs/Big </a:t>
            </a:r>
            <a:r>
              <a:rPr lang="en-US" sz="1200" b="1" dirty="0">
                <a:solidFill>
                  <a:srgbClr val="000000"/>
                </a:solidFill>
                <a:latin typeface="Arial" pitchFamily="34" charset="0"/>
                <a:cs typeface="Arial" pitchFamily="34" charset="0"/>
              </a:rPr>
              <a:t>5/Big 6/ Big </a:t>
            </a:r>
            <a:r>
              <a:rPr lang="en-US" sz="1200" b="1" dirty="0" smtClean="0">
                <a:solidFill>
                  <a:srgbClr val="000000"/>
                </a:solidFill>
                <a:latin typeface="Arial" pitchFamily="34" charset="0"/>
                <a:cs typeface="Arial" pitchFamily="34" charset="0"/>
              </a:rPr>
              <a:t>4</a:t>
            </a:r>
            <a:endParaRPr lang="en-US" sz="1200" b="1" dirty="0">
              <a:solidFill>
                <a:srgbClr val="000000"/>
              </a:solidFill>
              <a:latin typeface="Arial" pitchFamily="34" charset="0"/>
              <a:cs typeface="Arial" pitchFamily="34" charset="0"/>
            </a:endParaRPr>
          </a:p>
          <a:p>
            <a:pPr marL="342900" indent="-342900" eaLnBrk="0" hangingPunct="0">
              <a:spcBef>
                <a:spcPct val="20000"/>
              </a:spcBef>
              <a:buFont typeface="Wingdings" pitchFamily="2" charset="2"/>
              <a:buChar char="Ø"/>
              <a:defRPr/>
            </a:pPr>
            <a:r>
              <a:rPr lang="en-US" sz="1200" b="1" dirty="0">
                <a:solidFill>
                  <a:srgbClr val="000000"/>
                </a:solidFill>
                <a:latin typeface="Arial" pitchFamily="34" charset="0"/>
                <a:cs typeface="Arial" pitchFamily="34" charset="0"/>
              </a:rPr>
              <a:t>Advisor Coordination Templates/Advisor Coordination Network  </a:t>
            </a:r>
          </a:p>
          <a:p>
            <a:pPr marL="342900" indent="-342900" eaLnBrk="0" hangingPunct="0">
              <a:spcBef>
                <a:spcPct val="20000"/>
              </a:spcBef>
              <a:buFont typeface="Wingdings" pitchFamily="2" charset="2"/>
              <a:buChar char="Ø"/>
              <a:defRPr/>
            </a:pPr>
            <a:r>
              <a:rPr lang="en-US" sz="1200" b="1" dirty="0">
                <a:solidFill>
                  <a:srgbClr val="000000"/>
                </a:solidFill>
                <a:latin typeface="Arial" pitchFamily="34" charset="0"/>
                <a:cs typeface="Arial" pitchFamily="34" charset="0"/>
              </a:rPr>
              <a:t>Relationships with the BSO/BSI</a:t>
            </a:r>
          </a:p>
          <a:p>
            <a:pPr marL="342900" indent="-342900" eaLnBrk="0" hangingPunct="0">
              <a:spcBef>
                <a:spcPct val="20000"/>
              </a:spcBef>
              <a:buFont typeface="Wingdings" pitchFamily="2" charset="2"/>
              <a:buChar char="Ø"/>
              <a:defRPr/>
            </a:pPr>
            <a:r>
              <a:rPr lang="en-US" sz="1200" b="1" dirty="0">
                <a:solidFill>
                  <a:srgbClr val="000000"/>
                </a:solidFill>
                <a:latin typeface="Arial" pitchFamily="34" charset="0"/>
                <a:cs typeface="Arial" pitchFamily="34" charset="0"/>
              </a:rPr>
              <a:t>Paradigm shift in relationships  between ANSF and Coalition Forces </a:t>
            </a:r>
          </a:p>
          <a:p>
            <a:pPr marL="342900" indent="-342900" eaLnBrk="0" hangingPunct="0">
              <a:spcBef>
                <a:spcPct val="20000"/>
              </a:spcBef>
              <a:buFont typeface="Wingdings" pitchFamily="2" charset="2"/>
              <a:buChar char="Ø"/>
              <a:defRPr/>
            </a:pPr>
            <a:r>
              <a:rPr lang="en-US" sz="1200" b="1" dirty="0">
                <a:solidFill>
                  <a:srgbClr val="000000"/>
                </a:solidFill>
                <a:latin typeface="Arial" pitchFamily="34" charset="0"/>
                <a:cs typeface="Arial" pitchFamily="34" charset="0"/>
              </a:rPr>
              <a:t>Working yourself out of a job </a:t>
            </a:r>
          </a:p>
        </p:txBody>
      </p:sp>
      <p:sp>
        <p:nvSpPr>
          <p:cNvPr id="10" name="Content Placeholder 2"/>
          <p:cNvSpPr txBox="1">
            <a:spLocks/>
          </p:cNvSpPr>
          <p:nvPr/>
        </p:nvSpPr>
        <p:spPr bwMode="auto">
          <a:xfrm>
            <a:off x="0" y="609600"/>
            <a:ext cx="4343400" cy="3124200"/>
          </a:xfrm>
          <a:prstGeom prst="rect">
            <a:avLst/>
          </a:prstGeom>
          <a:noFill/>
          <a:ln w="9525">
            <a:noFill/>
            <a:miter lim="800000"/>
            <a:headEnd/>
            <a:tailEnd/>
          </a:ln>
        </p:spPr>
        <p:txBody>
          <a:bodyPr>
            <a:noAutofit/>
          </a:bodyPr>
          <a:lstStyle/>
          <a:p>
            <a:pPr marL="342900" indent="-342900" eaLnBrk="0" hangingPunct="0">
              <a:spcBef>
                <a:spcPct val="20000"/>
              </a:spcBef>
              <a:buFont typeface="Arial" charset="0"/>
              <a:buNone/>
              <a:defRPr/>
            </a:pPr>
            <a:r>
              <a:rPr lang="en-US" sz="1100" b="1" dirty="0">
                <a:solidFill>
                  <a:srgbClr val="000000"/>
                </a:solidFill>
                <a:latin typeface="Arial" pitchFamily="34" charset="0"/>
                <a:cs typeface="Arial" pitchFamily="34" charset="0"/>
              </a:rPr>
              <a:t>Task Organization:</a:t>
            </a:r>
          </a:p>
          <a:p>
            <a:pPr marL="342900" indent="-342900" eaLnBrk="0" hangingPunct="0">
              <a:spcBef>
                <a:spcPct val="20000"/>
              </a:spcBef>
              <a:buFont typeface="Wingdings" pitchFamily="2" charset="2"/>
              <a:buChar char="Ø"/>
              <a:defRPr/>
            </a:pPr>
            <a:r>
              <a:rPr lang="en-US" sz="1100" b="1" dirty="0" smtClean="0">
                <a:solidFill>
                  <a:srgbClr val="000000"/>
                </a:solidFill>
                <a:latin typeface="Arial" pitchFamily="34" charset="0"/>
                <a:cs typeface="Arial" pitchFamily="34" charset="0"/>
              </a:rPr>
              <a:t>Manning Team Campbell:</a:t>
            </a:r>
          </a:p>
          <a:p>
            <a:pPr marL="800100" lvl="1" indent="-342900" eaLnBrk="0" hangingPunct="0">
              <a:spcBef>
                <a:spcPct val="20000"/>
              </a:spcBef>
              <a:buFont typeface="Wingdings" pitchFamily="2" charset="2"/>
              <a:buChar char="Ø"/>
              <a:defRPr/>
            </a:pPr>
            <a:r>
              <a:rPr lang="en-US" sz="1100" b="1" dirty="0" smtClean="0">
                <a:solidFill>
                  <a:srgbClr val="000000"/>
                </a:solidFill>
                <a:latin typeface="Arial" pitchFamily="34" charset="0"/>
                <a:cs typeface="Arial" pitchFamily="34" charset="0"/>
              </a:rPr>
              <a:t>SFAB and SFAAT present challenges to prioritization when deployed manning conflicts with home station leadership requirements</a:t>
            </a:r>
            <a:endParaRPr lang="en-US" sz="1100" b="1" dirty="0">
              <a:solidFill>
                <a:srgbClr val="000000"/>
              </a:solidFill>
              <a:latin typeface="Arial" pitchFamily="34" charset="0"/>
              <a:cs typeface="Arial" pitchFamily="34" charset="0"/>
            </a:endParaRPr>
          </a:p>
          <a:p>
            <a:pPr marL="342900" indent="-342900" eaLnBrk="0" hangingPunct="0">
              <a:spcBef>
                <a:spcPct val="20000"/>
              </a:spcBef>
              <a:buFont typeface="Wingdings" pitchFamily="2" charset="2"/>
              <a:buChar char="Ø"/>
              <a:defRPr/>
            </a:pPr>
            <a:r>
              <a:rPr lang="en-US" sz="1100" b="1" dirty="0" smtClean="0">
                <a:solidFill>
                  <a:srgbClr val="000000"/>
                </a:solidFill>
                <a:latin typeface="Arial" pitchFamily="34" charset="0"/>
                <a:cs typeface="Arial" pitchFamily="34" charset="0"/>
              </a:rPr>
              <a:t>Manning Team Strike:</a:t>
            </a:r>
            <a:endParaRPr lang="en-US" sz="1100" b="1" dirty="0">
              <a:solidFill>
                <a:srgbClr val="000000"/>
              </a:solidFill>
              <a:latin typeface="Arial" pitchFamily="34" charset="0"/>
              <a:cs typeface="Arial" pitchFamily="34" charset="0"/>
            </a:endParaRPr>
          </a:p>
          <a:p>
            <a:pPr marL="800100" lvl="1" indent="-342900" eaLnBrk="0" hangingPunct="0">
              <a:spcBef>
                <a:spcPct val="20000"/>
              </a:spcBef>
              <a:buFont typeface="Wingdings" pitchFamily="2" charset="2"/>
              <a:buChar char="Ø"/>
              <a:defRPr/>
            </a:pPr>
            <a:r>
              <a:rPr lang="en-US" sz="1100" b="1" dirty="0" smtClean="0">
                <a:solidFill>
                  <a:srgbClr val="000000"/>
                </a:solidFill>
                <a:latin typeface="Arial" pitchFamily="34" charset="0"/>
                <a:cs typeface="Arial" pitchFamily="34" charset="0"/>
              </a:rPr>
              <a:t>Seek commander’s discretion when faced with directive manning documents </a:t>
            </a:r>
            <a:endParaRPr lang="en-US" sz="1100" b="1" dirty="0">
              <a:solidFill>
                <a:srgbClr val="000000"/>
              </a:solidFill>
              <a:latin typeface="Arial" pitchFamily="34" charset="0"/>
              <a:cs typeface="Arial" pitchFamily="34" charset="0"/>
            </a:endParaRPr>
          </a:p>
          <a:p>
            <a:pPr marL="800100" lvl="1" indent="-342900" eaLnBrk="0" hangingPunct="0">
              <a:spcBef>
                <a:spcPct val="20000"/>
              </a:spcBef>
              <a:buFont typeface="Wingdings" pitchFamily="2" charset="2"/>
              <a:buChar char="Ø"/>
              <a:defRPr/>
            </a:pPr>
            <a:r>
              <a:rPr lang="en-US" sz="1100" b="1" dirty="0" smtClean="0">
                <a:solidFill>
                  <a:srgbClr val="000000"/>
                </a:solidFill>
                <a:latin typeface="Arial" pitchFamily="34" charset="0"/>
                <a:cs typeface="Arial" pitchFamily="34" charset="0"/>
              </a:rPr>
              <a:t>Carefully resource special skills for deployed advisor teams </a:t>
            </a:r>
            <a:r>
              <a:rPr lang="en-US" sz="1100" b="1" dirty="0">
                <a:solidFill>
                  <a:srgbClr val="000000"/>
                </a:solidFill>
                <a:latin typeface="Arial" pitchFamily="34" charset="0"/>
                <a:cs typeface="Arial" pitchFamily="34" charset="0"/>
              </a:rPr>
              <a:t>(CC-LOC/EFR/CREW, ETC</a:t>
            </a:r>
            <a:r>
              <a:rPr lang="en-US" sz="1100" b="1" dirty="0" smtClean="0">
                <a:solidFill>
                  <a:srgbClr val="000000"/>
                </a:solidFill>
                <a:latin typeface="Arial" pitchFamily="34" charset="0"/>
                <a:cs typeface="Arial" pitchFamily="34" charset="0"/>
              </a:rPr>
              <a:t>…)</a:t>
            </a:r>
          </a:p>
          <a:p>
            <a:pPr marL="800100" lvl="1" indent="-342900" eaLnBrk="0" hangingPunct="0">
              <a:spcBef>
                <a:spcPct val="20000"/>
              </a:spcBef>
              <a:buFont typeface="Wingdings" pitchFamily="2" charset="2"/>
              <a:buChar char="Ø"/>
              <a:defRPr/>
            </a:pPr>
            <a:r>
              <a:rPr lang="en-US" sz="1100" b="1" dirty="0" smtClean="0">
                <a:solidFill>
                  <a:srgbClr val="000000"/>
                </a:solidFill>
                <a:latin typeface="Arial" pitchFamily="34" charset="0"/>
                <a:cs typeface="Arial" pitchFamily="34" charset="0"/>
              </a:rPr>
              <a:t>Talent management – weight the main effort (advising)</a:t>
            </a:r>
          </a:p>
          <a:p>
            <a:pPr marL="342900" indent="-342900" eaLnBrk="0" hangingPunct="0">
              <a:spcBef>
                <a:spcPct val="20000"/>
              </a:spcBef>
              <a:buFont typeface="Wingdings" pitchFamily="2" charset="2"/>
              <a:buChar char="Ø"/>
              <a:defRPr/>
            </a:pPr>
            <a:r>
              <a:rPr lang="en-US" sz="1100" b="1" dirty="0" smtClean="0">
                <a:solidFill>
                  <a:srgbClr val="000000"/>
                </a:solidFill>
                <a:latin typeface="Arial" pitchFamily="34" charset="0"/>
                <a:cs typeface="Arial" pitchFamily="34" charset="0"/>
              </a:rPr>
              <a:t>Timing:</a:t>
            </a:r>
          </a:p>
          <a:p>
            <a:pPr marL="800100" lvl="1" indent="-342900" eaLnBrk="0" hangingPunct="0">
              <a:spcBef>
                <a:spcPct val="20000"/>
              </a:spcBef>
              <a:buFont typeface="Wingdings" pitchFamily="2" charset="2"/>
              <a:buChar char="Ø"/>
              <a:defRPr/>
            </a:pPr>
            <a:r>
              <a:rPr lang="en-US" sz="1100" b="1" dirty="0" smtClean="0">
                <a:solidFill>
                  <a:srgbClr val="000000"/>
                </a:solidFill>
                <a:latin typeface="Arial" pitchFamily="34" charset="0"/>
                <a:cs typeface="Arial" pitchFamily="34" charset="0"/>
              </a:rPr>
              <a:t>Synch transition to SFAB task org with mission-specific training </a:t>
            </a:r>
            <a:endParaRPr lang="en-US" sz="1100" b="1" dirty="0">
              <a:solidFill>
                <a:srgbClr val="000000"/>
              </a:solidFill>
              <a:latin typeface="Arial" pitchFamily="34" charset="0"/>
              <a:cs typeface="Arial" pitchFamily="34" charset="0"/>
            </a:endParaRPr>
          </a:p>
          <a:p>
            <a:pPr marL="800100" lvl="1" indent="-342900" eaLnBrk="0" hangingPunct="0">
              <a:spcBef>
                <a:spcPct val="20000"/>
              </a:spcBef>
              <a:buFont typeface="Wingdings" pitchFamily="2" charset="2"/>
              <a:buChar char="Ø"/>
              <a:defRPr/>
            </a:pPr>
            <a:endParaRPr lang="en-US" sz="1200" b="1" dirty="0">
              <a:solidFill>
                <a:srgbClr val="000000"/>
              </a:solidFill>
              <a:effectLst>
                <a:outerShdw blurRad="38100" dist="38100" dir="2700000" algn="tl">
                  <a:srgbClr val="000000">
                    <a:alpha val="43137"/>
                  </a:srgbClr>
                </a:outerShdw>
              </a:effectLst>
            </a:endParaRPr>
          </a:p>
          <a:p>
            <a:pPr marL="800100" lvl="1" indent="-342900" eaLnBrk="0" hangingPunct="0">
              <a:spcBef>
                <a:spcPct val="20000"/>
              </a:spcBef>
              <a:buFont typeface="Wingdings" pitchFamily="2" charset="2"/>
              <a:buChar char="Ø"/>
              <a:defRPr/>
            </a:pPr>
            <a:endParaRPr lang="en-US" sz="1200" b="1" dirty="0">
              <a:solidFill>
                <a:srgbClr val="0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descr="K:\Afghanistan Deployment Pictures 2012\Afghanistan 26 July 12\100NIKON\DSCN6183.JPG"/>
          <p:cNvPicPr>
            <a:picLocks noChangeAspect="1" noChangeArrowheads="1"/>
          </p:cNvPicPr>
          <p:nvPr/>
        </p:nvPicPr>
        <p:blipFill>
          <a:blip r:embed="rId2" cstate="print"/>
          <a:srcRect l="27384" r="32867" b="62802"/>
          <a:stretch>
            <a:fillRect/>
          </a:stretch>
        </p:blipFill>
        <p:spPr bwMode="auto">
          <a:xfrm>
            <a:off x="-627070" y="1"/>
            <a:ext cx="9771070" cy="6858000"/>
          </a:xfrm>
          <a:prstGeom prst="rect">
            <a:avLst/>
          </a:prstGeom>
          <a:noFill/>
        </p:spPr>
      </p:pic>
      <p:sp>
        <p:nvSpPr>
          <p:cNvPr id="4" name="TextBox 3"/>
          <p:cNvSpPr txBox="1"/>
          <p:nvPr/>
        </p:nvSpPr>
        <p:spPr>
          <a:xfrm>
            <a:off x="1447800" y="-66258"/>
            <a:ext cx="5405647" cy="2123658"/>
          </a:xfrm>
          <a:prstGeom prst="rect">
            <a:avLst/>
          </a:prstGeom>
          <a:noFill/>
        </p:spPr>
        <p:txBody>
          <a:bodyPr wrap="none" rtlCol="0">
            <a:spAutoFit/>
          </a:bodyPr>
          <a:lstStyle/>
          <a:p>
            <a:pPr algn="ctr"/>
            <a:r>
              <a:rPr lang="en-US" sz="6600" b="1" dirty="0" smtClean="0">
                <a:latin typeface="Arial" pitchFamily="34" charset="0"/>
                <a:cs typeface="Arial" pitchFamily="34" charset="0"/>
              </a:rPr>
              <a:t>QUESTIONS </a:t>
            </a:r>
          </a:p>
          <a:p>
            <a:pPr algn="ctr"/>
            <a:endParaRPr lang="en-US" sz="6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Right Arrow 6"/>
          <p:cNvPicPr>
            <a:picLocks noChangeArrowheads="1"/>
          </p:cNvPicPr>
          <p:nvPr/>
        </p:nvPicPr>
        <p:blipFill>
          <a:blip r:embed="rId3" cstate="print"/>
          <a:srcRect/>
          <a:stretch>
            <a:fillRect/>
          </a:stretch>
        </p:blipFill>
        <p:spPr bwMode="auto">
          <a:xfrm>
            <a:off x="523875" y="569913"/>
            <a:ext cx="8486775" cy="5400675"/>
          </a:xfrm>
          <a:prstGeom prst="rect">
            <a:avLst/>
          </a:prstGeom>
          <a:noFill/>
          <a:ln w="9525">
            <a:noFill/>
            <a:miter lim="800000"/>
            <a:headEnd/>
            <a:tailEnd/>
          </a:ln>
        </p:spPr>
      </p:pic>
      <p:sp>
        <p:nvSpPr>
          <p:cNvPr id="8" name="Right Arrow 7"/>
          <p:cNvSpPr/>
          <p:nvPr/>
        </p:nvSpPr>
        <p:spPr bwMode="auto">
          <a:xfrm>
            <a:off x="552450" y="2606675"/>
            <a:ext cx="6545263" cy="56038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prstClr val="black"/>
                </a:solidFill>
                <a:latin typeface="Arial" pitchFamily="34" charset="0"/>
                <a:cs typeface="Arial" pitchFamily="34" charset="0"/>
              </a:rPr>
              <a:t>ENABLERS</a:t>
            </a:r>
            <a:endParaRPr lang="en-US" sz="1200" b="1" i="1" dirty="0">
              <a:solidFill>
                <a:prstClr val="black"/>
              </a:solidFill>
              <a:latin typeface="Arial" pitchFamily="34" charset="0"/>
              <a:cs typeface="Arial" pitchFamily="34" charset="0"/>
            </a:endParaRPr>
          </a:p>
        </p:txBody>
      </p:sp>
      <p:sp>
        <p:nvSpPr>
          <p:cNvPr id="9" name="Right Arrow 8"/>
          <p:cNvSpPr/>
          <p:nvPr/>
        </p:nvSpPr>
        <p:spPr bwMode="auto">
          <a:xfrm>
            <a:off x="522288" y="4032250"/>
            <a:ext cx="6564312" cy="54133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prstClr val="black"/>
                </a:solidFill>
                <a:latin typeface="Arial" pitchFamily="34" charset="0"/>
                <a:cs typeface="Arial" pitchFamily="34" charset="0"/>
              </a:rPr>
              <a:t>SUSTAINMENT</a:t>
            </a:r>
            <a:endParaRPr lang="en-US" sz="1200" b="1" i="1" dirty="0">
              <a:solidFill>
                <a:prstClr val="black"/>
              </a:solidFill>
              <a:latin typeface="Arial" pitchFamily="34" charset="0"/>
              <a:cs typeface="Arial" pitchFamily="34" charset="0"/>
            </a:endParaRPr>
          </a:p>
        </p:txBody>
      </p:sp>
      <p:pic>
        <p:nvPicPr>
          <p:cNvPr id="172037" name="Up-Down Arrow 9"/>
          <p:cNvPicPr>
            <a:picLocks noChangeArrowheads="1"/>
          </p:cNvPicPr>
          <p:nvPr/>
        </p:nvPicPr>
        <p:blipFill>
          <a:blip r:embed="rId4" cstate="print"/>
          <a:srcRect/>
          <a:stretch>
            <a:fillRect/>
          </a:stretch>
        </p:blipFill>
        <p:spPr bwMode="auto">
          <a:xfrm>
            <a:off x="-23813" y="727075"/>
            <a:ext cx="736601" cy="5376863"/>
          </a:xfrm>
          <a:prstGeom prst="rect">
            <a:avLst/>
          </a:prstGeom>
          <a:noFill/>
          <a:ln w="9525">
            <a:noFill/>
            <a:miter lim="800000"/>
            <a:headEnd/>
            <a:tailEnd/>
          </a:ln>
        </p:spPr>
      </p:pic>
      <p:sp>
        <p:nvSpPr>
          <p:cNvPr id="11" name="Right Arrow 10"/>
          <p:cNvSpPr/>
          <p:nvPr/>
        </p:nvSpPr>
        <p:spPr bwMode="auto">
          <a:xfrm>
            <a:off x="533400" y="895350"/>
            <a:ext cx="6629400" cy="60642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prstClr val="black"/>
                </a:solidFill>
                <a:latin typeface="Arial" pitchFamily="34" charset="0"/>
                <a:cs typeface="Arial" pitchFamily="34" charset="0"/>
              </a:rPr>
              <a:t>COMMAND &amp; CONTROL</a:t>
            </a:r>
            <a:endParaRPr lang="en-US" sz="1050" b="1" i="1" dirty="0">
              <a:solidFill>
                <a:prstClr val="black"/>
              </a:solidFill>
              <a:latin typeface="Arial" pitchFamily="34" charset="0"/>
              <a:cs typeface="Arial" pitchFamily="34" charset="0"/>
            </a:endParaRPr>
          </a:p>
        </p:txBody>
      </p:sp>
      <p:sp>
        <p:nvSpPr>
          <p:cNvPr id="172039" name="TextBox 68"/>
          <p:cNvSpPr txBox="1">
            <a:spLocks noChangeArrowheads="1"/>
          </p:cNvSpPr>
          <p:nvPr/>
        </p:nvSpPr>
        <p:spPr bwMode="auto">
          <a:xfrm>
            <a:off x="0" y="149225"/>
            <a:ext cx="9144000" cy="400110"/>
          </a:xfrm>
          <a:prstGeom prst="rect">
            <a:avLst/>
          </a:prstGeom>
          <a:noFill/>
          <a:ln w="9525">
            <a:noFill/>
            <a:miter lim="800000"/>
            <a:headEnd/>
            <a:tailEnd/>
          </a:ln>
        </p:spPr>
        <p:txBody>
          <a:bodyPr>
            <a:spAutoFit/>
          </a:bodyPr>
          <a:lstStyle/>
          <a:p>
            <a:pPr algn="ctr"/>
            <a:r>
              <a:rPr lang="en-US" sz="2000" b="1" dirty="0" smtClean="0">
                <a:solidFill>
                  <a:srgbClr val="000000"/>
                </a:solidFill>
                <a:latin typeface="Arial" pitchFamily="34" charset="0"/>
                <a:cs typeface="Arial" pitchFamily="34" charset="0"/>
              </a:rPr>
              <a:t>TAC-1 Priorities for Advising ANSF</a:t>
            </a:r>
            <a:endParaRPr lang="en-US" sz="2000" b="1" dirty="0">
              <a:solidFill>
                <a:srgbClr val="000000"/>
              </a:solidFill>
              <a:latin typeface="Arial" pitchFamily="34" charset="0"/>
              <a:cs typeface="Arial" pitchFamily="34" charset="0"/>
            </a:endParaRPr>
          </a:p>
        </p:txBody>
      </p:sp>
      <p:sp>
        <p:nvSpPr>
          <p:cNvPr id="172040" name="TextBox 225"/>
          <p:cNvSpPr txBox="1">
            <a:spLocks noChangeArrowheads="1"/>
          </p:cNvSpPr>
          <p:nvPr/>
        </p:nvSpPr>
        <p:spPr bwMode="auto">
          <a:xfrm>
            <a:off x="533400" y="5751513"/>
            <a:ext cx="8229600" cy="554037"/>
          </a:xfrm>
          <a:prstGeom prst="rect">
            <a:avLst/>
          </a:prstGeom>
          <a:solidFill>
            <a:schemeClr val="bg1"/>
          </a:solidFill>
          <a:ln w="28575">
            <a:solidFill>
              <a:schemeClr val="tx1"/>
            </a:solidFill>
            <a:prstDash val="lgDash"/>
            <a:miter lim="800000"/>
            <a:headEnd/>
            <a:tailEnd/>
          </a:ln>
        </p:spPr>
        <p:txBody>
          <a:bodyPr>
            <a:spAutoFit/>
          </a:bodyPr>
          <a:lstStyle/>
          <a:p>
            <a:r>
              <a:rPr lang="en-US" sz="1000" b="1" dirty="0">
                <a:solidFill>
                  <a:srgbClr val="000000"/>
                </a:solidFill>
                <a:latin typeface="Calibri" pitchFamily="34" charset="0"/>
              </a:rPr>
              <a:t>1. Remove negative influencers; promote positive influencers.  </a:t>
            </a:r>
          </a:p>
          <a:p>
            <a:r>
              <a:rPr lang="en-US" sz="1000" b="1" dirty="0">
                <a:solidFill>
                  <a:srgbClr val="000000"/>
                </a:solidFill>
                <a:latin typeface="Calibri" pitchFamily="34" charset="0"/>
              </a:rPr>
              <a:t>2. Develop a professional, empowered NCO Corps; foster mutual trust between the Officer and NCO Corps.</a:t>
            </a:r>
          </a:p>
          <a:p>
            <a:r>
              <a:rPr lang="en-US" sz="1000" b="1" dirty="0">
                <a:solidFill>
                  <a:srgbClr val="000000"/>
                </a:solidFill>
                <a:latin typeface="Calibri" pitchFamily="34" charset="0"/>
              </a:rPr>
              <a:t>Endstate: Competent ANA leaders that provide direction &amp; resources to subordinate units and are accountable to HHQ and subordinate units.</a:t>
            </a:r>
            <a:endParaRPr lang="en-US" sz="1100" b="1" dirty="0">
              <a:solidFill>
                <a:srgbClr val="000000"/>
              </a:solidFill>
              <a:latin typeface="Calibri" pitchFamily="34" charset="0"/>
            </a:endParaRPr>
          </a:p>
        </p:txBody>
      </p:sp>
      <p:grpSp>
        <p:nvGrpSpPr>
          <p:cNvPr id="2" name="TextBox 23"/>
          <p:cNvGrpSpPr>
            <a:grpSpLocks/>
          </p:cNvGrpSpPr>
          <p:nvPr/>
        </p:nvGrpSpPr>
        <p:grpSpPr bwMode="auto">
          <a:xfrm>
            <a:off x="6980238" y="715963"/>
            <a:ext cx="2187575" cy="4546600"/>
            <a:chOff x="4397" y="607"/>
            <a:chExt cx="1378" cy="2864"/>
          </a:xfrm>
        </p:grpSpPr>
        <p:pic>
          <p:nvPicPr>
            <p:cNvPr id="172048" name="TextBox 23"/>
            <p:cNvPicPr>
              <a:picLocks noChangeArrowheads="1"/>
            </p:cNvPicPr>
            <p:nvPr/>
          </p:nvPicPr>
          <p:blipFill>
            <a:blip r:embed="rId5" cstate="print"/>
            <a:srcRect/>
            <a:stretch>
              <a:fillRect/>
            </a:stretch>
          </p:blipFill>
          <p:spPr bwMode="auto">
            <a:xfrm>
              <a:off x="4397" y="607"/>
              <a:ext cx="1378" cy="2864"/>
            </a:xfrm>
            <a:prstGeom prst="rect">
              <a:avLst/>
            </a:prstGeom>
            <a:noFill/>
            <a:ln w="9525">
              <a:noFill/>
              <a:miter lim="800000"/>
              <a:headEnd/>
              <a:tailEnd/>
            </a:ln>
          </p:spPr>
        </p:pic>
        <p:sp>
          <p:nvSpPr>
            <p:cNvPr id="172049" name="Text Box 10"/>
            <p:cNvSpPr txBox="1">
              <a:spLocks noChangeArrowheads="1"/>
            </p:cNvSpPr>
            <p:nvPr/>
          </p:nvSpPr>
          <p:spPr bwMode="auto">
            <a:xfrm>
              <a:off x="4416" y="625"/>
              <a:ext cx="1344" cy="2831"/>
            </a:xfrm>
            <a:prstGeom prst="rect">
              <a:avLst/>
            </a:prstGeom>
            <a:noFill/>
            <a:ln w="9525">
              <a:noFill/>
              <a:miter lim="800000"/>
              <a:headEnd/>
              <a:tailEnd/>
            </a:ln>
          </p:spPr>
          <p:txBody>
            <a:bodyPr anchor="ctr">
              <a:spAutoFit/>
            </a:bodyPr>
            <a:lstStyle/>
            <a:p>
              <a:r>
                <a:rPr lang="en-US" sz="1400" b="1" dirty="0">
                  <a:solidFill>
                    <a:srgbClr val="000000"/>
                  </a:solidFill>
                  <a:latin typeface="Calibri" pitchFamily="34" charset="0"/>
                </a:rPr>
                <a:t>Endstate: </a:t>
              </a:r>
              <a:r>
                <a:rPr lang="en-US" sz="1400" b="1" dirty="0" smtClean="0">
                  <a:solidFill>
                    <a:srgbClr val="000000"/>
                  </a:solidFill>
                  <a:latin typeface="Calibri" pitchFamily="34" charset="0"/>
                </a:rPr>
                <a:t>ANSF </a:t>
              </a:r>
              <a:r>
                <a:rPr lang="en-US" sz="1400" b="1" dirty="0">
                  <a:solidFill>
                    <a:srgbClr val="000000"/>
                  </a:solidFill>
                  <a:latin typeface="Calibri" pitchFamily="34" charset="0"/>
                </a:rPr>
                <a:t>capable of:</a:t>
              </a:r>
            </a:p>
            <a:p>
              <a:endParaRPr lang="en-US" sz="600" b="1" dirty="0">
                <a:solidFill>
                  <a:srgbClr val="000000"/>
                </a:solidFill>
                <a:latin typeface="Calibri" pitchFamily="34" charset="0"/>
              </a:endParaRPr>
            </a:p>
            <a:p>
              <a:pPr>
                <a:buFont typeface="Arial" charset="0"/>
                <a:buChar char="•"/>
              </a:pPr>
              <a:r>
                <a:rPr lang="en-US" sz="1100" b="1" dirty="0">
                  <a:solidFill>
                    <a:srgbClr val="000000"/>
                  </a:solidFill>
                  <a:latin typeface="Calibri" pitchFamily="34" charset="0"/>
                </a:rPr>
                <a:t> </a:t>
              </a:r>
              <a:r>
                <a:rPr lang="en-US" sz="1200" b="1" dirty="0">
                  <a:solidFill>
                    <a:srgbClr val="000000"/>
                  </a:solidFill>
                  <a:latin typeface="Calibri" pitchFamily="34" charset="0"/>
                </a:rPr>
                <a:t>Planning, preparing, and executing an annual campaign plan and supporting operations to provide national defense and provincial security.</a:t>
              </a:r>
            </a:p>
            <a:p>
              <a:pPr>
                <a:buFont typeface="Arial" charset="0"/>
                <a:buChar char="•"/>
              </a:pPr>
              <a:endParaRPr lang="en-US" sz="1200" b="1" dirty="0">
                <a:solidFill>
                  <a:srgbClr val="000000"/>
                </a:solidFill>
                <a:latin typeface="Calibri" pitchFamily="34" charset="0"/>
              </a:endParaRPr>
            </a:p>
            <a:p>
              <a:pPr>
                <a:buFont typeface="Arial" charset="0"/>
                <a:buChar char="•"/>
              </a:pPr>
              <a:r>
                <a:rPr lang="en-US" sz="1200" b="1" dirty="0">
                  <a:solidFill>
                    <a:srgbClr val="000000"/>
                  </a:solidFill>
                  <a:latin typeface="Calibri" pitchFamily="34" charset="0"/>
                </a:rPr>
                <a:t> Projecting combat power as needed to conduct offensive operations (movements to contact) .</a:t>
              </a:r>
            </a:p>
            <a:p>
              <a:pPr>
                <a:buFont typeface="Arial" charset="0"/>
                <a:buChar char="•"/>
              </a:pPr>
              <a:endParaRPr lang="en-US" sz="1200" b="1" dirty="0">
                <a:solidFill>
                  <a:srgbClr val="000000"/>
                </a:solidFill>
                <a:latin typeface="Calibri" pitchFamily="34" charset="0"/>
              </a:endParaRPr>
            </a:p>
            <a:p>
              <a:pPr>
                <a:buFont typeface="Arial" charset="0"/>
                <a:buChar char="•"/>
              </a:pPr>
              <a:r>
                <a:rPr lang="en-US" sz="1200" b="1" dirty="0">
                  <a:solidFill>
                    <a:srgbClr val="000000"/>
                  </a:solidFill>
                  <a:latin typeface="Calibri" pitchFamily="34" charset="0"/>
                </a:rPr>
                <a:t>Maintaining freedom of movement throughout AO.</a:t>
              </a:r>
            </a:p>
            <a:p>
              <a:pPr>
                <a:buFont typeface="Arial" charset="0"/>
                <a:buChar char="•"/>
              </a:pPr>
              <a:endParaRPr lang="en-US" sz="1200" b="1" dirty="0">
                <a:solidFill>
                  <a:srgbClr val="000000"/>
                </a:solidFill>
                <a:latin typeface="Calibri" pitchFamily="34" charset="0"/>
              </a:endParaRPr>
            </a:p>
            <a:p>
              <a:pPr>
                <a:buFont typeface="Arial" charset="0"/>
                <a:buChar char="•"/>
              </a:pPr>
              <a:r>
                <a:rPr lang="en-US" sz="1200" b="1" dirty="0">
                  <a:solidFill>
                    <a:srgbClr val="000000"/>
                  </a:solidFill>
                  <a:latin typeface="Calibri" pitchFamily="34" charset="0"/>
                </a:rPr>
                <a:t> Overwatching and reinforcing AUP &amp; ABP within Corps AO.</a:t>
              </a:r>
            </a:p>
            <a:p>
              <a:pPr>
                <a:buFont typeface="Arial" charset="0"/>
                <a:buChar char="•"/>
              </a:pPr>
              <a:endParaRPr lang="en-US" sz="1200" b="1" dirty="0">
                <a:solidFill>
                  <a:srgbClr val="000000"/>
                </a:solidFill>
                <a:latin typeface="Calibri" pitchFamily="34" charset="0"/>
              </a:endParaRPr>
            </a:p>
            <a:p>
              <a:pPr>
                <a:buFont typeface="Arial" charset="0"/>
                <a:buChar char="•"/>
              </a:pPr>
              <a:r>
                <a:rPr lang="en-US" sz="1200" b="1" dirty="0">
                  <a:solidFill>
                    <a:srgbClr val="000000"/>
                  </a:solidFill>
                  <a:latin typeface="Calibri" pitchFamily="34" charset="0"/>
                </a:rPr>
                <a:t> Sustaining, maintaining and training the force.</a:t>
              </a:r>
            </a:p>
          </p:txBody>
        </p:sp>
      </p:grpSp>
      <p:sp>
        <p:nvSpPr>
          <p:cNvPr id="172042" name="TextBox 48"/>
          <p:cNvSpPr txBox="1">
            <a:spLocks noChangeArrowheads="1"/>
          </p:cNvSpPr>
          <p:nvPr/>
        </p:nvSpPr>
        <p:spPr bwMode="auto">
          <a:xfrm>
            <a:off x="544513" y="1339850"/>
            <a:ext cx="6465887" cy="1016000"/>
          </a:xfrm>
          <a:prstGeom prst="rect">
            <a:avLst/>
          </a:prstGeom>
          <a:noFill/>
          <a:ln w="9525">
            <a:noFill/>
            <a:miter lim="800000"/>
            <a:headEnd/>
            <a:tailEnd/>
          </a:ln>
        </p:spPr>
        <p:txBody>
          <a:bodyPr>
            <a:spAutoFit/>
          </a:bodyPr>
          <a:lstStyle/>
          <a:p>
            <a:pPr>
              <a:buFont typeface="Arial" charset="0"/>
              <a:buChar char="•"/>
            </a:pPr>
            <a:r>
              <a:rPr lang="en-US" sz="1200" b="1" dirty="0">
                <a:solidFill>
                  <a:srgbClr val="000000"/>
                </a:solidFill>
                <a:latin typeface="Calibri" pitchFamily="34" charset="0"/>
              </a:rPr>
              <a:t> Battle staffs fuse information to answer CCIR in support of the Cdr's decision making process. (3)</a:t>
            </a:r>
          </a:p>
          <a:p>
            <a:pPr>
              <a:buFont typeface="Arial" charset="0"/>
              <a:buChar char="•"/>
            </a:pPr>
            <a:r>
              <a:rPr lang="en-US" sz="1200" b="1" dirty="0">
                <a:solidFill>
                  <a:srgbClr val="000000"/>
                </a:solidFill>
                <a:latin typeface="Calibri" pitchFamily="34" charset="0"/>
              </a:rPr>
              <a:t> Battle staffs control and synchronize current operations; plan future operations.</a:t>
            </a:r>
          </a:p>
          <a:p>
            <a:pPr>
              <a:buFont typeface="Arial" charset="0"/>
              <a:buChar char="•"/>
            </a:pPr>
            <a:r>
              <a:rPr lang="en-US" sz="1200" b="1" dirty="0">
                <a:solidFill>
                  <a:srgbClr val="000000"/>
                </a:solidFill>
                <a:latin typeface="Calibri" pitchFamily="34" charset="0"/>
              </a:rPr>
              <a:t> OCC coordinate planning and execution of combined operations between ANA, AUP, ABP, NDS, and Provincial Governors.  </a:t>
            </a:r>
          </a:p>
          <a:p>
            <a:pPr>
              <a:buFont typeface="Arial" charset="0"/>
              <a:buChar char="•"/>
            </a:pPr>
            <a:endParaRPr lang="en-US" sz="1200" b="1" dirty="0">
              <a:solidFill>
                <a:srgbClr val="000000"/>
              </a:solidFill>
              <a:latin typeface="Calibri" pitchFamily="34" charset="0"/>
            </a:endParaRPr>
          </a:p>
        </p:txBody>
      </p:sp>
      <p:sp>
        <p:nvSpPr>
          <p:cNvPr id="172043" name="TextBox 48"/>
          <p:cNvSpPr txBox="1">
            <a:spLocks noChangeArrowheads="1"/>
          </p:cNvSpPr>
          <p:nvPr/>
        </p:nvSpPr>
        <p:spPr bwMode="auto">
          <a:xfrm>
            <a:off x="533400" y="3036888"/>
            <a:ext cx="6313488" cy="1016000"/>
          </a:xfrm>
          <a:prstGeom prst="rect">
            <a:avLst/>
          </a:prstGeom>
          <a:noFill/>
          <a:ln w="9525">
            <a:noFill/>
            <a:miter lim="800000"/>
            <a:headEnd/>
            <a:tailEnd/>
          </a:ln>
        </p:spPr>
        <p:txBody>
          <a:bodyPr>
            <a:spAutoFit/>
          </a:bodyPr>
          <a:lstStyle/>
          <a:p>
            <a:pPr>
              <a:buFont typeface="Arial" charset="0"/>
              <a:buChar char="•"/>
            </a:pPr>
            <a:r>
              <a:rPr lang="en-US" sz="1200" b="1" dirty="0">
                <a:solidFill>
                  <a:srgbClr val="000000"/>
                </a:solidFill>
                <a:latin typeface="Calibri" pitchFamily="34" charset="0"/>
              </a:rPr>
              <a:t> Employ organic mortar and artillery fires ISO operations. (1) </a:t>
            </a:r>
          </a:p>
          <a:p>
            <a:pPr>
              <a:buFont typeface="Arial" charset="0"/>
              <a:buChar char="•"/>
            </a:pPr>
            <a:r>
              <a:rPr lang="en-US" sz="1200" b="1" dirty="0">
                <a:solidFill>
                  <a:srgbClr val="000000"/>
                </a:solidFill>
                <a:latin typeface="Calibri" pitchFamily="34" charset="0"/>
              </a:rPr>
              <a:t> Employ organic route clearance assets ISO C-IED fight. (2)</a:t>
            </a:r>
          </a:p>
          <a:p>
            <a:pPr>
              <a:buFont typeface="Arial" charset="0"/>
              <a:buChar char="•"/>
            </a:pPr>
            <a:r>
              <a:rPr lang="en-US" sz="1200" b="1" dirty="0">
                <a:solidFill>
                  <a:srgbClr val="000000"/>
                </a:solidFill>
                <a:latin typeface="Calibri" pitchFamily="34" charset="0"/>
              </a:rPr>
              <a:t> Employ MICO multi-functional teams ISO collecting PIR (3)</a:t>
            </a:r>
          </a:p>
          <a:p>
            <a:pPr>
              <a:buFont typeface="Arial" charset="0"/>
              <a:buChar char="•"/>
            </a:pPr>
            <a:r>
              <a:rPr lang="en-US" sz="1200" b="1" dirty="0">
                <a:solidFill>
                  <a:srgbClr val="000000"/>
                </a:solidFill>
                <a:latin typeface="Calibri" pitchFamily="34" charset="0"/>
              </a:rPr>
              <a:t> Allocate RW aviation assets ISO operations and sustainment. (5)</a:t>
            </a:r>
          </a:p>
          <a:p>
            <a:endParaRPr lang="en-US" sz="1200" b="1" dirty="0">
              <a:solidFill>
                <a:srgbClr val="000000"/>
              </a:solidFill>
              <a:latin typeface="Calibri" pitchFamily="34" charset="0"/>
            </a:endParaRPr>
          </a:p>
        </p:txBody>
      </p:sp>
      <p:sp>
        <p:nvSpPr>
          <p:cNvPr id="172044" name="TextBox 48"/>
          <p:cNvSpPr txBox="1">
            <a:spLocks noChangeArrowheads="1"/>
          </p:cNvSpPr>
          <p:nvPr/>
        </p:nvSpPr>
        <p:spPr bwMode="auto">
          <a:xfrm>
            <a:off x="533400" y="4440238"/>
            <a:ext cx="6313488" cy="1016000"/>
          </a:xfrm>
          <a:prstGeom prst="rect">
            <a:avLst/>
          </a:prstGeom>
          <a:noFill/>
          <a:ln w="9525">
            <a:noFill/>
            <a:miter lim="800000"/>
            <a:headEnd/>
            <a:tailEnd/>
          </a:ln>
        </p:spPr>
        <p:txBody>
          <a:bodyPr>
            <a:spAutoFit/>
          </a:bodyPr>
          <a:lstStyle/>
          <a:p>
            <a:pPr>
              <a:buFont typeface="Arial" charset="0"/>
              <a:buChar char="•"/>
            </a:pPr>
            <a:r>
              <a:rPr lang="en-US" sz="1200" b="1" dirty="0">
                <a:solidFill>
                  <a:srgbClr val="000000"/>
                </a:solidFill>
                <a:latin typeface="Calibri" pitchFamily="34" charset="0"/>
              </a:rPr>
              <a:t> Receive transfer of tactical bases from CF. (4) </a:t>
            </a:r>
          </a:p>
          <a:p>
            <a:pPr>
              <a:buFont typeface="Arial" charset="0"/>
              <a:buChar char="•"/>
            </a:pPr>
            <a:r>
              <a:rPr lang="en-US" sz="1200" b="1" dirty="0">
                <a:solidFill>
                  <a:srgbClr val="000000"/>
                </a:solidFill>
                <a:latin typeface="Calibri" pitchFamily="34" charset="0"/>
              </a:rPr>
              <a:t> Establish and manage service contracts in support of garrisons and tactical bases. (4) </a:t>
            </a:r>
          </a:p>
          <a:p>
            <a:pPr>
              <a:buFont typeface="Arial" charset="0"/>
              <a:buChar char="•"/>
            </a:pPr>
            <a:r>
              <a:rPr lang="en-US" sz="1200" b="1" dirty="0">
                <a:solidFill>
                  <a:srgbClr val="000000"/>
                </a:solidFill>
                <a:latin typeface="Calibri" pitchFamily="34" charset="0"/>
              </a:rPr>
              <a:t> Maintain warfighting equipment. (1, 2, 5)</a:t>
            </a:r>
          </a:p>
          <a:p>
            <a:pPr>
              <a:buFont typeface="Arial" charset="0"/>
              <a:buChar char="•"/>
            </a:pPr>
            <a:r>
              <a:rPr lang="en-US" sz="1200" b="1" dirty="0">
                <a:solidFill>
                  <a:srgbClr val="000000"/>
                </a:solidFill>
                <a:latin typeface="Calibri" pitchFamily="34" charset="0"/>
              </a:rPr>
              <a:t> Distribute classes of supply (CLIII/V/VIII/IX priority) in support of anticipated demand. (1, 5)</a:t>
            </a:r>
          </a:p>
          <a:p>
            <a:pPr>
              <a:buFont typeface="Arial" charset="0"/>
              <a:buChar char="•"/>
            </a:pPr>
            <a:r>
              <a:rPr lang="en-US" sz="1200" b="1" dirty="0">
                <a:solidFill>
                  <a:srgbClr val="000000"/>
                </a:solidFill>
                <a:latin typeface="Calibri" pitchFamily="34" charset="0"/>
              </a:rPr>
              <a:t> Treat trauma and evacuate casualties to established medical facilities. (5)</a:t>
            </a:r>
          </a:p>
        </p:txBody>
      </p:sp>
      <p:sp>
        <p:nvSpPr>
          <p:cNvPr id="8207" name="Slide Number Placeholder 15"/>
          <p:cNvSpPr>
            <a:spLocks noGrp="1"/>
          </p:cNvSpPr>
          <p:nvPr>
            <p:ph type="sldNum" sz="quarter" idx="12"/>
          </p:nvPr>
        </p:nvSpPr>
        <p:spPr bwMode="auto">
          <a:xfrm>
            <a:off x="8763000" y="6000750"/>
            <a:ext cx="381000" cy="2127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702FF85-5DCC-4A92-A762-98A62CED63EB}" type="slidenum">
              <a:rPr lang="en-US" smtClean="0">
                <a:solidFill>
                  <a:srgbClr val="898989"/>
                </a:solidFill>
              </a:rPr>
              <a:pPr fontAlgn="base">
                <a:spcBef>
                  <a:spcPct val="0"/>
                </a:spcBef>
                <a:spcAft>
                  <a:spcPct val="0"/>
                </a:spcAft>
                <a:defRPr/>
              </a:pPr>
              <a:t>3</a:t>
            </a:fld>
            <a:endParaRPr lang="en-US" dirty="0" smtClean="0">
              <a:solidFill>
                <a:srgbClr val="898989"/>
              </a:solidFill>
            </a:endParaRPr>
          </a:p>
        </p:txBody>
      </p:sp>
      <p:sp>
        <p:nvSpPr>
          <p:cNvPr id="16" name="TextBox 15"/>
          <p:cNvSpPr txBox="1"/>
          <p:nvPr/>
        </p:nvSpPr>
        <p:spPr>
          <a:xfrm>
            <a:off x="8153400" y="6581775"/>
            <a:ext cx="914400" cy="914400"/>
          </a:xfrm>
          <a:prstGeom prst="rect">
            <a:avLst/>
          </a:prstGeom>
        </p:spPr>
        <p:txBody>
          <a:bodyPr wrap="none">
            <a:normAutofit/>
          </a:bodyPr>
          <a:lstStyle/>
          <a:p>
            <a:pPr algn="ctr" fontAlgn="auto">
              <a:spcAft>
                <a:spcPts val="0"/>
              </a:spcAft>
              <a:defRPr/>
            </a:pPr>
            <a:r>
              <a:rPr lang="en-US" sz="1100" b="1" dirty="0">
                <a:ea typeface="+mj-ea"/>
              </a:rPr>
              <a:t>02/1200AUG12</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419475" y="1676400"/>
            <a:ext cx="2190750" cy="2209800"/>
          </a:xfrm>
          <a:prstGeom prst="roundRect">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fontAlgn="auto">
              <a:spcBef>
                <a:spcPts val="0"/>
              </a:spcBef>
              <a:spcAft>
                <a:spcPts val="0"/>
              </a:spcAft>
              <a:defRPr/>
            </a:pPr>
            <a:r>
              <a:rPr lang="en-US" b="1" dirty="0">
                <a:solidFill>
                  <a:schemeClr val="bg1"/>
                </a:solidFill>
                <a:latin typeface="+mn-lt"/>
                <a:cs typeface="+mn-cs"/>
              </a:rPr>
              <a:t>ABP Big 4</a:t>
            </a:r>
          </a:p>
          <a:p>
            <a:pPr fontAlgn="auto">
              <a:spcBef>
                <a:spcPts val="0"/>
              </a:spcBef>
              <a:spcAft>
                <a:spcPts val="0"/>
              </a:spcAft>
              <a:defRPr/>
            </a:pPr>
            <a:endParaRPr lang="en-US" sz="600" b="1" dirty="0">
              <a:solidFill>
                <a:schemeClr val="bg1"/>
              </a:solidFill>
              <a:latin typeface="+mn-lt"/>
              <a:cs typeface="+mn-cs"/>
            </a:endParaRPr>
          </a:p>
          <a:p>
            <a:pPr fontAlgn="auto">
              <a:spcBef>
                <a:spcPts val="0"/>
              </a:spcBef>
              <a:spcAft>
                <a:spcPts val="0"/>
              </a:spcAft>
              <a:buFontTx/>
              <a:buChar char="-"/>
              <a:defRPr/>
            </a:pPr>
            <a:r>
              <a:rPr lang="en-US" sz="1200" b="1" dirty="0">
                <a:solidFill>
                  <a:schemeClr val="bg1"/>
                </a:solidFill>
                <a:latin typeface="+mn-lt"/>
                <a:cs typeface="+mn-cs"/>
              </a:rPr>
              <a:t> Border Zone Operations</a:t>
            </a:r>
          </a:p>
          <a:p>
            <a:pPr fontAlgn="auto">
              <a:spcBef>
                <a:spcPts val="0"/>
              </a:spcBef>
              <a:spcAft>
                <a:spcPts val="0"/>
              </a:spcAft>
              <a:buFontTx/>
              <a:buChar char="-"/>
              <a:defRPr/>
            </a:pPr>
            <a:endParaRPr lang="en-US" sz="1200" b="1" dirty="0">
              <a:solidFill>
                <a:schemeClr val="bg1"/>
              </a:solidFill>
              <a:latin typeface="+mn-lt"/>
              <a:cs typeface="+mn-cs"/>
            </a:endParaRPr>
          </a:p>
          <a:p>
            <a:pPr fontAlgn="auto">
              <a:spcBef>
                <a:spcPts val="0"/>
              </a:spcBef>
              <a:spcAft>
                <a:spcPts val="0"/>
              </a:spcAft>
              <a:buFontTx/>
              <a:buChar char="-"/>
              <a:defRPr/>
            </a:pPr>
            <a:r>
              <a:rPr lang="en-US" sz="1200" b="1" dirty="0">
                <a:solidFill>
                  <a:schemeClr val="bg1"/>
                </a:solidFill>
                <a:latin typeface="+mn-lt"/>
                <a:cs typeface="+mn-cs"/>
              </a:rPr>
              <a:t> Border Management</a:t>
            </a:r>
          </a:p>
          <a:p>
            <a:pPr fontAlgn="auto">
              <a:spcBef>
                <a:spcPts val="0"/>
              </a:spcBef>
              <a:spcAft>
                <a:spcPts val="0"/>
              </a:spcAft>
              <a:buFontTx/>
              <a:buChar char="-"/>
              <a:defRPr/>
            </a:pPr>
            <a:endParaRPr lang="en-US" sz="1200" b="1" dirty="0">
              <a:solidFill>
                <a:schemeClr val="bg1"/>
              </a:solidFill>
              <a:latin typeface="+mn-lt"/>
              <a:cs typeface="+mn-cs"/>
            </a:endParaRPr>
          </a:p>
          <a:p>
            <a:pPr fontAlgn="auto">
              <a:spcBef>
                <a:spcPts val="0"/>
              </a:spcBef>
              <a:spcAft>
                <a:spcPts val="0"/>
              </a:spcAft>
              <a:buFontTx/>
              <a:buChar char="-"/>
              <a:defRPr/>
            </a:pPr>
            <a:r>
              <a:rPr lang="en-US" sz="1200" b="1" dirty="0">
                <a:solidFill>
                  <a:schemeClr val="bg1"/>
                </a:solidFill>
                <a:latin typeface="+mn-lt"/>
                <a:cs typeface="+mn-cs"/>
              </a:rPr>
              <a:t> Command and Control</a:t>
            </a:r>
          </a:p>
          <a:p>
            <a:pPr fontAlgn="auto">
              <a:spcBef>
                <a:spcPts val="0"/>
              </a:spcBef>
              <a:spcAft>
                <a:spcPts val="0"/>
              </a:spcAft>
              <a:buFontTx/>
              <a:buChar char="-"/>
              <a:defRPr/>
            </a:pPr>
            <a:endParaRPr lang="en-US" sz="1200" b="1" dirty="0">
              <a:solidFill>
                <a:schemeClr val="bg1"/>
              </a:solidFill>
              <a:latin typeface="+mn-lt"/>
              <a:cs typeface="+mn-cs"/>
            </a:endParaRPr>
          </a:p>
          <a:p>
            <a:pPr fontAlgn="auto">
              <a:spcBef>
                <a:spcPts val="0"/>
              </a:spcBef>
              <a:spcAft>
                <a:spcPts val="0"/>
              </a:spcAft>
              <a:buFontTx/>
              <a:buChar char="-"/>
              <a:defRPr/>
            </a:pPr>
            <a:r>
              <a:rPr lang="en-US" sz="1200" b="1" dirty="0">
                <a:solidFill>
                  <a:schemeClr val="bg1"/>
                </a:solidFill>
                <a:latin typeface="+mn-lt"/>
                <a:cs typeface="+mn-cs"/>
              </a:rPr>
              <a:t> Logistics</a:t>
            </a:r>
          </a:p>
          <a:p>
            <a:pPr fontAlgn="auto">
              <a:spcBef>
                <a:spcPts val="0"/>
              </a:spcBef>
              <a:spcAft>
                <a:spcPts val="0"/>
              </a:spcAft>
              <a:defRPr/>
            </a:pPr>
            <a:endParaRPr lang="en-US" sz="1200" b="1" dirty="0">
              <a:solidFill>
                <a:schemeClr val="bg1"/>
              </a:solidFill>
              <a:latin typeface="+mn-lt"/>
              <a:cs typeface="+mn-cs"/>
            </a:endParaRPr>
          </a:p>
        </p:txBody>
      </p:sp>
      <p:sp>
        <p:nvSpPr>
          <p:cNvPr id="5" name="Title 1"/>
          <p:cNvSpPr txBox="1">
            <a:spLocks/>
          </p:cNvSpPr>
          <p:nvPr/>
        </p:nvSpPr>
        <p:spPr>
          <a:xfrm>
            <a:off x="457200" y="38100"/>
            <a:ext cx="8229600" cy="533400"/>
          </a:xfrm>
          <a:prstGeom prst="rect">
            <a:avLst/>
          </a:prstGeom>
        </p:spPr>
        <p:txBody>
          <a:bodyPr anchor="ctr"/>
          <a:lstStyle/>
          <a:p>
            <a:pPr algn="ctr" fontAlgn="auto">
              <a:spcBef>
                <a:spcPts val="0"/>
              </a:spcBef>
              <a:spcAft>
                <a:spcPts val="0"/>
              </a:spcAft>
              <a:defRPr/>
            </a:pPr>
            <a:r>
              <a:rPr lang="en-US" sz="2000" b="1" dirty="0" smtClean="0">
                <a:latin typeface="Arial" pitchFamily="34" charset="0"/>
                <a:cs typeface="Arial" pitchFamily="34" charset="0"/>
              </a:rPr>
              <a:t>Focus Areas</a:t>
            </a:r>
            <a:endParaRPr lang="en-US" sz="2000" b="1" dirty="0">
              <a:latin typeface="Arial" pitchFamily="34" charset="0"/>
              <a:cs typeface="Arial" pitchFamily="34" charset="0"/>
            </a:endParaRPr>
          </a:p>
        </p:txBody>
      </p:sp>
      <p:sp>
        <p:nvSpPr>
          <p:cNvPr id="6" name="TextBox 5"/>
          <p:cNvSpPr txBox="1">
            <a:spLocks/>
          </p:cNvSpPr>
          <p:nvPr/>
        </p:nvSpPr>
        <p:spPr>
          <a:xfrm>
            <a:off x="228600" y="590550"/>
            <a:ext cx="8610600" cy="933450"/>
          </a:xfrm>
          <a:prstGeom prst="roundRect">
            <a:avLst/>
          </a:prstGeom>
          <a:solidFill>
            <a:srgbClr val="0000FF"/>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lstStyle/>
          <a:p>
            <a:pPr fontAlgn="auto">
              <a:spcBef>
                <a:spcPts val="0"/>
              </a:spcBef>
              <a:spcAft>
                <a:spcPts val="0"/>
              </a:spcAft>
              <a:defRPr/>
            </a:pPr>
            <a:r>
              <a:rPr lang="en-US" sz="1600" b="1" dirty="0">
                <a:solidFill>
                  <a:schemeClr val="bg1"/>
                </a:solidFill>
                <a:latin typeface="+mn-lt"/>
                <a:cs typeface="+mn-cs"/>
              </a:rPr>
              <a:t>Given the significant reductions in troops levels, future coalition forces will deploy to Afghanistan and focus on </a:t>
            </a:r>
            <a:r>
              <a:rPr lang="en-US" sz="1600" b="1" u="sng" dirty="0">
                <a:solidFill>
                  <a:schemeClr val="bg1"/>
                </a:solidFill>
                <a:latin typeface="+mn-lt"/>
                <a:cs typeface="+mn-cs"/>
              </a:rPr>
              <a:t>advising</a:t>
            </a:r>
            <a:r>
              <a:rPr lang="en-US" sz="1600" b="1" dirty="0">
                <a:solidFill>
                  <a:schemeClr val="bg1"/>
                </a:solidFill>
                <a:latin typeface="+mn-lt"/>
                <a:cs typeface="+mn-cs"/>
              </a:rPr>
              <a:t> ANSF </a:t>
            </a:r>
            <a:r>
              <a:rPr lang="en-US" sz="1600" b="1" dirty="0">
                <a:solidFill>
                  <a:srgbClr val="FF0000"/>
                </a:solidFill>
                <a:latin typeface="+mn-lt"/>
                <a:cs typeface="+mn-cs"/>
              </a:rPr>
              <a:t>battalion and above</a:t>
            </a:r>
            <a:r>
              <a:rPr lang="en-US" sz="1600" b="1" dirty="0">
                <a:solidFill>
                  <a:schemeClr val="bg1"/>
                </a:solidFill>
                <a:latin typeface="+mn-lt"/>
                <a:cs typeface="+mn-cs"/>
              </a:rPr>
              <a:t> organizations to assist them in solving their own problems and </a:t>
            </a:r>
            <a:r>
              <a:rPr lang="en-US" sz="1600" b="1" u="sng" dirty="0">
                <a:solidFill>
                  <a:schemeClr val="bg1"/>
                </a:solidFill>
                <a:latin typeface="+mn-lt"/>
                <a:cs typeface="+mn-cs"/>
              </a:rPr>
              <a:t>enable</a:t>
            </a:r>
            <a:r>
              <a:rPr lang="en-US" sz="1600" b="1" dirty="0">
                <a:solidFill>
                  <a:schemeClr val="bg1"/>
                </a:solidFill>
                <a:latin typeface="+mn-lt"/>
                <a:cs typeface="+mn-cs"/>
              </a:rPr>
              <a:t> ANSF unilateral operations and eventual independence</a:t>
            </a:r>
            <a:endParaRPr lang="en-US" sz="1600" b="1" i="1" dirty="0">
              <a:solidFill>
                <a:schemeClr val="bg1"/>
              </a:solidFill>
              <a:effectLst>
                <a:outerShdw blurRad="38100" dist="38100" dir="2700000" algn="tl">
                  <a:srgbClr val="000000">
                    <a:alpha val="43137"/>
                  </a:srgbClr>
                </a:outerShdw>
              </a:effectLst>
              <a:latin typeface="+mn-lt"/>
              <a:cs typeface="+mn-cs"/>
            </a:endParaRPr>
          </a:p>
        </p:txBody>
      </p:sp>
      <p:sp>
        <p:nvSpPr>
          <p:cNvPr id="7" name="Rounded Rectangle 6"/>
          <p:cNvSpPr/>
          <p:nvPr/>
        </p:nvSpPr>
        <p:spPr>
          <a:xfrm>
            <a:off x="400050" y="1676400"/>
            <a:ext cx="2590800" cy="2819400"/>
          </a:xfrm>
          <a:prstGeom prst="roundRect">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fontAlgn="auto">
              <a:spcBef>
                <a:spcPts val="0"/>
              </a:spcBef>
              <a:spcAft>
                <a:spcPts val="0"/>
              </a:spcAft>
              <a:defRPr/>
            </a:pPr>
            <a:r>
              <a:rPr lang="en-US" b="1" dirty="0">
                <a:solidFill>
                  <a:schemeClr val="bg1"/>
                </a:solidFill>
                <a:latin typeface="+mn-lt"/>
                <a:cs typeface="+mn-cs"/>
              </a:rPr>
              <a:t>ANA Big 5</a:t>
            </a:r>
          </a:p>
          <a:p>
            <a:pPr fontAlgn="auto">
              <a:spcBef>
                <a:spcPts val="0"/>
              </a:spcBef>
              <a:spcAft>
                <a:spcPts val="0"/>
              </a:spcAft>
              <a:defRPr/>
            </a:pPr>
            <a:endParaRPr lang="en-US" sz="600" b="1" dirty="0">
              <a:solidFill>
                <a:schemeClr val="bg1"/>
              </a:solidFill>
              <a:latin typeface="+mn-lt"/>
              <a:cs typeface="+mn-cs"/>
            </a:endParaRPr>
          </a:p>
          <a:p>
            <a:pPr fontAlgn="auto">
              <a:spcBef>
                <a:spcPts val="0"/>
              </a:spcBef>
              <a:spcAft>
                <a:spcPts val="0"/>
              </a:spcAft>
              <a:buFontTx/>
              <a:buChar char="-"/>
              <a:defRPr/>
            </a:pPr>
            <a:r>
              <a:rPr lang="en-US" sz="1200" b="1" dirty="0">
                <a:solidFill>
                  <a:schemeClr val="bg1"/>
                </a:solidFill>
                <a:latin typeface="+mn-lt"/>
                <a:cs typeface="+mn-cs"/>
              </a:rPr>
              <a:t> Route Clearance and EOD</a:t>
            </a:r>
          </a:p>
          <a:p>
            <a:pPr fontAlgn="auto">
              <a:spcBef>
                <a:spcPts val="0"/>
              </a:spcBef>
              <a:spcAft>
                <a:spcPts val="0"/>
              </a:spcAft>
              <a:defRPr/>
            </a:pPr>
            <a:endParaRPr lang="en-US" sz="1200" b="1" dirty="0">
              <a:solidFill>
                <a:schemeClr val="bg1"/>
              </a:solidFill>
              <a:latin typeface="+mn-lt"/>
              <a:cs typeface="+mn-cs"/>
            </a:endParaRPr>
          </a:p>
          <a:p>
            <a:pPr fontAlgn="auto">
              <a:spcBef>
                <a:spcPts val="0"/>
              </a:spcBef>
              <a:spcAft>
                <a:spcPts val="0"/>
              </a:spcAft>
              <a:buFontTx/>
              <a:buChar char="-"/>
              <a:defRPr/>
            </a:pPr>
            <a:r>
              <a:rPr lang="en-US" sz="1200" b="1" dirty="0">
                <a:solidFill>
                  <a:schemeClr val="bg1"/>
                </a:solidFill>
                <a:latin typeface="+mn-lt"/>
                <a:cs typeface="+mn-cs"/>
              </a:rPr>
              <a:t> Garrison Operations</a:t>
            </a:r>
          </a:p>
          <a:p>
            <a:pPr fontAlgn="auto">
              <a:spcBef>
                <a:spcPts val="0"/>
              </a:spcBef>
              <a:spcAft>
                <a:spcPts val="0"/>
              </a:spcAft>
              <a:buFontTx/>
              <a:buChar char="-"/>
              <a:defRPr/>
            </a:pPr>
            <a:endParaRPr lang="en-US" sz="1200" b="1" dirty="0">
              <a:solidFill>
                <a:schemeClr val="bg1"/>
              </a:solidFill>
              <a:latin typeface="+mn-lt"/>
              <a:cs typeface="+mn-cs"/>
            </a:endParaRPr>
          </a:p>
          <a:p>
            <a:pPr fontAlgn="auto">
              <a:spcBef>
                <a:spcPts val="0"/>
              </a:spcBef>
              <a:spcAft>
                <a:spcPts val="0"/>
              </a:spcAft>
              <a:buFontTx/>
              <a:buChar char="-"/>
              <a:defRPr/>
            </a:pPr>
            <a:r>
              <a:rPr lang="en-US" sz="1200" b="1" dirty="0">
                <a:solidFill>
                  <a:schemeClr val="bg1"/>
                </a:solidFill>
                <a:latin typeface="+mn-lt"/>
                <a:cs typeface="+mn-cs"/>
              </a:rPr>
              <a:t> Intelligence/Operation Fusion</a:t>
            </a:r>
          </a:p>
          <a:p>
            <a:pPr fontAlgn="auto">
              <a:spcBef>
                <a:spcPts val="0"/>
              </a:spcBef>
              <a:spcAft>
                <a:spcPts val="0"/>
              </a:spcAft>
              <a:defRPr/>
            </a:pPr>
            <a:endParaRPr lang="en-US" sz="1200" b="1" dirty="0">
              <a:solidFill>
                <a:schemeClr val="bg1"/>
              </a:solidFill>
              <a:latin typeface="+mn-lt"/>
              <a:cs typeface="+mn-cs"/>
            </a:endParaRPr>
          </a:p>
          <a:p>
            <a:pPr fontAlgn="auto">
              <a:spcBef>
                <a:spcPts val="0"/>
              </a:spcBef>
              <a:spcAft>
                <a:spcPts val="0"/>
              </a:spcAft>
              <a:buFontTx/>
              <a:buChar char="-"/>
              <a:defRPr/>
            </a:pPr>
            <a:r>
              <a:rPr lang="en-US" sz="1200" b="1" dirty="0">
                <a:solidFill>
                  <a:schemeClr val="bg1"/>
                </a:solidFill>
                <a:latin typeface="+mn-lt"/>
                <a:cs typeface="+mn-cs"/>
              </a:rPr>
              <a:t> Brigade Level Logistics</a:t>
            </a:r>
          </a:p>
          <a:p>
            <a:pPr fontAlgn="auto">
              <a:spcBef>
                <a:spcPts val="0"/>
              </a:spcBef>
              <a:spcAft>
                <a:spcPts val="0"/>
              </a:spcAft>
              <a:defRPr/>
            </a:pPr>
            <a:endParaRPr lang="en-US" sz="1200" b="1" dirty="0">
              <a:solidFill>
                <a:schemeClr val="bg1"/>
              </a:solidFill>
              <a:latin typeface="+mn-lt"/>
              <a:cs typeface="+mn-cs"/>
            </a:endParaRPr>
          </a:p>
          <a:p>
            <a:pPr fontAlgn="auto">
              <a:spcBef>
                <a:spcPts val="0"/>
              </a:spcBef>
              <a:spcAft>
                <a:spcPts val="0"/>
              </a:spcAft>
              <a:buFontTx/>
              <a:buChar char="-"/>
              <a:defRPr/>
            </a:pPr>
            <a:r>
              <a:rPr lang="en-US" sz="1200" b="1" dirty="0">
                <a:solidFill>
                  <a:schemeClr val="bg1"/>
                </a:solidFill>
                <a:latin typeface="+mn-lt"/>
                <a:cs typeface="+mn-cs"/>
              </a:rPr>
              <a:t> Indirect Fires</a:t>
            </a:r>
          </a:p>
        </p:txBody>
      </p:sp>
      <p:sp>
        <p:nvSpPr>
          <p:cNvPr id="11" name="Rounded Rectangle 10"/>
          <p:cNvSpPr/>
          <p:nvPr/>
        </p:nvSpPr>
        <p:spPr>
          <a:xfrm>
            <a:off x="6076950" y="1676400"/>
            <a:ext cx="2667000" cy="3200400"/>
          </a:xfrm>
          <a:prstGeom prst="roundRect">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fontAlgn="auto">
              <a:spcBef>
                <a:spcPts val="0"/>
              </a:spcBef>
              <a:spcAft>
                <a:spcPts val="0"/>
              </a:spcAft>
              <a:defRPr/>
            </a:pPr>
            <a:r>
              <a:rPr lang="en-US" b="1" dirty="0">
                <a:solidFill>
                  <a:schemeClr val="bg1"/>
                </a:solidFill>
                <a:latin typeface="+mn-lt"/>
                <a:cs typeface="+mn-cs"/>
              </a:rPr>
              <a:t>AUP PHQ Big 6</a:t>
            </a:r>
            <a:endParaRPr lang="en-US" sz="600" b="1" dirty="0">
              <a:solidFill>
                <a:schemeClr val="bg1"/>
              </a:solidFill>
              <a:latin typeface="+mn-lt"/>
              <a:cs typeface="+mn-cs"/>
            </a:endParaRPr>
          </a:p>
          <a:p>
            <a:pPr fontAlgn="auto">
              <a:spcBef>
                <a:spcPts val="0"/>
              </a:spcBef>
              <a:spcAft>
                <a:spcPts val="0"/>
              </a:spcAft>
              <a:buFontTx/>
              <a:buChar char="-"/>
              <a:defRPr/>
            </a:pPr>
            <a:r>
              <a:rPr lang="en-US" sz="1200" b="1" dirty="0">
                <a:solidFill>
                  <a:schemeClr val="bg1"/>
                </a:solidFill>
                <a:latin typeface="+mn-lt"/>
                <a:cs typeface="+mn-cs"/>
              </a:rPr>
              <a:t> Command and Control of District</a:t>
            </a:r>
          </a:p>
          <a:p>
            <a:pPr fontAlgn="auto">
              <a:spcBef>
                <a:spcPts val="0"/>
              </a:spcBef>
              <a:spcAft>
                <a:spcPts val="0"/>
              </a:spcAft>
              <a:defRPr/>
            </a:pPr>
            <a:endParaRPr lang="en-US" sz="1200" b="1" dirty="0">
              <a:solidFill>
                <a:schemeClr val="bg1"/>
              </a:solidFill>
              <a:latin typeface="+mn-lt"/>
              <a:cs typeface="+mn-cs"/>
            </a:endParaRPr>
          </a:p>
          <a:p>
            <a:pPr fontAlgn="auto">
              <a:spcBef>
                <a:spcPts val="0"/>
              </a:spcBef>
              <a:spcAft>
                <a:spcPts val="0"/>
              </a:spcAft>
              <a:buFontTx/>
              <a:buChar char="-"/>
              <a:defRPr/>
            </a:pPr>
            <a:r>
              <a:rPr lang="en-US" sz="1200" b="1" dirty="0">
                <a:solidFill>
                  <a:schemeClr val="bg1"/>
                </a:solidFill>
                <a:latin typeface="+mn-lt"/>
                <a:cs typeface="+mn-cs"/>
              </a:rPr>
              <a:t> Conduct Community Policing</a:t>
            </a:r>
          </a:p>
          <a:p>
            <a:pPr fontAlgn="auto">
              <a:spcBef>
                <a:spcPts val="0"/>
              </a:spcBef>
              <a:spcAft>
                <a:spcPts val="0"/>
              </a:spcAft>
              <a:buFontTx/>
              <a:buChar char="-"/>
              <a:defRPr/>
            </a:pPr>
            <a:endParaRPr lang="en-US" sz="1200" b="1" dirty="0">
              <a:solidFill>
                <a:schemeClr val="bg1"/>
              </a:solidFill>
              <a:latin typeface="+mn-lt"/>
              <a:cs typeface="+mn-cs"/>
            </a:endParaRPr>
          </a:p>
          <a:p>
            <a:pPr fontAlgn="auto">
              <a:spcBef>
                <a:spcPts val="0"/>
              </a:spcBef>
              <a:spcAft>
                <a:spcPts val="0"/>
              </a:spcAft>
              <a:buFontTx/>
              <a:buChar char="-"/>
              <a:defRPr/>
            </a:pPr>
            <a:r>
              <a:rPr lang="en-US" sz="1200" b="1" dirty="0">
                <a:solidFill>
                  <a:schemeClr val="bg1"/>
                </a:solidFill>
                <a:latin typeface="+mn-lt"/>
                <a:cs typeface="+mn-cs"/>
              </a:rPr>
              <a:t> Provide Support to Investigations</a:t>
            </a:r>
          </a:p>
          <a:p>
            <a:pPr fontAlgn="auto">
              <a:spcBef>
                <a:spcPts val="0"/>
              </a:spcBef>
              <a:spcAft>
                <a:spcPts val="0"/>
              </a:spcAft>
              <a:defRPr/>
            </a:pPr>
            <a:endParaRPr lang="en-US" sz="1200" b="1" dirty="0">
              <a:solidFill>
                <a:schemeClr val="bg1"/>
              </a:solidFill>
              <a:latin typeface="+mn-lt"/>
              <a:cs typeface="+mn-cs"/>
            </a:endParaRPr>
          </a:p>
          <a:p>
            <a:pPr fontAlgn="auto">
              <a:spcBef>
                <a:spcPts val="0"/>
              </a:spcBef>
              <a:spcAft>
                <a:spcPts val="0"/>
              </a:spcAft>
              <a:buFontTx/>
              <a:buChar char="-"/>
              <a:defRPr/>
            </a:pPr>
            <a:r>
              <a:rPr lang="en-US" sz="1200" b="1" dirty="0">
                <a:solidFill>
                  <a:schemeClr val="bg1"/>
                </a:solidFill>
                <a:latin typeface="+mn-lt"/>
                <a:cs typeface="+mn-cs"/>
              </a:rPr>
              <a:t> Conduct Tactical Police Operations</a:t>
            </a:r>
          </a:p>
          <a:p>
            <a:pPr fontAlgn="auto">
              <a:spcBef>
                <a:spcPts val="0"/>
              </a:spcBef>
              <a:spcAft>
                <a:spcPts val="0"/>
              </a:spcAft>
              <a:defRPr/>
            </a:pPr>
            <a:endParaRPr lang="en-US" sz="1200" b="1" dirty="0">
              <a:solidFill>
                <a:schemeClr val="bg1"/>
              </a:solidFill>
              <a:latin typeface="+mn-lt"/>
              <a:cs typeface="+mn-cs"/>
            </a:endParaRPr>
          </a:p>
          <a:p>
            <a:pPr fontAlgn="auto">
              <a:spcBef>
                <a:spcPts val="0"/>
              </a:spcBef>
              <a:spcAft>
                <a:spcPts val="0"/>
              </a:spcAft>
              <a:buFontTx/>
              <a:buChar char="-"/>
              <a:defRPr/>
            </a:pPr>
            <a:r>
              <a:rPr lang="en-US" sz="1200" b="1" dirty="0">
                <a:solidFill>
                  <a:schemeClr val="bg1"/>
                </a:solidFill>
                <a:latin typeface="+mn-lt"/>
                <a:cs typeface="+mn-cs"/>
              </a:rPr>
              <a:t> Conduct Fixed Site Security</a:t>
            </a:r>
          </a:p>
          <a:p>
            <a:pPr fontAlgn="auto">
              <a:spcBef>
                <a:spcPts val="0"/>
              </a:spcBef>
              <a:spcAft>
                <a:spcPts val="0"/>
              </a:spcAft>
              <a:buFontTx/>
              <a:buChar char="-"/>
              <a:defRPr/>
            </a:pPr>
            <a:endParaRPr lang="en-US" sz="1200" b="1" dirty="0">
              <a:solidFill>
                <a:schemeClr val="bg1"/>
              </a:solidFill>
              <a:latin typeface="+mn-lt"/>
              <a:cs typeface="+mn-cs"/>
            </a:endParaRPr>
          </a:p>
          <a:p>
            <a:pPr fontAlgn="auto">
              <a:spcBef>
                <a:spcPts val="0"/>
              </a:spcBef>
              <a:spcAft>
                <a:spcPts val="0"/>
              </a:spcAft>
              <a:buFontTx/>
              <a:buChar char="-"/>
              <a:defRPr/>
            </a:pPr>
            <a:r>
              <a:rPr lang="en-US" sz="1200" b="1" dirty="0">
                <a:solidFill>
                  <a:schemeClr val="bg1"/>
                </a:solidFill>
                <a:latin typeface="+mn-lt"/>
                <a:cs typeface="+mn-cs"/>
              </a:rPr>
              <a:t> Provide Sustainment and Accountability</a:t>
            </a:r>
          </a:p>
        </p:txBody>
      </p:sp>
      <p:sp>
        <p:nvSpPr>
          <p:cNvPr id="12" name="Content Placeholder 2"/>
          <p:cNvSpPr txBox="1">
            <a:spLocks/>
          </p:cNvSpPr>
          <p:nvPr/>
        </p:nvSpPr>
        <p:spPr bwMode="auto">
          <a:xfrm>
            <a:off x="133350" y="4953000"/>
            <a:ext cx="3124200" cy="1676400"/>
          </a:xfrm>
          <a:prstGeom prst="rect">
            <a:avLst/>
          </a:prstGeom>
          <a:noFill/>
          <a:ln w="9525">
            <a:noFill/>
            <a:miter lim="800000"/>
            <a:headEnd/>
            <a:tailEnd/>
          </a:ln>
        </p:spPr>
        <p:txBody>
          <a:bodyPr/>
          <a:lstStyle/>
          <a:p>
            <a:pPr marL="109538" indent="-276225" eaLnBrk="0" hangingPunct="0">
              <a:spcBef>
                <a:spcPct val="20000"/>
              </a:spcBef>
              <a:defRPr/>
            </a:pPr>
            <a:r>
              <a:rPr lang="en-US" sz="1100" b="1" u="sng" dirty="0">
                <a:latin typeface="Arial" pitchFamily="34" charset="0"/>
                <a:cs typeface="Arial" pitchFamily="34" charset="0"/>
              </a:rPr>
              <a:t>Develop systematically across all levels </a:t>
            </a:r>
          </a:p>
          <a:p>
            <a:pPr marL="566738" lvl="1" indent="-276225" eaLnBrk="0" hangingPunct="0">
              <a:spcBef>
                <a:spcPct val="20000"/>
              </a:spcBef>
              <a:buFont typeface="Arial" charset="0"/>
              <a:buAutoNum type="arabicParenBoth"/>
              <a:defRPr/>
            </a:pPr>
            <a:r>
              <a:rPr lang="en-US" sz="1100" b="1" u="sng" dirty="0">
                <a:latin typeface="Arial" pitchFamily="34" charset="0"/>
                <a:cs typeface="Arial" pitchFamily="34" charset="0"/>
              </a:rPr>
              <a:t>Advise:</a:t>
            </a:r>
            <a:r>
              <a:rPr lang="en-US" sz="1100" b="1" dirty="0">
                <a:latin typeface="Arial" pitchFamily="34" charset="0"/>
                <a:cs typeface="Arial" pitchFamily="34" charset="0"/>
              </a:rPr>
              <a:t> ANA Battalion level organizations and above</a:t>
            </a:r>
          </a:p>
          <a:p>
            <a:pPr marL="566738" lvl="1" indent="-276225" eaLnBrk="0" hangingPunct="0">
              <a:spcBef>
                <a:spcPct val="20000"/>
              </a:spcBef>
              <a:buFont typeface="Arial" charset="0"/>
              <a:buAutoNum type="arabicParenBoth"/>
              <a:defRPr/>
            </a:pPr>
            <a:r>
              <a:rPr lang="en-US" sz="1100" b="1" dirty="0">
                <a:latin typeface="Arial" pitchFamily="34" charset="0"/>
                <a:cs typeface="Arial" pitchFamily="34" charset="0"/>
              </a:rPr>
              <a:t>Develop BDE mission command and organic enablers</a:t>
            </a:r>
          </a:p>
          <a:p>
            <a:pPr marL="566738" lvl="1" indent="-276225" eaLnBrk="0" hangingPunct="0">
              <a:spcBef>
                <a:spcPct val="20000"/>
              </a:spcBef>
              <a:buFont typeface="Arial" charset="0"/>
              <a:buAutoNum type="arabicParenBoth"/>
              <a:defRPr/>
            </a:pPr>
            <a:r>
              <a:rPr lang="en-US" sz="1100" b="1" dirty="0">
                <a:latin typeface="Arial" pitchFamily="34" charset="0"/>
                <a:cs typeface="Arial" pitchFamily="34" charset="0"/>
              </a:rPr>
              <a:t>Support ANSF independent operations with CF enablers </a:t>
            </a:r>
          </a:p>
          <a:p>
            <a:pPr marL="682625" lvl="1" indent="-392113" eaLnBrk="0" hangingPunct="0">
              <a:spcBef>
                <a:spcPct val="20000"/>
              </a:spcBef>
              <a:buFont typeface="Arial" charset="0"/>
              <a:buNone/>
              <a:defRPr/>
            </a:pPr>
            <a:r>
              <a:rPr lang="en-US" sz="1100" b="1" dirty="0">
                <a:latin typeface="Arial" pitchFamily="34" charset="0"/>
                <a:cs typeface="Arial" pitchFamily="34" charset="0"/>
              </a:rPr>
              <a:t>	(ISR, CCA, CAS, IDF)</a:t>
            </a:r>
          </a:p>
        </p:txBody>
      </p:sp>
      <p:sp>
        <p:nvSpPr>
          <p:cNvPr id="14" name="Content Placeholder 2"/>
          <p:cNvSpPr txBox="1">
            <a:spLocks/>
          </p:cNvSpPr>
          <p:nvPr/>
        </p:nvSpPr>
        <p:spPr bwMode="auto">
          <a:xfrm>
            <a:off x="2952750" y="4953000"/>
            <a:ext cx="3124200" cy="1600200"/>
          </a:xfrm>
          <a:prstGeom prst="rect">
            <a:avLst/>
          </a:prstGeom>
          <a:noFill/>
          <a:ln w="9525">
            <a:noFill/>
            <a:miter lim="800000"/>
            <a:headEnd/>
            <a:tailEnd/>
          </a:ln>
        </p:spPr>
        <p:txBody>
          <a:bodyPr/>
          <a:lstStyle/>
          <a:p>
            <a:pPr marL="109538" indent="-276225" algn="ctr" eaLnBrk="0" hangingPunct="0">
              <a:spcBef>
                <a:spcPct val="20000"/>
              </a:spcBef>
              <a:defRPr/>
            </a:pPr>
            <a:r>
              <a:rPr lang="en-US" sz="1100" b="1" u="sng" dirty="0">
                <a:latin typeface="Arial" pitchFamily="34" charset="0"/>
                <a:cs typeface="Arial" pitchFamily="34" charset="0"/>
              </a:rPr>
              <a:t>Develop top to bottom</a:t>
            </a:r>
          </a:p>
          <a:p>
            <a:pPr marL="566738" lvl="1" indent="-276225" eaLnBrk="0" hangingPunct="0">
              <a:spcBef>
                <a:spcPct val="20000"/>
              </a:spcBef>
              <a:buFont typeface="Arial" charset="0"/>
              <a:buAutoNum type="arabicParenBoth"/>
              <a:defRPr/>
            </a:pPr>
            <a:r>
              <a:rPr lang="en-US" sz="1100" b="1" u="sng" dirty="0">
                <a:latin typeface="Arial" pitchFamily="34" charset="0"/>
                <a:cs typeface="Arial" pitchFamily="34" charset="0"/>
              </a:rPr>
              <a:t>Advise:</a:t>
            </a:r>
            <a:r>
              <a:rPr lang="en-US" sz="1100" b="1" dirty="0">
                <a:latin typeface="Arial" pitchFamily="34" charset="0"/>
                <a:cs typeface="Arial" pitchFamily="34" charset="0"/>
              </a:rPr>
              <a:t>  Focus on zone level capacity</a:t>
            </a:r>
          </a:p>
          <a:p>
            <a:pPr marL="566738" lvl="1" indent="-276225" eaLnBrk="0" hangingPunct="0">
              <a:spcBef>
                <a:spcPct val="20000"/>
              </a:spcBef>
              <a:buFont typeface="Arial" charset="0"/>
              <a:buAutoNum type="arabicParenBoth"/>
              <a:defRPr/>
            </a:pPr>
            <a:r>
              <a:rPr lang="en-US" sz="1100" b="1" dirty="0">
                <a:latin typeface="Arial" pitchFamily="34" charset="0"/>
                <a:cs typeface="Arial" pitchFamily="34" charset="0"/>
              </a:rPr>
              <a:t>Enable capacity to secure the Border</a:t>
            </a:r>
          </a:p>
          <a:p>
            <a:pPr marL="566738" lvl="1" indent="-276225" eaLnBrk="0" hangingPunct="0">
              <a:spcBef>
                <a:spcPct val="20000"/>
              </a:spcBef>
              <a:buFont typeface="Arial" charset="0"/>
              <a:buAutoNum type="arabicParenBoth"/>
              <a:defRPr/>
            </a:pPr>
            <a:r>
              <a:rPr lang="en-US" sz="1100" b="1" dirty="0">
                <a:latin typeface="Arial" pitchFamily="34" charset="0"/>
                <a:cs typeface="Arial" pitchFamily="34" charset="0"/>
              </a:rPr>
              <a:t>Support ANSF independent operations with CF enablers </a:t>
            </a:r>
          </a:p>
          <a:p>
            <a:pPr marL="682625" lvl="1" indent="-392113" eaLnBrk="0" hangingPunct="0">
              <a:spcBef>
                <a:spcPct val="20000"/>
              </a:spcBef>
              <a:defRPr/>
            </a:pPr>
            <a:r>
              <a:rPr lang="en-US" sz="1100" b="1" dirty="0">
                <a:latin typeface="Arial" pitchFamily="34" charset="0"/>
                <a:cs typeface="Arial" pitchFamily="34" charset="0"/>
              </a:rPr>
              <a:t>	(ISR, CCA, CAS, IDF)</a:t>
            </a:r>
          </a:p>
          <a:p>
            <a:pPr marL="566738" lvl="1" indent="-276225" eaLnBrk="0" hangingPunct="0">
              <a:spcBef>
                <a:spcPct val="20000"/>
              </a:spcBef>
              <a:defRPr/>
            </a:pPr>
            <a:endParaRPr lang="en-US" sz="1100" b="1" dirty="0">
              <a:latin typeface="Arial" pitchFamily="34" charset="0"/>
              <a:cs typeface="Arial" pitchFamily="34" charset="0"/>
            </a:endParaRPr>
          </a:p>
          <a:p>
            <a:pPr marL="566738" lvl="1" indent="-276225" eaLnBrk="0" hangingPunct="0">
              <a:spcBef>
                <a:spcPct val="20000"/>
              </a:spcBef>
              <a:buFont typeface="Arial" charset="0"/>
              <a:buAutoNum type="arabicParenBoth"/>
              <a:defRPr/>
            </a:pPr>
            <a:endParaRPr lang="en-US" sz="1100" b="1" dirty="0">
              <a:latin typeface="Arial" pitchFamily="34" charset="0"/>
              <a:cs typeface="Arial" pitchFamily="34" charset="0"/>
            </a:endParaRPr>
          </a:p>
        </p:txBody>
      </p:sp>
      <p:sp>
        <p:nvSpPr>
          <p:cNvPr id="39953" name="Content Placeholder 2"/>
          <p:cNvSpPr txBox="1">
            <a:spLocks/>
          </p:cNvSpPr>
          <p:nvPr/>
        </p:nvSpPr>
        <p:spPr bwMode="auto">
          <a:xfrm>
            <a:off x="5848350" y="4953000"/>
            <a:ext cx="3124200" cy="1524000"/>
          </a:xfrm>
          <a:prstGeom prst="rect">
            <a:avLst/>
          </a:prstGeom>
          <a:noFill/>
          <a:ln w="9525">
            <a:noFill/>
            <a:miter lim="800000"/>
            <a:headEnd/>
            <a:tailEnd/>
          </a:ln>
        </p:spPr>
        <p:txBody>
          <a:bodyPr/>
          <a:lstStyle/>
          <a:p>
            <a:pPr marL="109538" indent="-276225" algn="ctr" eaLnBrk="0" hangingPunct="0">
              <a:spcBef>
                <a:spcPct val="20000"/>
              </a:spcBef>
            </a:pPr>
            <a:r>
              <a:rPr lang="en-US" sz="1100" b="1" u="sng" dirty="0">
                <a:latin typeface="Arial" pitchFamily="34" charset="0"/>
                <a:cs typeface="Arial" pitchFamily="34" charset="0"/>
              </a:rPr>
              <a:t>Develop top to bottom</a:t>
            </a:r>
          </a:p>
          <a:p>
            <a:pPr marL="566738" lvl="1" indent="-276225" eaLnBrk="0" hangingPunct="0">
              <a:spcBef>
                <a:spcPct val="20000"/>
              </a:spcBef>
              <a:buFont typeface="Arial" charset="0"/>
              <a:buAutoNum type="arabicParenBoth"/>
            </a:pPr>
            <a:r>
              <a:rPr lang="en-US" sz="1100" b="1" u="sng" dirty="0">
                <a:latin typeface="Arial" pitchFamily="34" charset="0"/>
                <a:cs typeface="Arial" pitchFamily="34" charset="0"/>
              </a:rPr>
              <a:t>Advise:</a:t>
            </a:r>
            <a:r>
              <a:rPr lang="en-US" sz="1100" b="1" dirty="0">
                <a:latin typeface="Arial" pitchFamily="34" charset="0"/>
                <a:cs typeface="Arial" pitchFamily="34" charset="0"/>
              </a:rPr>
              <a:t> Provincial and select districts</a:t>
            </a:r>
          </a:p>
          <a:p>
            <a:pPr marL="566738" lvl="1" indent="-276225" eaLnBrk="0" hangingPunct="0">
              <a:spcBef>
                <a:spcPct val="20000"/>
              </a:spcBef>
              <a:buFont typeface="Arial" charset="0"/>
              <a:buAutoNum type="arabicParenBoth"/>
            </a:pPr>
            <a:r>
              <a:rPr lang="en-US" sz="1100" b="1" dirty="0">
                <a:latin typeface="Arial" pitchFamily="34" charset="0"/>
                <a:cs typeface="Arial" pitchFamily="34" charset="0"/>
              </a:rPr>
              <a:t>Develop and enable community based solution (COIN Effect)</a:t>
            </a:r>
          </a:p>
          <a:p>
            <a:pPr marL="566738" lvl="1" indent="-276225" eaLnBrk="0" hangingPunct="0">
              <a:spcBef>
                <a:spcPct val="20000"/>
              </a:spcBef>
              <a:buFont typeface="Arial" charset="0"/>
              <a:buAutoNum type="arabicParenBoth"/>
            </a:pPr>
            <a:r>
              <a:rPr lang="en-US" sz="1100" b="1" dirty="0">
                <a:latin typeface="Arial" pitchFamily="34" charset="0"/>
                <a:cs typeface="Arial" pitchFamily="34" charset="0"/>
              </a:rPr>
              <a:t>Create unity of effort through the OCC construct</a:t>
            </a:r>
          </a:p>
        </p:txBody>
      </p:sp>
      <p:sp>
        <p:nvSpPr>
          <p:cNvPr id="10" name="TextBox 8"/>
          <p:cNvSpPr txBox="1">
            <a:spLocks noChangeArrowheads="1"/>
          </p:cNvSpPr>
          <p:nvPr/>
        </p:nvSpPr>
        <p:spPr bwMode="auto">
          <a:xfrm>
            <a:off x="8153400" y="6656388"/>
            <a:ext cx="914400" cy="914400"/>
          </a:xfrm>
          <a:prstGeom prst="rect">
            <a:avLst/>
          </a:prstGeom>
          <a:noFill/>
          <a:ln w="9525">
            <a:noFill/>
            <a:miter lim="800000"/>
            <a:headEnd/>
            <a:tailEnd/>
          </a:ln>
        </p:spPr>
        <p:txBody>
          <a:bodyPr wrap="none"/>
          <a:lstStyle/>
          <a:p>
            <a:pPr algn="ctr"/>
            <a:r>
              <a:rPr lang="en-US" sz="1100" b="1" dirty="0">
                <a:solidFill>
                  <a:srgbClr val="000000"/>
                </a:solidFill>
                <a:latin typeface="Calibri" pitchFamily="34" charset="0"/>
              </a:rPr>
              <a:t>1/1500NOV12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 name="Table 255"/>
          <p:cNvGraphicFramePr>
            <a:graphicFrameLocks noGrp="1"/>
          </p:cNvGraphicFramePr>
          <p:nvPr/>
        </p:nvGraphicFramePr>
        <p:xfrm>
          <a:off x="6099175" y="593725"/>
          <a:ext cx="2786064" cy="2621280"/>
        </p:xfrm>
        <a:graphic>
          <a:graphicData uri="http://schemas.openxmlformats.org/drawingml/2006/table">
            <a:tbl>
              <a:tblPr firstRow="1" bandRow="1">
                <a:tableStyleId>{5C22544A-7EE6-4342-B048-85BDC9FD1C3A}</a:tableStyleId>
              </a:tblPr>
              <a:tblGrid>
                <a:gridCol w="808084"/>
                <a:gridCol w="1977980"/>
              </a:tblGrid>
              <a:tr h="0">
                <a:tc gridSpan="2">
                  <a:txBody>
                    <a:bodyPr/>
                    <a:lstStyle/>
                    <a:p>
                      <a:pPr algn="ctr"/>
                      <a:r>
                        <a:rPr lang="en-US" sz="1000" dirty="0" smtClean="0">
                          <a:solidFill>
                            <a:schemeClr val="tx1"/>
                          </a:solidFill>
                          <a:latin typeface="Arial" pitchFamily="34" charset="0"/>
                          <a:cs typeface="Arial" pitchFamily="34" charset="0"/>
                        </a:rPr>
                        <a:t>KUNAR</a:t>
                      </a:r>
                      <a:r>
                        <a:rPr lang="en-US" sz="1000" baseline="0" dirty="0" smtClean="0">
                          <a:solidFill>
                            <a:schemeClr val="tx1"/>
                          </a:solidFill>
                          <a:latin typeface="Arial" pitchFamily="34" charset="0"/>
                          <a:cs typeface="Arial" pitchFamily="34" charset="0"/>
                        </a:rPr>
                        <a:t> AUP ADVISOR TEAM “RAPTOR”</a:t>
                      </a:r>
                      <a:endParaRPr lang="en-US" sz="1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sz="12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767">
                <a:tc>
                  <a:txBody>
                    <a:bodyPr/>
                    <a:lstStyle/>
                    <a:p>
                      <a:pPr algn="ctr"/>
                      <a:endParaRPr lang="en-US" sz="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latin typeface="Arial" pitchFamily="34" charset="0"/>
                          <a:cs typeface="Arial" pitchFamily="34" charset="0"/>
                        </a:rPr>
                        <a:t>KUNAR</a:t>
                      </a:r>
                      <a:r>
                        <a:rPr lang="en-US" sz="1000" baseline="0" dirty="0" smtClean="0">
                          <a:solidFill>
                            <a:schemeClr val="tx1"/>
                          </a:solidFill>
                          <a:latin typeface="Arial" pitchFamily="34" charset="0"/>
                          <a:cs typeface="Arial" pitchFamily="34" charset="0"/>
                        </a:rPr>
                        <a:t> PHQ</a:t>
                      </a:r>
                    </a:p>
                    <a:p>
                      <a:pPr algn="ctr"/>
                      <a:r>
                        <a:rPr lang="en-US" sz="1000" baseline="0" dirty="0" smtClean="0">
                          <a:solidFill>
                            <a:schemeClr val="tx1"/>
                          </a:solidFill>
                          <a:latin typeface="Arial" pitchFamily="34" charset="0"/>
                          <a:cs typeface="Arial" pitchFamily="34" charset="0"/>
                        </a:rPr>
                        <a:t>FOB FIAZ-LTC Williams</a:t>
                      </a:r>
                      <a:endParaRPr lang="en-US" sz="1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767">
                <a:tc>
                  <a:txBody>
                    <a:bodyPr/>
                    <a:lstStyle/>
                    <a:p>
                      <a:pPr algn="l"/>
                      <a:r>
                        <a:rPr lang="en-US" sz="800" dirty="0" smtClean="0">
                          <a:solidFill>
                            <a:schemeClr val="tx1"/>
                          </a:solidFill>
                          <a:latin typeface="Arial" pitchFamily="34" charset="0"/>
                          <a:cs typeface="Arial" pitchFamily="34" charset="0"/>
                        </a:rPr>
                        <a:t>1-75</a:t>
                      </a:r>
                      <a:endParaRPr lang="en-US"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latin typeface="Arial" pitchFamily="34" charset="0"/>
                          <a:cs typeface="Arial" pitchFamily="34" charset="0"/>
                        </a:rPr>
                        <a:t>SAR</a:t>
                      </a:r>
                      <a:r>
                        <a:rPr lang="en-US" sz="1000" baseline="0" dirty="0" smtClean="0">
                          <a:solidFill>
                            <a:schemeClr val="tx1"/>
                          </a:solidFill>
                          <a:latin typeface="Arial" pitchFamily="34" charset="0"/>
                          <a:cs typeface="Arial" pitchFamily="34" charset="0"/>
                        </a:rPr>
                        <a:t> KANI AUP</a:t>
                      </a:r>
                    </a:p>
                    <a:p>
                      <a:pPr algn="ctr"/>
                      <a:r>
                        <a:rPr lang="en-US" sz="1000" baseline="0" dirty="0" smtClean="0">
                          <a:solidFill>
                            <a:schemeClr val="tx1"/>
                          </a:solidFill>
                          <a:latin typeface="Arial" pitchFamily="34" charset="0"/>
                          <a:cs typeface="Arial" pitchFamily="34" charset="0"/>
                        </a:rPr>
                        <a:t>FOB JOYCE-CPT McCain</a:t>
                      </a:r>
                      <a:endParaRPr lang="en-US" sz="1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767">
                <a:tc>
                  <a:txBody>
                    <a:bodyPr/>
                    <a:lstStyle/>
                    <a:p>
                      <a:pPr algn="l"/>
                      <a:r>
                        <a:rPr lang="en-US" sz="800" dirty="0" smtClean="0">
                          <a:solidFill>
                            <a:schemeClr val="tx1"/>
                          </a:solidFill>
                          <a:latin typeface="Arial" pitchFamily="34" charset="0"/>
                          <a:cs typeface="Arial" pitchFamily="34" charset="0"/>
                        </a:rPr>
                        <a:t>1-502</a:t>
                      </a:r>
                      <a:endParaRPr lang="en-US"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latin typeface="Arial" pitchFamily="34" charset="0"/>
                          <a:cs typeface="Arial" pitchFamily="34" charset="0"/>
                        </a:rPr>
                        <a:t>NARI</a:t>
                      </a:r>
                      <a:r>
                        <a:rPr lang="en-US" sz="1000" baseline="0" dirty="0" smtClean="0">
                          <a:solidFill>
                            <a:schemeClr val="tx1"/>
                          </a:solidFill>
                          <a:latin typeface="Arial" pitchFamily="34" charset="0"/>
                          <a:cs typeface="Arial" pitchFamily="34" charset="0"/>
                        </a:rPr>
                        <a:t> AUP</a:t>
                      </a:r>
                    </a:p>
                    <a:p>
                      <a:pPr algn="ctr"/>
                      <a:r>
                        <a:rPr lang="en-US" sz="1000" baseline="0" dirty="0" smtClean="0">
                          <a:solidFill>
                            <a:schemeClr val="tx1"/>
                          </a:solidFill>
                          <a:latin typeface="Arial" pitchFamily="34" charset="0"/>
                          <a:cs typeface="Arial" pitchFamily="34" charset="0"/>
                        </a:rPr>
                        <a:t>FOB BOSTICK-MAJ Faulkner</a:t>
                      </a:r>
                      <a:endParaRPr lang="en-US" sz="1000"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767">
                <a:tc>
                  <a:txBody>
                    <a:bodyPr/>
                    <a:lstStyle/>
                    <a:p>
                      <a:pPr algn="l"/>
                      <a:endParaRPr lang="en-US"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latin typeface="Arial" pitchFamily="34" charset="0"/>
                          <a:cs typeface="Arial" pitchFamily="34" charset="0"/>
                        </a:rPr>
                        <a:t>WATAPUR AUP</a:t>
                      </a:r>
                    </a:p>
                    <a:p>
                      <a:pPr algn="ctr"/>
                      <a:r>
                        <a:rPr lang="en-US" sz="1000" dirty="0" smtClean="0">
                          <a:solidFill>
                            <a:schemeClr val="tx1"/>
                          </a:solidFill>
                          <a:latin typeface="Arial" pitchFamily="34" charset="0"/>
                          <a:cs typeface="Arial" pitchFamily="34" charset="0"/>
                        </a:rPr>
                        <a:t>COP H-M-CPT Henry</a:t>
                      </a:r>
                      <a:endParaRPr lang="en-US" sz="1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767">
                <a:tc>
                  <a:txBody>
                    <a:bodyPr/>
                    <a:lstStyle/>
                    <a:p>
                      <a:pPr algn="l"/>
                      <a:endParaRPr lang="en-US" sz="800" dirty="0" smtClean="0">
                        <a:solidFill>
                          <a:schemeClr val="tx1"/>
                        </a:solidFill>
                        <a:latin typeface="Arial" pitchFamily="34" charset="0"/>
                        <a:cs typeface="Arial" pitchFamily="34" charset="0"/>
                      </a:endParaRPr>
                    </a:p>
                    <a:p>
                      <a:pPr algn="l"/>
                      <a:r>
                        <a:rPr lang="en-US" sz="800" dirty="0" smtClean="0">
                          <a:solidFill>
                            <a:schemeClr val="tx1"/>
                          </a:solidFill>
                          <a:latin typeface="Arial" pitchFamily="34" charset="0"/>
                          <a:cs typeface="Arial" pitchFamily="34" charset="0"/>
                        </a:rPr>
                        <a:t>2-502</a:t>
                      </a:r>
                      <a:endParaRPr lang="en-US" sz="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latin typeface="Arial" pitchFamily="34" charset="0"/>
                          <a:cs typeface="Arial" pitchFamily="34" charset="0"/>
                        </a:rPr>
                        <a:t>BAR KUNAR AUP</a:t>
                      </a:r>
                    </a:p>
                    <a:p>
                      <a:pPr algn="ctr"/>
                      <a:r>
                        <a:rPr lang="en-US" sz="1000" dirty="0" smtClean="0">
                          <a:solidFill>
                            <a:schemeClr val="tx1"/>
                          </a:solidFill>
                          <a:latin typeface="Arial" pitchFamily="34" charset="0"/>
                          <a:cs typeface="Arial" pitchFamily="34" charset="0"/>
                        </a:rPr>
                        <a:t>COP MONTI</a:t>
                      </a:r>
                      <a:r>
                        <a:rPr lang="en-US" sz="1000" baseline="0" dirty="0" smtClean="0">
                          <a:solidFill>
                            <a:schemeClr val="tx1"/>
                          </a:solidFill>
                          <a:latin typeface="Arial" pitchFamily="34" charset="0"/>
                          <a:cs typeface="Arial" pitchFamily="34" charset="0"/>
                        </a:rPr>
                        <a:t> </a:t>
                      </a:r>
                      <a:r>
                        <a:rPr lang="en-US" sz="1000" dirty="0" smtClean="0">
                          <a:solidFill>
                            <a:schemeClr val="tx1"/>
                          </a:solidFill>
                          <a:latin typeface="Arial" pitchFamily="34" charset="0"/>
                          <a:cs typeface="Arial" pitchFamily="34" charset="0"/>
                        </a:rPr>
                        <a:t>-CPT Andrews</a:t>
                      </a:r>
                      <a:endParaRPr lang="en-US" sz="1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767">
                <a:tc>
                  <a:txBody>
                    <a:bodyPr/>
                    <a:lstStyle/>
                    <a:p>
                      <a:pPr algn="l"/>
                      <a:endParaRPr lang="en-US"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latin typeface="Arial" pitchFamily="34" charset="0"/>
                          <a:cs typeface="Arial" pitchFamily="34" charset="0"/>
                        </a:rPr>
                        <a:t>OCC-P KUNAR</a:t>
                      </a:r>
                    </a:p>
                    <a:p>
                      <a:pPr algn="ctr"/>
                      <a:r>
                        <a:rPr lang="en-US" sz="1000" dirty="0" smtClean="0">
                          <a:solidFill>
                            <a:schemeClr val="tx1"/>
                          </a:solidFill>
                          <a:latin typeface="Arial" pitchFamily="34" charset="0"/>
                          <a:cs typeface="Arial" pitchFamily="34" charset="0"/>
                        </a:rPr>
                        <a:t>FOB FIAZ-LTC</a:t>
                      </a:r>
                      <a:r>
                        <a:rPr lang="en-US" sz="1000" baseline="0" dirty="0" smtClean="0">
                          <a:solidFill>
                            <a:schemeClr val="tx1"/>
                          </a:solidFill>
                          <a:latin typeface="Arial" pitchFamily="34" charset="0"/>
                          <a:cs typeface="Arial" pitchFamily="34" charset="0"/>
                        </a:rPr>
                        <a:t> Coulson</a:t>
                      </a:r>
                      <a:endParaRPr lang="en-US" sz="1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49" name="Table 248"/>
          <p:cNvGraphicFramePr>
            <a:graphicFrameLocks noGrp="1"/>
          </p:cNvGraphicFramePr>
          <p:nvPr/>
        </p:nvGraphicFramePr>
        <p:xfrm>
          <a:off x="3094038" y="593725"/>
          <a:ext cx="2786064" cy="1463040"/>
        </p:xfrm>
        <a:graphic>
          <a:graphicData uri="http://schemas.openxmlformats.org/drawingml/2006/table">
            <a:tbl>
              <a:tblPr firstRow="1" bandRow="1">
                <a:tableStyleId>{5C22544A-7EE6-4342-B048-85BDC9FD1C3A}</a:tableStyleId>
              </a:tblPr>
              <a:tblGrid>
                <a:gridCol w="828806"/>
                <a:gridCol w="1957258"/>
              </a:tblGrid>
              <a:tr h="133041">
                <a:tc gridSpan="2">
                  <a:txBody>
                    <a:bodyPr/>
                    <a:lstStyle/>
                    <a:p>
                      <a:pPr algn="ctr"/>
                      <a:r>
                        <a:rPr lang="en-US" sz="900" dirty="0" smtClean="0">
                          <a:solidFill>
                            <a:schemeClr val="tx1"/>
                          </a:solidFill>
                          <a:latin typeface="Arial" pitchFamily="34" charset="0"/>
                          <a:cs typeface="Arial" pitchFamily="34" charset="0"/>
                        </a:rPr>
                        <a:t>LAGHMAN</a:t>
                      </a:r>
                      <a:r>
                        <a:rPr lang="en-US" sz="900" baseline="0" dirty="0" smtClean="0">
                          <a:solidFill>
                            <a:schemeClr val="tx1"/>
                          </a:solidFill>
                          <a:latin typeface="Arial" pitchFamily="34" charset="0"/>
                          <a:cs typeface="Arial" pitchFamily="34" charset="0"/>
                        </a:rPr>
                        <a:t> AUP ADVISOR TEAM “PERFORMANCE”</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sz="12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126">
                <a:tc>
                  <a:txBody>
                    <a:bodyPr/>
                    <a:lstStyle/>
                    <a:p>
                      <a:pPr algn="ctr"/>
                      <a:endParaRPr lang="en-US" sz="900"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aseline="0" dirty="0" smtClean="0">
                          <a:solidFill>
                            <a:schemeClr val="tx1"/>
                          </a:solidFill>
                          <a:latin typeface="Arial" pitchFamily="34" charset="0"/>
                          <a:cs typeface="Arial" pitchFamily="34" charset="0"/>
                        </a:rPr>
                        <a:t>PHQ LAGHMAN</a:t>
                      </a:r>
                    </a:p>
                    <a:p>
                      <a:pPr algn="ctr"/>
                      <a:r>
                        <a:rPr lang="en-US" sz="900" baseline="0" dirty="0" smtClean="0">
                          <a:solidFill>
                            <a:schemeClr val="tx1"/>
                          </a:solidFill>
                          <a:latin typeface="Arial" pitchFamily="34" charset="0"/>
                          <a:cs typeface="Arial" pitchFamily="34" charset="0"/>
                        </a:rPr>
                        <a:t>FOB MEHTAR LAM-LTC Hamby</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126">
                <a:tc>
                  <a:txBody>
                    <a:bodyPr/>
                    <a:lstStyle/>
                    <a:p>
                      <a:pPr algn="l"/>
                      <a:r>
                        <a:rPr lang="en-US" sz="800" dirty="0" smtClean="0">
                          <a:solidFill>
                            <a:schemeClr val="tx1"/>
                          </a:solidFill>
                          <a:latin typeface="Arial" pitchFamily="34" charset="0"/>
                          <a:cs typeface="Arial" pitchFamily="34" charset="0"/>
                        </a:rPr>
                        <a:t>2-502</a:t>
                      </a:r>
                      <a:endParaRPr lang="en-US"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QARGHAH’i AUP</a:t>
                      </a:r>
                    </a:p>
                    <a:p>
                      <a:pPr algn="ctr"/>
                      <a:r>
                        <a:rPr lang="en-US" sz="900" baseline="0" dirty="0" smtClean="0">
                          <a:solidFill>
                            <a:schemeClr val="tx1"/>
                          </a:solidFill>
                          <a:latin typeface="Arial" pitchFamily="34" charset="0"/>
                          <a:cs typeface="Arial" pitchFamily="34" charset="0"/>
                        </a:rPr>
                        <a:t>COP XIO HAQ</a:t>
                      </a:r>
                      <a:r>
                        <a:rPr lang="en-US" sz="900" dirty="0" smtClean="0">
                          <a:solidFill>
                            <a:schemeClr val="tx1"/>
                          </a:solidFill>
                          <a:latin typeface="Arial" pitchFamily="34" charset="0"/>
                          <a:cs typeface="Arial" pitchFamily="34" charset="0"/>
                        </a:rPr>
                        <a:t>-CPT</a:t>
                      </a:r>
                      <a:r>
                        <a:rPr lang="en-US" sz="900" baseline="0" dirty="0" smtClean="0">
                          <a:solidFill>
                            <a:schemeClr val="tx1"/>
                          </a:solidFill>
                          <a:latin typeface="Arial" pitchFamily="34" charset="0"/>
                          <a:cs typeface="Arial" pitchFamily="34" charset="0"/>
                        </a:rPr>
                        <a:t> Rainey</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126">
                <a:tc>
                  <a:txBody>
                    <a:bodyPr/>
                    <a:lstStyle/>
                    <a:p>
                      <a:pPr algn="l"/>
                      <a:endParaRPr lang="en-US"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OCC-P</a:t>
                      </a:r>
                      <a:r>
                        <a:rPr lang="en-US" sz="900" baseline="0" dirty="0" smtClean="0">
                          <a:solidFill>
                            <a:schemeClr val="tx1"/>
                          </a:solidFill>
                          <a:latin typeface="Arial" pitchFamily="34" charset="0"/>
                          <a:cs typeface="Arial" pitchFamily="34" charset="0"/>
                        </a:rPr>
                        <a:t> LAGHMAN</a:t>
                      </a:r>
                      <a:endParaRPr lang="en-US" sz="900" dirty="0" smtClean="0">
                        <a:solidFill>
                          <a:schemeClr val="tx1"/>
                        </a:solidFill>
                        <a:latin typeface="Arial" pitchFamily="34" charset="0"/>
                        <a:cs typeface="Arial" pitchFamily="34" charset="0"/>
                      </a:endParaRPr>
                    </a:p>
                    <a:p>
                      <a:pPr algn="ctr"/>
                      <a:r>
                        <a:rPr lang="en-US" sz="900" dirty="0" smtClean="0">
                          <a:solidFill>
                            <a:schemeClr val="tx1"/>
                          </a:solidFill>
                          <a:latin typeface="Arial" pitchFamily="34" charset="0"/>
                          <a:cs typeface="Arial" pitchFamily="34" charset="0"/>
                        </a:rPr>
                        <a:t>FOB</a:t>
                      </a:r>
                      <a:r>
                        <a:rPr lang="en-US" sz="900" baseline="0" dirty="0" smtClean="0">
                          <a:solidFill>
                            <a:schemeClr val="tx1"/>
                          </a:solidFill>
                          <a:latin typeface="Arial" pitchFamily="34" charset="0"/>
                          <a:cs typeface="Arial" pitchFamily="34" charset="0"/>
                        </a:rPr>
                        <a:t> MEHTAR LAM</a:t>
                      </a:r>
                      <a:r>
                        <a:rPr lang="en-US" sz="900" dirty="0" smtClean="0">
                          <a:solidFill>
                            <a:schemeClr val="tx1"/>
                          </a:solidFill>
                          <a:latin typeface="Arial" pitchFamily="34" charset="0"/>
                          <a:cs typeface="Arial" pitchFamily="34" charset="0"/>
                        </a:rPr>
                        <a:t>-LTC</a:t>
                      </a:r>
                      <a:r>
                        <a:rPr lang="en-US" sz="900" baseline="0" dirty="0" smtClean="0">
                          <a:solidFill>
                            <a:schemeClr val="tx1"/>
                          </a:solidFill>
                          <a:latin typeface="Arial" pitchFamily="34" charset="0"/>
                          <a:cs typeface="Arial" pitchFamily="34" charset="0"/>
                        </a:rPr>
                        <a:t> Davis</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48" name="Table 247"/>
          <p:cNvGraphicFramePr>
            <a:graphicFrameLocks noGrp="1"/>
          </p:cNvGraphicFramePr>
          <p:nvPr/>
        </p:nvGraphicFramePr>
        <p:xfrm>
          <a:off x="3094038" y="2166938"/>
          <a:ext cx="2786064" cy="1325880"/>
        </p:xfrm>
        <a:graphic>
          <a:graphicData uri="http://schemas.openxmlformats.org/drawingml/2006/table">
            <a:tbl>
              <a:tblPr firstRow="1" bandRow="1">
                <a:tableStyleId>{5C22544A-7EE6-4342-B048-85BDC9FD1C3A}</a:tableStyleId>
              </a:tblPr>
              <a:tblGrid>
                <a:gridCol w="828806"/>
                <a:gridCol w="1957258"/>
              </a:tblGrid>
              <a:tr h="133041">
                <a:tc gridSpan="2">
                  <a:txBody>
                    <a:bodyPr/>
                    <a:lstStyle/>
                    <a:p>
                      <a:pPr algn="ctr"/>
                      <a:r>
                        <a:rPr lang="en-US" sz="900" dirty="0" smtClean="0">
                          <a:solidFill>
                            <a:schemeClr val="tx1"/>
                          </a:solidFill>
                          <a:latin typeface="Arial" pitchFamily="34" charset="0"/>
                          <a:cs typeface="Arial" pitchFamily="34" charset="0"/>
                        </a:rPr>
                        <a:t>NANGAHAR AUP ADVISOR TEAM</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126">
                <a:tc>
                  <a:txBody>
                    <a:bodyPr/>
                    <a:lstStyle/>
                    <a:p>
                      <a:endParaRPr lang="en-US"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0" dirty="0" smtClean="0">
                          <a:solidFill>
                            <a:schemeClr val="tx1"/>
                          </a:solidFill>
                          <a:latin typeface="Arial" pitchFamily="34" charset="0"/>
                          <a:cs typeface="Arial" pitchFamily="34" charset="0"/>
                        </a:rPr>
                        <a:t>OCC-P NANGARHAR</a:t>
                      </a:r>
                    </a:p>
                    <a:p>
                      <a:pPr algn="ctr"/>
                      <a:r>
                        <a:rPr lang="en-US" sz="900" b="0" dirty="0" smtClean="0">
                          <a:solidFill>
                            <a:schemeClr val="tx1"/>
                          </a:solidFill>
                          <a:latin typeface="Arial" pitchFamily="34" charset="0"/>
                          <a:cs typeface="Arial" pitchFamily="34" charset="0"/>
                        </a:rPr>
                        <a:t>FOB</a:t>
                      </a:r>
                      <a:r>
                        <a:rPr lang="en-US" sz="900" b="0" baseline="0" dirty="0" smtClean="0">
                          <a:solidFill>
                            <a:schemeClr val="tx1"/>
                          </a:solidFill>
                          <a:latin typeface="Arial" pitchFamily="34" charset="0"/>
                          <a:cs typeface="Arial" pitchFamily="34" charset="0"/>
                        </a:rPr>
                        <a:t> HUGHIE</a:t>
                      </a:r>
                      <a:r>
                        <a:rPr lang="en-US" sz="900" b="0" dirty="0" smtClean="0">
                          <a:solidFill>
                            <a:schemeClr val="tx1"/>
                          </a:solidFill>
                          <a:latin typeface="Arial" pitchFamily="34" charset="0"/>
                          <a:cs typeface="Arial" pitchFamily="34" charset="0"/>
                        </a:rPr>
                        <a:t>-LTC </a:t>
                      </a:r>
                      <a:r>
                        <a:rPr lang="en-US" sz="900" b="0" baseline="0" dirty="0" smtClean="0">
                          <a:solidFill>
                            <a:schemeClr val="tx1"/>
                          </a:solidFill>
                          <a:latin typeface="Arial" pitchFamily="34" charset="0"/>
                          <a:cs typeface="Arial" pitchFamily="34" charset="0"/>
                        </a:rPr>
                        <a:t>Konczey</a:t>
                      </a:r>
                      <a:endParaRPr lang="en-US" sz="9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126">
                <a:tc>
                  <a:txBody>
                    <a:bodyPr/>
                    <a:lstStyle/>
                    <a:p>
                      <a:r>
                        <a:rPr lang="en-US" sz="800" dirty="0" smtClean="0">
                          <a:solidFill>
                            <a:schemeClr val="tx1"/>
                          </a:solidFill>
                          <a:latin typeface="Arial" pitchFamily="34" charset="0"/>
                          <a:cs typeface="Arial" pitchFamily="34" charset="0"/>
                        </a:rPr>
                        <a:t>1-320</a:t>
                      </a:r>
                      <a:endParaRPr lang="en-US"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0" dirty="0" smtClean="0">
                          <a:solidFill>
                            <a:schemeClr val="tx1"/>
                          </a:solidFill>
                          <a:latin typeface="Arial" pitchFamily="34" charset="0"/>
                          <a:cs typeface="Arial" pitchFamily="34" charset="0"/>
                        </a:rPr>
                        <a:t>KOT/DEH BALA AUP</a:t>
                      </a:r>
                    </a:p>
                    <a:p>
                      <a:pPr algn="ctr"/>
                      <a:r>
                        <a:rPr lang="en-US" sz="900" b="0" dirty="0" smtClean="0">
                          <a:solidFill>
                            <a:schemeClr val="tx1"/>
                          </a:solidFill>
                          <a:latin typeface="Arial" pitchFamily="34" charset="0"/>
                          <a:cs typeface="Arial" pitchFamily="34" charset="0"/>
                        </a:rPr>
                        <a:t>FOB</a:t>
                      </a:r>
                      <a:r>
                        <a:rPr lang="en-US" sz="900" b="0" baseline="0" dirty="0" smtClean="0">
                          <a:solidFill>
                            <a:schemeClr val="tx1"/>
                          </a:solidFill>
                          <a:latin typeface="Arial" pitchFamily="34" charset="0"/>
                          <a:cs typeface="Arial" pitchFamily="34" charset="0"/>
                        </a:rPr>
                        <a:t> SHINWAR</a:t>
                      </a:r>
                      <a:r>
                        <a:rPr lang="en-US" sz="900" b="0" dirty="0" smtClean="0">
                          <a:solidFill>
                            <a:schemeClr val="tx1"/>
                          </a:solidFill>
                          <a:latin typeface="Arial" pitchFamily="34" charset="0"/>
                          <a:cs typeface="Arial" pitchFamily="34" charset="0"/>
                        </a:rPr>
                        <a:t>-CPT</a:t>
                      </a:r>
                      <a:r>
                        <a:rPr lang="en-US" sz="900" b="0" baseline="0" dirty="0" smtClean="0">
                          <a:solidFill>
                            <a:schemeClr val="tx1"/>
                          </a:solidFill>
                          <a:latin typeface="Arial" pitchFamily="34" charset="0"/>
                          <a:cs typeface="Arial" pitchFamily="34" charset="0"/>
                        </a:rPr>
                        <a:t>  Holler</a:t>
                      </a:r>
                      <a:endParaRPr lang="en-US" sz="9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126">
                <a:tc>
                  <a:txBody>
                    <a:bodyPr/>
                    <a:lstStyle/>
                    <a:p>
                      <a:r>
                        <a:rPr lang="en-US" sz="800" dirty="0" smtClean="0">
                          <a:solidFill>
                            <a:schemeClr val="tx1"/>
                          </a:solidFill>
                          <a:latin typeface="Arial" pitchFamily="34" charset="0"/>
                          <a:cs typeface="Arial" pitchFamily="34" charset="0"/>
                        </a:rPr>
                        <a:t>1-320</a:t>
                      </a:r>
                      <a:endParaRPr lang="en-US"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0" dirty="0" smtClean="0">
                          <a:solidFill>
                            <a:schemeClr val="tx1"/>
                          </a:solidFill>
                          <a:latin typeface="Arial" pitchFamily="34" charset="0"/>
                          <a:cs typeface="Arial" pitchFamily="34" charset="0"/>
                        </a:rPr>
                        <a:t>KHUGYANI AUP</a:t>
                      </a:r>
                    </a:p>
                    <a:p>
                      <a:pPr algn="ctr"/>
                      <a:r>
                        <a:rPr lang="en-US" sz="900" b="0" dirty="0" smtClean="0">
                          <a:solidFill>
                            <a:schemeClr val="tx1"/>
                          </a:solidFill>
                          <a:latin typeface="Arial" pitchFamily="34" charset="0"/>
                          <a:cs typeface="Arial" pitchFamily="34" charset="0"/>
                        </a:rPr>
                        <a:t>FOB CONNOLLY-CPT Askew</a:t>
                      </a:r>
                      <a:endParaRPr lang="en-US" sz="9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44" name="Table 243"/>
          <p:cNvGraphicFramePr>
            <a:graphicFrameLocks noGrp="1"/>
          </p:cNvGraphicFramePr>
          <p:nvPr/>
        </p:nvGraphicFramePr>
        <p:xfrm>
          <a:off x="3094038" y="3597275"/>
          <a:ext cx="2786064" cy="2423160"/>
        </p:xfrm>
        <a:graphic>
          <a:graphicData uri="http://schemas.openxmlformats.org/drawingml/2006/table">
            <a:tbl>
              <a:tblPr firstRow="1" bandRow="1">
                <a:tableStyleId>{5C22544A-7EE6-4342-B048-85BDC9FD1C3A}</a:tableStyleId>
              </a:tblPr>
              <a:tblGrid>
                <a:gridCol w="808084"/>
                <a:gridCol w="1977980"/>
              </a:tblGrid>
              <a:tr h="0">
                <a:tc gridSpan="2">
                  <a:txBody>
                    <a:bodyPr/>
                    <a:lstStyle/>
                    <a:p>
                      <a:pPr algn="ctr"/>
                      <a:r>
                        <a:rPr lang="en-US" sz="900" baseline="0" dirty="0" smtClean="0">
                          <a:solidFill>
                            <a:schemeClr val="tx1"/>
                          </a:solidFill>
                          <a:latin typeface="Arial" pitchFamily="34" charset="0"/>
                          <a:cs typeface="Arial" pitchFamily="34" charset="0"/>
                        </a:rPr>
                        <a:t>ABP ADVISOR TEAM “TOP GUN”</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sz="12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767">
                <a:tc>
                  <a:txBody>
                    <a:bodyPr/>
                    <a:lstStyle/>
                    <a:p>
                      <a:pPr algn="l"/>
                      <a:r>
                        <a:rPr lang="en-US" sz="800" dirty="0" smtClean="0">
                          <a:solidFill>
                            <a:schemeClr val="tx1"/>
                          </a:solidFill>
                          <a:latin typeface="Arial" pitchFamily="34" charset="0"/>
                          <a:cs typeface="Arial" pitchFamily="34" charset="0"/>
                        </a:rPr>
                        <a:t>1-320</a:t>
                      </a:r>
                      <a:endParaRPr lang="en-US" sz="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ABP</a:t>
                      </a:r>
                      <a:r>
                        <a:rPr lang="en-US" sz="900" baseline="0" dirty="0" smtClean="0">
                          <a:solidFill>
                            <a:schemeClr val="tx1"/>
                          </a:solidFill>
                          <a:latin typeface="Arial" pitchFamily="34" charset="0"/>
                          <a:cs typeface="Arial" pitchFamily="34" charset="0"/>
                        </a:rPr>
                        <a:t> ZONE-1</a:t>
                      </a:r>
                    </a:p>
                    <a:p>
                      <a:pPr algn="ctr"/>
                      <a:r>
                        <a:rPr lang="en-US" sz="900" baseline="0" dirty="0" smtClean="0">
                          <a:solidFill>
                            <a:schemeClr val="tx1"/>
                          </a:solidFill>
                          <a:latin typeface="Arial" pitchFamily="34" charset="0"/>
                          <a:cs typeface="Arial" pitchFamily="34" charset="0"/>
                        </a:rPr>
                        <a:t>J-BAD GARRISON-LTC Wiseman</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767">
                <a:tc>
                  <a:txBody>
                    <a:bodyPr/>
                    <a:lstStyle/>
                    <a:p>
                      <a:pPr algn="l"/>
                      <a:r>
                        <a:rPr lang="en-US" sz="800" dirty="0" smtClean="0">
                          <a:solidFill>
                            <a:schemeClr val="tx1"/>
                          </a:solidFill>
                          <a:latin typeface="Arial" pitchFamily="34" charset="0"/>
                          <a:cs typeface="Arial" pitchFamily="34" charset="0"/>
                        </a:rPr>
                        <a:t>1-502</a:t>
                      </a:r>
                      <a:endParaRPr lang="en-US"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1/1 ABP KDK</a:t>
                      </a:r>
                    </a:p>
                    <a:p>
                      <a:pPr algn="ctr"/>
                      <a:r>
                        <a:rPr lang="en-US" sz="900" dirty="0" smtClean="0">
                          <a:solidFill>
                            <a:schemeClr val="tx1"/>
                          </a:solidFill>
                          <a:latin typeface="Arial" pitchFamily="34" charset="0"/>
                          <a:cs typeface="Arial" pitchFamily="34" charset="0"/>
                        </a:rPr>
                        <a:t>FOB BOSTICK-CPT T.</a:t>
                      </a:r>
                      <a:r>
                        <a:rPr lang="en-US" sz="900" baseline="0" dirty="0" smtClean="0">
                          <a:solidFill>
                            <a:schemeClr val="tx1"/>
                          </a:solidFill>
                          <a:latin typeface="Arial" pitchFamily="34" charset="0"/>
                          <a:cs typeface="Arial" pitchFamily="34" charset="0"/>
                        </a:rPr>
                        <a:t> Morgan</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767">
                <a:tc>
                  <a:txBody>
                    <a:bodyPr/>
                    <a:lstStyle/>
                    <a:p>
                      <a:pPr algn="l"/>
                      <a:r>
                        <a:rPr lang="en-US" sz="800" dirty="0" smtClean="0">
                          <a:solidFill>
                            <a:schemeClr val="tx1"/>
                          </a:solidFill>
                          <a:latin typeface="Arial" pitchFamily="34" charset="0"/>
                          <a:cs typeface="Arial" pitchFamily="34" charset="0"/>
                        </a:rPr>
                        <a:t>1-502</a:t>
                      </a:r>
                      <a:endParaRPr lang="en-US"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2/1 ABP KDK</a:t>
                      </a:r>
                    </a:p>
                    <a:p>
                      <a:pPr algn="ctr"/>
                      <a:r>
                        <a:rPr lang="en-US" sz="900" dirty="0" smtClean="0">
                          <a:solidFill>
                            <a:schemeClr val="tx1"/>
                          </a:solidFill>
                          <a:latin typeface="Arial" pitchFamily="34" charset="0"/>
                          <a:cs typeface="Arial" pitchFamily="34" charset="0"/>
                        </a:rPr>
                        <a:t>COP MONTI-CPT</a:t>
                      </a:r>
                      <a:r>
                        <a:rPr lang="en-US" sz="900" baseline="0" dirty="0" smtClean="0">
                          <a:solidFill>
                            <a:schemeClr val="tx1"/>
                          </a:solidFill>
                          <a:latin typeface="Arial" pitchFamily="34" charset="0"/>
                          <a:cs typeface="Arial" pitchFamily="34" charset="0"/>
                        </a:rPr>
                        <a:t> Carrier</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767">
                <a:tc>
                  <a:txBody>
                    <a:bodyPr/>
                    <a:lstStyle/>
                    <a:p>
                      <a:pPr algn="l"/>
                      <a:r>
                        <a:rPr lang="en-US" sz="800" dirty="0" smtClean="0">
                          <a:solidFill>
                            <a:schemeClr val="tx1"/>
                          </a:solidFill>
                          <a:latin typeface="Arial" pitchFamily="34" charset="0"/>
                          <a:cs typeface="Arial" pitchFamily="34" charset="0"/>
                        </a:rPr>
                        <a:t>1-75</a:t>
                      </a:r>
                      <a:endParaRPr lang="en-US"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3/1 ABP</a:t>
                      </a:r>
                      <a:r>
                        <a:rPr lang="en-US" sz="900" baseline="0" dirty="0" smtClean="0">
                          <a:solidFill>
                            <a:schemeClr val="tx1"/>
                          </a:solidFill>
                          <a:latin typeface="Arial" pitchFamily="34" charset="0"/>
                          <a:cs typeface="Arial" pitchFamily="34" charset="0"/>
                        </a:rPr>
                        <a:t> KDK</a:t>
                      </a:r>
                    </a:p>
                    <a:p>
                      <a:pPr algn="ctr"/>
                      <a:r>
                        <a:rPr lang="en-US" sz="900" baseline="0" dirty="0" smtClean="0">
                          <a:solidFill>
                            <a:schemeClr val="tx1"/>
                          </a:solidFill>
                          <a:latin typeface="Arial" pitchFamily="34" charset="0"/>
                          <a:cs typeface="Arial" pitchFamily="34" charset="0"/>
                        </a:rPr>
                        <a:t>FOB JOYCE-CPT Brancieri</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767">
                <a:tc>
                  <a:txBody>
                    <a:bodyPr/>
                    <a:lstStyle/>
                    <a:p>
                      <a:pPr algn="l"/>
                      <a:r>
                        <a:rPr lang="en-US" sz="800" dirty="0" smtClean="0">
                          <a:solidFill>
                            <a:schemeClr val="tx1"/>
                          </a:solidFill>
                          <a:latin typeface="Arial" pitchFamily="34" charset="0"/>
                          <a:cs typeface="Arial" pitchFamily="34" charset="0"/>
                        </a:rPr>
                        <a:t>1-320</a:t>
                      </a:r>
                      <a:endParaRPr lang="en-US" sz="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5/1 ABP KDK</a:t>
                      </a:r>
                    </a:p>
                    <a:p>
                      <a:pPr algn="ctr"/>
                      <a:r>
                        <a:rPr lang="en-US" sz="900" dirty="0" smtClean="0">
                          <a:solidFill>
                            <a:schemeClr val="tx1"/>
                          </a:solidFill>
                          <a:latin typeface="Arial" pitchFamily="34" charset="0"/>
                          <a:cs typeface="Arial" pitchFamily="34" charset="0"/>
                        </a:rPr>
                        <a:t>FOB TORKHAM-CPT</a:t>
                      </a:r>
                      <a:r>
                        <a:rPr lang="en-US" sz="900" baseline="0" dirty="0" smtClean="0">
                          <a:solidFill>
                            <a:schemeClr val="tx1"/>
                          </a:solidFill>
                          <a:latin typeface="Arial" pitchFamily="34" charset="0"/>
                          <a:cs typeface="Arial" pitchFamily="34" charset="0"/>
                        </a:rPr>
                        <a:t> Knight</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767">
                <a:tc>
                  <a:txBody>
                    <a:bodyPr/>
                    <a:lstStyle/>
                    <a:p>
                      <a:pPr algn="l"/>
                      <a:r>
                        <a:rPr lang="en-US" sz="800" dirty="0" smtClean="0">
                          <a:solidFill>
                            <a:schemeClr val="tx1"/>
                          </a:solidFill>
                          <a:latin typeface="Arial" pitchFamily="34" charset="0"/>
                          <a:cs typeface="Arial" pitchFamily="34" charset="0"/>
                        </a:rPr>
                        <a:t>2-502</a:t>
                      </a:r>
                      <a:endParaRPr lang="en-US"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8/1 ABP KDK</a:t>
                      </a:r>
                    </a:p>
                    <a:p>
                      <a:pPr algn="ctr"/>
                      <a:r>
                        <a:rPr lang="en-US" sz="900" dirty="0" smtClean="0">
                          <a:solidFill>
                            <a:schemeClr val="tx1"/>
                          </a:solidFill>
                          <a:latin typeface="Arial" pitchFamily="34" charset="0"/>
                          <a:cs typeface="Arial" pitchFamily="34" charset="0"/>
                        </a:rPr>
                        <a:t>FOB Connolly-CPT</a:t>
                      </a:r>
                      <a:r>
                        <a:rPr lang="en-US" sz="900" baseline="0" dirty="0" smtClean="0">
                          <a:solidFill>
                            <a:schemeClr val="tx1"/>
                          </a:solidFill>
                          <a:latin typeface="Arial" pitchFamily="34" charset="0"/>
                          <a:cs typeface="Arial" pitchFamily="34" charset="0"/>
                        </a:rPr>
                        <a:t> Flowers</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39" name="Table 238"/>
          <p:cNvGraphicFramePr>
            <a:graphicFrameLocks noGrp="1"/>
          </p:cNvGraphicFramePr>
          <p:nvPr/>
        </p:nvGraphicFramePr>
        <p:xfrm>
          <a:off x="150813" y="595313"/>
          <a:ext cx="2786064" cy="1188720"/>
        </p:xfrm>
        <a:graphic>
          <a:graphicData uri="http://schemas.openxmlformats.org/drawingml/2006/table">
            <a:tbl>
              <a:tblPr firstRow="1" bandRow="1">
                <a:tableStyleId>{5C22544A-7EE6-4342-B048-85BDC9FD1C3A}</a:tableStyleId>
              </a:tblPr>
              <a:tblGrid>
                <a:gridCol w="828806"/>
                <a:gridCol w="1957258"/>
              </a:tblGrid>
              <a:tr h="133041">
                <a:tc gridSpan="2">
                  <a:txBody>
                    <a:bodyPr/>
                    <a:lstStyle/>
                    <a:p>
                      <a:pPr algn="ctr"/>
                      <a:r>
                        <a:rPr lang="en-US" sz="900" dirty="0" smtClean="0">
                          <a:solidFill>
                            <a:schemeClr val="tx1"/>
                          </a:solidFill>
                          <a:latin typeface="Arial" pitchFamily="34" charset="0"/>
                          <a:cs typeface="Arial" pitchFamily="34" charset="0"/>
                        </a:rPr>
                        <a:t>201 CORPS ADVISOR</a:t>
                      </a:r>
                      <a:r>
                        <a:rPr lang="en-US" sz="900" baseline="0" dirty="0" smtClean="0">
                          <a:solidFill>
                            <a:schemeClr val="tx1"/>
                          </a:solidFill>
                          <a:latin typeface="Arial" pitchFamily="34" charset="0"/>
                          <a:cs typeface="Arial" pitchFamily="34" charset="0"/>
                        </a:rPr>
                        <a:t> TEAM</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sz="12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126">
                <a:tc>
                  <a:txBody>
                    <a:bodyPr/>
                    <a:lstStyle/>
                    <a:p>
                      <a:pPr algn="l"/>
                      <a:endParaRPr lang="en-US"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aseline="0" dirty="0" smtClean="0">
                          <a:solidFill>
                            <a:schemeClr val="tx1"/>
                          </a:solidFill>
                          <a:latin typeface="Arial" pitchFamily="34" charset="0"/>
                          <a:cs typeface="Arial" pitchFamily="34" charset="0"/>
                        </a:rPr>
                        <a:t>201 CORPS HQ</a:t>
                      </a:r>
                    </a:p>
                    <a:p>
                      <a:pPr algn="ctr"/>
                      <a:r>
                        <a:rPr lang="en-US" sz="900" baseline="0" dirty="0" smtClean="0">
                          <a:solidFill>
                            <a:schemeClr val="tx1"/>
                          </a:solidFill>
                          <a:latin typeface="Arial" pitchFamily="34" charset="0"/>
                          <a:cs typeface="Arial" pitchFamily="34" charset="0"/>
                        </a:rPr>
                        <a:t>FOB GAMBERI-COL Walrath</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126">
                <a:tc>
                  <a:txBody>
                    <a:bodyPr/>
                    <a:lstStyle/>
                    <a:p>
                      <a:pPr algn="l"/>
                      <a:endParaRPr lang="en-US"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OCC-R</a:t>
                      </a:r>
                      <a:r>
                        <a:rPr lang="en-US" sz="900" baseline="0" dirty="0" smtClean="0">
                          <a:solidFill>
                            <a:schemeClr val="tx1"/>
                          </a:solidFill>
                          <a:latin typeface="Arial" pitchFamily="34" charset="0"/>
                          <a:cs typeface="Arial" pitchFamily="34" charset="0"/>
                        </a:rPr>
                        <a:t> CENTRAL</a:t>
                      </a:r>
                      <a:endParaRPr lang="en-US" sz="900" dirty="0" smtClean="0">
                        <a:solidFill>
                          <a:schemeClr val="tx1"/>
                        </a:solidFill>
                        <a:latin typeface="Arial" pitchFamily="34" charset="0"/>
                        <a:cs typeface="Arial" pitchFamily="34" charset="0"/>
                      </a:endParaRPr>
                    </a:p>
                    <a:p>
                      <a:pPr algn="ctr"/>
                      <a:r>
                        <a:rPr lang="en-US" sz="900" dirty="0" smtClean="0">
                          <a:solidFill>
                            <a:schemeClr val="tx1"/>
                          </a:solidFill>
                          <a:latin typeface="Arial" pitchFamily="34" charset="0"/>
                          <a:cs typeface="Arial" pitchFamily="34" charset="0"/>
                        </a:rPr>
                        <a:t>FOB</a:t>
                      </a:r>
                      <a:r>
                        <a:rPr lang="en-US" sz="900" baseline="0" dirty="0" smtClean="0">
                          <a:solidFill>
                            <a:schemeClr val="tx1"/>
                          </a:solidFill>
                          <a:latin typeface="Arial" pitchFamily="34" charset="0"/>
                          <a:cs typeface="Arial" pitchFamily="34" charset="0"/>
                        </a:rPr>
                        <a:t> GAMBERI</a:t>
                      </a:r>
                      <a:r>
                        <a:rPr lang="en-US" sz="900" dirty="0" smtClean="0">
                          <a:solidFill>
                            <a:schemeClr val="tx1"/>
                          </a:solidFill>
                          <a:latin typeface="Arial" pitchFamily="34" charset="0"/>
                          <a:cs typeface="Arial" pitchFamily="34" charset="0"/>
                        </a:rPr>
                        <a:t>-COL</a:t>
                      </a:r>
                      <a:r>
                        <a:rPr lang="en-US" sz="900" baseline="0" dirty="0" smtClean="0">
                          <a:solidFill>
                            <a:schemeClr val="tx1"/>
                          </a:solidFill>
                          <a:latin typeface="Arial" pitchFamily="34" charset="0"/>
                          <a:cs typeface="Arial" pitchFamily="34" charset="0"/>
                        </a:rPr>
                        <a:t> Himsel</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126">
                <a:tc>
                  <a:txBody>
                    <a:bodyPr/>
                    <a:lstStyle/>
                    <a:p>
                      <a:pPr algn="l"/>
                      <a:endParaRPr lang="en-US"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FOB</a:t>
                      </a:r>
                      <a:r>
                        <a:rPr lang="en-US" sz="900" baseline="0" dirty="0" smtClean="0">
                          <a:solidFill>
                            <a:schemeClr val="tx1"/>
                          </a:solidFill>
                          <a:latin typeface="Arial" pitchFamily="34" charset="0"/>
                          <a:cs typeface="Arial" pitchFamily="34" charset="0"/>
                        </a:rPr>
                        <a:t> GAMBERI</a:t>
                      </a:r>
                      <a:r>
                        <a:rPr lang="en-US" sz="900" dirty="0" smtClean="0">
                          <a:solidFill>
                            <a:schemeClr val="tx1"/>
                          </a:solidFill>
                          <a:latin typeface="Arial" pitchFamily="34" charset="0"/>
                          <a:cs typeface="Arial" pitchFamily="34" charset="0"/>
                        </a:rPr>
                        <a:t>-LTC</a:t>
                      </a:r>
                      <a:r>
                        <a:rPr lang="en-US" sz="900" baseline="0" dirty="0" smtClean="0">
                          <a:solidFill>
                            <a:schemeClr val="tx1"/>
                          </a:solidFill>
                          <a:latin typeface="Arial" pitchFamily="34" charset="0"/>
                          <a:cs typeface="Arial" pitchFamily="34" charset="0"/>
                        </a:rPr>
                        <a:t> Wagner</a:t>
                      </a:r>
                      <a:endParaRPr lang="en-US" sz="900"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38" name="Table 237"/>
          <p:cNvGraphicFramePr>
            <a:graphicFrameLocks noGrp="1"/>
          </p:cNvGraphicFramePr>
          <p:nvPr/>
        </p:nvGraphicFramePr>
        <p:xfrm>
          <a:off x="165100" y="1835150"/>
          <a:ext cx="2786064" cy="594360"/>
        </p:xfrm>
        <a:graphic>
          <a:graphicData uri="http://schemas.openxmlformats.org/drawingml/2006/table">
            <a:tbl>
              <a:tblPr firstRow="1" bandRow="1">
                <a:tableStyleId>{5C22544A-7EE6-4342-B048-85BDC9FD1C3A}</a:tableStyleId>
              </a:tblPr>
              <a:tblGrid>
                <a:gridCol w="828806"/>
                <a:gridCol w="1957258"/>
              </a:tblGrid>
              <a:tr h="133041">
                <a:tc gridSpan="2">
                  <a:txBody>
                    <a:bodyPr/>
                    <a:lstStyle/>
                    <a:p>
                      <a:pPr algn="ctr"/>
                      <a:r>
                        <a:rPr lang="en-US" sz="900" dirty="0" smtClean="0">
                          <a:solidFill>
                            <a:schemeClr val="tx1"/>
                          </a:solidFill>
                          <a:latin typeface="Arial" pitchFamily="34" charset="0"/>
                          <a:cs typeface="Arial" pitchFamily="34" charset="0"/>
                        </a:rPr>
                        <a:t>NoK OCC</a:t>
                      </a:r>
                      <a:r>
                        <a:rPr lang="en-US" sz="900" baseline="0" dirty="0" smtClean="0">
                          <a:solidFill>
                            <a:schemeClr val="tx1"/>
                          </a:solidFill>
                          <a:latin typeface="Arial" pitchFamily="34" charset="0"/>
                          <a:cs typeface="Arial" pitchFamily="34" charset="0"/>
                        </a:rPr>
                        <a:t> ADVISOR TEAM</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sz="12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126">
                <a:tc>
                  <a:txBody>
                    <a:bodyPr/>
                    <a:lstStyle/>
                    <a:p>
                      <a:pPr algn="l"/>
                      <a:endParaRPr lang="en-US"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OCC-P</a:t>
                      </a:r>
                      <a:r>
                        <a:rPr lang="en-US" sz="900" baseline="0" dirty="0" smtClean="0">
                          <a:solidFill>
                            <a:schemeClr val="tx1"/>
                          </a:solidFill>
                          <a:latin typeface="Arial" pitchFamily="34" charset="0"/>
                          <a:cs typeface="Arial" pitchFamily="34" charset="0"/>
                        </a:rPr>
                        <a:t> </a:t>
                      </a:r>
                      <a:r>
                        <a:rPr lang="en-US" sz="900" dirty="0" smtClean="0">
                          <a:solidFill>
                            <a:schemeClr val="tx1"/>
                          </a:solidFill>
                          <a:latin typeface="Arial" pitchFamily="34" charset="0"/>
                          <a:cs typeface="Arial" pitchFamily="34" charset="0"/>
                        </a:rPr>
                        <a:t>NURISTAN</a:t>
                      </a:r>
                      <a:endParaRPr lang="en-US" sz="900" baseline="0" dirty="0" smtClean="0">
                        <a:solidFill>
                          <a:schemeClr val="tx1"/>
                        </a:solidFill>
                        <a:latin typeface="Arial" pitchFamily="34" charset="0"/>
                        <a:cs typeface="Arial" pitchFamily="34" charset="0"/>
                      </a:endParaRPr>
                    </a:p>
                    <a:p>
                      <a:pPr algn="ctr"/>
                      <a:r>
                        <a:rPr lang="en-US" sz="900" baseline="0" dirty="0" smtClean="0">
                          <a:solidFill>
                            <a:schemeClr val="tx1"/>
                          </a:solidFill>
                          <a:latin typeface="Arial" pitchFamily="34" charset="0"/>
                          <a:cs typeface="Arial" pitchFamily="34" charset="0"/>
                        </a:rPr>
                        <a:t>COP KALAGUSH-LTC Karr</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2" name="Group 333"/>
          <p:cNvGrpSpPr>
            <a:grpSpLocks/>
          </p:cNvGrpSpPr>
          <p:nvPr/>
        </p:nvGrpSpPr>
        <p:grpSpPr bwMode="auto">
          <a:xfrm>
            <a:off x="3552825" y="3867150"/>
            <a:ext cx="352425" cy="265113"/>
            <a:chOff x="6934200" y="4724400"/>
            <a:chExt cx="352923" cy="265393"/>
          </a:xfrm>
        </p:grpSpPr>
        <p:grpSp>
          <p:nvGrpSpPr>
            <p:cNvPr id="3" name="Group 244"/>
            <p:cNvGrpSpPr>
              <a:grpSpLocks/>
            </p:cNvGrpSpPr>
            <p:nvPr/>
          </p:nvGrpSpPr>
          <p:grpSpPr bwMode="auto">
            <a:xfrm>
              <a:off x="6934200" y="4724400"/>
              <a:ext cx="352923" cy="265393"/>
              <a:chOff x="4362537" y="3417839"/>
              <a:chExt cx="415203" cy="312166"/>
            </a:xfrm>
          </p:grpSpPr>
          <p:sp>
            <p:nvSpPr>
              <p:cNvPr id="1416" name="TextBox 431"/>
              <p:cNvSpPr txBox="1">
                <a:spLocks noChangeAspect="1" noChangeArrowheads="1"/>
              </p:cNvSpPr>
              <p:nvPr/>
            </p:nvSpPr>
            <p:spPr bwMode="auto">
              <a:xfrm>
                <a:off x="4362537" y="3505200"/>
                <a:ext cx="415203" cy="224805"/>
              </a:xfrm>
              <a:prstGeom prst="rect">
                <a:avLst/>
              </a:prstGeom>
              <a:solidFill>
                <a:srgbClr val="FF0000"/>
              </a:solidFill>
              <a:ln w="12700">
                <a:solidFill>
                  <a:schemeClr val="tx1"/>
                </a:solidFill>
                <a:miter lim="800000"/>
                <a:headEnd/>
                <a:tailEnd/>
              </a:ln>
            </p:spPr>
            <p:txBody>
              <a:bodyPr wrap="none" lIns="0" tIns="0" rIns="0" bIns="0" anchorCtr="1"/>
              <a:lstStyle/>
              <a:p>
                <a:pPr algn="ctr"/>
                <a:r>
                  <a:rPr lang="en-US" sz="900" dirty="0">
                    <a:solidFill>
                      <a:srgbClr val="000000"/>
                    </a:solidFill>
                  </a:rPr>
                  <a:t>V</a:t>
                </a:r>
              </a:p>
              <a:p>
                <a:pPr algn="ctr"/>
                <a:endParaRPr lang="en-US" sz="900" dirty="0">
                  <a:solidFill>
                    <a:srgbClr val="000000"/>
                  </a:solidFill>
                </a:endParaRPr>
              </a:p>
            </p:txBody>
          </p:sp>
          <p:sp>
            <p:nvSpPr>
              <p:cNvPr id="9" name="Oval 8"/>
              <p:cNvSpPr/>
              <p:nvPr/>
            </p:nvSpPr>
            <p:spPr>
              <a:xfrm>
                <a:off x="4542084" y="3417839"/>
                <a:ext cx="44887" cy="46732"/>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sp>
          <p:nvSpPr>
            <p:cNvPr id="7" name="Oval 6"/>
            <p:cNvSpPr/>
            <p:nvPr/>
          </p:nvSpPr>
          <p:spPr>
            <a:xfrm>
              <a:off x="7085226" y="4908744"/>
              <a:ext cx="39743" cy="3973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4" name="Group 147"/>
          <p:cNvGrpSpPr>
            <a:grpSpLocks/>
          </p:cNvGrpSpPr>
          <p:nvPr/>
        </p:nvGrpSpPr>
        <p:grpSpPr bwMode="auto">
          <a:xfrm>
            <a:off x="3475038" y="4144963"/>
            <a:ext cx="430212" cy="388937"/>
            <a:chOff x="82550" y="4330749"/>
            <a:chExt cx="844391" cy="761951"/>
          </a:xfrm>
        </p:grpSpPr>
        <p:grpSp>
          <p:nvGrpSpPr>
            <p:cNvPr id="5" name="Group 710"/>
            <p:cNvGrpSpPr>
              <a:grpSpLocks/>
            </p:cNvGrpSpPr>
            <p:nvPr/>
          </p:nvGrpSpPr>
          <p:grpSpPr bwMode="auto">
            <a:xfrm>
              <a:off x="82550" y="4330749"/>
              <a:ext cx="844391" cy="761951"/>
              <a:chOff x="66674" y="1403344"/>
              <a:chExt cx="685800" cy="761987"/>
            </a:xfrm>
          </p:grpSpPr>
          <p:grpSp>
            <p:nvGrpSpPr>
              <p:cNvPr id="6" name="Group 92"/>
              <p:cNvGrpSpPr>
                <a:grpSpLocks/>
              </p:cNvGrpSpPr>
              <p:nvPr/>
            </p:nvGrpSpPr>
            <p:grpSpPr bwMode="auto">
              <a:xfrm>
                <a:off x="66674" y="1708130"/>
                <a:ext cx="685800" cy="457201"/>
                <a:chOff x="0" y="0"/>
                <a:chExt cx="685800" cy="457200"/>
              </a:xfrm>
            </p:grpSpPr>
            <p:sp>
              <p:nvSpPr>
                <p:cNvPr id="1411" name="TextBox 5"/>
                <p:cNvSpPr txBox="1">
                  <a:spLocks noChangeAspect="1"/>
                </p:cNvSpPr>
                <p:nvPr/>
              </p:nvSpPr>
              <p:spPr bwMode="auto">
                <a:xfrm>
                  <a:off x="-266" y="31"/>
                  <a:ext cx="685928" cy="457221"/>
                </a:xfrm>
                <a:prstGeom prst="rect">
                  <a:avLst/>
                </a:prstGeom>
                <a:solidFill>
                  <a:srgbClr val="0099FF"/>
                </a:solidFill>
                <a:ln w="12700">
                  <a:solidFill>
                    <a:schemeClr val="tx1"/>
                  </a:solidFill>
                  <a:miter lim="800000"/>
                  <a:headEnd/>
                  <a:tailEnd/>
                </a:ln>
              </p:spPr>
              <p:txBody>
                <a:bodyPr wrap="none" lIns="0" tIns="0" rIns="0" bIns="0"/>
                <a:lstStyle/>
                <a:p>
                  <a:pPr algn="ctr"/>
                  <a:r>
                    <a:rPr lang="en-US" sz="900" b="1" dirty="0">
                      <a:solidFill>
                        <a:srgbClr val="000000"/>
                      </a:solidFill>
                    </a:rPr>
                    <a:t>V</a:t>
                  </a:r>
                </a:p>
                <a:p>
                  <a:pPr algn="ctr"/>
                  <a:endParaRPr lang="en-US" sz="900" b="1" dirty="0">
                    <a:solidFill>
                      <a:srgbClr val="000000"/>
                    </a:solidFill>
                  </a:endParaRPr>
                </a:p>
              </p:txBody>
            </p:sp>
            <p:cxnSp>
              <p:nvCxnSpPr>
                <p:cNvPr id="16" name="Straight Connector 15"/>
                <p:cNvCxnSpPr/>
                <p:nvPr/>
              </p:nvCxnSpPr>
              <p:spPr>
                <a:xfrm>
                  <a:off x="0" y="10"/>
                  <a:ext cx="685800" cy="4571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0" y="10"/>
                  <a:ext cx="685800" cy="4571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10" name="Text Box 8"/>
              <p:cNvSpPr txBox="1">
                <a:spLocks noChangeArrowheads="1"/>
              </p:cNvSpPr>
              <p:nvPr/>
            </p:nvSpPr>
            <p:spPr bwMode="auto">
              <a:xfrm>
                <a:off x="181158" y="1403344"/>
                <a:ext cx="456428" cy="271647"/>
              </a:xfrm>
              <a:prstGeom prst="rect">
                <a:avLst/>
              </a:prstGeom>
              <a:noFill/>
              <a:ln w="9525">
                <a:noFill/>
                <a:miter lim="800000"/>
                <a:headEnd/>
                <a:tailEnd/>
              </a:ln>
            </p:spPr>
            <p:txBody>
              <a:bodyPr lIns="0" tIns="0" rIns="0" bIns="0">
                <a:spAutoFit/>
              </a:bodyPr>
              <a:lstStyle/>
              <a:p>
                <a:pPr algn="ctr"/>
                <a:endParaRPr lang="en-US" sz="900" b="1" dirty="0">
                  <a:solidFill>
                    <a:srgbClr val="000000"/>
                  </a:solidFill>
                </a:endParaRPr>
              </a:p>
            </p:txBody>
          </p:sp>
        </p:grpSp>
        <p:sp>
          <p:nvSpPr>
            <p:cNvPr id="12" name="Oval 11"/>
            <p:cNvSpPr/>
            <p:nvPr/>
          </p:nvSpPr>
          <p:spPr>
            <a:xfrm>
              <a:off x="462682" y="4489358"/>
              <a:ext cx="77895" cy="777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8" name="Group 147"/>
          <p:cNvGrpSpPr>
            <a:grpSpLocks/>
          </p:cNvGrpSpPr>
          <p:nvPr/>
        </p:nvGrpSpPr>
        <p:grpSpPr bwMode="auto">
          <a:xfrm>
            <a:off x="3475038" y="4503738"/>
            <a:ext cx="430212" cy="388937"/>
            <a:chOff x="82550" y="4330749"/>
            <a:chExt cx="844391" cy="761951"/>
          </a:xfrm>
        </p:grpSpPr>
        <p:grpSp>
          <p:nvGrpSpPr>
            <p:cNvPr id="10" name="Group 710"/>
            <p:cNvGrpSpPr>
              <a:grpSpLocks/>
            </p:cNvGrpSpPr>
            <p:nvPr/>
          </p:nvGrpSpPr>
          <p:grpSpPr bwMode="auto">
            <a:xfrm>
              <a:off x="82550" y="4330749"/>
              <a:ext cx="844391" cy="761951"/>
              <a:chOff x="66674" y="1403344"/>
              <a:chExt cx="685800" cy="761987"/>
            </a:xfrm>
          </p:grpSpPr>
          <p:grpSp>
            <p:nvGrpSpPr>
              <p:cNvPr id="11" name="Group 92"/>
              <p:cNvGrpSpPr>
                <a:grpSpLocks/>
              </p:cNvGrpSpPr>
              <p:nvPr/>
            </p:nvGrpSpPr>
            <p:grpSpPr bwMode="auto">
              <a:xfrm>
                <a:off x="66674" y="1708130"/>
                <a:ext cx="685800" cy="457201"/>
                <a:chOff x="0" y="0"/>
                <a:chExt cx="685800" cy="457200"/>
              </a:xfrm>
            </p:grpSpPr>
            <p:sp>
              <p:nvSpPr>
                <p:cNvPr id="1404" name="TextBox 5"/>
                <p:cNvSpPr txBox="1">
                  <a:spLocks noChangeAspect="1"/>
                </p:cNvSpPr>
                <p:nvPr/>
              </p:nvSpPr>
              <p:spPr bwMode="auto">
                <a:xfrm>
                  <a:off x="-266" y="31"/>
                  <a:ext cx="685928" cy="457221"/>
                </a:xfrm>
                <a:prstGeom prst="rect">
                  <a:avLst/>
                </a:prstGeom>
                <a:solidFill>
                  <a:srgbClr val="0099FF"/>
                </a:solidFill>
                <a:ln w="12700">
                  <a:solidFill>
                    <a:schemeClr val="tx1"/>
                  </a:solidFill>
                  <a:miter lim="800000"/>
                  <a:headEnd/>
                  <a:tailEnd/>
                </a:ln>
              </p:spPr>
              <p:txBody>
                <a:bodyPr wrap="none" lIns="0" tIns="0" rIns="0" bIns="0"/>
                <a:lstStyle/>
                <a:p>
                  <a:pPr algn="ctr"/>
                  <a:r>
                    <a:rPr lang="en-US" sz="900" b="1" dirty="0">
                      <a:solidFill>
                        <a:srgbClr val="000000"/>
                      </a:solidFill>
                    </a:rPr>
                    <a:t>V</a:t>
                  </a:r>
                </a:p>
                <a:p>
                  <a:pPr algn="ctr"/>
                  <a:endParaRPr lang="en-US" sz="900" b="1" dirty="0">
                    <a:solidFill>
                      <a:srgbClr val="000000"/>
                    </a:solidFill>
                  </a:endParaRPr>
                </a:p>
              </p:txBody>
            </p:sp>
            <p:cxnSp>
              <p:nvCxnSpPr>
                <p:cNvPr id="24" name="Straight Connector 23"/>
                <p:cNvCxnSpPr/>
                <p:nvPr/>
              </p:nvCxnSpPr>
              <p:spPr>
                <a:xfrm>
                  <a:off x="0" y="10"/>
                  <a:ext cx="685800" cy="4571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0" y="10"/>
                  <a:ext cx="685800" cy="4571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03" name="Text Box 8"/>
              <p:cNvSpPr txBox="1">
                <a:spLocks noChangeArrowheads="1"/>
              </p:cNvSpPr>
              <p:nvPr/>
            </p:nvSpPr>
            <p:spPr bwMode="auto">
              <a:xfrm>
                <a:off x="181158" y="1403344"/>
                <a:ext cx="456428" cy="271647"/>
              </a:xfrm>
              <a:prstGeom prst="rect">
                <a:avLst/>
              </a:prstGeom>
              <a:noFill/>
              <a:ln w="9525">
                <a:noFill/>
                <a:miter lim="800000"/>
                <a:headEnd/>
                <a:tailEnd/>
              </a:ln>
            </p:spPr>
            <p:txBody>
              <a:bodyPr lIns="0" tIns="0" rIns="0" bIns="0">
                <a:spAutoFit/>
              </a:bodyPr>
              <a:lstStyle/>
              <a:p>
                <a:pPr algn="ctr"/>
                <a:endParaRPr lang="en-US" sz="900" b="1" dirty="0">
                  <a:solidFill>
                    <a:srgbClr val="000000"/>
                  </a:solidFill>
                </a:endParaRPr>
              </a:p>
            </p:txBody>
          </p:sp>
        </p:grpSp>
        <p:sp>
          <p:nvSpPr>
            <p:cNvPr id="20" name="Oval 19"/>
            <p:cNvSpPr/>
            <p:nvPr/>
          </p:nvSpPr>
          <p:spPr>
            <a:xfrm>
              <a:off x="462682" y="4489358"/>
              <a:ext cx="77895" cy="777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13" name="Group 147"/>
          <p:cNvGrpSpPr>
            <a:grpSpLocks/>
          </p:cNvGrpSpPr>
          <p:nvPr/>
        </p:nvGrpSpPr>
        <p:grpSpPr bwMode="auto">
          <a:xfrm>
            <a:off x="6477000" y="2362200"/>
            <a:ext cx="430213" cy="388938"/>
            <a:chOff x="82550" y="4330749"/>
            <a:chExt cx="844391" cy="761951"/>
          </a:xfrm>
        </p:grpSpPr>
        <p:grpSp>
          <p:nvGrpSpPr>
            <p:cNvPr id="14" name="Group 710"/>
            <p:cNvGrpSpPr>
              <a:grpSpLocks/>
            </p:cNvGrpSpPr>
            <p:nvPr/>
          </p:nvGrpSpPr>
          <p:grpSpPr bwMode="auto">
            <a:xfrm>
              <a:off x="82550" y="4330749"/>
              <a:ext cx="844391" cy="761951"/>
              <a:chOff x="66674" y="1403344"/>
              <a:chExt cx="685800" cy="761987"/>
            </a:xfrm>
          </p:grpSpPr>
          <p:grpSp>
            <p:nvGrpSpPr>
              <p:cNvPr id="15" name="Group 92"/>
              <p:cNvGrpSpPr>
                <a:grpSpLocks/>
              </p:cNvGrpSpPr>
              <p:nvPr/>
            </p:nvGrpSpPr>
            <p:grpSpPr bwMode="auto">
              <a:xfrm>
                <a:off x="66674" y="1708130"/>
                <a:ext cx="685800" cy="457201"/>
                <a:chOff x="0" y="0"/>
                <a:chExt cx="685800" cy="457200"/>
              </a:xfrm>
            </p:grpSpPr>
            <p:sp>
              <p:nvSpPr>
                <p:cNvPr id="1397" name="TextBox 5"/>
                <p:cNvSpPr txBox="1">
                  <a:spLocks noChangeAspect="1"/>
                </p:cNvSpPr>
                <p:nvPr/>
              </p:nvSpPr>
              <p:spPr bwMode="auto">
                <a:xfrm>
                  <a:off x="-266" y="31"/>
                  <a:ext cx="685928" cy="457221"/>
                </a:xfrm>
                <a:prstGeom prst="rect">
                  <a:avLst/>
                </a:prstGeom>
                <a:solidFill>
                  <a:srgbClr val="0099FF"/>
                </a:solidFill>
                <a:ln w="12700">
                  <a:solidFill>
                    <a:schemeClr val="tx1"/>
                  </a:solidFill>
                  <a:miter lim="800000"/>
                  <a:headEnd/>
                  <a:tailEnd/>
                </a:ln>
              </p:spPr>
              <p:txBody>
                <a:bodyPr wrap="none" lIns="0" tIns="0" rIns="0" bIns="0"/>
                <a:lstStyle/>
                <a:p>
                  <a:pPr algn="ctr"/>
                  <a:r>
                    <a:rPr lang="en-US" sz="900" b="1" dirty="0">
                      <a:solidFill>
                        <a:srgbClr val="000000"/>
                      </a:solidFill>
                    </a:rPr>
                    <a:t>V</a:t>
                  </a:r>
                </a:p>
                <a:p>
                  <a:pPr algn="ctr"/>
                  <a:endParaRPr lang="en-US" sz="900" b="1" dirty="0">
                    <a:solidFill>
                      <a:srgbClr val="000000"/>
                    </a:solidFill>
                  </a:endParaRPr>
                </a:p>
              </p:txBody>
            </p:sp>
            <p:cxnSp>
              <p:nvCxnSpPr>
                <p:cNvPr id="32" name="Straight Connector 31"/>
                <p:cNvCxnSpPr/>
                <p:nvPr/>
              </p:nvCxnSpPr>
              <p:spPr>
                <a:xfrm>
                  <a:off x="0" y="8"/>
                  <a:ext cx="685800" cy="457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0" y="8"/>
                  <a:ext cx="685800" cy="457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96" name="Text Box 8"/>
              <p:cNvSpPr txBox="1">
                <a:spLocks noChangeArrowheads="1"/>
              </p:cNvSpPr>
              <p:nvPr/>
            </p:nvSpPr>
            <p:spPr bwMode="auto">
              <a:xfrm>
                <a:off x="181158" y="1403344"/>
                <a:ext cx="456428" cy="271647"/>
              </a:xfrm>
              <a:prstGeom prst="rect">
                <a:avLst/>
              </a:prstGeom>
              <a:noFill/>
              <a:ln w="9525">
                <a:noFill/>
                <a:miter lim="800000"/>
                <a:headEnd/>
                <a:tailEnd/>
              </a:ln>
            </p:spPr>
            <p:txBody>
              <a:bodyPr lIns="0" tIns="0" rIns="0" bIns="0">
                <a:spAutoFit/>
              </a:bodyPr>
              <a:lstStyle/>
              <a:p>
                <a:pPr algn="ctr"/>
                <a:endParaRPr lang="en-US" sz="900" b="1" dirty="0">
                  <a:solidFill>
                    <a:srgbClr val="000000"/>
                  </a:solidFill>
                </a:endParaRPr>
              </a:p>
            </p:txBody>
          </p:sp>
        </p:grpSp>
        <p:sp>
          <p:nvSpPr>
            <p:cNvPr id="28" name="Oval 27"/>
            <p:cNvSpPr/>
            <p:nvPr/>
          </p:nvSpPr>
          <p:spPr>
            <a:xfrm>
              <a:off x="462681" y="4489360"/>
              <a:ext cx="77897" cy="7774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18" name="Group 333"/>
          <p:cNvGrpSpPr>
            <a:grpSpLocks/>
          </p:cNvGrpSpPr>
          <p:nvPr/>
        </p:nvGrpSpPr>
        <p:grpSpPr bwMode="auto">
          <a:xfrm>
            <a:off x="3505200" y="5364163"/>
            <a:ext cx="352425" cy="265112"/>
            <a:chOff x="6934200" y="4724400"/>
            <a:chExt cx="352923" cy="265393"/>
          </a:xfrm>
        </p:grpSpPr>
        <p:grpSp>
          <p:nvGrpSpPr>
            <p:cNvPr id="19" name="Group 244"/>
            <p:cNvGrpSpPr>
              <a:grpSpLocks/>
            </p:cNvGrpSpPr>
            <p:nvPr/>
          </p:nvGrpSpPr>
          <p:grpSpPr bwMode="auto">
            <a:xfrm>
              <a:off x="6934200" y="4724400"/>
              <a:ext cx="352923" cy="265393"/>
              <a:chOff x="4362537" y="3417839"/>
              <a:chExt cx="415203" cy="312166"/>
            </a:xfrm>
          </p:grpSpPr>
          <p:sp>
            <p:nvSpPr>
              <p:cNvPr id="1391" name="TextBox 431"/>
              <p:cNvSpPr txBox="1">
                <a:spLocks noChangeAspect="1" noChangeArrowheads="1"/>
              </p:cNvSpPr>
              <p:nvPr/>
            </p:nvSpPr>
            <p:spPr bwMode="auto">
              <a:xfrm>
                <a:off x="4362537" y="3505200"/>
                <a:ext cx="415203" cy="224805"/>
              </a:xfrm>
              <a:prstGeom prst="rect">
                <a:avLst/>
              </a:prstGeom>
              <a:solidFill>
                <a:srgbClr val="FF0000"/>
              </a:solidFill>
              <a:ln w="12700">
                <a:solidFill>
                  <a:schemeClr val="tx1"/>
                </a:solidFill>
                <a:miter lim="800000"/>
                <a:headEnd/>
                <a:tailEnd/>
              </a:ln>
            </p:spPr>
            <p:txBody>
              <a:bodyPr wrap="none" lIns="0" tIns="0" rIns="0" bIns="0" anchorCtr="1"/>
              <a:lstStyle/>
              <a:p>
                <a:pPr algn="ctr"/>
                <a:r>
                  <a:rPr lang="en-US" sz="900" dirty="0">
                    <a:solidFill>
                      <a:srgbClr val="000000"/>
                    </a:solidFill>
                  </a:rPr>
                  <a:t>V</a:t>
                </a:r>
              </a:p>
              <a:p>
                <a:pPr algn="ctr"/>
                <a:endParaRPr lang="en-US" sz="900" dirty="0">
                  <a:solidFill>
                    <a:srgbClr val="000000"/>
                  </a:solidFill>
                </a:endParaRPr>
              </a:p>
            </p:txBody>
          </p:sp>
          <p:sp>
            <p:nvSpPr>
              <p:cNvPr id="38" name="Oval 37"/>
              <p:cNvSpPr/>
              <p:nvPr/>
            </p:nvSpPr>
            <p:spPr>
              <a:xfrm>
                <a:off x="4542084" y="3417839"/>
                <a:ext cx="44887" cy="4673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sp>
          <p:nvSpPr>
            <p:cNvPr id="36" name="Oval 35"/>
            <p:cNvSpPr/>
            <p:nvPr/>
          </p:nvSpPr>
          <p:spPr>
            <a:xfrm>
              <a:off x="7085226" y="4908745"/>
              <a:ext cx="39743" cy="3972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pic>
        <p:nvPicPr>
          <p:cNvPr id="1140" name="Picture 12" descr="162.jpg"/>
          <p:cNvPicPr>
            <a:picLocks noChangeAspect="1"/>
          </p:cNvPicPr>
          <p:nvPr/>
        </p:nvPicPr>
        <p:blipFill>
          <a:blip r:embed="rId3" cstate="print"/>
          <a:srcRect/>
          <a:stretch>
            <a:fillRect/>
          </a:stretch>
        </p:blipFill>
        <p:spPr bwMode="auto">
          <a:xfrm>
            <a:off x="3698875" y="1768475"/>
            <a:ext cx="206375" cy="274638"/>
          </a:xfrm>
          <a:prstGeom prst="rect">
            <a:avLst/>
          </a:prstGeom>
          <a:noFill/>
          <a:ln w="9525">
            <a:noFill/>
            <a:miter lim="800000"/>
            <a:headEnd/>
            <a:tailEnd/>
          </a:ln>
        </p:spPr>
      </p:pic>
      <p:grpSp>
        <p:nvGrpSpPr>
          <p:cNvPr id="21" name="Group 92"/>
          <p:cNvGrpSpPr>
            <a:grpSpLocks/>
          </p:cNvGrpSpPr>
          <p:nvPr/>
        </p:nvGrpSpPr>
        <p:grpSpPr bwMode="auto">
          <a:xfrm>
            <a:off x="3502025" y="992188"/>
            <a:ext cx="403225" cy="307975"/>
            <a:chOff x="1039169" y="4746601"/>
            <a:chExt cx="404002" cy="308665"/>
          </a:xfrm>
        </p:grpSpPr>
        <p:sp>
          <p:nvSpPr>
            <p:cNvPr id="1387" name="TextBox 161"/>
            <p:cNvSpPr txBox="1">
              <a:spLocks noChangeAspect="1"/>
            </p:cNvSpPr>
            <p:nvPr/>
          </p:nvSpPr>
          <p:spPr bwMode="auto">
            <a:xfrm>
              <a:off x="1039169" y="4816615"/>
              <a:ext cx="404002" cy="238651"/>
            </a:xfrm>
            <a:prstGeom prst="rect">
              <a:avLst/>
            </a:prstGeom>
            <a:solidFill>
              <a:srgbClr val="66FF33"/>
            </a:solidFill>
            <a:ln w="12700">
              <a:solidFill>
                <a:schemeClr val="tx1"/>
              </a:solidFill>
              <a:miter lim="800000"/>
              <a:headEnd/>
              <a:tailEnd/>
            </a:ln>
          </p:spPr>
          <p:txBody>
            <a:bodyPr wrap="none" lIns="0" tIns="0" rIns="0" bIns="0"/>
            <a:lstStyle/>
            <a:p>
              <a:pPr algn="ctr"/>
              <a:r>
                <a:rPr lang="en-US" sz="900" b="1" dirty="0">
                  <a:solidFill>
                    <a:srgbClr val="000000"/>
                  </a:solidFill>
                </a:rPr>
                <a:t>V</a:t>
              </a:r>
            </a:p>
            <a:p>
              <a:pPr algn="ctr"/>
              <a:r>
                <a:rPr lang="en-US" sz="900" b="1" dirty="0">
                  <a:solidFill>
                    <a:srgbClr val="000000"/>
                  </a:solidFill>
                </a:rPr>
                <a:t>BSB</a:t>
              </a:r>
            </a:p>
          </p:txBody>
        </p:sp>
        <p:sp>
          <p:nvSpPr>
            <p:cNvPr id="165" name="Oval 164"/>
            <p:cNvSpPr/>
            <p:nvPr/>
          </p:nvSpPr>
          <p:spPr bwMode="auto">
            <a:xfrm>
              <a:off x="1212540" y="4746601"/>
              <a:ext cx="38173" cy="3977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22" name="Group 147"/>
          <p:cNvGrpSpPr>
            <a:grpSpLocks/>
          </p:cNvGrpSpPr>
          <p:nvPr/>
        </p:nvGrpSpPr>
        <p:grpSpPr bwMode="auto">
          <a:xfrm>
            <a:off x="3475038" y="1282700"/>
            <a:ext cx="430212" cy="387350"/>
            <a:chOff x="82550" y="4330749"/>
            <a:chExt cx="844391" cy="761951"/>
          </a:xfrm>
        </p:grpSpPr>
        <p:grpSp>
          <p:nvGrpSpPr>
            <p:cNvPr id="23" name="Group 710"/>
            <p:cNvGrpSpPr>
              <a:grpSpLocks/>
            </p:cNvGrpSpPr>
            <p:nvPr/>
          </p:nvGrpSpPr>
          <p:grpSpPr bwMode="auto">
            <a:xfrm>
              <a:off x="82550" y="4330749"/>
              <a:ext cx="844391" cy="761951"/>
              <a:chOff x="66674" y="1403344"/>
              <a:chExt cx="685800" cy="761987"/>
            </a:xfrm>
          </p:grpSpPr>
          <p:grpSp>
            <p:nvGrpSpPr>
              <p:cNvPr id="26" name="Group 92"/>
              <p:cNvGrpSpPr>
                <a:grpSpLocks/>
              </p:cNvGrpSpPr>
              <p:nvPr/>
            </p:nvGrpSpPr>
            <p:grpSpPr bwMode="auto">
              <a:xfrm>
                <a:off x="66674" y="1708130"/>
                <a:ext cx="685800" cy="457201"/>
                <a:chOff x="0" y="0"/>
                <a:chExt cx="685800" cy="457200"/>
              </a:xfrm>
            </p:grpSpPr>
            <p:sp>
              <p:nvSpPr>
                <p:cNvPr id="1384" name="TextBox 5"/>
                <p:cNvSpPr txBox="1">
                  <a:spLocks noChangeAspect="1"/>
                </p:cNvSpPr>
                <p:nvPr/>
              </p:nvSpPr>
              <p:spPr bwMode="auto">
                <a:xfrm>
                  <a:off x="-266" y="31"/>
                  <a:ext cx="685928" cy="457221"/>
                </a:xfrm>
                <a:prstGeom prst="rect">
                  <a:avLst/>
                </a:prstGeom>
                <a:solidFill>
                  <a:srgbClr val="0099FF"/>
                </a:solidFill>
                <a:ln w="12700">
                  <a:solidFill>
                    <a:schemeClr val="tx1"/>
                  </a:solidFill>
                  <a:miter lim="800000"/>
                  <a:headEnd/>
                  <a:tailEnd/>
                </a:ln>
              </p:spPr>
              <p:txBody>
                <a:bodyPr wrap="none" lIns="0" tIns="0" rIns="0" bIns="0"/>
                <a:lstStyle/>
                <a:p>
                  <a:pPr algn="ctr"/>
                  <a:r>
                    <a:rPr lang="en-US" sz="900" b="1" dirty="0">
                      <a:solidFill>
                        <a:srgbClr val="000000"/>
                      </a:solidFill>
                    </a:rPr>
                    <a:t>V</a:t>
                  </a:r>
                </a:p>
                <a:p>
                  <a:pPr algn="ctr"/>
                  <a:endParaRPr lang="en-US" sz="900" b="1" dirty="0">
                    <a:solidFill>
                      <a:srgbClr val="000000"/>
                    </a:solidFill>
                  </a:endParaRPr>
                </a:p>
              </p:txBody>
            </p:sp>
            <p:cxnSp>
              <p:nvCxnSpPr>
                <p:cNvPr id="172" name="Straight Connector 171"/>
                <p:cNvCxnSpPr/>
                <p:nvPr/>
              </p:nvCxnSpPr>
              <p:spPr>
                <a:xfrm>
                  <a:off x="0" y="1257"/>
                  <a:ext cx="685800" cy="4559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0" y="1257"/>
                  <a:ext cx="685800" cy="4559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83" name="Text Box 8"/>
              <p:cNvSpPr txBox="1">
                <a:spLocks noChangeArrowheads="1"/>
              </p:cNvSpPr>
              <p:nvPr/>
            </p:nvSpPr>
            <p:spPr bwMode="auto">
              <a:xfrm>
                <a:off x="181158" y="1403344"/>
                <a:ext cx="456428" cy="271647"/>
              </a:xfrm>
              <a:prstGeom prst="rect">
                <a:avLst/>
              </a:prstGeom>
              <a:noFill/>
              <a:ln w="9525">
                <a:noFill/>
                <a:miter lim="800000"/>
                <a:headEnd/>
                <a:tailEnd/>
              </a:ln>
            </p:spPr>
            <p:txBody>
              <a:bodyPr lIns="0" tIns="0" rIns="0" bIns="0">
                <a:spAutoFit/>
              </a:bodyPr>
              <a:lstStyle/>
              <a:p>
                <a:pPr algn="ctr"/>
                <a:endParaRPr lang="en-US" sz="900" b="1" dirty="0">
                  <a:solidFill>
                    <a:srgbClr val="000000"/>
                  </a:solidFill>
                </a:endParaRPr>
              </a:p>
            </p:txBody>
          </p:sp>
        </p:grpSp>
        <p:sp>
          <p:nvSpPr>
            <p:cNvPr id="168" name="Oval 167"/>
            <p:cNvSpPr/>
            <p:nvPr/>
          </p:nvSpPr>
          <p:spPr>
            <a:xfrm>
              <a:off x="462682" y="4490010"/>
              <a:ext cx="77895" cy="7494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pic>
        <p:nvPicPr>
          <p:cNvPr id="1143" name="Picture 6" descr="1st Army.png"/>
          <p:cNvPicPr>
            <a:picLocks noChangeAspect="1"/>
          </p:cNvPicPr>
          <p:nvPr/>
        </p:nvPicPr>
        <p:blipFill>
          <a:blip r:embed="rId4" cstate="print"/>
          <a:srcRect/>
          <a:stretch>
            <a:fillRect/>
          </a:stretch>
        </p:blipFill>
        <p:spPr bwMode="auto">
          <a:xfrm>
            <a:off x="758825" y="1266825"/>
            <a:ext cx="204788" cy="274638"/>
          </a:xfrm>
          <a:prstGeom prst="rect">
            <a:avLst/>
          </a:prstGeom>
          <a:noFill/>
          <a:ln w="9525">
            <a:noFill/>
            <a:miter lim="800000"/>
            <a:headEnd/>
            <a:tailEnd/>
          </a:ln>
        </p:spPr>
      </p:pic>
      <p:grpSp>
        <p:nvGrpSpPr>
          <p:cNvPr id="27" name="Group 333"/>
          <p:cNvGrpSpPr>
            <a:grpSpLocks/>
          </p:cNvGrpSpPr>
          <p:nvPr/>
        </p:nvGrpSpPr>
        <p:grpSpPr bwMode="auto">
          <a:xfrm>
            <a:off x="3552825" y="2800350"/>
            <a:ext cx="352425" cy="265113"/>
            <a:chOff x="6934200" y="4724400"/>
            <a:chExt cx="352923" cy="265393"/>
          </a:xfrm>
        </p:grpSpPr>
        <p:grpSp>
          <p:nvGrpSpPr>
            <p:cNvPr id="29" name="Group 244"/>
            <p:cNvGrpSpPr>
              <a:grpSpLocks/>
            </p:cNvGrpSpPr>
            <p:nvPr/>
          </p:nvGrpSpPr>
          <p:grpSpPr bwMode="auto">
            <a:xfrm>
              <a:off x="6934200" y="4724400"/>
              <a:ext cx="352923" cy="265393"/>
              <a:chOff x="4362537" y="3417839"/>
              <a:chExt cx="415203" cy="312166"/>
            </a:xfrm>
          </p:grpSpPr>
          <p:sp>
            <p:nvSpPr>
              <p:cNvPr id="1378" name="TextBox 431"/>
              <p:cNvSpPr txBox="1">
                <a:spLocks noChangeAspect="1" noChangeArrowheads="1"/>
              </p:cNvSpPr>
              <p:nvPr/>
            </p:nvSpPr>
            <p:spPr bwMode="auto">
              <a:xfrm>
                <a:off x="4362537" y="3505200"/>
                <a:ext cx="415203" cy="224805"/>
              </a:xfrm>
              <a:prstGeom prst="rect">
                <a:avLst/>
              </a:prstGeom>
              <a:solidFill>
                <a:srgbClr val="FF0000"/>
              </a:solidFill>
              <a:ln w="12700">
                <a:solidFill>
                  <a:schemeClr val="tx1"/>
                </a:solidFill>
                <a:miter lim="800000"/>
                <a:headEnd/>
                <a:tailEnd/>
              </a:ln>
            </p:spPr>
            <p:txBody>
              <a:bodyPr wrap="none" lIns="0" tIns="0" rIns="0" bIns="0" anchorCtr="1"/>
              <a:lstStyle/>
              <a:p>
                <a:pPr algn="ctr"/>
                <a:r>
                  <a:rPr lang="en-US" sz="900" dirty="0">
                    <a:solidFill>
                      <a:srgbClr val="000000"/>
                    </a:solidFill>
                  </a:rPr>
                  <a:t>V</a:t>
                </a:r>
              </a:p>
              <a:p>
                <a:pPr algn="ctr"/>
                <a:endParaRPr lang="en-US" sz="900" dirty="0">
                  <a:solidFill>
                    <a:srgbClr val="000000"/>
                  </a:solidFill>
                </a:endParaRPr>
              </a:p>
            </p:txBody>
          </p:sp>
          <p:sp>
            <p:nvSpPr>
              <p:cNvPr id="189" name="Oval 188"/>
              <p:cNvSpPr/>
              <p:nvPr/>
            </p:nvSpPr>
            <p:spPr>
              <a:xfrm>
                <a:off x="4542084" y="3417839"/>
                <a:ext cx="44887" cy="46732"/>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sp>
          <p:nvSpPr>
            <p:cNvPr id="187" name="Oval 186"/>
            <p:cNvSpPr/>
            <p:nvPr/>
          </p:nvSpPr>
          <p:spPr>
            <a:xfrm>
              <a:off x="7085226" y="4908744"/>
              <a:ext cx="39743" cy="3973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30" name="Group 333"/>
          <p:cNvGrpSpPr>
            <a:grpSpLocks/>
          </p:cNvGrpSpPr>
          <p:nvPr/>
        </p:nvGrpSpPr>
        <p:grpSpPr bwMode="auto">
          <a:xfrm>
            <a:off x="3552825" y="3181350"/>
            <a:ext cx="352425" cy="265113"/>
            <a:chOff x="6934200" y="4724400"/>
            <a:chExt cx="352923" cy="265393"/>
          </a:xfrm>
        </p:grpSpPr>
        <p:grpSp>
          <p:nvGrpSpPr>
            <p:cNvPr id="31" name="Group 244"/>
            <p:cNvGrpSpPr>
              <a:grpSpLocks/>
            </p:cNvGrpSpPr>
            <p:nvPr/>
          </p:nvGrpSpPr>
          <p:grpSpPr bwMode="auto">
            <a:xfrm>
              <a:off x="6934200" y="4724400"/>
              <a:ext cx="352923" cy="265393"/>
              <a:chOff x="4362537" y="3417839"/>
              <a:chExt cx="415203" cy="312166"/>
            </a:xfrm>
          </p:grpSpPr>
          <p:sp>
            <p:nvSpPr>
              <p:cNvPr id="1374" name="TextBox 431"/>
              <p:cNvSpPr txBox="1">
                <a:spLocks noChangeAspect="1" noChangeArrowheads="1"/>
              </p:cNvSpPr>
              <p:nvPr/>
            </p:nvSpPr>
            <p:spPr bwMode="auto">
              <a:xfrm>
                <a:off x="4362537" y="3505200"/>
                <a:ext cx="415203" cy="224805"/>
              </a:xfrm>
              <a:prstGeom prst="rect">
                <a:avLst/>
              </a:prstGeom>
              <a:solidFill>
                <a:srgbClr val="FF0000"/>
              </a:solidFill>
              <a:ln w="12700">
                <a:solidFill>
                  <a:schemeClr val="tx1"/>
                </a:solidFill>
                <a:miter lim="800000"/>
                <a:headEnd/>
                <a:tailEnd/>
              </a:ln>
            </p:spPr>
            <p:txBody>
              <a:bodyPr wrap="none" lIns="0" tIns="0" rIns="0" bIns="0" anchorCtr="1"/>
              <a:lstStyle/>
              <a:p>
                <a:pPr algn="ctr"/>
                <a:r>
                  <a:rPr lang="en-US" sz="900" dirty="0">
                    <a:solidFill>
                      <a:srgbClr val="000000"/>
                    </a:solidFill>
                  </a:rPr>
                  <a:t>V</a:t>
                </a:r>
              </a:p>
              <a:p>
                <a:pPr algn="ctr"/>
                <a:endParaRPr lang="en-US" sz="900" dirty="0">
                  <a:solidFill>
                    <a:srgbClr val="000000"/>
                  </a:solidFill>
                </a:endParaRPr>
              </a:p>
            </p:txBody>
          </p:sp>
          <p:sp>
            <p:nvSpPr>
              <p:cNvPr id="194" name="Oval 193"/>
              <p:cNvSpPr/>
              <p:nvPr/>
            </p:nvSpPr>
            <p:spPr>
              <a:xfrm>
                <a:off x="4542084" y="3417839"/>
                <a:ext cx="44887" cy="46732"/>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sp>
          <p:nvSpPr>
            <p:cNvPr id="192" name="Oval 191"/>
            <p:cNvSpPr/>
            <p:nvPr/>
          </p:nvSpPr>
          <p:spPr>
            <a:xfrm>
              <a:off x="7085226" y="4908744"/>
              <a:ext cx="39743" cy="3973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pic>
        <p:nvPicPr>
          <p:cNvPr id="1146" name="Picture 12" descr="162.jpg"/>
          <p:cNvPicPr>
            <a:picLocks noChangeAspect="1"/>
          </p:cNvPicPr>
          <p:nvPr/>
        </p:nvPicPr>
        <p:blipFill>
          <a:blip r:embed="rId3" cstate="print"/>
          <a:srcRect/>
          <a:stretch>
            <a:fillRect/>
          </a:stretch>
        </p:blipFill>
        <p:spPr bwMode="auto">
          <a:xfrm>
            <a:off x="3698875" y="2449513"/>
            <a:ext cx="206375" cy="273050"/>
          </a:xfrm>
          <a:prstGeom prst="rect">
            <a:avLst/>
          </a:prstGeom>
          <a:noFill/>
          <a:ln w="9525">
            <a:noFill/>
            <a:miter lim="800000"/>
            <a:headEnd/>
            <a:tailEnd/>
          </a:ln>
        </p:spPr>
      </p:pic>
      <p:grpSp>
        <p:nvGrpSpPr>
          <p:cNvPr id="34" name="Group 105"/>
          <p:cNvGrpSpPr>
            <a:grpSpLocks noChangeAspect="1"/>
          </p:cNvGrpSpPr>
          <p:nvPr/>
        </p:nvGrpSpPr>
        <p:grpSpPr bwMode="auto">
          <a:xfrm>
            <a:off x="568325" y="871538"/>
            <a:ext cx="395288" cy="284162"/>
            <a:chOff x="-3412944" y="4525544"/>
            <a:chExt cx="776286" cy="556217"/>
          </a:xfrm>
        </p:grpSpPr>
        <p:sp>
          <p:nvSpPr>
            <p:cNvPr id="1370" name="TextBox 153"/>
            <p:cNvSpPr txBox="1">
              <a:spLocks noChangeAspect="1"/>
            </p:cNvSpPr>
            <p:nvPr/>
          </p:nvSpPr>
          <p:spPr bwMode="auto">
            <a:xfrm>
              <a:off x="-3412944" y="4624560"/>
              <a:ext cx="776286" cy="457201"/>
            </a:xfrm>
            <a:prstGeom prst="rect">
              <a:avLst/>
            </a:prstGeom>
            <a:solidFill>
              <a:srgbClr val="FFC000"/>
            </a:solidFill>
            <a:ln w="12700">
              <a:solidFill>
                <a:schemeClr val="tx1"/>
              </a:solidFill>
              <a:miter lim="800000"/>
              <a:headEnd/>
              <a:tailEnd/>
            </a:ln>
          </p:spPr>
          <p:txBody>
            <a:bodyPr wrap="none" lIns="0" tIns="0" rIns="0" bIns="0"/>
            <a:lstStyle/>
            <a:p>
              <a:pPr algn="ctr"/>
              <a:r>
                <a:rPr lang="en-US" sz="900" b="1" dirty="0">
                  <a:solidFill>
                    <a:srgbClr val="000000"/>
                  </a:solidFill>
                </a:rPr>
                <a:t>V</a:t>
              </a:r>
            </a:p>
            <a:p>
              <a:pPr algn="ctr"/>
              <a:r>
                <a:rPr lang="en-US" sz="800" b="1" dirty="0">
                  <a:solidFill>
                    <a:srgbClr val="000000"/>
                  </a:solidFill>
                </a:rPr>
                <a:t>SHHC</a:t>
              </a:r>
            </a:p>
          </p:txBody>
        </p:sp>
        <p:sp>
          <p:nvSpPr>
            <p:cNvPr id="198" name="Oval 197"/>
            <p:cNvSpPr/>
            <p:nvPr/>
          </p:nvSpPr>
          <p:spPr>
            <a:xfrm>
              <a:off x="-3051301" y="4525544"/>
              <a:ext cx="77941" cy="77683"/>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35" name="Group 105"/>
          <p:cNvGrpSpPr>
            <a:grpSpLocks noChangeAspect="1"/>
          </p:cNvGrpSpPr>
          <p:nvPr/>
        </p:nvGrpSpPr>
        <p:grpSpPr bwMode="auto">
          <a:xfrm>
            <a:off x="6448425" y="868363"/>
            <a:ext cx="427038" cy="327025"/>
            <a:chOff x="41557" y="4274185"/>
            <a:chExt cx="838394" cy="639182"/>
          </a:xfrm>
        </p:grpSpPr>
        <p:sp>
          <p:nvSpPr>
            <p:cNvPr id="1368" name="TextBox 153"/>
            <p:cNvSpPr txBox="1">
              <a:spLocks noChangeAspect="1"/>
            </p:cNvSpPr>
            <p:nvPr/>
          </p:nvSpPr>
          <p:spPr bwMode="auto">
            <a:xfrm>
              <a:off x="41557" y="4419592"/>
              <a:ext cx="838394" cy="493775"/>
            </a:xfrm>
            <a:prstGeom prst="rect">
              <a:avLst/>
            </a:prstGeom>
            <a:solidFill>
              <a:srgbClr val="FFC000"/>
            </a:solidFill>
            <a:ln w="12700">
              <a:solidFill>
                <a:schemeClr val="tx1"/>
              </a:solidFill>
              <a:miter lim="800000"/>
              <a:headEnd/>
              <a:tailEnd/>
            </a:ln>
          </p:spPr>
          <p:txBody>
            <a:bodyPr wrap="none" lIns="0" tIns="0" rIns="0" bIns="0"/>
            <a:lstStyle/>
            <a:p>
              <a:pPr algn="ctr"/>
              <a:r>
                <a:rPr lang="en-US" sz="900" b="1" dirty="0">
                  <a:solidFill>
                    <a:srgbClr val="000000"/>
                  </a:solidFill>
                </a:rPr>
                <a:t>V</a:t>
              </a:r>
            </a:p>
            <a:p>
              <a:pPr algn="ctr"/>
              <a:r>
                <a:rPr lang="en-US" sz="900" b="1" dirty="0">
                  <a:solidFill>
                    <a:srgbClr val="000000"/>
                  </a:solidFill>
                </a:rPr>
                <a:t>BSTB</a:t>
              </a:r>
            </a:p>
          </p:txBody>
        </p:sp>
        <p:sp>
          <p:nvSpPr>
            <p:cNvPr id="203" name="Oval 202"/>
            <p:cNvSpPr/>
            <p:nvPr/>
          </p:nvSpPr>
          <p:spPr>
            <a:xfrm>
              <a:off x="396861" y="4274185"/>
              <a:ext cx="74801" cy="7757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37" name="Group 19"/>
          <p:cNvGrpSpPr>
            <a:grpSpLocks/>
          </p:cNvGrpSpPr>
          <p:nvPr/>
        </p:nvGrpSpPr>
        <p:grpSpPr bwMode="auto">
          <a:xfrm>
            <a:off x="6556375" y="1279525"/>
            <a:ext cx="336550" cy="312738"/>
            <a:chOff x="748352" y="1334088"/>
            <a:chExt cx="337182" cy="311519"/>
          </a:xfrm>
        </p:grpSpPr>
        <p:grpSp>
          <p:nvGrpSpPr>
            <p:cNvPr id="39" name="Group 417"/>
            <p:cNvGrpSpPr>
              <a:grpSpLocks noChangeAspect="1"/>
            </p:cNvGrpSpPr>
            <p:nvPr/>
          </p:nvGrpSpPr>
          <p:grpSpPr bwMode="auto">
            <a:xfrm>
              <a:off x="748352" y="1420504"/>
              <a:ext cx="337182" cy="225103"/>
              <a:chOff x="4190810" y="1691640"/>
              <a:chExt cx="466534" cy="311236"/>
            </a:xfrm>
          </p:grpSpPr>
          <p:sp>
            <p:nvSpPr>
              <p:cNvPr id="207" name="TextBox 206"/>
              <p:cNvSpPr txBox="1"/>
              <p:nvPr/>
            </p:nvSpPr>
            <p:spPr>
              <a:xfrm>
                <a:off x="4191000" y="1691640"/>
                <a:ext cx="466344" cy="310896"/>
              </a:xfrm>
              <a:prstGeom prst="rect">
                <a:avLst/>
              </a:prstGeom>
              <a:gradFill>
                <a:gsLst>
                  <a:gs pos="50000">
                    <a:srgbClr val="FF0000"/>
                  </a:gs>
                  <a:gs pos="5000">
                    <a:srgbClr val="FF0000"/>
                  </a:gs>
                  <a:gs pos="50000">
                    <a:srgbClr val="FF0000">
                      <a:alpha val="20000"/>
                    </a:srgbClr>
                  </a:gs>
                  <a:gs pos="52000">
                    <a:schemeClr val="bg1">
                      <a:alpha val="27000"/>
                    </a:schemeClr>
                  </a:gs>
                </a:gsLst>
                <a:lin ang="2700000" scaled="1"/>
              </a:gradFill>
              <a:ln w="12700">
                <a:solidFill>
                  <a:schemeClr val="tx1"/>
                </a:solidFill>
              </a:ln>
            </p:spPr>
            <p:txBody>
              <a:bodyPr wrap="none" lIns="0" tIns="0" rIns="0" bIns="0" anchorCtr="1"/>
              <a:lstStyle/>
              <a:p>
                <a:pPr algn="ctr">
                  <a:defRPr/>
                </a:pPr>
                <a:r>
                  <a:rPr lang="en-US" sz="900" dirty="0">
                    <a:solidFill>
                      <a:prstClr val="black"/>
                    </a:solidFill>
                    <a:latin typeface="Arial" pitchFamily="34" charset="0"/>
                    <a:cs typeface="Arial" pitchFamily="34" charset="0"/>
                  </a:rPr>
                  <a:t>V</a:t>
                </a:r>
              </a:p>
              <a:p>
                <a:pPr algn="ctr">
                  <a:defRPr/>
                </a:pPr>
                <a:endParaRPr lang="en-US" sz="900" dirty="0">
                  <a:solidFill>
                    <a:prstClr val="black"/>
                  </a:solidFill>
                  <a:latin typeface="Arial" pitchFamily="34" charset="0"/>
                  <a:cs typeface="Arial" pitchFamily="34" charset="0"/>
                </a:endParaRPr>
              </a:p>
              <a:p>
                <a:pPr algn="ctr">
                  <a:defRPr/>
                </a:pPr>
                <a:endParaRPr lang="en-US" sz="900" dirty="0">
                  <a:solidFill>
                    <a:prstClr val="black"/>
                  </a:solidFill>
                  <a:latin typeface="Arial" pitchFamily="34" charset="0"/>
                  <a:cs typeface="Arial" pitchFamily="34" charset="0"/>
                </a:endParaRPr>
              </a:p>
            </p:txBody>
          </p:sp>
          <p:cxnSp>
            <p:nvCxnSpPr>
              <p:cNvPr id="208" name="Straight Connector 207"/>
              <p:cNvCxnSpPr/>
              <p:nvPr/>
            </p:nvCxnSpPr>
            <p:spPr>
              <a:xfrm flipV="1">
                <a:off x="4190810" y="1692410"/>
                <a:ext cx="459933" cy="3104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6" name="Oval 205"/>
            <p:cNvSpPr/>
            <p:nvPr/>
          </p:nvSpPr>
          <p:spPr bwMode="auto">
            <a:xfrm>
              <a:off x="896267" y="1334088"/>
              <a:ext cx="39762" cy="39533"/>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40" name="Group 19"/>
          <p:cNvGrpSpPr>
            <a:grpSpLocks/>
          </p:cNvGrpSpPr>
          <p:nvPr/>
        </p:nvGrpSpPr>
        <p:grpSpPr bwMode="auto">
          <a:xfrm>
            <a:off x="6556375" y="2087563"/>
            <a:ext cx="336550" cy="311150"/>
            <a:chOff x="748352" y="1334088"/>
            <a:chExt cx="337182" cy="311519"/>
          </a:xfrm>
        </p:grpSpPr>
        <p:grpSp>
          <p:nvGrpSpPr>
            <p:cNvPr id="42" name="Group 417"/>
            <p:cNvGrpSpPr>
              <a:grpSpLocks noChangeAspect="1"/>
            </p:cNvGrpSpPr>
            <p:nvPr/>
          </p:nvGrpSpPr>
          <p:grpSpPr bwMode="auto">
            <a:xfrm>
              <a:off x="748352" y="1420504"/>
              <a:ext cx="337182" cy="225103"/>
              <a:chOff x="4190810" y="1691640"/>
              <a:chExt cx="466534" cy="311236"/>
            </a:xfrm>
          </p:grpSpPr>
          <p:sp>
            <p:nvSpPr>
              <p:cNvPr id="212" name="TextBox 211"/>
              <p:cNvSpPr txBox="1"/>
              <p:nvPr/>
            </p:nvSpPr>
            <p:spPr>
              <a:xfrm>
                <a:off x="4191000" y="1691640"/>
                <a:ext cx="466344" cy="310896"/>
              </a:xfrm>
              <a:prstGeom prst="rect">
                <a:avLst/>
              </a:prstGeom>
              <a:gradFill>
                <a:gsLst>
                  <a:gs pos="50000">
                    <a:srgbClr val="FF0000"/>
                  </a:gs>
                  <a:gs pos="5000">
                    <a:srgbClr val="FF0000"/>
                  </a:gs>
                  <a:gs pos="50000">
                    <a:srgbClr val="FF0000">
                      <a:alpha val="20000"/>
                    </a:srgbClr>
                  </a:gs>
                  <a:gs pos="52000">
                    <a:schemeClr val="bg1">
                      <a:alpha val="27000"/>
                    </a:schemeClr>
                  </a:gs>
                </a:gsLst>
                <a:lin ang="2700000" scaled="1"/>
              </a:gradFill>
              <a:ln w="12700">
                <a:solidFill>
                  <a:schemeClr val="tx1"/>
                </a:solidFill>
              </a:ln>
            </p:spPr>
            <p:txBody>
              <a:bodyPr wrap="none" lIns="0" tIns="0" rIns="0" bIns="0" anchorCtr="1"/>
              <a:lstStyle/>
              <a:p>
                <a:pPr algn="ctr">
                  <a:defRPr/>
                </a:pPr>
                <a:r>
                  <a:rPr lang="en-US" sz="900" dirty="0">
                    <a:solidFill>
                      <a:prstClr val="black"/>
                    </a:solidFill>
                    <a:latin typeface="Arial" pitchFamily="34" charset="0"/>
                    <a:cs typeface="Arial" pitchFamily="34" charset="0"/>
                  </a:rPr>
                  <a:t>V</a:t>
                </a:r>
              </a:p>
              <a:p>
                <a:pPr algn="ctr">
                  <a:defRPr/>
                </a:pPr>
                <a:endParaRPr lang="en-US" sz="900" dirty="0">
                  <a:solidFill>
                    <a:prstClr val="black"/>
                  </a:solidFill>
                  <a:latin typeface="Arial" pitchFamily="34" charset="0"/>
                  <a:cs typeface="Arial" pitchFamily="34" charset="0"/>
                </a:endParaRPr>
              </a:p>
              <a:p>
                <a:pPr algn="ctr">
                  <a:defRPr/>
                </a:pPr>
                <a:endParaRPr lang="en-US" sz="900" dirty="0">
                  <a:solidFill>
                    <a:prstClr val="black"/>
                  </a:solidFill>
                  <a:latin typeface="Arial" pitchFamily="34" charset="0"/>
                  <a:cs typeface="Arial" pitchFamily="34" charset="0"/>
                </a:endParaRPr>
              </a:p>
            </p:txBody>
          </p:sp>
          <p:cxnSp>
            <p:nvCxnSpPr>
              <p:cNvPr id="213" name="Straight Connector 212"/>
              <p:cNvCxnSpPr/>
              <p:nvPr/>
            </p:nvCxnSpPr>
            <p:spPr>
              <a:xfrm flipV="1">
                <a:off x="4190810" y="1690825"/>
                <a:ext cx="459933" cy="31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1" name="Oval 210"/>
            <p:cNvSpPr/>
            <p:nvPr/>
          </p:nvSpPr>
          <p:spPr bwMode="auto">
            <a:xfrm>
              <a:off x="896267" y="1334088"/>
              <a:ext cx="39762" cy="3973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43" name="Group 147"/>
          <p:cNvGrpSpPr>
            <a:grpSpLocks/>
          </p:cNvGrpSpPr>
          <p:nvPr/>
        </p:nvGrpSpPr>
        <p:grpSpPr bwMode="auto">
          <a:xfrm>
            <a:off x="6491288" y="1592263"/>
            <a:ext cx="387350" cy="388937"/>
            <a:chOff x="82550" y="4330749"/>
            <a:chExt cx="844391" cy="761951"/>
          </a:xfrm>
        </p:grpSpPr>
        <p:grpSp>
          <p:nvGrpSpPr>
            <p:cNvPr id="44" name="Group 710"/>
            <p:cNvGrpSpPr>
              <a:grpSpLocks/>
            </p:cNvGrpSpPr>
            <p:nvPr/>
          </p:nvGrpSpPr>
          <p:grpSpPr bwMode="auto">
            <a:xfrm>
              <a:off x="82550" y="4330749"/>
              <a:ext cx="844391" cy="761951"/>
              <a:chOff x="66674" y="1403344"/>
              <a:chExt cx="685800" cy="761987"/>
            </a:xfrm>
          </p:grpSpPr>
          <p:grpSp>
            <p:nvGrpSpPr>
              <p:cNvPr id="47" name="Group 92"/>
              <p:cNvGrpSpPr>
                <a:grpSpLocks/>
              </p:cNvGrpSpPr>
              <p:nvPr/>
            </p:nvGrpSpPr>
            <p:grpSpPr bwMode="auto">
              <a:xfrm>
                <a:off x="66674" y="1708130"/>
                <a:ext cx="685800" cy="457201"/>
                <a:chOff x="0" y="0"/>
                <a:chExt cx="685800" cy="457200"/>
              </a:xfrm>
            </p:grpSpPr>
            <p:sp>
              <p:nvSpPr>
                <p:cNvPr id="1353" name="TextBox 5"/>
                <p:cNvSpPr txBox="1">
                  <a:spLocks noChangeAspect="1"/>
                </p:cNvSpPr>
                <p:nvPr/>
              </p:nvSpPr>
              <p:spPr bwMode="auto">
                <a:xfrm>
                  <a:off x="-266" y="31"/>
                  <a:ext cx="685928" cy="457221"/>
                </a:xfrm>
                <a:prstGeom prst="rect">
                  <a:avLst/>
                </a:prstGeom>
                <a:solidFill>
                  <a:srgbClr val="0099FF"/>
                </a:solidFill>
                <a:ln w="12700">
                  <a:solidFill>
                    <a:schemeClr val="tx1"/>
                  </a:solidFill>
                  <a:miter lim="800000"/>
                  <a:headEnd/>
                  <a:tailEnd/>
                </a:ln>
              </p:spPr>
              <p:txBody>
                <a:bodyPr wrap="none" lIns="0" tIns="0" rIns="0" bIns="0"/>
                <a:lstStyle/>
                <a:p>
                  <a:pPr algn="ctr"/>
                  <a:r>
                    <a:rPr lang="en-US" sz="900" b="1" dirty="0">
                      <a:solidFill>
                        <a:srgbClr val="000000"/>
                      </a:solidFill>
                    </a:rPr>
                    <a:t>V</a:t>
                  </a:r>
                </a:p>
                <a:p>
                  <a:pPr algn="ctr"/>
                  <a:endParaRPr lang="en-US" sz="900" b="1" dirty="0">
                    <a:solidFill>
                      <a:srgbClr val="000000"/>
                    </a:solidFill>
                  </a:endParaRPr>
                </a:p>
              </p:txBody>
            </p:sp>
            <p:cxnSp>
              <p:nvCxnSpPr>
                <p:cNvPr id="220" name="Straight Connector 219"/>
                <p:cNvCxnSpPr/>
                <p:nvPr/>
              </p:nvCxnSpPr>
              <p:spPr>
                <a:xfrm>
                  <a:off x="0" y="10"/>
                  <a:ext cx="685800" cy="4571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V="1">
                  <a:off x="0" y="10"/>
                  <a:ext cx="685800" cy="4571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52" name="Text Box 8"/>
              <p:cNvSpPr txBox="1">
                <a:spLocks noChangeArrowheads="1"/>
              </p:cNvSpPr>
              <p:nvPr/>
            </p:nvSpPr>
            <p:spPr bwMode="auto">
              <a:xfrm>
                <a:off x="181158" y="1403344"/>
                <a:ext cx="456428" cy="271647"/>
              </a:xfrm>
              <a:prstGeom prst="rect">
                <a:avLst/>
              </a:prstGeom>
              <a:noFill/>
              <a:ln w="9525">
                <a:noFill/>
                <a:miter lim="800000"/>
                <a:headEnd/>
                <a:tailEnd/>
              </a:ln>
            </p:spPr>
            <p:txBody>
              <a:bodyPr lIns="0" tIns="0" rIns="0" bIns="0">
                <a:spAutoFit/>
              </a:bodyPr>
              <a:lstStyle/>
              <a:p>
                <a:pPr algn="ctr"/>
                <a:endParaRPr lang="en-US" sz="900" b="1" dirty="0">
                  <a:solidFill>
                    <a:srgbClr val="000000"/>
                  </a:solidFill>
                </a:endParaRPr>
              </a:p>
            </p:txBody>
          </p:sp>
        </p:grpSp>
        <p:sp>
          <p:nvSpPr>
            <p:cNvPr id="216" name="Oval 215"/>
            <p:cNvSpPr/>
            <p:nvPr/>
          </p:nvSpPr>
          <p:spPr>
            <a:xfrm>
              <a:off x="463218" y="4489358"/>
              <a:ext cx="76134" cy="777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pic>
        <p:nvPicPr>
          <p:cNvPr id="1152" name="Picture 12" descr="162.jpg"/>
          <p:cNvPicPr>
            <a:picLocks noChangeAspect="1"/>
          </p:cNvPicPr>
          <p:nvPr/>
        </p:nvPicPr>
        <p:blipFill>
          <a:blip r:embed="rId3" cstate="print"/>
          <a:srcRect/>
          <a:stretch>
            <a:fillRect/>
          </a:stretch>
        </p:blipFill>
        <p:spPr bwMode="auto">
          <a:xfrm>
            <a:off x="6686550" y="2879725"/>
            <a:ext cx="206375" cy="274638"/>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8572500" y="53975"/>
          <a:ext cx="339725" cy="381000"/>
        </p:xfrm>
        <a:graphic>
          <a:graphicData uri="http://schemas.openxmlformats.org/presentationml/2006/ole">
            <p:oleObj spid="_x0000_s35842" name="Bitmap Image" r:id="rId5" imgW="7621064" imgH="5714286" progId="PBrush">
              <p:embed/>
            </p:oleObj>
          </a:graphicData>
        </a:graphic>
      </p:graphicFrame>
      <p:pic>
        <p:nvPicPr>
          <p:cNvPr id="1167" name="Picture 61"/>
          <p:cNvPicPr>
            <a:picLocks noChangeAspect="1" noChangeArrowheads="1"/>
          </p:cNvPicPr>
          <p:nvPr/>
        </p:nvPicPr>
        <p:blipFill>
          <a:blip r:embed="rId6" cstate="print"/>
          <a:srcRect/>
          <a:stretch>
            <a:fillRect/>
          </a:stretch>
        </p:blipFill>
        <p:spPr bwMode="auto">
          <a:xfrm>
            <a:off x="276225" y="38100"/>
            <a:ext cx="304800" cy="422275"/>
          </a:xfrm>
          <a:prstGeom prst="rect">
            <a:avLst/>
          </a:prstGeom>
          <a:noFill/>
          <a:ln w="9525">
            <a:noFill/>
            <a:miter lim="800000"/>
            <a:headEnd/>
            <a:tailEnd/>
          </a:ln>
        </p:spPr>
      </p:pic>
      <p:pic>
        <p:nvPicPr>
          <p:cNvPr id="1168" name="Picture 6" descr="1st Army.png"/>
          <p:cNvPicPr>
            <a:picLocks noChangeAspect="1"/>
          </p:cNvPicPr>
          <p:nvPr/>
        </p:nvPicPr>
        <p:blipFill>
          <a:blip r:embed="rId4" cstate="print"/>
          <a:srcRect/>
          <a:stretch>
            <a:fillRect/>
          </a:stretch>
        </p:blipFill>
        <p:spPr bwMode="auto">
          <a:xfrm>
            <a:off x="768350" y="2141538"/>
            <a:ext cx="204788" cy="274637"/>
          </a:xfrm>
          <a:prstGeom prst="rect">
            <a:avLst/>
          </a:prstGeom>
          <a:noFill/>
          <a:ln w="9525">
            <a:noFill/>
            <a:miter lim="800000"/>
            <a:headEnd/>
            <a:tailEnd/>
          </a:ln>
        </p:spPr>
      </p:pic>
      <p:sp>
        <p:nvSpPr>
          <p:cNvPr id="245" name="Rectangle 244"/>
          <p:cNvSpPr/>
          <p:nvPr/>
        </p:nvSpPr>
        <p:spPr>
          <a:xfrm>
            <a:off x="3914775" y="3138488"/>
            <a:ext cx="1974850" cy="365125"/>
          </a:xfrm>
          <a:prstGeom prst="rect">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0" name="Rectangle 249"/>
          <p:cNvSpPr/>
          <p:nvPr/>
        </p:nvSpPr>
        <p:spPr>
          <a:xfrm>
            <a:off x="3278188" y="6378575"/>
            <a:ext cx="639762" cy="2413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latin typeface="Arial" pitchFamily="34" charset="0"/>
            </a:endParaRPr>
          </a:p>
        </p:txBody>
      </p:sp>
      <p:sp>
        <p:nvSpPr>
          <p:cNvPr id="1171" name="TextBox 250"/>
          <p:cNvSpPr txBox="1">
            <a:spLocks noChangeArrowheads="1"/>
          </p:cNvSpPr>
          <p:nvPr/>
        </p:nvSpPr>
        <p:spPr bwMode="auto">
          <a:xfrm>
            <a:off x="3932238" y="6330950"/>
            <a:ext cx="757237" cy="338138"/>
          </a:xfrm>
          <a:prstGeom prst="rect">
            <a:avLst/>
          </a:prstGeom>
          <a:noFill/>
          <a:ln w="9525">
            <a:noFill/>
            <a:miter lim="800000"/>
            <a:headEnd/>
            <a:tailEnd/>
          </a:ln>
        </p:spPr>
        <p:txBody>
          <a:bodyPr wrap="none">
            <a:spAutoFit/>
          </a:bodyPr>
          <a:lstStyle/>
          <a:p>
            <a:r>
              <a:rPr lang="en-US" sz="800" dirty="0"/>
              <a:t>10 TMs NoK</a:t>
            </a:r>
          </a:p>
          <a:p>
            <a:r>
              <a:rPr lang="en-US" sz="800" dirty="0"/>
              <a:t>6 </a:t>
            </a:r>
            <a:r>
              <a:rPr lang="en-US" sz="800" dirty="0" smtClean="0"/>
              <a:t>TMs </a:t>
            </a:r>
            <a:r>
              <a:rPr lang="en-US" sz="800" dirty="0"/>
              <a:t>SoK</a:t>
            </a:r>
          </a:p>
        </p:txBody>
      </p:sp>
      <p:sp>
        <p:nvSpPr>
          <p:cNvPr id="1172" name="TextBox 251"/>
          <p:cNvSpPr txBox="1">
            <a:spLocks noChangeArrowheads="1"/>
          </p:cNvSpPr>
          <p:nvPr/>
        </p:nvSpPr>
        <p:spPr bwMode="auto">
          <a:xfrm>
            <a:off x="3101975" y="6019800"/>
            <a:ext cx="601663" cy="230188"/>
          </a:xfrm>
          <a:prstGeom prst="rect">
            <a:avLst/>
          </a:prstGeom>
          <a:noFill/>
          <a:ln w="9525">
            <a:noFill/>
            <a:miter lim="800000"/>
            <a:headEnd/>
            <a:tailEnd/>
          </a:ln>
        </p:spPr>
        <p:txBody>
          <a:bodyPr wrap="none">
            <a:spAutoFit/>
          </a:bodyPr>
          <a:lstStyle/>
          <a:p>
            <a:r>
              <a:rPr lang="en-US" sz="900" dirty="0"/>
              <a:t>Legend:</a:t>
            </a:r>
          </a:p>
        </p:txBody>
      </p:sp>
      <p:sp>
        <p:nvSpPr>
          <p:cNvPr id="1173" name="TextBox 252"/>
          <p:cNvSpPr txBox="1">
            <a:spLocks noChangeArrowheads="1"/>
          </p:cNvSpPr>
          <p:nvPr/>
        </p:nvSpPr>
        <p:spPr bwMode="auto">
          <a:xfrm>
            <a:off x="4965700" y="6369050"/>
            <a:ext cx="825500" cy="231775"/>
          </a:xfrm>
          <a:prstGeom prst="rect">
            <a:avLst/>
          </a:prstGeom>
          <a:noFill/>
          <a:ln w="9525">
            <a:noFill/>
            <a:miter lim="800000"/>
            <a:headEnd/>
            <a:tailEnd/>
          </a:ln>
        </p:spPr>
        <p:txBody>
          <a:bodyPr wrap="none">
            <a:spAutoFit/>
          </a:bodyPr>
          <a:lstStyle/>
          <a:p>
            <a:r>
              <a:rPr lang="en-US" sz="900" dirty="0"/>
              <a:t>01 JUN LAD</a:t>
            </a:r>
          </a:p>
        </p:txBody>
      </p:sp>
      <p:sp>
        <p:nvSpPr>
          <p:cNvPr id="254" name="Right Brace 253"/>
          <p:cNvSpPr/>
          <p:nvPr/>
        </p:nvSpPr>
        <p:spPr>
          <a:xfrm>
            <a:off x="4694238" y="6380163"/>
            <a:ext cx="274637" cy="203200"/>
          </a:xfrm>
          <a:prstGeom prst="rightBrace">
            <a:avLst>
              <a:gd name="adj1" fmla="val 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900" dirty="0">
              <a:latin typeface="Arial" pitchFamily="34" charset="0"/>
            </a:endParaRPr>
          </a:p>
        </p:txBody>
      </p:sp>
      <p:sp>
        <p:nvSpPr>
          <p:cNvPr id="255" name="Rectangle 254"/>
          <p:cNvSpPr/>
          <p:nvPr/>
        </p:nvSpPr>
        <p:spPr>
          <a:xfrm>
            <a:off x="3136900" y="6219825"/>
            <a:ext cx="2743200" cy="4873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latin typeface="Arial" pitchFamily="34" charset="0"/>
            </a:endParaRPr>
          </a:p>
        </p:txBody>
      </p:sp>
      <p:sp>
        <p:nvSpPr>
          <p:cNvPr id="261" name="Rectangle 260"/>
          <p:cNvSpPr/>
          <p:nvPr/>
        </p:nvSpPr>
        <p:spPr>
          <a:xfrm>
            <a:off x="6926263" y="1620838"/>
            <a:ext cx="1979612" cy="1198562"/>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3" name="Rectangle 262"/>
          <p:cNvSpPr/>
          <p:nvPr/>
        </p:nvSpPr>
        <p:spPr>
          <a:xfrm>
            <a:off x="6905625" y="3589338"/>
            <a:ext cx="1979613" cy="2198687"/>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3" name="Rectangle 222"/>
          <p:cNvSpPr/>
          <p:nvPr/>
        </p:nvSpPr>
        <p:spPr>
          <a:xfrm>
            <a:off x="161925" y="1562100"/>
            <a:ext cx="2786063" cy="223838"/>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6" name="Rectangle 225"/>
          <p:cNvSpPr/>
          <p:nvPr/>
        </p:nvSpPr>
        <p:spPr>
          <a:xfrm>
            <a:off x="6099175" y="6157913"/>
            <a:ext cx="2786063" cy="393700"/>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80" name="TextBox 227"/>
          <p:cNvSpPr txBox="1">
            <a:spLocks noChangeArrowheads="1"/>
          </p:cNvSpPr>
          <p:nvPr/>
        </p:nvSpPr>
        <p:spPr bwMode="auto">
          <a:xfrm>
            <a:off x="6591300" y="6164263"/>
            <a:ext cx="1828800" cy="369887"/>
          </a:xfrm>
          <a:prstGeom prst="rect">
            <a:avLst/>
          </a:prstGeom>
          <a:noFill/>
          <a:ln w="9525">
            <a:noFill/>
            <a:miter lim="800000"/>
            <a:headEnd/>
            <a:tailEnd/>
          </a:ln>
        </p:spPr>
        <p:txBody>
          <a:bodyPr>
            <a:spAutoFit/>
          </a:bodyPr>
          <a:lstStyle/>
          <a:p>
            <a:pPr algn="ctr"/>
            <a:r>
              <a:rPr lang="en-US" sz="900" b="1" dirty="0"/>
              <a:t>INDICATES CHANGE FROM COA BRIEFED ON 27 APR 12</a:t>
            </a:r>
          </a:p>
        </p:txBody>
      </p:sp>
      <p:sp>
        <p:nvSpPr>
          <p:cNvPr id="232" name="Text Box 8"/>
          <p:cNvSpPr txBox="1">
            <a:spLocks noChangeArrowheads="1"/>
          </p:cNvSpPr>
          <p:nvPr/>
        </p:nvSpPr>
        <p:spPr bwMode="auto">
          <a:xfrm>
            <a:off x="2279650" y="13786"/>
            <a:ext cx="4573588" cy="169277"/>
          </a:xfrm>
          <a:prstGeom prst="rect">
            <a:avLst/>
          </a:prstGeom>
          <a:solidFill>
            <a:srgbClr val="008000"/>
          </a:solidFill>
          <a:ln w="9525">
            <a:solidFill>
              <a:schemeClr val="tx1"/>
            </a:solidFill>
            <a:miter lim="800000"/>
            <a:headEnd/>
            <a:tailEnd/>
          </a:ln>
        </p:spPr>
        <p:txBody>
          <a:bodyPr lIns="0" tIns="0" rIns="0" bIns="0" anchor="ctr" anchorCtr="1">
            <a:spAutoFit/>
          </a:bodyPr>
          <a:lstStyle/>
          <a:p>
            <a:pPr algn="ctr">
              <a:defRPr/>
            </a:pPr>
            <a:r>
              <a:rPr lang="en-US" sz="1100" dirty="0" smtClean="0">
                <a:solidFill>
                  <a:srgbClr val="FFFFFF"/>
                </a:solidFill>
                <a:latin typeface="Calibri" pitchFamily="34" charset="0"/>
              </a:rPr>
              <a:t>UNCLASSIFIED // FOUO</a:t>
            </a:r>
            <a:endParaRPr lang="en-US" sz="1100" dirty="0">
              <a:solidFill>
                <a:srgbClr val="FFFFFF"/>
              </a:solidFill>
              <a:latin typeface="Calibri" pitchFamily="34" charset="0"/>
            </a:endParaRPr>
          </a:p>
        </p:txBody>
      </p:sp>
      <p:sp>
        <p:nvSpPr>
          <p:cNvPr id="246" name="Rectangle 245"/>
          <p:cNvSpPr/>
          <p:nvPr/>
        </p:nvSpPr>
        <p:spPr>
          <a:xfrm>
            <a:off x="3914775" y="4941888"/>
            <a:ext cx="1960563" cy="1066800"/>
          </a:xfrm>
          <a:prstGeom prst="rect">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8" name="Group 147"/>
          <p:cNvGrpSpPr>
            <a:grpSpLocks/>
          </p:cNvGrpSpPr>
          <p:nvPr/>
        </p:nvGrpSpPr>
        <p:grpSpPr bwMode="auto">
          <a:xfrm>
            <a:off x="3452813" y="5603875"/>
            <a:ext cx="430212" cy="387350"/>
            <a:chOff x="82550" y="4330749"/>
            <a:chExt cx="844391" cy="761951"/>
          </a:xfrm>
        </p:grpSpPr>
        <p:grpSp>
          <p:nvGrpSpPr>
            <p:cNvPr id="49" name="Group 710"/>
            <p:cNvGrpSpPr>
              <a:grpSpLocks/>
            </p:cNvGrpSpPr>
            <p:nvPr/>
          </p:nvGrpSpPr>
          <p:grpSpPr bwMode="auto">
            <a:xfrm>
              <a:off x="82550" y="4330749"/>
              <a:ext cx="844391" cy="761951"/>
              <a:chOff x="66674" y="1403344"/>
              <a:chExt cx="685800" cy="761987"/>
            </a:xfrm>
          </p:grpSpPr>
          <p:grpSp>
            <p:nvGrpSpPr>
              <p:cNvPr id="50" name="Group 92"/>
              <p:cNvGrpSpPr>
                <a:grpSpLocks/>
              </p:cNvGrpSpPr>
              <p:nvPr/>
            </p:nvGrpSpPr>
            <p:grpSpPr bwMode="auto">
              <a:xfrm>
                <a:off x="66674" y="1708130"/>
                <a:ext cx="685800" cy="457201"/>
                <a:chOff x="0" y="0"/>
                <a:chExt cx="685800" cy="457200"/>
              </a:xfrm>
            </p:grpSpPr>
            <p:sp>
              <p:nvSpPr>
                <p:cNvPr id="1346" name="TextBox 5"/>
                <p:cNvSpPr txBox="1">
                  <a:spLocks noChangeAspect="1"/>
                </p:cNvSpPr>
                <p:nvPr/>
              </p:nvSpPr>
              <p:spPr bwMode="auto">
                <a:xfrm>
                  <a:off x="-266" y="31"/>
                  <a:ext cx="685928" cy="457221"/>
                </a:xfrm>
                <a:prstGeom prst="rect">
                  <a:avLst/>
                </a:prstGeom>
                <a:solidFill>
                  <a:srgbClr val="0099FF"/>
                </a:solidFill>
                <a:ln w="12700">
                  <a:solidFill>
                    <a:schemeClr val="tx1"/>
                  </a:solidFill>
                  <a:miter lim="800000"/>
                  <a:headEnd/>
                  <a:tailEnd/>
                </a:ln>
              </p:spPr>
              <p:txBody>
                <a:bodyPr wrap="none" lIns="0" tIns="0" rIns="0" bIns="0"/>
                <a:lstStyle/>
                <a:p>
                  <a:pPr algn="ctr"/>
                  <a:r>
                    <a:rPr lang="en-US" sz="900" b="1" dirty="0">
                      <a:solidFill>
                        <a:srgbClr val="000000"/>
                      </a:solidFill>
                    </a:rPr>
                    <a:t>V</a:t>
                  </a:r>
                </a:p>
                <a:p>
                  <a:pPr algn="ctr"/>
                  <a:endParaRPr lang="en-US" sz="900" b="1" dirty="0">
                    <a:solidFill>
                      <a:srgbClr val="000000"/>
                    </a:solidFill>
                  </a:endParaRPr>
                </a:p>
              </p:txBody>
            </p:sp>
            <p:cxnSp>
              <p:nvCxnSpPr>
                <p:cNvPr id="45" name="Straight Connector 44"/>
                <p:cNvCxnSpPr/>
                <p:nvPr/>
              </p:nvCxnSpPr>
              <p:spPr>
                <a:xfrm>
                  <a:off x="0" y="1257"/>
                  <a:ext cx="685800" cy="4559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0" y="1257"/>
                  <a:ext cx="685800" cy="4559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45" name="Text Box 8"/>
              <p:cNvSpPr txBox="1">
                <a:spLocks noChangeArrowheads="1"/>
              </p:cNvSpPr>
              <p:nvPr/>
            </p:nvSpPr>
            <p:spPr bwMode="auto">
              <a:xfrm>
                <a:off x="181158" y="1403344"/>
                <a:ext cx="456428" cy="271647"/>
              </a:xfrm>
              <a:prstGeom prst="rect">
                <a:avLst/>
              </a:prstGeom>
              <a:noFill/>
              <a:ln w="9525">
                <a:noFill/>
                <a:miter lim="800000"/>
                <a:headEnd/>
                <a:tailEnd/>
              </a:ln>
            </p:spPr>
            <p:txBody>
              <a:bodyPr lIns="0" tIns="0" rIns="0" bIns="0">
                <a:spAutoFit/>
              </a:bodyPr>
              <a:lstStyle/>
              <a:p>
                <a:pPr algn="ctr"/>
                <a:endParaRPr lang="en-US" sz="900" b="1" dirty="0">
                  <a:solidFill>
                    <a:srgbClr val="000000"/>
                  </a:solidFill>
                </a:endParaRPr>
              </a:p>
            </p:txBody>
          </p:sp>
        </p:grpSp>
        <p:sp>
          <p:nvSpPr>
            <p:cNvPr id="41" name="Oval 40"/>
            <p:cNvSpPr/>
            <p:nvPr/>
          </p:nvSpPr>
          <p:spPr>
            <a:xfrm>
              <a:off x="462682" y="4490010"/>
              <a:ext cx="77895" cy="7494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51" name="Group 19"/>
          <p:cNvGrpSpPr>
            <a:grpSpLocks/>
          </p:cNvGrpSpPr>
          <p:nvPr/>
        </p:nvGrpSpPr>
        <p:grpSpPr bwMode="auto">
          <a:xfrm>
            <a:off x="6477000" y="3590925"/>
            <a:ext cx="336550" cy="311150"/>
            <a:chOff x="748352" y="1334088"/>
            <a:chExt cx="337182" cy="311519"/>
          </a:xfrm>
        </p:grpSpPr>
        <p:grpSp>
          <p:nvGrpSpPr>
            <p:cNvPr id="52" name="Group 417"/>
            <p:cNvGrpSpPr>
              <a:grpSpLocks noChangeAspect="1"/>
            </p:cNvGrpSpPr>
            <p:nvPr/>
          </p:nvGrpSpPr>
          <p:grpSpPr bwMode="auto">
            <a:xfrm>
              <a:off x="748352" y="1420504"/>
              <a:ext cx="337182" cy="225103"/>
              <a:chOff x="4190810" y="1691640"/>
              <a:chExt cx="466534" cy="311236"/>
            </a:xfrm>
          </p:grpSpPr>
          <p:sp>
            <p:nvSpPr>
              <p:cNvPr id="235" name="TextBox 234"/>
              <p:cNvSpPr txBox="1"/>
              <p:nvPr/>
            </p:nvSpPr>
            <p:spPr>
              <a:xfrm>
                <a:off x="4191000" y="1691640"/>
                <a:ext cx="466344" cy="310896"/>
              </a:xfrm>
              <a:prstGeom prst="rect">
                <a:avLst/>
              </a:prstGeom>
              <a:gradFill>
                <a:gsLst>
                  <a:gs pos="50000">
                    <a:srgbClr val="FF0000"/>
                  </a:gs>
                  <a:gs pos="5000">
                    <a:srgbClr val="FF0000"/>
                  </a:gs>
                  <a:gs pos="50000">
                    <a:srgbClr val="FF0000">
                      <a:alpha val="20000"/>
                    </a:srgbClr>
                  </a:gs>
                  <a:gs pos="52000">
                    <a:schemeClr val="bg1">
                      <a:alpha val="27000"/>
                    </a:schemeClr>
                  </a:gs>
                </a:gsLst>
                <a:lin ang="2700000" scaled="1"/>
              </a:gradFill>
              <a:ln w="12700">
                <a:solidFill>
                  <a:schemeClr val="tx1"/>
                </a:solidFill>
              </a:ln>
            </p:spPr>
            <p:txBody>
              <a:bodyPr wrap="none" lIns="0" tIns="0" rIns="0" bIns="0" anchorCtr="1"/>
              <a:lstStyle/>
              <a:p>
                <a:pPr algn="ctr">
                  <a:defRPr/>
                </a:pPr>
                <a:r>
                  <a:rPr lang="en-US" sz="900" dirty="0">
                    <a:solidFill>
                      <a:prstClr val="black"/>
                    </a:solidFill>
                    <a:latin typeface="Arial" pitchFamily="34" charset="0"/>
                    <a:cs typeface="Arial" pitchFamily="34" charset="0"/>
                  </a:rPr>
                  <a:t>V</a:t>
                </a:r>
              </a:p>
              <a:p>
                <a:pPr algn="ctr">
                  <a:defRPr/>
                </a:pPr>
                <a:endParaRPr lang="en-US" sz="900" dirty="0">
                  <a:solidFill>
                    <a:prstClr val="black"/>
                  </a:solidFill>
                  <a:latin typeface="Arial" pitchFamily="34" charset="0"/>
                  <a:cs typeface="Arial" pitchFamily="34" charset="0"/>
                </a:endParaRPr>
              </a:p>
              <a:p>
                <a:pPr algn="ctr">
                  <a:defRPr/>
                </a:pPr>
                <a:endParaRPr lang="en-US" sz="900" dirty="0">
                  <a:solidFill>
                    <a:prstClr val="black"/>
                  </a:solidFill>
                  <a:latin typeface="Arial" pitchFamily="34" charset="0"/>
                  <a:cs typeface="Arial" pitchFamily="34" charset="0"/>
                </a:endParaRPr>
              </a:p>
            </p:txBody>
          </p:sp>
          <p:cxnSp>
            <p:nvCxnSpPr>
              <p:cNvPr id="240" name="Straight Connector 239"/>
              <p:cNvCxnSpPr/>
              <p:nvPr/>
            </p:nvCxnSpPr>
            <p:spPr>
              <a:xfrm flipV="1">
                <a:off x="4190810" y="1690825"/>
                <a:ext cx="459933" cy="31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4" name="Oval 233"/>
            <p:cNvSpPr/>
            <p:nvPr/>
          </p:nvSpPr>
          <p:spPr bwMode="auto">
            <a:xfrm>
              <a:off x="896267" y="1334088"/>
              <a:ext cx="39762" cy="3973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53" name="Group 19"/>
          <p:cNvGrpSpPr>
            <a:grpSpLocks/>
          </p:cNvGrpSpPr>
          <p:nvPr/>
        </p:nvGrpSpPr>
        <p:grpSpPr bwMode="auto">
          <a:xfrm>
            <a:off x="6477000" y="3956050"/>
            <a:ext cx="336550" cy="312738"/>
            <a:chOff x="748352" y="1334088"/>
            <a:chExt cx="337182" cy="311519"/>
          </a:xfrm>
        </p:grpSpPr>
        <p:grpSp>
          <p:nvGrpSpPr>
            <p:cNvPr id="54" name="Group 417"/>
            <p:cNvGrpSpPr>
              <a:grpSpLocks noChangeAspect="1"/>
            </p:cNvGrpSpPr>
            <p:nvPr/>
          </p:nvGrpSpPr>
          <p:grpSpPr bwMode="auto">
            <a:xfrm>
              <a:off x="748352" y="1420504"/>
              <a:ext cx="337182" cy="225103"/>
              <a:chOff x="4190810" y="1691640"/>
              <a:chExt cx="466534" cy="311236"/>
            </a:xfrm>
          </p:grpSpPr>
          <p:sp>
            <p:nvSpPr>
              <p:cNvPr id="262" name="TextBox 261"/>
              <p:cNvSpPr txBox="1"/>
              <p:nvPr/>
            </p:nvSpPr>
            <p:spPr>
              <a:xfrm>
                <a:off x="4191000" y="1691640"/>
                <a:ext cx="466344" cy="310896"/>
              </a:xfrm>
              <a:prstGeom prst="rect">
                <a:avLst/>
              </a:prstGeom>
              <a:gradFill>
                <a:gsLst>
                  <a:gs pos="50000">
                    <a:srgbClr val="FF0000"/>
                  </a:gs>
                  <a:gs pos="5000">
                    <a:srgbClr val="FF0000"/>
                  </a:gs>
                  <a:gs pos="50000">
                    <a:srgbClr val="FF0000">
                      <a:alpha val="20000"/>
                    </a:srgbClr>
                  </a:gs>
                  <a:gs pos="52000">
                    <a:schemeClr val="bg1">
                      <a:alpha val="27000"/>
                    </a:schemeClr>
                  </a:gs>
                </a:gsLst>
                <a:lin ang="2700000" scaled="1"/>
              </a:gradFill>
              <a:ln w="12700">
                <a:solidFill>
                  <a:schemeClr val="tx1"/>
                </a:solidFill>
              </a:ln>
            </p:spPr>
            <p:txBody>
              <a:bodyPr wrap="none" lIns="0" tIns="0" rIns="0" bIns="0" anchorCtr="1"/>
              <a:lstStyle/>
              <a:p>
                <a:pPr algn="ctr">
                  <a:defRPr/>
                </a:pPr>
                <a:r>
                  <a:rPr lang="en-US" sz="900" dirty="0">
                    <a:solidFill>
                      <a:prstClr val="black"/>
                    </a:solidFill>
                    <a:latin typeface="Arial" pitchFamily="34" charset="0"/>
                    <a:cs typeface="Arial" pitchFamily="34" charset="0"/>
                  </a:rPr>
                  <a:t>V</a:t>
                </a:r>
              </a:p>
              <a:p>
                <a:pPr algn="ctr">
                  <a:defRPr/>
                </a:pPr>
                <a:endParaRPr lang="en-US" sz="900" dirty="0">
                  <a:solidFill>
                    <a:prstClr val="black"/>
                  </a:solidFill>
                  <a:latin typeface="Arial" pitchFamily="34" charset="0"/>
                  <a:cs typeface="Arial" pitchFamily="34" charset="0"/>
                </a:endParaRPr>
              </a:p>
              <a:p>
                <a:pPr algn="ctr">
                  <a:defRPr/>
                </a:pPr>
                <a:endParaRPr lang="en-US" sz="900" dirty="0">
                  <a:solidFill>
                    <a:prstClr val="black"/>
                  </a:solidFill>
                  <a:latin typeface="Arial" pitchFamily="34" charset="0"/>
                  <a:cs typeface="Arial" pitchFamily="34" charset="0"/>
                </a:endParaRPr>
              </a:p>
            </p:txBody>
          </p:sp>
          <p:cxnSp>
            <p:nvCxnSpPr>
              <p:cNvPr id="282" name="Straight Connector 281"/>
              <p:cNvCxnSpPr/>
              <p:nvPr/>
            </p:nvCxnSpPr>
            <p:spPr>
              <a:xfrm flipV="1">
                <a:off x="4190810" y="1692410"/>
                <a:ext cx="459933" cy="3104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7" name="Oval 246"/>
            <p:cNvSpPr/>
            <p:nvPr/>
          </p:nvSpPr>
          <p:spPr bwMode="auto">
            <a:xfrm>
              <a:off x="896267" y="1334088"/>
              <a:ext cx="39762" cy="39533"/>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55" name="Group 92"/>
          <p:cNvGrpSpPr>
            <a:grpSpLocks/>
          </p:cNvGrpSpPr>
          <p:nvPr/>
        </p:nvGrpSpPr>
        <p:grpSpPr bwMode="auto">
          <a:xfrm>
            <a:off x="6400800" y="4325938"/>
            <a:ext cx="403225" cy="307975"/>
            <a:chOff x="1039169" y="4746601"/>
            <a:chExt cx="404002" cy="308665"/>
          </a:xfrm>
        </p:grpSpPr>
        <p:sp>
          <p:nvSpPr>
            <p:cNvPr id="1328" name="TextBox 161"/>
            <p:cNvSpPr txBox="1">
              <a:spLocks noChangeAspect="1"/>
            </p:cNvSpPr>
            <p:nvPr/>
          </p:nvSpPr>
          <p:spPr bwMode="auto">
            <a:xfrm>
              <a:off x="1039169" y="4816615"/>
              <a:ext cx="404002" cy="238651"/>
            </a:xfrm>
            <a:prstGeom prst="rect">
              <a:avLst/>
            </a:prstGeom>
            <a:solidFill>
              <a:srgbClr val="66FF33"/>
            </a:solidFill>
            <a:ln w="12700">
              <a:solidFill>
                <a:schemeClr val="tx1"/>
              </a:solidFill>
              <a:miter lim="800000"/>
              <a:headEnd/>
              <a:tailEnd/>
            </a:ln>
          </p:spPr>
          <p:txBody>
            <a:bodyPr wrap="none" lIns="0" tIns="0" rIns="0" bIns="0"/>
            <a:lstStyle/>
            <a:p>
              <a:pPr algn="ctr"/>
              <a:r>
                <a:rPr lang="en-US" sz="900" b="1" dirty="0">
                  <a:solidFill>
                    <a:srgbClr val="000000"/>
                  </a:solidFill>
                </a:rPr>
                <a:t>V</a:t>
              </a:r>
            </a:p>
            <a:p>
              <a:pPr algn="ctr"/>
              <a:r>
                <a:rPr lang="en-US" sz="900" b="1" dirty="0">
                  <a:solidFill>
                    <a:srgbClr val="000000"/>
                  </a:solidFill>
                </a:rPr>
                <a:t>BSB</a:t>
              </a:r>
            </a:p>
          </p:txBody>
        </p:sp>
        <p:sp>
          <p:nvSpPr>
            <p:cNvPr id="285" name="Oval 284"/>
            <p:cNvSpPr/>
            <p:nvPr/>
          </p:nvSpPr>
          <p:spPr bwMode="auto">
            <a:xfrm>
              <a:off x="1212540" y="4746601"/>
              <a:ext cx="38173" cy="3977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pic>
        <p:nvPicPr>
          <p:cNvPr id="1187" name="Picture 12" descr="162.jpg"/>
          <p:cNvPicPr>
            <a:picLocks noChangeAspect="1"/>
          </p:cNvPicPr>
          <p:nvPr/>
        </p:nvPicPr>
        <p:blipFill>
          <a:blip r:embed="rId3" cstate="print"/>
          <a:srcRect/>
          <a:stretch>
            <a:fillRect/>
          </a:stretch>
        </p:blipFill>
        <p:spPr bwMode="auto">
          <a:xfrm>
            <a:off x="6499225" y="4733925"/>
            <a:ext cx="206375" cy="274638"/>
          </a:xfrm>
          <a:prstGeom prst="rect">
            <a:avLst/>
          </a:prstGeom>
          <a:noFill/>
          <a:ln w="9525">
            <a:noFill/>
            <a:miter lim="800000"/>
            <a:headEnd/>
            <a:tailEnd/>
          </a:ln>
        </p:spPr>
      </p:pic>
      <p:pic>
        <p:nvPicPr>
          <p:cNvPr id="1188" name="Picture 12" descr="162.jpg"/>
          <p:cNvPicPr>
            <a:picLocks noChangeAspect="1"/>
          </p:cNvPicPr>
          <p:nvPr/>
        </p:nvPicPr>
        <p:blipFill>
          <a:blip r:embed="rId3" cstate="print"/>
          <a:srcRect/>
          <a:stretch>
            <a:fillRect/>
          </a:stretch>
        </p:blipFill>
        <p:spPr bwMode="auto">
          <a:xfrm>
            <a:off x="6499225" y="5114925"/>
            <a:ext cx="206375" cy="274638"/>
          </a:xfrm>
          <a:prstGeom prst="rect">
            <a:avLst/>
          </a:prstGeom>
          <a:noFill/>
          <a:ln w="9525">
            <a:noFill/>
            <a:miter lim="800000"/>
            <a:headEnd/>
            <a:tailEnd/>
          </a:ln>
        </p:spPr>
      </p:pic>
      <p:pic>
        <p:nvPicPr>
          <p:cNvPr id="1189" name="Picture 6" descr="1st Army.png"/>
          <p:cNvPicPr>
            <a:picLocks noChangeAspect="1"/>
          </p:cNvPicPr>
          <p:nvPr/>
        </p:nvPicPr>
        <p:blipFill>
          <a:blip r:embed="rId4" cstate="print"/>
          <a:srcRect/>
          <a:stretch>
            <a:fillRect/>
          </a:stretch>
        </p:blipFill>
        <p:spPr bwMode="auto">
          <a:xfrm>
            <a:off x="6499225" y="5480050"/>
            <a:ext cx="206375" cy="274638"/>
          </a:xfrm>
          <a:prstGeom prst="rect">
            <a:avLst/>
          </a:prstGeom>
          <a:noFill/>
          <a:ln w="9525">
            <a:noFill/>
            <a:miter lim="800000"/>
            <a:headEnd/>
            <a:tailEnd/>
          </a:ln>
        </p:spPr>
      </p:pic>
      <p:graphicFrame>
        <p:nvGraphicFramePr>
          <p:cNvPr id="229" name="Table 228"/>
          <p:cNvGraphicFramePr>
            <a:graphicFrameLocks noGrp="1"/>
          </p:cNvGraphicFramePr>
          <p:nvPr/>
        </p:nvGraphicFramePr>
        <p:xfrm>
          <a:off x="6096000" y="3357563"/>
          <a:ext cx="2781114" cy="2423160"/>
        </p:xfrm>
        <a:graphic>
          <a:graphicData uri="http://schemas.openxmlformats.org/drawingml/2006/table">
            <a:tbl>
              <a:tblPr firstRow="1" bandRow="1">
                <a:tableStyleId>{5C22544A-7EE6-4342-B048-85BDC9FD1C3A}</a:tableStyleId>
              </a:tblPr>
              <a:tblGrid>
                <a:gridCol w="806649"/>
                <a:gridCol w="1974465"/>
              </a:tblGrid>
              <a:tr h="221411">
                <a:tc gridSpan="2">
                  <a:txBody>
                    <a:bodyPr/>
                    <a:lstStyle/>
                    <a:p>
                      <a:pPr algn="ctr"/>
                      <a:r>
                        <a:rPr lang="en-US" sz="900" baseline="0" dirty="0" smtClean="0">
                          <a:solidFill>
                            <a:schemeClr val="tx1"/>
                          </a:solidFill>
                          <a:latin typeface="Arial" pitchFamily="34" charset="0"/>
                          <a:cs typeface="Arial" pitchFamily="34" charset="0"/>
                        </a:rPr>
                        <a:t>SOK ADVISOR TEAMS “WIDOWMAKER”</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sz="12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4258">
                <a:tc>
                  <a:txBody>
                    <a:bodyPr/>
                    <a:lstStyle/>
                    <a:p>
                      <a:pPr algn="l"/>
                      <a:r>
                        <a:rPr lang="en-US" sz="800" dirty="0" smtClean="0">
                          <a:solidFill>
                            <a:schemeClr val="tx1"/>
                          </a:solidFill>
                          <a:latin typeface="Arial" pitchFamily="34" charset="0"/>
                          <a:cs typeface="Arial" pitchFamily="34" charset="0"/>
                        </a:rPr>
                        <a:t>1-75</a:t>
                      </a:r>
                      <a:endParaRPr lang="en-US" sz="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aseline="0" dirty="0" smtClean="0">
                          <a:solidFill>
                            <a:schemeClr val="tx1"/>
                          </a:solidFill>
                          <a:latin typeface="Arial" pitchFamily="34" charset="0"/>
                          <a:cs typeface="Arial" pitchFamily="34" charset="0"/>
                        </a:rPr>
                        <a:t>4/203 IN BDE</a:t>
                      </a:r>
                    </a:p>
                    <a:p>
                      <a:pPr algn="ctr"/>
                      <a:r>
                        <a:rPr lang="en-US" sz="900" baseline="0" dirty="0" smtClean="0">
                          <a:solidFill>
                            <a:schemeClr val="tx1"/>
                          </a:solidFill>
                          <a:latin typeface="Arial" pitchFamily="34" charset="0"/>
                          <a:cs typeface="Arial" pitchFamily="34" charset="0"/>
                        </a:rPr>
                        <a:t>FOB SHANK-LTC Cox</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4258">
                <a:tc>
                  <a:txBody>
                    <a:bodyPr/>
                    <a:lstStyle/>
                    <a:p>
                      <a:pPr algn="l"/>
                      <a:r>
                        <a:rPr lang="en-US" sz="800" dirty="0" smtClean="0">
                          <a:solidFill>
                            <a:schemeClr val="tx1"/>
                          </a:solidFill>
                          <a:latin typeface="Arial" pitchFamily="34" charset="0"/>
                          <a:cs typeface="Arial" pitchFamily="34" charset="0"/>
                        </a:rPr>
                        <a:t>1-75</a:t>
                      </a:r>
                      <a:endParaRPr lang="en-US"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1/4/203</a:t>
                      </a:r>
                      <a:r>
                        <a:rPr lang="en-US" sz="900" baseline="0" dirty="0" smtClean="0">
                          <a:solidFill>
                            <a:schemeClr val="tx1"/>
                          </a:solidFill>
                          <a:latin typeface="Arial" pitchFamily="34" charset="0"/>
                          <a:cs typeface="Arial" pitchFamily="34" charset="0"/>
                        </a:rPr>
                        <a:t> IN KDK</a:t>
                      </a:r>
                      <a:endParaRPr lang="en-US" sz="900" dirty="0" smtClean="0">
                        <a:solidFill>
                          <a:schemeClr val="tx1"/>
                        </a:solidFill>
                        <a:latin typeface="Arial" pitchFamily="34" charset="0"/>
                        <a:cs typeface="Arial" pitchFamily="34" charset="0"/>
                      </a:endParaRPr>
                    </a:p>
                    <a:p>
                      <a:pPr algn="ctr"/>
                      <a:r>
                        <a:rPr lang="en-US" sz="900" dirty="0" smtClean="0">
                          <a:solidFill>
                            <a:schemeClr val="tx1"/>
                          </a:solidFill>
                          <a:latin typeface="Arial" pitchFamily="34" charset="0"/>
                          <a:cs typeface="Arial" pitchFamily="34" charset="0"/>
                        </a:rPr>
                        <a:t>FOB ALTIMUR -CPT Taetzsch</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4258">
                <a:tc>
                  <a:txBody>
                    <a:bodyPr/>
                    <a:lstStyle/>
                    <a:p>
                      <a:pPr algn="l"/>
                      <a:endParaRPr lang="en-US"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4/4/203</a:t>
                      </a:r>
                      <a:r>
                        <a:rPr lang="en-US" sz="900" baseline="0" dirty="0" smtClean="0">
                          <a:solidFill>
                            <a:schemeClr val="tx1"/>
                          </a:solidFill>
                          <a:latin typeface="Arial" pitchFamily="34" charset="0"/>
                          <a:cs typeface="Arial" pitchFamily="34" charset="0"/>
                        </a:rPr>
                        <a:t> CS KDK</a:t>
                      </a:r>
                      <a:endParaRPr lang="en-US" sz="900" dirty="0" smtClean="0">
                        <a:solidFill>
                          <a:schemeClr val="tx1"/>
                        </a:solidFill>
                        <a:latin typeface="Arial" pitchFamily="34" charset="0"/>
                        <a:cs typeface="Arial" pitchFamily="34" charset="0"/>
                      </a:endParaRPr>
                    </a:p>
                    <a:p>
                      <a:pPr algn="ctr"/>
                      <a:r>
                        <a:rPr lang="en-US" sz="900" dirty="0" smtClean="0">
                          <a:solidFill>
                            <a:schemeClr val="tx1"/>
                          </a:solidFill>
                          <a:latin typeface="Arial" pitchFamily="34" charset="0"/>
                          <a:cs typeface="Arial" pitchFamily="34" charset="0"/>
                        </a:rPr>
                        <a:t>FOB SHANK-CPT Stutes</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4258">
                <a:tc>
                  <a:txBody>
                    <a:bodyPr/>
                    <a:lstStyle/>
                    <a:p>
                      <a:pPr algn="ct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OCC-P</a:t>
                      </a:r>
                      <a:r>
                        <a:rPr lang="en-US" sz="900" baseline="0" dirty="0" smtClean="0">
                          <a:solidFill>
                            <a:schemeClr val="tx1"/>
                          </a:solidFill>
                          <a:latin typeface="Arial" pitchFamily="34" charset="0"/>
                          <a:cs typeface="Arial" pitchFamily="34" charset="0"/>
                        </a:rPr>
                        <a:t> LOGAR</a:t>
                      </a:r>
                    </a:p>
                    <a:p>
                      <a:pPr algn="ctr"/>
                      <a:r>
                        <a:rPr lang="en-US" sz="900" baseline="0" dirty="0" smtClean="0">
                          <a:solidFill>
                            <a:schemeClr val="tx1"/>
                          </a:solidFill>
                          <a:latin typeface="Arial" pitchFamily="34" charset="0"/>
                          <a:cs typeface="Arial" pitchFamily="34" charset="0"/>
                        </a:rPr>
                        <a:t>FOB PUL-E-ALAM PB-LTC Molina</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4258">
                <a:tc>
                  <a:txBody>
                    <a:bodyPr/>
                    <a:lstStyle/>
                    <a:p>
                      <a:pPr algn="ct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OCC-P</a:t>
                      </a:r>
                      <a:r>
                        <a:rPr lang="en-US" sz="900" baseline="0" dirty="0" smtClean="0">
                          <a:solidFill>
                            <a:schemeClr val="tx1"/>
                          </a:solidFill>
                          <a:latin typeface="Arial" pitchFamily="34" charset="0"/>
                          <a:cs typeface="Arial" pitchFamily="34" charset="0"/>
                        </a:rPr>
                        <a:t> WARDAK</a:t>
                      </a:r>
                    </a:p>
                    <a:p>
                      <a:pPr algn="ctr"/>
                      <a:r>
                        <a:rPr lang="en-US" sz="900" baseline="0" dirty="0" smtClean="0">
                          <a:solidFill>
                            <a:schemeClr val="tx1"/>
                          </a:solidFill>
                          <a:latin typeface="Arial" pitchFamily="34" charset="0"/>
                          <a:cs typeface="Arial" pitchFamily="34" charset="0"/>
                        </a:rPr>
                        <a:t>OCCP WARDAK- LTC Parker</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4258">
                <a:tc>
                  <a:txBody>
                    <a:bodyPr/>
                    <a:lstStyle/>
                    <a:p>
                      <a:pPr algn="l"/>
                      <a:endParaRPr lang="en-US"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ABP ZONE-2</a:t>
                      </a:r>
                      <a:endParaRPr lang="en-US" sz="900" baseline="0" dirty="0" smtClean="0">
                        <a:solidFill>
                          <a:schemeClr val="tx1"/>
                        </a:solidFill>
                        <a:latin typeface="Arial" pitchFamily="34" charset="0"/>
                        <a:cs typeface="Arial" pitchFamily="34" charset="0"/>
                      </a:endParaRPr>
                    </a:p>
                    <a:p>
                      <a:pPr algn="ctr"/>
                      <a:r>
                        <a:rPr lang="en-US" sz="900" baseline="0" dirty="0" smtClean="0">
                          <a:solidFill>
                            <a:schemeClr val="tx1"/>
                          </a:solidFill>
                          <a:latin typeface="Arial" pitchFamily="34" charset="0"/>
                          <a:cs typeface="Arial" pitchFamily="34" charset="0"/>
                        </a:rPr>
                        <a:t>FOB GOODE-LTC Horn</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57" name="Table 256"/>
          <p:cNvGraphicFramePr>
            <a:graphicFrameLocks noGrp="1"/>
          </p:cNvGraphicFramePr>
          <p:nvPr/>
        </p:nvGraphicFramePr>
        <p:xfrm>
          <a:off x="184150" y="2546350"/>
          <a:ext cx="2786064" cy="2057400"/>
        </p:xfrm>
        <a:graphic>
          <a:graphicData uri="http://schemas.openxmlformats.org/drawingml/2006/table">
            <a:tbl>
              <a:tblPr firstRow="1" bandRow="1">
                <a:tableStyleId>{5C22544A-7EE6-4342-B048-85BDC9FD1C3A}</a:tableStyleId>
              </a:tblPr>
              <a:tblGrid>
                <a:gridCol w="808084"/>
                <a:gridCol w="1977980"/>
              </a:tblGrid>
              <a:tr h="0">
                <a:tc gridSpan="2">
                  <a:txBody>
                    <a:bodyPr/>
                    <a:lstStyle/>
                    <a:p>
                      <a:pPr algn="ctr"/>
                      <a:r>
                        <a:rPr lang="en-US" sz="900" baseline="0" dirty="0" smtClean="0">
                          <a:solidFill>
                            <a:schemeClr val="tx1"/>
                          </a:solidFill>
                          <a:latin typeface="Arial" pitchFamily="34" charset="0"/>
                          <a:cs typeface="Arial" pitchFamily="34" charset="0"/>
                        </a:rPr>
                        <a:t>1/201 ADVISOR TEAM “FALCON”</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sz="12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7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Arial" pitchFamily="34" charset="0"/>
                          <a:cs typeface="Arial" pitchFamily="34" charset="0"/>
                        </a:rPr>
                        <a:t>2-502</a:t>
                      </a:r>
                    </a:p>
                    <a:p>
                      <a:pPr algn="ctr"/>
                      <a:endParaRPr lang="en-US" sz="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aseline="0" dirty="0" smtClean="0">
                          <a:solidFill>
                            <a:schemeClr val="tx1"/>
                          </a:solidFill>
                          <a:latin typeface="Arial" pitchFamily="34" charset="0"/>
                          <a:cs typeface="Arial" pitchFamily="34" charset="0"/>
                        </a:rPr>
                        <a:t>1/201 IN BDE</a:t>
                      </a:r>
                    </a:p>
                    <a:p>
                      <a:pPr algn="ctr"/>
                      <a:r>
                        <a:rPr lang="en-US" sz="900" baseline="0" dirty="0" smtClean="0">
                          <a:solidFill>
                            <a:schemeClr val="tx1"/>
                          </a:solidFill>
                          <a:latin typeface="Arial" pitchFamily="34" charset="0"/>
                          <a:cs typeface="Arial" pitchFamily="34" charset="0"/>
                        </a:rPr>
                        <a:t>FOB GAMBERI-LTC Devarona</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767">
                <a:tc>
                  <a:txBody>
                    <a:bodyPr/>
                    <a:lstStyle/>
                    <a:p>
                      <a:pPr algn="l"/>
                      <a:r>
                        <a:rPr lang="en-US" sz="800" dirty="0" smtClean="0">
                          <a:solidFill>
                            <a:schemeClr val="tx1"/>
                          </a:solidFill>
                          <a:latin typeface="Arial" pitchFamily="34" charset="0"/>
                          <a:cs typeface="Arial" pitchFamily="34" charset="0"/>
                        </a:rPr>
                        <a:t>1-502</a:t>
                      </a:r>
                      <a:endParaRPr lang="en-US"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1/1/201 IN KDK</a:t>
                      </a:r>
                    </a:p>
                    <a:p>
                      <a:pPr algn="ctr"/>
                      <a:r>
                        <a:rPr lang="en-US" sz="900" dirty="0" smtClean="0">
                          <a:solidFill>
                            <a:schemeClr val="tx1"/>
                          </a:solidFill>
                          <a:latin typeface="Arial" pitchFamily="34" charset="0"/>
                          <a:cs typeface="Arial" pitchFamily="34" charset="0"/>
                        </a:rPr>
                        <a:t>COP KALAGUSH-CPT</a:t>
                      </a:r>
                      <a:r>
                        <a:rPr lang="en-US" sz="900" baseline="0" dirty="0" smtClean="0">
                          <a:solidFill>
                            <a:schemeClr val="tx1"/>
                          </a:solidFill>
                          <a:latin typeface="Arial" pitchFamily="34" charset="0"/>
                          <a:cs typeface="Arial" pitchFamily="34" charset="0"/>
                        </a:rPr>
                        <a:t> M. Morgan</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767">
                <a:tc>
                  <a:txBody>
                    <a:bodyPr/>
                    <a:lstStyle/>
                    <a:p>
                      <a:pPr algn="l"/>
                      <a:r>
                        <a:rPr lang="en-US" sz="800" dirty="0" smtClean="0">
                          <a:solidFill>
                            <a:schemeClr val="tx1"/>
                          </a:solidFill>
                          <a:latin typeface="Arial" pitchFamily="34" charset="0"/>
                          <a:cs typeface="Arial" pitchFamily="34" charset="0"/>
                        </a:rPr>
                        <a:t>1-502</a:t>
                      </a:r>
                      <a:endParaRPr lang="en-US"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2/1/201 IN KDK</a:t>
                      </a:r>
                    </a:p>
                    <a:p>
                      <a:pPr algn="ctr"/>
                      <a:r>
                        <a:rPr lang="en-US" sz="900" dirty="0" smtClean="0">
                          <a:solidFill>
                            <a:schemeClr val="tx1"/>
                          </a:solidFill>
                          <a:latin typeface="Arial" pitchFamily="34" charset="0"/>
                          <a:cs typeface="Arial" pitchFamily="34" charset="0"/>
                        </a:rPr>
                        <a:t>METHAR</a:t>
                      </a:r>
                      <a:r>
                        <a:rPr lang="en-US" sz="900" baseline="0" dirty="0" smtClean="0">
                          <a:solidFill>
                            <a:schemeClr val="tx1"/>
                          </a:solidFill>
                          <a:latin typeface="Arial" pitchFamily="34" charset="0"/>
                          <a:cs typeface="Arial" pitchFamily="34" charset="0"/>
                        </a:rPr>
                        <a:t> LAHM</a:t>
                      </a:r>
                      <a:r>
                        <a:rPr lang="en-US" sz="900" dirty="0" smtClean="0">
                          <a:solidFill>
                            <a:schemeClr val="tx1"/>
                          </a:solidFill>
                          <a:latin typeface="Arial" pitchFamily="34" charset="0"/>
                          <a:cs typeface="Arial" pitchFamily="34" charset="0"/>
                        </a:rPr>
                        <a:t>-CPT</a:t>
                      </a:r>
                      <a:r>
                        <a:rPr lang="en-US" sz="900" baseline="0" dirty="0" smtClean="0">
                          <a:solidFill>
                            <a:schemeClr val="tx1"/>
                          </a:solidFill>
                          <a:latin typeface="Arial" pitchFamily="34" charset="0"/>
                          <a:cs typeface="Arial" pitchFamily="34" charset="0"/>
                        </a:rPr>
                        <a:t> Small</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767">
                <a:tc>
                  <a:txBody>
                    <a:bodyPr/>
                    <a:lstStyle/>
                    <a:p>
                      <a:pPr algn="ctr"/>
                      <a:endParaRPr lang="en-US" sz="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4/1/201</a:t>
                      </a:r>
                      <a:r>
                        <a:rPr lang="en-US" sz="900" baseline="0" dirty="0" smtClean="0">
                          <a:solidFill>
                            <a:schemeClr val="tx1"/>
                          </a:solidFill>
                          <a:latin typeface="Arial" pitchFamily="34" charset="0"/>
                          <a:cs typeface="Arial" pitchFamily="34" charset="0"/>
                        </a:rPr>
                        <a:t> CS KDK</a:t>
                      </a:r>
                    </a:p>
                    <a:p>
                      <a:pPr algn="ctr"/>
                      <a:r>
                        <a:rPr lang="en-US" sz="900" baseline="0" dirty="0" smtClean="0">
                          <a:solidFill>
                            <a:schemeClr val="tx1"/>
                          </a:solidFill>
                          <a:latin typeface="Arial" pitchFamily="34" charset="0"/>
                          <a:cs typeface="Arial" pitchFamily="34" charset="0"/>
                        </a:rPr>
                        <a:t>COP XIO HAQ-CPT Chung</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767">
                <a:tc>
                  <a:txBody>
                    <a:bodyPr/>
                    <a:lstStyle/>
                    <a:p>
                      <a:pPr algn="l"/>
                      <a:endParaRPr lang="en-US"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5/1/201 CSS KDK </a:t>
                      </a:r>
                    </a:p>
                    <a:p>
                      <a:pPr algn="ctr"/>
                      <a:r>
                        <a:rPr lang="en-US" sz="900" dirty="0" smtClean="0">
                          <a:solidFill>
                            <a:schemeClr val="tx1"/>
                          </a:solidFill>
                          <a:latin typeface="Arial" pitchFamily="34" charset="0"/>
                          <a:cs typeface="Arial" pitchFamily="34" charset="0"/>
                        </a:rPr>
                        <a:t>FOB GAMBERI-CPT Lawrence</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56" name="Group 147"/>
          <p:cNvGrpSpPr>
            <a:grpSpLocks/>
          </p:cNvGrpSpPr>
          <p:nvPr/>
        </p:nvGrpSpPr>
        <p:grpSpPr bwMode="auto">
          <a:xfrm>
            <a:off x="519113" y="2735263"/>
            <a:ext cx="430212" cy="388937"/>
            <a:chOff x="82550" y="4330749"/>
            <a:chExt cx="844391" cy="761951"/>
          </a:xfrm>
        </p:grpSpPr>
        <p:grpSp>
          <p:nvGrpSpPr>
            <p:cNvPr id="57" name="Group 710"/>
            <p:cNvGrpSpPr>
              <a:grpSpLocks/>
            </p:cNvGrpSpPr>
            <p:nvPr/>
          </p:nvGrpSpPr>
          <p:grpSpPr bwMode="auto">
            <a:xfrm>
              <a:off x="82022" y="4330747"/>
              <a:ext cx="844750" cy="762189"/>
              <a:chOff x="66245" y="1403344"/>
              <a:chExt cx="686091" cy="762226"/>
            </a:xfrm>
          </p:grpSpPr>
          <p:grpSp>
            <p:nvGrpSpPr>
              <p:cNvPr id="58" name="Group 92"/>
              <p:cNvGrpSpPr>
                <a:grpSpLocks/>
              </p:cNvGrpSpPr>
              <p:nvPr/>
            </p:nvGrpSpPr>
            <p:grpSpPr bwMode="auto">
              <a:xfrm>
                <a:off x="66245" y="1707705"/>
                <a:ext cx="686091" cy="457865"/>
                <a:chOff x="-429" y="-425"/>
                <a:chExt cx="686091" cy="457864"/>
              </a:xfrm>
            </p:grpSpPr>
            <p:sp>
              <p:nvSpPr>
                <p:cNvPr id="1325" name="TextBox 5"/>
                <p:cNvSpPr txBox="1">
                  <a:spLocks noChangeAspect="1"/>
                </p:cNvSpPr>
                <p:nvPr/>
              </p:nvSpPr>
              <p:spPr bwMode="auto">
                <a:xfrm>
                  <a:off x="-266" y="31"/>
                  <a:ext cx="685928" cy="457221"/>
                </a:xfrm>
                <a:prstGeom prst="rect">
                  <a:avLst/>
                </a:prstGeom>
                <a:solidFill>
                  <a:srgbClr val="0099FF"/>
                </a:solidFill>
                <a:ln w="12700">
                  <a:solidFill>
                    <a:schemeClr val="tx1"/>
                  </a:solidFill>
                  <a:miter lim="800000"/>
                  <a:headEnd/>
                  <a:tailEnd/>
                </a:ln>
              </p:spPr>
              <p:txBody>
                <a:bodyPr wrap="none" lIns="0" tIns="0" rIns="0" bIns="0"/>
                <a:lstStyle/>
                <a:p>
                  <a:pPr algn="ctr"/>
                  <a:r>
                    <a:rPr lang="en-US" sz="900" b="1" dirty="0">
                      <a:solidFill>
                        <a:srgbClr val="000000"/>
                      </a:solidFill>
                    </a:rPr>
                    <a:t>V</a:t>
                  </a:r>
                </a:p>
                <a:p>
                  <a:pPr algn="ctr"/>
                  <a:endParaRPr lang="en-US" sz="900" b="1" dirty="0">
                    <a:solidFill>
                      <a:srgbClr val="000000"/>
                    </a:solidFill>
                  </a:endParaRPr>
                </a:p>
              </p:txBody>
            </p:sp>
            <p:cxnSp>
              <p:nvCxnSpPr>
                <p:cNvPr id="267" name="Straight Connector 266"/>
                <p:cNvCxnSpPr/>
                <p:nvPr/>
              </p:nvCxnSpPr>
              <p:spPr>
                <a:xfrm>
                  <a:off x="0" y="12"/>
                  <a:ext cx="685799" cy="457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flipV="1">
                  <a:off x="0" y="12"/>
                  <a:ext cx="685799" cy="457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24" name="Text Box 8"/>
              <p:cNvSpPr txBox="1">
                <a:spLocks noChangeArrowheads="1"/>
              </p:cNvSpPr>
              <p:nvPr/>
            </p:nvSpPr>
            <p:spPr bwMode="auto">
              <a:xfrm>
                <a:off x="181158" y="1403344"/>
                <a:ext cx="456428" cy="271647"/>
              </a:xfrm>
              <a:prstGeom prst="rect">
                <a:avLst/>
              </a:prstGeom>
              <a:noFill/>
              <a:ln w="9525">
                <a:noFill/>
                <a:miter lim="800000"/>
                <a:headEnd/>
                <a:tailEnd/>
              </a:ln>
            </p:spPr>
            <p:txBody>
              <a:bodyPr lIns="0" tIns="0" rIns="0" bIns="0">
                <a:spAutoFit/>
              </a:bodyPr>
              <a:lstStyle/>
              <a:p>
                <a:pPr algn="ctr"/>
                <a:endParaRPr lang="en-US" sz="900" b="1" dirty="0">
                  <a:solidFill>
                    <a:srgbClr val="000000"/>
                  </a:solidFill>
                </a:endParaRPr>
              </a:p>
            </p:txBody>
          </p:sp>
        </p:grpSp>
        <p:sp>
          <p:nvSpPr>
            <p:cNvPr id="260" name="Oval 259"/>
            <p:cNvSpPr/>
            <p:nvPr/>
          </p:nvSpPr>
          <p:spPr>
            <a:xfrm>
              <a:off x="462682" y="4489358"/>
              <a:ext cx="77895" cy="777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59" name="Group 147"/>
          <p:cNvGrpSpPr>
            <a:grpSpLocks/>
          </p:cNvGrpSpPr>
          <p:nvPr/>
        </p:nvGrpSpPr>
        <p:grpSpPr bwMode="auto">
          <a:xfrm>
            <a:off x="560388" y="3105150"/>
            <a:ext cx="430212" cy="388938"/>
            <a:chOff x="82550" y="4330749"/>
            <a:chExt cx="844391" cy="761951"/>
          </a:xfrm>
        </p:grpSpPr>
        <p:grpSp>
          <p:nvGrpSpPr>
            <p:cNvPr id="60" name="Group 710"/>
            <p:cNvGrpSpPr>
              <a:grpSpLocks/>
            </p:cNvGrpSpPr>
            <p:nvPr/>
          </p:nvGrpSpPr>
          <p:grpSpPr bwMode="auto">
            <a:xfrm>
              <a:off x="82022" y="4330747"/>
              <a:ext cx="844750" cy="762189"/>
              <a:chOff x="66245" y="1403344"/>
              <a:chExt cx="686091" cy="762226"/>
            </a:xfrm>
          </p:grpSpPr>
          <p:grpSp>
            <p:nvGrpSpPr>
              <p:cNvPr id="61" name="Group 92"/>
              <p:cNvGrpSpPr>
                <a:grpSpLocks/>
              </p:cNvGrpSpPr>
              <p:nvPr/>
            </p:nvGrpSpPr>
            <p:grpSpPr bwMode="auto">
              <a:xfrm>
                <a:off x="66245" y="1707705"/>
                <a:ext cx="686091" cy="457865"/>
                <a:chOff x="-429" y="-425"/>
                <a:chExt cx="686091" cy="457864"/>
              </a:xfrm>
            </p:grpSpPr>
            <p:sp>
              <p:nvSpPr>
                <p:cNvPr id="1318" name="TextBox 5"/>
                <p:cNvSpPr txBox="1">
                  <a:spLocks noChangeAspect="1"/>
                </p:cNvSpPr>
                <p:nvPr/>
              </p:nvSpPr>
              <p:spPr bwMode="auto">
                <a:xfrm>
                  <a:off x="-266" y="31"/>
                  <a:ext cx="685928" cy="457221"/>
                </a:xfrm>
                <a:prstGeom prst="rect">
                  <a:avLst/>
                </a:prstGeom>
                <a:solidFill>
                  <a:srgbClr val="0099FF"/>
                </a:solidFill>
                <a:ln w="12700">
                  <a:solidFill>
                    <a:schemeClr val="tx1"/>
                  </a:solidFill>
                  <a:miter lim="800000"/>
                  <a:headEnd/>
                  <a:tailEnd/>
                </a:ln>
              </p:spPr>
              <p:txBody>
                <a:bodyPr wrap="none" lIns="0" tIns="0" rIns="0" bIns="0"/>
                <a:lstStyle/>
                <a:p>
                  <a:pPr algn="ctr"/>
                  <a:r>
                    <a:rPr lang="en-US" sz="900" b="1" dirty="0">
                      <a:solidFill>
                        <a:srgbClr val="000000"/>
                      </a:solidFill>
                    </a:rPr>
                    <a:t>V</a:t>
                  </a:r>
                </a:p>
                <a:p>
                  <a:pPr algn="ctr"/>
                  <a:endParaRPr lang="en-US" sz="900" b="1" dirty="0">
                    <a:solidFill>
                      <a:srgbClr val="000000"/>
                    </a:solidFill>
                  </a:endParaRPr>
                </a:p>
              </p:txBody>
            </p:sp>
            <p:cxnSp>
              <p:nvCxnSpPr>
                <p:cNvPr id="275" name="Straight Connector 274"/>
                <p:cNvCxnSpPr/>
                <p:nvPr/>
              </p:nvCxnSpPr>
              <p:spPr>
                <a:xfrm>
                  <a:off x="0" y="12"/>
                  <a:ext cx="685799" cy="457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flipV="1">
                  <a:off x="0" y="12"/>
                  <a:ext cx="685799" cy="457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17" name="Text Box 8"/>
              <p:cNvSpPr txBox="1">
                <a:spLocks noChangeArrowheads="1"/>
              </p:cNvSpPr>
              <p:nvPr/>
            </p:nvSpPr>
            <p:spPr bwMode="auto">
              <a:xfrm>
                <a:off x="181158" y="1403344"/>
                <a:ext cx="456428" cy="271647"/>
              </a:xfrm>
              <a:prstGeom prst="rect">
                <a:avLst/>
              </a:prstGeom>
              <a:noFill/>
              <a:ln w="9525">
                <a:noFill/>
                <a:miter lim="800000"/>
                <a:headEnd/>
                <a:tailEnd/>
              </a:ln>
            </p:spPr>
            <p:txBody>
              <a:bodyPr lIns="0" tIns="0" rIns="0" bIns="0">
                <a:spAutoFit/>
              </a:bodyPr>
              <a:lstStyle/>
              <a:p>
                <a:pPr algn="ctr"/>
                <a:endParaRPr lang="en-US" sz="900" b="1" dirty="0">
                  <a:solidFill>
                    <a:srgbClr val="000000"/>
                  </a:solidFill>
                </a:endParaRPr>
              </a:p>
            </p:txBody>
          </p:sp>
        </p:grpSp>
        <p:sp>
          <p:nvSpPr>
            <p:cNvPr id="271" name="Oval 270"/>
            <p:cNvSpPr/>
            <p:nvPr/>
          </p:nvSpPr>
          <p:spPr>
            <a:xfrm>
              <a:off x="462682" y="4489360"/>
              <a:ext cx="77895" cy="7774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62" name="Group 19"/>
          <p:cNvGrpSpPr>
            <a:grpSpLocks/>
          </p:cNvGrpSpPr>
          <p:nvPr/>
        </p:nvGrpSpPr>
        <p:grpSpPr bwMode="auto">
          <a:xfrm>
            <a:off x="3505200" y="4922838"/>
            <a:ext cx="336550" cy="311150"/>
            <a:chOff x="748352" y="1334088"/>
            <a:chExt cx="337182" cy="311519"/>
          </a:xfrm>
        </p:grpSpPr>
        <p:grpSp>
          <p:nvGrpSpPr>
            <p:cNvPr id="63" name="Group 417"/>
            <p:cNvGrpSpPr>
              <a:grpSpLocks noChangeAspect="1"/>
            </p:cNvGrpSpPr>
            <p:nvPr/>
          </p:nvGrpSpPr>
          <p:grpSpPr bwMode="auto">
            <a:xfrm>
              <a:off x="748492" y="1420446"/>
              <a:ext cx="337045" cy="225345"/>
              <a:chOff x="4191000" y="1691562"/>
              <a:chExt cx="466344" cy="311571"/>
            </a:xfrm>
          </p:grpSpPr>
          <p:sp>
            <p:nvSpPr>
              <p:cNvPr id="280" name="TextBox 279"/>
              <p:cNvSpPr txBox="1"/>
              <p:nvPr/>
            </p:nvSpPr>
            <p:spPr>
              <a:xfrm>
                <a:off x="4191000" y="1691640"/>
                <a:ext cx="466344" cy="310896"/>
              </a:xfrm>
              <a:prstGeom prst="rect">
                <a:avLst/>
              </a:prstGeom>
              <a:gradFill>
                <a:gsLst>
                  <a:gs pos="50000">
                    <a:srgbClr val="FF0000"/>
                  </a:gs>
                  <a:gs pos="5000">
                    <a:srgbClr val="FF0000"/>
                  </a:gs>
                  <a:gs pos="50000">
                    <a:srgbClr val="FF0000">
                      <a:alpha val="20000"/>
                    </a:srgbClr>
                  </a:gs>
                  <a:gs pos="52000">
                    <a:schemeClr val="bg1">
                      <a:alpha val="27000"/>
                    </a:schemeClr>
                  </a:gs>
                </a:gsLst>
                <a:lin ang="2700000" scaled="1"/>
              </a:gradFill>
              <a:ln w="12700">
                <a:solidFill>
                  <a:schemeClr val="tx1"/>
                </a:solidFill>
              </a:ln>
            </p:spPr>
            <p:txBody>
              <a:bodyPr wrap="none" lIns="0" tIns="0" rIns="0" bIns="0" anchorCtr="1"/>
              <a:lstStyle/>
              <a:p>
                <a:pPr algn="ctr">
                  <a:defRPr/>
                </a:pPr>
                <a:r>
                  <a:rPr lang="en-US" sz="900" dirty="0">
                    <a:solidFill>
                      <a:prstClr val="black"/>
                    </a:solidFill>
                    <a:latin typeface="Arial" pitchFamily="34" charset="0"/>
                    <a:cs typeface="Arial" pitchFamily="34" charset="0"/>
                  </a:rPr>
                  <a:t>V</a:t>
                </a:r>
              </a:p>
              <a:p>
                <a:pPr algn="ctr">
                  <a:defRPr/>
                </a:pPr>
                <a:endParaRPr lang="en-US" sz="900" dirty="0">
                  <a:solidFill>
                    <a:prstClr val="black"/>
                  </a:solidFill>
                  <a:latin typeface="Arial" pitchFamily="34" charset="0"/>
                  <a:cs typeface="Arial" pitchFamily="34" charset="0"/>
                </a:endParaRPr>
              </a:p>
              <a:p>
                <a:pPr algn="ctr">
                  <a:defRPr/>
                </a:pPr>
                <a:endParaRPr lang="en-US" sz="900" dirty="0">
                  <a:solidFill>
                    <a:prstClr val="black"/>
                  </a:solidFill>
                  <a:latin typeface="Arial" pitchFamily="34" charset="0"/>
                  <a:cs typeface="Arial" pitchFamily="34" charset="0"/>
                </a:endParaRPr>
              </a:p>
            </p:txBody>
          </p:sp>
          <p:cxnSp>
            <p:nvCxnSpPr>
              <p:cNvPr id="281" name="Straight Connector 280"/>
              <p:cNvCxnSpPr/>
              <p:nvPr/>
            </p:nvCxnSpPr>
            <p:spPr>
              <a:xfrm flipV="1">
                <a:off x="4190806" y="1690827"/>
                <a:ext cx="459933" cy="31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9" name="Oval 278"/>
            <p:cNvSpPr/>
            <p:nvPr/>
          </p:nvSpPr>
          <p:spPr bwMode="auto">
            <a:xfrm>
              <a:off x="896267" y="1334088"/>
              <a:ext cx="39762" cy="3973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160" name="Group 92"/>
          <p:cNvGrpSpPr>
            <a:grpSpLocks/>
          </p:cNvGrpSpPr>
          <p:nvPr/>
        </p:nvGrpSpPr>
        <p:grpSpPr bwMode="auto">
          <a:xfrm>
            <a:off x="550863" y="4271963"/>
            <a:ext cx="404812" cy="307975"/>
            <a:chOff x="1039169" y="4746601"/>
            <a:chExt cx="404002" cy="308665"/>
          </a:xfrm>
        </p:grpSpPr>
        <p:sp>
          <p:nvSpPr>
            <p:cNvPr id="1306" name="TextBox 161"/>
            <p:cNvSpPr txBox="1">
              <a:spLocks noChangeAspect="1"/>
            </p:cNvSpPr>
            <p:nvPr/>
          </p:nvSpPr>
          <p:spPr bwMode="auto">
            <a:xfrm>
              <a:off x="1039169" y="4816615"/>
              <a:ext cx="404002" cy="238651"/>
            </a:xfrm>
            <a:prstGeom prst="rect">
              <a:avLst/>
            </a:prstGeom>
            <a:solidFill>
              <a:srgbClr val="66FF33"/>
            </a:solidFill>
            <a:ln w="12700">
              <a:solidFill>
                <a:schemeClr val="tx1"/>
              </a:solidFill>
              <a:miter lim="800000"/>
              <a:headEnd/>
              <a:tailEnd/>
            </a:ln>
          </p:spPr>
          <p:txBody>
            <a:bodyPr wrap="none" lIns="0" tIns="0" rIns="0" bIns="0"/>
            <a:lstStyle/>
            <a:p>
              <a:pPr algn="ctr"/>
              <a:r>
                <a:rPr lang="en-US" sz="900" b="1" dirty="0">
                  <a:solidFill>
                    <a:srgbClr val="000000"/>
                  </a:solidFill>
                </a:rPr>
                <a:t>V</a:t>
              </a:r>
            </a:p>
            <a:p>
              <a:pPr algn="ctr"/>
              <a:r>
                <a:rPr lang="en-US" sz="900" b="1" dirty="0">
                  <a:solidFill>
                    <a:srgbClr val="000000"/>
                  </a:solidFill>
                </a:rPr>
                <a:t>BSB</a:t>
              </a:r>
            </a:p>
          </p:txBody>
        </p:sp>
        <p:sp>
          <p:nvSpPr>
            <p:cNvPr id="288" name="Oval 287"/>
            <p:cNvSpPr/>
            <p:nvPr/>
          </p:nvSpPr>
          <p:spPr bwMode="auto">
            <a:xfrm>
              <a:off x="1211860" y="4746601"/>
              <a:ext cx="39609" cy="3977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161" name="Group 105"/>
          <p:cNvGrpSpPr>
            <a:grpSpLocks noChangeAspect="1"/>
          </p:cNvGrpSpPr>
          <p:nvPr/>
        </p:nvGrpSpPr>
        <p:grpSpPr bwMode="auto">
          <a:xfrm>
            <a:off x="558800" y="3900488"/>
            <a:ext cx="396875" cy="307975"/>
            <a:chOff x="41565" y="4274185"/>
            <a:chExt cx="776288" cy="602614"/>
          </a:xfrm>
        </p:grpSpPr>
        <p:sp>
          <p:nvSpPr>
            <p:cNvPr id="1304" name="TextBox 153"/>
            <p:cNvSpPr txBox="1">
              <a:spLocks noChangeAspect="1"/>
            </p:cNvSpPr>
            <p:nvPr/>
          </p:nvSpPr>
          <p:spPr bwMode="auto">
            <a:xfrm>
              <a:off x="41565" y="4419600"/>
              <a:ext cx="776288" cy="457199"/>
            </a:xfrm>
            <a:prstGeom prst="rect">
              <a:avLst/>
            </a:prstGeom>
            <a:solidFill>
              <a:srgbClr val="FFC000"/>
            </a:solidFill>
            <a:ln w="12700">
              <a:solidFill>
                <a:schemeClr val="tx1"/>
              </a:solidFill>
              <a:miter lim="800000"/>
              <a:headEnd/>
              <a:tailEnd/>
            </a:ln>
          </p:spPr>
          <p:txBody>
            <a:bodyPr wrap="none" lIns="0" tIns="0" rIns="0" bIns="0"/>
            <a:lstStyle/>
            <a:p>
              <a:pPr algn="ctr"/>
              <a:r>
                <a:rPr lang="en-US" sz="900" b="1" dirty="0">
                  <a:solidFill>
                    <a:srgbClr val="000000"/>
                  </a:solidFill>
                </a:rPr>
                <a:t>V</a:t>
              </a:r>
            </a:p>
            <a:p>
              <a:pPr algn="ctr"/>
              <a:r>
                <a:rPr lang="en-US" sz="900" b="1" dirty="0">
                  <a:solidFill>
                    <a:srgbClr val="000000"/>
                  </a:solidFill>
                </a:rPr>
                <a:t>BSTB</a:t>
              </a:r>
            </a:p>
          </p:txBody>
        </p:sp>
        <p:sp>
          <p:nvSpPr>
            <p:cNvPr id="294" name="Oval 293"/>
            <p:cNvSpPr/>
            <p:nvPr/>
          </p:nvSpPr>
          <p:spPr>
            <a:xfrm>
              <a:off x="395552" y="4274185"/>
              <a:ext cx="77630" cy="77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162" name="Group 147"/>
          <p:cNvGrpSpPr>
            <a:grpSpLocks/>
          </p:cNvGrpSpPr>
          <p:nvPr/>
        </p:nvGrpSpPr>
        <p:grpSpPr bwMode="auto">
          <a:xfrm>
            <a:off x="595313" y="5189538"/>
            <a:ext cx="430212" cy="388937"/>
            <a:chOff x="82550" y="4330749"/>
            <a:chExt cx="844391" cy="761951"/>
          </a:xfrm>
        </p:grpSpPr>
        <p:grpSp>
          <p:nvGrpSpPr>
            <p:cNvPr id="163" name="Group 710"/>
            <p:cNvGrpSpPr>
              <a:grpSpLocks/>
            </p:cNvGrpSpPr>
            <p:nvPr/>
          </p:nvGrpSpPr>
          <p:grpSpPr bwMode="auto">
            <a:xfrm>
              <a:off x="82022" y="4330747"/>
              <a:ext cx="844750" cy="762189"/>
              <a:chOff x="66245" y="1403344"/>
              <a:chExt cx="686091" cy="762226"/>
            </a:xfrm>
          </p:grpSpPr>
          <p:grpSp>
            <p:nvGrpSpPr>
              <p:cNvPr id="164" name="Group 92"/>
              <p:cNvGrpSpPr>
                <a:grpSpLocks/>
              </p:cNvGrpSpPr>
              <p:nvPr/>
            </p:nvGrpSpPr>
            <p:grpSpPr bwMode="auto">
              <a:xfrm>
                <a:off x="66245" y="1707705"/>
                <a:ext cx="686091" cy="457865"/>
                <a:chOff x="-429" y="-425"/>
                <a:chExt cx="686091" cy="457864"/>
              </a:xfrm>
            </p:grpSpPr>
            <p:sp>
              <p:nvSpPr>
                <p:cNvPr id="1301" name="TextBox 5"/>
                <p:cNvSpPr txBox="1">
                  <a:spLocks noChangeAspect="1"/>
                </p:cNvSpPr>
                <p:nvPr/>
              </p:nvSpPr>
              <p:spPr bwMode="auto">
                <a:xfrm>
                  <a:off x="-266" y="31"/>
                  <a:ext cx="685928" cy="457221"/>
                </a:xfrm>
                <a:prstGeom prst="rect">
                  <a:avLst/>
                </a:prstGeom>
                <a:solidFill>
                  <a:srgbClr val="0099FF"/>
                </a:solidFill>
                <a:ln w="12700">
                  <a:solidFill>
                    <a:schemeClr val="tx1"/>
                  </a:solidFill>
                  <a:miter lim="800000"/>
                  <a:headEnd/>
                  <a:tailEnd/>
                </a:ln>
              </p:spPr>
              <p:txBody>
                <a:bodyPr wrap="none" lIns="0" tIns="0" rIns="0" bIns="0"/>
                <a:lstStyle/>
                <a:p>
                  <a:pPr algn="ctr"/>
                  <a:r>
                    <a:rPr lang="en-US" sz="900" b="1" dirty="0">
                      <a:solidFill>
                        <a:srgbClr val="000000"/>
                      </a:solidFill>
                    </a:rPr>
                    <a:t>V</a:t>
                  </a:r>
                </a:p>
                <a:p>
                  <a:pPr algn="ctr"/>
                  <a:endParaRPr lang="en-US" sz="900" b="1" dirty="0">
                    <a:solidFill>
                      <a:srgbClr val="000000"/>
                    </a:solidFill>
                  </a:endParaRPr>
                </a:p>
              </p:txBody>
            </p:sp>
            <p:cxnSp>
              <p:nvCxnSpPr>
                <p:cNvPr id="302" name="Straight Connector 301"/>
                <p:cNvCxnSpPr/>
                <p:nvPr/>
              </p:nvCxnSpPr>
              <p:spPr>
                <a:xfrm>
                  <a:off x="0" y="12"/>
                  <a:ext cx="685799" cy="457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flipV="1">
                  <a:off x="0" y="12"/>
                  <a:ext cx="685799" cy="457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00" name="Text Box 8"/>
              <p:cNvSpPr txBox="1">
                <a:spLocks noChangeArrowheads="1"/>
              </p:cNvSpPr>
              <p:nvPr/>
            </p:nvSpPr>
            <p:spPr bwMode="auto">
              <a:xfrm>
                <a:off x="181158" y="1403344"/>
                <a:ext cx="456428" cy="271647"/>
              </a:xfrm>
              <a:prstGeom prst="rect">
                <a:avLst/>
              </a:prstGeom>
              <a:noFill/>
              <a:ln w="9525">
                <a:noFill/>
                <a:miter lim="800000"/>
                <a:headEnd/>
                <a:tailEnd/>
              </a:ln>
            </p:spPr>
            <p:txBody>
              <a:bodyPr lIns="0" tIns="0" rIns="0" bIns="0">
                <a:spAutoFit/>
              </a:bodyPr>
              <a:lstStyle/>
              <a:p>
                <a:pPr algn="ctr"/>
                <a:endParaRPr lang="en-US" sz="900" b="1" dirty="0">
                  <a:solidFill>
                    <a:srgbClr val="000000"/>
                  </a:solidFill>
                </a:endParaRPr>
              </a:p>
            </p:txBody>
          </p:sp>
        </p:grpSp>
        <p:sp>
          <p:nvSpPr>
            <p:cNvPr id="298" name="Oval 297"/>
            <p:cNvSpPr/>
            <p:nvPr/>
          </p:nvSpPr>
          <p:spPr>
            <a:xfrm>
              <a:off x="462682" y="4489358"/>
              <a:ext cx="77895" cy="777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166" name="Group 147"/>
          <p:cNvGrpSpPr>
            <a:grpSpLocks/>
          </p:cNvGrpSpPr>
          <p:nvPr/>
        </p:nvGrpSpPr>
        <p:grpSpPr bwMode="auto">
          <a:xfrm>
            <a:off x="595313" y="5559425"/>
            <a:ext cx="430212" cy="387350"/>
            <a:chOff x="82550" y="4330749"/>
            <a:chExt cx="844391" cy="761951"/>
          </a:xfrm>
        </p:grpSpPr>
        <p:grpSp>
          <p:nvGrpSpPr>
            <p:cNvPr id="167" name="Group 710"/>
            <p:cNvGrpSpPr>
              <a:grpSpLocks/>
            </p:cNvGrpSpPr>
            <p:nvPr/>
          </p:nvGrpSpPr>
          <p:grpSpPr bwMode="auto">
            <a:xfrm>
              <a:off x="82022" y="4330747"/>
              <a:ext cx="844750" cy="762189"/>
              <a:chOff x="66245" y="1403344"/>
              <a:chExt cx="686091" cy="762226"/>
            </a:xfrm>
          </p:grpSpPr>
          <p:grpSp>
            <p:nvGrpSpPr>
              <p:cNvPr id="169" name="Group 92"/>
              <p:cNvGrpSpPr>
                <a:grpSpLocks/>
              </p:cNvGrpSpPr>
              <p:nvPr/>
            </p:nvGrpSpPr>
            <p:grpSpPr bwMode="auto">
              <a:xfrm>
                <a:off x="66245" y="1707705"/>
                <a:ext cx="686091" cy="457865"/>
                <a:chOff x="-429" y="-425"/>
                <a:chExt cx="686091" cy="457864"/>
              </a:xfrm>
            </p:grpSpPr>
            <p:sp>
              <p:nvSpPr>
                <p:cNvPr id="1294" name="TextBox 5"/>
                <p:cNvSpPr txBox="1">
                  <a:spLocks noChangeAspect="1"/>
                </p:cNvSpPr>
                <p:nvPr/>
              </p:nvSpPr>
              <p:spPr bwMode="auto">
                <a:xfrm>
                  <a:off x="-266" y="31"/>
                  <a:ext cx="685928" cy="457221"/>
                </a:xfrm>
                <a:prstGeom prst="rect">
                  <a:avLst/>
                </a:prstGeom>
                <a:solidFill>
                  <a:srgbClr val="0099FF"/>
                </a:solidFill>
                <a:ln w="12700">
                  <a:solidFill>
                    <a:schemeClr val="tx1"/>
                  </a:solidFill>
                  <a:miter lim="800000"/>
                  <a:headEnd/>
                  <a:tailEnd/>
                </a:ln>
              </p:spPr>
              <p:txBody>
                <a:bodyPr wrap="none" lIns="0" tIns="0" rIns="0" bIns="0"/>
                <a:lstStyle/>
                <a:p>
                  <a:pPr algn="ctr"/>
                  <a:r>
                    <a:rPr lang="en-US" sz="900" b="1" dirty="0">
                      <a:solidFill>
                        <a:srgbClr val="000000"/>
                      </a:solidFill>
                    </a:rPr>
                    <a:t>V</a:t>
                  </a:r>
                </a:p>
                <a:p>
                  <a:pPr algn="ctr"/>
                  <a:endParaRPr lang="en-US" sz="900" b="1" dirty="0">
                    <a:solidFill>
                      <a:srgbClr val="000000"/>
                    </a:solidFill>
                  </a:endParaRPr>
                </a:p>
              </p:txBody>
            </p:sp>
            <p:cxnSp>
              <p:nvCxnSpPr>
                <p:cNvPr id="310" name="Straight Connector 309"/>
                <p:cNvCxnSpPr/>
                <p:nvPr/>
              </p:nvCxnSpPr>
              <p:spPr>
                <a:xfrm>
                  <a:off x="0" y="-1861"/>
                  <a:ext cx="685799" cy="459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flipV="1">
                  <a:off x="0" y="-1861"/>
                  <a:ext cx="685799" cy="459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93" name="Text Box 8"/>
              <p:cNvSpPr txBox="1">
                <a:spLocks noChangeArrowheads="1"/>
              </p:cNvSpPr>
              <p:nvPr/>
            </p:nvSpPr>
            <p:spPr bwMode="auto">
              <a:xfrm>
                <a:off x="181158" y="1403344"/>
                <a:ext cx="456428" cy="271647"/>
              </a:xfrm>
              <a:prstGeom prst="rect">
                <a:avLst/>
              </a:prstGeom>
              <a:noFill/>
              <a:ln w="9525">
                <a:noFill/>
                <a:miter lim="800000"/>
                <a:headEnd/>
                <a:tailEnd/>
              </a:ln>
            </p:spPr>
            <p:txBody>
              <a:bodyPr lIns="0" tIns="0" rIns="0" bIns="0">
                <a:spAutoFit/>
              </a:bodyPr>
              <a:lstStyle/>
              <a:p>
                <a:pPr algn="ctr"/>
                <a:endParaRPr lang="en-US" sz="900" b="1" dirty="0">
                  <a:solidFill>
                    <a:srgbClr val="000000"/>
                  </a:solidFill>
                </a:endParaRPr>
              </a:p>
            </p:txBody>
          </p:sp>
        </p:grpSp>
        <p:sp>
          <p:nvSpPr>
            <p:cNvPr id="306" name="Oval 305"/>
            <p:cNvSpPr/>
            <p:nvPr/>
          </p:nvSpPr>
          <p:spPr>
            <a:xfrm>
              <a:off x="462682" y="4490010"/>
              <a:ext cx="77895" cy="7494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aphicFrame>
        <p:nvGraphicFramePr>
          <p:cNvPr id="312" name="Table 311"/>
          <p:cNvGraphicFramePr>
            <a:graphicFrameLocks noGrp="1"/>
          </p:cNvGraphicFramePr>
          <p:nvPr/>
        </p:nvGraphicFramePr>
        <p:xfrm>
          <a:off x="187325" y="4648200"/>
          <a:ext cx="2786064" cy="2057400"/>
        </p:xfrm>
        <a:graphic>
          <a:graphicData uri="http://schemas.openxmlformats.org/drawingml/2006/table">
            <a:tbl>
              <a:tblPr firstRow="1" bandRow="1">
                <a:tableStyleId>{5C22544A-7EE6-4342-B048-85BDC9FD1C3A}</a:tableStyleId>
              </a:tblPr>
              <a:tblGrid>
                <a:gridCol w="828806"/>
                <a:gridCol w="1957258"/>
              </a:tblGrid>
              <a:tr h="133041">
                <a:tc gridSpan="2">
                  <a:txBody>
                    <a:bodyPr/>
                    <a:lstStyle/>
                    <a:p>
                      <a:pPr algn="ctr"/>
                      <a:r>
                        <a:rPr lang="en-US" sz="900" dirty="0" smtClean="0">
                          <a:solidFill>
                            <a:schemeClr val="tx1"/>
                          </a:solidFill>
                          <a:latin typeface="Arial" pitchFamily="34" charset="0"/>
                          <a:cs typeface="Arial" pitchFamily="34" charset="0"/>
                        </a:rPr>
                        <a:t>2/201 ADVISOR TEAM “TALON”</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sz="12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126">
                <a:tc>
                  <a:txBody>
                    <a:bodyPr/>
                    <a:lstStyle/>
                    <a:p>
                      <a:pPr algn="l"/>
                      <a:r>
                        <a:rPr lang="en-US" sz="800" dirty="0" smtClean="0">
                          <a:solidFill>
                            <a:schemeClr val="tx1"/>
                          </a:solidFill>
                          <a:latin typeface="Arial" pitchFamily="34" charset="0"/>
                          <a:cs typeface="Arial" pitchFamily="34" charset="0"/>
                        </a:rPr>
                        <a:t>1-502</a:t>
                      </a:r>
                      <a:endParaRPr lang="en-US"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aseline="0" dirty="0" smtClean="0">
                          <a:solidFill>
                            <a:schemeClr val="tx1"/>
                          </a:solidFill>
                          <a:latin typeface="Arial" pitchFamily="34" charset="0"/>
                          <a:cs typeface="Arial" pitchFamily="34" charset="0"/>
                        </a:rPr>
                        <a:t>2/201 IN BDE</a:t>
                      </a:r>
                    </a:p>
                    <a:p>
                      <a:pPr algn="ctr"/>
                      <a:r>
                        <a:rPr lang="en-US" sz="900" baseline="0" dirty="0" smtClean="0">
                          <a:solidFill>
                            <a:schemeClr val="tx1"/>
                          </a:solidFill>
                          <a:latin typeface="Arial" pitchFamily="34" charset="0"/>
                          <a:cs typeface="Arial" pitchFamily="34" charset="0"/>
                        </a:rPr>
                        <a:t>FOB HUGHIE-LTC POWER</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126">
                <a:tc>
                  <a:txBody>
                    <a:bodyPr/>
                    <a:lstStyle/>
                    <a:p>
                      <a:pPr algn="l"/>
                      <a:r>
                        <a:rPr lang="en-US" sz="800" dirty="0" smtClean="0">
                          <a:solidFill>
                            <a:schemeClr val="tx1"/>
                          </a:solidFill>
                          <a:latin typeface="Arial" pitchFamily="34" charset="0"/>
                          <a:cs typeface="Arial" pitchFamily="34" charset="0"/>
                        </a:rPr>
                        <a:t>2-502</a:t>
                      </a:r>
                      <a:endParaRPr lang="en-US"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3/1/201</a:t>
                      </a:r>
                      <a:r>
                        <a:rPr lang="en-US" sz="900" baseline="0" dirty="0" smtClean="0">
                          <a:solidFill>
                            <a:schemeClr val="tx1"/>
                          </a:solidFill>
                          <a:latin typeface="Arial" pitchFamily="34" charset="0"/>
                          <a:cs typeface="Arial" pitchFamily="34" charset="0"/>
                        </a:rPr>
                        <a:t> IN KDK</a:t>
                      </a:r>
                    </a:p>
                    <a:p>
                      <a:pPr algn="ctr"/>
                      <a:r>
                        <a:rPr lang="en-US" sz="900" baseline="0" dirty="0" smtClean="0">
                          <a:solidFill>
                            <a:schemeClr val="tx1"/>
                          </a:solidFill>
                          <a:latin typeface="Arial" pitchFamily="34" charset="0"/>
                          <a:cs typeface="Arial" pitchFamily="34" charset="0"/>
                        </a:rPr>
                        <a:t>FOB Connolly-CPT Dortona</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126">
                <a:tc>
                  <a:txBody>
                    <a:bodyPr/>
                    <a:lstStyle/>
                    <a:p>
                      <a:pPr algn="l"/>
                      <a:r>
                        <a:rPr lang="en-US" sz="800" dirty="0" smtClean="0">
                          <a:solidFill>
                            <a:schemeClr val="tx1"/>
                          </a:solidFill>
                          <a:latin typeface="Arial" pitchFamily="34" charset="0"/>
                          <a:cs typeface="Arial" pitchFamily="34" charset="0"/>
                        </a:rPr>
                        <a:t>2-502</a:t>
                      </a:r>
                      <a:endParaRPr lang="en-US"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6/1/201 IN KDK</a:t>
                      </a:r>
                    </a:p>
                    <a:p>
                      <a:pPr algn="ctr"/>
                      <a:r>
                        <a:rPr lang="en-US" sz="900" dirty="0" smtClean="0">
                          <a:solidFill>
                            <a:schemeClr val="tx1"/>
                          </a:solidFill>
                          <a:latin typeface="Arial" pitchFamily="34" charset="0"/>
                          <a:cs typeface="Arial" pitchFamily="34" charset="0"/>
                        </a:rPr>
                        <a:t>FOB SHINWAR-CPT Wenger</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126">
                <a:tc>
                  <a:txBody>
                    <a:bodyPr/>
                    <a:lstStyle/>
                    <a:p>
                      <a:pPr algn="l"/>
                      <a:endParaRPr lang="en-US"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4/2/201 CS KDK</a:t>
                      </a:r>
                    </a:p>
                    <a:p>
                      <a:pPr algn="ctr"/>
                      <a:r>
                        <a:rPr lang="en-US" sz="900" dirty="0" smtClean="0">
                          <a:solidFill>
                            <a:schemeClr val="tx1"/>
                          </a:solidFill>
                          <a:latin typeface="Arial" pitchFamily="34" charset="0"/>
                          <a:cs typeface="Arial" pitchFamily="34" charset="0"/>
                        </a:rPr>
                        <a:t>FOB</a:t>
                      </a:r>
                      <a:r>
                        <a:rPr lang="en-US" sz="900" baseline="0" dirty="0" smtClean="0">
                          <a:solidFill>
                            <a:schemeClr val="tx1"/>
                          </a:solidFill>
                          <a:latin typeface="Arial" pitchFamily="34" charset="0"/>
                          <a:cs typeface="Arial" pitchFamily="34" charset="0"/>
                        </a:rPr>
                        <a:t> FORTRESS</a:t>
                      </a:r>
                      <a:r>
                        <a:rPr lang="en-US" sz="900" dirty="0" smtClean="0">
                          <a:solidFill>
                            <a:schemeClr val="tx1"/>
                          </a:solidFill>
                          <a:latin typeface="Arial" pitchFamily="34" charset="0"/>
                          <a:cs typeface="Arial" pitchFamily="34" charset="0"/>
                        </a:rPr>
                        <a:t>-CPT</a:t>
                      </a:r>
                      <a:r>
                        <a:rPr lang="en-US" sz="900" baseline="0" dirty="0" smtClean="0">
                          <a:solidFill>
                            <a:schemeClr val="tx1"/>
                          </a:solidFill>
                          <a:latin typeface="Arial" pitchFamily="34" charset="0"/>
                          <a:cs typeface="Arial" pitchFamily="34" charset="0"/>
                        </a:rPr>
                        <a:t> Krug</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126">
                <a:tc>
                  <a:txBody>
                    <a:bodyPr/>
                    <a:lstStyle/>
                    <a:p>
                      <a:pPr algn="l"/>
                      <a:endParaRPr lang="en-US" sz="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latin typeface="Arial" pitchFamily="34" charset="0"/>
                          <a:cs typeface="Arial" pitchFamily="34" charset="0"/>
                        </a:rPr>
                        <a:t>5/2/201</a:t>
                      </a:r>
                      <a:r>
                        <a:rPr lang="en-US" sz="900" baseline="0" dirty="0" smtClean="0">
                          <a:solidFill>
                            <a:schemeClr val="tx1"/>
                          </a:solidFill>
                          <a:latin typeface="Arial" pitchFamily="34" charset="0"/>
                          <a:cs typeface="Arial" pitchFamily="34" charset="0"/>
                        </a:rPr>
                        <a:t> CSS</a:t>
                      </a:r>
                      <a:r>
                        <a:rPr lang="en-US" sz="900" dirty="0" smtClean="0">
                          <a:solidFill>
                            <a:schemeClr val="tx1"/>
                          </a:solidFill>
                          <a:latin typeface="Arial" pitchFamily="34" charset="0"/>
                          <a:cs typeface="Arial" pitchFamily="34" charset="0"/>
                        </a:rPr>
                        <a:t> KDK</a:t>
                      </a:r>
                    </a:p>
                    <a:p>
                      <a:pPr algn="ctr"/>
                      <a:r>
                        <a:rPr lang="en-US" sz="900" dirty="0" smtClean="0">
                          <a:solidFill>
                            <a:schemeClr val="tx1"/>
                          </a:solidFill>
                          <a:latin typeface="Arial" pitchFamily="34" charset="0"/>
                          <a:cs typeface="Arial" pitchFamily="34" charset="0"/>
                        </a:rPr>
                        <a:t>FOB JOYCE-MAJ</a:t>
                      </a:r>
                      <a:r>
                        <a:rPr lang="en-US" sz="900" baseline="0" dirty="0" smtClean="0">
                          <a:solidFill>
                            <a:schemeClr val="tx1"/>
                          </a:solidFill>
                          <a:latin typeface="Arial" pitchFamily="34" charset="0"/>
                          <a:cs typeface="Arial" pitchFamily="34" charset="0"/>
                        </a:rPr>
                        <a:t> Slocum</a:t>
                      </a:r>
                      <a:endParaRPr lang="en-US" sz="9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170" name="Group 92"/>
          <p:cNvGrpSpPr>
            <a:grpSpLocks/>
          </p:cNvGrpSpPr>
          <p:nvPr/>
        </p:nvGrpSpPr>
        <p:grpSpPr bwMode="auto">
          <a:xfrm>
            <a:off x="592138" y="6376988"/>
            <a:ext cx="404812" cy="307975"/>
            <a:chOff x="1039169" y="4746601"/>
            <a:chExt cx="404002" cy="308665"/>
          </a:xfrm>
        </p:grpSpPr>
        <p:sp>
          <p:nvSpPr>
            <p:cNvPr id="1288" name="TextBox 161"/>
            <p:cNvSpPr txBox="1">
              <a:spLocks noChangeAspect="1"/>
            </p:cNvSpPr>
            <p:nvPr/>
          </p:nvSpPr>
          <p:spPr bwMode="auto">
            <a:xfrm>
              <a:off x="1039169" y="4816615"/>
              <a:ext cx="404002" cy="238651"/>
            </a:xfrm>
            <a:prstGeom prst="rect">
              <a:avLst/>
            </a:prstGeom>
            <a:solidFill>
              <a:srgbClr val="66FF33"/>
            </a:solidFill>
            <a:ln w="12700">
              <a:solidFill>
                <a:schemeClr val="tx1"/>
              </a:solidFill>
              <a:miter lim="800000"/>
              <a:headEnd/>
              <a:tailEnd/>
            </a:ln>
          </p:spPr>
          <p:txBody>
            <a:bodyPr wrap="none" lIns="0" tIns="0" rIns="0" bIns="0"/>
            <a:lstStyle/>
            <a:p>
              <a:pPr algn="ctr"/>
              <a:r>
                <a:rPr lang="en-US" sz="900" b="1" dirty="0">
                  <a:solidFill>
                    <a:srgbClr val="000000"/>
                  </a:solidFill>
                </a:rPr>
                <a:t>V</a:t>
              </a:r>
            </a:p>
            <a:p>
              <a:pPr algn="ctr"/>
              <a:r>
                <a:rPr lang="en-US" sz="900" b="1" dirty="0">
                  <a:solidFill>
                    <a:srgbClr val="000000"/>
                  </a:solidFill>
                </a:rPr>
                <a:t>BSB</a:t>
              </a:r>
            </a:p>
          </p:txBody>
        </p:sp>
        <p:sp>
          <p:nvSpPr>
            <p:cNvPr id="315" name="Oval 314"/>
            <p:cNvSpPr/>
            <p:nvPr/>
          </p:nvSpPr>
          <p:spPr bwMode="auto">
            <a:xfrm>
              <a:off x="1211860" y="4746601"/>
              <a:ext cx="39609" cy="3977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171" name="Group 105"/>
          <p:cNvGrpSpPr>
            <a:grpSpLocks noChangeAspect="1"/>
          </p:cNvGrpSpPr>
          <p:nvPr/>
        </p:nvGrpSpPr>
        <p:grpSpPr bwMode="auto">
          <a:xfrm>
            <a:off x="600075" y="6008688"/>
            <a:ext cx="396875" cy="307975"/>
            <a:chOff x="41565" y="4274185"/>
            <a:chExt cx="776288" cy="602614"/>
          </a:xfrm>
        </p:grpSpPr>
        <p:sp>
          <p:nvSpPr>
            <p:cNvPr id="1286" name="TextBox 153"/>
            <p:cNvSpPr txBox="1">
              <a:spLocks noChangeAspect="1"/>
            </p:cNvSpPr>
            <p:nvPr/>
          </p:nvSpPr>
          <p:spPr bwMode="auto">
            <a:xfrm>
              <a:off x="41565" y="4419600"/>
              <a:ext cx="776288" cy="457199"/>
            </a:xfrm>
            <a:prstGeom prst="rect">
              <a:avLst/>
            </a:prstGeom>
            <a:solidFill>
              <a:srgbClr val="FFC000"/>
            </a:solidFill>
            <a:ln w="12700">
              <a:solidFill>
                <a:schemeClr val="tx1"/>
              </a:solidFill>
              <a:miter lim="800000"/>
              <a:headEnd/>
              <a:tailEnd/>
            </a:ln>
          </p:spPr>
          <p:txBody>
            <a:bodyPr wrap="none" lIns="0" tIns="0" rIns="0" bIns="0"/>
            <a:lstStyle/>
            <a:p>
              <a:pPr algn="ctr"/>
              <a:r>
                <a:rPr lang="en-US" sz="900" b="1" dirty="0">
                  <a:solidFill>
                    <a:srgbClr val="000000"/>
                  </a:solidFill>
                </a:rPr>
                <a:t>V</a:t>
              </a:r>
            </a:p>
            <a:p>
              <a:pPr algn="ctr"/>
              <a:r>
                <a:rPr lang="en-US" sz="900" b="1" dirty="0">
                  <a:solidFill>
                    <a:srgbClr val="000000"/>
                  </a:solidFill>
                </a:rPr>
                <a:t>BSTB</a:t>
              </a:r>
            </a:p>
          </p:txBody>
        </p:sp>
        <p:sp>
          <p:nvSpPr>
            <p:cNvPr id="318" name="Oval 317"/>
            <p:cNvSpPr/>
            <p:nvPr/>
          </p:nvSpPr>
          <p:spPr>
            <a:xfrm>
              <a:off x="395552" y="4274185"/>
              <a:ext cx="77630" cy="77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grpSp>
        <p:nvGrpSpPr>
          <p:cNvPr id="174" name="Group 147"/>
          <p:cNvGrpSpPr>
            <a:grpSpLocks/>
          </p:cNvGrpSpPr>
          <p:nvPr/>
        </p:nvGrpSpPr>
        <p:grpSpPr bwMode="auto">
          <a:xfrm>
            <a:off x="566738" y="4826000"/>
            <a:ext cx="430212" cy="387350"/>
            <a:chOff x="82550" y="4330749"/>
            <a:chExt cx="844391" cy="761951"/>
          </a:xfrm>
        </p:grpSpPr>
        <p:grpSp>
          <p:nvGrpSpPr>
            <p:cNvPr id="175" name="Group 710"/>
            <p:cNvGrpSpPr>
              <a:grpSpLocks/>
            </p:cNvGrpSpPr>
            <p:nvPr/>
          </p:nvGrpSpPr>
          <p:grpSpPr bwMode="auto">
            <a:xfrm>
              <a:off x="82022" y="4330747"/>
              <a:ext cx="844750" cy="762189"/>
              <a:chOff x="66245" y="1403344"/>
              <a:chExt cx="686091" cy="762226"/>
            </a:xfrm>
          </p:grpSpPr>
          <p:grpSp>
            <p:nvGrpSpPr>
              <p:cNvPr id="176" name="Group 92"/>
              <p:cNvGrpSpPr>
                <a:grpSpLocks/>
              </p:cNvGrpSpPr>
              <p:nvPr/>
            </p:nvGrpSpPr>
            <p:grpSpPr bwMode="auto">
              <a:xfrm>
                <a:off x="66245" y="1707705"/>
                <a:ext cx="686091" cy="457865"/>
                <a:chOff x="-429" y="-425"/>
                <a:chExt cx="686091" cy="457864"/>
              </a:xfrm>
            </p:grpSpPr>
            <p:sp>
              <p:nvSpPr>
                <p:cNvPr id="1283" name="TextBox 5"/>
                <p:cNvSpPr txBox="1">
                  <a:spLocks noChangeAspect="1"/>
                </p:cNvSpPr>
                <p:nvPr/>
              </p:nvSpPr>
              <p:spPr bwMode="auto">
                <a:xfrm>
                  <a:off x="-266" y="31"/>
                  <a:ext cx="685928" cy="457221"/>
                </a:xfrm>
                <a:prstGeom prst="rect">
                  <a:avLst/>
                </a:prstGeom>
                <a:solidFill>
                  <a:srgbClr val="0099FF"/>
                </a:solidFill>
                <a:ln w="12700">
                  <a:solidFill>
                    <a:schemeClr val="tx1"/>
                  </a:solidFill>
                  <a:miter lim="800000"/>
                  <a:headEnd/>
                  <a:tailEnd/>
                </a:ln>
              </p:spPr>
              <p:txBody>
                <a:bodyPr wrap="none" lIns="0" tIns="0" rIns="0" bIns="0"/>
                <a:lstStyle/>
                <a:p>
                  <a:pPr algn="ctr"/>
                  <a:r>
                    <a:rPr lang="en-US" sz="900" b="1" dirty="0">
                      <a:solidFill>
                        <a:srgbClr val="000000"/>
                      </a:solidFill>
                    </a:rPr>
                    <a:t>V</a:t>
                  </a:r>
                </a:p>
                <a:p>
                  <a:pPr algn="ctr"/>
                  <a:endParaRPr lang="en-US" sz="900" b="1" dirty="0">
                    <a:solidFill>
                      <a:srgbClr val="000000"/>
                    </a:solidFill>
                  </a:endParaRPr>
                </a:p>
              </p:txBody>
            </p:sp>
            <p:cxnSp>
              <p:nvCxnSpPr>
                <p:cNvPr id="325" name="Straight Connector 324"/>
                <p:cNvCxnSpPr/>
                <p:nvPr/>
              </p:nvCxnSpPr>
              <p:spPr>
                <a:xfrm>
                  <a:off x="0" y="-1861"/>
                  <a:ext cx="685799" cy="459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V="1">
                  <a:off x="0" y="-1861"/>
                  <a:ext cx="685799" cy="459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82" name="Text Box 8"/>
              <p:cNvSpPr txBox="1">
                <a:spLocks noChangeArrowheads="1"/>
              </p:cNvSpPr>
              <p:nvPr/>
            </p:nvSpPr>
            <p:spPr bwMode="auto">
              <a:xfrm>
                <a:off x="181158" y="1403344"/>
                <a:ext cx="456428" cy="271647"/>
              </a:xfrm>
              <a:prstGeom prst="rect">
                <a:avLst/>
              </a:prstGeom>
              <a:noFill/>
              <a:ln w="9525">
                <a:noFill/>
                <a:miter lim="800000"/>
                <a:headEnd/>
                <a:tailEnd/>
              </a:ln>
            </p:spPr>
            <p:txBody>
              <a:bodyPr lIns="0" tIns="0" rIns="0" bIns="0">
                <a:spAutoFit/>
              </a:bodyPr>
              <a:lstStyle/>
              <a:p>
                <a:pPr algn="ctr"/>
                <a:endParaRPr lang="en-US" sz="900" b="1" dirty="0">
                  <a:solidFill>
                    <a:srgbClr val="000000"/>
                  </a:solidFill>
                </a:endParaRPr>
              </a:p>
            </p:txBody>
          </p:sp>
        </p:grpSp>
        <p:sp>
          <p:nvSpPr>
            <p:cNvPr id="321" name="Oval 320"/>
            <p:cNvSpPr/>
            <p:nvPr/>
          </p:nvSpPr>
          <p:spPr>
            <a:xfrm>
              <a:off x="462682" y="4490010"/>
              <a:ext cx="77895" cy="7494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sp>
        <p:nvSpPr>
          <p:cNvPr id="327" name="Rectangle 326"/>
          <p:cNvSpPr/>
          <p:nvPr/>
        </p:nvSpPr>
        <p:spPr>
          <a:xfrm>
            <a:off x="1016000" y="5259388"/>
            <a:ext cx="1960563" cy="107315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77" name="Group 147"/>
          <p:cNvGrpSpPr>
            <a:grpSpLocks/>
          </p:cNvGrpSpPr>
          <p:nvPr/>
        </p:nvGrpSpPr>
        <p:grpSpPr bwMode="auto">
          <a:xfrm>
            <a:off x="569913" y="3446463"/>
            <a:ext cx="382587" cy="388937"/>
            <a:chOff x="82550" y="4330749"/>
            <a:chExt cx="844391" cy="761951"/>
          </a:xfrm>
        </p:grpSpPr>
        <p:grpSp>
          <p:nvGrpSpPr>
            <p:cNvPr id="178" name="Group 710"/>
            <p:cNvGrpSpPr>
              <a:grpSpLocks/>
            </p:cNvGrpSpPr>
            <p:nvPr/>
          </p:nvGrpSpPr>
          <p:grpSpPr bwMode="auto">
            <a:xfrm>
              <a:off x="82550" y="4330749"/>
              <a:ext cx="844391" cy="761951"/>
              <a:chOff x="66674" y="1403344"/>
              <a:chExt cx="685800" cy="761987"/>
            </a:xfrm>
          </p:grpSpPr>
          <p:grpSp>
            <p:nvGrpSpPr>
              <p:cNvPr id="179" name="Group 92"/>
              <p:cNvGrpSpPr>
                <a:grpSpLocks/>
              </p:cNvGrpSpPr>
              <p:nvPr/>
            </p:nvGrpSpPr>
            <p:grpSpPr bwMode="auto">
              <a:xfrm>
                <a:off x="66674" y="1708130"/>
                <a:ext cx="685800" cy="457201"/>
                <a:chOff x="0" y="0"/>
                <a:chExt cx="685800" cy="457200"/>
              </a:xfrm>
            </p:grpSpPr>
            <p:sp>
              <p:nvSpPr>
                <p:cNvPr id="1276" name="TextBox 5"/>
                <p:cNvSpPr txBox="1">
                  <a:spLocks noChangeAspect="1"/>
                </p:cNvSpPr>
                <p:nvPr/>
              </p:nvSpPr>
              <p:spPr bwMode="auto">
                <a:xfrm>
                  <a:off x="-266" y="31"/>
                  <a:ext cx="685928" cy="457221"/>
                </a:xfrm>
                <a:prstGeom prst="rect">
                  <a:avLst/>
                </a:prstGeom>
                <a:solidFill>
                  <a:srgbClr val="0099FF"/>
                </a:solidFill>
                <a:ln w="12700">
                  <a:solidFill>
                    <a:schemeClr val="tx1"/>
                  </a:solidFill>
                  <a:miter lim="800000"/>
                  <a:headEnd/>
                  <a:tailEnd/>
                </a:ln>
              </p:spPr>
              <p:txBody>
                <a:bodyPr wrap="none" lIns="0" tIns="0" rIns="0" bIns="0"/>
                <a:lstStyle/>
                <a:p>
                  <a:pPr algn="ctr"/>
                  <a:r>
                    <a:rPr lang="en-US" sz="900" b="1" dirty="0">
                      <a:solidFill>
                        <a:srgbClr val="000000"/>
                      </a:solidFill>
                    </a:rPr>
                    <a:t>V</a:t>
                  </a:r>
                </a:p>
                <a:p>
                  <a:pPr algn="ctr"/>
                  <a:endParaRPr lang="en-US" sz="900" b="1" dirty="0">
                    <a:solidFill>
                      <a:srgbClr val="000000"/>
                    </a:solidFill>
                  </a:endParaRPr>
                </a:p>
              </p:txBody>
            </p:sp>
            <p:cxnSp>
              <p:nvCxnSpPr>
                <p:cNvPr id="320" name="Straight Connector 319"/>
                <p:cNvCxnSpPr/>
                <p:nvPr/>
              </p:nvCxnSpPr>
              <p:spPr>
                <a:xfrm>
                  <a:off x="0" y="10"/>
                  <a:ext cx="685800" cy="4571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flipV="1">
                  <a:off x="0" y="10"/>
                  <a:ext cx="685800" cy="4571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5" name="Text Box 8"/>
              <p:cNvSpPr txBox="1">
                <a:spLocks noChangeArrowheads="1"/>
              </p:cNvSpPr>
              <p:nvPr/>
            </p:nvSpPr>
            <p:spPr bwMode="auto">
              <a:xfrm>
                <a:off x="181158" y="1403344"/>
                <a:ext cx="456428" cy="271647"/>
              </a:xfrm>
              <a:prstGeom prst="rect">
                <a:avLst/>
              </a:prstGeom>
              <a:noFill/>
              <a:ln w="9525">
                <a:noFill/>
                <a:miter lim="800000"/>
                <a:headEnd/>
                <a:tailEnd/>
              </a:ln>
            </p:spPr>
            <p:txBody>
              <a:bodyPr lIns="0" tIns="0" rIns="0" bIns="0">
                <a:spAutoFit/>
              </a:bodyPr>
              <a:lstStyle/>
              <a:p>
                <a:pPr algn="ctr"/>
                <a:endParaRPr lang="en-US" sz="900" b="1" dirty="0">
                  <a:solidFill>
                    <a:srgbClr val="000000"/>
                  </a:solidFill>
                </a:endParaRPr>
              </a:p>
            </p:txBody>
          </p:sp>
        </p:grpSp>
        <p:sp>
          <p:nvSpPr>
            <p:cNvPr id="214" name="Oval 213"/>
            <p:cNvSpPr/>
            <p:nvPr/>
          </p:nvSpPr>
          <p:spPr>
            <a:xfrm>
              <a:off x="464452" y="4489358"/>
              <a:ext cx="73579" cy="7775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900" dirty="0">
                <a:solidFill>
                  <a:prstClr val="white"/>
                </a:solidFill>
                <a:latin typeface="Arial" pitchFamily="34" charset="0"/>
                <a:cs typeface="Arial" pitchFamily="34" charset="0"/>
              </a:endParaRPr>
            </a:p>
          </p:txBody>
        </p:sp>
      </p:grpSp>
      <p:pic>
        <p:nvPicPr>
          <p:cNvPr id="1271" name="Picture 6" descr="1st Army.png"/>
          <p:cNvPicPr>
            <a:picLocks noChangeAspect="1"/>
          </p:cNvPicPr>
          <p:nvPr/>
        </p:nvPicPr>
        <p:blipFill>
          <a:blip r:embed="rId4" cstate="print"/>
          <a:srcRect/>
          <a:stretch>
            <a:fillRect/>
          </a:stretch>
        </p:blipFill>
        <p:spPr bwMode="auto">
          <a:xfrm>
            <a:off x="777875" y="1576388"/>
            <a:ext cx="158750" cy="198437"/>
          </a:xfrm>
          <a:prstGeom prst="rect">
            <a:avLst/>
          </a:prstGeom>
          <a:noFill/>
          <a:ln w="9525">
            <a:noFill/>
            <a:miter lim="800000"/>
            <a:headEnd/>
            <a:tailEnd/>
          </a:ln>
        </p:spPr>
      </p:pic>
      <p:sp>
        <p:nvSpPr>
          <p:cNvPr id="204" name="Rectangle 203"/>
          <p:cNvSpPr/>
          <p:nvPr/>
        </p:nvSpPr>
        <p:spPr>
          <a:xfrm>
            <a:off x="2889907" y="142875"/>
            <a:ext cx="3486212" cy="400110"/>
          </a:xfrm>
          <a:prstGeom prst="rect">
            <a:avLst/>
          </a:prstGeom>
        </p:spPr>
        <p:txBody>
          <a:bodyPr wrap="none">
            <a:spAutoFit/>
          </a:bodyPr>
          <a:lstStyle/>
          <a:p>
            <a:pPr lvl="0" algn="ctr" fontAlgn="base">
              <a:spcBef>
                <a:spcPct val="0"/>
              </a:spcBef>
              <a:spcAft>
                <a:spcPct val="0"/>
              </a:spcAft>
            </a:pPr>
            <a:r>
              <a:rPr lang="en-US" sz="2000" b="1" dirty="0" smtClean="0">
                <a:effectLst>
                  <a:outerShdw blurRad="38100" dist="38100" dir="2700000" algn="tl">
                    <a:srgbClr val="000000">
                      <a:alpha val="43137"/>
                    </a:srgbClr>
                  </a:outerShdw>
                </a:effectLst>
                <a:cs typeface="Arial" charset="0"/>
              </a:rPr>
              <a:t>NOK-SOK TASK ORGANIZATION</a:t>
            </a:r>
          </a:p>
        </p:txBody>
      </p:sp>
      <p:sp>
        <p:nvSpPr>
          <p:cNvPr id="205" name="TextBox 204"/>
          <p:cNvSpPr txBox="1"/>
          <p:nvPr/>
        </p:nvSpPr>
        <p:spPr>
          <a:xfrm>
            <a:off x="7896225" y="6657201"/>
            <a:ext cx="1257300" cy="246221"/>
          </a:xfrm>
          <a:prstGeom prst="rect">
            <a:avLst/>
          </a:prstGeom>
          <a:noFill/>
        </p:spPr>
        <p:txBody>
          <a:bodyPr wrap="square" rtlCol="0">
            <a:spAutoFit/>
          </a:bodyPr>
          <a:lstStyle/>
          <a:p>
            <a:pPr algn="r"/>
            <a:r>
              <a:rPr lang="en-US" sz="1000" b="1" dirty="0" smtClean="0">
                <a:latin typeface="+mj-lt"/>
              </a:rPr>
              <a:t>As of 3 MAY 2012 </a:t>
            </a:r>
            <a:endParaRPr lang="en-US" sz="1000" b="1"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10"/>
          <p:cNvGrpSpPr>
            <a:grpSpLocks/>
          </p:cNvGrpSpPr>
          <p:nvPr/>
        </p:nvGrpSpPr>
        <p:grpSpPr bwMode="auto">
          <a:xfrm>
            <a:off x="301625" y="1993900"/>
            <a:ext cx="844550" cy="762000"/>
            <a:chOff x="66674" y="1403344"/>
            <a:chExt cx="685800" cy="761987"/>
          </a:xfrm>
        </p:grpSpPr>
        <p:grpSp>
          <p:nvGrpSpPr>
            <p:cNvPr id="3" name="Group 99"/>
            <p:cNvGrpSpPr>
              <a:grpSpLocks/>
            </p:cNvGrpSpPr>
            <p:nvPr/>
          </p:nvGrpSpPr>
          <p:grpSpPr bwMode="auto">
            <a:xfrm>
              <a:off x="66674" y="1607166"/>
              <a:ext cx="685800" cy="558165"/>
              <a:chOff x="2819400" y="813435"/>
              <a:chExt cx="685800" cy="558165"/>
            </a:xfrm>
          </p:grpSpPr>
          <p:grpSp>
            <p:nvGrpSpPr>
              <p:cNvPr id="4" name="Group 92"/>
              <p:cNvGrpSpPr>
                <a:grpSpLocks/>
              </p:cNvGrpSpPr>
              <p:nvPr/>
            </p:nvGrpSpPr>
            <p:grpSpPr bwMode="auto">
              <a:xfrm>
                <a:off x="2819400" y="914400"/>
                <a:ext cx="685800" cy="457200"/>
                <a:chOff x="0" y="0"/>
                <a:chExt cx="685800" cy="457200"/>
              </a:xfrm>
            </p:grpSpPr>
            <p:sp>
              <p:nvSpPr>
                <p:cNvPr id="2443" name="TextBox 5"/>
                <p:cNvSpPr txBox="1">
                  <a:spLocks noChangeAspect="1"/>
                </p:cNvSpPr>
                <p:nvPr/>
              </p:nvSpPr>
              <p:spPr bwMode="auto">
                <a:xfrm>
                  <a:off x="-266" y="31"/>
                  <a:ext cx="685928" cy="457221"/>
                </a:xfrm>
                <a:prstGeom prst="rect">
                  <a:avLst/>
                </a:prstGeom>
                <a:solidFill>
                  <a:srgbClr val="0099FF"/>
                </a:solidFill>
                <a:ln w="12700">
                  <a:solidFill>
                    <a:schemeClr val="tx1"/>
                  </a:solidFill>
                  <a:miter lim="800000"/>
                  <a:headEnd/>
                  <a:tailEnd/>
                </a:ln>
              </p:spPr>
              <p:txBody>
                <a:bodyPr wrap="none" lIns="0" tIns="0" rIns="0" bIns="0"/>
                <a:lstStyle/>
                <a:p>
                  <a:pPr algn="ctr"/>
                  <a:r>
                    <a:rPr lang="en-US" sz="700" b="1" dirty="0">
                      <a:solidFill>
                        <a:srgbClr val="000000"/>
                      </a:solidFill>
                    </a:rPr>
                    <a:t>V</a:t>
                  </a:r>
                </a:p>
              </p:txBody>
            </p:sp>
            <p:cxnSp>
              <p:nvCxnSpPr>
                <p:cNvPr id="91" name="Straight Connector 90"/>
                <p:cNvCxnSpPr/>
                <p:nvPr/>
              </p:nvCxnSpPr>
              <p:spPr>
                <a:xfrm>
                  <a:off x="0" y="8"/>
                  <a:ext cx="685800" cy="457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0" y="8"/>
                  <a:ext cx="685800" cy="457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98"/>
              <p:cNvGrpSpPr>
                <a:grpSpLocks/>
              </p:cNvGrpSpPr>
              <p:nvPr/>
            </p:nvGrpSpPr>
            <p:grpSpPr bwMode="auto">
              <a:xfrm>
                <a:off x="3119438" y="813435"/>
                <a:ext cx="85725" cy="91440"/>
                <a:chOff x="3124200" y="813435"/>
                <a:chExt cx="85725" cy="91440"/>
              </a:xfrm>
            </p:grpSpPr>
            <p:cxnSp>
              <p:nvCxnSpPr>
                <p:cNvPr id="95" name="Straight Connector 94"/>
                <p:cNvCxnSpPr/>
                <p:nvPr/>
              </p:nvCxnSpPr>
              <p:spPr>
                <a:xfrm rot="5400000">
                  <a:off x="3078485" y="858847"/>
                  <a:ext cx="920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3163566" y="858847"/>
                  <a:ext cx="920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38" name="Text Box 8"/>
            <p:cNvSpPr txBox="1">
              <a:spLocks noChangeArrowheads="1"/>
            </p:cNvSpPr>
            <p:nvPr/>
          </p:nvSpPr>
          <p:spPr bwMode="auto">
            <a:xfrm>
              <a:off x="181159" y="1403344"/>
              <a:ext cx="456427" cy="169285"/>
            </a:xfrm>
            <a:prstGeom prst="rect">
              <a:avLst/>
            </a:prstGeom>
            <a:noFill/>
            <a:ln w="9525">
              <a:noFill/>
              <a:miter lim="800000"/>
              <a:headEnd/>
              <a:tailEnd/>
            </a:ln>
          </p:spPr>
          <p:txBody>
            <a:bodyPr lIns="0" tIns="0" rIns="0" bIns="0">
              <a:spAutoFit/>
            </a:bodyPr>
            <a:lstStyle/>
            <a:p>
              <a:pPr algn="ctr"/>
              <a:r>
                <a:rPr lang="en-US" sz="1100" b="1" dirty="0">
                  <a:solidFill>
                    <a:srgbClr val="000000"/>
                  </a:solidFill>
                </a:rPr>
                <a:t>1-502 IN</a:t>
              </a:r>
            </a:p>
          </p:txBody>
        </p:sp>
      </p:grpSp>
      <p:grpSp>
        <p:nvGrpSpPr>
          <p:cNvPr id="6" name="Group 709"/>
          <p:cNvGrpSpPr>
            <a:grpSpLocks/>
          </p:cNvGrpSpPr>
          <p:nvPr/>
        </p:nvGrpSpPr>
        <p:grpSpPr bwMode="auto">
          <a:xfrm>
            <a:off x="373063" y="5949950"/>
            <a:ext cx="638175" cy="401638"/>
            <a:chOff x="210162" y="5236458"/>
            <a:chExt cx="518310" cy="402336"/>
          </a:xfrm>
        </p:grpSpPr>
        <p:sp>
          <p:nvSpPr>
            <p:cNvPr id="2433" name="Text Box 100"/>
            <p:cNvSpPr txBox="1">
              <a:spLocks noChangeArrowheads="1"/>
            </p:cNvSpPr>
            <p:nvPr/>
          </p:nvSpPr>
          <p:spPr bwMode="auto">
            <a:xfrm>
              <a:off x="210162" y="5428757"/>
              <a:ext cx="45127" cy="107727"/>
            </a:xfrm>
            <a:prstGeom prst="rect">
              <a:avLst/>
            </a:prstGeom>
            <a:noFill/>
            <a:ln w="12700">
              <a:noFill/>
              <a:miter lim="800000"/>
              <a:headEnd/>
              <a:tailEnd/>
            </a:ln>
          </p:spPr>
          <p:txBody>
            <a:bodyPr lIns="0" tIns="0" rIns="0" bIns="0" anchor="ctr" anchorCtr="1">
              <a:spAutoFit/>
            </a:bodyPr>
            <a:lstStyle/>
            <a:p>
              <a:r>
                <a:rPr lang="en-US" sz="700" b="1" dirty="0">
                  <a:solidFill>
                    <a:srgbClr val="000000"/>
                  </a:solidFill>
                </a:rPr>
                <a:t>E</a:t>
              </a:r>
            </a:p>
          </p:txBody>
        </p:sp>
        <p:grpSp>
          <p:nvGrpSpPr>
            <p:cNvPr id="7" name="Group 456"/>
            <p:cNvGrpSpPr>
              <a:grpSpLocks/>
            </p:cNvGrpSpPr>
            <p:nvPr/>
          </p:nvGrpSpPr>
          <p:grpSpPr bwMode="auto">
            <a:xfrm>
              <a:off x="262128" y="5236458"/>
              <a:ext cx="466344" cy="402336"/>
              <a:chOff x="4191000" y="3407664"/>
              <a:chExt cx="466344" cy="402336"/>
            </a:xfrm>
          </p:grpSpPr>
          <p:sp>
            <p:nvSpPr>
              <p:cNvPr id="2435" name="TextBox 457"/>
              <p:cNvSpPr txBox="1">
                <a:spLocks noChangeArrowheads="1"/>
              </p:cNvSpPr>
              <p:nvPr/>
            </p:nvSpPr>
            <p:spPr bwMode="auto">
              <a:xfrm>
                <a:off x="4228000" y="3499033"/>
                <a:ext cx="429350" cy="311165"/>
              </a:xfrm>
              <a:prstGeom prst="rect">
                <a:avLst/>
              </a:prstGeom>
              <a:solidFill>
                <a:srgbClr val="66FF33"/>
              </a:solidFill>
              <a:ln w="12700">
                <a:solidFill>
                  <a:schemeClr val="tx1"/>
                </a:solidFill>
                <a:miter lim="800000"/>
                <a:headEnd/>
                <a:tailEnd/>
              </a:ln>
            </p:spPr>
            <p:txBody>
              <a:bodyPr wrap="none" lIns="0" tIns="0" rIns="0" bIns="0" anchorCtr="1"/>
              <a:lstStyle/>
              <a:p>
                <a:pPr algn="ctr"/>
                <a:r>
                  <a:rPr lang="en-US" sz="700" b="1" dirty="0">
                    <a:solidFill>
                      <a:srgbClr val="000000"/>
                    </a:solidFill>
                  </a:rPr>
                  <a:t>V</a:t>
                </a:r>
              </a:p>
              <a:p>
                <a:pPr algn="ctr"/>
                <a:r>
                  <a:rPr lang="en-US" sz="700" b="1" dirty="0">
                    <a:solidFill>
                      <a:srgbClr val="000000"/>
                    </a:solidFill>
                  </a:rPr>
                  <a:t>FSC</a:t>
                </a:r>
              </a:p>
              <a:p>
                <a:pPr algn="ctr"/>
                <a:endParaRPr lang="en-US" sz="700" dirty="0">
                  <a:solidFill>
                    <a:srgbClr val="000000"/>
                  </a:solidFill>
                </a:endParaRPr>
              </a:p>
            </p:txBody>
          </p:sp>
          <p:cxnSp>
            <p:nvCxnSpPr>
              <p:cNvPr id="459" name="Straight Connector 458"/>
              <p:cNvCxnSpPr/>
              <p:nvPr/>
            </p:nvCxnSpPr>
            <p:spPr>
              <a:xfrm rot="5400000">
                <a:off x="4379942" y="3452987"/>
                <a:ext cx="906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 name="Group 704"/>
          <p:cNvGrpSpPr>
            <a:grpSpLocks/>
          </p:cNvGrpSpPr>
          <p:nvPr/>
        </p:nvGrpSpPr>
        <p:grpSpPr bwMode="auto">
          <a:xfrm>
            <a:off x="152400" y="3187700"/>
            <a:ext cx="858838" cy="401638"/>
            <a:chOff x="85097" y="2473937"/>
            <a:chExt cx="643375" cy="402336"/>
          </a:xfrm>
        </p:grpSpPr>
        <p:sp>
          <p:nvSpPr>
            <p:cNvPr id="2427" name="Text Box 99"/>
            <p:cNvSpPr txBox="1">
              <a:spLocks noChangeArrowheads="1"/>
            </p:cNvSpPr>
            <p:nvPr/>
          </p:nvSpPr>
          <p:spPr bwMode="auto">
            <a:xfrm>
              <a:off x="85097" y="2575206"/>
              <a:ext cx="152142" cy="215454"/>
            </a:xfrm>
            <a:prstGeom prst="rect">
              <a:avLst/>
            </a:prstGeom>
            <a:noFill/>
            <a:ln w="9525">
              <a:noFill/>
              <a:miter lim="800000"/>
              <a:headEnd/>
              <a:tailEnd/>
            </a:ln>
          </p:spPr>
          <p:txBody>
            <a:bodyPr lIns="0" tIns="0" rIns="0" bIns="0" anchor="ctr" anchorCtr="1">
              <a:spAutoFit/>
            </a:bodyPr>
            <a:lstStyle/>
            <a:p>
              <a:r>
                <a:rPr lang="en-US" sz="700" b="1" dirty="0">
                  <a:solidFill>
                    <a:srgbClr val="000000"/>
                  </a:solidFill>
                </a:rPr>
                <a:t>HHC</a:t>
              </a:r>
            </a:p>
          </p:txBody>
        </p:sp>
        <p:grpSp>
          <p:nvGrpSpPr>
            <p:cNvPr id="9" name="Group 192"/>
            <p:cNvGrpSpPr>
              <a:grpSpLocks/>
            </p:cNvGrpSpPr>
            <p:nvPr/>
          </p:nvGrpSpPr>
          <p:grpSpPr bwMode="auto">
            <a:xfrm>
              <a:off x="262128" y="2473937"/>
              <a:ext cx="466344" cy="402336"/>
              <a:chOff x="1143000" y="1813560"/>
              <a:chExt cx="466344" cy="402336"/>
            </a:xfrm>
          </p:grpSpPr>
          <p:sp>
            <p:nvSpPr>
              <p:cNvPr id="2429" name="TextBox 187"/>
              <p:cNvSpPr txBox="1">
                <a:spLocks noChangeArrowheads="1"/>
              </p:cNvSpPr>
              <p:nvPr/>
            </p:nvSpPr>
            <p:spPr bwMode="auto">
              <a:xfrm>
                <a:off x="1142609" y="1905071"/>
                <a:ext cx="466741" cy="311165"/>
              </a:xfrm>
              <a:prstGeom prst="rect">
                <a:avLst/>
              </a:prstGeom>
              <a:solidFill>
                <a:srgbClr val="00B0F0"/>
              </a:solidFill>
              <a:ln w="12700">
                <a:solidFill>
                  <a:schemeClr val="tx1"/>
                </a:solidFill>
                <a:miter lim="800000"/>
                <a:headEnd/>
                <a:tailEnd/>
              </a:ln>
            </p:spPr>
            <p:txBody>
              <a:bodyPr wrap="none" lIns="0" tIns="0" rIns="0" bIns="0" anchorCtr="1"/>
              <a:lstStyle/>
              <a:p>
                <a:pPr algn="ctr"/>
                <a:r>
                  <a:rPr lang="en-US" sz="700" dirty="0">
                    <a:solidFill>
                      <a:srgbClr val="000000"/>
                    </a:solidFill>
                  </a:rPr>
                  <a:t>V</a:t>
                </a:r>
              </a:p>
              <a:p>
                <a:pPr algn="ctr"/>
                <a:endParaRPr lang="en-US" sz="700" dirty="0">
                  <a:solidFill>
                    <a:srgbClr val="000000"/>
                  </a:solidFill>
                </a:endParaRPr>
              </a:p>
              <a:p>
                <a:pPr algn="ctr"/>
                <a:endParaRPr lang="en-US" sz="700" dirty="0">
                  <a:solidFill>
                    <a:srgbClr val="000000"/>
                  </a:solidFill>
                </a:endParaRPr>
              </a:p>
            </p:txBody>
          </p:sp>
          <p:cxnSp>
            <p:nvCxnSpPr>
              <p:cNvPr id="190" name="Straight Connector 189"/>
              <p:cNvCxnSpPr/>
              <p:nvPr/>
            </p:nvCxnSpPr>
            <p:spPr>
              <a:xfrm>
                <a:off x="1143165" y="1905795"/>
                <a:ext cx="466179" cy="3101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1143165" y="1905795"/>
                <a:ext cx="466179" cy="3101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rot="5400000">
                <a:off x="1330137" y="1859678"/>
                <a:ext cx="922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 name="Group 706"/>
          <p:cNvGrpSpPr>
            <a:grpSpLocks/>
          </p:cNvGrpSpPr>
          <p:nvPr/>
        </p:nvGrpSpPr>
        <p:grpSpPr bwMode="auto">
          <a:xfrm>
            <a:off x="366713" y="4292600"/>
            <a:ext cx="644525" cy="401638"/>
            <a:chOff x="205005" y="3578947"/>
            <a:chExt cx="523467" cy="402336"/>
          </a:xfrm>
        </p:grpSpPr>
        <p:sp>
          <p:nvSpPr>
            <p:cNvPr id="2421" name="Text Box 89"/>
            <p:cNvSpPr txBox="1">
              <a:spLocks noChangeArrowheads="1"/>
            </p:cNvSpPr>
            <p:nvPr/>
          </p:nvSpPr>
          <p:spPr bwMode="auto">
            <a:xfrm>
              <a:off x="205005" y="3768948"/>
              <a:ext cx="45127" cy="107727"/>
            </a:xfrm>
            <a:prstGeom prst="rect">
              <a:avLst/>
            </a:prstGeom>
            <a:noFill/>
            <a:ln w="12700">
              <a:noFill/>
              <a:miter lim="800000"/>
              <a:headEnd/>
              <a:tailEnd/>
            </a:ln>
          </p:spPr>
          <p:txBody>
            <a:bodyPr lIns="0" tIns="0" rIns="0" bIns="0" anchor="ctr" anchorCtr="1">
              <a:spAutoFit/>
            </a:bodyPr>
            <a:lstStyle/>
            <a:p>
              <a:r>
                <a:rPr lang="en-US" sz="700" b="1" dirty="0">
                  <a:solidFill>
                    <a:srgbClr val="000000"/>
                  </a:solidFill>
                </a:rPr>
                <a:t>B</a:t>
              </a:r>
            </a:p>
          </p:txBody>
        </p:sp>
        <p:grpSp>
          <p:nvGrpSpPr>
            <p:cNvPr id="11" name="Group 198"/>
            <p:cNvGrpSpPr>
              <a:grpSpLocks/>
            </p:cNvGrpSpPr>
            <p:nvPr/>
          </p:nvGrpSpPr>
          <p:grpSpPr bwMode="auto">
            <a:xfrm>
              <a:off x="262128" y="3578947"/>
              <a:ext cx="466344" cy="402336"/>
              <a:chOff x="1143000" y="1813560"/>
              <a:chExt cx="466344" cy="402336"/>
            </a:xfrm>
          </p:grpSpPr>
          <p:sp>
            <p:nvSpPr>
              <p:cNvPr id="2423" name="TextBox 199"/>
              <p:cNvSpPr txBox="1">
                <a:spLocks noChangeArrowheads="1"/>
              </p:cNvSpPr>
              <p:nvPr/>
            </p:nvSpPr>
            <p:spPr bwMode="auto">
              <a:xfrm>
                <a:off x="1142608" y="1905013"/>
                <a:ext cx="466741" cy="311165"/>
              </a:xfrm>
              <a:prstGeom prst="rect">
                <a:avLst/>
              </a:prstGeom>
              <a:solidFill>
                <a:srgbClr val="00B0F0"/>
              </a:solidFill>
              <a:ln w="12700">
                <a:solidFill>
                  <a:schemeClr val="tx1"/>
                </a:solidFill>
                <a:miter lim="800000"/>
                <a:headEnd/>
                <a:tailEnd/>
              </a:ln>
            </p:spPr>
            <p:txBody>
              <a:bodyPr wrap="none" lIns="0" tIns="0" rIns="0" bIns="0" anchorCtr="1"/>
              <a:lstStyle/>
              <a:p>
                <a:pPr algn="ctr"/>
                <a:r>
                  <a:rPr lang="en-US" sz="700" dirty="0">
                    <a:solidFill>
                      <a:srgbClr val="000000"/>
                    </a:solidFill>
                  </a:rPr>
                  <a:t>V</a:t>
                </a:r>
              </a:p>
              <a:p>
                <a:pPr algn="ctr"/>
                <a:endParaRPr lang="en-US" sz="700" dirty="0">
                  <a:solidFill>
                    <a:srgbClr val="000000"/>
                  </a:solidFill>
                </a:endParaRPr>
              </a:p>
              <a:p>
                <a:pPr algn="ctr"/>
                <a:endParaRPr lang="en-US" sz="700" dirty="0">
                  <a:solidFill>
                    <a:srgbClr val="000000"/>
                  </a:solidFill>
                </a:endParaRPr>
              </a:p>
            </p:txBody>
          </p:sp>
          <p:cxnSp>
            <p:nvCxnSpPr>
              <p:cNvPr id="201" name="Straight Connector 200"/>
              <p:cNvCxnSpPr/>
              <p:nvPr/>
            </p:nvCxnSpPr>
            <p:spPr>
              <a:xfrm>
                <a:off x="1142608" y="1907386"/>
                <a:ext cx="466736" cy="308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V="1">
                <a:off x="1142608" y="1907386"/>
                <a:ext cx="466736" cy="308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a:off x="1329062" y="1860473"/>
                <a:ext cx="938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 name="Group 707"/>
          <p:cNvGrpSpPr>
            <a:grpSpLocks/>
          </p:cNvGrpSpPr>
          <p:nvPr/>
        </p:nvGrpSpPr>
        <p:grpSpPr bwMode="auto">
          <a:xfrm>
            <a:off x="366713" y="4845050"/>
            <a:ext cx="644525" cy="401638"/>
            <a:chOff x="205005" y="4131451"/>
            <a:chExt cx="523467" cy="402336"/>
          </a:xfrm>
        </p:grpSpPr>
        <p:sp>
          <p:nvSpPr>
            <p:cNvPr id="2415" name="Text Box 94"/>
            <p:cNvSpPr txBox="1">
              <a:spLocks noChangeArrowheads="1"/>
            </p:cNvSpPr>
            <p:nvPr/>
          </p:nvSpPr>
          <p:spPr bwMode="auto">
            <a:xfrm flipH="1">
              <a:off x="205005" y="4323012"/>
              <a:ext cx="45127" cy="107727"/>
            </a:xfrm>
            <a:prstGeom prst="rect">
              <a:avLst/>
            </a:prstGeom>
            <a:noFill/>
            <a:ln w="12700">
              <a:noFill/>
              <a:miter lim="800000"/>
              <a:headEnd/>
              <a:tailEnd/>
            </a:ln>
          </p:spPr>
          <p:txBody>
            <a:bodyPr lIns="0" tIns="0" rIns="0" bIns="0" anchor="ctr" anchorCtr="1">
              <a:spAutoFit/>
            </a:bodyPr>
            <a:lstStyle/>
            <a:p>
              <a:r>
                <a:rPr lang="en-US" sz="700" b="1" dirty="0">
                  <a:solidFill>
                    <a:srgbClr val="000000"/>
                  </a:solidFill>
                </a:rPr>
                <a:t>C</a:t>
              </a:r>
            </a:p>
          </p:txBody>
        </p:sp>
        <p:grpSp>
          <p:nvGrpSpPr>
            <p:cNvPr id="13" name="Group 203"/>
            <p:cNvGrpSpPr>
              <a:grpSpLocks/>
            </p:cNvGrpSpPr>
            <p:nvPr/>
          </p:nvGrpSpPr>
          <p:grpSpPr bwMode="auto">
            <a:xfrm>
              <a:off x="262128" y="4131451"/>
              <a:ext cx="466344" cy="402336"/>
              <a:chOff x="1143000" y="1813560"/>
              <a:chExt cx="466344" cy="402336"/>
            </a:xfrm>
          </p:grpSpPr>
          <p:sp>
            <p:nvSpPr>
              <p:cNvPr id="2417" name="TextBox 204"/>
              <p:cNvSpPr txBox="1">
                <a:spLocks noChangeArrowheads="1"/>
              </p:cNvSpPr>
              <p:nvPr/>
            </p:nvSpPr>
            <p:spPr bwMode="auto">
              <a:xfrm>
                <a:off x="1142608" y="1904984"/>
                <a:ext cx="466741" cy="311165"/>
              </a:xfrm>
              <a:prstGeom prst="rect">
                <a:avLst/>
              </a:prstGeom>
              <a:solidFill>
                <a:srgbClr val="00B0F0"/>
              </a:solidFill>
              <a:ln w="12700">
                <a:solidFill>
                  <a:schemeClr val="tx1"/>
                </a:solidFill>
                <a:miter lim="800000"/>
                <a:headEnd/>
                <a:tailEnd/>
              </a:ln>
            </p:spPr>
            <p:txBody>
              <a:bodyPr wrap="none" lIns="0" tIns="0" rIns="0" bIns="0" anchorCtr="1"/>
              <a:lstStyle/>
              <a:p>
                <a:pPr algn="ctr"/>
                <a:r>
                  <a:rPr lang="en-US" sz="700" dirty="0">
                    <a:solidFill>
                      <a:srgbClr val="000000"/>
                    </a:solidFill>
                  </a:rPr>
                  <a:t>V</a:t>
                </a:r>
              </a:p>
              <a:p>
                <a:pPr algn="ctr"/>
                <a:endParaRPr lang="en-US" sz="700" dirty="0">
                  <a:solidFill>
                    <a:srgbClr val="000000"/>
                  </a:solidFill>
                </a:endParaRPr>
              </a:p>
              <a:p>
                <a:pPr algn="ctr"/>
                <a:r>
                  <a:rPr lang="en-US" sz="700" dirty="0">
                    <a:solidFill>
                      <a:srgbClr val="000000"/>
                    </a:solidFill>
                  </a:rPr>
                  <a:t>J</a:t>
                </a:r>
              </a:p>
            </p:txBody>
          </p:sp>
          <p:cxnSp>
            <p:nvCxnSpPr>
              <p:cNvPr id="206" name="Straight Connector 205"/>
              <p:cNvCxnSpPr/>
              <p:nvPr/>
            </p:nvCxnSpPr>
            <p:spPr>
              <a:xfrm>
                <a:off x="1142608" y="1904205"/>
                <a:ext cx="466736" cy="3116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V="1">
                <a:off x="1142608" y="1904205"/>
                <a:ext cx="466736" cy="3116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5400000">
                <a:off x="1330653" y="1858883"/>
                <a:ext cx="906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 name="Group 708"/>
          <p:cNvGrpSpPr>
            <a:grpSpLocks/>
          </p:cNvGrpSpPr>
          <p:nvPr/>
        </p:nvGrpSpPr>
        <p:grpSpPr bwMode="auto">
          <a:xfrm>
            <a:off x="360363" y="5397500"/>
            <a:ext cx="650875" cy="401638"/>
            <a:chOff x="199848" y="4683955"/>
            <a:chExt cx="528624" cy="402336"/>
          </a:xfrm>
        </p:grpSpPr>
        <p:sp>
          <p:nvSpPr>
            <p:cNvPr id="2409" name="Text Box 100"/>
            <p:cNvSpPr txBox="1">
              <a:spLocks noChangeArrowheads="1"/>
            </p:cNvSpPr>
            <p:nvPr/>
          </p:nvSpPr>
          <p:spPr bwMode="auto">
            <a:xfrm>
              <a:off x="199848" y="4876281"/>
              <a:ext cx="61888" cy="107727"/>
            </a:xfrm>
            <a:prstGeom prst="rect">
              <a:avLst/>
            </a:prstGeom>
            <a:noFill/>
            <a:ln w="12700">
              <a:noFill/>
              <a:miter lim="800000"/>
              <a:headEnd/>
              <a:tailEnd/>
            </a:ln>
          </p:spPr>
          <p:txBody>
            <a:bodyPr lIns="0" tIns="0" rIns="0" bIns="0" anchor="ctr" anchorCtr="1">
              <a:spAutoFit/>
            </a:bodyPr>
            <a:lstStyle/>
            <a:p>
              <a:r>
                <a:rPr lang="en-US" sz="700" b="1" dirty="0">
                  <a:solidFill>
                    <a:srgbClr val="000000"/>
                  </a:solidFill>
                </a:rPr>
                <a:t>D</a:t>
              </a:r>
            </a:p>
          </p:txBody>
        </p:sp>
        <p:grpSp>
          <p:nvGrpSpPr>
            <p:cNvPr id="15" name="Group 208"/>
            <p:cNvGrpSpPr>
              <a:grpSpLocks/>
            </p:cNvGrpSpPr>
            <p:nvPr/>
          </p:nvGrpSpPr>
          <p:grpSpPr bwMode="auto">
            <a:xfrm>
              <a:off x="262128" y="4683955"/>
              <a:ext cx="466344" cy="402336"/>
              <a:chOff x="1143000" y="1813560"/>
              <a:chExt cx="466344" cy="402336"/>
            </a:xfrm>
          </p:grpSpPr>
          <p:sp>
            <p:nvSpPr>
              <p:cNvPr id="2411" name="TextBox 209"/>
              <p:cNvSpPr txBox="1">
                <a:spLocks noChangeArrowheads="1"/>
              </p:cNvSpPr>
              <p:nvPr/>
            </p:nvSpPr>
            <p:spPr bwMode="auto">
              <a:xfrm>
                <a:off x="1142609" y="1904956"/>
                <a:ext cx="466741" cy="311165"/>
              </a:xfrm>
              <a:prstGeom prst="rect">
                <a:avLst/>
              </a:prstGeom>
              <a:solidFill>
                <a:srgbClr val="00B0F0"/>
              </a:solidFill>
              <a:ln w="12700">
                <a:solidFill>
                  <a:schemeClr val="tx1"/>
                </a:solidFill>
                <a:miter lim="800000"/>
                <a:headEnd/>
                <a:tailEnd/>
              </a:ln>
            </p:spPr>
            <p:txBody>
              <a:bodyPr wrap="none" lIns="0" tIns="0" rIns="0" bIns="0" anchorCtr="1"/>
              <a:lstStyle/>
              <a:p>
                <a:pPr algn="ctr"/>
                <a:endParaRPr lang="en-US" sz="700" dirty="0">
                  <a:solidFill>
                    <a:srgbClr val="000000"/>
                  </a:solidFill>
                </a:endParaRPr>
              </a:p>
            </p:txBody>
          </p:sp>
          <p:cxnSp>
            <p:nvCxnSpPr>
              <p:cNvPr id="211" name="Straight Connector 210"/>
              <p:cNvCxnSpPr/>
              <p:nvPr/>
            </p:nvCxnSpPr>
            <p:spPr>
              <a:xfrm>
                <a:off x="1142608" y="1904205"/>
                <a:ext cx="466736" cy="3116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V="1">
                <a:off x="1142608" y="1904205"/>
                <a:ext cx="466736" cy="3116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1330653" y="1858883"/>
                <a:ext cx="906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6" name="Group 705"/>
          <p:cNvGrpSpPr>
            <a:grpSpLocks/>
          </p:cNvGrpSpPr>
          <p:nvPr/>
        </p:nvGrpSpPr>
        <p:grpSpPr bwMode="auto">
          <a:xfrm>
            <a:off x="363538" y="3740150"/>
            <a:ext cx="647700" cy="401638"/>
            <a:chOff x="202427" y="3026442"/>
            <a:chExt cx="526045" cy="402336"/>
          </a:xfrm>
        </p:grpSpPr>
        <p:sp>
          <p:nvSpPr>
            <p:cNvPr id="2403" name="Text Box 84"/>
            <p:cNvSpPr txBox="1">
              <a:spLocks noChangeArrowheads="1"/>
            </p:cNvSpPr>
            <p:nvPr/>
          </p:nvSpPr>
          <p:spPr bwMode="auto">
            <a:xfrm>
              <a:off x="202427" y="3218060"/>
              <a:ext cx="45127" cy="107727"/>
            </a:xfrm>
            <a:prstGeom prst="rect">
              <a:avLst/>
            </a:prstGeom>
            <a:noFill/>
            <a:ln w="12700">
              <a:noFill/>
              <a:miter lim="800000"/>
              <a:headEnd/>
              <a:tailEnd/>
            </a:ln>
          </p:spPr>
          <p:txBody>
            <a:bodyPr lIns="0" tIns="0" rIns="0" bIns="0" anchor="ctr" anchorCtr="1">
              <a:spAutoFit/>
            </a:bodyPr>
            <a:lstStyle/>
            <a:p>
              <a:r>
                <a:rPr lang="en-US" sz="700" b="1" dirty="0">
                  <a:solidFill>
                    <a:srgbClr val="000000"/>
                  </a:solidFill>
                </a:rPr>
                <a:t>A</a:t>
              </a:r>
            </a:p>
          </p:txBody>
        </p:sp>
        <p:grpSp>
          <p:nvGrpSpPr>
            <p:cNvPr id="17" name="Group 193"/>
            <p:cNvGrpSpPr>
              <a:grpSpLocks/>
            </p:cNvGrpSpPr>
            <p:nvPr/>
          </p:nvGrpSpPr>
          <p:grpSpPr bwMode="auto">
            <a:xfrm>
              <a:off x="262128" y="3026442"/>
              <a:ext cx="466344" cy="402336"/>
              <a:chOff x="1143000" y="1813560"/>
              <a:chExt cx="466344" cy="402336"/>
            </a:xfrm>
          </p:grpSpPr>
          <p:sp>
            <p:nvSpPr>
              <p:cNvPr id="2405" name="TextBox 194"/>
              <p:cNvSpPr txBox="1">
                <a:spLocks noChangeArrowheads="1"/>
              </p:cNvSpPr>
              <p:nvPr/>
            </p:nvSpPr>
            <p:spPr bwMode="auto">
              <a:xfrm>
                <a:off x="1143897" y="1905042"/>
                <a:ext cx="465451" cy="311165"/>
              </a:xfrm>
              <a:prstGeom prst="rect">
                <a:avLst/>
              </a:prstGeom>
              <a:solidFill>
                <a:srgbClr val="00B0F0"/>
              </a:solidFill>
              <a:ln w="12700">
                <a:solidFill>
                  <a:schemeClr val="tx1"/>
                </a:solidFill>
                <a:miter lim="800000"/>
                <a:headEnd/>
                <a:tailEnd/>
              </a:ln>
            </p:spPr>
            <p:txBody>
              <a:bodyPr wrap="none" lIns="0" tIns="0" rIns="0" bIns="0" anchorCtr="1"/>
              <a:lstStyle/>
              <a:p>
                <a:pPr algn="ctr"/>
                <a:r>
                  <a:rPr lang="en-US" sz="700" dirty="0">
                    <a:solidFill>
                      <a:srgbClr val="000000"/>
                    </a:solidFill>
                  </a:rPr>
                  <a:t>V</a:t>
                </a:r>
              </a:p>
              <a:p>
                <a:pPr algn="ctr"/>
                <a:endParaRPr lang="en-US" sz="700" dirty="0">
                  <a:solidFill>
                    <a:srgbClr val="000000"/>
                  </a:solidFill>
                </a:endParaRPr>
              </a:p>
              <a:p>
                <a:pPr algn="ctr"/>
                <a:endParaRPr lang="en-US" sz="700" dirty="0">
                  <a:solidFill>
                    <a:srgbClr val="000000"/>
                  </a:solidFill>
                </a:endParaRPr>
              </a:p>
            </p:txBody>
          </p:sp>
          <p:cxnSp>
            <p:nvCxnSpPr>
              <p:cNvPr id="196" name="Straight Connector 195"/>
              <p:cNvCxnSpPr/>
              <p:nvPr/>
            </p:nvCxnSpPr>
            <p:spPr>
              <a:xfrm>
                <a:off x="1143897" y="1907386"/>
                <a:ext cx="465447" cy="308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V="1">
                <a:off x="1143897" y="1907386"/>
                <a:ext cx="465447" cy="308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5400000">
                <a:off x="1330352" y="1860473"/>
                <a:ext cx="938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8" name="Group 1037"/>
          <p:cNvGrpSpPr>
            <a:grpSpLocks/>
          </p:cNvGrpSpPr>
          <p:nvPr/>
        </p:nvGrpSpPr>
        <p:grpSpPr bwMode="auto">
          <a:xfrm>
            <a:off x="3271838" y="1990725"/>
            <a:ext cx="838200" cy="762000"/>
            <a:chOff x="4111625" y="1412873"/>
            <a:chExt cx="838200" cy="762036"/>
          </a:xfrm>
        </p:grpSpPr>
        <p:grpSp>
          <p:nvGrpSpPr>
            <p:cNvPr id="19" name="Group 168"/>
            <p:cNvGrpSpPr>
              <a:grpSpLocks/>
            </p:cNvGrpSpPr>
            <p:nvPr/>
          </p:nvGrpSpPr>
          <p:grpSpPr bwMode="auto">
            <a:xfrm>
              <a:off x="4111625" y="1606531"/>
              <a:ext cx="838200" cy="568378"/>
              <a:chOff x="4111932" y="456565"/>
              <a:chExt cx="838200" cy="568378"/>
            </a:xfrm>
          </p:grpSpPr>
          <p:sp>
            <p:nvSpPr>
              <p:cNvPr id="130" name="TextBox 129"/>
              <p:cNvSpPr txBox="1">
                <a:spLocks noChangeAspect="1"/>
              </p:cNvSpPr>
              <p:nvPr/>
            </p:nvSpPr>
            <p:spPr>
              <a:xfrm>
                <a:off x="4114799" y="558165"/>
                <a:ext cx="825808" cy="457200"/>
              </a:xfrm>
              <a:prstGeom prst="rect">
                <a:avLst/>
              </a:prstGeom>
              <a:gradFill flip="none" rotWithShape="1">
                <a:gsLst>
                  <a:gs pos="50000">
                    <a:srgbClr val="FF0000"/>
                  </a:gs>
                  <a:gs pos="5000">
                    <a:srgbClr val="FF0000"/>
                  </a:gs>
                  <a:gs pos="50000">
                    <a:srgbClr val="FF0000">
                      <a:alpha val="20000"/>
                    </a:srgbClr>
                  </a:gs>
                  <a:gs pos="52000">
                    <a:schemeClr val="bg1">
                      <a:alpha val="27000"/>
                    </a:schemeClr>
                  </a:gs>
                </a:gsLst>
                <a:lin ang="2700000" scaled="1"/>
                <a:tileRect/>
              </a:gradFill>
              <a:ln w="12700">
                <a:solidFill>
                  <a:schemeClr val="tx1"/>
                </a:solidFill>
              </a:ln>
            </p:spPr>
            <p:txBody>
              <a:bodyPr wrap="none" lIns="0" tIns="0" rIns="0" bIns="0"/>
              <a:lstStyle/>
              <a:p>
                <a:pPr algn="ctr" fontAlgn="auto">
                  <a:spcBef>
                    <a:spcPts val="0"/>
                  </a:spcBef>
                  <a:spcAft>
                    <a:spcPts val="0"/>
                  </a:spcAft>
                  <a:defRPr/>
                </a:pPr>
                <a:r>
                  <a:rPr lang="en-US" sz="700" b="1" dirty="0">
                    <a:solidFill>
                      <a:prstClr val="black"/>
                    </a:solidFill>
                    <a:latin typeface="Arial" pitchFamily="34" charset="0"/>
                    <a:cs typeface="Arial" pitchFamily="34" charset="0"/>
                  </a:rPr>
                  <a:t>V</a:t>
                </a:r>
              </a:p>
            </p:txBody>
          </p:sp>
          <p:cxnSp>
            <p:nvCxnSpPr>
              <p:cNvPr id="132" name="Straight Connector 131"/>
              <p:cNvCxnSpPr/>
              <p:nvPr/>
            </p:nvCxnSpPr>
            <p:spPr>
              <a:xfrm flipV="1">
                <a:off x="4111932" y="567721"/>
                <a:ext cx="838200" cy="4572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67"/>
              <p:cNvGrpSpPr>
                <a:grpSpLocks/>
              </p:cNvGrpSpPr>
              <p:nvPr/>
            </p:nvGrpSpPr>
            <p:grpSpPr bwMode="auto">
              <a:xfrm>
                <a:off x="4473882" y="456565"/>
                <a:ext cx="85725" cy="92063"/>
                <a:chOff x="4473882" y="456565"/>
                <a:chExt cx="85725" cy="92063"/>
              </a:xfrm>
            </p:grpSpPr>
            <p:cxnSp>
              <p:nvCxnSpPr>
                <p:cNvPr id="128" name="Straight Connector 127"/>
                <p:cNvCxnSpPr/>
                <p:nvPr/>
              </p:nvCxnSpPr>
              <p:spPr>
                <a:xfrm rot="5400000">
                  <a:off x="4427842" y="502631"/>
                  <a:ext cx="92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4513567" y="502631"/>
                  <a:ext cx="92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395" name="Text Box 10"/>
            <p:cNvSpPr txBox="1">
              <a:spLocks noChangeArrowheads="1"/>
            </p:cNvSpPr>
            <p:nvPr/>
          </p:nvSpPr>
          <p:spPr bwMode="auto">
            <a:xfrm>
              <a:off x="4189915" y="1412873"/>
              <a:ext cx="620363" cy="169285"/>
            </a:xfrm>
            <a:prstGeom prst="rect">
              <a:avLst/>
            </a:prstGeom>
            <a:noFill/>
            <a:ln w="9525">
              <a:noFill/>
              <a:miter lim="800000"/>
              <a:headEnd/>
              <a:tailEnd/>
            </a:ln>
          </p:spPr>
          <p:txBody>
            <a:bodyPr wrap="none" lIns="0" tIns="0" rIns="0" bIns="0">
              <a:spAutoFit/>
            </a:bodyPr>
            <a:lstStyle/>
            <a:p>
              <a:pPr algn="ctr"/>
              <a:r>
                <a:rPr lang="en-US" sz="1100" b="1" dirty="0">
                  <a:solidFill>
                    <a:srgbClr val="000000"/>
                  </a:solidFill>
                </a:rPr>
                <a:t>1-75 CAV</a:t>
              </a:r>
            </a:p>
          </p:txBody>
        </p:sp>
      </p:grpSp>
      <p:grpSp>
        <p:nvGrpSpPr>
          <p:cNvPr id="21" name="Group 1036"/>
          <p:cNvGrpSpPr>
            <a:grpSpLocks/>
          </p:cNvGrpSpPr>
          <p:nvPr/>
        </p:nvGrpSpPr>
        <p:grpSpPr bwMode="auto">
          <a:xfrm>
            <a:off x="3221038" y="3173413"/>
            <a:ext cx="692150" cy="403225"/>
            <a:chOff x="3998764" y="2473373"/>
            <a:chExt cx="692108" cy="403244"/>
          </a:xfrm>
        </p:grpSpPr>
        <p:grpSp>
          <p:nvGrpSpPr>
            <p:cNvPr id="22" name="Group 417"/>
            <p:cNvGrpSpPr>
              <a:grpSpLocks/>
            </p:cNvGrpSpPr>
            <p:nvPr/>
          </p:nvGrpSpPr>
          <p:grpSpPr bwMode="auto">
            <a:xfrm>
              <a:off x="4224338" y="2473373"/>
              <a:ext cx="466534" cy="403244"/>
              <a:chOff x="4190810" y="1599632"/>
              <a:chExt cx="466534" cy="403244"/>
            </a:xfrm>
          </p:grpSpPr>
          <p:sp>
            <p:nvSpPr>
              <p:cNvPr id="394" name="TextBox 393"/>
              <p:cNvSpPr txBox="1"/>
              <p:nvPr/>
            </p:nvSpPr>
            <p:spPr>
              <a:xfrm>
                <a:off x="4191000" y="1691640"/>
                <a:ext cx="466344" cy="310896"/>
              </a:xfrm>
              <a:prstGeom prst="rect">
                <a:avLst/>
              </a:prstGeom>
              <a:gradFill>
                <a:gsLst>
                  <a:gs pos="50000">
                    <a:srgbClr val="FF0000"/>
                  </a:gs>
                  <a:gs pos="5000">
                    <a:srgbClr val="FF0000"/>
                  </a:gs>
                  <a:gs pos="50000">
                    <a:srgbClr val="FF0000">
                      <a:alpha val="20000"/>
                    </a:srgbClr>
                  </a:gs>
                  <a:gs pos="52000">
                    <a:schemeClr val="bg1">
                      <a:alpha val="27000"/>
                    </a:schemeClr>
                  </a:gs>
                </a:gsLst>
                <a:lin ang="2700000" scaled="1"/>
              </a:gradFill>
              <a:ln w="12700">
                <a:solidFill>
                  <a:schemeClr val="tx1"/>
                </a:solidFill>
              </a:ln>
            </p:spPr>
            <p:txBody>
              <a:bodyPr wrap="none" lIns="0" tIns="0" rIns="0" bIns="0" anchorCtr="1"/>
              <a:lstStyle/>
              <a:p>
                <a:pPr algn="ctr" fontAlgn="auto">
                  <a:spcBef>
                    <a:spcPts val="0"/>
                  </a:spcBef>
                  <a:spcAft>
                    <a:spcPts val="0"/>
                  </a:spcAft>
                  <a:defRPr/>
                </a:pPr>
                <a:r>
                  <a:rPr lang="en-US" sz="700" dirty="0">
                    <a:solidFill>
                      <a:prstClr val="black"/>
                    </a:solidFill>
                    <a:latin typeface="Arial" pitchFamily="34" charset="0"/>
                    <a:cs typeface="Arial" pitchFamily="34" charset="0"/>
                  </a:rPr>
                  <a:t>V</a:t>
                </a:r>
              </a:p>
              <a:p>
                <a:pPr algn="ctr" fontAlgn="auto">
                  <a:spcBef>
                    <a:spcPts val="0"/>
                  </a:spcBef>
                  <a:spcAft>
                    <a:spcPts val="0"/>
                  </a:spcAft>
                  <a:defRPr/>
                </a:pPr>
                <a:endParaRPr lang="en-US" sz="700" dirty="0">
                  <a:solidFill>
                    <a:prstClr val="black"/>
                  </a:solidFill>
                  <a:latin typeface="Arial" pitchFamily="34" charset="0"/>
                  <a:cs typeface="Arial" pitchFamily="34" charset="0"/>
                </a:endParaRPr>
              </a:p>
              <a:p>
                <a:pPr algn="ctr" fontAlgn="auto">
                  <a:spcBef>
                    <a:spcPts val="0"/>
                  </a:spcBef>
                  <a:spcAft>
                    <a:spcPts val="0"/>
                  </a:spcAft>
                  <a:defRPr/>
                </a:pPr>
                <a:endParaRPr lang="en-US" sz="700" dirty="0">
                  <a:solidFill>
                    <a:prstClr val="black"/>
                  </a:solidFill>
                  <a:latin typeface="Arial" pitchFamily="34" charset="0"/>
                  <a:cs typeface="Arial" pitchFamily="34" charset="0"/>
                </a:endParaRPr>
              </a:p>
            </p:txBody>
          </p:sp>
          <p:cxnSp>
            <p:nvCxnSpPr>
              <p:cNvPr id="396" name="Straight Connector 395"/>
              <p:cNvCxnSpPr/>
              <p:nvPr/>
            </p:nvCxnSpPr>
            <p:spPr>
              <a:xfrm flipV="1">
                <a:off x="4190647" y="1691711"/>
                <a:ext cx="458759" cy="31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rot="5400000">
                <a:off x="4377955" y="1645672"/>
                <a:ext cx="92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88" name="Text Box 17"/>
            <p:cNvSpPr txBox="1">
              <a:spLocks noChangeArrowheads="1"/>
            </p:cNvSpPr>
            <p:nvPr/>
          </p:nvSpPr>
          <p:spPr bwMode="auto">
            <a:xfrm>
              <a:off x="3998764" y="2660028"/>
              <a:ext cx="182742" cy="107727"/>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HHT</a:t>
              </a:r>
            </a:p>
          </p:txBody>
        </p:sp>
      </p:grpSp>
      <p:grpSp>
        <p:nvGrpSpPr>
          <p:cNvPr id="23" name="Group 1035"/>
          <p:cNvGrpSpPr>
            <a:grpSpLocks/>
          </p:cNvGrpSpPr>
          <p:nvPr/>
        </p:nvGrpSpPr>
        <p:grpSpPr bwMode="auto">
          <a:xfrm>
            <a:off x="3373438" y="3727450"/>
            <a:ext cx="539750" cy="504825"/>
            <a:chOff x="4151313" y="3026446"/>
            <a:chExt cx="539559" cy="504932"/>
          </a:xfrm>
        </p:grpSpPr>
        <p:sp>
          <p:nvSpPr>
            <p:cNvPr id="2376" name="Text Box 15"/>
            <p:cNvSpPr txBox="1">
              <a:spLocks noChangeArrowheads="1"/>
            </p:cNvSpPr>
            <p:nvPr/>
          </p:nvSpPr>
          <p:spPr bwMode="auto">
            <a:xfrm>
              <a:off x="4151313" y="3217266"/>
              <a:ext cx="64120" cy="107727"/>
            </a:xfrm>
            <a:prstGeom prst="rect">
              <a:avLst/>
            </a:prstGeom>
            <a:noFill/>
            <a:ln w="12700">
              <a:noFill/>
              <a:miter lim="800000"/>
              <a:headEnd/>
              <a:tailEnd/>
            </a:ln>
          </p:spPr>
          <p:txBody>
            <a:bodyPr wrap="none" lIns="0" tIns="0" rIns="0" bIns="0" anchor="ctr" anchorCtr="1">
              <a:spAutoFit/>
            </a:bodyPr>
            <a:lstStyle/>
            <a:p>
              <a:r>
                <a:rPr lang="en-US" sz="700" b="1" dirty="0">
                  <a:solidFill>
                    <a:srgbClr val="000000"/>
                  </a:solidFill>
                </a:rPr>
                <a:t>A</a:t>
              </a:r>
            </a:p>
          </p:txBody>
        </p:sp>
        <p:grpSp>
          <p:nvGrpSpPr>
            <p:cNvPr id="24" name="Group 1030"/>
            <p:cNvGrpSpPr>
              <a:grpSpLocks/>
            </p:cNvGrpSpPr>
            <p:nvPr/>
          </p:nvGrpSpPr>
          <p:grpSpPr bwMode="auto">
            <a:xfrm>
              <a:off x="4224528" y="3026446"/>
              <a:ext cx="466344" cy="504932"/>
              <a:chOff x="4224528" y="3026446"/>
              <a:chExt cx="466344" cy="504932"/>
            </a:xfrm>
          </p:grpSpPr>
          <p:grpSp>
            <p:nvGrpSpPr>
              <p:cNvPr id="25" name="Group 423"/>
              <p:cNvGrpSpPr>
                <a:grpSpLocks/>
              </p:cNvGrpSpPr>
              <p:nvPr/>
            </p:nvGrpSpPr>
            <p:grpSpPr bwMode="auto">
              <a:xfrm>
                <a:off x="4224528" y="3026446"/>
                <a:ext cx="466344" cy="402336"/>
                <a:chOff x="4191000" y="2052066"/>
                <a:chExt cx="466344" cy="402336"/>
              </a:xfrm>
            </p:grpSpPr>
            <p:grpSp>
              <p:nvGrpSpPr>
                <p:cNvPr id="26" name="Group 418"/>
                <p:cNvGrpSpPr>
                  <a:grpSpLocks/>
                </p:cNvGrpSpPr>
                <p:nvPr/>
              </p:nvGrpSpPr>
              <p:grpSpPr bwMode="auto">
                <a:xfrm>
                  <a:off x="4191000" y="2052066"/>
                  <a:ext cx="466344" cy="402336"/>
                  <a:chOff x="4191000" y="2052066"/>
                  <a:chExt cx="466344" cy="402336"/>
                </a:xfrm>
              </p:grpSpPr>
              <p:sp>
                <p:nvSpPr>
                  <p:cNvPr id="399" name="TextBox 398"/>
                  <p:cNvSpPr txBox="1"/>
                  <p:nvPr/>
                </p:nvSpPr>
                <p:spPr>
                  <a:xfrm>
                    <a:off x="4191000" y="2143506"/>
                    <a:ext cx="466344" cy="310896"/>
                  </a:xfrm>
                  <a:prstGeom prst="rect">
                    <a:avLst/>
                  </a:prstGeom>
                  <a:gradFill>
                    <a:gsLst>
                      <a:gs pos="50000">
                        <a:srgbClr val="FF0000"/>
                      </a:gs>
                      <a:gs pos="5000">
                        <a:srgbClr val="FF0000"/>
                      </a:gs>
                      <a:gs pos="50000">
                        <a:srgbClr val="FF0000">
                          <a:alpha val="20000"/>
                        </a:srgbClr>
                      </a:gs>
                      <a:gs pos="52000">
                        <a:schemeClr val="bg1">
                          <a:alpha val="27000"/>
                        </a:schemeClr>
                      </a:gs>
                    </a:gsLst>
                    <a:lin ang="2700000" scaled="1"/>
                  </a:gradFill>
                  <a:ln w="12700">
                    <a:solidFill>
                      <a:schemeClr val="tx1"/>
                    </a:solidFill>
                  </a:ln>
                </p:spPr>
                <p:txBody>
                  <a:bodyPr wrap="none" lIns="0" tIns="0" rIns="0" bIns="0" anchorCtr="1"/>
                  <a:lstStyle/>
                  <a:p>
                    <a:pPr algn="ctr" fontAlgn="auto">
                      <a:spcBef>
                        <a:spcPts val="0"/>
                      </a:spcBef>
                      <a:spcAft>
                        <a:spcPts val="0"/>
                      </a:spcAft>
                      <a:defRPr/>
                    </a:pPr>
                    <a:r>
                      <a:rPr lang="en-US" sz="700" dirty="0">
                        <a:solidFill>
                          <a:prstClr val="black"/>
                        </a:solidFill>
                        <a:latin typeface="Arial" pitchFamily="34" charset="0"/>
                        <a:cs typeface="Arial" pitchFamily="34" charset="0"/>
                      </a:rPr>
                      <a:t>V</a:t>
                    </a:r>
                  </a:p>
                  <a:p>
                    <a:pPr algn="ctr" fontAlgn="auto">
                      <a:spcBef>
                        <a:spcPts val="0"/>
                      </a:spcBef>
                      <a:spcAft>
                        <a:spcPts val="0"/>
                      </a:spcAft>
                      <a:defRPr/>
                    </a:pPr>
                    <a:endParaRPr lang="en-US" sz="700" dirty="0">
                      <a:solidFill>
                        <a:prstClr val="black"/>
                      </a:solidFill>
                      <a:latin typeface="Arial" pitchFamily="34" charset="0"/>
                      <a:cs typeface="Arial" pitchFamily="34" charset="0"/>
                    </a:endParaRPr>
                  </a:p>
                  <a:p>
                    <a:pPr algn="ctr" fontAlgn="auto">
                      <a:spcBef>
                        <a:spcPts val="0"/>
                      </a:spcBef>
                      <a:spcAft>
                        <a:spcPts val="0"/>
                      </a:spcAft>
                      <a:defRPr/>
                    </a:pPr>
                    <a:endParaRPr lang="en-US" sz="700" dirty="0">
                      <a:solidFill>
                        <a:prstClr val="black"/>
                      </a:solidFill>
                      <a:latin typeface="Arial" pitchFamily="34" charset="0"/>
                      <a:cs typeface="Arial" pitchFamily="34" charset="0"/>
                    </a:endParaRPr>
                  </a:p>
                </p:txBody>
              </p:sp>
              <p:cxnSp>
                <p:nvCxnSpPr>
                  <p:cNvPr id="401" name="Straight Connector 400"/>
                  <p:cNvCxnSpPr/>
                  <p:nvPr/>
                </p:nvCxnSpPr>
                <p:spPr>
                  <a:xfrm flipV="1">
                    <a:off x="4190784" y="2145749"/>
                    <a:ext cx="466560" cy="308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rot="5400000">
                    <a:off x="4377222" y="2098908"/>
                    <a:ext cx="936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2" name="Oval 421"/>
                <p:cNvSpPr>
                  <a:spLocks/>
                </p:cNvSpPr>
                <p:nvPr/>
              </p:nvSpPr>
              <p:spPr>
                <a:xfrm>
                  <a:off x="4309804" y="2277539"/>
                  <a:ext cx="228519" cy="10956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700" dirty="0">
                    <a:solidFill>
                      <a:prstClr val="black"/>
                    </a:solidFill>
                    <a:latin typeface="Arial" pitchFamily="34" charset="0"/>
                    <a:cs typeface="Arial" pitchFamily="34" charset="0"/>
                  </a:endParaRPr>
                </a:p>
              </p:txBody>
            </p:sp>
          </p:grpSp>
          <p:sp>
            <p:nvSpPr>
              <p:cNvPr id="2379" name="Text Box 34"/>
              <p:cNvSpPr txBox="1">
                <a:spLocks noChangeArrowheads="1"/>
              </p:cNvSpPr>
              <p:nvPr/>
            </p:nvSpPr>
            <p:spPr bwMode="auto">
              <a:xfrm>
                <a:off x="4314825" y="3423651"/>
                <a:ext cx="65" cy="107727"/>
              </a:xfrm>
              <a:prstGeom prst="rect">
                <a:avLst/>
              </a:prstGeom>
              <a:noFill/>
              <a:ln w="9525">
                <a:noFill/>
                <a:miter lim="800000"/>
                <a:headEnd/>
                <a:tailEnd/>
              </a:ln>
            </p:spPr>
            <p:txBody>
              <a:bodyPr wrap="none" lIns="0" tIns="0" rIns="0" bIns="0" anchor="ctr" anchorCtr="1">
                <a:spAutoFit/>
              </a:bodyPr>
              <a:lstStyle/>
              <a:p>
                <a:endParaRPr lang="en-US" sz="700" b="1" dirty="0">
                  <a:solidFill>
                    <a:srgbClr val="000000"/>
                  </a:solidFill>
                </a:endParaRPr>
              </a:p>
            </p:txBody>
          </p:sp>
        </p:grpSp>
      </p:grpSp>
      <p:grpSp>
        <p:nvGrpSpPr>
          <p:cNvPr id="27" name="Group 1034"/>
          <p:cNvGrpSpPr>
            <a:grpSpLocks/>
          </p:cNvGrpSpPr>
          <p:nvPr/>
        </p:nvGrpSpPr>
        <p:grpSpPr bwMode="auto">
          <a:xfrm>
            <a:off x="3349625" y="4279900"/>
            <a:ext cx="563563" cy="401638"/>
            <a:chOff x="4127500" y="3578951"/>
            <a:chExt cx="563372" cy="402336"/>
          </a:xfrm>
        </p:grpSpPr>
        <p:sp>
          <p:nvSpPr>
            <p:cNvPr id="2367" name="Text Box 16"/>
            <p:cNvSpPr txBox="1">
              <a:spLocks noChangeArrowheads="1"/>
            </p:cNvSpPr>
            <p:nvPr/>
          </p:nvSpPr>
          <p:spPr bwMode="auto">
            <a:xfrm>
              <a:off x="4127500" y="3769742"/>
              <a:ext cx="107950" cy="107727"/>
            </a:xfrm>
            <a:prstGeom prst="rect">
              <a:avLst/>
            </a:prstGeom>
            <a:noFill/>
            <a:ln w="12700">
              <a:noFill/>
              <a:miter lim="800000"/>
              <a:headEnd/>
              <a:tailEnd/>
            </a:ln>
          </p:spPr>
          <p:txBody>
            <a:bodyPr lIns="0" tIns="0" rIns="0" bIns="0" anchor="ctr" anchorCtr="1">
              <a:spAutoFit/>
            </a:bodyPr>
            <a:lstStyle/>
            <a:p>
              <a:r>
                <a:rPr lang="en-US" sz="700" b="1" dirty="0">
                  <a:solidFill>
                    <a:srgbClr val="000000"/>
                  </a:solidFill>
                </a:rPr>
                <a:t>B</a:t>
              </a:r>
            </a:p>
          </p:txBody>
        </p:sp>
        <p:grpSp>
          <p:nvGrpSpPr>
            <p:cNvPr id="28" name="Group 424"/>
            <p:cNvGrpSpPr>
              <a:grpSpLocks/>
            </p:cNvGrpSpPr>
            <p:nvPr/>
          </p:nvGrpSpPr>
          <p:grpSpPr bwMode="auto">
            <a:xfrm>
              <a:off x="4224528" y="3578951"/>
              <a:ext cx="466344" cy="402336"/>
              <a:chOff x="4205478" y="2503932"/>
              <a:chExt cx="466344" cy="402336"/>
            </a:xfrm>
          </p:grpSpPr>
          <p:grpSp>
            <p:nvGrpSpPr>
              <p:cNvPr id="29" name="Group 419"/>
              <p:cNvGrpSpPr>
                <a:grpSpLocks/>
              </p:cNvGrpSpPr>
              <p:nvPr/>
            </p:nvGrpSpPr>
            <p:grpSpPr bwMode="auto">
              <a:xfrm>
                <a:off x="4205478" y="2503932"/>
                <a:ext cx="466344" cy="402336"/>
                <a:chOff x="4191000" y="2503932"/>
                <a:chExt cx="466344" cy="402336"/>
              </a:xfrm>
            </p:grpSpPr>
            <p:sp>
              <p:nvSpPr>
                <p:cNvPr id="404" name="TextBox 403"/>
                <p:cNvSpPr txBox="1"/>
                <p:nvPr/>
              </p:nvSpPr>
              <p:spPr>
                <a:xfrm>
                  <a:off x="4191000" y="2595372"/>
                  <a:ext cx="466344" cy="310896"/>
                </a:xfrm>
                <a:prstGeom prst="rect">
                  <a:avLst/>
                </a:prstGeom>
                <a:gradFill>
                  <a:gsLst>
                    <a:gs pos="50000">
                      <a:srgbClr val="FF0000"/>
                    </a:gs>
                    <a:gs pos="5000">
                      <a:srgbClr val="FF0000"/>
                    </a:gs>
                    <a:gs pos="50000">
                      <a:srgbClr val="FF0000">
                        <a:alpha val="20000"/>
                      </a:srgbClr>
                    </a:gs>
                    <a:gs pos="52000">
                      <a:schemeClr val="bg1">
                        <a:alpha val="27000"/>
                      </a:schemeClr>
                    </a:gs>
                  </a:gsLst>
                  <a:lin ang="2700000" scaled="1"/>
                </a:gradFill>
                <a:ln w="12700">
                  <a:solidFill>
                    <a:schemeClr val="tx1"/>
                  </a:solidFill>
                </a:ln>
              </p:spPr>
              <p:txBody>
                <a:bodyPr wrap="none" lIns="0" tIns="0" rIns="0" bIns="0" anchorCtr="1"/>
                <a:lstStyle/>
                <a:p>
                  <a:pPr algn="ctr" fontAlgn="auto">
                    <a:spcBef>
                      <a:spcPts val="0"/>
                    </a:spcBef>
                    <a:spcAft>
                      <a:spcPts val="0"/>
                    </a:spcAft>
                    <a:defRPr/>
                  </a:pPr>
                  <a:r>
                    <a:rPr lang="en-US" sz="700" dirty="0">
                      <a:solidFill>
                        <a:prstClr val="black"/>
                      </a:solidFill>
                      <a:latin typeface="Arial" pitchFamily="34" charset="0"/>
                      <a:cs typeface="Arial" pitchFamily="34" charset="0"/>
                    </a:rPr>
                    <a:t>V</a:t>
                  </a:r>
                </a:p>
                <a:p>
                  <a:pPr algn="ctr" fontAlgn="auto">
                    <a:spcBef>
                      <a:spcPts val="0"/>
                    </a:spcBef>
                    <a:spcAft>
                      <a:spcPts val="0"/>
                    </a:spcAft>
                    <a:defRPr/>
                  </a:pPr>
                  <a:endParaRPr lang="en-US" sz="700" dirty="0">
                    <a:solidFill>
                      <a:prstClr val="black"/>
                    </a:solidFill>
                    <a:latin typeface="Arial" pitchFamily="34" charset="0"/>
                    <a:cs typeface="Arial" pitchFamily="34" charset="0"/>
                  </a:endParaRPr>
                </a:p>
              </p:txBody>
            </p:sp>
            <p:cxnSp>
              <p:nvCxnSpPr>
                <p:cNvPr id="406" name="Straight Connector 405"/>
                <p:cNvCxnSpPr/>
                <p:nvPr/>
              </p:nvCxnSpPr>
              <p:spPr>
                <a:xfrm flipV="1">
                  <a:off x="4190777" y="2596167"/>
                  <a:ext cx="466567" cy="3101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rot="5400000">
                  <a:off x="4377942" y="2550050"/>
                  <a:ext cx="922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3" name="Oval 422"/>
              <p:cNvSpPr>
                <a:spLocks/>
              </p:cNvSpPr>
              <p:nvPr/>
            </p:nvSpPr>
            <p:spPr>
              <a:xfrm>
                <a:off x="4324277" y="2728159"/>
                <a:ext cx="228523" cy="10972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700" dirty="0">
                  <a:solidFill>
                    <a:prstClr val="black"/>
                  </a:solidFill>
                  <a:latin typeface="Arial" pitchFamily="34" charset="0"/>
                  <a:cs typeface="Arial" pitchFamily="34" charset="0"/>
                </a:endParaRPr>
              </a:p>
            </p:txBody>
          </p:sp>
        </p:grpSp>
      </p:grpSp>
      <p:grpSp>
        <p:nvGrpSpPr>
          <p:cNvPr id="30" name="Group 1033"/>
          <p:cNvGrpSpPr>
            <a:grpSpLocks/>
          </p:cNvGrpSpPr>
          <p:nvPr/>
        </p:nvGrpSpPr>
        <p:grpSpPr bwMode="auto">
          <a:xfrm>
            <a:off x="3371850" y="4832350"/>
            <a:ext cx="541338" cy="401638"/>
            <a:chOff x="4149725" y="4131456"/>
            <a:chExt cx="541147" cy="402336"/>
          </a:xfrm>
        </p:grpSpPr>
        <p:sp>
          <p:nvSpPr>
            <p:cNvPr id="2361" name="Text Box 207"/>
            <p:cNvSpPr txBox="1">
              <a:spLocks noChangeArrowheads="1"/>
            </p:cNvSpPr>
            <p:nvPr/>
          </p:nvSpPr>
          <p:spPr bwMode="auto">
            <a:xfrm>
              <a:off x="4149725" y="4319837"/>
              <a:ext cx="64120" cy="107727"/>
            </a:xfrm>
            <a:prstGeom prst="rect">
              <a:avLst/>
            </a:prstGeom>
            <a:noFill/>
            <a:ln w="12700">
              <a:noFill/>
              <a:miter lim="800000"/>
              <a:headEnd/>
              <a:tailEnd/>
            </a:ln>
          </p:spPr>
          <p:txBody>
            <a:bodyPr wrap="none" lIns="0" tIns="0" rIns="0" bIns="0" anchor="ctr" anchorCtr="1">
              <a:spAutoFit/>
            </a:bodyPr>
            <a:lstStyle/>
            <a:p>
              <a:r>
                <a:rPr lang="en-US" sz="700" b="1" dirty="0">
                  <a:solidFill>
                    <a:srgbClr val="000000"/>
                  </a:solidFill>
                </a:rPr>
                <a:t>C</a:t>
              </a:r>
            </a:p>
          </p:txBody>
        </p:sp>
        <p:grpSp>
          <p:nvGrpSpPr>
            <p:cNvPr id="31" name="Group 407"/>
            <p:cNvGrpSpPr>
              <a:grpSpLocks/>
            </p:cNvGrpSpPr>
            <p:nvPr/>
          </p:nvGrpSpPr>
          <p:grpSpPr bwMode="auto">
            <a:xfrm>
              <a:off x="4224528" y="4131456"/>
              <a:ext cx="466344" cy="402336"/>
              <a:chOff x="1143000" y="1813560"/>
              <a:chExt cx="466344" cy="402336"/>
            </a:xfrm>
          </p:grpSpPr>
          <p:sp>
            <p:nvSpPr>
              <p:cNvPr id="2363" name="TextBox 408"/>
              <p:cNvSpPr txBox="1">
                <a:spLocks noChangeArrowheads="1"/>
              </p:cNvSpPr>
              <p:nvPr/>
            </p:nvSpPr>
            <p:spPr bwMode="auto">
              <a:xfrm>
                <a:off x="1142810" y="1895460"/>
                <a:ext cx="466725" cy="274651"/>
              </a:xfrm>
              <a:prstGeom prst="rect">
                <a:avLst/>
              </a:prstGeom>
              <a:solidFill>
                <a:srgbClr val="00B0F0"/>
              </a:solidFill>
              <a:ln w="12700">
                <a:solidFill>
                  <a:schemeClr val="tx1"/>
                </a:solidFill>
                <a:miter lim="800000"/>
                <a:headEnd/>
                <a:tailEnd/>
              </a:ln>
            </p:spPr>
            <p:txBody>
              <a:bodyPr wrap="none" lIns="0" tIns="0" rIns="0" bIns="0" anchorCtr="1"/>
              <a:lstStyle/>
              <a:p>
                <a:pPr algn="ctr"/>
                <a:r>
                  <a:rPr lang="en-US" sz="700" dirty="0">
                    <a:solidFill>
                      <a:srgbClr val="000000"/>
                    </a:solidFill>
                  </a:rPr>
                  <a:t>V</a:t>
                </a:r>
              </a:p>
              <a:p>
                <a:pPr algn="ctr"/>
                <a:endParaRPr lang="en-US" sz="700" dirty="0">
                  <a:solidFill>
                    <a:srgbClr val="000000"/>
                  </a:solidFill>
                </a:endParaRPr>
              </a:p>
              <a:p>
                <a:pPr algn="ctr"/>
                <a:endParaRPr lang="en-US" sz="700" dirty="0">
                  <a:solidFill>
                    <a:srgbClr val="000000"/>
                  </a:solidFill>
                </a:endParaRPr>
              </a:p>
            </p:txBody>
          </p:sp>
          <p:cxnSp>
            <p:nvCxnSpPr>
              <p:cNvPr id="410" name="Straight Connector 409"/>
              <p:cNvCxnSpPr/>
              <p:nvPr/>
            </p:nvCxnSpPr>
            <p:spPr>
              <a:xfrm>
                <a:off x="1142784" y="1896253"/>
                <a:ext cx="466560" cy="2735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flipV="1">
                <a:off x="1142784" y="1896253"/>
                <a:ext cx="466560" cy="2735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rot="5400000">
                <a:off x="1334717" y="1854907"/>
                <a:ext cx="826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209" name="Group 1032"/>
          <p:cNvGrpSpPr>
            <a:grpSpLocks/>
          </p:cNvGrpSpPr>
          <p:nvPr/>
        </p:nvGrpSpPr>
        <p:grpSpPr bwMode="auto">
          <a:xfrm>
            <a:off x="3378200" y="5384800"/>
            <a:ext cx="534988" cy="401638"/>
            <a:chOff x="4155552" y="4683961"/>
            <a:chExt cx="535320" cy="402336"/>
          </a:xfrm>
        </p:grpSpPr>
        <p:sp>
          <p:nvSpPr>
            <p:cNvPr id="2357" name="Text Box 207"/>
            <p:cNvSpPr txBox="1">
              <a:spLocks noChangeArrowheads="1"/>
            </p:cNvSpPr>
            <p:nvPr/>
          </p:nvSpPr>
          <p:spPr bwMode="auto">
            <a:xfrm>
              <a:off x="4155552" y="4872314"/>
              <a:ext cx="64120" cy="107727"/>
            </a:xfrm>
            <a:prstGeom prst="rect">
              <a:avLst/>
            </a:prstGeom>
            <a:noFill/>
            <a:ln w="12700">
              <a:noFill/>
              <a:miter lim="800000"/>
              <a:headEnd/>
              <a:tailEnd/>
            </a:ln>
          </p:spPr>
          <p:txBody>
            <a:bodyPr wrap="none" lIns="0" tIns="0" rIns="0" bIns="0" anchor="ctr" anchorCtr="1">
              <a:spAutoFit/>
            </a:bodyPr>
            <a:lstStyle/>
            <a:p>
              <a:r>
                <a:rPr lang="en-US" sz="700" b="1" dirty="0">
                  <a:solidFill>
                    <a:srgbClr val="000000"/>
                  </a:solidFill>
                </a:rPr>
                <a:t>D</a:t>
              </a:r>
            </a:p>
          </p:txBody>
        </p:sp>
        <p:grpSp>
          <p:nvGrpSpPr>
            <p:cNvPr id="2210" name="Group 420"/>
            <p:cNvGrpSpPr>
              <a:grpSpLocks/>
            </p:cNvGrpSpPr>
            <p:nvPr/>
          </p:nvGrpSpPr>
          <p:grpSpPr bwMode="auto">
            <a:xfrm>
              <a:off x="4224528" y="4683961"/>
              <a:ext cx="466344" cy="402336"/>
              <a:chOff x="4191000" y="3407664"/>
              <a:chExt cx="466344" cy="402336"/>
            </a:xfrm>
          </p:grpSpPr>
          <p:sp>
            <p:nvSpPr>
              <p:cNvPr id="2359" name="TextBox 413"/>
              <p:cNvSpPr txBox="1">
                <a:spLocks noChangeArrowheads="1"/>
              </p:cNvSpPr>
              <p:nvPr/>
            </p:nvSpPr>
            <p:spPr bwMode="auto">
              <a:xfrm>
                <a:off x="4190810" y="3499060"/>
                <a:ext cx="466725" cy="311165"/>
              </a:xfrm>
              <a:prstGeom prst="rect">
                <a:avLst/>
              </a:prstGeom>
              <a:solidFill>
                <a:srgbClr val="66FF33"/>
              </a:solidFill>
              <a:ln w="12700">
                <a:solidFill>
                  <a:schemeClr val="tx1"/>
                </a:solidFill>
                <a:miter lim="800000"/>
                <a:headEnd/>
                <a:tailEnd/>
              </a:ln>
            </p:spPr>
            <p:txBody>
              <a:bodyPr wrap="none" lIns="0" tIns="0" rIns="0" bIns="0" anchorCtr="1"/>
              <a:lstStyle/>
              <a:p>
                <a:pPr algn="ctr"/>
                <a:r>
                  <a:rPr lang="en-US" sz="700" b="1" dirty="0">
                    <a:solidFill>
                      <a:srgbClr val="000000"/>
                    </a:solidFill>
                  </a:rPr>
                  <a:t>V</a:t>
                </a:r>
              </a:p>
              <a:p>
                <a:pPr algn="ctr"/>
                <a:r>
                  <a:rPr lang="en-US" sz="700" b="1" dirty="0">
                    <a:solidFill>
                      <a:srgbClr val="000000"/>
                    </a:solidFill>
                  </a:rPr>
                  <a:t>FSC</a:t>
                </a:r>
              </a:p>
              <a:p>
                <a:pPr algn="ctr"/>
                <a:endParaRPr lang="en-US" sz="700" b="1" dirty="0">
                  <a:solidFill>
                    <a:srgbClr val="000000"/>
                  </a:solidFill>
                </a:endParaRPr>
              </a:p>
            </p:txBody>
          </p:sp>
          <p:cxnSp>
            <p:nvCxnSpPr>
              <p:cNvPr id="417" name="Straight Connector 416"/>
              <p:cNvCxnSpPr/>
              <p:nvPr/>
            </p:nvCxnSpPr>
            <p:spPr>
              <a:xfrm rot="5400000">
                <a:off x="4378514" y="3452987"/>
                <a:ext cx="906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213" name="Group 1348"/>
          <p:cNvGrpSpPr>
            <a:grpSpLocks/>
          </p:cNvGrpSpPr>
          <p:nvPr/>
        </p:nvGrpSpPr>
        <p:grpSpPr bwMode="auto">
          <a:xfrm>
            <a:off x="7832725" y="1958975"/>
            <a:ext cx="792163" cy="774700"/>
            <a:chOff x="8077200" y="1371903"/>
            <a:chExt cx="685800" cy="793428"/>
          </a:xfrm>
        </p:grpSpPr>
        <p:grpSp>
          <p:nvGrpSpPr>
            <p:cNvPr id="2214" name="Group 186"/>
            <p:cNvGrpSpPr>
              <a:grpSpLocks/>
            </p:cNvGrpSpPr>
            <p:nvPr/>
          </p:nvGrpSpPr>
          <p:grpSpPr bwMode="auto">
            <a:xfrm>
              <a:off x="8077200" y="1607166"/>
              <a:ext cx="685800" cy="558165"/>
              <a:chOff x="8077200" y="457200"/>
              <a:chExt cx="685800" cy="558165"/>
            </a:xfrm>
          </p:grpSpPr>
          <p:sp>
            <p:nvSpPr>
              <p:cNvPr id="2353" name="TextBox 161"/>
              <p:cNvSpPr txBox="1">
                <a:spLocks noChangeAspect="1"/>
              </p:cNvSpPr>
              <p:nvPr/>
            </p:nvSpPr>
            <p:spPr bwMode="auto">
              <a:xfrm>
                <a:off x="8077490" y="557550"/>
                <a:ext cx="685630" cy="479855"/>
              </a:xfrm>
              <a:prstGeom prst="rect">
                <a:avLst/>
              </a:prstGeom>
              <a:solidFill>
                <a:srgbClr val="66FF33"/>
              </a:solidFill>
              <a:ln w="12700">
                <a:solidFill>
                  <a:schemeClr val="tx1"/>
                </a:solidFill>
                <a:miter lim="800000"/>
                <a:headEnd/>
                <a:tailEnd/>
              </a:ln>
            </p:spPr>
            <p:txBody>
              <a:bodyPr wrap="none" lIns="0" tIns="0" rIns="0" bIns="0"/>
              <a:lstStyle/>
              <a:p>
                <a:pPr algn="ctr"/>
                <a:r>
                  <a:rPr lang="en-US" sz="700" b="1" dirty="0">
                    <a:solidFill>
                      <a:srgbClr val="000000"/>
                    </a:solidFill>
                  </a:rPr>
                  <a:t>V</a:t>
                </a:r>
              </a:p>
              <a:p>
                <a:pPr algn="ctr"/>
                <a:r>
                  <a:rPr lang="en-US" sz="700" b="1" dirty="0">
                    <a:solidFill>
                      <a:srgbClr val="000000"/>
                    </a:solidFill>
                  </a:rPr>
                  <a:t>BSB</a:t>
                </a:r>
              </a:p>
            </p:txBody>
          </p:sp>
          <p:grpSp>
            <p:nvGrpSpPr>
              <p:cNvPr id="2215" name="Group 98"/>
              <p:cNvGrpSpPr>
                <a:grpSpLocks/>
              </p:cNvGrpSpPr>
              <p:nvPr/>
            </p:nvGrpSpPr>
            <p:grpSpPr bwMode="auto">
              <a:xfrm>
                <a:off x="8377238" y="457200"/>
                <a:ext cx="85725" cy="91440"/>
                <a:chOff x="3124200" y="813435"/>
                <a:chExt cx="85725" cy="91440"/>
              </a:xfrm>
            </p:grpSpPr>
            <p:cxnSp>
              <p:nvCxnSpPr>
                <p:cNvPr id="160" name="Straight Connector 159"/>
                <p:cNvCxnSpPr/>
                <p:nvPr/>
              </p:nvCxnSpPr>
              <p:spPr>
                <a:xfrm rot="5400000">
                  <a:off x="3087246" y="854572"/>
                  <a:ext cx="81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5400000">
                  <a:off x="3168332" y="854572"/>
                  <a:ext cx="81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352" name="Text Box 128"/>
            <p:cNvSpPr txBox="1">
              <a:spLocks noChangeArrowheads="1"/>
            </p:cNvSpPr>
            <p:nvPr/>
          </p:nvSpPr>
          <p:spPr bwMode="auto">
            <a:xfrm>
              <a:off x="8209073" y="1371903"/>
              <a:ext cx="496699" cy="173449"/>
            </a:xfrm>
            <a:prstGeom prst="rect">
              <a:avLst/>
            </a:prstGeom>
            <a:noFill/>
            <a:ln w="9525">
              <a:noFill/>
              <a:miter lim="800000"/>
              <a:headEnd/>
              <a:tailEnd/>
            </a:ln>
          </p:spPr>
          <p:txBody>
            <a:bodyPr wrap="none" lIns="0" tIns="0" rIns="0" bIns="0">
              <a:spAutoFit/>
            </a:bodyPr>
            <a:lstStyle/>
            <a:p>
              <a:r>
                <a:rPr lang="en-US" sz="1100" b="1" dirty="0">
                  <a:solidFill>
                    <a:srgbClr val="000000"/>
                  </a:solidFill>
                </a:rPr>
                <a:t>526 BSB</a:t>
              </a:r>
            </a:p>
          </p:txBody>
        </p:sp>
      </p:grpSp>
      <p:grpSp>
        <p:nvGrpSpPr>
          <p:cNvPr id="2217" name="Group 1347"/>
          <p:cNvGrpSpPr>
            <a:grpSpLocks/>
          </p:cNvGrpSpPr>
          <p:nvPr/>
        </p:nvGrpSpPr>
        <p:grpSpPr bwMode="auto">
          <a:xfrm>
            <a:off x="7615238" y="3148013"/>
            <a:ext cx="800100" cy="392112"/>
            <a:chOff x="7959668" y="2473941"/>
            <a:chExt cx="693601" cy="402336"/>
          </a:xfrm>
        </p:grpSpPr>
        <p:sp>
          <p:nvSpPr>
            <p:cNvPr id="2347" name="Text Box 145"/>
            <p:cNvSpPr txBox="1">
              <a:spLocks noChangeArrowheads="1"/>
            </p:cNvSpPr>
            <p:nvPr/>
          </p:nvSpPr>
          <p:spPr bwMode="auto">
            <a:xfrm>
              <a:off x="7959668" y="2671857"/>
              <a:ext cx="246296" cy="110377"/>
            </a:xfrm>
            <a:prstGeom prst="rect">
              <a:avLst/>
            </a:prstGeom>
            <a:noFill/>
            <a:ln w="9525">
              <a:noFill/>
              <a:miter lim="800000"/>
              <a:headEnd/>
              <a:tailEnd/>
            </a:ln>
          </p:spPr>
          <p:txBody>
            <a:bodyPr lIns="0" tIns="0" rIns="0" bIns="0" anchor="ctr" anchorCtr="1">
              <a:spAutoFit/>
            </a:bodyPr>
            <a:lstStyle/>
            <a:p>
              <a:r>
                <a:rPr lang="en-US" sz="700" b="1" dirty="0">
                  <a:solidFill>
                    <a:srgbClr val="000000"/>
                  </a:solidFill>
                </a:rPr>
                <a:t>HHC</a:t>
              </a:r>
            </a:p>
          </p:txBody>
        </p:sp>
        <p:grpSp>
          <p:nvGrpSpPr>
            <p:cNvPr id="2219" name="Group 450"/>
            <p:cNvGrpSpPr>
              <a:grpSpLocks/>
            </p:cNvGrpSpPr>
            <p:nvPr/>
          </p:nvGrpSpPr>
          <p:grpSpPr bwMode="auto">
            <a:xfrm>
              <a:off x="8186926" y="2473941"/>
              <a:ext cx="466343" cy="402336"/>
              <a:chOff x="5257800" y="1600200"/>
              <a:chExt cx="466344" cy="402336"/>
            </a:xfrm>
          </p:grpSpPr>
          <p:sp>
            <p:nvSpPr>
              <p:cNvPr id="2349" name="TextBox 556"/>
              <p:cNvSpPr txBox="1">
                <a:spLocks noChangeArrowheads="1"/>
              </p:cNvSpPr>
              <p:nvPr/>
            </p:nvSpPr>
            <p:spPr bwMode="auto">
              <a:xfrm>
                <a:off x="5258282" y="1691008"/>
                <a:ext cx="465788" cy="312313"/>
              </a:xfrm>
              <a:prstGeom prst="rect">
                <a:avLst/>
              </a:prstGeom>
              <a:solidFill>
                <a:srgbClr val="66FF33"/>
              </a:solidFill>
              <a:ln w="12700">
                <a:solidFill>
                  <a:schemeClr val="tx1"/>
                </a:solidFill>
                <a:miter lim="800000"/>
                <a:headEnd/>
                <a:tailEnd/>
              </a:ln>
            </p:spPr>
            <p:txBody>
              <a:bodyPr wrap="none" lIns="0" tIns="0" rIns="0" bIns="0" anchorCtr="1"/>
              <a:lstStyle/>
              <a:p>
                <a:pPr algn="ctr"/>
                <a:r>
                  <a:rPr lang="en-US" sz="700" dirty="0">
                    <a:solidFill>
                      <a:srgbClr val="000000"/>
                    </a:solidFill>
                  </a:rPr>
                  <a:t>V</a:t>
                </a:r>
              </a:p>
              <a:p>
                <a:pPr algn="ctr"/>
                <a:r>
                  <a:rPr lang="en-US" sz="700" dirty="0">
                    <a:solidFill>
                      <a:srgbClr val="000000"/>
                    </a:solidFill>
                  </a:rPr>
                  <a:t>BSB</a:t>
                </a:r>
              </a:p>
              <a:p>
                <a:pPr algn="ctr"/>
                <a:endParaRPr lang="en-US" sz="700" dirty="0">
                  <a:solidFill>
                    <a:srgbClr val="000000"/>
                  </a:solidFill>
                </a:endParaRPr>
              </a:p>
            </p:txBody>
          </p:sp>
          <p:cxnSp>
            <p:nvCxnSpPr>
              <p:cNvPr id="558" name="Straight Connector 557"/>
              <p:cNvCxnSpPr/>
              <p:nvPr/>
            </p:nvCxnSpPr>
            <p:spPr>
              <a:xfrm rot="5400000">
                <a:off x="5463849" y="1655582"/>
                <a:ext cx="912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220" name="Group 1346"/>
          <p:cNvGrpSpPr>
            <a:grpSpLocks/>
          </p:cNvGrpSpPr>
          <p:nvPr/>
        </p:nvGrpSpPr>
        <p:grpSpPr bwMode="auto">
          <a:xfrm>
            <a:off x="7721600" y="3686175"/>
            <a:ext cx="693738" cy="393700"/>
            <a:chOff x="8051848" y="3026193"/>
            <a:chExt cx="601421" cy="402336"/>
          </a:xfrm>
        </p:grpSpPr>
        <p:sp>
          <p:nvSpPr>
            <p:cNvPr id="2340" name="Text Box 146"/>
            <p:cNvSpPr txBox="1">
              <a:spLocks noChangeArrowheads="1"/>
            </p:cNvSpPr>
            <p:nvPr/>
          </p:nvSpPr>
          <p:spPr bwMode="auto">
            <a:xfrm>
              <a:off x="8051848" y="3233293"/>
              <a:ext cx="71448" cy="110377"/>
            </a:xfrm>
            <a:prstGeom prst="rect">
              <a:avLst/>
            </a:prstGeom>
            <a:noFill/>
            <a:ln w="12700">
              <a:noFill/>
              <a:miter lim="800000"/>
              <a:headEnd/>
              <a:tailEnd/>
            </a:ln>
          </p:spPr>
          <p:txBody>
            <a:bodyPr lIns="0" tIns="0" rIns="0" bIns="0">
              <a:spAutoFit/>
            </a:bodyPr>
            <a:lstStyle/>
            <a:p>
              <a:r>
                <a:rPr lang="en-US" sz="700" b="1" dirty="0">
                  <a:solidFill>
                    <a:srgbClr val="000000"/>
                  </a:solidFill>
                </a:rPr>
                <a:t>A</a:t>
              </a:r>
            </a:p>
          </p:txBody>
        </p:sp>
        <p:grpSp>
          <p:nvGrpSpPr>
            <p:cNvPr id="2223" name="Group 572"/>
            <p:cNvGrpSpPr>
              <a:grpSpLocks/>
            </p:cNvGrpSpPr>
            <p:nvPr/>
          </p:nvGrpSpPr>
          <p:grpSpPr bwMode="auto">
            <a:xfrm>
              <a:off x="8186926" y="3026193"/>
              <a:ext cx="466343" cy="402336"/>
              <a:chOff x="8153400" y="2052066"/>
              <a:chExt cx="466344" cy="402336"/>
            </a:xfrm>
          </p:grpSpPr>
          <p:grpSp>
            <p:nvGrpSpPr>
              <p:cNvPr id="2224" name="Group 446"/>
              <p:cNvGrpSpPr>
                <a:grpSpLocks/>
              </p:cNvGrpSpPr>
              <p:nvPr/>
            </p:nvGrpSpPr>
            <p:grpSpPr bwMode="auto">
              <a:xfrm>
                <a:off x="8153400" y="2052066"/>
                <a:ext cx="466344" cy="402336"/>
                <a:chOff x="5257800" y="2052066"/>
                <a:chExt cx="466344" cy="402336"/>
              </a:xfrm>
            </p:grpSpPr>
            <p:sp>
              <p:nvSpPr>
                <p:cNvPr id="2345" name="TextBox 561"/>
                <p:cNvSpPr txBox="1">
                  <a:spLocks noChangeArrowheads="1"/>
                </p:cNvSpPr>
                <p:nvPr/>
              </p:nvSpPr>
              <p:spPr bwMode="auto">
                <a:xfrm>
                  <a:off x="5218435" y="2143676"/>
                  <a:ext cx="505635" cy="310685"/>
                </a:xfrm>
                <a:prstGeom prst="rect">
                  <a:avLst/>
                </a:prstGeom>
                <a:solidFill>
                  <a:srgbClr val="66FF33"/>
                </a:solidFill>
                <a:ln w="12700">
                  <a:solidFill>
                    <a:schemeClr val="tx1"/>
                  </a:solidFill>
                  <a:miter lim="800000"/>
                  <a:headEnd/>
                  <a:tailEnd/>
                </a:ln>
              </p:spPr>
              <p:txBody>
                <a:bodyPr wrap="none" lIns="0" tIns="0" rIns="0" bIns="0" anchorCtr="1"/>
                <a:lstStyle/>
                <a:p>
                  <a:pPr algn="ctr"/>
                  <a:r>
                    <a:rPr lang="en-US" sz="700" dirty="0">
                      <a:solidFill>
                        <a:srgbClr val="000000"/>
                      </a:solidFill>
                    </a:rPr>
                    <a:t>V</a:t>
                  </a:r>
                </a:p>
                <a:p>
                  <a:pPr algn="ctr"/>
                  <a:endParaRPr lang="en-US" sz="700" dirty="0">
                    <a:solidFill>
                      <a:srgbClr val="000000"/>
                    </a:solidFill>
                  </a:endParaRPr>
                </a:p>
              </p:txBody>
            </p:sp>
            <p:cxnSp>
              <p:nvCxnSpPr>
                <p:cNvPr id="563" name="Straight Connector 562"/>
                <p:cNvCxnSpPr/>
                <p:nvPr/>
              </p:nvCxnSpPr>
              <p:spPr>
                <a:xfrm rot="5400000">
                  <a:off x="5443380" y="2097491"/>
                  <a:ext cx="908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70" name="Straight Connector 569"/>
              <p:cNvCxnSpPr/>
              <p:nvPr/>
            </p:nvCxnSpPr>
            <p:spPr>
              <a:xfrm>
                <a:off x="8095392" y="2376531"/>
                <a:ext cx="5243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1" name="Oval 570"/>
              <p:cNvSpPr>
                <a:spLocks noChangeAspect="1"/>
              </p:cNvSpPr>
              <p:nvPr/>
            </p:nvSpPr>
            <p:spPr>
              <a:xfrm>
                <a:off x="8329355" y="2279191"/>
                <a:ext cx="110100" cy="9247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700" dirty="0">
                    <a:solidFill>
                      <a:prstClr val="black"/>
                    </a:solidFill>
                    <a:latin typeface="Arial" pitchFamily="34" charset="0"/>
                    <a:cs typeface="Arial" pitchFamily="34" charset="0"/>
                  </a:rPr>
                  <a:t>X</a:t>
                </a:r>
              </a:p>
            </p:txBody>
          </p:sp>
        </p:grpSp>
      </p:grpSp>
      <p:grpSp>
        <p:nvGrpSpPr>
          <p:cNvPr id="2225" name="Group 1345"/>
          <p:cNvGrpSpPr>
            <a:grpSpLocks/>
          </p:cNvGrpSpPr>
          <p:nvPr/>
        </p:nvGrpSpPr>
        <p:grpSpPr bwMode="auto">
          <a:xfrm>
            <a:off x="7799388" y="4225925"/>
            <a:ext cx="615950" cy="392113"/>
            <a:chOff x="8119482" y="3578340"/>
            <a:chExt cx="533253" cy="402439"/>
          </a:xfrm>
        </p:grpSpPr>
        <p:sp>
          <p:nvSpPr>
            <p:cNvPr id="2332" name="Text Box 130"/>
            <p:cNvSpPr txBox="1">
              <a:spLocks noChangeArrowheads="1"/>
            </p:cNvSpPr>
            <p:nvPr/>
          </p:nvSpPr>
          <p:spPr bwMode="auto">
            <a:xfrm>
              <a:off x="8119482" y="3783092"/>
              <a:ext cx="55497" cy="110377"/>
            </a:xfrm>
            <a:prstGeom prst="rect">
              <a:avLst/>
            </a:prstGeom>
            <a:noFill/>
            <a:ln w="12700">
              <a:noFill/>
              <a:miter lim="800000"/>
              <a:headEnd/>
              <a:tailEnd/>
            </a:ln>
          </p:spPr>
          <p:txBody>
            <a:bodyPr wrap="none" lIns="0" tIns="0" rIns="0" bIns="0">
              <a:spAutoFit/>
            </a:bodyPr>
            <a:lstStyle/>
            <a:p>
              <a:r>
                <a:rPr lang="en-US" sz="700" b="1" dirty="0">
                  <a:solidFill>
                    <a:srgbClr val="000000"/>
                  </a:solidFill>
                </a:rPr>
                <a:t>B</a:t>
              </a:r>
            </a:p>
          </p:txBody>
        </p:sp>
        <p:grpSp>
          <p:nvGrpSpPr>
            <p:cNvPr id="2226" name="Group 580"/>
            <p:cNvGrpSpPr>
              <a:grpSpLocks/>
            </p:cNvGrpSpPr>
            <p:nvPr/>
          </p:nvGrpSpPr>
          <p:grpSpPr bwMode="auto">
            <a:xfrm>
              <a:off x="8186926" y="3578340"/>
              <a:ext cx="465809" cy="402439"/>
              <a:chOff x="8153401" y="2503829"/>
              <a:chExt cx="465809" cy="402439"/>
            </a:xfrm>
          </p:grpSpPr>
          <p:grpSp>
            <p:nvGrpSpPr>
              <p:cNvPr id="2227" name="Group 447"/>
              <p:cNvGrpSpPr>
                <a:grpSpLocks/>
              </p:cNvGrpSpPr>
              <p:nvPr/>
            </p:nvGrpSpPr>
            <p:grpSpPr bwMode="auto">
              <a:xfrm>
                <a:off x="8153401" y="2503829"/>
                <a:ext cx="465809" cy="402439"/>
                <a:chOff x="5257801" y="2503829"/>
                <a:chExt cx="465809" cy="402439"/>
              </a:xfrm>
            </p:grpSpPr>
            <p:sp>
              <p:nvSpPr>
                <p:cNvPr id="2338" name="TextBox 566"/>
                <p:cNvSpPr txBox="1">
                  <a:spLocks noChangeArrowheads="1"/>
                </p:cNvSpPr>
                <p:nvPr/>
              </p:nvSpPr>
              <p:spPr bwMode="auto">
                <a:xfrm>
                  <a:off x="5258283" y="2594717"/>
                  <a:ext cx="465788" cy="312312"/>
                </a:xfrm>
                <a:prstGeom prst="rect">
                  <a:avLst/>
                </a:prstGeom>
                <a:solidFill>
                  <a:srgbClr val="66FF33"/>
                </a:solidFill>
                <a:ln w="12700">
                  <a:solidFill>
                    <a:schemeClr val="tx1"/>
                  </a:solidFill>
                  <a:miter lim="800000"/>
                  <a:headEnd/>
                  <a:tailEnd/>
                </a:ln>
              </p:spPr>
              <p:txBody>
                <a:bodyPr wrap="none" lIns="0" tIns="0" rIns="0" bIns="0" anchorCtr="1"/>
                <a:lstStyle/>
                <a:p>
                  <a:pPr algn="ctr"/>
                  <a:r>
                    <a:rPr lang="en-US" sz="700" dirty="0">
                      <a:solidFill>
                        <a:srgbClr val="000000"/>
                      </a:solidFill>
                    </a:rPr>
                    <a:t>V</a:t>
                  </a:r>
                </a:p>
                <a:p>
                  <a:pPr algn="ctr"/>
                  <a:endParaRPr lang="en-US" sz="700" dirty="0">
                    <a:solidFill>
                      <a:srgbClr val="000000"/>
                    </a:solidFill>
                  </a:endParaRPr>
                </a:p>
              </p:txBody>
            </p:sp>
            <p:cxnSp>
              <p:nvCxnSpPr>
                <p:cNvPr id="568" name="Straight Connector 567"/>
                <p:cNvCxnSpPr/>
                <p:nvPr/>
              </p:nvCxnSpPr>
              <p:spPr>
                <a:xfrm rot="5400000">
                  <a:off x="5444907" y="2550264"/>
                  <a:ext cx="92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35" name="AutoShape 135"/>
              <p:cNvSpPr>
                <a:spLocks noChangeArrowheads="1"/>
              </p:cNvSpPr>
              <p:nvPr/>
            </p:nvSpPr>
            <p:spPr bwMode="auto">
              <a:xfrm flipH="1">
                <a:off x="8197851" y="2724847"/>
                <a:ext cx="74196" cy="146396"/>
              </a:xfrm>
              <a:prstGeom prst="moon">
                <a:avLst>
                  <a:gd name="adj" fmla="val 28940"/>
                </a:avLst>
              </a:prstGeom>
              <a:solidFill>
                <a:schemeClr val="tx1"/>
              </a:solidFill>
              <a:ln w="12700">
                <a:solidFill>
                  <a:schemeClr val="tx1"/>
                </a:solidFill>
                <a:miter lim="800000"/>
                <a:headEnd/>
                <a:tailEnd/>
              </a:ln>
            </p:spPr>
            <p:txBody>
              <a:bodyPr wrap="none" anchor="ctr"/>
              <a:lstStyle/>
              <a:p>
                <a:endParaRPr lang="en-US" sz="700" b="1" dirty="0">
                  <a:solidFill>
                    <a:srgbClr val="000000"/>
                  </a:solidFill>
                </a:endParaRPr>
              </a:p>
            </p:txBody>
          </p:sp>
          <p:sp>
            <p:nvSpPr>
              <p:cNvPr id="2336" name="AutoShape 135"/>
              <p:cNvSpPr>
                <a:spLocks noChangeArrowheads="1"/>
              </p:cNvSpPr>
              <p:nvPr/>
            </p:nvSpPr>
            <p:spPr bwMode="auto">
              <a:xfrm>
                <a:off x="8500133" y="2724847"/>
                <a:ext cx="72822" cy="146396"/>
              </a:xfrm>
              <a:prstGeom prst="moon">
                <a:avLst>
                  <a:gd name="adj" fmla="val 28940"/>
                </a:avLst>
              </a:prstGeom>
              <a:solidFill>
                <a:schemeClr val="tx1"/>
              </a:solidFill>
              <a:ln w="12700">
                <a:solidFill>
                  <a:schemeClr val="tx1"/>
                </a:solidFill>
                <a:miter lim="800000"/>
                <a:headEnd/>
                <a:tailEnd/>
              </a:ln>
            </p:spPr>
            <p:txBody>
              <a:bodyPr wrap="none" anchor="ctr"/>
              <a:lstStyle/>
              <a:p>
                <a:endParaRPr lang="en-US" sz="700" b="1" dirty="0">
                  <a:solidFill>
                    <a:srgbClr val="000000"/>
                  </a:solidFill>
                </a:endParaRPr>
              </a:p>
            </p:txBody>
          </p:sp>
          <p:cxnSp>
            <p:nvCxnSpPr>
              <p:cNvPr id="580" name="Straight Connector 579"/>
              <p:cNvCxnSpPr/>
              <p:nvPr/>
            </p:nvCxnSpPr>
            <p:spPr>
              <a:xfrm>
                <a:off x="8274245" y="2801992"/>
                <a:ext cx="2295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228" name="Group 1344"/>
          <p:cNvGrpSpPr>
            <a:grpSpLocks/>
          </p:cNvGrpSpPr>
          <p:nvPr/>
        </p:nvGrpSpPr>
        <p:grpSpPr bwMode="auto">
          <a:xfrm>
            <a:off x="7800975" y="4765675"/>
            <a:ext cx="625475" cy="392113"/>
            <a:chOff x="8121460" y="4131189"/>
            <a:chExt cx="541355" cy="401777"/>
          </a:xfrm>
        </p:grpSpPr>
        <p:sp>
          <p:nvSpPr>
            <p:cNvPr id="2326" name="Text Box 129"/>
            <p:cNvSpPr txBox="1">
              <a:spLocks noChangeArrowheads="1"/>
            </p:cNvSpPr>
            <p:nvPr/>
          </p:nvSpPr>
          <p:spPr bwMode="auto">
            <a:xfrm>
              <a:off x="8121460" y="4337772"/>
              <a:ext cx="55497" cy="110377"/>
            </a:xfrm>
            <a:prstGeom prst="rect">
              <a:avLst/>
            </a:prstGeom>
            <a:noFill/>
            <a:ln w="12700">
              <a:noFill/>
              <a:miter lim="800000"/>
              <a:headEnd/>
              <a:tailEnd/>
            </a:ln>
          </p:spPr>
          <p:txBody>
            <a:bodyPr wrap="none" lIns="0" tIns="0" rIns="0" bIns="0">
              <a:spAutoFit/>
            </a:bodyPr>
            <a:lstStyle/>
            <a:p>
              <a:r>
                <a:rPr lang="en-US" sz="700" b="1" dirty="0">
                  <a:solidFill>
                    <a:srgbClr val="000000"/>
                  </a:solidFill>
                </a:rPr>
                <a:t>C</a:t>
              </a:r>
            </a:p>
          </p:txBody>
        </p:sp>
        <p:grpSp>
          <p:nvGrpSpPr>
            <p:cNvPr id="2229" name="Group 574"/>
            <p:cNvGrpSpPr>
              <a:grpSpLocks/>
            </p:cNvGrpSpPr>
            <p:nvPr/>
          </p:nvGrpSpPr>
          <p:grpSpPr bwMode="auto">
            <a:xfrm>
              <a:off x="8168172" y="4131189"/>
              <a:ext cx="494643" cy="401777"/>
              <a:chOff x="8134646" y="2956294"/>
              <a:chExt cx="494643" cy="401777"/>
            </a:xfrm>
          </p:grpSpPr>
          <p:sp>
            <p:nvSpPr>
              <p:cNvPr id="2328" name="TextBox 551"/>
              <p:cNvSpPr txBox="1">
                <a:spLocks noChangeArrowheads="1"/>
              </p:cNvSpPr>
              <p:nvPr/>
            </p:nvSpPr>
            <p:spPr bwMode="auto">
              <a:xfrm>
                <a:off x="8152508" y="3047385"/>
                <a:ext cx="467163" cy="310686"/>
              </a:xfrm>
              <a:prstGeom prst="rect">
                <a:avLst/>
              </a:prstGeom>
              <a:solidFill>
                <a:srgbClr val="66FF33"/>
              </a:solidFill>
              <a:ln w="12700">
                <a:solidFill>
                  <a:schemeClr val="tx1"/>
                </a:solidFill>
                <a:miter lim="800000"/>
                <a:headEnd/>
                <a:tailEnd/>
              </a:ln>
            </p:spPr>
            <p:txBody>
              <a:bodyPr wrap="none" lIns="0" tIns="0" rIns="0" bIns="0" anchorCtr="1"/>
              <a:lstStyle/>
              <a:p>
                <a:pPr algn="ctr"/>
                <a:r>
                  <a:rPr lang="en-US" sz="700" dirty="0">
                    <a:solidFill>
                      <a:srgbClr val="000000"/>
                    </a:solidFill>
                  </a:rPr>
                  <a:t>V</a:t>
                </a:r>
              </a:p>
              <a:p>
                <a:pPr algn="ctr"/>
                <a:endParaRPr lang="en-US" sz="700" dirty="0">
                  <a:solidFill>
                    <a:srgbClr val="000000"/>
                  </a:solidFill>
                </a:endParaRPr>
              </a:p>
            </p:txBody>
          </p:sp>
          <p:cxnSp>
            <p:nvCxnSpPr>
              <p:cNvPr id="553" name="Straight Connector 552"/>
              <p:cNvCxnSpPr/>
              <p:nvPr/>
            </p:nvCxnSpPr>
            <p:spPr>
              <a:xfrm rot="5400000">
                <a:off x="8341920" y="3001840"/>
                <a:ext cx="910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a:off x="8134650" y="3201915"/>
                <a:ext cx="4946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p:cNvCxnSpPr/>
              <p:nvPr/>
            </p:nvCxnSpPr>
            <p:spPr>
              <a:xfrm rot="5400000">
                <a:off x="8239135" y="3194595"/>
                <a:ext cx="2911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230" name="Group 1410"/>
          <p:cNvGrpSpPr>
            <a:grpSpLocks/>
          </p:cNvGrpSpPr>
          <p:nvPr/>
        </p:nvGrpSpPr>
        <p:grpSpPr bwMode="auto">
          <a:xfrm>
            <a:off x="4014788" y="409575"/>
            <a:ext cx="1092200" cy="696913"/>
            <a:chOff x="3987139" y="-68514"/>
            <a:chExt cx="1091419" cy="696612"/>
          </a:xfrm>
        </p:grpSpPr>
        <p:grpSp>
          <p:nvGrpSpPr>
            <p:cNvPr id="2237" name="Group 613"/>
            <p:cNvGrpSpPr>
              <a:grpSpLocks/>
            </p:cNvGrpSpPr>
            <p:nvPr/>
          </p:nvGrpSpPr>
          <p:grpSpPr bwMode="auto">
            <a:xfrm>
              <a:off x="4126840" y="-68514"/>
              <a:ext cx="685800" cy="696612"/>
              <a:chOff x="3657600" y="394953"/>
              <a:chExt cx="685800" cy="696612"/>
            </a:xfrm>
          </p:grpSpPr>
          <p:grpSp>
            <p:nvGrpSpPr>
              <p:cNvPr id="2238" name="Group 92"/>
              <p:cNvGrpSpPr>
                <a:grpSpLocks/>
              </p:cNvGrpSpPr>
              <p:nvPr/>
            </p:nvGrpSpPr>
            <p:grpSpPr bwMode="auto">
              <a:xfrm>
                <a:off x="3657600" y="634365"/>
                <a:ext cx="685800" cy="457200"/>
                <a:chOff x="0" y="0"/>
                <a:chExt cx="685800" cy="457200"/>
              </a:xfrm>
            </p:grpSpPr>
            <p:sp>
              <p:nvSpPr>
                <p:cNvPr id="2323" name="TextBox 609"/>
                <p:cNvSpPr txBox="1">
                  <a:spLocks noChangeAspect="1"/>
                </p:cNvSpPr>
                <p:nvPr/>
              </p:nvSpPr>
              <p:spPr bwMode="auto">
                <a:xfrm>
                  <a:off x="0" y="0"/>
                  <a:ext cx="685800" cy="457200"/>
                </a:xfrm>
                <a:prstGeom prst="rect">
                  <a:avLst/>
                </a:prstGeom>
                <a:solidFill>
                  <a:srgbClr val="0099FF"/>
                </a:solidFill>
                <a:ln w="12700">
                  <a:solidFill>
                    <a:schemeClr val="tx1"/>
                  </a:solidFill>
                  <a:miter lim="800000"/>
                  <a:headEnd/>
                  <a:tailEnd/>
                </a:ln>
              </p:spPr>
              <p:txBody>
                <a:bodyPr wrap="none" lIns="0" tIns="0" rIns="0" bIns="0"/>
                <a:lstStyle/>
                <a:p>
                  <a:pPr algn="ctr"/>
                  <a:r>
                    <a:rPr lang="en-US" sz="1200" b="1" dirty="0">
                      <a:solidFill>
                        <a:srgbClr val="000000"/>
                      </a:solidFill>
                      <a:latin typeface="Calibri" pitchFamily="34" charset="0"/>
                    </a:rPr>
                    <a:t>V</a:t>
                  </a:r>
                </a:p>
              </p:txBody>
            </p:sp>
            <p:cxnSp>
              <p:nvCxnSpPr>
                <p:cNvPr id="611" name="Straight Connector 610"/>
                <p:cNvCxnSpPr/>
                <p:nvPr/>
              </p:nvCxnSpPr>
              <p:spPr>
                <a:xfrm>
                  <a:off x="-101" y="198"/>
                  <a:ext cx="685309" cy="4570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flipV="1">
                  <a:off x="-101" y="198"/>
                  <a:ext cx="685309" cy="4570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22" name="TextBox 612"/>
              <p:cNvSpPr txBox="1">
                <a:spLocks noChangeArrowheads="1"/>
              </p:cNvSpPr>
              <p:nvPr/>
            </p:nvSpPr>
            <p:spPr bwMode="auto">
              <a:xfrm>
                <a:off x="3861679" y="394953"/>
                <a:ext cx="264780" cy="276879"/>
              </a:xfrm>
              <a:prstGeom prst="rect">
                <a:avLst/>
              </a:prstGeom>
              <a:noFill/>
              <a:ln w="9525">
                <a:noFill/>
                <a:miter lim="800000"/>
                <a:headEnd/>
                <a:tailEnd/>
              </a:ln>
            </p:spPr>
            <p:txBody>
              <a:bodyPr wrap="none">
                <a:spAutoFit/>
              </a:bodyPr>
              <a:lstStyle/>
              <a:p>
                <a:r>
                  <a:rPr lang="en-US" sz="1200" dirty="0">
                    <a:solidFill>
                      <a:srgbClr val="000000"/>
                    </a:solidFill>
                    <a:latin typeface="Calibri" pitchFamily="34" charset="0"/>
                  </a:rPr>
                  <a:t>X</a:t>
                </a:r>
              </a:p>
            </p:txBody>
          </p:sp>
        </p:grpSp>
        <p:sp>
          <p:nvSpPr>
            <p:cNvPr id="2319" name="TextBox 1389"/>
            <p:cNvSpPr txBox="1">
              <a:spLocks noChangeArrowheads="1"/>
            </p:cNvSpPr>
            <p:nvPr/>
          </p:nvSpPr>
          <p:spPr bwMode="auto">
            <a:xfrm>
              <a:off x="3987139" y="274386"/>
              <a:ext cx="115465" cy="221503"/>
            </a:xfrm>
            <a:prstGeom prst="rect">
              <a:avLst/>
            </a:prstGeom>
            <a:noFill/>
            <a:ln w="9525">
              <a:noFill/>
              <a:miter lim="800000"/>
              <a:headEnd/>
              <a:tailEnd/>
            </a:ln>
          </p:spPr>
          <p:txBody>
            <a:bodyPr wrap="none" lIns="18288" tIns="18288" rIns="18288" bIns="18288">
              <a:spAutoFit/>
            </a:bodyPr>
            <a:lstStyle/>
            <a:p>
              <a:r>
                <a:rPr lang="en-US" sz="1200" b="1" dirty="0">
                  <a:solidFill>
                    <a:srgbClr val="000000"/>
                  </a:solidFill>
                  <a:latin typeface="Calibri" pitchFamily="34" charset="0"/>
                </a:rPr>
                <a:t>2</a:t>
              </a:r>
            </a:p>
          </p:txBody>
        </p:sp>
        <p:sp>
          <p:nvSpPr>
            <p:cNvPr id="2320" name="TextBox 1390"/>
            <p:cNvSpPr txBox="1">
              <a:spLocks noChangeArrowheads="1"/>
            </p:cNvSpPr>
            <p:nvPr/>
          </p:nvSpPr>
          <p:spPr bwMode="auto">
            <a:xfrm>
              <a:off x="4806020" y="274386"/>
              <a:ext cx="272538" cy="221503"/>
            </a:xfrm>
            <a:prstGeom prst="rect">
              <a:avLst/>
            </a:prstGeom>
            <a:noFill/>
            <a:ln w="9525">
              <a:noFill/>
              <a:miter lim="800000"/>
              <a:headEnd/>
              <a:tailEnd/>
            </a:ln>
          </p:spPr>
          <p:txBody>
            <a:bodyPr wrap="none" lIns="18288" tIns="18288" rIns="18288" bIns="18288">
              <a:spAutoFit/>
            </a:bodyPr>
            <a:lstStyle/>
            <a:p>
              <a:r>
                <a:rPr lang="en-US" sz="1200" b="1" dirty="0">
                  <a:solidFill>
                    <a:srgbClr val="000000"/>
                  </a:solidFill>
                  <a:latin typeface="Calibri" pitchFamily="34" charset="0"/>
                </a:rPr>
                <a:t>101</a:t>
              </a:r>
            </a:p>
          </p:txBody>
        </p:sp>
      </p:grpSp>
      <p:cxnSp>
        <p:nvCxnSpPr>
          <p:cNvPr id="542" name="Straight Connector 541"/>
          <p:cNvCxnSpPr/>
          <p:nvPr/>
        </p:nvCxnSpPr>
        <p:spPr>
          <a:xfrm rot="5400000">
            <a:off x="3567113" y="1838325"/>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rot="5400000">
            <a:off x="1966913" y="1838325"/>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flipV="1">
            <a:off x="762000" y="1762125"/>
            <a:ext cx="7543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rot="5400000">
            <a:off x="685800" y="1838325"/>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rot="5400000">
            <a:off x="8229600" y="1838325"/>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rot="5400000">
            <a:off x="4419600" y="1685925"/>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76" name="Text Box 34"/>
          <p:cNvSpPr txBox="1">
            <a:spLocks noChangeArrowheads="1"/>
          </p:cNvSpPr>
          <p:nvPr/>
        </p:nvSpPr>
        <p:spPr bwMode="auto">
          <a:xfrm>
            <a:off x="569913" y="6350000"/>
            <a:ext cx="298450" cy="107950"/>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“Easy”</a:t>
            </a:r>
          </a:p>
        </p:txBody>
      </p:sp>
      <p:sp>
        <p:nvSpPr>
          <p:cNvPr id="2077" name="Text Box 34"/>
          <p:cNvSpPr txBox="1">
            <a:spLocks noChangeArrowheads="1"/>
          </p:cNvSpPr>
          <p:nvPr/>
        </p:nvSpPr>
        <p:spPr bwMode="auto">
          <a:xfrm>
            <a:off x="455613" y="3589338"/>
            <a:ext cx="557212" cy="107950"/>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“Regulators”</a:t>
            </a:r>
          </a:p>
        </p:txBody>
      </p:sp>
      <p:sp>
        <p:nvSpPr>
          <p:cNvPr id="2078" name="Text Box 34"/>
          <p:cNvSpPr txBox="1">
            <a:spLocks noChangeArrowheads="1"/>
          </p:cNvSpPr>
          <p:nvPr/>
        </p:nvSpPr>
        <p:spPr bwMode="auto">
          <a:xfrm>
            <a:off x="512763" y="4687888"/>
            <a:ext cx="422275" cy="107950"/>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“Bulldog”</a:t>
            </a:r>
          </a:p>
        </p:txBody>
      </p:sp>
      <p:sp>
        <p:nvSpPr>
          <p:cNvPr id="2079" name="Text Box 34"/>
          <p:cNvSpPr txBox="1">
            <a:spLocks noChangeArrowheads="1"/>
          </p:cNvSpPr>
          <p:nvPr/>
        </p:nvSpPr>
        <p:spPr bwMode="auto">
          <a:xfrm>
            <a:off x="542925" y="5243513"/>
            <a:ext cx="347663" cy="107950"/>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“Cobra”</a:t>
            </a:r>
          </a:p>
        </p:txBody>
      </p:sp>
      <p:sp>
        <p:nvSpPr>
          <p:cNvPr id="2080" name="Text Box 34"/>
          <p:cNvSpPr txBox="1">
            <a:spLocks noChangeArrowheads="1"/>
          </p:cNvSpPr>
          <p:nvPr/>
        </p:nvSpPr>
        <p:spPr bwMode="auto">
          <a:xfrm>
            <a:off x="511175" y="5797550"/>
            <a:ext cx="422275" cy="107950"/>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“Wardog”</a:t>
            </a:r>
          </a:p>
        </p:txBody>
      </p:sp>
      <p:sp>
        <p:nvSpPr>
          <p:cNvPr id="2081" name="Text Box 34"/>
          <p:cNvSpPr txBox="1">
            <a:spLocks noChangeArrowheads="1"/>
          </p:cNvSpPr>
          <p:nvPr/>
        </p:nvSpPr>
        <p:spPr bwMode="auto">
          <a:xfrm>
            <a:off x="423863" y="4138613"/>
            <a:ext cx="482600" cy="107950"/>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“Hardrock”</a:t>
            </a:r>
          </a:p>
        </p:txBody>
      </p:sp>
      <p:sp>
        <p:nvSpPr>
          <p:cNvPr id="2094" name="Text Box 34"/>
          <p:cNvSpPr txBox="1">
            <a:spLocks noChangeArrowheads="1"/>
          </p:cNvSpPr>
          <p:nvPr/>
        </p:nvSpPr>
        <p:spPr bwMode="auto">
          <a:xfrm>
            <a:off x="1981200" y="6354763"/>
            <a:ext cx="395288" cy="107950"/>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“Fighter”</a:t>
            </a:r>
          </a:p>
        </p:txBody>
      </p:sp>
      <p:sp>
        <p:nvSpPr>
          <p:cNvPr id="2095" name="Text Box 34"/>
          <p:cNvSpPr txBox="1">
            <a:spLocks noChangeArrowheads="1"/>
          </p:cNvSpPr>
          <p:nvPr/>
        </p:nvSpPr>
        <p:spPr bwMode="auto">
          <a:xfrm>
            <a:off x="3482975" y="3562350"/>
            <a:ext cx="411163" cy="107950"/>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“Warrior”</a:t>
            </a:r>
          </a:p>
        </p:txBody>
      </p:sp>
      <p:sp>
        <p:nvSpPr>
          <p:cNvPr id="2096" name="Text Box 34"/>
          <p:cNvSpPr txBox="1">
            <a:spLocks noChangeArrowheads="1"/>
          </p:cNvSpPr>
          <p:nvPr/>
        </p:nvSpPr>
        <p:spPr bwMode="auto">
          <a:xfrm>
            <a:off x="3463925" y="4124325"/>
            <a:ext cx="412750" cy="107950"/>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“Apache”</a:t>
            </a:r>
          </a:p>
        </p:txBody>
      </p:sp>
      <p:sp>
        <p:nvSpPr>
          <p:cNvPr id="2097" name="Text Box 34"/>
          <p:cNvSpPr txBox="1">
            <a:spLocks noChangeArrowheads="1"/>
          </p:cNvSpPr>
          <p:nvPr/>
        </p:nvSpPr>
        <p:spPr bwMode="auto">
          <a:xfrm>
            <a:off x="3219450" y="4691063"/>
            <a:ext cx="914400" cy="107950"/>
          </a:xfrm>
          <a:prstGeom prst="rect">
            <a:avLst/>
          </a:prstGeom>
          <a:noFill/>
          <a:ln w="9525">
            <a:noFill/>
            <a:miter lim="800000"/>
            <a:headEnd/>
            <a:tailEnd/>
          </a:ln>
        </p:spPr>
        <p:txBody>
          <a:bodyPr lIns="0" tIns="0" rIns="0" bIns="0" anchor="ctr" anchorCtr="1">
            <a:spAutoFit/>
          </a:bodyPr>
          <a:lstStyle/>
          <a:p>
            <a:r>
              <a:rPr lang="en-US" sz="700" b="1" dirty="0">
                <a:solidFill>
                  <a:srgbClr val="000000"/>
                </a:solidFill>
              </a:rPr>
              <a:t>“Bone Crusher”</a:t>
            </a:r>
          </a:p>
        </p:txBody>
      </p:sp>
      <p:sp>
        <p:nvSpPr>
          <p:cNvPr id="2098" name="Text Box 34"/>
          <p:cNvSpPr txBox="1">
            <a:spLocks noChangeArrowheads="1"/>
          </p:cNvSpPr>
          <p:nvPr/>
        </p:nvSpPr>
        <p:spPr bwMode="auto">
          <a:xfrm>
            <a:off x="3514725" y="5224463"/>
            <a:ext cx="363538" cy="107950"/>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“Chaos”</a:t>
            </a:r>
          </a:p>
        </p:txBody>
      </p:sp>
      <p:sp>
        <p:nvSpPr>
          <p:cNvPr id="2099" name="Text Box 34"/>
          <p:cNvSpPr txBox="1">
            <a:spLocks noChangeArrowheads="1"/>
          </p:cNvSpPr>
          <p:nvPr/>
        </p:nvSpPr>
        <p:spPr bwMode="auto">
          <a:xfrm>
            <a:off x="3371850" y="5807075"/>
            <a:ext cx="638175" cy="107950"/>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“Death Dealer”</a:t>
            </a:r>
          </a:p>
        </p:txBody>
      </p:sp>
      <p:sp>
        <p:nvSpPr>
          <p:cNvPr id="2100" name="Text Box 34"/>
          <p:cNvSpPr txBox="1">
            <a:spLocks noChangeArrowheads="1"/>
          </p:cNvSpPr>
          <p:nvPr/>
        </p:nvSpPr>
        <p:spPr bwMode="auto">
          <a:xfrm>
            <a:off x="7918450" y="3538538"/>
            <a:ext cx="519113" cy="107950"/>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“Stand Tall”</a:t>
            </a:r>
          </a:p>
        </p:txBody>
      </p:sp>
      <p:sp>
        <p:nvSpPr>
          <p:cNvPr id="2101" name="Text Box 34"/>
          <p:cNvSpPr txBox="1">
            <a:spLocks noChangeArrowheads="1"/>
          </p:cNvSpPr>
          <p:nvPr/>
        </p:nvSpPr>
        <p:spPr bwMode="auto">
          <a:xfrm>
            <a:off x="7778750" y="4113213"/>
            <a:ext cx="723900" cy="107950"/>
          </a:xfrm>
          <a:prstGeom prst="rect">
            <a:avLst/>
          </a:prstGeom>
          <a:noFill/>
          <a:ln w="9525">
            <a:noFill/>
            <a:miter lim="800000"/>
            <a:headEnd/>
            <a:tailEnd/>
          </a:ln>
        </p:spPr>
        <p:txBody>
          <a:bodyPr lIns="0" tIns="0" rIns="0" bIns="0" anchor="ctr" anchorCtr="1">
            <a:spAutoFit/>
          </a:bodyPr>
          <a:lstStyle/>
          <a:p>
            <a:r>
              <a:rPr lang="en-US" sz="700" b="1" dirty="0">
                <a:solidFill>
                  <a:srgbClr val="000000"/>
                </a:solidFill>
              </a:rPr>
              <a:t>“Road Warrior”</a:t>
            </a:r>
          </a:p>
        </p:txBody>
      </p:sp>
      <p:sp>
        <p:nvSpPr>
          <p:cNvPr id="2102" name="Text Box 34"/>
          <p:cNvSpPr txBox="1">
            <a:spLocks noChangeArrowheads="1"/>
          </p:cNvSpPr>
          <p:nvPr/>
        </p:nvSpPr>
        <p:spPr bwMode="auto">
          <a:xfrm>
            <a:off x="7920038" y="4618038"/>
            <a:ext cx="465137" cy="107950"/>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“Mad Bull”</a:t>
            </a:r>
          </a:p>
        </p:txBody>
      </p:sp>
      <p:sp>
        <p:nvSpPr>
          <p:cNvPr id="2103" name="Text Box 34"/>
          <p:cNvSpPr txBox="1">
            <a:spLocks noChangeArrowheads="1"/>
          </p:cNvSpPr>
          <p:nvPr/>
        </p:nvSpPr>
        <p:spPr bwMode="auto">
          <a:xfrm>
            <a:off x="7886700" y="5154613"/>
            <a:ext cx="584200" cy="107950"/>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“Black Heart”</a:t>
            </a:r>
          </a:p>
        </p:txBody>
      </p:sp>
      <p:sp>
        <p:nvSpPr>
          <p:cNvPr id="519" name="TextBox 518"/>
          <p:cNvSpPr txBox="1"/>
          <p:nvPr/>
        </p:nvSpPr>
        <p:spPr>
          <a:xfrm>
            <a:off x="442913" y="2719388"/>
            <a:ext cx="671512" cy="261937"/>
          </a:xfrm>
          <a:prstGeom prst="rect">
            <a:avLst/>
          </a:prstGeom>
          <a:noFill/>
        </p:spPr>
        <p:txBody>
          <a:bodyPr wrap="none">
            <a:spAutoFit/>
          </a:bodyPr>
          <a:lstStyle/>
          <a:p>
            <a:pPr fontAlgn="auto">
              <a:spcBef>
                <a:spcPts val="0"/>
              </a:spcBef>
              <a:spcAft>
                <a:spcPts val="0"/>
              </a:spcAft>
              <a:defRPr/>
            </a:pPr>
            <a:r>
              <a:rPr lang="en-US" sz="1050" b="1" dirty="0">
                <a:solidFill>
                  <a:prstClr val="black"/>
                </a:solidFill>
                <a:latin typeface="Arial" pitchFamily="34" charset="0"/>
                <a:cs typeface="Arial" pitchFamily="34" charset="0"/>
              </a:rPr>
              <a:t>TALON</a:t>
            </a:r>
          </a:p>
        </p:txBody>
      </p:sp>
      <p:sp>
        <p:nvSpPr>
          <p:cNvPr id="521" name="TextBox 520"/>
          <p:cNvSpPr txBox="1"/>
          <p:nvPr/>
        </p:nvSpPr>
        <p:spPr>
          <a:xfrm>
            <a:off x="3141663" y="2730500"/>
            <a:ext cx="1171575" cy="254000"/>
          </a:xfrm>
          <a:prstGeom prst="rect">
            <a:avLst/>
          </a:prstGeom>
          <a:noFill/>
        </p:spPr>
        <p:txBody>
          <a:bodyPr wrap="none">
            <a:spAutoFit/>
          </a:bodyPr>
          <a:lstStyle/>
          <a:p>
            <a:pPr fontAlgn="auto">
              <a:spcBef>
                <a:spcPts val="0"/>
              </a:spcBef>
              <a:spcAft>
                <a:spcPts val="0"/>
              </a:spcAft>
              <a:defRPr/>
            </a:pPr>
            <a:r>
              <a:rPr lang="en-US" sz="1050" b="1" dirty="0">
                <a:solidFill>
                  <a:prstClr val="black"/>
                </a:solidFill>
                <a:latin typeface="Arial" pitchFamily="34" charset="0"/>
                <a:cs typeface="Arial" pitchFamily="34" charset="0"/>
              </a:rPr>
              <a:t>WIDOWMAKER</a:t>
            </a:r>
          </a:p>
        </p:txBody>
      </p:sp>
      <p:sp>
        <p:nvSpPr>
          <p:cNvPr id="524" name="TextBox 523"/>
          <p:cNvSpPr txBox="1"/>
          <p:nvPr/>
        </p:nvSpPr>
        <p:spPr>
          <a:xfrm>
            <a:off x="7696200" y="2727325"/>
            <a:ext cx="1241425" cy="254000"/>
          </a:xfrm>
          <a:prstGeom prst="rect">
            <a:avLst/>
          </a:prstGeom>
          <a:noFill/>
        </p:spPr>
        <p:txBody>
          <a:bodyPr wrap="none">
            <a:spAutoFit/>
          </a:bodyPr>
          <a:lstStyle/>
          <a:p>
            <a:pPr fontAlgn="auto">
              <a:spcBef>
                <a:spcPts val="0"/>
              </a:spcBef>
              <a:spcAft>
                <a:spcPts val="0"/>
              </a:spcAft>
              <a:defRPr/>
            </a:pPr>
            <a:r>
              <a:rPr lang="en-US" sz="1050" b="1" dirty="0">
                <a:solidFill>
                  <a:prstClr val="black"/>
                </a:solidFill>
                <a:latin typeface="Arial" pitchFamily="34" charset="0"/>
                <a:cs typeface="Arial" pitchFamily="34" charset="0"/>
              </a:rPr>
              <a:t>PERFORMANCE</a:t>
            </a:r>
          </a:p>
        </p:txBody>
      </p:sp>
      <p:sp>
        <p:nvSpPr>
          <p:cNvPr id="525" name="TextBox 524"/>
          <p:cNvSpPr txBox="1"/>
          <p:nvPr/>
        </p:nvSpPr>
        <p:spPr>
          <a:xfrm>
            <a:off x="4014788" y="1073150"/>
            <a:ext cx="1189037" cy="254000"/>
          </a:xfrm>
          <a:prstGeom prst="rect">
            <a:avLst/>
          </a:prstGeom>
          <a:noFill/>
        </p:spPr>
        <p:txBody>
          <a:bodyPr wrap="none">
            <a:spAutoFit/>
          </a:bodyPr>
          <a:lstStyle/>
          <a:p>
            <a:pPr fontAlgn="auto">
              <a:spcBef>
                <a:spcPts val="0"/>
              </a:spcBef>
              <a:spcAft>
                <a:spcPts val="0"/>
              </a:spcAft>
              <a:defRPr/>
            </a:pPr>
            <a:r>
              <a:rPr lang="en-US" sz="1050" b="1" dirty="0">
                <a:solidFill>
                  <a:prstClr val="black"/>
                </a:solidFill>
                <a:latin typeface="Arial" pitchFamily="34" charset="0"/>
                <a:cs typeface="Arial" pitchFamily="34" charset="0"/>
              </a:rPr>
              <a:t>STRIKE (REAR)</a:t>
            </a:r>
          </a:p>
        </p:txBody>
      </p:sp>
      <p:sp>
        <p:nvSpPr>
          <p:cNvPr id="2109" name="Text Box 34"/>
          <p:cNvSpPr txBox="1">
            <a:spLocks noChangeArrowheads="1"/>
          </p:cNvSpPr>
          <p:nvPr/>
        </p:nvSpPr>
        <p:spPr bwMode="auto">
          <a:xfrm>
            <a:off x="914400" y="3429000"/>
            <a:ext cx="998538" cy="184150"/>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1LT Murphy</a:t>
            </a:r>
          </a:p>
          <a:p>
            <a:r>
              <a:rPr lang="en-US" sz="600" b="1" dirty="0">
                <a:solidFill>
                  <a:srgbClr val="000000"/>
                </a:solidFill>
              </a:rPr>
              <a:t>1SG – 1SG Meeks</a:t>
            </a:r>
          </a:p>
        </p:txBody>
      </p:sp>
      <p:sp>
        <p:nvSpPr>
          <p:cNvPr id="2111" name="TextBox 1360"/>
          <p:cNvSpPr txBox="1">
            <a:spLocks noChangeArrowheads="1"/>
          </p:cNvSpPr>
          <p:nvPr/>
        </p:nvSpPr>
        <p:spPr bwMode="auto">
          <a:xfrm>
            <a:off x="3246438" y="2914650"/>
            <a:ext cx="1143000" cy="220663"/>
          </a:xfrm>
          <a:prstGeom prst="rect">
            <a:avLst/>
          </a:prstGeom>
          <a:noFill/>
          <a:ln w="9525">
            <a:noFill/>
            <a:miter lim="800000"/>
            <a:headEnd/>
            <a:tailEnd/>
          </a:ln>
        </p:spPr>
        <p:txBody>
          <a:bodyPr lIns="18288" tIns="18288" rIns="18288" bIns="18288">
            <a:spAutoFit/>
          </a:bodyPr>
          <a:lstStyle/>
          <a:p>
            <a:r>
              <a:rPr lang="en-US" sz="600" b="1" dirty="0">
                <a:solidFill>
                  <a:srgbClr val="000000"/>
                </a:solidFill>
              </a:rPr>
              <a:t>OIC – MAJ Tavares</a:t>
            </a:r>
          </a:p>
          <a:p>
            <a:r>
              <a:rPr lang="en-US" sz="600" b="1" dirty="0">
                <a:solidFill>
                  <a:srgbClr val="000000"/>
                </a:solidFill>
              </a:rPr>
              <a:t>CSM – SGM Brelland</a:t>
            </a:r>
            <a:endParaRPr lang="en-US" sz="600" b="1" dirty="0">
              <a:solidFill>
                <a:srgbClr val="FF0000"/>
              </a:solidFill>
            </a:endParaRPr>
          </a:p>
        </p:txBody>
      </p:sp>
      <p:sp>
        <p:nvSpPr>
          <p:cNvPr id="2112" name="TextBox 1360"/>
          <p:cNvSpPr txBox="1">
            <a:spLocks noChangeArrowheads="1"/>
          </p:cNvSpPr>
          <p:nvPr/>
        </p:nvSpPr>
        <p:spPr bwMode="auto">
          <a:xfrm>
            <a:off x="7810500" y="2914650"/>
            <a:ext cx="1257300" cy="220663"/>
          </a:xfrm>
          <a:prstGeom prst="rect">
            <a:avLst/>
          </a:prstGeom>
          <a:noFill/>
          <a:ln w="9525">
            <a:noFill/>
            <a:miter lim="800000"/>
            <a:headEnd/>
            <a:tailEnd/>
          </a:ln>
        </p:spPr>
        <p:txBody>
          <a:bodyPr lIns="18288" tIns="18288" rIns="18288" bIns="18288">
            <a:spAutoFit/>
          </a:bodyPr>
          <a:lstStyle/>
          <a:p>
            <a:r>
              <a:rPr lang="en-US" sz="600" b="1" dirty="0">
                <a:solidFill>
                  <a:srgbClr val="000000"/>
                </a:solidFill>
              </a:rPr>
              <a:t>OIC –  MAJ Post</a:t>
            </a:r>
          </a:p>
          <a:p>
            <a:r>
              <a:rPr lang="en-US" sz="600" b="1" dirty="0">
                <a:solidFill>
                  <a:srgbClr val="000000"/>
                </a:solidFill>
              </a:rPr>
              <a:t>CSM -  Robertson</a:t>
            </a:r>
            <a:endParaRPr lang="en-US" sz="600" b="1" dirty="0">
              <a:solidFill>
                <a:srgbClr val="FF0000"/>
              </a:solidFill>
            </a:endParaRPr>
          </a:p>
        </p:txBody>
      </p:sp>
      <p:sp>
        <p:nvSpPr>
          <p:cNvPr id="2113" name="TextBox 1360"/>
          <p:cNvSpPr txBox="1">
            <a:spLocks noChangeArrowheads="1"/>
          </p:cNvSpPr>
          <p:nvPr/>
        </p:nvSpPr>
        <p:spPr bwMode="auto">
          <a:xfrm>
            <a:off x="287338" y="2924175"/>
            <a:ext cx="1143000" cy="220663"/>
          </a:xfrm>
          <a:prstGeom prst="rect">
            <a:avLst/>
          </a:prstGeom>
          <a:noFill/>
          <a:ln w="9525">
            <a:noFill/>
            <a:miter lim="800000"/>
            <a:headEnd/>
            <a:tailEnd/>
          </a:ln>
        </p:spPr>
        <p:txBody>
          <a:bodyPr lIns="18288" tIns="18288" rIns="18288" bIns="18288">
            <a:spAutoFit/>
          </a:bodyPr>
          <a:lstStyle/>
          <a:p>
            <a:r>
              <a:rPr lang="en-US" sz="600" b="1" dirty="0">
                <a:solidFill>
                  <a:srgbClr val="000000"/>
                </a:solidFill>
              </a:rPr>
              <a:t>OIC – MAJ Brown</a:t>
            </a:r>
          </a:p>
          <a:p>
            <a:r>
              <a:rPr lang="en-US" sz="600" b="1" dirty="0">
                <a:solidFill>
                  <a:srgbClr val="000000"/>
                </a:solidFill>
              </a:rPr>
              <a:t>CSM – TBD</a:t>
            </a:r>
            <a:endParaRPr lang="en-US" sz="600" b="1" u="sng" dirty="0">
              <a:solidFill>
                <a:srgbClr val="000000"/>
              </a:solidFill>
            </a:endParaRPr>
          </a:p>
        </p:txBody>
      </p:sp>
      <p:grpSp>
        <p:nvGrpSpPr>
          <p:cNvPr id="2241" name="Group 1388"/>
          <p:cNvGrpSpPr>
            <a:grpSpLocks/>
          </p:cNvGrpSpPr>
          <p:nvPr/>
        </p:nvGrpSpPr>
        <p:grpSpPr bwMode="auto">
          <a:xfrm>
            <a:off x="5486400" y="485775"/>
            <a:ext cx="3352800" cy="1139825"/>
            <a:chOff x="6370030" y="5270865"/>
            <a:chExt cx="1411941" cy="2048758"/>
          </a:xfrm>
        </p:grpSpPr>
        <p:sp>
          <p:nvSpPr>
            <p:cNvPr id="359" name="Rounded Rectangle 358"/>
            <p:cNvSpPr/>
            <p:nvPr/>
          </p:nvSpPr>
          <p:spPr>
            <a:xfrm>
              <a:off x="6370030" y="5270865"/>
              <a:ext cx="1411941" cy="186613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anchorCtr="1"/>
            <a:lstStyle/>
            <a:p>
              <a:pPr algn="ctr" fontAlgn="auto">
                <a:spcBef>
                  <a:spcPts val="0"/>
                </a:spcBef>
                <a:spcAft>
                  <a:spcPts val="0"/>
                </a:spcAft>
                <a:defRPr/>
              </a:pPr>
              <a:endParaRPr lang="en-US" sz="700" b="1" dirty="0">
                <a:solidFill>
                  <a:prstClr val="black"/>
                </a:solidFill>
                <a:latin typeface="Arial" pitchFamily="34" charset="0"/>
                <a:cs typeface="Arial" pitchFamily="34" charset="0"/>
              </a:endParaRPr>
            </a:p>
          </p:txBody>
        </p:sp>
        <p:sp>
          <p:nvSpPr>
            <p:cNvPr id="2274" name="TextBox 360"/>
            <p:cNvSpPr txBox="1">
              <a:spLocks noChangeArrowheads="1"/>
            </p:cNvSpPr>
            <p:nvPr/>
          </p:nvSpPr>
          <p:spPr bwMode="auto">
            <a:xfrm>
              <a:off x="6398307" y="5512053"/>
              <a:ext cx="1185093" cy="1807570"/>
            </a:xfrm>
            <a:prstGeom prst="rect">
              <a:avLst/>
            </a:prstGeom>
            <a:noFill/>
            <a:ln w="9525">
              <a:noFill/>
              <a:miter lim="800000"/>
              <a:headEnd/>
              <a:tailEnd/>
            </a:ln>
          </p:spPr>
          <p:txBody>
            <a:bodyPr lIns="18288" tIns="18288" rIns="18288" bIns="18288">
              <a:spAutoFit/>
            </a:bodyPr>
            <a:lstStyle/>
            <a:p>
              <a:r>
                <a:rPr lang="en-US" sz="700" b="1" dirty="0">
                  <a:solidFill>
                    <a:srgbClr val="000000"/>
                  </a:solidFill>
                </a:rPr>
                <a:t>XO – MAJ Rowland</a:t>
              </a:r>
            </a:p>
            <a:p>
              <a:r>
                <a:rPr lang="en-US" sz="700" b="1" dirty="0">
                  <a:solidFill>
                    <a:srgbClr val="000000"/>
                  </a:solidFill>
                </a:rPr>
                <a:t>S1 – MAJ Thiesfeld / CPT Hollywood</a:t>
              </a:r>
              <a:endParaRPr lang="en-US" sz="700" b="1" dirty="0">
                <a:solidFill>
                  <a:srgbClr val="FF0000"/>
                </a:solidFill>
              </a:endParaRPr>
            </a:p>
            <a:p>
              <a:r>
                <a:rPr lang="en-US" sz="700" b="1" dirty="0">
                  <a:solidFill>
                    <a:srgbClr val="000000"/>
                  </a:solidFill>
                </a:rPr>
                <a:t>S2 – CW2 Etzler</a:t>
              </a:r>
            </a:p>
            <a:p>
              <a:r>
                <a:rPr lang="en-US" sz="700" b="1" dirty="0">
                  <a:solidFill>
                    <a:srgbClr val="000000"/>
                  </a:solidFill>
                </a:rPr>
                <a:t>S3 – MAJ Kort, CPT Twamley</a:t>
              </a:r>
            </a:p>
            <a:p>
              <a:r>
                <a:rPr lang="en-US" sz="700" b="1" dirty="0">
                  <a:solidFill>
                    <a:srgbClr val="000000"/>
                  </a:solidFill>
                </a:rPr>
                <a:t>S4 – CPT Faber</a:t>
              </a:r>
            </a:p>
            <a:p>
              <a:r>
                <a:rPr lang="en-US" sz="700" b="1" dirty="0">
                  <a:solidFill>
                    <a:srgbClr val="000000"/>
                  </a:solidFill>
                </a:rPr>
                <a:t>S6 – CPT Pollak</a:t>
              </a:r>
            </a:p>
            <a:p>
              <a:r>
                <a:rPr lang="en-US" sz="700" b="1" dirty="0">
                  <a:solidFill>
                    <a:srgbClr val="000000"/>
                  </a:solidFill>
                </a:rPr>
                <a:t>PBO – CW2 Davis, WO1 Harcrow (females)</a:t>
              </a:r>
            </a:p>
            <a:p>
              <a:r>
                <a:rPr lang="en-US" sz="700" b="1" dirty="0">
                  <a:solidFill>
                    <a:srgbClr val="000000"/>
                  </a:solidFill>
                </a:rPr>
                <a:t>Legal </a:t>
              </a:r>
              <a:r>
                <a:rPr lang="en-US" sz="700" b="1" dirty="0" smtClean="0">
                  <a:solidFill>
                    <a:srgbClr val="000000"/>
                  </a:solidFill>
                </a:rPr>
                <a:t>–CPT </a:t>
              </a:r>
              <a:r>
                <a:rPr lang="en-US" sz="700" b="1" dirty="0">
                  <a:solidFill>
                    <a:srgbClr val="000000"/>
                  </a:solidFill>
                </a:rPr>
                <a:t>Grimm</a:t>
              </a:r>
            </a:p>
            <a:p>
              <a:endParaRPr lang="en-US" sz="700" b="1" dirty="0">
                <a:solidFill>
                  <a:srgbClr val="000000"/>
                </a:solidFill>
              </a:endParaRPr>
            </a:p>
          </p:txBody>
        </p:sp>
      </p:grpSp>
      <p:sp>
        <p:nvSpPr>
          <p:cNvPr id="2121" name="TextBox 368"/>
          <p:cNvSpPr txBox="1">
            <a:spLocks noChangeArrowheads="1"/>
          </p:cNvSpPr>
          <p:nvPr/>
        </p:nvSpPr>
        <p:spPr bwMode="auto">
          <a:xfrm>
            <a:off x="204788" y="6389688"/>
            <a:ext cx="958850" cy="261937"/>
          </a:xfrm>
          <a:prstGeom prst="rect">
            <a:avLst/>
          </a:prstGeom>
          <a:noFill/>
          <a:ln w="9525">
            <a:noFill/>
            <a:miter lim="800000"/>
            <a:headEnd/>
            <a:tailEnd/>
          </a:ln>
        </p:spPr>
        <p:txBody>
          <a:bodyPr wrap="none">
            <a:spAutoFit/>
          </a:bodyPr>
          <a:lstStyle/>
          <a:p>
            <a:r>
              <a:rPr lang="en-US" sz="1100" b="1" dirty="0">
                <a:solidFill>
                  <a:srgbClr val="000000"/>
                </a:solidFill>
              </a:rPr>
              <a:t>(~730=90%)</a:t>
            </a:r>
          </a:p>
        </p:txBody>
      </p:sp>
      <p:sp>
        <p:nvSpPr>
          <p:cNvPr id="2122" name="TextBox 369"/>
          <p:cNvSpPr txBox="1">
            <a:spLocks noChangeArrowheads="1"/>
          </p:cNvSpPr>
          <p:nvPr/>
        </p:nvSpPr>
        <p:spPr bwMode="auto">
          <a:xfrm>
            <a:off x="7467600" y="619125"/>
            <a:ext cx="1371600" cy="898525"/>
          </a:xfrm>
          <a:prstGeom prst="rect">
            <a:avLst/>
          </a:prstGeom>
          <a:noFill/>
          <a:ln w="9525">
            <a:noFill/>
            <a:miter lim="800000"/>
            <a:headEnd/>
            <a:tailEnd/>
          </a:ln>
        </p:spPr>
        <p:txBody>
          <a:bodyPr lIns="18288" tIns="18288" rIns="18288" bIns="18288">
            <a:spAutoFit/>
          </a:bodyPr>
          <a:lstStyle/>
          <a:p>
            <a:r>
              <a:rPr lang="en-US" sz="700" b="1" dirty="0">
                <a:solidFill>
                  <a:srgbClr val="000000"/>
                </a:solidFill>
              </a:rPr>
              <a:t>BDE OPS SGM - MSG Marshall</a:t>
            </a:r>
          </a:p>
          <a:p>
            <a:r>
              <a:rPr lang="en-US" sz="700" b="1" dirty="0">
                <a:solidFill>
                  <a:srgbClr val="000000"/>
                </a:solidFill>
              </a:rPr>
              <a:t>Medical – CPT Forbush</a:t>
            </a:r>
          </a:p>
          <a:p>
            <a:r>
              <a:rPr lang="en-US" sz="700" b="1" dirty="0">
                <a:solidFill>
                  <a:srgbClr val="000000"/>
                </a:solidFill>
              </a:rPr>
              <a:t>Chaplain – MAJ Hodge</a:t>
            </a:r>
          </a:p>
          <a:p>
            <a:r>
              <a:rPr lang="en-US" sz="700" b="1" dirty="0">
                <a:solidFill>
                  <a:srgbClr val="000000"/>
                </a:solidFill>
              </a:rPr>
              <a:t>FMT – SSG Supernault</a:t>
            </a:r>
          </a:p>
          <a:p>
            <a:r>
              <a:rPr lang="en-US" sz="700" b="1" dirty="0">
                <a:solidFill>
                  <a:srgbClr val="000000"/>
                </a:solidFill>
              </a:rPr>
              <a:t>Retention – MSG Millner</a:t>
            </a:r>
          </a:p>
          <a:p>
            <a:r>
              <a:rPr lang="en-US" sz="700" b="1" dirty="0">
                <a:solidFill>
                  <a:srgbClr val="000000"/>
                </a:solidFill>
              </a:rPr>
              <a:t>PAO – MAJ Hopwood (female)</a:t>
            </a:r>
          </a:p>
          <a:p>
            <a:r>
              <a:rPr lang="en-US" sz="700" b="1" dirty="0">
                <a:solidFill>
                  <a:srgbClr val="000000"/>
                </a:solidFill>
              </a:rPr>
              <a:t>EO – SFC Mouton</a:t>
            </a:r>
          </a:p>
          <a:p>
            <a:r>
              <a:rPr lang="en-US" sz="700" b="1" dirty="0">
                <a:solidFill>
                  <a:srgbClr val="000000"/>
                </a:solidFill>
              </a:rPr>
              <a:t>BCT FRSA – Mrs. Logue</a:t>
            </a:r>
          </a:p>
        </p:txBody>
      </p:sp>
      <p:sp>
        <p:nvSpPr>
          <p:cNvPr id="2123" name="TextBox 371"/>
          <p:cNvSpPr txBox="1">
            <a:spLocks noChangeArrowheads="1"/>
          </p:cNvSpPr>
          <p:nvPr/>
        </p:nvSpPr>
        <p:spPr bwMode="auto">
          <a:xfrm>
            <a:off x="3176588" y="5856288"/>
            <a:ext cx="958850" cy="261937"/>
          </a:xfrm>
          <a:prstGeom prst="rect">
            <a:avLst/>
          </a:prstGeom>
          <a:noFill/>
          <a:ln w="9525">
            <a:noFill/>
            <a:miter lim="800000"/>
            <a:headEnd/>
            <a:tailEnd/>
          </a:ln>
        </p:spPr>
        <p:txBody>
          <a:bodyPr wrap="none">
            <a:spAutoFit/>
          </a:bodyPr>
          <a:lstStyle/>
          <a:p>
            <a:r>
              <a:rPr lang="en-US" sz="1100" b="1" dirty="0">
                <a:solidFill>
                  <a:srgbClr val="000000"/>
                </a:solidFill>
              </a:rPr>
              <a:t>(~511=95%)</a:t>
            </a:r>
          </a:p>
        </p:txBody>
      </p:sp>
      <p:sp>
        <p:nvSpPr>
          <p:cNvPr id="2124" name="TextBox 373"/>
          <p:cNvSpPr txBox="1">
            <a:spLocks noChangeArrowheads="1"/>
          </p:cNvSpPr>
          <p:nvPr/>
        </p:nvSpPr>
        <p:spPr bwMode="auto">
          <a:xfrm>
            <a:off x="7720013" y="5238750"/>
            <a:ext cx="958850" cy="261938"/>
          </a:xfrm>
          <a:prstGeom prst="rect">
            <a:avLst/>
          </a:prstGeom>
          <a:noFill/>
          <a:ln w="9525">
            <a:noFill/>
            <a:miter lim="800000"/>
            <a:headEnd/>
            <a:tailEnd/>
          </a:ln>
        </p:spPr>
        <p:txBody>
          <a:bodyPr wrap="none">
            <a:spAutoFit/>
          </a:bodyPr>
          <a:lstStyle/>
          <a:p>
            <a:r>
              <a:rPr lang="en-US" sz="1100" b="1" dirty="0">
                <a:solidFill>
                  <a:srgbClr val="000000"/>
                </a:solidFill>
              </a:rPr>
              <a:t>(~439=92%)</a:t>
            </a:r>
          </a:p>
        </p:txBody>
      </p:sp>
      <p:sp>
        <p:nvSpPr>
          <p:cNvPr id="2125" name="Text Box 34"/>
          <p:cNvSpPr txBox="1">
            <a:spLocks noChangeArrowheads="1"/>
          </p:cNvSpPr>
          <p:nvPr/>
        </p:nvSpPr>
        <p:spPr bwMode="auto">
          <a:xfrm>
            <a:off x="896938" y="3890963"/>
            <a:ext cx="998537" cy="184150"/>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1LT Ficken</a:t>
            </a:r>
          </a:p>
          <a:p>
            <a:r>
              <a:rPr lang="en-US" sz="600" b="1" dirty="0">
                <a:solidFill>
                  <a:srgbClr val="000000"/>
                </a:solidFill>
              </a:rPr>
              <a:t>1SG – 1SG Rugerio</a:t>
            </a:r>
          </a:p>
        </p:txBody>
      </p:sp>
      <p:sp>
        <p:nvSpPr>
          <p:cNvPr id="2126" name="Text Box 34"/>
          <p:cNvSpPr txBox="1">
            <a:spLocks noChangeArrowheads="1"/>
          </p:cNvSpPr>
          <p:nvPr/>
        </p:nvSpPr>
        <p:spPr bwMode="auto">
          <a:xfrm>
            <a:off x="896938" y="4432300"/>
            <a:ext cx="998537" cy="184150"/>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1LT Rezendes</a:t>
            </a:r>
          </a:p>
          <a:p>
            <a:r>
              <a:rPr lang="en-US" sz="600" b="1" dirty="0">
                <a:solidFill>
                  <a:srgbClr val="000000"/>
                </a:solidFill>
              </a:rPr>
              <a:t>1SG – 1SG Baca</a:t>
            </a:r>
          </a:p>
        </p:txBody>
      </p:sp>
      <p:sp>
        <p:nvSpPr>
          <p:cNvPr id="2127" name="Text Box 34"/>
          <p:cNvSpPr txBox="1">
            <a:spLocks noChangeArrowheads="1"/>
          </p:cNvSpPr>
          <p:nvPr/>
        </p:nvSpPr>
        <p:spPr bwMode="auto">
          <a:xfrm>
            <a:off x="860425" y="4972050"/>
            <a:ext cx="998538" cy="185738"/>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a:t>
            </a:r>
            <a:r>
              <a:rPr lang="en-US" sz="600" b="1" dirty="0" smtClean="0">
                <a:solidFill>
                  <a:srgbClr val="000000"/>
                </a:solidFill>
              </a:rPr>
              <a:t>– 1LT McConaghy</a:t>
            </a:r>
            <a:endParaRPr lang="en-US" sz="600" b="1" dirty="0">
              <a:solidFill>
                <a:srgbClr val="000000"/>
              </a:solidFill>
            </a:endParaRPr>
          </a:p>
          <a:p>
            <a:r>
              <a:rPr lang="en-US" sz="600" b="1" dirty="0">
                <a:solidFill>
                  <a:srgbClr val="000000"/>
                </a:solidFill>
              </a:rPr>
              <a:t>1SG – 1SG Bryant</a:t>
            </a:r>
          </a:p>
        </p:txBody>
      </p:sp>
      <p:sp>
        <p:nvSpPr>
          <p:cNvPr id="2128" name="Text Box 34"/>
          <p:cNvSpPr txBox="1">
            <a:spLocks noChangeArrowheads="1"/>
          </p:cNvSpPr>
          <p:nvPr/>
        </p:nvSpPr>
        <p:spPr bwMode="auto">
          <a:xfrm>
            <a:off x="833438" y="5575300"/>
            <a:ext cx="998537" cy="184150"/>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CPT Peck</a:t>
            </a:r>
          </a:p>
          <a:p>
            <a:r>
              <a:rPr lang="en-US" sz="600" b="1" dirty="0">
                <a:solidFill>
                  <a:srgbClr val="000000"/>
                </a:solidFill>
              </a:rPr>
              <a:t>1SG – 1SG Bond</a:t>
            </a:r>
          </a:p>
        </p:txBody>
      </p:sp>
      <p:sp>
        <p:nvSpPr>
          <p:cNvPr id="2129" name="Text Box 34"/>
          <p:cNvSpPr txBox="1">
            <a:spLocks noChangeArrowheads="1"/>
          </p:cNvSpPr>
          <p:nvPr/>
        </p:nvSpPr>
        <p:spPr bwMode="auto">
          <a:xfrm>
            <a:off x="933450" y="6100763"/>
            <a:ext cx="998538" cy="184150"/>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1LT Collins</a:t>
            </a:r>
          </a:p>
          <a:p>
            <a:r>
              <a:rPr lang="en-US" sz="600" b="1" dirty="0">
                <a:solidFill>
                  <a:srgbClr val="000000"/>
                </a:solidFill>
              </a:rPr>
              <a:t>1SG – 1SG Thompson</a:t>
            </a:r>
          </a:p>
        </p:txBody>
      </p:sp>
      <p:sp>
        <p:nvSpPr>
          <p:cNvPr id="2130" name="Text Box 34"/>
          <p:cNvSpPr txBox="1">
            <a:spLocks noChangeArrowheads="1"/>
          </p:cNvSpPr>
          <p:nvPr/>
        </p:nvSpPr>
        <p:spPr bwMode="auto">
          <a:xfrm>
            <a:off x="3706813" y="5557838"/>
            <a:ext cx="1169987" cy="184150"/>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1LT Dickinson</a:t>
            </a:r>
          </a:p>
          <a:p>
            <a:r>
              <a:rPr lang="en-US" sz="600" b="1" dirty="0">
                <a:solidFill>
                  <a:srgbClr val="000000"/>
                </a:solidFill>
              </a:rPr>
              <a:t>1SG – </a:t>
            </a:r>
            <a:r>
              <a:rPr lang="en-US" sz="600" b="1" dirty="0" smtClean="0">
                <a:solidFill>
                  <a:srgbClr val="000000"/>
                </a:solidFill>
              </a:rPr>
              <a:t>SFC Fountain</a:t>
            </a:r>
            <a:endParaRPr lang="en-US" sz="600" b="1" dirty="0">
              <a:solidFill>
                <a:srgbClr val="000000"/>
              </a:solidFill>
            </a:endParaRPr>
          </a:p>
        </p:txBody>
      </p:sp>
      <p:sp>
        <p:nvSpPr>
          <p:cNvPr id="2131" name="Text Box 34"/>
          <p:cNvSpPr txBox="1">
            <a:spLocks noChangeArrowheads="1"/>
          </p:cNvSpPr>
          <p:nvPr/>
        </p:nvSpPr>
        <p:spPr bwMode="auto">
          <a:xfrm>
            <a:off x="3810000" y="4972050"/>
            <a:ext cx="998538" cy="185738"/>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1LT Walls</a:t>
            </a:r>
          </a:p>
          <a:p>
            <a:r>
              <a:rPr lang="en-US" sz="600" b="1" dirty="0">
                <a:solidFill>
                  <a:srgbClr val="000000"/>
                </a:solidFill>
              </a:rPr>
              <a:t>1SG – SFC Leach</a:t>
            </a:r>
          </a:p>
        </p:txBody>
      </p:sp>
      <p:sp>
        <p:nvSpPr>
          <p:cNvPr id="2132" name="Text Box 34"/>
          <p:cNvSpPr txBox="1">
            <a:spLocks noChangeArrowheads="1"/>
          </p:cNvSpPr>
          <p:nvPr/>
        </p:nvSpPr>
        <p:spPr bwMode="auto">
          <a:xfrm>
            <a:off x="3760788" y="4432300"/>
            <a:ext cx="998537" cy="184150"/>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1LT Hammer</a:t>
            </a:r>
          </a:p>
          <a:p>
            <a:r>
              <a:rPr lang="en-US" sz="600" b="1" dirty="0">
                <a:solidFill>
                  <a:srgbClr val="000000"/>
                </a:solidFill>
              </a:rPr>
              <a:t>1SG – </a:t>
            </a:r>
            <a:r>
              <a:rPr lang="en-US" sz="600" b="1" dirty="0" smtClean="0">
                <a:solidFill>
                  <a:srgbClr val="000000"/>
                </a:solidFill>
              </a:rPr>
              <a:t>1SG Jefferson</a:t>
            </a:r>
            <a:endParaRPr lang="en-US" sz="600" b="1" dirty="0">
              <a:solidFill>
                <a:srgbClr val="000000"/>
              </a:solidFill>
            </a:endParaRPr>
          </a:p>
        </p:txBody>
      </p:sp>
      <p:sp>
        <p:nvSpPr>
          <p:cNvPr id="2133" name="Text Box 34"/>
          <p:cNvSpPr txBox="1">
            <a:spLocks noChangeArrowheads="1"/>
          </p:cNvSpPr>
          <p:nvPr/>
        </p:nvSpPr>
        <p:spPr bwMode="auto">
          <a:xfrm>
            <a:off x="3800475" y="3890963"/>
            <a:ext cx="998538" cy="184150"/>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1LT Gatewood</a:t>
            </a:r>
          </a:p>
          <a:p>
            <a:r>
              <a:rPr lang="en-US" sz="600" b="1" dirty="0">
                <a:solidFill>
                  <a:srgbClr val="000000"/>
                </a:solidFill>
              </a:rPr>
              <a:t>1SG – SFC Andrews</a:t>
            </a:r>
          </a:p>
        </p:txBody>
      </p:sp>
      <p:sp>
        <p:nvSpPr>
          <p:cNvPr id="2134" name="Text Box 34"/>
          <p:cNvSpPr txBox="1">
            <a:spLocks noChangeArrowheads="1"/>
          </p:cNvSpPr>
          <p:nvPr/>
        </p:nvSpPr>
        <p:spPr bwMode="auto">
          <a:xfrm>
            <a:off x="3898900" y="3333750"/>
            <a:ext cx="762000" cy="184150"/>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1LT Portwood</a:t>
            </a:r>
          </a:p>
          <a:p>
            <a:r>
              <a:rPr lang="en-US" sz="600" b="1" dirty="0">
                <a:solidFill>
                  <a:srgbClr val="000000"/>
                </a:solidFill>
              </a:rPr>
              <a:t>1SG – SFC Burnard</a:t>
            </a:r>
          </a:p>
        </p:txBody>
      </p:sp>
      <p:sp>
        <p:nvSpPr>
          <p:cNvPr id="2135" name="Text Box 34"/>
          <p:cNvSpPr txBox="1">
            <a:spLocks noChangeArrowheads="1"/>
          </p:cNvSpPr>
          <p:nvPr/>
        </p:nvSpPr>
        <p:spPr bwMode="auto">
          <a:xfrm>
            <a:off x="6894513" y="4432300"/>
            <a:ext cx="998537" cy="184150"/>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CPT McGuigan</a:t>
            </a:r>
          </a:p>
          <a:p>
            <a:r>
              <a:rPr lang="en-US" sz="600" b="1" dirty="0">
                <a:solidFill>
                  <a:srgbClr val="000000"/>
                </a:solidFill>
              </a:rPr>
              <a:t>1SG – 1SG Flynn</a:t>
            </a:r>
          </a:p>
        </p:txBody>
      </p:sp>
      <p:grpSp>
        <p:nvGrpSpPr>
          <p:cNvPr id="2243" name="Group 404"/>
          <p:cNvGrpSpPr>
            <a:grpSpLocks/>
          </p:cNvGrpSpPr>
          <p:nvPr/>
        </p:nvGrpSpPr>
        <p:grpSpPr bwMode="auto">
          <a:xfrm>
            <a:off x="6226175" y="1762125"/>
            <a:ext cx="1622425" cy="3822700"/>
            <a:chOff x="4669782" y="1762513"/>
            <a:chExt cx="1622768" cy="3822684"/>
          </a:xfrm>
        </p:grpSpPr>
        <p:grpSp>
          <p:nvGrpSpPr>
            <p:cNvPr id="2244" name="Group 1095"/>
            <p:cNvGrpSpPr>
              <a:grpSpLocks/>
            </p:cNvGrpSpPr>
            <p:nvPr/>
          </p:nvGrpSpPr>
          <p:grpSpPr bwMode="auto">
            <a:xfrm>
              <a:off x="4669782" y="3174666"/>
              <a:ext cx="773683" cy="506874"/>
              <a:chOff x="5054031" y="2473941"/>
              <a:chExt cx="627441" cy="506903"/>
            </a:xfrm>
          </p:grpSpPr>
          <p:sp>
            <p:nvSpPr>
              <p:cNvPr id="2265" name="Text Box 228"/>
              <p:cNvSpPr txBox="1">
                <a:spLocks noChangeArrowheads="1"/>
              </p:cNvSpPr>
              <p:nvPr/>
            </p:nvSpPr>
            <p:spPr bwMode="auto">
              <a:xfrm>
                <a:off x="5054031" y="2687027"/>
                <a:ext cx="156000" cy="107728"/>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HHB</a:t>
                </a:r>
              </a:p>
            </p:txBody>
          </p:sp>
          <p:grpSp>
            <p:nvGrpSpPr>
              <p:cNvPr id="2246" name="Group 1093"/>
              <p:cNvGrpSpPr>
                <a:grpSpLocks/>
              </p:cNvGrpSpPr>
              <p:nvPr/>
            </p:nvGrpSpPr>
            <p:grpSpPr bwMode="auto">
              <a:xfrm>
                <a:off x="5215128" y="2473941"/>
                <a:ext cx="466344" cy="506903"/>
                <a:chOff x="5215128" y="2473941"/>
                <a:chExt cx="466344" cy="506903"/>
              </a:xfrm>
            </p:grpSpPr>
            <p:grpSp>
              <p:nvGrpSpPr>
                <p:cNvPr id="2247" name="Group 453"/>
                <p:cNvGrpSpPr>
                  <a:grpSpLocks/>
                </p:cNvGrpSpPr>
                <p:nvPr/>
              </p:nvGrpSpPr>
              <p:grpSpPr bwMode="auto">
                <a:xfrm>
                  <a:off x="5215128" y="2473941"/>
                  <a:ext cx="466344" cy="402336"/>
                  <a:chOff x="5257800" y="1600200"/>
                  <a:chExt cx="466344" cy="402336"/>
                </a:xfrm>
              </p:grpSpPr>
              <p:grpSp>
                <p:nvGrpSpPr>
                  <p:cNvPr id="2249" name="Group 450"/>
                  <p:cNvGrpSpPr>
                    <a:grpSpLocks/>
                  </p:cNvGrpSpPr>
                  <p:nvPr/>
                </p:nvGrpSpPr>
                <p:grpSpPr bwMode="auto">
                  <a:xfrm>
                    <a:off x="5257800" y="1600200"/>
                    <a:ext cx="466344" cy="402336"/>
                    <a:chOff x="5257800" y="1600200"/>
                    <a:chExt cx="466344" cy="402336"/>
                  </a:xfrm>
                </p:grpSpPr>
                <p:sp>
                  <p:nvSpPr>
                    <p:cNvPr id="2271" name="TextBox 426"/>
                    <p:cNvSpPr txBox="1">
                      <a:spLocks noChangeArrowheads="1"/>
                    </p:cNvSpPr>
                    <p:nvPr/>
                  </p:nvSpPr>
                  <p:spPr bwMode="auto">
                    <a:xfrm>
                      <a:off x="5257877" y="1691720"/>
                      <a:ext cx="466050" cy="311167"/>
                    </a:xfrm>
                    <a:prstGeom prst="rect">
                      <a:avLst/>
                    </a:prstGeom>
                    <a:solidFill>
                      <a:srgbClr val="FF0000"/>
                    </a:solidFill>
                    <a:ln w="12700">
                      <a:solidFill>
                        <a:schemeClr val="tx1"/>
                      </a:solidFill>
                      <a:miter lim="800000"/>
                      <a:headEnd/>
                      <a:tailEnd/>
                    </a:ln>
                  </p:spPr>
                  <p:txBody>
                    <a:bodyPr wrap="none" lIns="0" tIns="0" rIns="0" bIns="0" anchorCtr="1"/>
                    <a:lstStyle/>
                    <a:p>
                      <a:pPr algn="ctr"/>
                      <a:r>
                        <a:rPr lang="en-US" sz="700" dirty="0">
                          <a:solidFill>
                            <a:srgbClr val="000000"/>
                          </a:solidFill>
                        </a:rPr>
                        <a:t>V</a:t>
                      </a:r>
                    </a:p>
                    <a:p>
                      <a:pPr algn="ctr"/>
                      <a:endParaRPr lang="en-US" sz="700" dirty="0">
                        <a:solidFill>
                          <a:srgbClr val="000000"/>
                        </a:solidFill>
                      </a:endParaRPr>
                    </a:p>
                  </p:txBody>
                </p:sp>
                <p:cxnSp>
                  <p:nvCxnSpPr>
                    <p:cNvPr id="430" name="Straight Connector 429"/>
                    <p:cNvCxnSpPr/>
                    <p:nvPr/>
                  </p:nvCxnSpPr>
                  <p:spPr>
                    <a:xfrm rot="5400000">
                      <a:off x="5444700" y="1646956"/>
                      <a:ext cx="92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0" name="Oval 449"/>
                  <p:cNvSpPr>
                    <a:spLocks noChangeAspect="1"/>
                  </p:cNvSpPr>
                  <p:nvPr/>
                </p:nvSpPr>
                <p:spPr>
                  <a:xfrm>
                    <a:off x="5432794" y="1827941"/>
                    <a:ext cx="117181" cy="11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700" dirty="0">
                      <a:solidFill>
                        <a:prstClr val="black"/>
                      </a:solidFill>
                      <a:latin typeface="Arial" pitchFamily="34" charset="0"/>
                      <a:cs typeface="Arial" pitchFamily="34" charset="0"/>
                    </a:endParaRPr>
                  </a:p>
                </p:txBody>
              </p:sp>
            </p:grpSp>
            <p:sp>
              <p:nvSpPr>
                <p:cNvPr id="2268" name="Text Box 34"/>
                <p:cNvSpPr txBox="1">
                  <a:spLocks noChangeArrowheads="1"/>
                </p:cNvSpPr>
                <p:nvPr/>
              </p:nvSpPr>
              <p:spPr bwMode="auto">
                <a:xfrm>
                  <a:off x="5293378" y="2873116"/>
                  <a:ext cx="289901" cy="107728"/>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“Havoc”</a:t>
                  </a:r>
                </a:p>
              </p:txBody>
            </p:sp>
          </p:grpSp>
        </p:grpSp>
        <p:grpSp>
          <p:nvGrpSpPr>
            <p:cNvPr id="2251" name="Group 1099"/>
            <p:cNvGrpSpPr>
              <a:grpSpLocks/>
            </p:cNvGrpSpPr>
            <p:nvPr/>
          </p:nvGrpSpPr>
          <p:grpSpPr bwMode="auto">
            <a:xfrm>
              <a:off x="4731690" y="1981587"/>
              <a:ext cx="845644" cy="761939"/>
              <a:chOff x="5104237" y="1403349"/>
              <a:chExt cx="685800" cy="761982"/>
            </a:xfrm>
          </p:grpSpPr>
          <p:grpSp>
            <p:nvGrpSpPr>
              <p:cNvPr id="2252" name="Group 171"/>
              <p:cNvGrpSpPr>
                <a:grpSpLocks/>
              </p:cNvGrpSpPr>
              <p:nvPr/>
            </p:nvGrpSpPr>
            <p:grpSpPr bwMode="auto">
              <a:xfrm>
                <a:off x="5104237" y="1607166"/>
                <a:ext cx="685800" cy="558165"/>
                <a:chOff x="5105400" y="457200"/>
                <a:chExt cx="685800" cy="558165"/>
              </a:xfrm>
            </p:grpSpPr>
            <p:sp>
              <p:nvSpPr>
                <p:cNvPr id="2260" name="TextBox 137"/>
                <p:cNvSpPr txBox="1">
                  <a:spLocks noChangeAspect="1"/>
                </p:cNvSpPr>
                <p:nvPr/>
              </p:nvSpPr>
              <p:spPr bwMode="auto">
                <a:xfrm>
                  <a:off x="5095350" y="558198"/>
                  <a:ext cx="700362" cy="457225"/>
                </a:xfrm>
                <a:prstGeom prst="rect">
                  <a:avLst/>
                </a:prstGeom>
                <a:solidFill>
                  <a:srgbClr val="FF0000"/>
                </a:solidFill>
                <a:ln w="12700">
                  <a:solidFill>
                    <a:schemeClr val="tx1"/>
                  </a:solidFill>
                  <a:miter lim="800000"/>
                  <a:headEnd/>
                  <a:tailEnd/>
                </a:ln>
              </p:spPr>
              <p:txBody>
                <a:bodyPr wrap="none" lIns="0" tIns="0" rIns="0" bIns="0"/>
                <a:lstStyle/>
                <a:p>
                  <a:pPr algn="ctr"/>
                  <a:r>
                    <a:rPr lang="en-US" sz="700" b="1" dirty="0">
                      <a:solidFill>
                        <a:srgbClr val="000000"/>
                      </a:solidFill>
                    </a:rPr>
                    <a:t>V</a:t>
                  </a:r>
                </a:p>
                <a:p>
                  <a:pPr algn="ctr"/>
                  <a:endParaRPr lang="en-US" sz="700" b="1" dirty="0">
                    <a:solidFill>
                      <a:srgbClr val="000000"/>
                    </a:solidFill>
                  </a:endParaRPr>
                </a:p>
                <a:p>
                  <a:pPr algn="ctr"/>
                  <a:r>
                    <a:rPr lang="en-US" sz="700" b="1" dirty="0">
                      <a:solidFill>
                        <a:srgbClr val="000000"/>
                      </a:solidFill>
                    </a:rPr>
                    <a:t> 5</a:t>
                  </a:r>
                </a:p>
              </p:txBody>
            </p:sp>
            <p:grpSp>
              <p:nvGrpSpPr>
                <p:cNvPr id="2254" name="Group 169"/>
                <p:cNvGrpSpPr>
                  <a:grpSpLocks/>
                </p:cNvGrpSpPr>
                <p:nvPr/>
              </p:nvGrpSpPr>
              <p:grpSpPr bwMode="auto">
                <a:xfrm>
                  <a:off x="5405438" y="457200"/>
                  <a:ext cx="85725" cy="91440"/>
                  <a:chOff x="5405438" y="457200"/>
                  <a:chExt cx="85725" cy="91440"/>
                </a:xfrm>
              </p:grpSpPr>
              <p:cxnSp>
                <p:nvCxnSpPr>
                  <p:cNvPr id="136" name="Straight Connector 135"/>
                  <p:cNvCxnSpPr/>
                  <p:nvPr/>
                </p:nvCxnSpPr>
                <p:spPr>
                  <a:xfrm rot="5400000">
                    <a:off x="5359408" y="502634"/>
                    <a:ext cx="92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5445685" y="502634"/>
                    <a:ext cx="92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1" name="Oval 170"/>
                <p:cNvSpPr>
                  <a:spLocks noChangeAspect="1"/>
                </p:cNvSpPr>
                <p:nvPr/>
              </p:nvSpPr>
              <p:spPr>
                <a:xfrm>
                  <a:off x="5371969" y="739184"/>
                  <a:ext cx="151949" cy="15240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700" dirty="0">
                    <a:solidFill>
                      <a:prstClr val="white"/>
                    </a:solidFill>
                    <a:latin typeface="Arial" pitchFamily="34" charset="0"/>
                    <a:cs typeface="Arial" pitchFamily="34" charset="0"/>
                  </a:endParaRPr>
                </a:p>
              </p:txBody>
            </p:sp>
          </p:grpSp>
          <p:sp>
            <p:nvSpPr>
              <p:cNvPr id="2259" name="Text Box 220"/>
              <p:cNvSpPr txBox="1">
                <a:spLocks noChangeArrowheads="1"/>
              </p:cNvSpPr>
              <p:nvPr/>
            </p:nvSpPr>
            <p:spPr bwMode="auto">
              <a:xfrm>
                <a:off x="5208391" y="1403349"/>
                <a:ext cx="477101" cy="169287"/>
              </a:xfrm>
              <a:prstGeom prst="rect">
                <a:avLst/>
              </a:prstGeom>
              <a:noFill/>
              <a:ln w="9525">
                <a:noFill/>
                <a:miter lim="800000"/>
                <a:headEnd/>
                <a:tailEnd/>
              </a:ln>
            </p:spPr>
            <p:txBody>
              <a:bodyPr wrap="none" lIns="0" tIns="0" rIns="0" bIns="0">
                <a:spAutoFit/>
              </a:bodyPr>
              <a:lstStyle/>
              <a:p>
                <a:pPr algn="ctr"/>
                <a:r>
                  <a:rPr lang="en-US" sz="1100" b="1" dirty="0">
                    <a:solidFill>
                      <a:srgbClr val="000000"/>
                    </a:solidFill>
                  </a:rPr>
                  <a:t>1-320 FA</a:t>
                </a:r>
              </a:p>
            </p:txBody>
          </p:sp>
        </p:grpSp>
        <p:grpSp>
          <p:nvGrpSpPr>
            <p:cNvPr id="2255" name="Group 1096"/>
            <p:cNvGrpSpPr>
              <a:grpSpLocks/>
            </p:cNvGrpSpPr>
            <p:nvPr/>
          </p:nvGrpSpPr>
          <p:grpSpPr bwMode="auto">
            <a:xfrm>
              <a:off x="4795487" y="3727139"/>
              <a:ext cx="647972" cy="505887"/>
              <a:chOff x="5155980" y="3026446"/>
              <a:chExt cx="525492" cy="505916"/>
            </a:xfrm>
          </p:grpSpPr>
          <p:sp>
            <p:nvSpPr>
              <p:cNvPr id="2250" name="Text Box 226"/>
              <p:cNvSpPr txBox="1">
                <a:spLocks noChangeArrowheads="1"/>
              </p:cNvSpPr>
              <p:nvPr/>
            </p:nvSpPr>
            <p:spPr bwMode="auto">
              <a:xfrm>
                <a:off x="5155980" y="3215692"/>
                <a:ext cx="52000" cy="107728"/>
              </a:xfrm>
              <a:prstGeom prst="rect">
                <a:avLst/>
              </a:prstGeom>
              <a:noFill/>
              <a:ln w="12700">
                <a:noFill/>
                <a:miter lim="800000"/>
                <a:headEnd/>
                <a:tailEnd/>
              </a:ln>
            </p:spPr>
            <p:txBody>
              <a:bodyPr wrap="none" lIns="0" tIns="0" rIns="0" bIns="0" anchor="ctr" anchorCtr="1">
                <a:spAutoFit/>
              </a:bodyPr>
              <a:lstStyle/>
              <a:p>
                <a:r>
                  <a:rPr lang="en-US" sz="700" b="1" dirty="0">
                    <a:solidFill>
                      <a:srgbClr val="000000"/>
                    </a:solidFill>
                  </a:rPr>
                  <a:t>A</a:t>
                </a:r>
              </a:p>
            </p:txBody>
          </p:sp>
          <p:grpSp>
            <p:nvGrpSpPr>
              <p:cNvPr id="2257" name="Group 1092"/>
              <p:cNvGrpSpPr>
                <a:grpSpLocks/>
              </p:cNvGrpSpPr>
              <p:nvPr/>
            </p:nvGrpSpPr>
            <p:grpSpPr bwMode="auto">
              <a:xfrm>
                <a:off x="5215128" y="3026446"/>
                <a:ext cx="466344" cy="505916"/>
                <a:chOff x="5215128" y="3026446"/>
                <a:chExt cx="466344" cy="505916"/>
              </a:xfrm>
            </p:grpSpPr>
            <p:grpSp>
              <p:nvGrpSpPr>
                <p:cNvPr id="2258" name="Group 454"/>
                <p:cNvGrpSpPr>
                  <a:grpSpLocks/>
                </p:cNvGrpSpPr>
                <p:nvPr/>
              </p:nvGrpSpPr>
              <p:grpSpPr bwMode="auto">
                <a:xfrm>
                  <a:off x="5215128" y="3026446"/>
                  <a:ext cx="466344" cy="402336"/>
                  <a:chOff x="5257800" y="2052066"/>
                  <a:chExt cx="466344" cy="402336"/>
                </a:xfrm>
              </p:grpSpPr>
              <p:grpSp>
                <p:nvGrpSpPr>
                  <p:cNvPr id="2261" name="Group 446"/>
                  <p:cNvGrpSpPr>
                    <a:grpSpLocks/>
                  </p:cNvGrpSpPr>
                  <p:nvPr/>
                </p:nvGrpSpPr>
                <p:grpSpPr bwMode="auto">
                  <a:xfrm>
                    <a:off x="5257800" y="2052066"/>
                    <a:ext cx="466344" cy="402336"/>
                    <a:chOff x="5257800" y="2052066"/>
                    <a:chExt cx="466344" cy="402336"/>
                  </a:xfrm>
                </p:grpSpPr>
                <p:sp>
                  <p:nvSpPr>
                    <p:cNvPr id="2256" name="TextBox 431"/>
                    <p:cNvSpPr txBox="1">
                      <a:spLocks noChangeArrowheads="1"/>
                    </p:cNvSpPr>
                    <p:nvPr/>
                  </p:nvSpPr>
                  <p:spPr bwMode="auto">
                    <a:xfrm>
                      <a:off x="5257877" y="2143561"/>
                      <a:ext cx="466050" cy="311167"/>
                    </a:xfrm>
                    <a:prstGeom prst="rect">
                      <a:avLst/>
                    </a:prstGeom>
                    <a:solidFill>
                      <a:srgbClr val="FF0000"/>
                    </a:solidFill>
                    <a:ln w="12700">
                      <a:solidFill>
                        <a:schemeClr val="tx1"/>
                      </a:solidFill>
                      <a:miter lim="800000"/>
                      <a:headEnd/>
                      <a:tailEnd/>
                    </a:ln>
                  </p:spPr>
                  <p:txBody>
                    <a:bodyPr wrap="none" lIns="0" tIns="0" rIns="0" bIns="0" anchorCtr="1"/>
                    <a:lstStyle/>
                    <a:p>
                      <a:pPr algn="ctr"/>
                      <a:r>
                        <a:rPr lang="en-US" sz="700" dirty="0">
                          <a:solidFill>
                            <a:srgbClr val="000000"/>
                          </a:solidFill>
                        </a:rPr>
                        <a:t>V</a:t>
                      </a:r>
                    </a:p>
                    <a:p>
                      <a:pPr algn="ctr"/>
                      <a:endParaRPr lang="en-US" sz="700" dirty="0">
                        <a:solidFill>
                          <a:srgbClr val="000000"/>
                        </a:solidFill>
                      </a:endParaRPr>
                    </a:p>
                  </p:txBody>
                </p:sp>
                <p:cxnSp>
                  <p:nvCxnSpPr>
                    <p:cNvPr id="435" name="Straight Connector 434"/>
                    <p:cNvCxnSpPr/>
                    <p:nvPr/>
                  </p:nvCxnSpPr>
                  <p:spPr>
                    <a:xfrm rot="5400000">
                      <a:off x="5443911" y="2099591"/>
                      <a:ext cx="936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2" name="Oval 451"/>
                  <p:cNvSpPr>
                    <a:spLocks noChangeAspect="1"/>
                  </p:cNvSpPr>
                  <p:nvPr/>
                </p:nvSpPr>
                <p:spPr>
                  <a:xfrm>
                    <a:off x="5430223" y="2286132"/>
                    <a:ext cx="119756" cy="11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700" dirty="0">
                      <a:solidFill>
                        <a:prstClr val="black"/>
                      </a:solidFill>
                      <a:latin typeface="Arial" pitchFamily="34" charset="0"/>
                      <a:cs typeface="Arial" pitchFamily="34" charset="0"/>
                    </a:endParaRPr>
                  </a:p>
                </p:txBody>
              </p:sp>
            </p:grpSp>
            <p:sp>
              <p:nvSpPr>
                <p:cNvPr id="2253" name="Text Box 34"/>
                <p:cNvSpPr txBox="1">
                  <a:spLocks noChangeArrowheads="1"/>
                </p:cNvSpPr>
                <p:nvPr/>
              </p:nvSpPr>
              <p:spPr bwMode="auto">
                <a:xfrm>
                  <a:off x="5239350" y="3424634"/>
                  <a:ext cx="435501" cy="107728"/>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“Rock Hard”</a:t>
                  </a:r>
                </a:p>
              </p:txBody>
            </p:sp>
          </p:grpSp>
        </p:grpSp>
        <p:grpSp>
          <p:nvGrpSpPr>
            <p:cNvPr id="2262" name="Group 1097"/>
            <p:cNvGrpSpPr>
              <a:grpSpLocks/>
            </p:cNvGrpSpPr>
            <p:nvPr/>
          </p:nvGrpSpPr>
          <p:grpSpPr bwMode="auto">
            <a:xfrm>
              <a:off x="4787558" y="4279614"/>
              <a:ext cx="655907" cy="506481"/>
              <a:chOff x="5149545" y="3578951"/>
              <a:chExt cx="531927" cy="506510"/>
            </a:xfrm>
          </p:grpSpPr>
          <p:sp>
            <p:nvSpPr>
              <p:cNvPr id="2242" name="Text Box 227"/>
              <p:cNvSpPr txBox="1">
                <a:spLocks noChangeArrowheads="1"/>
              </p:cNvSpPr>
              <p:nvPr/>
            </p:nvSpPr>
            <p:spPr bwMode="auto">
              <a:xfrm>
                <a:off x="5149545" y="3769760"/>
                <a:ext cx="52000" cy="107728"/>
              </a:xfrm>
              <a:prstGeom prst="rect">
                <a:avLst/>
              </a:prstGeom>
              <a:noFill/>
              <a:ln w="12700">
                <a:noFill/>
                <a:miter lim="800000"/>
                <a:headEnd/>
                <a:tailEnd/>
              </a:ln>
            </p:spPr>
            <p:txBody>
              <a:bodyPr wrap="none" lIns="0" tIns="0" rIns="0" bIns="0" anchor="ctr" anchorCtr="1">
                <a:spAutoFit/>
              </a:bodyPr>
              <a:lstStyle/>
              <a:p>
                <a:r>
                  <a:rPr lang="en-US" sz="700" b="1" dirty="0">
                    <a:solidFill>
                      <a:srgbClr val="000000"/>
                    </a:solidFill>
                  </a:rPr>
                  <a:t>B</a:t>
                </a:r>
              </a:p>
            </p:txBody>
          </p:sp>
          <p:grpSp>
            <p:nvGrpSpPr>
              <p:cNvPr id="2263" name="Group 1091"/>
              <p:cNvGrpSpPr>
                <a:grpSpLocks/>
              </p:cNvGrpSpPr>
              <p:nvPr/>
            </p:nvGrpSpPr>
            <p:grpSpPr bwMode="auto">
              <a:xfrm>
                <a:off x="5215128" y="3578951"/>
                <a:ext cx="466344" cy="506510"/>
                <a:chOff x="5215128" y="3578951"/>
                <a:chExt cx="466344" cy="506510"/>
              </a:xfrm>
            </p:grpSpPr>
            <p:grpSp>
              <p:nvGrpSpPr>
                <p:cNvPr id="2264" name="Group 455"/>
                <p:cNvGrpSpPr>
                  <a:grpSpLocks/>
                </p:cNvGrpSpPr>
                <p:nvPr/>
              </p:nvGrpSpPr>
              <p:grpSpPr bwMode="auto">
                <a:xfrm>
                  <a:off x="5215128" y="3578951"/>
                  <a:ext cx="466344" cy="402336"/>
                  <a:chOff x="5257800" y="2503932"/>
                  <a:chExt cx="466344" cy="402336"/>
                </a:xfrm>
              </p:grpSpPr>
              <p:grpSp>
                <p:nvGrpSpPr>
                  <p:cNvPr id="2266" name="Group 447"/>
                  <p:cNvGrpSpPr>
                    <a:grpSpLocks/>
                  </p:cNvGrpSpPr>
                  <p:nvPr/>
                </p:nvGrpSpPr>
                <p:grpSpPr bwMode="auto">
                  <a:xfrm>
                    <a:off x="5257800" y="2503932"/>
                    <a:ext cx="466344" cy="402336"/>
                    <a:chOff x="5257800" y="2503932"/>
                    <a:chExt cx="466344" cy="402336"/>
                  </a:xfrm>
                </p:grpSpPr>
                <p:sp>
                  <p:nvSpPr>
                    <p:cNvPr id="2248" name="TextBox 436"/>
                    <p:cNvSpPr txBox="1">
                      <a:spLocks noChangeArrowheads="1"/>
                    </p:cNvSpPr>
                    <p:nvPr/>
                  </p:nvSpPr>
                  <p:spPr bwMode="auto">
                    <a:xfrm>
                      <a:off x="5257876" y="2595403"/>
                      <a:ext cx="466050" cy="311167"/>
                    </a:xfrm>
                    <a:prstGeom prst="rect">
                      <a:avLst/>
                    </a:prstGeom>
                    <a:solidFill>
                      <a:srgbClr val="FF0000"/>
                    </a:solidFill>
                    <a:ln w="12700">
                      <a:solidFill>
                        <a:schemeClr val="tx1"/>
                      </a:solidFill>
                      <a:miter lim="800000"/>
                      <a:headEnd/>
                      <a:tailEnd/>
                    </a:ln>
                  </p:spPr>
                  <p:txBody>
                    <a:bodyPr wrap="none" lIns="0" tIns="0" rIns="0" bIns="0" anchorCtr="1"/>
                    <a:lstStyle/>
                    <a:p>
                      <a:pPr algn="ctr"/>
                      <a:r>
                        <a:rPr lang="en-US" sz="700" dirty="0">
                          <a:solidFill>
                            <a:srgbClr val="000000"/>
                          </a:solidFill>
                        </a:rPr>
                        <a:t>V</a:t>
                      </a:r>
                    </a:p>
                    <a:p>
                      <a:pPr algn="ctr"/>
                      <a:endParaRPr lang="en-US" sz="700" dirty="0">
                        <a:solidFill>
                          <a:srgbClr val="000000"/>
                        </a:solidFill>
                      </a:endParaRPr>
                    </a:p>
                  </p:txBody>
                </p:sp>
                <p:cxnSp>
                  <p:nvCxnSpPr>
                    <p:cNvPr id="440" name="Straight Connector 439"/>
                    <p:cNvCxnSpPr/>
                    <p:nvPr/>
                  </p:nvCxnSpPr>
                  <p:spPr>
                    <a:xfrm rot="5400000">
                      <a:off x="5444700" y="2550635"/>
                      <a:ext cx="92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3" name="Oval 452"/>
                  <p:cNvSpPr>
                    <a:spLocks noChangeAspect="1"/>
                  </p:cNvSpPr>
                  <p:nvPr/>
                </p:nvSpPr>
                <p:spPr>
                  <a:xfrm>
                    <a:off x="5432794" y="2761783"/>
                    <a:ext cx="117181" cy="11906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700" dirty="0">
                      <a:solidFill>
                        <a:prstClr val="black"/>
                      </a:solidFill>
                      <a:latin typeface="Arial" pitchFamily="34" charset="0"/>
                      <a:cs typeface="Arial" pitchFamily="34" charset="0"/>
                    </a:endParaRPr>
                  </a:p>
                </p:txBody>
              </p:sp>
            </p:grpSp>
            <p:sp>
              <p:nvSpPr>
                <p:cNvPr id="2245" name="Text Box 34"/>
                <p:cNvSpPr txBox="1">
                  <a:spLocks noChangeArrowheads="1"/>
                </p:cNvSpPr>
                <p:nvPr/>
              </p:nvSpPr>
              <p:spPr bwMode="auto">
                <a:xfrm>
                  <a:off x="5341372" y="3977733"/>
                  <a:ext cx="250901" cy="107728"/>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“Bulls”</a:t>
                  </a:r>
                </a:p>
              </p:txBody>
            </p:sp>
          </p:grpSp>
        </p:grpSp>
        <p:grpSp>
          <p:nvGrpSpPr>
            <p:cNvPr id="2267" name="Group 1098"/>
            <p:cNvGrpSpPr>
              <a:grpSpLocks/>
            </p:cNvGrpSpPr>
            <p:nvPr/>
          </p:nvGrpSpPr>
          <p:grpSpPr bwMode="auto">
            <a:xfrm>
              <a:off x="4782796" y="4832087"/>
              <a:ext cx="660669" cy="506462"/>
              <a:chOff x="5145683" y="4131456"/>
              <a:chExt cx="535789" cy="506491"/>
            </a:xfrm>
          </p:grpSpPr>
          <p:sp>
            <p:nvSpPr>
              <p:cNvPr id="2236" name="Text Box 207"/>
              <p:cNvSpPr txBox="1">
                <a:spLocks noChangeArrowheads="1"/>
              </p:cNvSpPr>
              <p:nvPr/>
            </p:nvSpPr>
            <p:spPr bwMode="auto">
              <a:xfrm>
                <a:off x="5145683" y="4323034"/>
                <a:ext cx="57200" cy="107728"/>
              </a:xfrm>
              <a:prstGeom prst="rect">
                <a:avLst/>
              </a:prstGeom>
              <a:noFill/>
              <a:ln w="12700">
                <a:noFill/>
                <a:miter lim="800000"/>
                <a:headEnd/>
                <a:tailEnd/>
              </a:ln>
            </p:spPr>
            <p:txBody>
              <a:bodyPr wrap="none" lIns="0" tIns="0" rIns="0" bIns="0" anchor="ctr" anchorCtr="1">
                <a:spAutoFit/>
              </a:bodyPr>
              <a:lstStyle/>
              <a:p>
                <a:r>
                  <a:rPr lang="en-US" sz="700" b="1" dirty="0">
                    <a:solidFill>
                      <a:srgbClr val="000000"/>
                    </a:solidFill>
                  </a:rPr>
                  <a:t>G</a:t>
                </a:r>
              </a:p>
            </p:txBody>
          </p:sp>
          <p:grpSp>
            <p:nvGrpSpPr>
              <p:cNvPr id="2269" name="Group 1090"/>
              <p:cNvGrpSpPr>
                <a:grpSpLocks/>
              </p:cNvGrpSpPr>
              <p:nvPr/>
            </p:nvGrpSpPr>
            <p:grpSpPr bwMode="auto">
              <a:xfrm>
                <a:off x="5215128" y="4131456"/>
                <a:ext cx="466344" cy="506491"/>
                <a:chOff x="5215128" y="4131456"/>
                <a:chExt cx="466344" cy="506491"/>
              </a:xfrm>
            </p:grpSpPr>
            <p:grpSp>
              <p:nvGrpSpPr>
                <p:cNvPr id="2270" name="Group 448"/>
                <p:cNvGrpSpPr>
                  <a:grpSpLocks/>
                </p:cNvGrpSpPr>
                <p:nvPr/>
              </p:nvGrpSpPr>
              <p:grpSpPr bwMode="auto">
                <a:xfrm>
                  <a:off x="5215128" y="4131456"/>
                  <a:ext cx="466344" cy="402336"/>
                  <a:chOff x="5257800" y="2955798"/>
                  <a:chExt cx="466344" cy="402336"/>
                </a:xfrm>
              </p:grpSpPr>
              <p:sp>
                <p:nvSpPr>
                  <p:cNvPr id="2240" name="TextBox 441"/>
                  <p:cNvSpPr txBox="1">
                    <a:spLocks noChangeArrowheads="1"/>
                  </p:cNvSpPr>
                  <p:nvPr/>
                </p:nvSpPr>
                <p:spPr bwMode="auto">
                  <a:xfrm>
                    <a:off x="5257876" y="3047244"/>
                    <a:ext cx="466050" cy="311167"/>
                  </a:xfrm>
                  <a:prstGeom prst="rect">
                    <a:avLst/>
                  </a:prstGeom>
                  <a:solidFill>
                    <a:srgbClr val="66FF33"/>
                  </a:solidFill>
                  <a:ln w="12700">
                    <a:solidFill>
                      <a:schemeClr val="tx1"/>
                    </a:solidFill>
                    <a:miter lim="800000"/>
                    <a:headEnd/>
                    <a:tailEnd/>
                  </a:ln>
                </p:spPr>
                <p:txBody>
                  <a:bodyPr wrap="none" lIns="0" tIns="0" rIns="0" bIns="0" anchorCtr="1"/>
                  <a:lstStyle/>
                  <a:p>
                    <a:pPr algn="ctr"/>
                    <a:r>
                      <a:rPr lang="en-US" sz="700" b="1" dirty="0">
                        <a:solidFill>
                          <a:srgbClr val="000000"/>
                        </a:solidFill>
                      </a:rPr>
                      <a:t>V</a:t>
                    </a:r>
                  </a:p>
                  <a:p>
                    <a:pPr algn="ctr"/>
                    <a:r>
                      <a:rPr lang="en-US" sz="700" b="1" dirty="0">
                        <a:solidFill>
                          <a:srgbClr val="000000"/>
                        </a:solidFill>
                      </a:rPr>
                      <a:t>FSC</a:t>
                    </a:r>
                  </a:p>
                  <a:p>
                    <a:pPr algn="ctr"/>
                    <a:endParaRPr lang="en-US" sz="700" b="1" dirty="0">
                      <a:solidFill>
                        <a:srgbClr val="000000"/>
                      </a:solidFill>
                    </a:endParaRPr>
                  </a:p>
                </p:txBody>
              </p:sp>
              <p:cxnSp>
                <p:nvCxnSpPr>
                  <p:cNvPr id="445" name="Straight Connector 444"/>
                  <p:cNvCxnSpPr/>
                  <p:nvPr/>
                </p:nvCxnSpPr>
                <p:spPr>
                  <a:xfrm rot="5400000">
                    <a:off x="5444700" y="3002476"/>
                    <a:ext cx="92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39" name="Text Box 34"/>
                <p:cNvSpPr txBox="1">
                  <a:spLocks noChangeArrowheads="1"/>
                </p:cNvSpPr>
                <p:nvPr/>
              </p:nvSpPr>
              <p:spPr bwMode="auto">
                <a:xfrm>
                  <a:off x="5315709" y="4530219"/>
                  <a:ext cx="258701" cy="107728"/>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“Rider”</a:t>
                  </a:r>
                </a:p>
              </p:txBody>
            </p:sp>
          </p:grpSp>
        </p:grpSp>
        <p:cxnSp>
          <p:nvCxnSpPr>
            <p:cNvPr id="639" name="Straight Connector 638"/>
            <p:cNvCxnSpPr/>
            <p:nvPr/>
          </p:nvCxnSpPr>
          <p:spPr>
            <a:xfrm rot="5400000">
              <a:off x="5039765" y="1838713"/>
              <a:ext cx="1523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2" name="TextBox 521"/>
            <p:cNvSpPr txBox="1"/>
            <p:nvPr/>
          </p:nvSpPr>
          <p:spPr>
            <a:xfrm>
              <a:off x="4749174" y="2738822"/>
              <a:ext cx="922533" cy="261936"/>
            </a:xfrm>
            <a:prstGeom prst="rect">
              <a:avLst/>
            </a:prstGeom>
            <a:noFill/>
          </p:spPr>
          <p:txBody>
            <a:bodyPr wrap="none">
              <a:spAutoFit/>
            </a:bodyPr>
            <a:lstStyle/>
            <a:p>
              <a:pPr fontAlgn="auto">
                <a:spcBef>
                  <a:spcPts val="0"/>
                </a:spcBef>
                <a:spcAft>
                  <a:spcPts val="0"/>
                </a:spcAft>
                <a:defRPr/>
              </a:pPr>
              <a:r>
                <a:rPr lang="en-US" sz="1050" b="1" dirty="0">
                  <a:solidFill>
                    <a:prstClr val="black"/>
                  </a:solidFill>
                  <a:latin typeface="Arial" pitchFamily="34" charset="0"/>
                  <a:cs typeface="Arial" pitchFamily="34" charset="0"/>
                </a:rPr>
                <a:t>TOP GUNS</a:t>
              </a:r>
            </a:p>
          </p:txBody>
        </p:sp>
        <p:sp>
          <p:nvSpPr>
            <p:cNvPr id="2231" name="TextBox 1360"/>
            <p:cNvSpPr txBox="1">
              <a:spLocks noChangeArrowheads="1"/>
            </p:cNvSpPr>
            <p:nvPr/>
          </p:nvSpPr>
          <p:spPr bwMode="auto">
            <a:xfrm>
              <a:off x="4688188" y="2914421"/>
              <a:ext cx="1143000" cy="221599"/>
            </a:xfrm>
            <a:prstGeom prst="rect">
              <a:avLst/>
            </a:prstGeom>
            <a:noFill/>
            <a:ln w="9525">
              <a:noFill/>
              <a:miter lim="800000"/>
              <a:headEnd/>
              <a:tailEnd/>
            </a:ln>
          </p:spPr>
          <p:txBody>
            <a:bodyPr lIns="18288" tIns="18288" rIns="18288" bIns="18288">
              <a:spAutoFit/>
            </a:bodyPr>
            <a:lstStyle/>
            <a:p>
              <a:r>
                <a:rPr lang="en-US" sz="600" b="1" dirty="0">
                  <a:solidFill>
                    <a:srgbClr val="000000"/>
                  </a:solidFill>
                </a:rPr>
                <a:t>OIC – MAJ Schotzko</a:t>
              </a:r>
            </a:p>
            <a:p>
              <a:r>
                <a:rPr lang="en-US" sz="600" b="1" dirty="0">
                  <a:solidFill>
                    <a:srgbClr val="000000"/>
                  </a:solidFill>
                </a:rPr>
                <a:t>CSM – CSM Tate</a:t>
              </a:r>
            </a:p>
          </p:txBody>
        </p:sp>
        <p:sp>
          <p:nvSpPr>
            <p:cNvPr id="2232" name="TextBox 372"/>
            <p:cNvSpPr txBox="1">
              <a:spLocks noChangeArrowheads="1"/>
            </p:cNvSpPr>
            <p:nvPr/>
          </p:nvSpPr>
          <p:spPr bwMode="auto">
            <a:xfrm>
              <a:off x="4723211" y="5323587"/>
              <a:ext cx="958917" cy="261610"/>
            </a:xfrm>
            <a:prstGeom prst="rect">
              <a:avLst/>
            </a:prstGeom>
            <a:noFill/>
            <a:ln w="9525">
              <a:noFill/>
              <a:miter lim="800000"/>
              <a:headEnd/>
              <a:tailEnd/>
            </a:ln>
          </p:spPr>
          <p:txBody>
            <a:bodyPr wrap="none">
              <a:spAutoFit/>
            </a:bodyPr>
            <a:lstStyle/>
            <a:p>
              <a:r>
                <a:rPr lang="en-US" sz="1100" b="1" dirty="0">
                  <a:solidFill>
                    <a:srgbClr val="000000"/>
                  </a:solidFill>
                </a:rPr>
                <a:t>(~445=96%)</a:t>
              </a:r>
            </a:p>
          </p:txBody>
        </p:sp>
        <p:sp>
          <p:nvSpPr>
            <p:cNvPr id="2233" name="Text Box 34"/>
            <p:cNvSpPr txBox="1">
              <a:spLocks noChangeArrowheads="1"/>
            </p:cNvSpPr>
            <p:nvPr/>
          </p:nvSpPr>
          <p:spPr bwMode="auto">
            <a:xfrm>
              <a:off x="5294012" y="4972420"/>
              <a:ext cx="998538" cy="184666"/>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CPT Snyder</a:t>
              </a:r>
            </a:p>
            <a:p>
              <a:r>
                <a:rPr lang="en-US" sz="600" b="1" dirty="0">
                  <a:solidFill>
                    <a:srgbClr val="000000"/>
                  </a:solidFill>
                </a:rPr>
                <a:t>1SG – 1SG Cana</a:t>
              </a:r>
            </a:p>
          </p:txBody>
        </p:sp>
        <p:sp>
          <p:nvSpPr>
            <p:cNvPr id="2234" name="Text Box 34"/>
            <p:cNvSpPr txBox="1">
              <a:spLocks noChangeArrowheads="1"/>
            </p:cNvSpPr>
            <p:nvPr/>
          </p:nvSpPr>
          <p:spPr bwMode="auto">
            <a:xfrm>
              <a:off x="5262691" y="3882123"/>
              <a:ext cx="998538" cy="184666"/>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CPT Flores</a:t>
              </a:r>
            </a:p>
            <a:p>
              <a:r>
                <a:rPr lang="en-US" sz="600" b="1" dirty="0">
                  <a:solidFill>
                    <a:srgbClr val="000000"/>
                  </a:solidFill>
                </a:rPr>
                <a:t>1SG – 1SG Rico</a:t>
              </a:r>
            </a:p>
          </p:txBody>
        </p:sp>
        <p:sp>
          <p:nvSpPr>
            <p:cNvPr id="2235" name="Text Box 34"/>
            <p:cNvSpPr txBox="1">
              <a:spLocks noChangeArrowheads="1"/>
            </p:cNvSpPr>
            <p:nvPr/>
          </p:nvSpPr>
          <p:spPr bwMode="auto">
            <a:xfrm>
              <a:off x="5279682" y="3316588"/>
              <a:ext cx="998538" cy="276999"/>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CPT Motto</a:t>
              </a:r>
            </a:p>
            <a:p>
              <a:r>
                <a:rPr lang="en-US" sz="600" b="1" dirty="0">
                  <a:solidFill>
                    <a:srgbClr val="000000"/>
                  </a:solidFill>
                </a:rPr>
                <a:t>1SG – SFC Lyon</a:t>
              </a:r>
            </a:p>
            <a:p>
              <a:endParaRPr lang="en-US" sz="600" b="1" dirty="0">
                <a:solidFill>
                  <a:srgbClr val="000000"/>
                </a:solidFill>
              </a:endParaRPr>
            </a:p>
          </p:txBody>
        </p:sp>
      </p:grpSp>
      <p:grpSp>
        <p:nvGrpSpPr>
          <p:cNvPr id="2272" name="Group 414"/>
          <p:cNvGrpSpPr>
            <a:grpSpLocks/>
          </p:cNvGrpSpPr>
          <p:nvPr/>
        </p:nvGrpSpPr>
        <p:grpSpPr bwMode="auto">
          <a:xfrm>
            <a:off x="4703763" y="1762125"/>
            <a:ext cx="1677987" cy="4356100"/>
            <a:chOff x="6139653" y="1762513"/>
            <a:chExt cx="1678612" cy="4356084"/>
          </a:xfrm>
        </p:grpSpPr>
        <p:grpSp>
          <p:nvGrpSpPr>
            <p:cNvPr id="2273" name="Group 1284"/>
            <p:cNvGrpSpPr>
              <a:grpSpLocks/>
            </p:cNvGrpSpPr>
            <p:nvPr/>
          </p:nvGrpSpPr>
          <p:grpSpPr bwMode="auto">
            <a:xfrm>
              <a:off x="6207005" y="3146082"/>
              <a:ext cx="712692" cy="402308"/>
              <a:chOff x="7042793" y="2473940"/>
              <a:chExt cx="619880" cy="402336"/>
            </a:xfrm>
          </p:grpSpPr>
          <p:grpSp>
            <p:nvGrpSpPr>
              <p:cNvPr id="2275" name="Group 450"/>
              <p:cNvGrpSpPr>
                <a:grpSpLocks/>
              </p:cNvGrpSpPr>
              <p:nvPr/>
            </p:nvGrpSpPr>
            <p:grpSpPr bwMode="auto">
              <a:xfrm>
                <a:off x="7196330" y="2473940"/>
                <a:ext cx="466343" cy="402336"/>
                <a:chOff x="5257800" y="1600200"/>
                <a:chExt cx="466344" cy="402336"/>
              </a:xfrm>
            </p:grpSpPr>
            <p:sp>
              <p:nvSpPr>
                <p:cNvPr id="2222" name="TextBox 537"/>
                <p:cNvSpPr txBox="1">
                  <a:spLocks noChangeArrowheads="1"/>
                </p:cNvSpPr>
                <p:nvPr/>
              </p:nvSpPr>
              <p:spPr bwMode="auto">
                <a:xfrm>
                  <a:off x="5297575" y="1691736"/>
                  <a:ext cx="426656" cy="311172"/>
                </a:xfrm>
                <a:prstGeom prst="rect">
                  <a:avLst/>
                </a:prstGeom>
                <a:solidFill>
                  <a:srgbClr val="FFC000"/>
                </a:solidFill>
                <a:ln w="12700">
                  <a:solidFill>
                    <a:schemeClr val="tx1"/>
                  </a:solidFill>
                  <a:miter lim="800000"/>
                  <a:headEnd/>
                  <a:tailEnd/>
                </a:ln>
              </p:spPr>
              <p:txBody>
                <a:bodyPr wrap="none" lIns="0" tIns="0" rIns="0" bIns="0" anchorCtr="1"/>
                <a:lstStyle/>
                <a:p>
                  <a:pPr algn="ctr"/>
                  <a:r>
                    <a:rPr lang="en-US" sz="700" dirty="0">
                      <a:solidFill>
                        <a:srgbClr val="000000"/>
                      </a:solidFill>
                    </a:rPr>
                    <a:t>V</a:t>
                  </a:r>
                </a:p>
                <a:p>
                  <a:pPr algn="ctr"/>
                  <a:r>
                    <a:rPr lang="en-US" sz="700" dirty="0">
                      <a:solidFill>
                        <a:srgbClr val="000000"/>
                      </a:solidFill>
                    </a:rPr>
                    <a:t>STB</a:t>
                  </a:r>
                </a:p>
                <a:p>
                  <a:pPr algn="ctr"/>
                  <a:endParaRPr lang="en-US" sz="700" dirty="0">
                    <a:solidFill>
                      <a:srgbClr val="000000"/>
                    </a:solidFill>
                  </a:endParaRPr>
                </a:p>
              </p:txBody>
            </p:sp>
            <p:cxnSp>
              <p:nvCxnSpPr>
                <p:cNvPr id="539" name="Straight Connector 538"/>
                <p:cNvCxnSpPr/>
                <p:nvPr/>
              </p:nvCxnSpPr>
              <p:spPr>
                <a:xfrm rot="5400000">
                  <a:off x="5443619" y="1647761"/>
                  <a:ext cx="936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21" name="Text Box 180"/>
              <p:cNvSpPr txBox="1">
                <a:spLocks noChangeArrowheads="1"/>
              </p:cNvSpPr>
              <p:nvPr/>
            </p:nvSpPr>
            <p:spPr bwMode="auto">
              <a:xfrm>
                <a:off x="7042793" y="2663229"/>
                <a:ext cx="167309" cy="107729"/>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HHC</a:t>
                </a:r>
              </a:p>
            </p:txBody>
          </p:sp>
        </p:grpSp>
        <p:grpSp>
          <p:nvGrpSpPr>
            <p:cNvPr id="2276" name="Group 1282"/>
            <p:cNvGrpSpPr>
              <a:grpSpLocks/>
            </p:cNvGrpSpPr>
            <p:nvPr/>
          </p:nvGrpSpPr>
          <p:grpSpPr bwMode="auto">
            <a:xfrm>
              <a:off x="6302258" y="4251014"/>
              <a:ext cx="617442" cy="402308"/>
              <a:chOff x="7125641" y="3578950"/>
              <a:chExt cx="537034" cy="402336"/>
            </a:xfrm>
          </p:grpSpPr>
          <p:sp>
            <p:nvSpPr>
              <p:cNvPr id="2216" name="Text Box 161"/>
              <p:cNvSpPr txBox="1">
                <a:spLocks noChangeArrowheads="1"/>
              </p:cNvSpPr>
              <p:nvPr/>
            </p:nvSpPr>
            <p:spPr bwMode="auto">
              <a:xfrm>
                <a:off x="7125641" y="3767414"/>
                <a:ext cx="55770" cy="107729"/>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B</a:t>
                </a:r>
              </a:p>
            </p:txBody>
          </p:sp>
          <p:grpSp>
            <p:nvGrpSpPr>
              <p:cNvPr id="2277" name="Group 447"/>
              <p:cNvGrpSpPr>
                <a:grpSpLocks/>
              </p:cNvGrpSpPr>
              <p:nvPr/>
            </p:nvGrpSpPr>
            <p:grpSpPr bwMode="auto">
              <a:xfrm>
                <a:off x="7196330" y="3578950"/>
                <a:ext cx="466345" cy="402336"/>
                <a:chOff x="5257800" y="2503932"/>
                <a:chExt cx="466344" cy="402336"/>
              </a:xfrm>
            </p:grpSpPr>
            <p:sp>
              <p:nvSpPr>
                <p:cNvPr id="2218" name="TextBox 547"/>
                <p:cNvSpPr txBox="1">
                  <a:spLocks noChangeArrowheads="1"/>
                </p:cNvSpPr>
                <p:nvPr/>
              </p:nvSpPr>
              <p:spPr bwMode="auto">
                <a:xfrm>
                  <a:off x="5257533" y="2597024"/>
                  <a:ext cx="466698" cy="309584"/>
                </a:xfrm>
                <a:prstGeom prst="rect">
                  <a:avLst/>
                </a:prstGeom>
                <a:solidFill>
                  <a:srgbClr val="00B0F0"/>
                </a:solidFill>
                <a:ln w="12700">
                  <a:solidFill>
                    <a:schemeClr val="tx1"/>
                  </a:solidFill>
                  <a:miter lim="800000"/>
                  <a:headEnd/>
                  <a:tailEnd/>
                </a:ln>
              </p:spPr>
              <p:txBody>
                <a:bodyPr wrap="none" lIns="0" tIns="0" rIns="0" bIns="0" anchorCtr="1"/>
                <a:lstStyle/>
                <a:p>
                  <a:pPr algn="ctr"/>
                  <a:r>
                    <a:rPr lang="en-US" sz="700" dirty="0">
                      <a:solidFill>
                        <a:srgbClr val="000000"/>
                      </a:solidFill>
                    </a:rPr>
                    <a:t>V</a:t>
                  </a:r>
                </a:p>
                <a:p>
                  <a:pPr algn="ctr"/>
                  <a:r>
                    <a:rPr lang="en-US" sz="700" dirty="0">
                      <a:solidFill>
                        <a:srgbClr val="000000"/>
                      </a:solidFill>
                    </a:rPr>
                    <a:t>MI</a:t>
                  </a:r>
                </a:p>
                <a:p>
                  <a:pPr algn="ctr"/>
                  <a:endParaRPr lang="en-US" sz="700" dirty="0">
                    <a:solidFill>
                      <a:srgbClr val="000000"/>
                    </a:solidFill>
                  </a:endParaRPr>
                </a:p>
              </p:txBody>
            </p:sp>
            <p:cxnSp>
              <p:nvCxnSpPr>
                <p:cNvPr id="549" name="Straight Connector 548"/>
                <p:cNvCxnSpPr/>
                <p:nvPr/>
              </p:nvCxnSpPr>
              <p:spPr>
                <a:xfrm rot="5400000">
                  <a:off x="5443618" y="2551457"/>
                  <a:ext cx="936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278" name="Group 1285"/>
            <p:cNvGrpSpPr>
              <a:grpSpLocks/>
            </p:cNvGrpSpPr>
            <p:nvPr/>
          </p:nvGrpSpPr>
          <p:grpSpPr bwMode="auto">
            <a:xfrm>
              <a:off x="6254913" y="1953013"/>
              <a:ext cx="788482" cy="761933"/>
              <a:chOff x="7084462" y="1403344"/>
              <a:chExt cx="685800" cy="761987"/>
            </a:xfrm>
          </p:grpSpPr>
          <p:grpSp>
            <p:nvGrpSpPr>
              <p:cNvPr id="2279" name="Group 185"/>
              <p:cNvGrpSpPr>
                <a:grpSpLocks/>
              </p:cNvGrpSpPr>
              <p:nvPr/>
            </p:nvGrpSpPr>
            <p:grpSpPr bwMode="auto">
              <a:xfrm>
                <a:off x="7084462" y="1607166"/>
                <a:ext cx="685800" cy="558165"/>
                <a:chOff x="7086600" y="457200"/>
                <a:chExt cx="685800" cy="558165"/>
              </a:xfrm>
            </p:grpSpPr>
            <p:sp>
              <p:nvSpPr>
                <p:cNvPr id="2212" name="TextBox 153"/>
                <p:cNvSpPr txBox="1">
                  <a:spLocks noChangeAspect="1"/>
                </p:cNvSpPr>
                <p:nvPr/>
              </p:nvSpPr>
              <p:spPr bwMode="auto">
                <a:xfrm>
                  <a:off x="7097403" y="558201"/>
                  <a:ext cx="675194" cy="457232"/>
                </a:xfrm>
                <a:prstGeom prst="rect">
                  <a:avLst/>
                </a:prstGeom>
                <a:solidFill>
                  <a:srgbClr val="FFC000"/>
                </a:solidFill>
                <a:ln w="12700">
                  <a:solidFill>
                    <a:schemeClr val="tx1"/>
                  </a:solidFill>
                  <a:miter lim="800000"/>
                  <a:headEnd/>
                  <a:tailEnd/>
                </a:ln>
              </p:spPr>
              <p:txBody>
                <a:bodyPr wrap="none" lIns="0" tIns="0" rIns="0" bIns="0"/>
                <a:lstStyle/>
                <a:p>
                  <a:pPr algn="ctr"/>
                  <a:r>
                    <a:rPr lang="en-US" sz="700" b="1" dirty="0">
                      <a:solidFill>
                        <a:srgbClr val="000000"/>
                      </a:solidFill>
                    </a:rPr>
                    <a:t>V</a:t>
                  </a:r>
                </a:p>
                <a:p>
                  <a:pPr algn="ctr"/>
                  <a:r>
                    <a:rPr lang="en-US" sz="700" b="1" dirty="0">
                      <a:solidFill>
                        <a:srgbClr val="000000"/>
                      </a:solidFill>
                    </a:rPr>
                    <a:t>STB</a:t>
                  </a:r>
                </a:p>
              </p:txBody>
            </p:sp>
            <p:grpSp>
              <p:nvGrpSpPr>
                <p:cNvPr id="2280" name="Group 98"/>
                <p:cNvGrpSpPr>
                  <a:grpSpLocks/>
                </p:cNvGrpSpPr>
                <p:nvPr/>
              </p:nvGrpSpPr>
              <p:grpSpPr bwMode="auto">
                <a:xfrm>
                  <a:off x="7386638" y="457200"/>
                  <a:ext cx="85725" cy="91440"/>
                  <a:chOff x="3124200" y="813435"/>
                  <a:chExt cx="85725" cy="91440"/>
                </a:xfrm>
              </p:grpSpPr>
              <p:cxnSp>
                <p:nvCxnSpPr>
                  <p:cNvPr id="152" name="Straight Connector 151"/>
                  <p:cNvCxnSpPr/>
                  <p:nvPr/>
                </p:nvCxnSpPr>
                <p:spPr>
                  <a:xfrm rot="5400000">
                    <a:off x="3103305" y="858867"/>
                    <a:ext cx="920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3164082" y="858867"/>
                    <a:ext cx="920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211" name="Text Box 174"/>
              <p:cNvSpPr txBox="1">
                <a:spLocks noChangeArrowheads="1"/>
              </p:cNvSpPr>
              <p:nvPr/>
            </p:nvSpPr>
            <p:spPr bwMode="auto">
              <a:xfrm>
                <a:off x="7266482" y="1403344"/>
                <a:ext cx="437794" cy="169289"/>
              </a:xfrm>
              <a:prstGeom prst="rect">
                <a:avLst/>
              </a:prstGeom>
              <a:noFill/>
              <a:ln w="9525">
                <a:noFill/>
                <a:miter lim="800000"/>
                <a:headEnd/>
                <a:tailEnd/>
              </a:ln>
            </p:spPr>
            <p:txBody>
              <a:bodyPr wrap="none" lIns="0" tIns="0" rIns="0" bIns="0">
                <a:spAutoFit/>
              </a:bodyPr>
              <a:lstStyle/>
              <a:p>
                <a:r>
                  <a:rPr lang="en-US" sz="1100" b="1" dirty="0">
                    <a:solidFill>
                      <a:srgbClr val="000000"/>
                    </a:solidFill>
                  </a:rPr>
                  <a:t>2 BSTB</a:t>
                </a:r>
              </a:p>
            </p:txBody>
          </p:sp>
        </p:grpSp>
        <p:grpSp>
          <p:nvGrpSpPr>
            <p:cNvPr id="2281" name="Group 1283"/>
            <p:cNvGrpSpPr>
              <a:grpSpLocks/>
            </p:cNvGrpSpPr>
            <p:nvPr/>
          </p:nvGrpSpPr>
          <p:grpSpPr bwMode="auto">
            <a:xfrm>
              <a:off x="6300670" y="3698548"/>
              <a:ext cx="619027" cy="402308"/>
              <a:chOff x="7124260" y="3026445"/>
              <a:chExt cx="538413" cy="402336"/>
            </a:xfrm>
          </p:grpSpPr>
          <p:grpSp>
            <p:nvGrpSpPr>
              <p:cNvPr id="2282" name="Group 589"/>
              <p:cNvGrpSpPr>
                <a:grpSpLocks/>
              </p:cNvGrpSpPr>
              <p:nvPr/>
            </p:nvGrpSpPr>
            <p:grpSpPr bwMode="auto">
              <a:xfrm>
                <a:off x="7196329" y="3026445"/>
                <a:ext cx="466344" cy="402336"/>
                <a:chOff x="7155402" y="2152705"/>
                <a:chExt cx="466344" cy="402336"/>
              </a:xfrm>
            </p:grpSpPr>
            <p:grpSp>
              <p:nvGrpSpPr>
                <p:cNvPr id="2283" name="Group 446"/>
                <p:cNvGrpSpPr>
                  <a:grpSpLocks/>
                </p:cNvGrpSpPr>
                <p:nvPr/>
              </p:nvGrpSpPr>
              <p:grpSpPr bwMode="auto">
                <a:xfrm>
                  <a:off x="7155402" y="2152705"/>
                  <a:ext cx="466344" cy="402336"/>
                  <a:chOff x="5257800" y="2052066"/>
                  <a:chExt cx="466344" cy="402336"/>
                </a:xfrm>
              </p:grpSpPr>
              <p:sp>
                <p:nvSpPr>
                  <p:cNvPr id="2208" name="TextBox 542"/>
                  <p:cNvSpPr txBox="1">
                    <a:spLocks noChangeArrowheads="1"/>
                  </p:cNvSpPr>
                  <p:nvPr/>
                </p:nvSpPr>
                <p:spPr bwMode="auto">
                  <a:xfrm>
                    <a:off x="5257533" y="2145174"/>
                    <a:ext cx="466698" cy="309584"/>
                  </a:xfrm>
                  <a:prstGeom prst="rect">
                    <a:avLst/>
                  </a:prstGeom>
                  <a:solidFill>
                    <a:srgbClr val="FF0000"/>
                  </a:solidFill>
                  <a:ln w="12700">
                    <a:solidFill>
                      <a:schemeClr val="tx1"/>
                    </a:solidFill>
                    <a:miter lim="800000"/>
                    <a:headEnd/>
                    <a:tailEnd/>
                  </a:ln>
                </p:spPr>
                <p:txBody>
                  <a:bodyPr wrap="none" lIns="0" tIns="0" rIns="0" bIns="0" anchorCtr="1"/>
                  <a:lstStyle/>
                  <a:p>
                    <a:pPr algn="ctr"/>
                    <a:r>
                      <a:rPr lang="en-US" sz="700" dirty="0">
                        <a:solidFill>
                          <a:srgbClr val="000000"/>
                        </a:solidFill>
                      </a:rPr>
                      <a:t>V</a:t>
                    </a:r>
                  </a:p>
                  <a:p>
                    <a:pPr algn="ctr"/>
                    <a:endParaRPr lang="en-US" sz="700" dirty="0">
                      <a:solidFill>
                        <a:srgbClr val="000000"/>
                      </a:solidFill>
                    </a:endParaRPr>
                  </a:p>
                </p:txBody>
              </p:sp>
              <p:cxnSp>
                <p:nvCxnSpPr>
                  <p:cNvPr id="544" name="Straight Connector 543"/>
                  <p:cNvCxnSpPr/>
                  <p:nvPr/>
                </p:nvCxnSpPr>
                <p:spPr>
                  <a:xfrm rot="5400000">
                    <a:off x="5451907" y="2099609"/>
                    <a:ext cx="936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07" name="TextBox 549"/>
                <p:cNvSpPr txBox="1">
                  <a:spLocks noChangeArrowheads="1"/>
                </p:cNvSpPr>
                <p:nvPr/>
              </p:nvSpPr>
              <p:spPr bwMode="auto">
                <a:xfrm rot="5400000" flipH="1">
                  <a:off x="7416331" y="2415819"/>
                  <a:ext cx="152411" cy="75942"/>
                </a:xfrm>
                <a:prstGeom prst="rect">
                  <a:avLst/>
                </a:prstGeom>
                <a:noFill/>
                <a:ln w="9525">
                  <a:noFill/>
                  <a:miter lim="800000"/>
                  <a:headEnd/>
                  <a:tailEnd/>
                </a:ln>
              </p:spPr>
              <p:txBody>
                <a:bodyPr wrap="none" lIns="0" tIns="0" rIns="0" bIns="0"/>
                <a:lstStyle/>
                <a:p>
                  <a:pPr algn="ctr"/>
                  <a:r>
                    <a:rPr lang="en-US" b="1" dirty="0">
                      <a:solidFill>
                        <a:srgbClr val="000000"/>
                      </a:solidFill>
                    </a:rPr>
                    <a:t>E</a:t>
                  </a:r>
                </a:p>
              </p:txBody>
            </p:sp>
          </p:grpSp>
          <p:sp>
            <p:nvSpPr>
              <p:cNvPr id="2205" name="Text Box 173"/>
              <p:cNvSpPr txBox="1">
                <a:spLocks noChangeArrowheads="1"/>
              </p:cNvSpPr>
              <p:nvPr/>
            </p:nvSpPr>
            <p:spPr bwMode="auto">
              <a:xfrm>
                <a:off x="7124260" y="3216512"/>
                <a:ext cx="55770" cy="107729"/>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A</a:t>
                </a:r>
              </a:p>
            </p:txBody>
          </p:sp>
        </p:grpSp>
        <p:grpSp>
          <p:nvGrpSpPr>
            <p:cNvPr id="2284" name="Group 1281"/>
            <p:cNvGrpSpPr>
              <a:grpSpLocks/>
            </p:cNvGrpSpPr>
            <p:nvPr/>
          </p:nvGrpSpPr>
          <p:grpSpPr bwMode="auto">
            <a:xfrm>
              <a:off x="6300670" y="4803481"/>
              <a:ext cx="619027" cy="403112"/>
              <a:chOff x="7124260" y="4131456"/>
              <a:chExt cx="538413" cy="403140"/>
            </a:xfrm>
          </p:grpSpPr>
          <p:sp>
            <p:nvSpPr>
              <p:cNvPr id="2196" name="Text Box 177"/>
              <p:cNvSpPr txBox="1">
                <a:spLocks noChangeArrowheads="1"/>
              </p:cNvSpPr>
              <p:nvPr/>
            </p:nvSpPr>
            <p:spPr bwMode="auto">
              <a:xfrm>
                <a:off x="7124260" y="4320695"/>
                <a:ext cx="55770" cy="107729"/>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C</a:t>
                </a:r>
              </a:p>
            </p:txBody>
          </p:sp>
          <p:grpSp>
            <p:nvGrpSpPr>
              <p:cNvPr id="2285" name="Group 1274"/>
              <p:cNvGrpSpPr>
                <a:grpSpLocks/>
              </p:cNvGrpSpPr>
              <p:nvPr/>
            </p:nvGrpSpPr>
            <p:grpSpPr bwMode="auto">
              <a:xfrm>
                <a:off x="7196329" y="4131456"/>
                <a:ext cx="466344" cy="403140"/>
                <a:chOff x="7196328" y="4131456"/>
                <a:chExt cx="466344" cy="403140"/>
              </a:xfrm>
            </p:grpSpPr>
            <p:grpSp>
              <p:nvGrpSpPr>
                <p:cNvPr id="2286" name="Group 531"/>
                <p:cNvGrpSpPr>
                  <a:grpSpLocks/>
                </p:cNvGrpSpPr>
                <p:nvPr/>
              </p:nvGrpSpPr>
              <p:grpSpPr bwMode="auto">
                <a:xfrm>
                  <a:off x="7196328" y="4131456"/>
                  <a:ext cx="466344" cy="402336"/>
                  <a:chOff x="5257800" y="2955798"/>
                  <a:chExt cx="466344" cy="402336"/>
                </a:xfrm>
              </p:grpSpPr>
              <p:sp>
                <p:nvSpPr>
                  <p:cNvPr id="2202" name="TextBox 532"/>
                  <p:cNvSpPr txBox="1">
                    <a:spLocks noChangeArrowheads="1"/>
                  </p:cNvSpPr>
                  <p:nvPr/>
                </p:nvSpPr>
                <p:spPr bwMode="auto">
                  <a:xfrm>
                    <a:off x="5257533" y="3045698"/>
                    <a:ext cx="466698" cy="266719"/>
                  </a:xfrm>
                  <a:prstGeom prst="rect">
                    <a:avLst/>
                  </a:prstGeom>
                  <a:solidFill>
                    <a:srgbClr val="FFC000"/>
                  </a:solidFill>
                  <a:ln w="12700">
                    <a:solidFill>
                      <a:schemeClr val="tx1"/>
                    </a:solidFill>
                    <a:miter lim="800000"/>
                    <a:headEnd/>
                    <a:tailEnd/>
                  </a:ln>
                </p:spPr>
                <p:txBody>
                  <a:bodyPr wrap="none" lIns="0" tIns="0" rIns="0" bIns="0" anchorCtr="1"/>
                  <a:lstStyle/>
                  <a:p>
                    <a:pPr algn="ctr"/>
                    <a:r>
                      <a:rPr lang="en-US" sz="700" dirty="0">
                        <a:solidFill>
                          <a:srgbClr val="000000"/>
                        </a:solidFill>
                      </a:rPr>
                      <a:t>V</a:t>
                    </a:r>
                  </a:p>
                  <a:p>
                    <a:pPr algn="ctr"/>
                    <a:endParaRPr lang="en-US" sz="700" dirty="0">
                      <a:solidFill>
                        <a:srgbClr val="000000"/>
                      </a:solidFill>
                    </a:endParaRPr>
                  </a:p>
                </p:txBody>
              </p:sp>
              <p:cxnSp>
                <p:nvCxnSpPr>
                  <p:cNvPr id="534" name="Straight Connector 533"/>
                  <p:cNvCxnSpPr/>
                  <p:nvPr/>
                </p:nvCxnSpPr>
                <p:spPr>
                  <a:xfrm rot="5400000">
                    <a:off x="5445794" y="3002510"/>
                    <a:ext cx="920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99" name="Line 163" descr="Wide upward diagonal"/>
                <p:cNvSpPr>
                  <a:spLocks noChangeShapeType="1"/>
                </p:cNvSpPr>
                <p:nvPr/>
              </p:nvSpPr>
              <p:spPr bwMode="auto">
                <a:xfrm>
                  <a:off x="7196061" y="4227707"/>
                  <a:ext cx="229207" cy="246079"/>
                </a:xfrm>
                <a:prstGeom prst="line">
                  <a:avLst/>
                </a:prstGeom>
                <a:noFill/>
                <a:ln w="12700">
                  <a:solidFill>
                    <a:schemeClr val="tx1"/>
                  </a:solidFill>
                  <a:round/>
                  <a:headEnd/>
                  <a:tailEnd/>
                </a:ln>
              </p:spPr>
              <p:txBody>
                <a:bodyPr wrap="none" anchor="ctr"/>
                <a:lstStyle/>
                <a:p>
                  <a:endParaRPr lang="en-US" dirty="0"/>
                </a:p>
              </p:txBody>
            </p:sp>
            <p:sp>
              <p:nvSpPr>
                <p:cNvPr id="2200" name="Line 164" descr="Wide upward diagonal"/>
                <p:cNvSpPr>
                  <a:spLocks noChangeShapeType="1"/>
                </p:cNvSpPr>
                <p:nvPr/>
              </p:nvSpPr>
              <p:spPr bwMode="auto">
                <a:xfrm>
                  <a:off x="7430791" y="4359478"/>
                  <a:ext cx="229207" cy="130184"/>
                </a:xfrm>
                <a:prstGeom prst="line">
                  <a:avLst/>
                </a:prstGeom>
                <a:noFill/>
                <a:ln w="12700">
                  <a:solidFill>
                    <a:schemeClr val="tx1"/>
                  </a:solidFill>
                  <a:round/>
                  <a:headEnd/>
                  <a:tailEnd/>
                </a:ln>
              </p:spPr>
              <p:txBody>
                <a:bodyPr wrap="none" anchor="ctr"/>
                <a:lstStyle/>
                <a:p>
                  <a:endParaRPr lang="en-US" dirty="0"/>
                </a:p>
              </p:txBody>
            </p:sp>
            <p:cxnSp>
              <p:nvCxnSpPr>
                <p:cNvPr id="1273" name="Straight Connector 1272"/>
                <p:cNvCxnSpPr>
                  <a:stCxn id="2199" idx="1"/>
                  <a:endCxn id="2200" idx="0"/>
                </p:cNvCxnSpPr>
                <p:nvPr/>
              </p:nvCxnSpPr>
              <p:spPr>
                <a:xfrm rot="5400000" flipH="1" flipV="1">
                  <a:off x="7370447" y="4415134"/>
                  <a:ext cx="114308" cy="55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287" name="Group 1280"/>
            <p:cNvGrpSpPr>
              <a:grpSpLocks/>
            </p:cNvGrpSpPr>
            <p:nvPr/>
          </p:nvGrpSpPr>
          <p:grpSpPr bwMode="auto">
            <a:xfrm>
              <a:off x="6139653" y="5355947"/>
              <a:ext cx="780044" cy="402308"/>
              <a:chOff x="6984212" y="4683961"/>
              <a:chExt cx="678461" cy="402336"/>
            </a:xfrm>
          </p:grpSpPr>
          <p:grpSp>
            <p:nvGrpSpPr>
              <p:cNvPr id="2288" name="Group 273"/>
              <p:cNvGrpSpPr>
                <a:grpSpLocks/>
              </p:cNvGrpSpPr>
              <p:nvPr/>
            </p:nvGrpSpPr>
            <p:grpSpPr bwMode="auto">
              <a:xfrm>
                <a:off x="7196329" y="4683961"/>
                <a:ext cx="466344" cy="402336"/>
                <a:chOff x="1143000" y="1813560"/>
                <a:chExt cx="466344" cy="402336"/>
              </a:xfrm>
            </p:grpSpPr>
            <p:sp>
              <p:nvSpPr>
                <p:cNvPr id="2192" name="TextBox 274"/>
                <p:cNvSpPr txBox="1">
                  <a:spLocks noChangeArrowheads="1"/>
                </p:cNvSpPr>
                <p:nvPr/>
              </p:nvSpPr>
              <p:spPr bwMode="auto">
                <a:xfrm>
                  <a:off x="1142733" y="1905031"/>
                  <a:ext cx="466698" cy="311172"/>
                </a:xfrm>
                <a:prstGeom prst="rect">
                  <a:avLst/>
                </a:prstGeom>
                <a:solidFill>
                  <a:srgbClr val="00B0F0"/>
                </a:solidFill>
                <a:ln w="12700">
                  <a:solidFill>
                    <a:schemeClr val="tx1"/>
                  </a:solidFill>
                  <a:miter lim="800000"/>
                  <a:headEnd/>
                  <a:tailEnd/>
                </a:ln>
              </p:spPr>
              <p:txBody>
                <a:bodyPr wrap="none" lIns="0" tIns="0" rIns="0" bIns="0" anchorCtr="1"/>
                <a:lstStyle/>
                <a:p>
                  <a:pPr algn="ctr"/>
                  <a:r>
                    <a:rPr lang="en-US" sz="700" dirty="0">
                      <a:solidFill>
                        <a:srgbClr val="000000"/>
                      </a:solidFill>
                    </a:rPr>
                    <a:t>V</a:t>
                  </a:r>
                </a:p>
                <a:p>
                  <a:pPr algn="ctr"/>
                  <a:endParaRPr lang="en-US" sz="700" dirty="0">
                    <a:solidFill>
                      <a:srgbClr val="000000"/>
                    </a:solidFill>
                  </a:endParaRPr>
                </a:p>
                <a:p>
                  <a:pPr algn="ctr"/>
                  <a:endParaRPr lang="en-US" sz="700" dirty="0">
                    <a:solidFill>
                      <a:srgbClr val="000000"/>
                    </a:solidFill>
                  </a:endParaRPr>
                </a:p>
              </p:txBody>
            </p:sp>
            <p:cxnSp>
              <p:nvCxnSpPr>
                <p:cNvPr id="276" name="Straight Connector 275"/>
                <p:cNvCxnSpPr/>
                <p:nvPr/>
              </p:nvCxnSpPr>
              <p:spPr>
                <a:xfrm>
                  <a:off x="1144980" y="1906294"/>
                  <a:ext cx="464110" cy="309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flipV="1">
                  <a:off x="1144980" y="1906294"/>
                  <a:ext cx="464110" cy="309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1330994" y="1860254"/>
                  <a:ext cx="920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91" name="Text Box 213"/>
              <p:cNvSpPr txBox="1">
                <a:spLocks noChangeArrowheads="1"/>
              </p:cNvSpPr>
              <p:nvPr/>
            </p:nvSpPr>
            <p:spPr bwMode="auto">
              <a:xfrm>
                <a:off x="6984212" y="4828845"/>
                <a:ext cx="229207" cy="215459"/>
              </a:xfrm>
              <a:prstGeom prst="rect">
                <a:avLst/>
              </a:prstGeom>
              <a:noFill/>
              <a:ln w="12700">
                <a:noFill/>
                <a:miter lim="800000"/>
                <a:headEnd/>
                <a:tailEnd/>
              </a:ln>
            </p:spPr>
            <p:txBody>
              <a:bodyPr lIns="0" tIns="0" rIns="0" bIns="0" anchor="ctr" anchorCtr="1">
                <a:spAutoFit/>
              </a:bodyPr>
              <a:lstStyle/>
              <a:p>
                <a:r>
                  <a:rPr lang="en-US" sz="700" b="1" dirty="0">
                    <a:solidFill>
                      <a:srgbClr val="000000"/>
                    </a:solidFill>
                  </a:rPr>
                  <a:t>HHC</a:t>
                </a:r>
              </a:p>
              <a:p>
                <a:r>
                  <a:rPr lang="en-US" sz="700" b="1" dirty="0">
                    <a:solidFill>
                      <a:srgbClr val="000000"/>
                    </a:solidFill>
                  </a:rPr>
                  <a:t>BDE</a:t>
                </a:r>
              </a:p>
            </p:txBody>
          </p:sp>
        </p:grpSp>
        <p:cxnSp>
          <p:nvCxnSpPr>
            <p:cNvPr id="485" name="Straight Connector 484"/>
            <p:cNvCxnSpPr/>
            <p:nvPr/>
          </p:nvCxnSpPr>
          <p:spPr>
            <a:xfrm rot="5400000">
              <a:off x="6509706" y="1838713"/>
              <a:ext cx="1523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77" name="Text Box 34"/>
            <p:cNvSpPr txBox="1">
              <a:spLocks noChangeArrowheads="1"/>
            </p:cNvSpPr>
            <p:nvPr/>
          </p:nvSpPr>
          <p:spPr bwMode="auto">
            <a:xfrm>
              <a:off x="6422698" y="3540145"/>
              <a:ext cx="554639" cy="107722"/>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“Hell Raiser”</a:t>
              </a:r>
            </a:p>
          </p:txBody>
        </p:sp>
        <p:sp>
          <p:nvSpPr>
            <p:cNvPr id="2178" name="Text Box 34"/>
            <p:cNvSpPr txBox="1">
              <a:spLocks noChangeArrowheads="1"/>
            </p:cNvSpPr>
            <p:nvPr/>
          </p:nvSpPr>
          <p:spPr bwMode="auto">
            <a:xfrm>
              <a:off x="6394124" y="4662507"/>
              <a:ext cx="543418" cy="107722"/>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“Nighthawk”</a:t>
              </a:r>
            </a:p>
          </p:txBody>
        </p:sp>
        <p:sp>
          <p:nvSpPr>
            <p:cNvPr id="2179" name="Text Box 34"/>
            <p:cNvSpPr txBox="1">
              <a:spLocks noChangeArrowheads="1"/>
            </p:cNvSpPr>
            <p:nvPr/>
          </p:nvSpPr>
          <p:spPr bwMode="auto">
            <a:xfrm>
              <a:off x="6501280" y="4093389"/>
              <a:ext cx="333425" cy="107722"/>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“Beast”</a:t>
              </a:r>
            </a:p>
          </p:txBody>
        </p:sp>
        <p:sp>
          <p:nvSpPr>
            <p:cNvPr id="2180" name="Text Box 34"/>
            <p:cNvSpPr txBox="1">
              <a:spLocks noChangeArrowheads="1"/>
            </p:cNvSpPr>
            <p:nvPr/>
          </p:nvSpPr>
          <p:spPr bwMode="auto">
            <a:xfrm>
              <a:off x="6470323" y="5197495"/>
              <a:ext cx="387927" cy="107722"/>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“Venom”</a:t>
              </a:r>
            </a:p>
          </p:txBody>
        </p:sp>
        <p:sp>
          <p:nvSpPr>
            <p:cNvPr id="2181" name="Text Box 34"/>
            <p:cNvSpPr txBox="1">
              <a:spLocks noChangeArrowheads="1"/>
            </p:cNvSpPr>
            <p:nvPr/>
          </p:nvSpPr>
          <p:spPr bwMode="auto">
            <a:xfrm>
              <a:off x="6498899" y="5770582"/>
              <a:ext cx="323807" cy="107722"/>
            </a:xfrm>
            <a:prstGeom prst="rect">
              <a:avLst/>
            </a:prstGeom>
            <a:noFill/>
            <a:ln w="9525">
              <a:noFill/>
              <a:miter lim="800000"/>
              <a:headEnd/>
              <a:tailEnd/>
            </a:ln>
          </p:spPr>
          <p:txBody>
            <a:bodyPr wrap="none" lIns="0" tIns="0" rIns="0" bIns="0" anchor="ctr" anchorCtr="1">
              <a:spAutoFit/>
            </a:bodyPr>
            <a:lstStyle/>
            <a:p>
              <a:r>
                <a:rPr lang="en-US" sz="700" b="1" dirty="0">
                  <a:solidFill>
                    <a:srgbClr val="000000"/>
                  </a:solidFill>
                </a:rPr>
                <a:t>“Hawk”</a:t>
              </a:r>
            </a:p>
          </p:txBody>
        </p:sp>
        <p:sp>
          <p:nvSpPr>
            <p:cNvPr id="523" name="TextBox 522"/>
            <p:cNvSpPr txBox="1"/>
            <p:nvPr/>
          </p:nvSpPr>
          <p:spPr>
            <a:xfrm>
              <a:off x="6344516" y="2719772"/>
              <a:ext cx="782930" cy="261936"/>
            </a:xfrm>
            <a:prstGeom prst="rect">
              <a:avLst/>
            </a:prstGeom>
            <a:noFill/>
          </p:spPr>
          <p:txBody>
            <a:bodyPr wrap="none">
              <a:spAutoFit/>
            </a:bodyPr>
            <a:lstStyle/>
            <a:p>
              <a:pPr fontAlgn="auto">
                <a:spcBef>
                  <a:spcPts val="0"/>
                </a:spcBef>
                <a:spcAft>
                  <a:spcPts val="0"/>
                </a:spcAft>
                <a:defRPr/>
              </a:pPr>
              <a:r>
                <a:rPr lang="en-US" sz="1050" b="1" dirty="0">
                  <a:solidFill>
                    <a:prstClr val="black"/>
                  </a:solidFill>
                  <a:latin typeface="Arial" pitchFamily="34" charset="0"/>
                  <a:cs typeface="Arial" pitchFamily="34" charset="0"/>
                </a:rPr>
                <a:t>RAPTOR</a:t>
              </a:r>
            </a:p>
          </p:txBody>
        </p:sp>
        <p:sp>
          <p:nvSpPr>
            <p:cNvPr id="2183" name="TextBox 1360"/>
            <p:cNvSpPr txBox="1">
              <a:spLocks noChangeArrowheads="1"/>
            </p:cNvSpPr>
            <p:nvPr/>
          </p:nvSpPr>
          <p:spPr bwMode="auto">
            <a:xfrm>
              <a:off x="6252176" y="2914421"/>
              <a:ext cx="1143000" cy="221599"/>
            </a:xfrm>
            <a:prstGeom prst="rect">
              <a:avLst/>
            </a:prstGeom>
            <a:noFill/>
            <a:ln w="9525">
              <a:noFill/>
              <a:miter lim="800000"/>
              <a:headEnd/>
              <a:tailEnd/>
            </a:ln>
          </p:spPr>
          <p:txBody>
            <a:bodyPr lIns="18288" tIns="18288" rIns="18288" bIns="18288">
              <a:spAutoFit/>
            </a:bodyPr>
            <a:lstStyle/>
            <a:p>
              <a:r>
                <a:rPr lang="en-US" sz="600" b="1" dirty="0">
                  <a:solidFill>
                    <a:srgbClr val="000000"/>
                  </a:solidFill>
                </a:rPr>
                <a:t>OIC – MAJ Spears</a:t>
              </a:r>
            </a:p>
            <a:p>
              <a:r>
                <a:rPr lang="en-US" sz="600" b="1" dirty="0">
                  <a:solidFill>
                    <a:srgbClr val="000000"/>
                  </a:solidFill>
                </a:rPr>
                <a:t>CSM – 1SG Taylor, G</a:t>
              </a:r>
              <a:endParaRPr lang="en-US" sz="600" b="1" dirty="0">
                <a:solidFill>
                  <a:srgbClr val="FF0000"/>
                </a:solidFill>
              </a:endParaRPr>
            </a:p>
          </p:txBody>
        </p:sp>
        <p:sp>
          <p:nvSpPr>
            <p:cNvPr id="2184" name="TextBox 374"/>
            <p:cNvSpPr txBox="1">
              <a:spLocks noChangeArrowheads="1"/>
            </p:cNvSpPr>
            <p:nvPr/>
          </p:nvSpPr>
          <p:spPr bwMode="auto">
            <a:xfrm>
              <a:off x="6172200" y="5856987"/>
              <a:ext cx="958917" cy="261610"/>
            </a:xfrm>
            <a:prstGeom prst="rect">
              <a:avLst/>
            </a:prstGeom>
            <a:noFill/>
            <a:ln w="9525">
              <a:noFill/>
              <a:miter lim="800000"/>
              <a:headEnd/>
              <a:tailEnd/>
            </a:ln>
          </p:spPr>
          <p:txBody>
            <a:bodyPr wrap="none">
              <a:spAutoFit/>
            </a:bodyPr>
            <a:lstStyle/>
            <a:p>
              <a:r>
                <a:rPr lang="en-US" sz="1100" b="1" dirty="0">
                  <a:solidFill>
                    <a:srgbClr val="000000"/>
                  </a:solidFill>
                </a:rPr>
                <a:t>(~622=93%)</a:t>
              </a:r>
            </a:p>
          </p:txBody>
        </p:sp>
        <p:sp>
          <p:nvSpPr>
            <p:cNvPr id="2185" name="Text Box 34"/>
            <p:cNvSpPr txBox="1">
              <a:spLocks noChangeArrowheads="1"/>
            </p:cNvSpPr>
            <p:nvPr/>
          </p:nvSpPr>
          <p:spPr bwMode="auto">
            <a:xfrm>
              <a:off x="6801424" y="5520952"/>
              <a:ext cx="998538" cy="184666"/>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CPT DeJesus</a:t>
              </a:r>
            </a:p>
            <a:p>
              <a:r>
                <a:rPr lang="en-US" sz="600" b="1" dirty="0">
                  <a:solidFill>
                    <a:srgbClr val="000000"/>
                  </a:solidFill>
                </a:rPr>
                <a:t>1SG – 1SG TBD</a:t>
              </a:r>
            </a:p>
          </p:txBody>
        </p:sp>
        <p:sp>
          <p:nvSpPr>
            <p:cNvPr id="2186" name="Text Box 34"/>
            <p:cNvSpPr txBox="1">
              <a:spLocks noChangeArrowheads="1"/>
            </p:cNvSpPr>
            <p:nvPr/>
          </p:nvSpPr>
          <p:spPr bwMode="auto">
            <a:xfrm>
              <a:off x="6782203" y="4937109"/>
              <a:ext cx="998538" cy="184666"/>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CPT Sparks</a:t>
              </a:r>
            </a:p>
            <a:p>
              <a:r>
                <a:rPr lang="en-US" sz="600" b="1" dirty="0">
                  <a:solidFill>
                    <a:srgbClr val="000000"/>
                  </a:solidFill>
                </a:rPr>
                <a:t>1SG – </a:t>
              </a:r>
              <a:r>
                <a:rPr lang="en-US" sz="600" b="1" dirty="0" smtClean="0">
                  <a:solidFill>
                    <a:srgbClr val="000000"/>
                  </a:solidFill>
                </a:rPr>
                <a:t>1SG Taylor</a:t>
              </a:r>
              <a:endParaRPr lang="en-US" sz="600" b="1" dirty="0">
                <a:solidFill>
                  <a:srgbClr val="000000"/>
                </a:solidFill>
              </a:endParaRPr>
            </a:p>
          </p:txBody>
        </p:sp>
        <p:sp>
          <p:nvSpPr>
            <p:cNvPr id="2187" name="Text Box 34"/>
            <p:cNvSpPr txBox="1">
              <a:spLocks noChangeArrowheads="1"/>
            </p:cNvSpPr>
            <p:nvPr/>
          </p:nvSpPr>
          <p:spPr bwMode="auto">
            <a:xfrm>
              <a:off x="6818012" y="4415065"/>
              <a:ext cx="998538" cy="184666"/>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1LT Holmbeck</a:t>
              </a:r>
            </a:p>
            <a:p>
              <a:r>
                <a:rPr lang="en-US" sz="600" b="1" dirty="0">
                  <a:solidFill>
                    <a:srgbClr val="000000"/>
                  </a:solidFill>
                </a:rPr>
                <a:t>1SG – </a:t>
              </a:r>
              <a:r>
                <a:rPr lang="en-US" sz="600" b="1" dirty="0" smtClean="0">
                  <a:solidFill>
                    <a:srgbClr val="000000"/>
                  </a:solidFill>
                </a:rPr>
                <a:t>SFC(P) </a:t>
              </a:r>
              <a:r>
                <a:rPr lang="en-US" sz="600" b="1" dirty="0">
                  <a:solidFill>
                    <a:srgbClr val="000000"/>
                  </a:solidFill>
                </a:rPr>
                <a:t>Totten</a:t>
              </a:r>
            </a:p>
          </p:txBody>
        </p:sp>
        <p:sp>
          <p:nvSpPr>
            <p:cNvPr id="2188" name="Text Box 34"/>
            <p:cNvSpPr txBox="1">
              <a:spLocks noChangeArrowheads="1"/>
            </p:cNvSpPr>
            <p:nvPr/>
          </p:nvSpPr>
          <p:spPr bwMode="auto">
            <a:xfrm>
              <a:off x="6819727" y="3883024"/>
              <a:ext cx="998538" cy="184666"/>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1LT Collini</a:t>
              </a:r>
            </a:p>
            <a:p>
              <a:r>
                <a:rPr lang="en-US" sz="600" b="1" dirty="0">
                  <a:solidFill>
                    <a:srgbClr val="000000"/>
                  </a:solidFill>
                </a:rPr>
                <a:t>1SG – SFC Peasgood</a:t>
              </a:r>
            </a:p>
          </p:txBody>
        </p:sp>
        <p:sp>
          <p:nvSpPr>
            <p:cNvPr id="2189" name="Text Box 34"/>
            <p:cNvSpPr txBox="1">
              <a:spLocks noChangeArrowheads="1"/>
            </p:cNvSpPr>
            <p:nvPr/>
          </p:nvSpPr>
          <p:spPr bwMode="auto">
            <a:xfrm>
              <a:off x="6792994" y="3316588"/>
              <a:ext cx="998538" cy="184666"/>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CPT Calkins</a:t>
              </a:r>
            </a:p>
            <a:p>
              <a:r>
                <a:rPr lang="en-US" sz="600" b="1" dirty="0">
                  <a:solidFill>
                    <a:srgbClr val="000000"/>
                  </a:solidFill>
                </a:rPr>
                <a:t>1SG – SFC (P) Silva</a:t>
              </a:r>
            </a:p>
          </p:txBody>
        </p:sp>
      </p:grpSp>
      <p:sp>
        <p:nvSpPr>
          <p:cNvPr id="2138" name="Text Box 34"/>
          <p:cNvSpPr txBox="1">
            <a:spLocks noChangeArrowheads="1"/>
          </p:cNvSpPr>
          <p:nvPr/>
        </p:nvSpPr>
        <p:spPr bwMode="auto">
          <a:xfrm>
            <a:off x="8261350" y="4875213"/>
            <a:ext cx="998538" cy="276225"/>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CPT Glass/</a:t>
            </a:r>
          </a:p>
          <a:p>
            <a:r>
              <a:rPr lang="en-US" sz="600" b="1" dirty="0">
                <a:solidFill>
                  <a:srgbClr val="000000"/>
                </a:solidFill>
              </a:rPr>
              <a:t>           CPT Wagner</a:t>
            </a:r>
          </a:p>
          <a:p>
            <a:r>
              <a:rPr lang="en-US" sz="600" b="1" dirty="0">
                <a:solidFill>
                  <a:srgbClr val="000000"/>
                </a:solidFill>
              </a:rPr>
              <a:t>1SG – 1SG Harris</a:t>
            </a:r>
          </a:p>
        </p:txBody>
      </p:sp>
      <p:sp>
        <p:nvSpPr>
          <p:cNvPr id="2139" name="Text Box 34"/>
          <p:cNvSpPr txBox="1">
            <a:spLocks noChangeArrowheads="1"/>
          </p:cNvSpPr>
          <p:nvPr/>
        </p:nvSpPr>
        <p:spPr bwMode="auto">
          <a:xfrm>
            <a:off x="8289925" y="4359275"/>
            <a:ext cx="998538" cy="276225"/>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CPT Teter/</a:t>
            </a:r>
          </a:p>
          <a:p>
            <a:r>
              <a:rPr lang="en-US" sz="600" b="1" dirty="0">
                <a:solidFill>
                  <a:srgbClr val="000000"/>
                </a:solidFill>
              </a:rPr>
              <a:t>            CPT Petrelli</a:t>
            </a:r>
          </a:p>
          <a:p>
            <a:r>
              <a:rPr lang="en-US" sz="600" b="1" dirty="0">
                <a:solidFill>
                  <a:srgbClr val="000000"/>
                </a:solidFill>
              </a:rPr>
              <a:t>1SG – 1SG Carter</a:t>
            </a:r>
          </a:p>
        </p:txBody>
      </p:sp>
      <p:sp>
        <p:nvSpPr>
          <p:cNvPr id="2140" name="Text Box 34"/>
          <p:cNvSpPr txBox="1">
            <a:spLocks noChangeArrowheads="1"/>
          </p:cNvSpPr>
          <p:nvPr/>
        </p:nvSpPr>
        <p:spPr bwMode="auto">
          <a:xfrm>
            <a:off x="8270875" y="3873500"/>
            <a:ext cx="998538" cy="184150"/>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1LT Calkins</a:t>
            </a:r>
          </a:p>
          <a:p>
            <a:r>
              <a:rPr lang="en-US" sz="600" b="1" dirty="0">
                <a:solidFill>
                  <a:srgbClr val="000000"/>
                </a:solidFill>
              </a:rPr>
              <a:t>1SG – 1SG Gabriel</a:t>
            </a:r>
          </a:p>
        </p:txBody>
      </p:sp>
      <p:sp>
        <p:nvSpPr>
          <p:cNvPr id="2141" name="Text Box 34"/>
          <p:cNvSpPr txBox="1">
            <a:spLocks noChangeArrowheads="1"/>
          </p:cNvSpPr>
          <p:nvPr/>
        </p:nvSpPr>
        <p:spPr bwMode="auto">
          <a:xfrm>
            <a:off x="8297863" y="3324225"/>
            <a:ext cx="998537" cy="184150"/>
          </a:xfrm>
          <a:prstGeom prst="rect">
            <a:avLst/>
          </a:prstGeom>
          <a:noFill/>
          <a:ln w="9525">
            <a:noFill/>
            <a:miter lim="800000"/>
            <a:headEnd/>
            <a:tailEnd/>
          </a:ln>
        </p:spPr>
        <p:txBody>
          <a:bodyPr lIns="0" tIns="0" rIns="0" bIns="0" anchor="ctr" anchorCtr="1">
            <a:spAutoFit/>
          </a:bodyPr>
          <a:lstStyle/>
          <a:p>
            <a:r>
              <a:rPr lang="en-US" sz="600" b="1" dirty="0">
                <a:solidFill>
                  <a:srgbClr val="000000"/>
                </a:solidFill>
              </a:rPr>
              <a:t>OIC – 1LT Ring</a:t>
            </a:r>
          </a:p>
          <a:p>
            <a:r>
              <a:rPr lang="en-US" sz="600" b="1" dirty="0">
                <a:solidFill>
                  <a:srgbClr val="000000"/>
                </a:solidFill>
              </a:rPr>
              <a:t>1SG – 1SG Sanders</a:t>
            </a:r>
          </a:p>
        </p:txBody>
      </p:sp>
      <p:sp>
        <p:nvSpPr>
          <p:cNvPr id="2142" name="TextBox 418"/>
          <p:cNvSpPr txBox="1">
            <a:spLocks noChangeArrowheads="1"/>
          </p:cNvSpPr>
          <p:nvPr/>
        </p:nvSpPr>
        <p:spPr bwMode="auto">
          <a:xfrm>
            <a:off x="1752600" y="6465888"/>
            <a:ext cx="958850" cy="261937"/>
          </a:xfrm>
          <a:prstGeom prst="rect">
            <a:avLst/>
          </a:prstGeom>
          <a:noFill/>
          <a:ln w="9525">
            <a:noFill/>
            <a:miter lim="800000"/>
            <a:headEnd/>
            <a:tailEnd/>
          </a:ln>
        </p:spPr>
        <p:txBody>
          <a:bodyPr wrap="none">
            <a:spAutoFit/>
          </a:bodyPr>
          <a:lstStyle/>
          <a:p>
            <a:r>
              <a:rPr lang="en-US" sz="1100" b="1" dirty="0">
                <a:solidFill>
                  <a:srgbClr val="000000"/>
                </a:solidFill>
              </a:rPr>
              <a:t>(~730=90%)</a:t>
            </a:r>
          </a:p>
        </p:txBody>
      </p:sp>
      <p:sp>
        <p:nvSpPr>
          <p:cNvPr id="2143" name="TextBox 419"/>
          <p:cNvSpPr txBox="1">
            <a:spLocks noChangeArrowheads="1"/>
          </p:cNvSpPr>
          <p:nvPr/>
        </p:nvSpPr>
        <p:spPr bwMode="auto">
          <a:xfrm>
            <a:off x="6781800" y="485775"/>
            <a:ext cx="914400" cy="214313"/>
          </a:xfrm>
          <a:prstGeom prst="rect">
            <a:avLst/>
          </a:prstGeom>
          <a:noFill/>
          <a:ln w="9525">
            <a:noFill/>
            <a:miter lim="800000"/>
            <a:headEnd/>
            <a:tailEnd/>
          </a:ln>
        </p:spPr>
        <p:txBody>
          <a:bodyPr>
            <a:spAutoFit/>
          </a:bodyPr>
          <a:lstStyle/>
          <a:p>
            <a:r>
              <a:rPr lang="en-US" sz="800" b="1" dirty="0">
                <a:solidFill>
                  <a:srgbClr val="000000"/>
                </a:solidFill>
              </a:rPr>
              <a:t>BCT Staff</a:t>
            </a:r>
          </a:p>
        </p:txBody>
      </p:sp>
      <p:sp>
        <p:nvSpPr>
          <p:cNvPr id="2144" name="Rectangle 417"/>
          <p:cNvSpPr>
            <a:spLocks noChangeArrowheads="1"/>
          </p:cNvSpPr>
          <p:nvPr/>
        </p:nvSpPr>
        <p:spPr bwMode="auto">
          <a:xfrm>
            <a:off x="3862388" y="1323975"/>
            <a:ext cx="1392237" cy="306388"/>
          </a:xfrm>
          <a:prstGeom prst="rect">
            <a:avLst/>
          </a:prstGeom>
          <a:noFill/>
          <a:ln w="9525">
            <a:noFill/>
            <a:miter lim="800000"/>
            <a:headEnd/>
            <a:tailEnd/>
          </a:ln>
        </p:spPr>
        <p:txBody>
          <a:bodyPr wrap="none">
            <a:spAutoFit/>
          </a:bodyPr>
          <a:lstStyle/>
          <a:p>
            <a:r>
              <a:rPr lang="en-US" sz="700" b="1" dirty="0">
                <a:solidFill>
                  <a:srgbClr val="000000"/>
                </a:solidFill>
              </a:rPr>
              <a:t>CDR – LTC Hedrick (May 12)</a:t>
            </a:r>
          </a:p>
          <a:p>
            <a:r>
              <a:rPr lang="en-US" sz="700" b="1" dirty="0">
                <a:solidFill>
                  <a:srgbClr val="000000"/>
                </a:solidFill>
              </a:rPr>
              <a:t>CSM – CSM Haywood</a:t>
            </a:r>
          </a:p>
        </p:txBody>
      </p:sp>
      <p:graphicFrame>
        <p:nvGraphicFramePr>
          <p:cNvPr id="2050" name="Object 3"/>
          <p:cNvGraphicFramePr>
            <a:graphicFrameLocks noChangeAspect="1"/>
          </p:cNvGraphicFramePr>
          <p:nvPr/>
        </p:nvGraphicFramePr>
        <p:xfrm>
          <a:off x="8572500" y="53975"/>
          <a:ext cx="339725" cy="381000"/>
        </p:xfrm>
        <a:graphic>
          <a:graphicData uri="http://schemas.openxmlformats.org/presentationml/2006/ole">
            <p:oleObj spid="_x0000_s34818" name="Bitmap Image" r:id="rId3" imgW="7621064" imgH="5714286" progId="PBrush">
              <p:embed/>
            </p:oleObj>
          </a:graphicData>
        </a:graphic>
      </p:graphicFrame>
      <p:sp>
        <p:nvSpPr>
          <p:cNvPr id="421" name="Text Box 8"/>
          <p:cNvSpPr txBox="1">
            <a:spLocks noChangeArrowheads="1"/>
          </p:cNvSpPr>
          <p:nvPr/>
        </p:nvSpPr>
        <p:spPr bwMode="auto">
          <a:xfrm>
            <a:off x="2282825" y="14288"/>
            <a:ext cx="4572000" cy="169862"/>
          </a:xfrm>
          <a:prstGeom prst="rect">
            <a:avLst/>
          </a:prstGeom>
          <a:solidFill>
            <a:srgbClr val="008000"/>
          </a:solidFill>
          <a:ln w="9525">
            <a:noFill/>
            <a:miter lim="800000"/>
            <a:headEnd/>
            <a:tailEnd/>
          </a:ln>
        </p:spPr>
        <p:txBody>
          <a:bodyPr lIns="0" tIns="0" rIns="0" bIns="0" anchor="ctr" anchorCtr="1">
            <a:spAutoFit/>
          </a:bodyPr>
          <a:lstStyle/>
          <a:p>
            <a:pPr algn="ctr" fontAlgn="auto">
              <a:spcBef>
                <a:spcPts val="0"/>
              </a:spcBef>
              <a:spcAft>
                <a:spcPts val="0"/>
              </a:spcAft>
              <a:defRPr/>
            </a:pPr>
            <a:r>
              <a:rPr lang="en-US" sz="1100" kern="0" dirty="0">
                <a:solidFill>
                  <a:sysClr val="window" lastClr="FFFFFF"/>
                </a:solidFill>
                <a:latin typeface="Arial" pitchFamily="34" charset="0"/>
                <a:cs typeface="Arial" pitchFamily="34" charset="0"/>
              </a:rPr>
              <a:t>UNCLASSIFIED</a:t>
            </a:r>
          </a:p>
        </p:txBody>
      </p:sp>
      <p:pic>
        <p:nvPicPr>
          <p:cNvPr id="2160" name="Picture 61"/>
          <p:cNvPicPr>
            <a:picLocks noChangeAspect="1" noChangeArrowheads="1"/>
          </p:cNvPicPr>
          <p:nvPr/>
        </p:nvPicPr>
        <p:blipFill>
          <a:blip r:embed="rId4" cstate="email"/>
          <a:srcRect/>
          <a:stretch>
            <a:fillRect/>
          </a:stretch>
        </p:blipFill>
        <p:spPr bwMode="auto">
          <a:xfrm>
            <a:off x="277813" y="55563"/>
            <a:ext cx="304800" cy="422275"/>
          </a:xfrm>
          <a:prstGeom prst="rect">
            <a:avLst/>
          </a:prstGeom>
          <a:noFill/>
          <a:ln w="9525">
            <a:noFill/>
            <a:miter lim="800000"/>
            <a:headEnd/>
            <a:tailEnd/>
          </a:ln>
        </p:spPr>
      </p:pic>
      <p:grpSp>
        <p:nvGrpSpPr>
          <p:cNvPr id="2289" name="Group 33"/>
          <p:cNvGrpSpPr>
            <a:grpSpLocks/>
          </p:cNvGrpSpPr>
          <p:nvPr/>
        </p:nvGrpSpPr>
        <p:grpSpPr bwMode="auto">
          <a:xfrm>
            <a:off x="6781800" y="5735638"/>
            <a:ext cx="2057400" cy="893762"/>
            <a:chOff x="-183777" y="2633476"/>
            <a:chExt cx="3511296" cy="1420128"/>
          </a:xfrm>
        </p:grpSpPr>
        <p:sp>
          <p:nvSpPr>
            <p:cNvPr id="2164" name="TextBox 425"/>
            <p:cNvSpPr txBox="1">
              <a:spLocks noChangeArrowheads="1"/>
            </p:cNvSpPr>
            <p:nvPr/>
          </p:nvSpPr>
          <p:spPr bwMode="auto">
            <a:xfrm>
              <a:off x="-31377" y="2633477"/>
              <a:ext cx="3200400" cy="255271"/>
            </a:xfrm>
            <a:prstGeom prst="rect">
              <a:avLst/>
            </a:prstGeom>
            <a:noFill/>
            <a:ln w="9525">
              <a:noFill/>
              <a:miter lim="800000"/>
              <a:headEnd/>
              <a:tailEnd/>
            </a:ln>
          </p:spPr>
          <p:txBody>
            <a:bodyPr>
              <a:spAutoFit/>
            </a:bodyPr>
            <a:lstStyle/>
            <a:p>
              <a:pPr algn="ctr"/>
              <a:r>
                <a:rPr lang="en-US" sz="800" b="1" dirty="0">
                  <a:solidFill>
                    <a:srgbClr val="000000"/>
                  </a:solidFill>
                  <a:latin typeface="Calibri" pitchFamily="34" charset="0"/>
                </a:rPr>
                <a:t>6 x BN STAFF</a:t>
              </a:r>
            </a:p>
          </p:txBody>
        </p:sp>
        <p:grpSp>
          <p:nvGrpSpPr>
            <p:cNvPr id="2290" name="Group 27"/>
            <p:cNvGrpSpPr>
              <a:grpSpLocks/>
            </p:cNvGrpSpPr>
            <p:nvPr/>
          </p:nvGrpSpPr>
          <p:grpSpPr bwMode="auto">
            <a:xfrm>
              <a:off x="-183777" y="2633476"/>
              <a:ext cx="3511296" cy="1420128"/>
              <a:chOff x="-475130" y="151150"/>
              <a:chExt cx="3511296" cy="1420128"/>
            </a:xfrm>
          </p:grpSpPr>
          <p:grpSp>
            <p:nvGrpSpPr>
              <p:cNvPr id="2291" name="Group 1388"/>
              <p:cNvGrpSpPr>
                <a:grpSpLocks/>
              </p:cNvGrpSpPr>
              <p:nvPr/>
            </p:nvGrpSpPr>
            <p:grpSpPr bwMode="auto">
              <a:xfrm>
                <a:off x="-475130" y="151150"/>
                <a:ext cx="3511296" cy="1420128"/>
                <a:chOff x="6093927" y="4858049"/>
                <a:chExt cx="1758439" cy="2550587"/>
              </a:xfrm>
            </p:grpSpPr>
            <p:sp>
              <p:nvSpPr>
                <p:cNvPr id="439" name="Rounded Rectangle 438"/>
                <p:cNvSpPr/>
                <p:nvPr/>
              </p:nvSpPr>
              <p:spPr>
                <a:xfrm>
                  <a:off x="6093927" y="4858049"/>
                  <a:ext cx="1758439" cy="255058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anchorCtr="1"/>
                <a:lstStyle/>
                <a:p>
                  <a:pPr algn="ctr" fontAlgn="auto">
                    <a:spcBef>
                      <a:spcPts val="0"/>
                    </a:spcBef>
                    <a:spcAft>
                      <a:spcPts val="0"/>
                    </a:spcAft>
                    <a:defRPr/>
                  </a:pPr>
                  <a:endParaRPr lang="en-US" sz="900" b="1" dirty="0">
                    <a:solidFill>
                      <a:prstClr val="black"/>
                    </a:solidFill>
                    <a:cs typeface="Arial" pitchFamily="34" charset="0"/>
                  </a:endParaRPr>
                </a:p>
              </p:txBody>
            </p:sp>
            <p:sp>
              <p:nvSpPr>
                <p:cNvPr id="2169" name="TextBox 31"/>
                <p:cNvSpPr txBox="1">
                  <a:spLocks noChangeArrowheads="1"/>
                </p:cNvSpPr>
                <p:nvPr/>
              </p:nvSpPr>
              <p:spPr bwMode="auto">
                <a:xfrm>
                  <a:off x="6284716" y="5506676"/>
                  <a:ext cx="674696" cy="1642462"/>
                </a:xfrm>
                <a:prstGeom prst="rect">
                  <a:avLst/>
                </a:prstGeom>
                <a:noFill/>
                <a:ln w="9525">
                  <a:noFill/>
                  <a:miter lim="800000"/>
                  <a:headEnd/>
                  <a:tailEnd/>
                </a:ln>
              </p:spPr>
              <p:txBody>
                <a:bodyPr lIns="18288" tIns="18288" rIns="18288" bIns="18288">
                  <a:spAutoFit/>
                </a:bodyPr>
                <a:lstStyle/>
                <a:p>
                  <a:r>
                    <a:rPr lang="en-US" sz="700" b="1" dirty="0">
                      <a:solidFill>
                        <a:srgbClr val="000000"/>
                      </a:solidFill>
                      <a:latin typeface="Calibri" pitchFamily="34" charset="0"/>
                    </a:rPr>
                    <a:t>S1-1LT</a:t>
                  </a:r>
                </a:p>
                <a:p>
                  <a:r>
                    <a:rPr lang="en-US" sz="700" b="1" dirty="0">
                      <a:solidFill>
                        <a:srgbClr val="000000"/>
                      </a:solidFill>
                      <a:latin typeface="Calibri" pitchFamily="34" charset="0"/>
                    </a:rPr>
                    <a:t>S2-SFC/MSG</a:t>
                  </a:r>
                </a:p>
                <a:p>
                  <a:r>
                    <a:rPr lang="en-US" sz="700" b="1" dirty="0">
                      <a:solidFill>
                        <a:srgbClr val="000000"/>
                      </a:solidFill>
                      <a:latin typeface="Calibri" pitchFamily="34" charset="0"/>
                    </a:rPr>
                    <a:t>S3/XO- CPT/1LT</a:t>
                  </a:r>
                </a:p>
                <a:p>
                  <a:r>
                    <a:rPr lang="en-US" sz="700" b="1" dirty="0">
                      <a:solidFill>
                        <a:srgbClr val="000000"/>
                      </a:solidFill>
                      <a:latin typeface="Calibri" pitchFamily="34" charset="0"/>
                    </a:rPr>
                    <a:t>S4- 1LT</a:t>
                  </a:r>
                </a:p>
                <a:p>
                  <a:r>
                    <a:rPr lang="en-US" sz="700" b="1" dirty="0">
                      <a:solidFill>
                        <a:srgbClr val="000000"/>
                      </a:solidFill>
                      <a:latin typeface="Calibri" pitchFamily="34" charset="0"/>
                    </a:rPr>
                    <a:t>S6- SSG</a:t>
                  </a:r>
                </a:p>
              </p:txBody>
            </p:sp>
          </p:grpSp>
          <p:sp>
            <p:nvSpPr>
              <p:cNvPr id="2167" name="TextBox 29"/>
              <p:cNvSpPr txBox="1">
                <a:spLocks noChangeArrowheads="1"/>
              </p:cNvSpPr>
              <p:nvPr/>
            </p:nvSpPr>
            <p:spPr bwMode="auto">
              <a:xfrm>
                <a:off x="1429732" y="512295"/>
                <a:ext cx="1347250" cy="681937"/>
              </a:xfrm>
              <a:prstGeom prst="rect">
                <a:avLst/>
              </a:prstGeom>
              <a:noFill/>
              <a:ln w="9525">
                <a:noFill/>
                <a:miter lim="800000"/>
                <a:headEnd/>
                <a:tailEnd/>
              </a:ln>
            </p:spPr>
            <p:txBody>
              <a:bodyPr lIns="18288" tIns="18288" rIns="18288" bIns="18288">
                <a:spAutoFit/>
              </a:bodyPr>
              <a:lstStyle/>
              <a:p>
                <a:r>
                  <a:rPr lang="en-US" sz="700" b="1" dirty="0">
                    <a:solidFill>
                      <a:srgbClr val="000000"/>
                    </a:solidFill>
                    <a:latin typeface="Calibri" pitchFamily="34" charset="0"/>
                  </a:rPr>
                  <a:t>UMT- CPT/1LT</a:t>
                </a:r>
              </a:p>
              <a:p>
                <a:r>
                  <a:rPr lang="en-US" sz="700" b="1" dirty="0">
                    <a:solidFill>
                      <a:srgbClr val="000000"/>
                    </a:solidFill>
                    <a:latin typeface="Calibri" pitchFamily="34" charset="0"/>
                  </a:rPr>
                  <a:t>PA- CPT/1LT</a:t>
                </a:r>
              </a:p>
              <a:p>
                <a:r>
                  <a:rPr lang="en-US" sz="700" b="1" dirty="0">
                    <a:solidFill>
                      <a:srgbClr val="000000"/>
                    </a:solidFill>
                    <a:latin typeface="Calibri" pitchFamily="34" charset="0"/>
                  </a:rPr>
                  <a:t>Maint Tech- WO1/CW2</a:t>
                </a:r>
              </a:p>
              <a:p>
                <a:r>
                  <a:rPr lang="en-US" sz="700" b="1" dirty="0">
                    <a:solidFill>
                      <a:srgbClr val="000000"/>
                    </a:solidFill>
                    <a:latin typeface="Calibri" pitchFamily="34" charset="0"/>
                  </a:rPr>
                  <a:t>Motor Sgt-SFC</a:t>
                </a:r>
              </a:p>
              <a:p>
                <a:r>
                  <a:rPr lang="en-US" sz="700" b="1" dirty="0">
                    <a:solidFill>
                      <a:srgbClr val="000000"/>
                    </a:solidFill>
                    <a:latin typeface="Calibri" pitchFamily="34" charset="0"/>
                  </a:rPr>
                  <a:t>BN FRSA-CIV </a:t>
                </a:r>
              </a:p>
            </p:txBody>
          </p:sp>
        </p:grpSp>
      </p:grpSp>
      <p:grpSp>
        <p:nvGrpSpPr>
          <p:cNvPr id="2292" name="Group 376"/>
          <p:cNvGrpSpPr/>
          <p:nvPr/>
        </p:nvGrpSpPr>
        <p:grpSpPr>
          <a:xfrm>
            <a:off x="1524000" y="1905000"/>
            <a:ext cx="1687443" cy="4357801"/>
            <a:chOff x="1552575" y="1983798"/>
            <a:chExt cx="1687443" cy="4357801"/>
          </a:xfrm>
        </p:grpSpPr>
        <p:grpSp>
          <p:nvGrpSpPr>
            <p:cNvPr id="2293" name="Group 710"/>
            <p:cNvGrpSpPr>
              <a:grpSpLocks/>
            </p:cNvGrpSpPr>
            <p:nvPr/>
          </p:nvGrpSpPr>
          <p:grpSpPr bwMode="auto">
            <a:xfrm>
              <a:off x="1737683" y="1983798"/>
              <a:ext cx="844391" cy="761951"/>
              <a:chOff x="66674" y="1403344"/>
              <a:chExt cx="685800" cy="761987"/>
            </a:xfrm>
          </p:grpSpPr>
          <p:grpSp>
            <p:nvGrpSpPr>
              <p:cNvPr id="2294" name="Group 99"/>
              <p:cNvGrpSpPr>
                <a:grpSpLocks/>
              </p:cNvGrpSpPr>
              <p:nvPr/>
            </p:nvGrpSpPr>
            <p:grpSpPr bwMode="auto">
              <a:xfrm>
                <a:off x="66674" y="1607166"/>
                <a:ext cx="685800" cy="558165"/>
                <a:chOff x="2819400" y="813435"/>
                <a:chExt cx="685800" cy="558165"/>
              </a:xfrm>
            </p:grpSpPr>
            <p:grpSp>
              <p:nvGrpSpPr>
                <p:cNvPr id="2295" name="Group 92"/>
                <p:cNvGrpSpPr>
                  <a:grpSpLocks/>
                </p:cNvGrpSpPr>
                <p:nvPr/>
              </p:nvGrpSpPr>
              <p:grpSpPr bwMode="auto">
                <a:xfrm>
                  <a:off x="2819400" y="914400"/>
                  <a:ext cx="685800" cy="457200"/>
                  <a:chOff x="0" y="0"/>
                  <a:chExt cx="685800" cy="457200"/>
                </a:xfrm>
              </p:grpSpPr>
              <p:sp>
                <p:nvSpPr>
                  <p:cNvPr id="482" name="TextBox 5"/>
                  <p:cNvSpPr txBox="1">
                    <a:spLocks noChangeAspect="1"/>
                  </p:cNvSpPr>
                  <p:nvPr/>
                </p:nvSpPr>
                <p:spPr bwMode="auto">
                  <a:xfrm>
                    <a:off x="-266" y="31"/>
                    <a:ext cx="685928" cy="457221"/>
                  </a:xfrm>
                  <a:prstGeom prst="rect">
                    <a:avLst/>
                  </a:prstGeom>
                  <a:solidFill>
                    <a:srgbClr val="0099FF"/>
                  </a:solidFill>
                  <a:ln w="12700">
                    <a:solidFill>
                      <a:schemeClr val="tx1"/>
                    </a:solidFill>
                    <a:miter lim="800000"/>
                    <a:headEnd/>
                    <a:tailEnd/>
                  </a:ln>
                </p:spPr>
                <p:txBody>
                  <a:bodyPr wrap="none" lIns="0" tIns="0" rIns="0" bIns="0"/>
                  <a:lstStyle/>
                  <a:p>
                    <a:pPr algn="ctr">
                      <a:defRPr/>
                    </a:pPr>
                    <a:r>
                      <a:rPr lang="en-US" sz="700" b="1" dirty="0">
                        <a:solidFill>
                          <a:prstClr val="black"/>
                        </a:solidFill>
                        <a:latin typeface="Arial" pitchFamily="34" charset="0"/>
                        <a:cs typeface="Arial" pitchFamily="34" charset="0"/>
                      </a:rPr>
                      <a:t>V</a:t>
                    </a:r>
                  </a:p>
                </p:txBody>
              </p:sp>
              <p:cxnSp>
                <p:nvCxnSpPr>
                  <p:cNvPr id="483" name="Straight Connector 482"/>
                  <p:cNvCxnSpPr/>
                  <p:nvPr/>
                </p:nvCxnSpPr>
                <p:spPr>
                  <a:xfrm>
                    <a:off x="-266" y="31"/>
                    <a:ext cx="685928" cy="4572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flipV="1">
                    <a:off x="-266" y="31"/>
                    <a:ext cx="685928" cy="4572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96" name="Group 98"/>
                <p:cNvGrpSpPr>
                  <a:grpSpLocks/>
                </p:cNvGrpSpPr>
                <p:nvPr/>
              </p:nvGrpSpPr>
              <p:grpSpPr bwMode="auto">
                <a:xfrm>
                  <a:off x="3119438" y="813435"/>
                  <a:ext cx="85725" cy="91440"/>
                  <a:chOff x="3124200" y="813435"/>
                  <a:chExt cx="85725" cy="91440"/>
                </a:xfrm>
              </p:grpSpPr>
              <p:cxnSp>
                <p:nvCxnSpPr>
                  <p:cNvPr id="477" name="Straight Connector 476"/>
                  <p:cNvCxnSpPr/>
                  <p:nvPr/>
                </p:nvCxnSpPr>
                <p:spPr>
                  <a:xfrm rot="5400000">
                    <a:off x="3078272" y="858866"/>
                    <a:ext cx="92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p:cNvCxnSpPr/>
                  <p:nvPr/>
                </p:nvCxnSpPr>
                <p:spPr>
                  <a:xfrm rot="5400000">
                    <a:off x="3163369" y="858866"/>
                    <a:ext cx="92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71" name="Text Box 8"/>
              <p:cNvSpPr txBox="1">
                <a:spLocks noChangeArrowheads="1"/>
              </p:cNvSpPr>
              <p:nvPr/>
            </p:nvSpPr>
            <p:spPr bwMode="auto">
              <a:xfrm>
                <a:off x="181159" y="1403344"/>
                <a:ext cx="456427" cy="169285"/>
              </a:xfrm>
              <a:prstGeom prst="rect">
                <a:avLst/>
              </a:prstGeom>
              <a:noFill/>
              <a:ln w="9525">
                <a:noFill/>
                <a:miter lim="800000"/>
                <a:headEnd/>
                <a:tailEnd/>
              </a:ln>
            </p:spPr>
            <p:txBody>
              <a:bodyPr lIns="0" tIns="0" rIns="0" bIns="0">
                <a:spAutoFit/>
              </a:bodyPr>
              <a:lstStyle/>
              <a:p>
                <a:pPr algn="ctr">
                  <a:defRPr/>
                </a:pPr>
                <a:r>
                  <a:rPr lang="en-US" sz="1100" b="1" dirty="0" smtClean="0">
                    <a:solidFill>
                      <a:prstClr val="black"/>
                    </a:solidFill>
                    <a:latin typeface="Arial" pitchFamily="34" charset="0"/>
                    <a:cs typeface="Arial" pitchFamily="34" charset="0"/>
                  </a:rPr>
                  <a:t>2-502 </a:t>
                </a:r>
                <a:r>
                  <a:rPr lang="en-US" sz="1100" b="1" dirty="0">
                    <a:solidFill>
                      <a:prstClr val="black"/>
                    </a:solidFill>
                    <a:latin typeface="Arial" pitchFamily="34" charset="0"/>
                    <a:cs typeface="Arial" pitchFamily="34" charset="0"/>
                  </a:rPr>
                  <a:t>IN</a:t>
                </a:r>
              </a:p>
            </p:txBody>
          </p:sp>
        </p:grpSp>
        <p:grpSp>
          <p:nvGrpSpPr>
            <p:cNvPr id="2297" name="Group 709"/>
            <p:cNvGrpSpPr>
              <a:grpSpLocks/>
            </p:cNvGrpSpPr>
            <p:nvPr/>
          </p:nvGrpSpPr>
          <p:grpSpPr bwMode="auto">
            <a:xfrm>
              <a:off x="1836229" y="5939282"/>
              <a:ext cx="617695" cy="402317"/>
              <a:chOff x="226790" y="5236458"/>
              <a:chExt cx="501682" cy="402336"/>
            </a:xfrm>
          </p:grpSpPr>
          <p:sp>
            <p:nvSpPr>
              <p:cNvPr id="462" name="Text Box 100"/>
              <p:cNvSpPr txBox="1">
                <a:spLocks noChangeArrowheads="1"/>
              </p:cNvSpPr>
              <p:nvPr/>
            </p:nvSpPr>
            <p:spPr bwMode="auto">
              <a:xfrm>
                <a:off x="226790" y="5428757"/>
                <a:ext cx="45127" cy="107727"/>
              </a:xfrm>
              <a:prstGeom prst="rect">
                <a:avLst/>
              </a:prstGeom>
              <a:noFill/>
              <a:ln w="12700">
                <a:noFill/>
                <a:miter lim="800000"/>
                <a:headEnd/>
                <a:tailEnd/>
              </a:ln>
            </p:spPr>
            <p:txBody>
              <a:bodyPr lIns="0" tIns="0" rIns="0" bIns="0" anchor="ctr" anchorCtr="1">
                <a:spAutoFit/>
              </a:bodyPr>
              <a:lstStyle/>
              <a:p>
                <a:pPr>
                  <a:defRPr/>
                </a:pPr>
                <a:r>
                  <a:rPr lang="en-US" sz="700" b="1" dirty="0" smtClean="0">
                    <a:solidFill>
                      <a:prstClr val="black"/>
                    </a:solidFill>
                    <a:latin typeface="Arial" pitchFamily="34" charset="0"/>
                    <a:cs typeface="Arial" pitchFamily="34" charset="0"/>
                  </a:rPr>
                  <a:t>F</a:t>
                </a:r>
                <a:endParaRPr lang="en-US" sz="700" b="1" dirty="0">
                  <a:solidFill>
                    <a:prstClr val="black"/>
                  </a:solidFill>
                  <a:latin typeface="Arial" pitchFamily="34" charset="0"/>
                  <a:cs typeface="Arial" pitchFamily="34" charset="0"/>
                </a:endParaRPr>
              </a:p>
            </p:txBody>
          </p:sp>
          <p:grpSp>
            <p:nvGrpSpPr>
              <p:cNvPr id="2298" name="Group 456"/>
              <p:cNvGrpSpPr>
                <a:grpSpLocks/>
              </p:cNvGrpSpPr>
              <p:nvPr/>
            </p:nvGrpSpPr>
            <p:grpSpPr bwMode="auto">
              <a:xfrm>
                <a:off x="262128" y="5236458"/>
                <a:ext cx="466344" cy="402336"/>
                <a:chOff x="4191000" y="3407664"/>
                <a:chExt cx="466344" cy="402336"/>
              </a:xfrm>
            </p:grpSpPr>
            <p:sp>
              <p:nvSpPr>
                <p:cNvPr id="465" name="TextBox 457"/>
                <p:cNvSpPr txBox="1">
                  <a:spLocks noChangeArrowheads="1"/>
                </p:cNvSpPr>
                <p:nvPr/>
              </p:nvSpPr>
              <p:spPr bwMode="auto">
                <a:xfrm>
                  <a:off x="4228000" y="3499033"/>
                  <a:ext cx="429350" cy="311165"/>
                </a:xfrm>
                <a:prstGeom prst="rect">
                  <a:avLst/>
                </a:prstGeom>
                <a:solidFill>
                  <a:srgbClr val="66FF33"/>
                </a:solidFill>
                <a:ln w="12700">
                  <a:solidFill>
                    <a:schemeClr val="tx1"/>
                  </a:solidFill>
                  <a:miter lim="800000"/>
                  <a:headEnd/>
                  <a:tailEnd/>
                </a:ln>
              </p:spPr>
              <p:txBody>
                <a:bodyPr wrap="none" lIns="0" tIns="0" rIns="0" bIns="0" anchorCtr="1"/>
                <a:lstStyle/>
                <a:p>
                  <a:pPr algn="ctr">
                    <a:defRPr/>
                  </a:pPr>
                  <a:r>
                    <a:rPr lang="en-US" sz="700" b="1" dirty="0">
                      <a:solidFill>
                        <a:prstClr val="black"/>
                      </a:solidFill>
                      <a:latin typeface="Arial" pitchFamily="34" charset="0"/>
                      <a:cs typeface="Arial" pitchFamily="34" charset="0"/>
                    </a:rPr>
                    <a:t>V</a:t>
                  </a:r>
                </a:p>
                <a:p>
                  <a:pPr algn="ctr">
                    <a:defRPr/>
                  </a:pPr>
                  <a:r>
                    <a:rPr lang="en-US" sz="700" b="1" dirty="0">
                      <a:solidFill>
                        <a:prstClr val="black"/>
                      </a:solidFill>
                      <a:latin typeface="Arial" pitchFamily="34" charset="0"/>
                      <a:cs typeface="Arial" pitchFamily="34" charset="0"/>
                    </a:rPr>
                    <a:t>FSC</a:t>
                  </a:r>
                </a:p>
                <a:p>
                  <a:pPr algn="ctr">
                    <a:defRPr/>
                  </a:pPr>
                  <a:endParaRPr lang="en-US" sz="700" dirty="0">
                    <a:solidFill>
                      <a:prstClr val="black"/>
                    </a:solidFill>
                    <a:latin typeface="Arial" pitchFamily="34" charset="0"/>
                    <a:cs typeface="Arial" pitchFamily="34" charset="0"/>
                  </a:endParaRPr>
                </a:p>
              </p:txBody>
            </p:sp>
            <p:cxnSp>
              <p:nvCxnSpPr>
                <p:cNvPr id="466" name="Straight Connector 465"/>
                <p:cNvCxnSpPr/>
                <p:nvPr/>
              </p:nvCxnSpPr>
              <p:spPr>
                <a:xfrm rot="5400000">
                  <a:off x="4379228" y="3452994"/>
                  <a:ext cx="92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299" name="Group 704"/>
            <p:cNvGrpSpPr>
              <a:grpSpLocks/>
            </p:cNvGrpSpPr>
            <p:nvPr/>
          </p:nvGrpSpPr>
          <p:grpSpPr bwMode="auto">
            <a:xfrm>
              <a:off x="1552575" y="3124200"/>
              <a:ext cx="901351" cy="455007"/>
              <a:chOff x="104867" y="2473937"/>
              <a:chExt cx="623605" cy="402336"/>
            </a:xfrm>
          </p:grpSpPr>
          <p:sp>
            <p:nvSpPr>
              <p:cNvPr id="447" name="Text Box 99"/>
              <p:cNvSpPr txBox="1">
                <a:spLocks noChangeArrowheads="1"/>
              </p:cNvSpPr>
              <p:nvPr/>
            </p:nvSpPr>
            <p:spPr bwMode="auto">
              <a:xfrm>
                <a:off x="104867" y="2625740"/>
                <a:ext cx="152142" cy="215454"/>
              </a:xfrm>
              <a:prstGeom prst="rect">
                <a:avLst/>
              </a:prstGeom>
              <a:noFill/>
              <a:ln w="9525">
                <a:noFill/>
                <a:miter lim="800000"/>
                <a:headEnd/>
                <a:tailEnd/>
              </a:ln>
            </p:spPr>
            <p:txBody>
              <a:bodyPr lIns="0" tIns="0" rIns="0" bIns="0" anchor="ctr" anchorCtr="1">
                <a:spAutoFit/>
              </a:bodyPr>
              <a:lstStyle/>
              <a:p>
                <a:pPr>
                  <a:defRPr/>
                </a:pPr>
                <a:r>
                  <a:rPr lang="en-US" sz="700" b="1" dirty="0">
                    <a:solidFill>
                      <a:prstClr val="black"/>
                    </a:solidFill>
                    <a:latin typeface="Arial" pitchFamily="34" charset="0"/>
                    <a:cs typeface="Arial" pitchFamily="34" charset="0"/>
                  </a:rPr>
                  <a:t>HHC</a:t>
                </a:r>
              </a:p>
            </p:txBody>
          </p:sp>
          <p:grpSp>
            <p:nvGrpSpPr>
              <p:cNvPr id="2300" name="Group 192"/>
              <p:cNvGrpSpPr>
                <a:grpSpLocks/>
              </p:cNvGrpSpPr>
              <p:nvPr/>
            </p:nvGrpSpPr>
            <p:grpSpPr bwMode="auto">
              <a:xfrm>
                <a:off x="262128" y="2473937"/>
                <a:ext cx="466344" cy="402336"/>
                <a:chOff x="1143000" y="1813560"/>
                <a:chExt cx="466344" cy="402336"/>
              </a:xfrm>
            </p:grpSpPr>
            <p:sp>
              <p:nvSpPr>
                <p:cNvPr id="449" name="TextBox 187"/>
                <p:cNvSpPr txBox="1">
                  <a:spLocks noChangeArrowheads="1"/>
                </p:cNvSpPr>
                <p:nvPr/>
              </p:nvSpPr>
              <p:spPr bwMode="auto">
                <a:xfrm>
                  <a:off x="1142609" y="1905071"/>
                  <a:ext cx="466741" cy="311165"/>
                </a:xfrm>
                <a:prstGeom prst="rect">
                  <a:avLst/>
                </a:prstGeom>
                <a:solidFill>
                  <a:srgbClr val="00B0F0"/>
                </a:solidFill>
                <a:ln w="12700">
                  <a:solidFill>
                    <a:schemeClr val="tx1"/>
                  </a:solidFill>
                  <a:miter lim="800000"/>
                  <a:headEnd/>
                  <a:tailEnd/>
                </a:ln>
              </p:spPr>
              <p:txBody>
                <a:bodyPr wrap="none" lIns="0" tIns="0" rIns="0" bIns="0" anchorCtr="1"/>
                <a:lstStyle/>
                <a:p>
                  <a:pPr algn="ctr">
                    <a:defRPr/>
                  </a:pPr>
                  <a:r>
                    <a:rPr lang="en-US" sz="700" dirty="0">
                      <a:solidFill>
                        <a:prstClr val="black"/>
                      </a:solidFill>
                      <a:latin typeface="Arial" pitchFamily="34" charset="0"/>
                      <a:cs typeface="Arial" pitchFamily="34" charset="0"/>
                    </a:rPr>
                    <a:t>V</a:t>
                  </a:r>
                </a:p>
                <a:p>
                  <a:pPr algn="ctr">
                    <a:defRPr/>
                  </a:pPr>
                  <a:endParaRPr lang="en-US" sz="700" dirty="0">
                    <a:solidFill>
                      <a:prstClr val="black"/>
                    </a:solidFill>
                    <a:latin typeface="Arial" pitchFamily="34" charset="0"/>
                    <a:cs typeface="Arial" pitchFamily="34" charset="0"/>
                  </a:endParaRPr>
                </a:p>
                <a:p>
                  <a:pPr algn="ctr">
                    <a:defRPr/>
                  </a:pPr>
                  <a:endParaRPr lang="en-US" sz="700" dirty="0">
                    <a:solidFill>
                      <a:prstClr val="black"/>
                    </a:solidFill>
                    <a:latin typeface="Arial" pitchFamily="34" charset="0"/>
                    <a:cs typeface="Arial" pitchFamily="34" charset="0"/>
                  </a:endParaRPr>
                </a:p>
              </p:txBody>
            </p:sp>
            <p:cxnSp>
              <p:nvCxnSpPr>
                <p:cNvPr id="456" name="Straight Connector 455"/>
                <p:cNvCxnSpPr/>
                <p:nvPr/>
              </p:nvCxnSpPr>
              <p:spPr>
                <a:xfrm>
                  <a:off x="1142609" y="1905071"/>
                  <a:ext cx="466741" cy="31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flipV="1">
                  <a:off x="1142609" y="1905071"/>
                  <a:ext cx="466741" cy="31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rot="5400000">
                  <a:off x="1329939" y="1859032"/>
                  <a:ext cx="92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301" name="Group 706"/>
            <p:cNvGrpSpPr>
              <a:grpSpLocks/>
            </p:cNvGrpSpPr>
            <p:nvPr/>
          </p:nvGrpSpPr>
          <p:grpSpPr bwMode="auto">
            <a:xfrm>
              <a:off x="1795759" y="4281848"/>
              <a:ext cx="658168" cy="402317"/>
              <a:chOff x="193920" y="3578947"/>
              <a:chExt cx="534552" cy="402336"/>
            </a:xfrm>
          </p:grpSpPr>
          <p:sp>
            <p:nvSpPr>
              <p:cNvPr id="438" name="Text Box 89"/>
              <p:cNvSpPr txBox="1">
                <a:spLocks noChangeArrowheads="1"/>
              </p:cNvSpPr>
              <p:nvPr/>
            </p:nvSpPr>
            <p:spPr bwMode="auto">
              <a:xfrm>
                <a:off x="193920" y="3768948"/>
                <a:ext cx="45127" cy="107727"/>
              </a:xfrm>
              <a:prstGeom prst="rect">
                <a:avLst/>
              </a:prstGeom>
              <a:noFill/>
              <a:ln w="12700">
                <a:noFill/>
                <a:miter lim="800000"/>
                <a:headEnd/>
                <a:tailEnd/>
              </a:ln>
            </p:spPr>
            <p:txBody>
              <a:bodyPr lIns="0" tIns="0" rIns="0" bIns="0" anchor="ctr" anchorCtr="1">
                <a:spAutoFit/>
              </a:bodyPr>
              <a:lstStyle/>
              <a:p>
                <a:pPr>
                  <a:defRPr/>
                </a:pPr>
                <a:r>
                  <a:rPr lang="en-US" sz="700" b="1" dirty="0">
                    <a:solidFill>
                      <a:prstClr val="black"/>
                    </a:solidFill>
                    <a:latin typeface="Arial" pitchFamily="34" charset="0"/>
                    <a:cs typeface="Arial" pitchFamily="34" charset="0"/>
                  </a:rPr>
                  <a:t>B</a:t>
                </a:r>
              </a:p>
            </p:txBody>
          </p:sp>
          <p:grpSp>
            <p:nvGrpSpPr>
              <p:cNvPr id="2302" name="Group 198"/>
              <p:cNvGrpSpPr>
                <a:grpSpLocks/>
              </p:cNvGrpSpPr>
              <p:nvPr/>
            </p:nvGrpSpPr>
            <p:grpSpPr bwMode="auto">
              <a:xfrm>
                <a:off x="262128" y="3578947"/>
                <a:ext cx="466344" cy="402336"/>
                <a:chOff x="1143000" y="1813560"/>
                <a:chExt cx="466344" cy="402336"/>
              </a:xfrm>
            </p:grpSpPr>
            <p:sp>
              <p:nvSpPr>
                <p:cNvPr id="442" name="TextBox 199"/>
                <p:cNvSpPr txBox="1">
                  <a:spLocks noChangeArrowheads="1"/>
                </p:cNvSpPr>
                <p:nvPr/>
              </p:nvSpPr>
              <p:spPr bwMode="auto">
                <a:xfrm>
                  <a:off x="1142608" y="1905013"/>
                  <a:ext cx="466741" cy="311165"/>
                </a:xfrm>
                <a:prstGeom prst="rect">
                  <a:avLst/>
                </a:prstGeom>
                <a:solidFill>
                  <a:srgbClr val="00B0F0"/>
                </a:solidFill>
                <a:ln w="12700">
                  <a:solidFill>
                    <a:schemeClr val="tx1"/>
                  </a:solidFill>
                  <a:miter lim="800000"/>
                  <a:headEnd/>
                  <a:tailEnd/>
                </a:ln>
              </p:spPr>
              <p:txBody>
                <a:bodyPr wrap="none" lIns="0" tIns="0" rIns="0" bIns="0" anchorCtr="1"/>
                <a:lstStyle/>
                <a:p>
                  <a:pPr algn="ctr">
                    <a:defRPr/>
                  </a:pPr>
                  <a:r>
                    <a:rPr lang="en-US" sz="700" dirty="0">
                      <a:solidFill>
                        <a:prstClr val="black"/>
                      </a:solidFill>
                      <a:latin typeface="Arial" pitchFamily="34" charset="0"/>
                      <a:cs typeface="Arial" pitchFamily="34" charset="0"/>
                    </a:rPr>
                    <a:t>V</a:t>
                  </a:r>
                </a:p>
                <a:p>
                  <a:pPr algn="ctr">
                    <a:defRPr/>
                  </a:pPr>
                  <a:endParaRPr lang="en-US" sz="700" dirty="0">
                    <a:solidFill>
                      <a:prstClr val="black"/>
                    </a:solidFill>
                    <a:latin typeface="Arial" pitchFamily="34" charset="0"/>
                    <a:cs typeface="Arial" pitchFamily="34" charset="0"/>
                  </a:endParaRPr>
                </a:p>
                <a:p>
                  <a:pPr algn="ctr">
                    <a:defRPr/>
                  </a:pPr>
                  <a:endParaRPr lang="en-US" sz="700" dirty="0">
                    <a:solidFill>
                      <a:prstClr val="black"/>
                    </a:solidFill>
                    <a:latin typeface="Arial" pitchFamily="34" charset="0"/>
                    <a:cs typeface="Arial" pitchFamily="34" charset="0"/>
                  </a:endParaRPr>
                </a:p>
              </p:txBody>
            </p:sp>
            <p:cxnSp>
              <p:nvCxnSpPr>
                <p:cNvPr id="443" name="Straight Connector 442"/>
                <p:cNvCxnSpPr/>
                <p:nvPr/>
              </p:nvCxnSpPr>
              <p:spPr>
                <a:xfrm>
                  <a:off x="1142608" y="1906601"/>
                  <a:ext cx="466741" cy="3095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p:cNvCxnSpPr/>
                <p:nvPr/>
              </p:nvCxnSpPr>
              <p:spPr>
                <a:xfrm flipV="1">
                  <a:off x="1142608" y="1906601"/>
                  <a:ext cx="466741" cy="3095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rot="5400000">
                  <a:off x="1329145" y="1859768"/>
                  <a:ext cx="936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303" name="Group 707"/>
            <p:cNvGrpSpPr>
              <a:grpSpLocks/>
            </p:cNvGrpSpPr>
            <p:nvPr/>
          </p:nvGrpSpPr>
          <p:grpSpPr bwMode="auto">
            <a:xfrm>
              <a:off x="1795759" y="4834326"/>
              <a:ext cx="658168" cy="402317"/>
              <a:chOff x="193920" y="4131451"/>
              <a:chExt cx="534552" cy="402336"/>
            </a:xfrm>
          </p:grpSpPr>
          <p:sp>
            <p:nvSpPr>
              <p:cNvPr id="431" name="Text Box 94"/>
              <p:cNvSpPr txBox="1">
                <a:spLocks noChangeArrowheads="1"/>
              </p:cNvSpPr>
              <p:nvPr/>
            </p:nvSpPr>
            <p:spPr bwMode="auto">
              <a:xfrm flipH="1">
                <a:off x="193920" y="4323012"/>
                <a:ext cx="45127" cy="107727"/>
              </a:xfrm>
              <a:prstGeom prst="rect">
                <a:avLst/>
              </a:prstGeom>
              <a:noFill/>
              <a:ln w="12700">
                <a:noFill/>
                <a:miter lim="800000"/>
                <a:headEnd/>
                <a:tailEnd/>
              </a:ln>
            </p:spPr>
            <p:txBody>
              <a:bodyPr lIns="0" tIns="0" rIns="0" bIns="0" anchor="ctr" anchorCtr="1">
                <a:spAutoFit/>
              </a:bodyPr>
              <a:lstStyle/>
              <a:p>
                <a:pPr>
                  <a:defRPr/>
                </a:pPr>
                <a:r>
                  <a:rPr lang="en-US" sz="700" b="1" dirty="0">
                    <a:solidFill>
                      <a:prstClr val="black"/>
                    </a:solidFill>
                    <a:latin typeface="Arial" pitchFamily="34" charset="0"/>
                    <a:cs typeface="Arial" pitchFamily="34" charset="0"/>
                  </a:rPr>
                  <a:t>C</a:t>
                </a:r>
              </a:p>
            </p:txBody>
          </p:sp>
          <p:grpSp>
            <p:nvGrpSpPr>
              <p:cNvPr id="64" name="Group 203"/>
              <p:cNvGrpSpPr>
                <a:grpSpLocks/>
              </p:cNvGrpSpPr>
              <p:nvPr/>
            </p:nvGrpSpPr>
            <p:grpSpPr bwMode="auto">
              <a:xfrm>
                <a:off x="262128" y="4131451"/>
                <a:ext cx="466344" cy="402336"/>
                <a:chOff x="1143000" y="1813560"/>
                <a:chExt cx="466344" cy="402336"/>
              </a:xfrm>
            </p:grpSpPr>
            <p:sp>
              <p:nvSpPr>
                <p:cNvPr id="433" name="TextBox 204"/>
                <p:cNvSpPr txBox="1">
                  <a:spLocks noChangeArrowheads="1"/>
                </p:cNvSpPr>
                <p:nvPr/>
              </p:nvSpPr>
              <p:spPr bwMode="auto">
                <a:xfrm>
                  <a:off x="1142608" y="1904984"/>
                  <a:ext cx="466741" cy="311165"/>
                </a:xfrm>
                <a:prstGeom prst="rect">
                  <a:avLst/>
                </a:prstGeom>
                <a:solidFill>
                  <a:srgbClr val="00B0F0"/>
                </a:solidFill>
                <a:ln w="12700">
                  <a:solidFill>
                    <a:schemeClr val="tx1"/>
                  </a:solidFill>
                  <a:miter lim="800000"/>
                  <a:headEnd/>
                  <a:tailEnd/>
                </a:ln>
              </p:spPr>
              <p:txBody>
                <a:bodyPr wrap="none" lIns="0" tIns="0" rIns="0" bIns="0" anchorCtr="1"/>
                <a:lstStyle/>
                <a:p>
                  <a:pPr algn="ctr">
                    <a:defRPr/>
                  </a:pPr>
                  <a:r>
                    <a:rPr lang="en-US" sz="700" dirty="0" smtClean="0">
                      <a:solidFill>
                        <a:prstClr val="black"/>
                      </a:solidFill>
                      <a:latin typeface="Arial" pitchFamily="34" charset="0"/>
                      <a:cs typeface="Arial" pitchFamily="34" charset="0"/>
                    </a:rPr>
                    <a:t>V</a:t>
                  </a:r>
                </a:p>
                <a:p>
                  <a:pPr algn="ctr">
                    <a:defRPr/>
                  </a:pPr>
                  <a:endParaRPr lang="en-US" sz="700" dirty="0" smtClean="0">
                    <a:solidFill>
                      <a:prstClr val="black"/>
                    </a:solidFill>
                    <a:latin typeface="Arial" pitchFamily="34" charset="0"/>
                    <a:cs typeface="Arial" pitchFamily="34" charset="0"/>
                  </a:endParaRPr>
                </a:p>
                <a:p>
                  <a:pPr algn="ctr">
                    <a:defRPr/>
                  </a:pPr>
                  <a:r>
                    <a:rPr lang="en-US" sz="700" dirty="0" smtClean="0">
                      <a:solidFill>
                        <a:prstClr val="black"/>
                      </a:solidFill>
                      <a:latin typeface="Arial" pitchFamily="34" charset="0"/>
                      <a:cs typeface="Arial" pitchFamily="34" charset="0"/>
                    </a:rPr>
                    <a:t>J</a:t>
                  </a:r>
                  <a:endParaRPr lang="en-US" sz="700" dirty="0">
                    <a:solidFill>
                      <a:prstClr val="black"/>
                    </a:solidFill>
                    <a:latin typeface="Arial" pitchFamily="34" charset="0"/>
                    <a:cs typeface="Arial" pitchFamily="34" charset="0"/>
                  </a:endParaRPr>
                </a:p>
              </p:txBody>
            </p:sp>
            <p:cxnSp>
              <p:nvCxnSpPr>
                <p:cNvPr id="434" name="Straight Connector 433"/>
                <p:cNvCxnSpPr/>
                <p:nvPr/>
              </p:nvCxnSpPr>
              <p:spPr>
                <a:xfrm>
                  <a:off x="1142608" y="1904984"/>
                  <a:ext cx="466741" cy="31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flipV="1">
                  <a:off x="1142608" y="1904984"/>
                  <a:ext cx="466741" cy="31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rot="5400000">
                  <a:off x="1329939" y="1858945"/>
                  <a:ext cx="92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5" name="Group 708"/>
            <p:cNvGrpSpPr>
              <a:grpSpLocks/>
            </p:cNvGrpSpPr>
            <p:nvPr/>
          </p:nvGrpSpPr>
          <p:grpSpPr bwMode="auto">
            <a:xfrm>
              <a:off x="1789409" y="5386805"/>
              <a:ext cx="664517" cy="402317"/>
              <a:chOff x="188763" y="4683955"/>
              <a:chExt cx="539709" cy="402336"/>
            </a:xfrm>
          </p:grpSpPr>
          <p:sp>
            <p:nvSpPr>
              <p:cNvPr id="420" name="Text Box 100"/>
              <p:cNvSpPr txBox="1">
                <a:spLocks noChangeArrowheads="1"/>
              </p:cNvSpPr>
              <p:nvPr/>
            </p:nvSpPr>
            <p:spPr bwMode="auto">
              <a:xfrm>
                <a:off x="188763" y="4876281"/>
                <a:ext cx="61888" cy="107727"/>
              </a:xfrm>
              <a:prstGeom prst="rect">
                <a:avLst/>
              </a:prstGeom>
              <a:noFill/>
              <a:ln w="12700">
                <a:noFill/>
                <a:miter lim="800000"/>
                <a:headEnd/>
                <a:tailEnd/>
              </a:ln>
            </p:spPr>
            <p:txBody>
              <a:bodyPr lIns="0" tIns="0" rIns="0" bIns="0" anchor="ctr" anchorCtr="1">
                <a:spAutoFit/>
              </a:bodyPr>
              <a:lstStyle/>
              <a:p>
                <a:pPr>
                  <a:defRPr/>
                </a:pPr>
                <a:r>
                  <a:rPr lang="en-US" sz="700" b="1" dirty="0">
                    <a:solidFill>
                      <a:prstClr val="black"/>
                    </a:solidFill>
                    <a:latin typeface="Arial" pitchFamily="34" charset="0"/>
                    <a:cs typeface="Arial" pitchFamily="34" charset="0"/>
                  </a:rPr>
                  <a:t>D</a:t>
                </a:r>
              </a:p>
            </p:txBody>
          </p:sp>
          <p:grpSp>
            <p:nvGrpSpPr>
              <p:cNvPr id="66" name="Group 208"/>
              <p:cNvGrpSpPr>
                <a:grpSpLocks/>
              </p:cNvGrpSpPr>
              <p:nvPr/>
            </p:nvGrpSpPr>
            <p:grpSpPr bwMode="auto">
              <a:xfrm>
                <a:off x="262128" y="4683955"/>
                <a:ext cx="466344" cy="402336"/>
                <a:chOff x="1143000" y="1813560"/>
                <a:chExt cx="466344" cy="402336"/>
              </a:xfrm>
            </p:grpSpPr>
            <p:sp>
              <p:nvSpPr>
                <p:cNvPr id="425" name="TextBox 209"/>
                <p:cNvSpPr txBox="1">
                  <a:spLocks noChangeArrowheads="1"/>
                </p:cNvSpPr>
                <p:nvPr/>
              </p:nvSpPr>
              <p:spPr bwMode="auto">
                <a:xfrm>
                  <a:off x="1142609" y="1904956"/>
                  <a:ext cx="466741" cy="311165"/>
                </a:xfrm>
                <a:prstGeom prst="rect">
                  <a:avLst/>
                </a:prstGeom>
                <a:solidFill>
                  <a:srgbClr val="00B0F0"/>
                </a:solidFill>
                <a:ln w="12700">
                  <a:solidFill>
                    <a:schemeClr val="tx1"/>
                  </a:solidFill>
                  <a:miter lim="800000"/>
                  <a:headEnd/>
                  <a:tailEnd/>
                </a:ln>
              </p:spPr>
              <p:txBody>
                <a:bodyPr wrap="none" lIns="0" tIns="0" rIns="0" bIns="0" anchorCtr="1"/>
                <a:lstStyle/>
                <a:p>
                  <a:pPr algn="ctr">
                    <a:defRPr/>
                  </a:pPr>
                  <a:endParaRPr lang="en-US" sz="700" dirty="0">
                    <a:solidFill>
                      <a:prstClr val="black"/>
                    </a:solidFill>
                    <a:latin typeface="Arial" pitchFamily="34" charset="0"/>
                    <a:cs typeface="Arial" pitchFamily="34" charset="0"/>
                  </a:endParaRPr>
                </a:p>
              </p:txBody>
            </p:sp>
            <p:cxnSp>
              <p:nvCxnSpPr>
                <p:cNvPr id="426" name="Straight Connector 425"/>
                <p:cNvCxnSpPr/>
                <p:nvPr/>
              </p:nvCxnSpPr>
              <p:spPr>
                <a:xfrm>
                  <a:off x="1142609" y="1904956"/>
                  <a:ext cx="466741" cy="31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V="1">
                  <a:off x="1142609" y="1904956"/>
                  <a:ext cx="466741" cy="31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rot="5400000">
                  <a:off x="1329939" y="1858917"/>
                  <a:ext cx="92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7" name="Group 705"/>
            <p:cNvGrpSpPr>
              <a:grpSpLocks/>
            </p:cNvGrpSpPr>
            <p:nvPr/>
          </p:nvGrpSpPr>
          <p:grpSpPr bwMode="auto">
            <a:xfrm>
              <a:off x="1806233" y="3729369"/>
              <a:ext cx="647693" cy="402317"/>
              <a:chOff x="202427" y="3026442"/>
              <a:chExt cx="526045" cy="402336"/>
            </a:xfrm>
          </p:grpSpPr>
          <p:sp>
            <p:nvSpPr>
              <p:cNvPr id="413" name="Text Box 84"/>
              <p:cNvSpPr txBox="1">
                <a:spLocks noChangeArrowheads="1"/>
              </p:cNvSpPr>
              <p:nvPr/>
            </p:nvSpPr>
            <p:spPr bwMode="auto">
              <a:xfrm>
                <a:off x="202427" y="3218060"/>
                <a:ext cx="45127" cy="107727"/>
              </a:xfrm>
              <a:prstGeom prst="rect">
                <a:avLst/>
              </a:prstGeom>
              <a:noFill/>
              <a:ln w="12700">
                <a:noFill/>
                <a:miter lim="800000"/>
                <a:headEnd/>
                <a:tailEnd/>
              </a:ln>
            </p:spPr>
            <p:txBody>
              <a:bodyPr lIns="0" tIns="0" rIns="0" bIns="0" anchor="ctr" anchorCtr="1">
                <a:spAutoFit/>
              </a:bodyPr>
              <a:lstStyle/>
              <a:p>
                <a:pPr>
                  <a:defRPr/>
                </a:pPr>
                <a:r>
                  <a:rPr lang="en-US" sz="700" b="1" dirty="0">
                    <a:solidFill>
                      <a:prstClr val="black"/>
                    </a:solidFill>
                    <a:latin typeface="Arial" pitchFamily="34" charset="0"/>
                    <a:cs typeface="Arial" pitchFamily="34" charset="0"/>
                  </a:rPr>
                  <a:t>A</a:t>
                </a:r>
              </a:p>
            </p:txBody>
          </p:sp>
          <p:grpSp>
            <p:nvGrpSpPr>
              <p:cNvPr id="68" name="Group 193"/>
              <p:cNvGrpSpPr>
                <a:grpSpLocks/>
              </p:cNvGrpSpPr>
              <p:nvPr/>
            </p:nvGrpSpPr>
            <p:grpSpPr bwMode="auto">
              <a:xfrm>
                <a:off x="262128" y="3026442"/>
                <a:ext cx="466344" cy="402336"/>
                <a:chOff x="1143000" y="1813560"/>
                <a:chExt cx="466344" cy="402336"/>
              </a:xfrm>
            </p:grpSpPr>
            <p:sp>
              <p:nvSpPr>
                <p:cNvPr id="415" name="TextBox 194"/>
                <p:cNvSpPr txBox="1">
                  <a:spLocks noChangeArrowheads="1"/>
                </p:cNvSpPr>
                <p:nvPr/>
              </p:nvSpPr>
              <p:spPr bwMode="auto">
                <a:xfrm>
                  <a:off x="1143897" y="1905042"/>
                  <a:ext cx="465451" cy="311165"/>
                </a:xfrm>
                <a:prstGeom prst="rect">
                  <a:avLst/>
                </a:prstGeom>
                <a:solidFill>
                  <a:srgbClr val="00B0F0"/>
                </a:solidFill>
                <a:ln w="12700">
                  <a:solidFill>
                    <a:schemeClr val="tx1"/>
                  </a:solidFill>
                  <a:miter lim="800000"/>
                  <a:headEnd/>
                  <a:tailEnd/>
                </a:ln>
              </p:spPr>
              <p:txBody>
                <a:bodyPr wrap="none" lIns="0" tIns="0" rIns="0" bIns="0" anchorCtr="1"/>
                <a:lstStyle/>
                <a:p>
                  <a:pPr algn="ctr">
                    <a:defRPr/>
                  </a:pPr>
                  <a:r>
                    <a:rPr lang="en-US" sz="700" dirty="0">
                      <a:solidFill>
                        <a:prstClr val="black"/>
                      </a:solidFill>
                      <a:latin typeface="Arial" pitchFamily="34" charset="0"/>
                      <a:cs typeface="Arial" pitchFamily="34" charset="0"/>
                    </a:rPr>
                    <a:t>V</a:t>
                  </a:r>
                </a:p>
                <a:p>
                  <a:pPr algn="ctr">
                    <a:defRPr/>
                  </a:pPr>
                  <a:endParaRPr lang="en-US" sz="700" dirty="0">
                    <a:solidFill>
                      <a:prstClr val="black"/>
                    </a:solidFill>
                    <a:latin typeface="Arial" pitchFamily="34" charset="0"/>
                    <a:cs typeface="Arial" pitchFamily="34" charset="0"/>
                  </a:endParaRPr>
                </a:p>
                <a:p>
                  <a:pPr algn="ctr">
                    <a:defRPr/>
                  </a:pPr>
                  <a:endParaRPr lang="en-US" sz="700" dirty="0">
                    <a:solidFill>
                      <a:prstClr val="black"/>
                    </a:solidFill>
                    <a:latin typeface="Arial" pitchFamily="34" charset="0"/>
                    <a:cs typeface="Arial" pitchFamily="34" charset="0"/>
                  </a:endParaRPr>
                </a:p>
              </p:txBody>
            </p:sp>
            <p:cxnSp>
              <p:nvCxnSpPr>
                <p:cNvPr id="416" name="Straight Connector 415"/>
                <p:cNvCxnSpPr/>
                <p:nvPr/>
              </p:nvCxnSpPr>
              <p:spPr>
                <a:xfrm>
                  <a:off x="1143897" y="1906630"/>
                  <a:ext cx="465451" cy="3095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flipV="1">
                  <a:off x="1143897" y="1906630"/>
                  <a:ext cx="465451" cy="3095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rot="5400000">
                  <a:off x="1330434" y="1859797"/>
                  <a:ext cx="936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86" name="Text Box 34"/>
            <p:cNvSpPr txBox="1">
              <a:spLocks noChangeArrowheads="1"/>
            </p:cNvSpPr>
            <p:nvPr/>
          </p:nvSpPr>
          <p:spPr bwMode="auto">
            <a:xfrm>
              <a:off x="1829578" y="3578884"/>
              <a:ext cx="621965" cy="107722"/>
            </a:xfrm>
            <a:prstGeom prst="rect">
              <a:avLst/>
            </a:prstGeom>
            <a:noFill/>
            <a:ln w="9525">
              <a:noFill/>
              <a:miter lim="800000"/>
              <a:headEnd/>
              <a:tailEnd/>
            </a:ln>
          </p:spPr>
          <p:txBody>
            <a:bodyPr wrap="none" lIns="0" tIns="0" rIns="0" bIns="0" anchor="ctr" anchorCtr="1">
              <a:spAutoFit/>
            </a:bodyPr>
            <a:lstStyle/>
            <a:p>
              <a:pPr>
                <a:defRPr/>
              </a:pPr>
              <a:r>
                <a:rPr lang="en-US" sz="700" b="1" dirty="0">
                  <a:solidFill>
                    <a:prstClr val="black"/>
                  </a:solidFill>
                  <a:latin typeface="Arial" pitchFamily="34" charset="0"/>
                  <a:cs typeface="Arial" pitchFamily="34" charset="0"/>
                </a:rPr>
                <a:t>“Head Hunter”</a:t>
              </a:r>
            </a:p>
          </p:txBody>
        </p:sp>
        <p:sp>
          <p:nvSpPr>
            <p:cNvPr id="387" name="Text Box 34"/>
            <p:cNvSpPr txBox="1">
              <a:spLocks noChangeArrowheads="1"/>
            </p:cNvSpPr>
            <p:nvPr/>
          </p:nvSpPr>
          <p:spPr bwMode="auto">
            <a:xfrm>
              <a:off x="1993091" y="4128159"/>
              <a:ext cx="363882" cy="107722"/>
            </a:xfrm>
            <a:prstGeom prst="rect">
              <a:avLst/>
            </a:prstGeom>
            <a:noFill/>
            <a:ln w="9525">
              <a:noFill/>
              <a:miter lim="800000"/>
              <a:headEnd/>
              <a:tailEnd/>
            </a:ln>
          </p:spPr>
          <p:txBody>
            <a:bodyPr wrap="none" lIns="0" tIns="0" rIns="0" bIns="0" anchor="ctr" anchorCtr="1">
              <a:spAutoFit/>
            </a:bodyPr>
            <a:lstStyle/>
            <a:p>
              <a:pPr>
                <a:defRPr/>
              </a:pPr>
              <a:r>
                <a:rPr lang="en-US" sz="700" b="1" dirty="0">
                  <a:solidFill>
                    <a:prstClr val="black"/>
                  </a:solidFill>
                  <a:latin typeface="Arial" pitchFamily="34" charset="0"/>
                  <a:cs typeface="Arial" pitchFamily="34" charset="0"/>
                </a:rPr>
                <a:t>“Attack”</a:t>
              </a:r>
            </a:p>
          </p:txBody>
        </p:sp>
        <p:sp>
          <p:nvSpPr>
            <p:cNvPr id="388" name="Text Box 34"/>
            <p:cNvSpPr txBox="1">
              <a:spLocks noChangeArrowheads="1"/>
            </p:cNvSpPr>
            <p:nvPr/>
          </p:nvSpPr>
          <p:spPr bwMode="auto">
            <a:xfrm>
              <a:off x="1874028" y="4674273"/>
              <a:ext cx="606425" cy="107722"/>
            </a:xfrm>
            <a:prstGeom prst="rect">
              <a:avLst/>
            </a:prstGeom>
            <a:noFill/>
            <a:ln w="9525">
              <a:noFill/>
              <a:miter lim="800000"/>
              <a:headEnd/>
              <a:tailEnd/>
            </a:ln>
          </p:spPr>
          <p:txBody>
            <a:bodyPr lIns="0" tIns="0" rIns="0" bIns="0" anchor="ctr" anchorCtr="1">
              <a:spAutoFit/>
            </a:bodyPr>
            <a:lstStyle/>
            <a:p>
              <a:pPr>
                <a:defRPr/>
              </a:pPr>
              <a:r>
                <a:rPr lang="en-US" sz="700" b="1" dirty="0" smtClean="0">
                  <a:solidFill>
                    <a:prstClr val="black"/>
                  </a:solidFill>
                  <a:latin typeface="Arial" pitchFamily="34" charset="0"/>
                  <a:cs typeface="Arial" pitchFamily="34" charset="0"/>
                </a:rPr>
                <a:t>“Renegade</a:t>
              </a:r>
              <a:r>
                <a:rPr lang="en-US" sz="700" b="1" dirty="0">
                  <a:solidFill>
                    <a:prstClr val="black"/>
                  </a:solidFill>
                  <a:latin typeface="Arial" pitchFamily="34" charset="0"/>
                  <a:cs typeface="Arial" pitchFamily="34" charset="0"/>
                </a:rPr>
                <a:t>”</a:t>
              </a:r>
            </a:p>
          </p:txBody>
        </p:sp>
        <p:sp>
          <p:nvSpPr>
            <p:cNvPr id="389" name="Text Box 34"/>
            <p:cNvSpPr txBox="1">
              <a:spLocks noChangeArrowheads="1"/>
            </p:cNvSpPr>
            <p:nvPr/>
          </p:nvSpPr>
          <p:spPr bwMode="auto">
            <a:xfrm>
              <a:off x="1882606" y="5223534"/>
              <a:ext cx="584200" cy="107722"/>
            </a:xfrm>
            <a:prstGeom prst="rect">
              <a:avLst/>
            </a:prstGeom>
            <a:noFill/>
            <a:ln w="9525">
              <a:noFill/>
              <a:miter lim="800000"/>
              <a:headEnd/>
              <a:tailEnd/>
            </a:ln>
          </p:spPr>
          <p:txBody>
            <a:bodyPr lIns="0" tIns="0" rIns="0" bIns="0" anchor="ctr" anchorCtr="1">
              <a:spAutoFit/>
            </a:bodyPr>
            <a:lstStyle/>
            <a:p>
              <a:pPr>
                <a:defRPr/>
              </a:pPr>
              <a:r>
                <a:rPr lang="en-US" sz="700" b="1" dirty="0">
                  <a:solidFill>
                    <a:prstClr val="black"/>
                  </a:solidFill>
                  <a:latin typeface="Arial" pitchFamily="34" charset="0"/>
                  <a:cs typeface="Arial" pitchFamily="34" charset="0"/>
                </a:rPr>
                <a:t>“Charger”</a:t>
              </a:r>
            </a:p>
          </p:txBody>
        </p:sp>
        <p:sp>
          <p:nvSpPr>
            <p:cNvPr id="390" name="Text Box 34"/>
            <p:cNvSpPr txBox="1">
              <a:spLocks noChangeArrowheads="1"/>
            </p:cNvSpPr>
            <p:nvPr/>
          </p:nvSpPr>
          <p:spPr bwMode="auto">
            <a:xfrm>
              <a:off x="1915303" y="5780912"/>
              <a:ext cx="509587" cy="107722"/>
            </a:xfrm>
            <a:prstGeom prst="rect">
              <a:avLst/>
            </a:prstGeom>
            <a:noFill/>
            <a:ln w="9525">
              <a:noFill/>
              <a:miter lim="800000"/>
              <a:headEnd/>
              <a:tailEnd/>
            </a:ln>
          </p:spPr>
          <p:txBody>
            <a:bodyPr lIns="0" tIns="0" rIns="0" bIns="0" anchor="ctr" anchorCtr="1">
              <a:spAutoFit/>
            </a:bodyPr>
            <a:lstStyle/>
            <a:p>
              <a:pPr>
                <a:defRPr/>
              </a:pPr>
              <a:r>
                <a:rPr lang="en-US" sz="700" b="1" dirty="0">
                  <a:solidFill>
                    <a:prstClr val="black"/>
                  </a:solidFill>
                  <a:latin typeface="Arial" pitchFamily="34" charset="0"/>
                  <a:cs typeface="Arial" pitchFamily="34" charset="0"/>
                </a:rPr>
                <a:t>“Dog”</a:t>
              </a:r>
            </a:p>
          </p:txBody>
        </p:sp>
        <p:sp>
          <p:nvSpPr>
            <p:cNvPr id="392" name="TextBox 391"/>
            <p:cNvSpPr txBox="1"/>
            <p:nvPr/>
          </p:nvSpPr>
          <p:spPr>
            <a:xfrm>
              <a:off x="1772593" y="2720103"/>
              <a:ext cx="774571" cy="261610"/>
            </a:xfrm>
            <a:prstGeom prst="rect">
              <a:avLst/>
            </a:prstGeom>
            <a:noFill/>
          </p:spPr>
          <p:txBody>
            <a:bodyPr wrap="none" rtlCol="0">
              <a:spAutoFit/>
            </a:bodyPr>
            <a:lstStyle/>
            <a:p>
              <a:r>
                <a:rPr lang="en-US" sz="1050" b="1" dirty="0" smtClean="0">
                  <a:solidFill>
                    <a:prstClr val="black"/>
                  </a:solidFill>
                  <a:latin typeface="Arial" pitchFamily="34" charset="0"/>
                  <a:cs typeface="Arial" pitchFamily="34" charset="0"/>
                </a:rPr>
                <a:t>FALCON</a:t>
              </a:r>
              <a:endParaRPr lang="en-US" sz="1050" b="1" dirty="0">
                <a:solidFill>
                  <a:prstClr val="black"/>
                </a:solidFill>
                <a:latin typeface="Arial" pitchFamily="34" charset="0"/>
                <a:cs typeface="Arial" pitchFamily="34" charset="0"/>
              </a:endParaRPr>
            </a:p>
          </p:txBody>
        </p:sp>
        <p:sp>
          <p:nvSpPr>
            <p:cNvPr id="393" name="TextBox 1360"/>
            <p:cNvSpPr txBox="1">
              <a:spLocks noChangeArrowheads="1"/>
            </p:cNvSpPr>
            <p:nvPr/>
          </p:nvSpPr>
          <p:spPr bwMode="auto">
            <a:xfrm>
              <a:off x="1798369" y="2923401"/>
              <a:ext cx="767903" cy="221599"/>
            </a:xfrm>
            <a:prstGeom prst="rect">
              <a:avLst/>
            </a:prstGeom>
            <a:noFill/>
            <a:ln w="9525">
              <a:noFill/>
              <a:miter lim="800000"/>
              <a:headEnd/>
              <a:tailEnd/>
            </a:ln>
          </p:spPr>
          <p:txBody>
            <a:bodyPr wrap="none" lIns="18288" tIns="18288" rIns="18288" bIns="18288">
              <a:spAutoFit/>
            </a:bodyPr>
            <a:lstStyle/>
            <a:p>
              <a:pPr fontAlgn="base">
                <a:spcBef>
                  <a:spcPct val="0"/>
                </a:spcBef>
                <a:spcAft>
                  <a:spcPct val="0"/>
                </a:spcAft>
                <a:defRPr/>
              </a:pPr>
              <a:r>
                <a:rPr lang="en-US" sz="600" b="1" dirty="0" smtClean="0">
                  <a:solidFill>
                    <a:prstClr val="black"/>
                  </a:solidFill>
                  <a:latin typeface="Arial" pitchFamily="34" charset="0"/>
                  <a:cs typeface="Arial" pitchFamily="34" charset="0"/>
                </a:rPr>
                <a:t>OIC – MAJ Carroll</a:t>
              </a:r>
            </a:p>
            <a:p>
              <a:pPr fontAlgn="base">
                <a:spcBef>
                  <a:spcPct val="0"/>
                </a:spcBef>
                <a:spcAft>
                  <a:spcPct val="0"/>
                </a:spcAft>
                <a:defRPr/>
              </a:pPr>
              <a:r>
                <a:rPr lang="en-US" sz="600" b="1" dirty="0" smtClean="0">
                  <a:solidFill>
                    <a:prstClr val="black"/>
                  </a:solidFill>
                  <a:latin typeface="Arial" pitchFamily="34" charset="0"/>
                  <a:cs typeface="Arial" pitchFamily="34" charset="0"/>
                </a:rPr>
                <a:t>CSM – 1SG Harbour</a:t>
              </a:r>
              <a:endParaRPr lang="en-US" sz="600" b="1" dirty="0">
                <a:solidFill>
                  <a:prstClr val="black"/>
                </a:solidFill>
                <a:latin typeface="Arial" pitchFamily="34" charset="0"/>
                <a:cs typeface="Arial" pitchFamily="34" charset="0"/>
              </a:endParaRPr>
            </a:p>
          </p:txBody>
        </p:sp>
        <p:sp>
          <p:nvSpPr>
            <p:cNvPr id="395" name="Text Box 34"/>
            <p:cNvSpPr txBox="1">
              <a:spLocks noChangeArrowheads="1"/>
            </p:cNvSpPr>
            <p:nvPr/>
          </p:nvSpPr>
          <p:spPr bwMode="auto">
            <a:xfrm>
              <a:off x="2483401" y="3394541"/>
              <a:ext cx="634789" cy="184666"/>
            </a:xfrm>
            <a:prstGeom prst="rect">
              <a:avLst/>
            </a:prstGeom>
            <a:noFill/>
            <a:ln w="9525">
              <a:noFill/>
              <a:miter lim="800000"/>
              <a:headEnd/>
              <a:tailEnd/>
            </a:ln>
          </p:spPr>
          <p:txBody>
            <a:bodyPr wrap="none" lIns="0" tIns="0" rIns="0" bIns="0" anchor="ctr" anchorCtr="1">
              <a:spAutoFit/>
            </a:bodyPr>
            <a:lstStyle/>
            <a:p>
              <a:pPr fontAlgn="base">
                <a:spcBef>
                  <a:spcPct val="0"/>
                </a:spcBef>
                <a:spcAft>
                  <a:spcPct val="0"/>
                </a:spcAft>
                <a:defRPr/>
              </a:pPr>
              <a:r>
                <a:rPr lang="en-US" sz="600" b="1" dirty="0" smtClean="0">
                  <a:solidFill>
                    <a:prstClr val="black"/>
                  </a:solidFill>
                  <a:latin typeface="Arial" pitchFamily="34" charset="0"/>
                  <a:cs typeface="Arial" pitchFamily="34" charset="0"/>
                </a:rPr>
                <a:t>OIC – CPT Morse</a:t>
              </a:r>
              <a:endParaRPr lang="en-US" sz="600" b="1" dirty="0">
                <a:solidFill>
                  <a:prstClr val="black"/>
                </a:solidFill>
                <a:latin typeface="Arial" pitchFamily="34" charset="0"/>
                <a:cs typeface="Arial" pitchFamily="34" charset="0"/>
              </a:endParaRPr>
            </a:p>
            <a:p>
              <a:pPr fontAlgn="base">
                <a:spcBef>
                  <a:spcPct val="0"/>
                </a:spcBef>
                <a:spcAft>
                  <a:spcPct val="0"/>
                </a:spcAft>
                <a:defRPr/>
              </a:pPr>
              <a:r>
                <a:rPr lang="en-US" sz="600" b="1" dirty="0">
                  <a:solidFill>
                    <a:prstClr val="black"/>
                  </a:solidFill>
                  <a:latin typeface="Arial" pitchFamily="34" charset="0"/>
                  <a:cs typeface="Arial" pitchFamily="34" charset="0"/>
                </a:rPr>
                <a:t>1SG </a:t>
              </a:r>
              <a:r>
                <a:rPr lang="en-US" sz="600" b="1" dirty="0" smtClean="0">
                  <a:solidFill>
                    <a:prstClr val="black"/>
                  </a:solidFill>
                  <a:latin typeface="Arial" pitchFamily="34" charset="0"/>
                  <a:cs typeface="Arial" pitchFamily="34" charset="0"/>
                </a:rPr>
                <a:t>– SFC Lopez</a:t>
              </a:r>
              <a:endParaRPr lang="en-US" sz="600" b="1" dirty="0">
                <a:solidFill>
                  <a:prstClr val="black"/>
                </a:solidFill>
                <a:latin typeface="Arial" pitchFamily="34" charset="0"/>
                <a:cs typeface="Arial" pitchFamily="34" charset="0"/>
              </a:endParaRPr>
            </a:p>
          </p:txBody>
        </p:sp>
        <p:sp>
          <p:nvSpPr>
            <p:cNvPr id="398" name="Text Box 34"/>
            <p:cNvSpPr txBox="1">
              <a:spLocks noChangeArrowheads="1"/>
            </p:cNvSpPr>
            <p:nvPr/>
          </p:nvSpPr>
          <p:spPr bwMode="auto">
            <a:xfrm>
              <a:off x="2483401" y="3947020"/>
              <a:ext cx="663643" cy="184666"/>
            </a:xfrm>
            <a:prstGeom prst="rect">
              <a:avLst/>
            </a:prstGeom>
            <a:noFill/>
            <a:ln w="9525">
              <a:noFill/>
              <a:miter lim="800000"/>
              <a:headEnd/>
              <a:tailEnd/>
            </a:ln>
          </p:spPr>
          <p:txBody>
            <a:bodyPr wrap="none" lIns="0" tIns="0" rIns="0" bIns="0" anchor="ctr" anchorCtr="1">
              <a:spAutoFit/>
            </a:bodyPr>
            <a:lstStyle/>
            <a:p>
              <a:pPr fontAlgn="base">
                <a:spcBef>
                  <a:spcPct val="0"/>
                </a:spcBef>
                <a:spcAft>
                  <a:spcPct val="0"/>
                </a:spcAft>
                <a:defRPr/>
              </a:pPr>
              <a:r>
                <a:rPr lang="en-US" sz="600" b="1" dirty="0" smtClean="0">
                  <a:solidFill>
                    <a:prstClr val="black"/>
                  </a:solidFill>
                  <a:latin typeface="Arial" pitchFamily="34" charset="0"/>
                  <a:cs typeface="Arial" pitchFamily="34" charset="0"/>
                </a:rPr>
                <a:t>OIC – 1LT Meyer </a:t>
              </a:r>
            </a:p>
            <a:p>
              <a:pPr fontAlgn="base">
                <a:spcBef>
                  <a:spcPct val="0"/>
                </a:spcBef>
                <a:spcAft>
                  <a:spcPct val="0"/>
                </a:spcAft>
                <a:defRPr/>
              </a:pPr>
              <a:r>
                <a:rPr lang="en-US" sz="600" b="1" dirty="0" smtClean="0">
                  <a:solidFill>
                    <a:prstClr val="black"/>
                  </a:solidFill>
                  <a:latin typeface="Arial" pitchFamily="34" charset="0"/>
                  <a:cs typeface="Arial" pitchFamily="34" charset="0"/>
                </a:rPr>
                <a:t>1SG – 1SG Wilson</a:t>
              </a:r>
              <a:endParaRPr lang="en-US" sz="600" b="1" dirty="0">
                <a:solidFill>
                  <a:prstClr val="black"/>
                </a:solidFill>
                <a:latin typeface="Arial" pitchFamily="34" charset="0"/>
                <a:cs typeface="Arial" pitchFamily="34" charset="0"/>
              </a:endParaRPr>
            </a:p>
          </p:txBody>
        </p:sp>
        <p:sp>
          <p:nvSpPr>
            <p:cNvPr id="400" name="Text Box 34"/>
            <p:cNvSpPr txBox="1">
              <a:spLocks noChangeArrowheads="1"/>
            </p:cNvSpPr>
            <p:nvPr/>
          </p:nvSpPr>
          <p:spPr bwMode="auto">
            <a:xfrm>
              <a:off x="2483401" y="4499499"/>
              <a:ext cx="631583" cy="184666"/>
            </a:xfrm>
            <a:prstGeom prst="rect">
              <a:avLst/>
            </a:prstGeom>
            <a:noFill/>
            <a:ln w="9525">
              <a:noFill/>
              <a:miter lim="800000"/>
              <a:headEnd/>
              <a:tailEnd/>
            </a:ln>
          </p:spPr>
          <p:txBody>
            <a:bodyPr wrap="none" lIns="0" tIns="0" rIns="0" bIns="0" anchor="ctr" anchorCtr="1">
              <a:spAutoFit/>
            </a:bodyPr>
            <a:lstStyle/>
            <a:p>
              <a:pPr fontAlgn="base">
                <a:spcBef>
                  <a:spcPct val="0"/>
                </a:spcBef>
                <a:spcAft>
                  <a:spcPct val="0"/>
                </a:spcAft>
                <a:defRPr/>
              </a:pPr>
              <a:r>
                <a:rPr lang="en-US" sz="600" b="1" dirty="0" smtClean="0">
                  <a:solidFill>
                    <a:prstClr val="black"/>
                  </a:solidFill>
                  <a:latin typeface="Arial" pitchFamily="34" charset="0"/>
                  <a:cs typeface="Arial" pitchFamily="34" charset="0"/>
                </a:rPr>
                <a:t>OIC – CPT Kastl </a:t>
              </a:r>
            </a:p>
            <a:p>
              <a:pPr fontAlgn="base">
                <a:spcBef>
                  <a:spcPct val="0"/>
                </a:spcBef>
                <a:spcAft>
                  <a:spcPct val="0"/>
                </a:spcAft>
                <a:defRPr/>
              </a:pPr>
              <a:r>
                <a:rPr lang="en-US" sz="600" b="1" dirty="0" smtClean="0">
                  <a:solidFill>
                    <a:prstClr val="black"/>
                  </a:solidFill>
                  <a:latin typeface="Arial" pitchFamily="34" charset="0"/>
                  <a:cs typeface="Arial" pitchFamily="34" charset="0"/>
                </a:rPr>
                <a:t>1SG – 1SG Fitzke</a:t>
              </a:r>
              <a:endParaRPr lang="en-US" sz="600" b="1" dirty="0">
                <a:solidFill>
                  <a:prstClr val="black"/>
                </a:solidFill>
                <a:latin typeface="Arial" pitchFamily="34" charset="0"/>
                <a:cs typeface="Arial" pitchFamily="34" charset="0"/>
              </a:endParaRPr>
            </a:p>
          </p:txBody>
        </p:sp>
        <p:sp>
          <p:nvSpPr>
            <p:cNvPr id="403" name="Text Box 34"/>
            <p:cNvSpPr txBox="1">
              <a:spLocks noChangeArrowheads="1"/>
            </p:cNvSpPr>
            <p:nvPr/>
          </p:nvSpPr>
          <p:spPr bwMode="auto">
            <a:xfrm>
              <a:off x="2483401" y="5051977"/>
              <a:ext cx="694101" cy="184666"/>
            </a:xfrm>
            <a:prstGeom prst="rect">
              <a:avLst/>
            </a:prstGeom>
            <a:noFill/>
            <a:ln w="9525">
              <a:noFill/>
              <a:miter lim="800000"/>
              <a:headEnd/>
              <a:tailEnd/>
            </a:ln>
          </p:spPr>
          <p:txBody>
            <a:bodyPr wrap="none" lIns="0" tIns="0" rIns="0" bIns="0" anchor="ctr" anchorCtr="1">
              <a:spAutoFit/>
            </a:bodyPr>
            <a:lstStyle/>
            <a:p>
              <a:pPr fontAlgn="base">
                <a:spcBef>
                  <a:spcPct val="0"/>
                </a:spcBef>
                <a:spcAft>
                  <a:spcPct val="0"/>
                </a:spcAft>
                <a:defRPr/>
              </a:pPr>
              <a:r>
                <a:rPr lang="en-US" sz="600" b="1" dirty="0" smtClean="0">
                  <a:solidFill>
                    <a:prstClr val="black"/>
                  </a:solidFill>
                  <a:latin typeface="Arial" pitchFamily="34" charset="0"/>
                  <a:cs typeface="Arial" pitchFamily="34" charset="0"/>
                </a:rPr>
                <a:t>OIC – CPT Roush</a:t>
              </a:r>
              <a:endParaRPr lang="en-US" sz="600" b="1" dirty="0">
                <a:solidFill>
                  <a:prstClr val="black"/>
                </a:solidFill>
                <a:latin typeface="Arial" pitchFamily="34" charset="0"/>
                <a:cs typeface="Arial" pitchFamily="34" charset="0"/>
              </a:endParaRPr>
            </a:p>
            <a:p>
              <a:pPr fontAlgn="base">
                <a:spcBef>
                  <a:spcPct val="0"/>
                </a:spcBef>
                <a:spcAft>
                  <a:spcPct val="0"/>
                </a:spcAft>
                <a:defRPr/>
              </a:pPr>
              <a:r>
                <a:rPr lang="en-US" sz="600" b="1" dirty="0" smtClean="0">
                  <a:solidFill>
                    <a:prstClr val="black"/>
                  </a:solidFill>
                  <a:latin typeface="Arial" pitchFamily="34" charset="0"/>
                  <a:cs typeface="Arial" pitchFamily="34" charset="0"/>
                </a:rPr>
                <a:t>1SG – 1SG Whitted</a:t>
              </a:r>
              <a:endParaRPr lang="en-US" sz="600" b="1" dirty="0">
                <a:solidFill>
                  <a:prstClr val="black"/>
                </a:solidFill>
                <a:latin typeface="Arial" pitchFamily="34" charset="0"/>
                <a:cs typeface="Arial" pitchFamily="34" charset="0"/>
              </a:endParaRPr>
            </a:p>
          </p:txBody>
        </p:sp>
        <p:sp>
          <p:nvSpPr>
            <p:cNvPr id="405" name="Text Box 34"/>
            <p:cNvSpPr txBox="1">
              <a:spLocks noChangeArrowheads="1"/>
            </p:cNvSpPr>
            <p:nvPr/>
          </p:nvSpPr>
          <p:spPr bwMode="auto">
            <a:xfrm>
              <a:off x="2483401" y="5604456"/>
              <a:ext cx="756617" cy="184666"/>
            </a:xfrm>
            <a:prstGeom prst="rect">
              <a:avLst/>
            </a:prstGeom>
            <a:noFill/>
            <a:ln w="9525">
              <a:noFill/>
              <a:miter lim="800000"/>
              <a:headEnd/>
              <a:tailEnd/>
            </a:ln>
          </p:spPr>
          <p:txBody>
            <a:bodyPr wrap="none" lIns="0" tIns="0" rIns="0" bIns="0" anchor="ctr" anchorCtr="1">
              <a:spAutoFit/>
            </a:bodyPr>
            <a:lstStyle/>
            <a:p>
              <a:pPr fontAlgn="base">
                <a:spcBef>
                  <a:spcPct val="0"/>
                </a:spcBef>
                <a:spcAft>
                  <a:spcPct val="0"/>
                </a:spcAft>
                <a:defRPr/>
              </a:pPr>
              <a:r>
                <a:rPr lang="en-US" sz="600" b="1" dirty="0" smtClean="0">
                  <a:latin typeface="Arial" pitchFamily="34" charset="0"/>
                  <a:cs typeface="Arial" pitchFamily="34" charset="0"/>
                </a:rPr>
                <a:t>OIC – CPT Payne</a:t>
              </a:r>
              <a:endParaRPr lang="en-US" sz="600" b="1" dirty="0">
                <a:latin typeface="Arial" pitchFamily="34" charset="0"/>
                <a:cs typeface="Arial" pitchFamily="34" charset="0"/>
              </a:endParaRPr>
            </a:p>
            <a:p>
              <a:pPr fontAlgn="base">
                <a:spcBef>
                  <a:spcPct val="0"/>
                </a:spcBef>
                <a:spcAft>
                  <a:spcPct val="0"/>
                </a:spcAft>
                <a:defRPr/>
              </a:pPr>
              <a:r>
                <a:rPr lang="en-US" sz="600" b="1" dirty="0" smtClean="0">
                  <a:latin typeface="Arial" pitchFamily="34" charset="0"/>
                  <a:cs typeface="Arial" pitchFamily="34" charset="0"/>
                </a:rPr>
                <a:t>1SG – MSG Overway</a:t>
              </a:r>
              <a:endParaRPr lang="en-US" sz="600" b="1" dirty="0">
                <a:latin typeface="Arial" pitchFamily="34" charset="0"/>
                <a:cs typeface="Arial" pitchFamily="34" charset="0"/>
              </a:endParaRPr>
            </a:p>
          </p:txBody>
        </p:sp>
        <p:sp>
          <p:nvSpPr>
            <p:cNvPr id="408" name="Text Box 34"/>
            <p:cNvSpPr txBox="1">
              <a:spLocks noChangeArrowheads="1"/>
            </p:cNvSpPr>
            <p:nvPr/>
          </p:nvSpPr>
          <p:spPr bwMode="auto">
            <a:xfrm>
              <a:off x="2483401" y="6156933"/>
              <a:ext cx="732573" cy="184666"/>
            </a:xfrm>
            <a:prstGeom prst="rect">
              <a:avLst/>
            </a:prstGeom>
            <a:noFill/>
            <a:ln w="9525">
              <a:noFill/>
              <a:miter lim="800000"/>
              <a:headEnd/>
              <a:tailEnd/>
            </a:ln>
          </p:spPr>
          <p:txBody>
            <a:bodyPr wrap="none" lIns="0" tIns="0" rIns="0" bIns="0" anchor="ctr" anchorCtr="1">
              <a:spAutoFit/>
            </a:bodyPr>
            <a:lstStyle/>
            <a:p>
              <a:pPr fontAlgn="base">
                <a:spcBef>
                  <a:spcPct val="0"/>
                </a:spcBef>
                <a:spcAft>
                  <a:spcPct val="0"/>
                </a:spcAft>
                <a:defRPr/>
              </a:pPr>
              <a:r>
                <a:rPr lang="en-US" sz="600" b="1" dirty="0" smtClean="0">
                  <a:solidFill>
                    <a:prstClr val="black"/>
                  </a:solidFill>
                  <a:latin typeface="Arial" pitchFamily="34" charset="0"/>
                  <a:cs typeface="Arial" pitchFamily="34" charset="0"/>
                </a:rPr>
                <a:t>OIC – 1LT Malone</a:t>
              </a:r>
            </a:p>
            <a:p>
              <a:pPr fontAlgn="base">
                <a:spcBef>
                  <a:spcPct val="0"/>
                </a:spcBef>
                <a:spcAft>
                  <a:spcPct val="0"/>
                </a:spcAft>
                <a:defRPr/>
              </a:pPr>
              <a:r>
                <a:rPr lang="en-US" sz="600" b="1" dirty="0" smtClean="0">
                  <a:solidFill>
                    <a:prstClr val="black"/>
                  </a:solidFill>
                  <a:latin typeface="Arial" pitchFamily="34" charset="0"/>
                  <a:cs typeface="Arial" pitchFamily="34" charset="0"/>
                </a:rPr>
                <a:t>1SG – SFC Johnson</a:t>
              </a:r>
              <a:endParaRPr lang="en-US" sz="600" b="1" dirty="0">
                <a:solidFill>
                  <a:prstClr val="black"/>
                </a:solidFill>
                <a:latin typeface="Arial" pitchFamily="34" charset="0"/>
                <a:cs typeface="Arial" pitchFamily="34" charset="0"/>
              </a:endParaRPr>
            </a:p>
          </p:txBody>
        </p:sp>
      </p:grpSp>
      <p:sp>
        <p:nvSpPr>
          <p:cNvPr id="378" name="TextBox 424"/>
          <p:cNvSpPr txBox="1">
            <a:spLocks noChangeArrowheads="1"/>
          </p:cNvSpPr>
          <p:nvPr/>
        </p:nvSpPr>
        <p:spPr bwMode="auto">
          <a:xfrm>
            <a:off x="0" y="457200"/>
            <a:ext cx="3886200" cy="1276350"/>
          </a:xfrm>
          <a:prstGeom prst="rect">
            <a:avLst/>
          </a:prstGeom>
          <a:solidFill>
            <a:srgbClr val="FFFF00"/>
          </a:solidFill>
          <a:ln w="9525">
            <a:solidFill>
              <a:schemeClr val="tx1"/>
            </a:solidFill>
            <a:miter lim="800000"/>
            <a:headEnd/>
            <a:tailEnd/>
          </a:ln>
        </p:spPr>
        <p:txBody>
          <a:bodyPr>
            <a:spAutoFit/>
          </a:bodyPr>
          <a:lstStyle/>
          <a:p>
            <a:r>
              <a:rPr lang="en-US" sz="1100" b="1" u="sng" dirty="0" smtClean="0"/>
              <a:t> 2BCT(-) </a:t>
            </a:r>
            <a:r>
              <a:rPr lang="en-US" sz="1100" b="1" u="sng" dirty="0"/>
              <a:t>FTCKY COMMAND</a:t>
            </a:r>
          </a:p>
          <a:p>
            <a:pPr>
              <a:buFont typeface="Wingdings" pitchFamily="2" charset="2"/>
              <a:buChar char="q"/>
            </a:pPr>
            <a:r>
              <a:rPr lang="en-US" sz="1100" b="1" dirty="0"/>
              <a:t>  Cadre (95 Officers, 165 NCOs, 14 WO, 244 EM)=518</a:t>
            </a:r>
          </a:p>
          <a:p>
            <a:pPr>
              <a:buFont typeface="Wingdings" pitchFamily="2" charset="2"/>
              <a:buChar char="q"/>
            </a:pPr>
            <a:r>
              <a:rPr lang="en-US" sz="1100" b="1" dirty="0"/>
              <a:t>  7 UICs = 1 x BCT UIC; 6 x BN UIC; 30 x CTB UIC</a:t>
            </a:r>
          </a:p>
          <a:p>
            <a:pPr>
              <a:buFont typeface="Wingdings" pitchFamily="2" charset="2"/>
              <a:buChar char="q"/>
            </a:pPr>
            <a:r>
              <a:rPr lang="en-US" sz="1100" b="1" dirty="0"/>
              <a:t>  BCT (-) with Provisional Authorities</a:t>
            </a:r>
          </a:p>
          <a:p>
            <a:pPr lvl="1">
              <a:buFont typeface="Arial" charset="0"/>
              <a:buChar char="•"/>
            </a:pPr>
            <a:r>
              <a:rPr lang="en-US" sz="1100" b="1" dirty="0"/>
              <a:t> BCT = FG UCMJ/Chapter Authorities</a:t>
            </a:r>
          </a:p>
          <a:p>
            <a:pPr lvl="1">
              <a:buFont typeface="Arial" charset="0"/>
              <a:buChar char="•"/>
            </a:pPr>
            <a:r>
              <a:rPr lang="en-US" sz="1100" b="1" dirty="0"/>
              <a:t> BN = FG UCMJ Authority</a:t>
            </a:r>
          </a:p>
          <a:p>
            <a:pPr lvl="1">
              <a:buFont typeface="Arial" charset="0"/>
              <a:buChar char="•"/>
            </a:pPr>
            <a:r>
              <a:rPr lang="en-US" sz="1100" b="1" dirty="0"/>
              <a:t> C-T-B CDRs with CG UCMJ Authority</a:t>
            </a:r>
          </a:p>
        </p:txBody>
      </p:sp>
      <p:sp>
        <p:nvSpPr>
          <p:cNvPr id="380" name="TextBox 379"/>
          <p:cNvSpPr txBox="1"/>
          <p:nvPr/>
        </p:nvSpPr>
        <p:spPr>
          <a:xfrm>
            <a:off x="2286000" y="171450"/>
            <a:ext cx="4572000" cy="307777"/>
          </a:xfrm>
          <a:prstGeom prst="rect">
            <a:avLst/>
          </a:prstGeom>
          <a:noFill/>
        </p:spPr>
        <p:txBody>
          <a:bodyPr wrap="square" rtlCol="0">
            <a:spAutoFit/>
          </a:bodyPr>
          <a:lstStyle/>
          <a:p>
            <a:pPr lvl="0" algn="ctr" fontAlgn="base">
              <a:spcBef>
                <a:spcPct val="0"/>
              </a:spcBef>
              <a:spcAft>
                <a:spcPct val="0"/>
              </a:spcAft>
            </a:pPr>
            <a:r>
              <a:rPr lang="en-US" sz="1400" b="1" dirty="0" smtClean="0">
                <a:solidFill>
                  <a:srgbClr val="000000"/>
                </a:solidFill>
                <a:latin typeface="Arial" pitchFamily="34" charset="0"/>
                <a:cs typeface="Arial" pitchFamily="34" charset="0"/>
              </a:rPr>
              <a:t>STRIKE BCT (-) FTCKY COMMAND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a:xfrm>
            <a:off x="0" y="609600"/>
            <a:ext cx="4495800" cy="3505200"/>
          </a:xfrm>
        </p:spPr>
        <p:txBody>
          <a:bodyPr/>
          <a:lstStyle/>
          <a:p>
            <a:pPr eaLnBrk="1" hangingPunct="1">
              <a:buFont typeface="Arial" charset="0"/>
              <a:buNone/>
              <a:defRPr/>
            </a:pPr>
            <a:r>
              <a:rPr lang="en-US" sz="1400" b="1" dirty="0" smtClean="0">
                <a:latin typeface="Arial" pitchFamily="34" charset="0"/>
                <a:cs typeface="Arial" pitchFamily="34" charset="0"/>
              </a:rPr>
              <a:t>Command and Control:</a:t>
            </a:r>
          </a:p>
          <a:p>
            <a:pPr eaLnBrk="1" hangingPunct="1">
              <a:buFont typeface="Wingdings" pitchFamily="2" charset="2"/>
              <a:buChar char="Ø"/>
              <a:defRPr/>
            </a:pPr>
            <a:r>
              <a:rPr lang="en-US" sz="1300" b="1" dirty="0" smtClean="0">
                <a:latin typeface="Arial" pitchFamily="34" charset="0"/>
                <a:cs typeface="Arial" pitchFamily="34" charset="0"/>
              </a:rPr>
              <a:t>Executing a realignment plan that consolidates combat power to project into contested areas</a:t>
            </a:r>
          </a:p>
          <a:p>
            <a:pPr eaLnBrk="1" hangingPunct="1">
              <a:buFont typeface="Wingdings" pitchFamily="2" charset="2"/>
              <a:buChar char="Ø"/>
              <a:defRPr/>
            </a:pPr>
            <a:r>
              <a:rPr lang="en-US" sz="1300" dirty="0" smtClean="0">
                <a:latin typeface="Arial" pitchFamily="34" charset="0"/>
                <a:cs typeface="Arial" pitchFamily="34" charset="0"/>
              </a:rPr>
              <a:t>ANSF executing summer/spring campaign plan and have developed winter campaign and training plan.</a:t>
            </a:r>
          </a:p>
          <a:p>
            <a:pPr eaLnBrk="1" hangingPunct="1">
              <a:buFont typeface="Wingdings" pitchFamily="2" charset="2"/>
              <a:buChar char="Ø"/>
              <a:defRPr/>
            </a:pPr>
            <a:r>
              <a:rPr lang="en-US" sz="1300" dirty="0" smtClean="0">
                <a:latin typeface="Arial" pitchFamily="34" charset="0"/>
                <a:cs typeface="Arial" pitchFamily="34" charset="0"/>
              </a:rPr>
              <a:t>Conducting complementary operations along seams and out-of-sector operations.</a:t>
            </a:r>
          </a:p>
          <a:p>
            <a:pPr eaLnBrk="1" hangingPunct="1">
              <a:buFont typeface="Wingdings" pitchFamily="2" charset="2"/>
              <a:buChar char="Ø"/>
              <a:defRPr/>
            </a:pPr>
            <a:r>
              <a:rPr lang="en-US" sz="1300" dirty="0" smtClean="0">
                <a:latin typeface="Arial" pitchFamily="34" charset="0"/>
                <a:cs typeface="Arial" pitchFamily="34" charset="0"/>
              </a:rPr>
              <a:t>Weekly provincial security/intelligence targeting meetings.</a:t>
            </a:r>
          </a:p>
          <a:p>
            <a:pPr eaLnBrk="1" hangingPunct="1">
              <a:buFont typeface="Wingdings" pitchFamily="2" charset="2"/>
              <a:buChar char="Ø"/>
              <a:defRPr/>
            </a:pPr>
            <a:r>
              <a:rPr lang="en-US" sz="1300" b="1" dirty="0" smtClean="0">
                <a:latin typeface="Arial" pitchFamily="34" charset="0"/>
                <a:cs typeface="Arial" pitchFamily="34" charset="0"/>
              </a:rPr>
              <a:t>Predictive analysis and intelligence fusion that resulted in successful defense of Kunar 2-3 Aug.</a:t>
            </a:r>
          </a:p>
          <a:p>
            <a:pPr eaLnBrk="1" hangingPunct="1">
              <a:buFont typeface="Wingdings" pitchFamily="2" charset="2"/>
              <a:buChar char="Ø"/>
              <a:defRPr/>
            </a:pPr>
            <a:r>
              <a:rPr lang="en-US" sz="1300" b="1" dirty="0" smtClean="0">
                <a:latin typeface="Arial" pitchFamily="34" charset="0"/>
                <a:cs typeface="Arial" pitchFamily="34" charset="0"/>
              </a:rPr>
              <a:t>Successful employment of ANA MI MFTs in support of 10 ANA BDE and Kdk operations</a:t>
            </a:r>
          </a:p>
          <a:p>
            <a:pPr eaLnBrk="1" hangingPunct="1">
              <a:buFont typeface="Wingdings" pitchFamily="2" charset="2"/>
              <a:buChar char="Ø"/>
              <a:defRPr/>
            </a:pPr>
            <a:r>
              <a:rPr lang="en-US" sz="1300" dirty="0" smtClean="0">
                <a:latin typeface="Arial" pitchFamily="34" charset="0"/>
                <a:cs typeface="Arial" pitchFamily="34" charset="0"/>
              </a:rPr>
              <a:t>Developed a comprehensive communications training plan which includes individual/collective training exercise at each echelon. </a:t>
            </a:r>
          </a:p>
          <a:p>
            <a:pPr eaLnBrk="1" hangingPunct="1">
              <a:buFont typeface="Wingdings" pitchFamily="2" charset="2"/>
              <a:buChar char="Ø"/>
              <a:defRPr/>
            </a:pPr>
            <a:endParaRPr lang="en-US" sz="1300" dirty="0" smtClean="0">
              <a:latin typeface="Arial" pitchFamily="34" charset="0"/>
              <a:cs typeface="Arial" pitchFamily="34" charset="0"/>
            </a:endParaRPr>
          </a:p>
          <a:p>
            <a:pPr eaLnBrk="1" hangingPunct="1">
              <a:buFont typeface="Wingdings" pitchFamily="2" charset="2"/>
              <a:buChar char="Ø"/>
              <a:defRPr/>
            </a:pPr>
            <a:endParaRPr lang="en-US" sz="1400" dirty="0" smtClean="0">
              <a:latin typeface="Arial" pitchFamily="34" charset="0"/>
              <a:cs typeface="Arial" pitchFamily="34" charset="0"/>
            </a:endParaRPr>
          </a:p>
        </p:txBody>
      </p:sp>
      <p:sp>
        <p:nvSpPr>
          <p:cNvPr id="2051" name="TextBox 68"/>
          <p:cNvSpPr txBox="1">
            <a:spLocks noChangeArrowheads="1"/>
          </p:cNvSpPr>
          <p:nvPr/>
        </p:nvSpPr>
        <p:spPr bwMode="auto">
          <a:xfrm>
            <a:off x="0" y="128588"/>
            <a:ext cx="9144000" cy="400110"/>
          </a:xfrm>
          <a:prstGeom prst="rect">
            <a:avLst/>
          </a:prstGeom>
          <a:noFill/>
          <a:ln w="9525">
            <a:noFill/>
            <a:miter lim="800000"/>
            <a:headEnd/>
            <a:tailEnd/>
          </a:ln>
        </p:spPr>
        <p:txBody>
          <a:bodyPr>
            <a:spAutoFit/>
          </a:bodyPr>
          <a:lstStyle/>
          <a:p>
            <a:pPr algn="ctr">
              <a:defRPr/>
            </a:pPr>
            <a:r>
              <a:rPr lang="en-US" sz="2000" b="1" dirty="0">
                <a:solidFill>
                  <a:srgbClr val="000000"/>
                </a:solidFill>
                <a:latin typeface="Arial" pitchFamily="34" charset="0"/>
                <a:cs typeface="Arial" pitchFamily="34" charset="0"/>
              </a:rPr>
              <a:t>ANSF Performance Outputs</a:t>
            </a:r>
          </a:p>
        </p:txBody>
      </p:sp>
      <p:cxnSp>
        <p:nvCxnSpPr>
          <p:cNvPr id="6" name="Straight Connector 5"/>
          <p:cNvCxnSpPr/>
          <p:nvPr/>
        </p:nvCxnSpPr>
        <p:spPr>
          <a:xfrm>
            <a:off x="4495800" y="838200"/>
            <a:ext cx="0" cy="5638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114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4" name="Content Placeholder 2"/>
          <p:cNvSpPr txBox="1">
            <a:spLocks/>
          </p:cNvSpPr>
          <p:nvPr/>
        </p:nvSpPr>
        <p:spPr bwMode="auto">
          <a:xfrm>
            <a:off x="4495800" y="4191000"/>
            <a:ext cx="4495800" cy="2133600"/>
          </a:xfrm>
          <a:prstGeom prst="rect">
            <a:avLst/>
          </a:prstGeom>
          <a:noFill/>
          <a:ln w="9525">
            <a:noFill/>
            <a:miter lim="800000"/>
            <a:headEnd/>
            <a:tailEnd/>
          </a:ln>
        </p:spPr>
        <p:txBody>
          <a:bodyPr/>
          <a:lstStyle/>
          <a:p>
            <a:pPr marL="342900" indent="-342900" eaLnBrk="0" hangingPunct="0">
              <a:spcBef>
                <a:spcPct val="20000"/>
              </a:spcBef>
              <a:defRPr/>
            </a:pPr>
            <a:r>
              <a:rPr lang="en-US" sz="1400" b="1" dirty="0">
                <a:solidFill>
                  <a:srgbClr val="000000"/>
                </a:solidFill>
                <a:latin typeface="Arial" pitchFamily="34" charset="0"/>
                <a:cs typeface="Arial" pitchFamily="34" charset="0"/>
              </a:rPr>
              <a:t>Fires:</a:t>
            </a:r>
          </a:p>
          <a:p>
            <a:pPr marL="342900" indent="-342900" eaLnBrk="0" hangingPunct="0">
              <a:spcBef>
                <a:spcPct val="20000"/>
              </a:spcBef>
              <a:buFont typeface="Wingdings" pitchFamily="2" charset="2"/>
              <a:buChar char="Ø"/>
              <a:defRPr/>
            </a:pPr>
            <a:r>
              <a:rPr lang="en-US" sz="1300" b="1" dirty="0">
                <a:solidFill>
                  <a:srgbClr val="000000"/>
                </a:solidFill>
                <a:latin typeface="Arial" pitchFamily="34" charset="0"/>
                <a:cs typeface="Arial" pitchFamily="34" charset="0"/>
              </a:rPr>
              <a:t>Repositioning of howitzers to provide direct support to kandaks</a:t>
            </a:r>
          </a:p>
          <a:p>
            <a:pPr marL="342900" indent="-342900" eaLnBrk="0" hangingPunct="0">
              <a:spcBef>
                <a:spcPct val="20000"/>
              </a:spcBef>
              <a:buFont typeface="Wingdings" pitchFamily="2" charset="2"/>
              <a:buChar char="Ø"/>
              <a:defRPr/>
            </a:pPr>
            <a:r>
              <a:rPr lang="en-US" sz="1300" b="1" dirty="0">
                <a:solidFill>
                  <a:srgbClr val="000000"/>
                </a:solidFill>
                <a:latin typeface="Arial" pitchFamily="34" charset="0"/>
                <a:cs typeface="Arial" pitchFamily="34" charset="0"/>
              </a:rPr>
              <a:t>24 indirect fire missions; 9 ISO deliberate operations and base defense</a:t>
            </a:r>
          </a:p>
          <a:p>
            <a:pPr marL="342900" indent="-342900" eaLnBrk="0" hangingPunct="0">
              <a:spcBef>
                <a:spcPct val="20000"/>
              </a:spcBef>
              <a:buFont typeface="Wingdings" pitchFamily="2" charset="2"/>
              <a:buChar char="Ø"/>
              <a:defRPr/>
            </a:pPr>
            <a:r>
              <a:rPr lang="en-US" sz="1300" dirty="0">
                <a:solidFill>
                  <a:srgbClr val="000000"/>
                </a:solidFill>
                <a:latin typeface="Arial" pitchFamily="34" charset="0"/>
                <a:cs typeface="Arial" pitchFamily="34" charset="0"/>
              </a:rPr>
              <a:t>Certification for un-partnered ANA units to integrate CF joint fires successfully (5 TICs)</a:t>
            </a:r>
          </a:p>
          <a:p>
            <a:pPr marL="342900" indent="-342900" eaLnBrk="0" hangingPunct="0">
              <a:spcBef>
                <a:spcPct val="20000"/>
              </a:spcBef>
              <a:buFont typeface="Wingdings" pitchFamily="2" charset="2"/>
              <a:buChar char="Ø"/>
              <a:defRPr/>
            </a:pPr>
            <a:r>
              <a:rPr lang="en-US" sz="1300" dirty="0">
                <a:solidFill>
                  <a:srgbClr val="000000"/>
                </a:solidFill>
                <a:latin typeface="Arial" pitchFamily="34" charset="0"/>
                <a:cs typeface="Arial" pitchFamily="34" charset="0"/>
              </a:rPr>
              <a:t>ANA combined arms live fires training exercises</a:t>
            </a:r>
          </a:p>
          <a:p>
            <a:pPr marL="342900" indent="-342900" eaLnBrk="0" hangingPunct="0">
              <a:spcBef>
                <a:spcPct val="20000"/>
              </a:spcBef>
              <a:buFont typeface="Wingdings" pitchFamily="2" charset="2"/>
              <a:buChar char="Ø"/>
              <a:defRPr/>
            </a:pPr>
            <a:r>
              <a:rPr lang="en-US" sz="1300" dirty="0">
                <a:solidFill>
                  <a:srgbClr val="000000"/>
                </a:solidFill>
                <a:latin typeface="Arial" pitchFamily="34" charset="0"/>
                <a:cs typeface="Arial" pitchFamily="34" charset="0"/>
              </a:rPr>
              <a:t>BSO fire support training to increase proficiency of howitzers, mortars, forward observers, and </a:t>
            </a:r>
            <a:r>
              <a:rPr lang="en-US" sz="1300" dirty="0" smtClean="0">
                <a:solidFill>
                  <a:srgbClr val="000000"/>
                </a:solidFill>
                <a:latin typeface="Arial" pitchFamily="34" charset="0"/>
                <a:cs typeface="Arial" pitchFamily="34" charset="0"/>
              </a:rPr>
              <a:t>FDCs</a:t>
            </a:r>
            <a:endParaRPr lang="en-US" sz="1200" dirty="0">
              <a:solidFill>
                <a:srgbClr val="000000"/>
              </a:solidFill>
              <a:latin typeface="Arial" pitchFamily="34" charset="0"/>
              <a:cs typeface="Arial" pitchFamily="34" charset="0"/>
            </a:endParaRPr>
          </a:p>
        </p:txBody>
      </p:sp>
      <p:sp>
        <p:nvSpPr>
          <p:cNvPr id="2055" name="Content Placeholder 2"/>
          <p:cNvSpPr txBox="1">
            <a:spLocks/>
          </p:cNvSpPr>
          <p:nvPr/>
        </p:nvSpPr>
        <p:spPr bwMode="auto">
          <a:xfrm>
            <a:off x="4495800" y="609600"/>
            <a:ext cx="4648200" cy="2133600"/>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n-US" sz="1400" b="1" dirty="0">
                <a:solidFill>
                  <a:srgbClr val="000000"/>
                </a:solidFill>
                <a:latin typeface="Arial" pitchFamily="34" charset="0"/>
                <a:cs typeface="Arial" pitchFamily="34" charset="0"/>
              </a:rPr>
              <a:t>Sustainment  &amp; Medical:</a:t>
            </a:r>
          </a:p>
          <a:p>
            <a:pPr marL="342900" indent="-342900" eaLnBrk="0" hangingPunct="0">
              <a:spcBef>
                <a:spcPct val="20000"/>
              </a:spcBef>
              <a:buFont typeface="Wingdings" pitchFamily="2" charset="2"/>
              <a:buChar char="Ø"/>
              <a:defRPr/>
            </a:pPr>
            <a:r>
              <a:rPr lang="en-US" sz="1300" b="1" dirty="0">
                <a:solidFill>
                  <a:srgbClr val="000000"/>
                </a:solidFill>
                <a:latin typeface="Arial" pitchFamily="34" charset="0"/>
                <a:cs typeface="Arial" pitchFamily="34" charset="0"/>
              </a:rPr>
              <a:t>96 CLPs </a:t>
            </a:r>
            <a:r>
              <a:rPr lang="en-US" sz="1300" dirty="0">
                <a:solidFill>
                  <a:srgbClr val="000000"/>
                </a:solidFill>
                <a:latin typeface="Arial" pitchFamily="34" charset="0"/>
                <a:cs typeface="Arial" pitchFamily="34" charset="0"/>
              </a:rPr>
              <a:t>in </a:t>
            </a:r>
            <a:r>
              <a:rPr lang="en-US" sz="1300" b="1" dirty="0">
                <a:solidFill>
                  <a:srgbClr val="000000"/>
                </a:solidFill>
                <a:latin typeface="Arial" pitchFamily="34" charset="0"/>
                <a:cs typeface="Arial" pitchFamily="34" charset="0"/>
              </a:rPr>
              <a:t>last 90 days</a:t>
            </a:r>
            <a:r>
              <a:rPr lang="en-US" sz="1300" dirty="0">
                <a:solidFill>
                  <a:srgbClr val="000000"/>
                </a:solidFill>
                <a:latin typeface="Arial" pitchFamily="34" charset="0"/>
                <a:cs typeface="Arial" pitchFamily="34" charset="0"/>
              </a:rPr>
              <a:t>; </a:t>
            </a:r>
            <a:r>
              <a:rPr lang="en-US" sz="1300" b="1" dirty="0">
                <a:solidFill>
                  <a:srgbClr val="000000"/>
                </a:solidFill>
                <a:latin typeface="Arial" pitchFamily="34" charset="0"/>
                <a:cs typeface="Arial" pitchFamily="34" charset="0"/>
              </a:rPr>
              <a:t>42 effective patrols </a:t>
            </a:r>
            <a:r>
              <a:rPr lang="en-US" sz="1300" dirty="0">
                <a:solidFill>
                  <a:srgbClr val="000000"/>
                </a:solidFill>
                <a:latin typeface="Arial" pitchFamily="34" charset="0"/>
                <a:cs typeface="Arial" pitchFamily="34" charset="0"/>
              </a:rPr>
              <a:t>and </a:t>
            </a:r>
            <a:r>
              <a:rPr lang="en-US" sz="1300" b="1" dirty="0">
                <a:solidFill>
                  <a:srgbClr val="000000"/>
                </a:solidFill>
                <a:latin typeface="Arial" pitchFamily="34" charset="0"/>
                <a:cs typeface="Arial" pitchFamily="34" charset="0"/>
              </a:rPr>
              <a:t>54</a:t>
            </a:r>
            <a:r>
              <a:rPr lang="en-US" sz="1300" dirty="0">
                <a:solidFill>
                  <a:srgbClr val="000000"/>
                </a:solidFill>
                <a:latin typeface="Arial" pitchFamily="34" charset="0"/>
                <a:cs typeface="Arial" pitchFamily="34" charset="0"/>
              </a:rPr>
              <a:t> </a:t>
            </a:r>
            <a:r>
              <a:rPr lang="en-US" sz="1300" b="1" dirty="0">
                <a:solidFill>
                  <a:srgbClr val="000000"/>
                </a:solidFill>
                <a:latin typeface="Arial" pitchFamily="34" charset="0"/>
                <a:cs typeface="Arial" pitchFamily="34" charset="0"/>
              </a:rPr>
              <a:t>un-forecasted</a:t>
            </a:r>
            <a:r>
              <a:rPr lang="en-US" sz="1300" dirty="0">
                <a:solidFill>
                  <a:srgbClr val="000000"/>
                </a:solidFill>
                <a:latin typeface="Arial" pitchFamily="34" charset="0"/>
                <a:cs typeface="Arial" pitchFamily="34" charset="0"/>
              </a:rPr>
              <a:t> patrols delivering one commodity.</a:t>
            </a:r>
          </a:p>
          <a:p>
            <a:pPr marL="342900" indent="-342900" eaLnBrk="0" hangingPunct="0">
              <a:spcBef>
                <a:spcPct val="20000"/>
              </a:spcBef>
              <a:buFont typeface="Wingdings" pitchFamily="2" charset="2"/>
              <a:buChar char="Ø"/>
              <a:defRPr/>
            </a:pPr>
            <a:r>
              <a:rPr lang="en-US" sz="1300" b="1" dirty="0">
                <a:solidFill>
                  <a:srgbClr val="000000"/>
                </a:solidFill>
                <a:latin typeface="Arial" pitchFamily="34" charset="0"/>
                <a:cs typeface="Arial" pitchFamily="34" charset="0"/>
              </a:rPr>
              <a:t>2/201 ANA BDE combined arms resupply to Nangalam delivering 90 DoS.</a:t>
            </a:r>
          </a:p>
          <a:p>
            <a:pPr marL="342900" indent="-342900" eaLnBrk="0" hangingPunct="0">
              <a:spcBef>
                <a:spcPct val="20000"/>
              </a:spcBef>
              <a:buFont typeface="Wingdings" pitchFamily="2" charset="2"/>
              <a:buChar char="Ø"/>
              <a:defRPr/>
            </a:pPr>
            <a:r>
              <a:rPr lang="en-US" sz="1300" b="1" dirty="0">
                <a:solidFill>
                  <a:srgbClr val="000000"/>
                </a:solidFill>
                <a:latin typeface="Arial" pitchFamily="34" charset="0"/>
                <a:cs typeface="Arial" pitchFamily="34" charset="0"/>
              </a:rPr>
              <a:t>AMCM process that increased aircraft utilization to 100% over 24 AAF resupplies to remote ANSF sites.</a:t>
            </a:r>
          </a:p>
          <a:p>
            <a:pPr marL="342900" indent="-342900" eaLnBrk="0" hangingPunct="0">
              <a:spcBef>
                <a:spcPct val="20000"/>
              </a:spcBef>
              <a:buFont typeface="Wingdings" pitchFamily="2" charset="2"/>
              <a:buChar char="Ø"/>
              <a:defRPr/>
            </a:pPr>
            <a:r>
              <a:rPr lang="en-US" sz="1300" dirty="0">
                <a:solidFill>
                  <a:srgbClr val="000000"/>
                </a:solidFill>
                <a:latin typeface="Arial" pitchFamily="34" charset="0"/>
                <a:cs typeface="Arial" pitchFamily="34" charset="0"/>
              </a:rPr>
              <a:t>Establish service contracts to maintain 9 x ANSF bases; transferring 11 additional CF to ANA by NOV.</a:t>
            </a:r>
          </a:p>
          <a:p>
            <a:pPr marL="342900" indent="-342900" eaLnBrk="0" hangingPunct="0">
              <a:spcBef>
                <a:spcPct val="20000"/>
              </a:spcBef>
              <a:buFont typeface="Wingdings" pitchFamily="2" charset="2"/>
              <a:buChar char="Ø"/>
              <a:defRPr/>
            </a:pPr>
            <a:r>
              <a:rPr lang="en-US" sz="1300" b="1" dirty="0">
                <a:solidFill>
                  <a:srgbClr val="000000"/>
                </a:solidFill>
                <a:latin typeface="Arial" pitchFamily="34" charset="0"/>
                <a:cs typeface="Arial" pitchFamily="34" charset="0"/>
              </a:rPr>
              <a:t>181 ANA ground CASEVAC compared to 28 CF air MEDEVAC; a ratio of 8 ANA to 1 CF evacuation.</a:t>
            </a:r>
          </a:p>
          <a:p>
            <a:pPr marL="342900" indent="-342900" eaLnBrk="0" hangingPunct="0">
              <a:spcBef>
                <a:spcPct val="20000"/>
              </a:spcBef>
              <a:buFont typeface="Wingdings" pitchFamily="2" charset="2"/>
              <a:buChar char="Ø"/>
              <a:defRPr/>
            </a:pPr>
            <a:r>
              <a:rPr lang="en-US" sz="1300" b="1" dirty="0">
                <a:solidFill>
                  <a:srgbClr val="000000"/>
                </a:solidFill>
                <a:latin typeface="Arial" pitchFamily="34" charset="0"/>
                <a:cs typeface="Arial" pitchFamily="34" charset="0"/>
              </a:rPr>
              <a:t>6 combined aid stations operational in AO.</a:t>
            </a:r>
          </a:p>
          <a:p>
            <a:pPr marL="342900" indent="-342900" eaLnBrk="0" hangingPunct="0">
              <a:spcBef>
                <a:spcPct val="20000"/>
              </a:spcBef>
              <a:buFont typeface="Wingdings" pitchFamily="2" charset="2"/>
              <a:buChar char="Ø"/>
              <a:defRPr/>
            </a:pPr>
            <a:endParaRPr lang="en-US" sz="1400" dirty="0">
              <a:solidFill>
                <a:srgbClr val="000000"/>
              </a:solidFill>
              <a:latin typeface="Arial" pitchFamily="34" charset="0"/>
              <a:cs typeface="Arial" pitchFamily="34" charset="0"/>
            </a:endParaRPr>
          </a:p>
        </p:txBody>
      </p:sp>
      <p:sp>
        <p:nvSpPr>
          <p:cNvPr id="2056" name="Content Placeholder 2"/>
          <p:cNvSpPr txBox="1">
            <a:spLocks/>
          </p:cNvSpPr>
          <p:nvPr/>
        </p:nvSpPr>
        <p:spPr bwMode="auto">
          <a:xfrm>
            <a:off x="0" y="4191000"/>
            <a:ext cx="4343400" cy="2133600"/>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n-US" sz="1400" b="1" dirty="0">
                <a:solidFill>
                  <a:srgbClr val="000000"/>
                </a:solidFill>
                <a:latin typeface="Arial" pitchFamily="34" charset="0"/>
                <a:cs typeface="Arial" pitchFamily="34" charset="0"/>
              </a:rPr>
              <a:t>Route Clearance &amp; CIED:</a:t>
            </a:r>
          </a:p>
          <a:p>
            <a:pPr marL="342900" indent="-342900" eaLnBrk="0" hangingPunct="0">
              <a:spcBef>
                <a:spcPct val="20000"/>
              </a:spcBef>
              <a:buFont typeface="Wingdings" pitchFamily="2" charset="2"/>
              <a:buChar char="Ø"/>
              <a:defRPr/>
            </a:pPr>
            <a:r>
              <a:rPr lang="en-US" sz="1300" b="1" dirty="0">
                <a:solidFill>
                  <a:srgbClr val="000000"/>
                </a:solidFill>
                <a:latin typeface="Arial" pitchFamily="34" charset="0"/>
                <a:cs typeface="Arial" pitchFamily="34" charset="0"/>
              </a:rPr>
              <a:t>81 route clearance patrols in last 30 days; 72 un-partnered and 9 partnered.</a:t>
            </a:r>
          </a:p>
          <a:p>
            <a:pPr marL="342900" indent="-342900" eaLnBrk="0" hangingPunct="0">
              <a:spcBef>
                <a:spcPct val="20000"/>
              </a:spcBef>
              <a:buFont typeface="Wingdings" pitchFamily="2" charset="2"/>
              <a:buChar char="Ø"/>
              <a:defRPr/>
            </a:pPr>
            <a:r>
              <a:rPr lang="en-US" sz="1300" b="1" dirty="0">
                <a:solidFill>
                  <a:srgbClr val="000000"/>
                </a:solidFill>
                <a:latin typeface="Arial" pitchFamily="34" charset="0"/>
                <a:cs typeface="Arial" pitchFamily="34" charset="0"/>
              </a:rPr>
              <a:t>22 IEDs located and 19 cleared (86% success rate).</a:t>
            </a:r>
          </a:p>
          <a:p>
            <a:pPr marL="342900" indent="-342900" eaLnBrk="0" hangingPunct="0">
              <a:spcBef>
                <a:spcPct val="20000"/>
              </a:spcBef>
              <a:buFont typeface="Wingdings" pitchFamily="2" charset="2"/>
              <a:buChar char="Ø"/>
              <a:defRPr/>
            </a:pPr>
            <a:r>
              <a:rPr lang="en-US" sz="1300" dirty="0">
                <a:solidFill>
                  <a:srgbClr val="000000"/>
                </a:solidFill>
                <a:latin typeface="Arial" pitchFamily="34" charset="0"/>
                <a:cs typeface="Arial" pitchFamily="34" charset="0"/>
              </a:rPr>
              <a:t>Conduct  un-partnered RCPs (1/day/ANA Bde).</a:t>
            </a:r>
          </a:p>
          <a:p>
            <a:pPr marL="342900" indent="-342900" eaLnBrk="0" hangingPunct="0">
              <a:spcBef>
                <a:spcPct val="20000"/>
              </a:spcBef>
              <a:buFont typeface="Wingdings" pitchFamily="2" charset="2"/>
              <a:buChar char="Ø"/>
              <a:defRPr/>
            </a:pPr>
            <a:r>
              <a:rPr lang="en-US" sz="1300" dirty="0">
                <a:solidFill>
                  <a:srgbClr val="000000"/>
                </a:solidFill>
                <a:latin typeface="Arial" pitchFamily="34" charset="0"/>
                <a:cs typeface="Arial" pitchFamily="34" charset="0"/>
              </a:rPr>
              <a:t>29 Soldiers attended IMT; 5 received certificates and 24 graduated course.</a:t>
            </a:r>
          </a:p>
          <a:p>
            <a:pPr marL="342900" indent="-342900" eaLnBrk="0" hangingPunct="0">
              <a:spcBef>
                <a:spcPct val="20000"/>
              </a:spcBef>
              <a:buFont typeface="Wingdings" pitchFamily="2" charset="2"/>
              <a:buChar char="Ø"/>
              <a:defRPr/>
            </a:pPr>
            <a:r>
              <a:rPr lang="en-US" sz="1300" dirty="0">
                <a:solidFill>
                  <a:srgbClr val="000000"/>
                </a:solidFill>
                <a:latin typeface="Arial" pitchFamily="34" charset="0"/>
                <a:cs typeface="Arial" pitchFamily="34" charset="0"/>
              </a:rPr>
              <a:t>Next 201 Corps IMT courses scheduled for DEC 12</a:t>
            </a:r>
          </a:p>
          <a:p>
            <a:pPr marL="342900" indent="-342900" eaLnBrk="0" hangingPunct="0">
              <a:spcBef>
                <a:spcPct val="20000"/>
              </a:spcBef>
              <a:buFont typeface="Wingdings" pitchFamily="2" charset="2"/>
              <a:buChar char="Ø"/>
              <a:defRPr/>
            </a:pPr>
            <a:r>
              <a:rPr lang="en-US" sz="1300" dirty="0">
                <a:solidFill>
                  <a:srgbClr val="000000"/>
                </a:solidFill>
                <a:latin typeface="Arial" pitchFamily="34" charset="0"/>
                <a:cs typeface="Arial" pitchFamily="34" charset="0"/>
              </a:rPr>
              <a:t>Anticipate increased CIED training with the arrival of additional civilian contractors in JAN </a:t>
            </a:r>
            <a:r>
              <a:rPr lang="en-US" sz="1300" dirty="0" smtClean="0">
                <a:solidFill>
                  <a:srgbClr val="000000"/>
                </a:solidFill>
                <a:latin typeface="Arial" pitchFamily="34" charset="0"/>
                <a:cs typeface="Arial" pitchFamily="34" charset="0"/>
              </a:rPr>
              <a:t>13</a:t>
            </a:r>
            <a:endParaRPr lang="en-US" sz="1300" dirty="0">
              <a:solidFill>
                <a:srgbClr val="000000"/>
              </a:solidFill>
              <a:latin typeface="Arial" pitchFamily="34" charset="0"/>
              <a:cs typeface="Arial" pitchFamily="34" charset="0"/>
            </a:endParaRPr>
          </a:p>
        </p:txBody>
      </p:sp>
      <p:sp>
        <p:nvSpPr>
          <p:cNvPr id="40969" name="TextBox 8"/>
          <p:cNvSpPr txBox="1">
            <a:spLocks noChangeArrowheads="1"/>
          </p:cNvSpPr>
          <p:nvPr/>
        </p:nvSpPr>
        <p:spPr bwMode="auto">
          <a:xfrm>
            <a:off x="8153400" y="6656388"/>
            <a:ext cx="914400" cy="914400"/>
          </a:xfrm>
          <a:prstGeom prst="rect">
            <a:avLst/>
          </a:prstGeom>
          <a:noFill/>
          <a:ln w="9525">
            <a:noFill/>
            <a:miter lim="800000"/>
            <a:headEnd/>
            <a:tailEnd/>
          </a:ln>
        </p:spPr>
        <p:txBody>
          <a:bodyPr wrap="none"/>
          <a:lstStyle/>
          <a:p>
            <a:pPr algn="ctr"/>
            <a:r>
              <a:rPr lang="en-US" sz="1100" b="1" dirty="0">
                <a:solidFill>
                  <a:srgbClr val="000000"/>
                </a:solidFill>
                <a:latin typeface="Arial" pitchFamily="34" charset="0"/>
                <a:cs typeface="Arial" pitchFamily="34" charset="0"/>
              </a:rPr>
              <a:t>1/1500NOV12</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22" y="0"/>
            <a:ext cx="9144922" cy="6858000"/>
            <a:chOff x="-922" y="0"/>
            <a:chExt cx="9144922" cy="6858000"/>
          </a:xfrm>
        </p:grpSpPr>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http://t1.gstatic.com/images?q=tbn:ANd9GcSIN-cKiQriisaJZdfw59hFddQ7Oq9An-eAL91100aiH84OOovLbA"/>
            <p:cNvPicPr>
              <a:picLocks noChangeAspect="1" noChangeArrowheads="1"/>
            </p:cNvPicPr>
            <p:nvPr/>
          </p:nvPicPr>
          <p:blipFill>
            <a:blip r:embed="rId2" cstate="print"/>
            <a:srcRect/>
            <a:stretch>
              <a:fillRect/>
            </a:stretch>
          </p:blipFill>
          <p:spPr bwMode="auto">
            <a:xfrm>
              <a:off x="-922" y="1295400"/>
              <a:ext cx="9116786" cy="5105400"/>
            </a:xfrm>
            <a:prstGeom prst="rect">
              <a:avLst/>
            </a:prstGeom>
            <a:solidFill>
              <a:schemeClr val="tx1"/>
            </a:solidFill>
            <a:ln>
              <a:solidFill>
                <a:schemeClr val="bg1"/>
              </a:solidFill>
            </a:ln>
          </p:spPr>
        </p:pic>
        <p:sp>
          <p:nvSpPr>
            <p:cNvPr id="7" name="Rectangle 6"/>
            <p:cNvSpPr/>
            <p:nvPr/>
          </p:nvSpPr>
          <p:spPr>
            <a:xfrm>
              <a:off x="0" y="0"/>
              <a:ext cx="914400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itchFamily="34" charset="0"/>
                  <a:cs typeface="Arial" pitchFamily="34" charset="0"/>
                </a:rPr>
                <a:t>TM TALON DEPLOYMENT AAR</a:t>
              </a:r>
              <a:endParaRPr lang="en-US" sz="4400" b="1" dirty="0">
                <a:latin typeface="Arial" pitchFamily="34" charset="0"/>
                <a:cs typeface="Arial" pitchFamily="34" charset="0"/>
              </a:endParaRPr>
            </a:p>
          </p:txBody>
        </p:sp>
        <p:sp>
          <p:nvSpPr>
            <p:cNvPr id="8" name="Rectangle 7"/>
            <p:cNvSpPr/>
            <p:nvPr/>
          </p:nvSpPr>
          <p:spPr>
            <a:xfrm>
              <a:off x="0" y="5334000"/>
              <a:ext cx="9144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Arial" pitchFamily="34" charset="0"/>
                  <a:cs typeface="Arial" pitchFamily="34" charset="0"/>
                </a:rPr>
                <a:t>Realigning an ANA BDE</a:t>
              </a:r>
              <a:endParaRPr lang="en-US" sz="6000" b="1" dirty="0">
                <a:solidFill>
                  <a:schemeClr val="bg1"/>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609600"/>
            <a:ext cx="8382000" cy="923330"/>
          </a:xfrm>
          <a:prstGeom prst="rect">
            <a:avLst/>
          </a:prstGeom>
          <a:noFill/>
        </p:spPr>
        <p:txBody>
          <a:bodyPr wrap="square" rtlCol="0">
            <a:spAutoFit/>
          </a:bodyPr>
          <a:lstStyle/>
          <a:p>
            <a:endParaRPr lang="en-US" dirty="0" smtClean="0"/>
          </a:p>
          <a:p>
            <a:endParaRPr lang="en-US" dirty="0"/>
          </a:p>
          <a:p>
            <a:pPr>
              <a:buFont typeface="Arial" pitchFamily="34" charset="0"/>
              <a:buChar char="•"/>
            </a:pPr>
            <a:endParaRPr lang="en-US" dirty="0" smtClean="0"/>
          </a:p>
        </p:txBody>
      </p:sp>
      <p:graphicFrame>
        <p:nvGraphicFramePr>
          <p:cNvPr id="8" name="Table 7"/>
          <p:cNvGraphicFramePr>
            <a:graphicFrameLocks noGrp="1"/>
          </p:cNvGraphicFramePr>
          <p:nvPr/>
        </p:nvGraphicFramePr>
        <p:xfrm>
          <a:off x="0" y="0"/>
          <a:ext cx="9144000" cy="457200"/>
        </p:xfrm>
        <a:graphic>
          <a:graphicData uri="http://schemas.openxmlformats.org/drawingml/2006/table">
            <a:tbl>
              <a:tblPr/>
              <a:tblGrid>
                <a:gridCol w="854075"/>
                <a:gridCol w="1423988"/>
                <a:gridCol w="4572000"/>
                <a:gridCol w="1465262"/>
                <a:gridCol w="828675"/>
              </a:tblGrid>
              <a:tr h="4562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STRIKE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200" b="1" kern="1200" dirty="0" smtClean="0">
                          <a:solidFill>
                            <a:schemeClr val="tx1"/>
                          </a:solidFill>
                          <a:latin typeface="+mn-lt"/>
                          <a:ea typeface="+mn-ea"/>
                          <a:cs typeface="Arial" pitchFamily="34" charset="0"/>
                        </a:rPr>
                        <a:t>SFAAT AAR</a:t>
                      </a:r>
                      <a:endParaRPr lang="en-US" sz="1050" b="1" dirty="0" smtClean="0">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cs typeface="Arial" pitchFamily="34" charset="0"/>
                        </a:rPr>
                        <a:t>6 MAR 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9" name="Picture 61"/>
          <p:cNvPicPr>
            <a:picLocks noChangeAspect="1" noChangeArrowheads="1"/>
          </p:cNvPicPr>
          <p:nvPr/>
        </p:nvPicPr>
        <p:blipFill>
          <a:blip r:embed="rId3" cstate="print"/>
          <a:srcRect/>
          <a:stretch>
            <a:fillRect/>
          </a:stretch>
        </p:blipFill>
        <p:spPr bwMode="auto">
          <a:xfrm>
            <a:off x="277813" y="55563"/>
            <a:ext cx="304800" cy="422275"/>
          </a:xfrm>
          <a:prstGeom prst="rect">
            <a:avLst/>
          </a:prstGeom>
          <a:noFill/>
          <a:ln w="12700">
            <a:noFill/>
            <a:miter lim="800000"/>
            <a:headEnd/>
            <a:tailEnd/>
          </a:ln>
        </p:spPr>
      </p:pic>
      <p:graphicFrame>
        <p:nvGraphicFramePr>
          <p:cNvPr id="10" name="Object 3"/>
          <p:cNvGraphicFramePr>
            <a:graphicFrameLocks noChangeAspect="1"/>
          </p:cNvGraphicFramePr>
          <p:nvPr/>
        </p:nvGraphicFramePr>
        <p:xfrm>
          <a:off x="8572500" y="53975"/>
          <a:ext cx="339725" cy="381000"/>
        </p:xfrm>
        <a:graphic>
          <a:graphicData uri="http://schemas.openxmlformats.org/presentationml/2006/ole">
            <p:oleObj spid="_x0000_s37890" name="Bitmap Image" r:id="rId4" imgW="7621064" imgH="5714286" progId="PBrush">
              <p:embed/>
            </p:oleObj>
          </a:graphicData>
        </a:graphic>
      </p:graphicFrame>
      <p:sp>
        <p:nvSpPr>
          <p:cNvPr id="15" name="Text Box 8"/>
          <p:cNvSpPr txBox="1">
            <a:spLocks noChangeArrowheads="1"/>
          </p:cNvSpPr>
          <p:nvPr/>
        </p:nvSpPr>
        <p:spPr bwMode="auto">
          <a:xfrm>
            <a:off x="2273621" y="14288"/>
            <a:ext cx="4572000" cy="169862"/>
          </a:xfrm>
          <a:prstGeom prst="rect">
            <a:avLst/>
          </a:prstGeom>
          <a:solidFill>
            <a:srgbClr val="008000"/>
          </a:solidFill>
          <a:ln w="12700">
            <a:solidFill>
              <a:schemeClr val="tx1"/>
            </a:solidFill>
            <a:miter lim="800000"/>
            <a:headEnd/>
            <a:tailEnd/>
          </a:ln>
        </p:spPr>
        <p:txBody>
          <a:bodyPr lIns="0" tIns="0" rIns="0" bIns="0" anchor="ctr" anchorCtr="1">
            <a:spAutoFit/>
          </a:bodyPr>
          <a:lstStyle/>
          <a:p>
            <a:pPr algn="ctr" fontAlgn="auto">
              <a:spcBef>
                <a:spcPts val="0"/>
              </a:spcBef>
              <a:spcAft>
                <a:spcPts val="0"/>
              </a:spcAft>
              <a:defRPr/>
            </a:pPr>
            <a:r>
              <a:rPr lang="en-US" sz="1100" kern="0" dirty="0">
                <a:solidFill>
                  <a:sysClr val="window" lastClr="FFFFFF"/>
                </a:solidFill>
                <a:cs typeface="Arial" pitchFamily="34" charset="0"/>
              </a:rPr>
              <a:t>UNCLASSIFIED</a:t>
            </a:r>
          </a:p>
        </p:txBody>
      </p:sp>
      <p:sp>
        <p:nvSpPr>
          <p:cNvPr id="11" name="TextBox 10"/>
          <p:cNvSpPr txBox="1"/>
          <p:nvPr/>
        </p:nvSpPr>
        <p:spPr>
          <a:xfrm>
            <a:off x="457200" y="609600"/>
            <a:ext cx="8382000" cy="5632311"/>
          </a:xfrm>
          <a:prstGeom prst="rect">
            <a:avLst/>
          </a:prstGeom>
          <a:noFill/>
        </p:spPr>
        <p:txBody>
          <a:bodyPr wrap="square" rtlCol="0">
            <a:spAutoFit/>
          </a:bodyPr>
          <a:lstStyle/>
          <a:p>
            <a:r>
              <a:rPr lang="en-US" sz="6000" i="1" dirty="0" smtClean="0">
                <a:latin typeface="Arial" pitchFamily="34" charset="0"/>
                <a:cs typeface="Arial" pitchFamily="34" charset="0"/>
              </a:rPr>
              <a:t>When you buy an elephant, before you bring it home, you must first determine if you have a big enough room to put it in. </a:t>
            </a:r>
            <a:r>
              <a:rPr lang="en-US" i="1" dirty="0" smtClean="0">
                <a:latin typeface="Arial" pitchFamily="34" charset="0"/>
                <a:cs typeface="Arial" pitchFamily="34" charset="0"/>
              </a:rPr>
              <a:t>– Afghan Proverb</a:t>
            </a:r>
            <a:endParaRPr lang="en-US" sz="60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1 xmlns="c090fc03-b6f8-422f-89c7-1265ea74e481">This 2/101 SFAAT After Action Report (AAR) that provides SFAAT operational experiences related to advising and assisting the ANSF. Posted in JCISFA by Mr. FLOYD LUCAS 
</Description1>
    <ALLIS_x0020_Worthy xmlns="c090fc03-b6f8-422f-89c7-1265ea74e481">Yes</ALLIS_x0020_Worthy>
    <Contract xmlns="c090fc03-b6f8-422f-89c7-1265ea74e481">OPS</Contract>
    <Posted_x0020_Date xmlns="c090fc03-b6f8-422f-89c7-1265ea74e481">2013-03-25T15:34:00+00:00</Posted_x0020_Date>
    <Posted_x0020_to_x0020_ALLIS xmlns="c090fc03-b6f8-422f-89c7-1265ea74e481">No</Posted_x0020_to_x0020_ALLIS>
    <_dlc_DocId xmlns="cc12c896-ed95-4968-96cc-9e0ca82e0877">3Y3UXDDPWQ2Z-270-7156</_dlc_DocId>
    <_dlc_DocIdUrl xmlns="cc12c896-ed95-4968-96cc-9e0ca82e0877">
      <Url>https://combinedarmscenter.army.mil/orgs/call/CI/ops/L2I2/_layouts/DocIdRedir.aspx?ID=3Y3UXDDPWQ2Z-270-7156</Url>
      <Description>3Y3UXDDPWQ2Z-270-7156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LNO Observation Report" ma:contentTypeID="0x0101005766952A705BA448B781C7C1C66E316800A2C95210C100E14A850C2DF6A7E63A70" ma:contentTypeVersion="29" ma:contentTypeDescription="" ma:contentTypeScope="" ma:versionID="84cb46881943e60c6e6ea7e17c3874ae">
  <xsd:schema xmlns:xsd="http://www.w3.org/2001/XMLSchema" xmlns:xs="http://www.w3.org/2001/XMLSchema" xmlns:p="http://schemas.microsoft.com/office/2006/metadata/properties" xmlns:ns2="c090fc03-b6f8-422f-89c7-1265ea74e481" xmlns:ns3="cc12c896-ed95-4968-96cc-9e0ca82e0877" targetNamespace="http://schemas.microsoft.com/office/2006/metadata/properties" ma:root="true" ma:fieldsID="9ce74356e4a2680652e0c5183fcfcea9" ns2:_="" ns3:_="">
    <xsd:import namespace="c090fc03-b6f8-422f-89c7-1265ea74e481"/>
    <xsd:import namespace="cc12c896-ed95-4968-96cc-9e0ca82e0877"/>
    <xsd:element name="properties">
      <xsd:complexType>
        <xsd:sequence>
          <xsd:element name="documentManagement">
            <xsd:complexType>
              <xsd:all>
                <xsd:element ref="ns2:Posted_x0020_Date" minOccurs="0"/>
                <xsd:element ref="ns2:Contract" minOccurs="0"/>
                <xsd:element ref="ns3:_dlc_DocId" minOccurs="0"/>
                <xsd:element ref="ns3:_dlc_DocIdUrl" minOccurs="0"/>
                <xsd:element ref="ns3:_dlc_DocIdPersistId" minOccurs="0"/>
                <xsd:element ref="ns2:Description1"/>
                <xsd:element ref="ns2:ALLIS_x0020_Worthy"/>
                <xsd:element ref="ns2:Posted_x0020_to_x0020_ALLI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0fc03-b6f8-422f-89c7-1265ea74e481" elementFormDefault="qualified">
    <xsd:import namespace="http://schemas.microsoft.com/office/2006/documentManagement/types"/>
    <xsd:import namespace="http://schemas.microsoft.com/office/infopath/2007/PartnerControls"/>
    <xsd:element name="Posted_x0020_Date" ma:index="8" nillable="true" ma:displayName="Date Posted" ma:default="[today]" ma:format="DateTime" ma:indexed="true" ma:internalName="Posted_x0020_Date">
      <xsd:simpleType>
        <xsd:restriction base="dms:DateTime"/>
      </xsd:simpleType>
    </xsd:element>
    <xsd:element name="Contract" ma:index="9" nillable="true" ma:displayName="LNO Type" ma:format="RadioButtons" ma:internalName="Contract">
      <xsd:simpleType>
        <xsd:restriction base="dms:Choice">
          <xsd:enumeration value="OPS"/>
          <xsd:enumeration value="PME"/>
          <xsd:enumeration value="Deployed"/>
        </xsd:restriction>
      </xsd:simpleType>
    </xsd:element>
    <xsd:element name="Description1" ma:index="13" ma:displayName="Description" ma:description="Please include your description and &quot;Key Insights&quot;. Note any DOTMPLF that applies." ma:internalName="Description1" ma:readOnly="false">
      <xsd:simpleType>
        <xsd:restriction base="dms:Note">
          <xsd:maxLength value="255"/>
        </xsd:restriction>
      </xsd:simpleType>
    </xsd:element>
    <xsd:element name="ALLIS_x0020_Worthy" ma:index="14" ma:displayName="ALLIS Worthy" ma:default="No" ma:format="RadioButtons" ma:internalName="ALLIS_x0020_Worthy">
      <xsd:simpleType>
        <xsd:restriction base="dms:Choice">
          <xsd:enumeration value="No"/>
          <xsd:enumeration value="Yes"/>
        </xsd:restriction>
      </xsd:simpleType>
    </xsd:element>
    <xsd:element name="Posted_x0020_to_x0020_ALLIS" ma:index="15" ma:displayName="Posted to ALLIS" ma:default="No" ma:format="RadioButtons" ma:internalName="Posted_x0020_to_x0020_ALLIS">
      <xsd:simpleType>
        <xsd:restriction base="dms:Choice">
          <xsd:enumeration value="No"/>
          <xsd:enumeration value="Yes, Posted as a CDR"/>
          <xsd:enumeration value="Yes, Posted to a Binder"/>
        </xsd:restriction>
      </xsd:simpleType>
    </xsd:element>
  </xsd:schema>
  <xsd:schema xmlns:xsd="http://www.w3.org/2001/XMLSchema" xmlns:xs="http://www.w3.org/2001/XMLSchema" xmlns:dms="http://schemas.microsoft.com/office/2006/documentManagement/types" xmlns:pc="http://schemas.microsoft.com/office/infopath/2007/PartnerControls" targetNamespace="cc12c896-ed95-4968-96cc-9e0ca82e0877"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467234-B698-4C61-98CB-E848F9C17644}">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c090fc03-b6f8-422f-89c7-1265ea74e481"/>
    <ds:schemaRef ds:uri="cc12c896-ed95-4968-96cc-9e0ca82e0877"/>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00C982A2-BBD4-413D-B7B7-5681D80C19A9}">
  <ds:schemaRefs>
    <ds:schemaRef ds:uri="http://schemas.microsoft.com/sharepoint/v3/contenttype/forms"/>
  </ds:schemaRefs>
</ds:datastoreItem>
</file>

<file path=customXml/itemProps3.xml><?xml version="1.0" encoding="utf-8"?>
<ds:datastoreItem xmlns:ds="http://schemas.openxmlformats.org/officeDocument/2006/customXml" ds:itemID="{A4F27A50-0BE5-4823-B3BB-FB64D843AA10}">
  <ds:schemaRefs>
    <ds:schemaRef ds:uri="http://schemas.microsoft.com/sharepoint/events"/>
  </ds:schemaRefs>
</ds:datastoreItem>
</file>

<file path=customXml/itemProps4.xml><?xml version="1.0" encoding="utf-8"?>
<ds:datastoreItem xmlns:ds="http://schemas.openxmlformats.org/officeDocument/2006/customXml" ds:itemID="{D0EBA8BB-F6C6-4D97-A2DC-D9D56078AD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90fc03-b6f8-422f-89c7-1265ea74e481"/>
    <ds:schemaRef ds:uri="cc12c896-ed95-4968-96cc-9e0ca82e08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2536</TotalTime>
  <Words>4510</Words>
  <Application>Microsoft Office PowerPoint</Application>
  <PresentationFormat>On-screen Show (4:3)</PresentationFormat>
  <Paragraphs>829</Paragraphs>
  <Slides>23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2/101 SFAAT After Action Report (AAR) that provides SFAAT operational experiences related to advising and assisting the ANSF.</dc:title>
  <dc:creator>kyle.david.packard</dc:creator>
  <cp:lastModifiedBy>Curtis.McMahan</cp:lastModifiedBy>
  <cp:revision>112</cp:revision>
  <dcterms:created xsi:type="dcterms:W3CDTF">2013-01-11T17:34:44Z</dcterms:created>
  <dcterms:modified xsi:type="dcterms:W3CDTF">2013-05-08T11:26:50Z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0x0101005766952A705BA448B781C7C1C66E316800A2C95210C100E14A850C2DF6A7E63A70</vt:lpwstr>
  </property>
  <property fmtid="{D5CDD505-2E9C-101B-9397-08002B2CF9AE}" pid="3" name="_dlc_DocIdItemGuid">
    <vt:lpwstr>2d5677c4-dee9-4508-b6c7-55a488c35690</vt:lpwstr>
  </property>
</Properties>
</file>