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customXml/itemProps5.xml" ContentType="application/vnd.openxmlformats-officedocument.customXmlProperti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sldIdLst>
    <p:sldId id="257" r:id="rId7"/>
    <p:sldId id="25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5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customXml" Target="../customXml/item5.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8BDD18-011F-476F-9501-869C999C49A6}" type="datetimeFigureOut">
              <a:rPr lang="en-US" smtClean="0"/>
              <a:pPr/>
              <a:t>7/2/2012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C5B76-44C3-4C1F-A941-320C19E63F8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8BDD18-011F-476F-9501-869C999C49A6}" type="datetimeFigureOut">
              <a:rPr lang="en-US" smtClean="0"/>
              <a:pPr/>
              <a:t>7/2/2012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C5B76-44C3-4C1F-A941-320C19E63F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8BDD18-011F-476F-9501-869C999C49A6}" type="datetimeFigureOut">
              <a:rPr lang="en-US" smtClean="0"/>
              <a:pPr/>
              <a:t>7/2/2012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C5B76-44C3-4C1F-A941-320C19E63F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8BDD18-011F-476F-9501-869C999C49A6}" type="datetimeFigureOut">
              <a:rPr lang="en-US" smtClean="0"/>
              <a:pPr/>
              <a:t>7/2/2012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C5B76-44C3-4C1F-A941-320C19E63F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8BDD18-011F-476F-9501-869C999C49A6}" type="datetimeFigureOut">
              <a:rPr lang="en-US" smtClean="0"/>
              <a:pPr/>
              <a:t>7/2/2012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C5B76-44C3-4C1F-A941-320C19E63F8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8BDD18-011F-476F-9501-869C999C49A6}" type="datetimeFigureOut">
              <a:rPr lang="en-US" smtClean="0"/>
              <a:pPr/>
              <a:t>7/2/2012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C5B76-44C3-4C1F-A941-320C19E63F8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8BDD18-011F-476F-9501-869C999C49A6}" type="datetimeFigureOut">
              <a:rPr lang="en-US" smtClean="0"/>
              <a:pPr/>
              <a:t>7/2/2012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FC5B76-44C3-4C1F-A941-320C19E63F8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8BDD18-011F-476F-9501-869C999C49A6}" type="datetimeFigureOut">
              <a:rPr lang="en-US" smtClean="0"/>
              <a:pPr/>
              <a:t>7/2/2012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FC5B76-44C3-4C1F-A941-320C19E63F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8BDD18-011F-476F-9501-869C999C49A6}" type="datetimeFigureOut">
              <a:rPr lang="en-US" smtClean="0"/>
              <a:pPr/>
              <a:t>7/2/2012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FC5B76-44C3-4C1F-A941-320C19E63F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8BDD18-011F-476F-9501-869C999C49A6}" type="datetimeFigureOut">
              <a:rPr lang="en-US" smtClean="0"/>
              <a:pPr/>
              <a:t>7/2/2012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C5B76-44C3-4C1F-A941-320C19E63F8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8BDD18-011F-476F-9501-869C999C49A6}" type="datetimeFigureOut">
              <a:rPr lang="en-US" smtClean="0"/>
              <a:pPr/>
              <a:t>7/2/2012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C5B76-44C3-4C1F-A941-320C19E63F8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BDD18-011F-476F-9501-869C999C49A6}" type="datetimeFigureOut">
              <a:rPr lang="en-US" smtClean="0"/>
              <a:pPr/>
              <a:t>7/2/2012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FC5B76-44C3-4C1F-A941-320C19E63F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
          <p:cNvSpPr>
            <a:spLocks noGrp="1"/>
          </p:cNvSpPr>
          <p:nvPr>
            <p:ph type="sldNum" sz="quarter" idx="10"/>
          </p:nvPr>
        </p:nvSpPr>
        <p:spPr/>
        <p:txBody>
          <a:bodyPr/>
          <a:lstStyle/>
          <a:p>
            <a:pPr>
              <a:defRPr/>
            </a:pPr>
            <a:fld id="{F5649E06-E4D2-4137-819F-19C6CBBD6881}" type="slidenum">
              <a:rPr lang="en-US"/>
              <a:pPr>
                <a:defRPr/>
              </a:pPr>
              <a:t>1</a:t>
            </a:fld>
            <a:endParaRPr lang="en-US"/>
          </a:p>
        </p:txBody>
      </p:sp>
      <p:sp>
        <p:nvSpPr>
          <p:cNvPr id="41987" name="Rectangle 2"/>
          <p:cNvSpPr>
            <a:spLocks noChangeArrowheads="1"/>
          </p:cNvSpPr>
          <p:nvPr/>
        </p:nvSpPr>
        <p:spPr bwMode="auto">
          <a:xfrm>
            <a:off x="165100" y="1095375"/>
            <a:ext cx="3179763" cy="1455738"/>
          </a:xfrm>
          <a:prstGeom prst="rect">
            <a:avLst/>
          </a:prstGeom>
          <a:solidFill>
            <a:srgbClr val="F8EECA">
              <a:alpha val="50195"/>
            </a:srgbClr>
          </a:solidFill>
          <a:ln w="9525">
            <a:solidFill>
              <a:srgbClr val="9AA385"/>
            </a:solidFill>
            <a:miter lim="800000"/>
            <a:headEnd/>
            <a:tailEnd/>
          </a:ln>
        </p:spPr>
        <p:txBody>
          <a:bodyPr wrap="none" anchor="ctr"/>
          <a:lstStyle/>
          <a:p>
            <a:pPr eaLnBrk="0" hangingPunct="0">
              <a:spcBef>
                <a:spcPct val="20000"/>
              </a:spcBef>
              <a:buClr>
                <a:srgbClr val="000000"/>
              </a:buClr>
            </a:pPr>
            <a:endParaRPr lang="en-US">
              <a:solidFill>
                <a:srgbClr val="000000"/>
              </a:solidFill>
              <a:latin typeface="Arial" charset="0"/>
              <a:cs typeface="Times New Roman" pitchFamily="18" charset="0"/>
            </a:endParaRPr>
          </a:p>
        </p:txBody>
      </p:sp>
      <p:sp>
        <p:nvSpPr>
          <p:cNvPr id="41988" name="Rectangle 3"/>
          <p:cNvSpPr>
            <a:spLocks noChangeArrowheads="1"/>
          </p:cNvSpPr>
          <p:nvPr/>
        </p:nvSpPr>
        <p:spPr bwMode="auto">
          <a:xfrm>
            <a:off x="176213" y="2609850"/>
            <a:ext cx="3181350" cy="1517650"/>
          </a:xfrm>
          <a:prstGeom prst="rect">
            <a:avLst/>
          </a:prstGeom>
          <a:solidFill>
            <a:srgbClr val="F8EECA">
              <a:alpha val="50195"/>
            </a:srgbClr>
          </a:solidFill>
          <a:ln w="9525">
            <a:solidFill>
              <a:srgbClr val="9AA385"/>
            </a:solidFill>
            <a:miter lim="800000"/>
            <a:headEnd/>
            <a:tailEnd/>
          </a:ln>
        </p:spPr>
        <p:txBody>
          <a:bodyPr wrap="none" anchor="ctr"/>
          <a:lstStyle/>
          <a:p>
            <a:pPr eaLnBrk="0" hangingPunct="0">
              <a:spcBef>
                <a:spcPct val="20000"/>
              </a:spcBef>
              <a:buClr>
                <a:srgbClr val="000000"/>
              </a:buClr>
            </a:pPr>
            <a:endParaRPr lang="en-US">
              <a:solidFill>
                <a:srgbClr val="000000"/>
              </a:solidFill>
              <a:latin typeface="Arial" charset="0"/>
              <a:cs typeface="Times New Roman" pitchFamily="18" charset="0"/>
            </a:endParaRPr>
          </a:p>
        </p:txBody>
      </p:sp>
      <p:sp>
        <p:nvSpPr>
          <p:cNvPr id="41989" name="Rectangle 4"/>
          <p:cNvSpPr>
            <a:spLocks noChangeArrowheads="1"/>
          </p:cNvSpPr>
          <p:nvPr/>
        </p:nvSpPr>
        <p:spPr bwMode="auto">
          <a:xfrm>
            <a:off x="5724525" y="1106488"/>
            <a:ext cx="3181350" cy="1239837"/>
          </a:xfrm>
          <a:prstGeom prst="rect">
            <a:avLst/>
          </a:prstGeom>
          <a:solidFill>
            <a:srgbClr val="F8EECA">
              <a:alpha val="50195"/>
            </a:srgbClr>
          </a:solidFill>
          <a:ln w="9525">
            <a:solidFill>
              <a:srgbClr val="9AA385"/>
            </a:solidFill>
            <a:miter lim="800000"/>
            <a:headEnd/>
            <a:tailEnd/>
          </a:ln>
        </p:spPr>
        <p:txBody>
          <a:bodyPr wrap="none" anchor="ctr"/>
          <a:lstStyle/>
          <a:p>
            <a:pPr eaLnBrk="0" hangingPunct="0">
              <a:spcBef>
                <a:spcPct val="20000"/>
              </a:spcBef>
              <a:buClr>
                <a:srgbClr val="000000"/>
              </a:buClr>
            </a:pPr>
            <a:endParaRPr lang="en-US">
              <a:solidFill>
                <a:srgbClr val="000000"/>
              </a:solidFill>
              <a:latin typeface="Arial" charset="0"/>
              <a:cs typeface="Times New Roman" pitchFamily="18" charset="0"/>
            </a:endParaRPr>
          </a:p>
        </p:txBody>
      </p:sp>
      <p:sp>
        <p:nvSpPr>
          <p:cNvPr id="41990" name="Rectangle 5"/>
          <p:cNvSpPr>
            <a:spLocks noChangeArrowheads="1"/>
          </p:cNvSpPr>
          <p:nvPr/>
        </p:nvSpPr>
        <p:spPr bwMode="auto">
          <a:xfrm>
            <a:off x="5726113" y="2390775"/>
            <a:ext cx="3181350" cy="860425"/>
          </a:xfrm>
          <a:prstGeom prst="rect">
            <a:avLst/>
          </a:prstGeom>
          <a:solidFill>
            <a:srgbClr val="F8EECA">
              <a:alpha val="50195"/>
            </a:srgbClr>
          </a:solidFill>
          <a:ln w="9525">
            <a:solidFill>
              <a:srgbClr val="9AA385"/>
            </a:solidFill>
            <a:miter lim="800000"/>
            <a:headEnd/>
            <a:tailEnd/>
          </a:ln>
        </p:spPr>
        <p:txBody>
          <a:bodyPr wrap="none" anchor="ctr"/>
          <a:lstStyle/>
          <a:p>
            <a:pPr eaLnBrk="0" hangingPunct="0">
              <a:spcBef>
                <a:spcPct val="20000"/>
              </a:spcBef>
              <a:buClr>
                <a:srgbClr val="000000"/>
              </a:buClr>
            </a:pPr>
            <a:endParaRPr lang="en-US">
              <a:solidFill>
                <a:srgbClr val="000000"/>
              </a:solidFill>
              <a:latin typeface="Arial" charset="0"/>
              <a:cs typeface="Times New Roman" pitchFamily="18" charset="0"/>
            </a:endParaRPr>
          </a:p>
        </p:txBody>
      </p:sp>
      <p:sp>
        <p:nvSpPr>
          <p:cNvPr id="41991" name="Rectangle 6"/>
          <p:cNvSpPr>
            <a:spLocks noChangeArrowheads="1"/>
          </p:cNvSpPr>
          <p:nvPr/>
        </p:nvSpPr>
        <p:spPr bwMode="auto">
          <a:xfrm>
            <a:off x="5730875" y="3313113"/>
            <a:ext cx="3179763" cy="790575"/>
          </a:xfrm>
          <a:prstGeom prst="rect">
            <a:avLst/>
          </a:prstGeom>
          <a:solidFill>
            <a:srgbClr val="F8EECA">
              <a:alpha val="50195"/>
            </a:srgbClr>
          </a:solidFill>
          <a:ln w="9525">
            <a:solidFill>
              <a:srgbClr val="9AA385"/>
            </a:solidFill>
            <a:miter lim="800000"/>
            <a:headEnd/>
            <a:tailEnd/>
          </a:ln>
        </p:spPr>
        <p:txBody>
          <a:bodyPr wrap="none" anchor="ctr"/>
          <a:lstStyle/>
          <a:p>
            <a:pPr eaLnBrk="0" hangingPunct="0">
              <a:spcBef>
                <a:spcPct val="20000"/>
              </a:spcBef>
              <a:buClr>
                <a:srgbClr val="000000"/>
              </a:buClr>
            </a:pPr>
            <a:endParaRPr lang="en-US">
              <a:solidFill>
                <a:srgbClr val="000000"/>
              </a:solidFill>
              <a:latin typeface="Arial" charset="0"/>
              <a:cs typeface="Times New Roman" pitchFamily="18" charset="0"/>
            </a:endParaRPr>
          </a:p>
        </p:txBody>
      </p:sp>
      <p:sp>
        <p:nvSpPr>
          <p:cNvPr id="41992" name="Text Box 7"/>
          <p:cNvSpPr txBox="1">
            <a:spLocks noChangeArrowheads="1"/>
          </p:cNvSpPr>
          <p:nvPr/>
        </p:nvSpPr>
        <p:spPr bwMode="auto">
          <a:xfrm>
            <a:off x="6731000" y="3275013"/>
            <a:ext cx="2014538" cy="911225"/>
          </a:xfrm>
          <a:prstGeom prst="rect">
            <a:avLst/>
          </a:prstGeom>
          <a:noFill/>
          <a:ln w="9525">
            <a:noFill/>
            <a:miter lim="800000"/>
            <a:headEnd/>
            <a:tailEnd/>
          </a:ln>
        </p:spPr>
        <p:txBody>
          <a:bodyPr lIns="0" tIns="16002" rIns="0" bIns="16002"/>
          <a:lstStyle/>
          <a:p>
            <a:pPr marL="39688" algn="r" defTabSz="320675"/>
            <a:endParaRPr lang="en-US" sz="200" b="1" u="sng">
              <a:solidFill>
                <a:srgbClr val="000000"/>
              </a:solidFill>
              <a:latin typeface="Arial" charset="0"/>
              <a:cs typeface="Times New Roman" pitchFamily="18" charset="0"/>
            </a:endParaRPr>
          </a:p>
          <a:p>
            <a:pPr marL="39688" algn="r" defTabSz="320675"/>
            <a:r>
              <a:rPr lang="en-US" sz="1100" b="1" u="sng">
                <a:solidFill>
                  <a:srgbClr val="000000"/>
                </a:solidFill>
                <a:latin typeface="Arial" charset="0"/>
                <a:cs typeface="Times New Roman" pitchFamily="18" charset="0"/>
              </a:rPr>
              <a:t>Deployability</a:t>
            </a:r>
          </a:p>
          <a:p>
            <a:pPr marL="39688" algn="r" defTabSz="320675"/>
            <a:r>
              <a:rPr lang="en-US" sz="1100">
                <a:solidFill>
                  <a:srgbClr val="000000"/>
                </a:solidFill>
                <a:latin typeface="Arial" charset="0"/>
                <a:cs typeface="Times New Roman" pitchFamily="18" charset="0"/>
              </a:rPr>
              <a:t>C-130 – 1 ea</a:t>
            </a:r>
          </a:p>
          <a:p>
            <a:pPr marL="39688" algn="r" defTabSz="320675"/>
            <a:r>
              <a:rPr lang="en-US" sz="1100">
                <a:solidFill>
                  <a:srgbClr val="000000"/>
                </a:solidFill>
                <a:latin typeface="Arial" charset="0"/>
                <a:cs typeface="Times New Roman" pitchFamily="18" charset="0"/>
              </a:rPr>
              <a:t>C-17 – 3 ea</a:t>
            </a:r>
          </a:p>
          <a:p>
            <a:pPr marL="39688" algn="r" defTabSz="320675"/>
            <a:r>
              <a:rPr lang="en-US" sz="1100">
                <a:solidFill>
                  <a:srgbClr val="000000"/>
                </a:solidFill>
                <a:latin typeface="Arial" charset="0"/>
                <a:cs typeface="Times New Roman" pitchFamily="18" charset="0"/>
              </a:rPr>
              <a:t>C-5 – 4 ea</a:t>
            </a:r>
          </a:p>
        </p:txBody>
      </p:sp>
      <p:sp>
        <p:nvSpPr>
          <p:cNvPr id="41993" name="Text Box 8"/>
          <p:cNvSpPr txBox="1">
            <a:spLocks noChangeArrowheads="1"/>
          </p:cNvSpPr>
          <p:nvPr/>
        </p:nvSpPr>
        <p:spPr bwMode="auto">
          <a:xfrm>
            <a:off x="6634163" y="1106488"/>
            <a:ext cx="2157412" cy="1239837"/>
          </a:xfrm>
          <a:prstGeom prst="rect">
            <a:avLst/>
          </a:prstGeom>
          <a:noFill/>
          <a:ln w="9525">
            <a:noFill/>
            <a:miter lim="800000"/>
            <a:headEnd/>
            <a:tailEnd/>
          </a:ln>
        </p:spPr>
        <p:txBody>
          <a:bodyPr lIns="0" tIns="16002" rIns="0" bIns="16002"/>
          <a:lstStyle/>
          <a:p>
            <a:pPr marL="39688" algn="r" defTabSz="320675"/>
            <a:r>
              <a:rPr lang="en-US" sz="1100" b="1" u="sng">
                <a:solidFill>
                  <a:srgbClr val="000000"/>
                </a:solidFill>
                <a:latin typeface="Arial" charset="0"/>
                <a:cs typeface="Times New Roman" pitchFamily="18" charset="0"/>
              </a:rPr>
              <a:t>Survivability</a:t>
            </a:r>
          </a:p>
          <a:p>
            <a:pPr marL="39688" algn="r" defTabSz="320675"/>
            <a:r>
              <a:rPr lang="en-US" sz="1000">
                <a:solidFill>
                  <a:srgbClr val="000000"/>
                </a:solidFill>
                <a:latin typeface="Arial" charset="0"/>
                <a:cs typeface="Times New Roman" pitchFamily="18" charset="0"/>
              </a:rPr>
              <a:t>High Hard Steel Structure</a:t>
            </a:r>
          </a:p>
          <a:p>
            <a:pPr marL="39688" algn="r" defTabSz="320675"/>
            <a:r>
              <a:rPr lang="en-US" sz="1000">
                <a:solidFill>
                  <a:srgbClr val="000000"/>
                </a:solidFill>
                <a:latin typeface="Arial" charset="0"/>
                <a:cs typeface="Times New Roman" pitchFamily="18" charset="0"/>
              </a:rPr>
              <a:t>Protection: 14.5mm </a:t>
            </a:r>
          </a:p>
          <a:p>
            <a:pPr marL="39688" algn="r" defTabSz="320675"/>
            <a:r>
              <a:rPr lang="en-US" sz="1000">
                <a:solidFill>
                  <a:srgbClr val="000000"/>
                </a:solidFill>
                <a:latin typeface="Arial" charset="0"/>
                <a:cs typeface="Times New Roman" pitchFamily="18" charset="0"/>
              </a:rPr>
              <a:t>RPG w/ SLAT armor</a:t>
            </a:r>
          </a:p>
          <a:p>
            <a:pPr marL="39688" algn="r" defTabSz="320675"/>
            <a:r>
              <a:rPr lang="en-US" sz="900">
                <a:solidFill>
                  <a:srgbClr val="000000"/>
                </a:solidFill>
                <a:latin typeface="Arial" charset="0"/>
                <a:cs typeface="Times New Roman" pitchFamily="18" charset="0"/>
              </a:rPr>
              <a:t>Titanium Armor for </a:t>
            </a:r>
          </a:p>
          <a:p>
            <a:pPr marL="39688" algn="r" defTabSz="320675"/>
            <a:r>
              <a:rPr lang="en-US" sz="900">
                <a:solidFill>
                  <a:srgbClr val="000000"/>
                </a:solidFill>
                <a:latin typeface="Arial" charset="0"/>
                <a:cs typeface="Times New Roman" pitchFamily="18" charset="0"/>
              </a:rPr>
              <a:t>Critical Gunpod Areas </a:t>
            </a:r>
          </a:p>
          <a:p>
            <a:pPr marL="39688" algn="r" defTabSz="320675"/>
            <a:r>
              <a:rPr lang="en-US" sz="1000">
                <a:solidFill>
                  <a:srgbClr val="000000"/>
                </a:solidFill>
                <a:latin typeface="Arial" charset="0"/>
                <a:cs typeface="Times New Roman" pitchFamily="18" charset="0"/>
              </a:rPr>
              <a:t>Spall Liners</a:t>
            </a:r>
          </a:p>
          <a:p>
            <a:pPr marL="39688" algn="r" defTabSz="320675"/>
            <a:r>
              <a:rPr lang="en-US" sz="1000">
                <a:solidFill>
                  <a:srgbClr val="000000"/>
                </a:solidFill>
                <a:latin typeface="Arial" charset="0"/>
                <a:cs typeface="Times New Roman" pitchFamily="18" charset="0"/>
              </a:rPr>
              <a:t>Smoke Grenade Launchers</a:t>
            </a:r>
          </a:p>
        </p:txBody>
      </p:sp>
      <p:sp>
        <p:nvSpPr>
          <p:cNvPr id="46090" name="Text Box 9"/>
          <p:cNvSpPr txBox="1">
            <a:spLocks noChangeArrowheads="1"/>
          </p:cNvSpPr>
          <p:nvPr/>
        </p:nvSpPr>
        <p:spPr bwMode="auto">
          <a:xfrm>
            <a:off x="242888" y="1138238"/>
            <a:ext cx="2249487" cy="1389062"/>
          </a:xfrm>
          <a:prstGeom prst="rect">
            <a:avLst/>
          </a:prstGeom>
          <a:noFill/>
          <a:ln w="9525">
            <a:noFill/>
            <a:miter lim="800000"/>
            <a:headEnd/>
            <a:tailEnd/>
          </a:ln>
        </p:spPr>
        <p:txBody>
          <a:bodyPr lIns="0" tIns="16002" rIns="0" bIns="16002"/>
          <a:lstStyle/>
          <a:p>
            <a:pPr marL="39688" defTabSz="320675">
              <a:defRPr/>
            </a:pPr>
            <a:r>
              <a:rPr lang="en-US" sz="1100" b="1" u="sng" dirty="0">
                <a:solidFill>
                  <a:srgbClr val="000000"/>
                </a:solidFill>
                <a:latin typeface="Arial" charset="0"/>
                <a:cs typeface="Times New Roman" pitchFamily="18" charset="0"/>
              </a:rPr>
              <a:t>Armament</a:t>
            </a:r>
          </a:p>
          <a:p>
            <a:pPr fontAlgn="auto">
              <a:spcBef>
                <a:spcPts val="0"/>
              </a:spcBef>
              <a:spcAft>
                <a:spcPts val="0"/>
              </a:spcAft>
              <a:defRPr/>
            </a:pPr>
            <a:r>
              <a:rPr lang="en-US" sz="1100" dirty="0">
                <a:solidFill>
                  <a:prstClr val="black"/>
                </a:solidFill>
                <a:latin typeface="+mn-lt"/>
              </a:rPr>
              <a:t>M68A1E8 105mm Main Gun</a:t>
            </a:r>
          </a:p>
          <a:p>
            <a:pPr fontAlgn="auto">
              <a:spcBef>
                <a:spcPts val="0"/>
              </a:spcBef>
              <a:spcAft>
                <a:spcPts val="0"/>
              </a:spcAft>
              <a:defRPr/>
            </a:pPr>
            <a:r>
              <a:rPr lang="en-US" sz="1100" dirty="0">
                <a:solidFill>
                  <a:prstClr val="black"/>
                </a:solidFill>
                <a:latin typeface="+mn-lt"/>
              </a:rPr>
              <a:t>  with 18-Round Autoloader</a:t>
            </a:r>
          </a:p>
          <a:p>
            <a:pPr fontAlgn="auto">
              <a:spcBef>
                <a:spcPts val="0"/>
              </a:spcBef>
              <a:spcAft>
                <a:spcPts val="0"/>
              </a:spcAft>
              <a:defRPr/>
            </a:pPr>
            <a:r>
              <a:rPr lang="en-US" sz="1100" dirty="0">
                <a:solidFill>
                  <a:prstClr val="black"/>
                </a:solidFill>
                <a:latin typeface="+mn-lt"/>
              </a:rPr>
              <a:t>M2 .50 Cal Cdr’s Weapon</a:t>
            </a:r>
          </a:p>
          <a:p>
            <a:pPr fontAlgn="auto">
              <a:spcBef>
                <a:spcPts val="0"/>
              </a:spcBef>
              <a:spcAft>
                <a:spcPts val="0"/>
              </a:spcAft>
              <a:defRPr/>
            </a:pPr>
            <a:r>
              <a:rPr lang="en-US" sz="1100" dirty="0">
                <a:solidFill>
                  <a:prstClr val="black"/>
                </a:solidFill>
                <a:latin typeface="+mn-lt"/>
              </a:rPr>
              <a:t>M240C 7.62mm Coax MG</a:t>
            </a:r>
          </a:p>
          <a:p>
            <a:pPr fontAlgn="auto">
              <a:spcBef>
                <a:spcPts val="0"/>
              </a:spcBef>
              <a:spcAft>
                <a:spcPts val="0"/>
              </a:spcAft>
              <a:defRPr/>
            </a:pPr>
            <a:r>
              <a:rPr lang="en-US" sz="1100" dirty="0">
                <a:solidFill>
                  <a:prstClr val="black"/>
                </a:solidFill>
                <a:latin typeface="+mn-lt"/>
              </a:rPr>
              <a:t>Fire Control System Similar to the M1 Abrams Series </a:t>
            </a:r>
            <a:r>
              <a:rPr lang="en-US" sz="1100" dirty="0" err="1">
                <a:solidFill>
                  <a:prstClr val="black"/>
                </a:solidFill>
                <a:latin typeface="+mn-lt"/>
              </a:rPr>
              <a:t>MBT</a:t>
            </a:r>
            <a:endParaRPr lang="en-US" sz="1100" dirty="0">
              <a:solidFill>
                <a:prstClr val="black"/>
              </a:solidFill>
              <a:latin typeface="+mn-lt"/>
            </a:endParaRPr>
          </a:p>
          <a:p>
            <a:pPr fontAlgn="auto">
              <a:spcBef>
                <a:spcPts val="0"/>
              </a:spcBef>
              <a:spcAft>
                <a:spcPts val="0"/>
              </a:spcAft>
              <a:defRPr/>
            </a:pPr>
            <a:r>
              <a:rPr lang="en-US" sz="1100" dirty="0">
                <a:solidFill>
                  <a:prstClr val="black"/>
                </a:solidFill>
                <a:latin typeface="+mn-lt"/>
              </a:rPr>
              <a:t>6 Aimed Main-gun Shots/ Min</a:t>
            </a:r>
          </a:p>
        </p:txBody>
      </p:sp>
      <p:sp>
        <p:nvSpPr>
          <p:cNvPr id="41995" name="Text Box 10"/>
          <p:cNvSpPr txBox="1">
            <a:spLocks noChangeArrowheads="1"/>
          </p:cNvSpPr>
          <p:nvPr/>
        </p:nvSpPr>
        <p:spPr bwMode="auto">
          <a:xfrm>
            <a:off x="260350" y="2662238"/>
            <a:ext cx="2270125" cy="1465262"/>
          </a:xfrm>
          <a:prstGeom prst="rect">
            <a:avLst/>
          </a:prstGeom>
          <a:noFill/>
          <a:ln w="9525">
            <a:noFill/>
            <a:miter lim="800000"/>
            <a:headEnd/>
            <a:tailEnd/>
          </a:ln>
        </p:spPr>
        <p:txBody>
          <a:bodyPr lIns="0" tIns="16002" rIns="0" bIns="16002"/>
          <a:lstStyle/>
          <a:p>
            <a:pPr marL="39688" defTabSz="320675"/>
            <a:r>
              <a:rPr lang="en-US" sz="1100" b="1" u="sng">
                <a:solidFill>
                  <a:srgbClr val="000000"/>
                </a:solidFill>
                <a:latin typeface="Arial" charset="0"/>
                <a:cs typeface="Times New Roman" pitchFamily="18" charset="0"/>
              </a:rPr>
              <a:t>Mobility</a:t>
            </a:r>
          </a:p>
          <a:p>
            <a:pPr marL="39688" defTabSz="320675"/>
            <a:r>
              <a:rPr lang="en-US" sz="1100">
                <a:solidFill>
                  <a:srgbClr val="000000"/>
                </a:solidFill>
                <a:latin typeface="Arial" charset="0"/>
                <a:cs typeface="Times New Roman" pitchFamily="18" charset="0"/>
              </a:rPr>
              <a:t>Top Speed – 60 mph</a:t>
            </a:r>
          </a:p>
          <a:p>
            <a:pPr marL="39688" defTabSz="320675"/>
            <a:r>
              <a:rPr lang="en-US" sz="1100">
                <a:solidFill>
                  <a:srgbClr val="000000"/>
                </a:solidFill>
                <a:latin typeface="Arial" charset="0"/>
                <a:cs typeface="Times New Roman" pitchFamily="18" charset="0"/>
              </a:rPr>
              <a:t>50m Dash – 9 sec.</a:t>
            </a:r>
          </a:p>
          <a:p>
            <a:pPr marL="39688" defTabSz="320675"/>
            <a:r>
              <a:rPr lang="en-US" sz="1100">
                <a:solidFill>
                  <a:srgbClr val="000000"/>
                </a:solidFill>
                <a:latin typeface="Arial" charset="0"/>
                <a:cs typeface="Times New Roman" pitchFamily="18" charset="0"/>
              </a:rPr>
              <a:t>Wheel Clearance – 21 in</a:t>
            </a:r>
          </a:p>
          <a:p>
            <a:pPr marL="39688" defTabSz="320675"/>
            <a:r>
              <a:rPr lang="en-US" sz="1100">
                <a:solidFill>
                  <a:srgbClr val="000000"/>
                </a:solidFill>
                <a:latin typeface="Arial" charset="0"/>
                <a:cs typeface="Times New Roman" pitchFamily="18" charset="0"/>
              </a:rPr>
              <a:t>Vertical Climb – 23 in</a:t>
            </a:r>
          </a:p>
          <a:p>
            <a:pPr marL="39688" defTabSz="320675"/>
            <a:r>
              <a:rPr lang="en-US" sz="1100">
                <a:solidFill>
                  <a:srgbClr val="000000"/>
                </a:solidFill>
                <a:latin typeface="Arial" charset="0"/>
                <a:cs typeface="Times New Roman" pitchFamily="18" charset="0"/>
              </a:rPr>
              <a:t>Gap Crossing – 78 in</a:t>
            </a:r>
          </a:p>
          <a:p>
            <a:pPr marL="39688" defTabSz="320675"/>
            <a:r>
              <a:rPr lang="en-US" sz="1100">
                <a:solidFill>
                  <a:srgbClr val="000000"/>
                </a:solidFill>
                <a:latin typeface="Arial" charset="0"/>
                <a:cs typeface="Times New Roman" pitchFamily="18" charset="0"/>
              </a:rPr>
              <a:t>Range – 330 miles (Cbt Ops)</a:t>
            </a:r>
          </a:p>
        </p:txBody>
      </p:sp>
      <p:sp>
        <p:nvSpPr>
          <p:cNvPr id="46092" name="Text Box 11"/>
          <p:cNvSpPr txBox="1">
            <a:spLocks noChangeArrowheads="1"/>
          </p:cNvSpPr>
          <p:nvPr/>
        </p:nvSpPr>
        <p:spPr bwMode="auto">
          <a:xfrm>
            <a:off x="6769100" y="2411413"/>
            <a:ext cx="1974850" cy="704850"/>
          </a:xfrm>
          <a:prstGeom prst="rect">
            <a:avLst/>
          </a:prstGeom>
          <a:noFill/>
          <a:ln w="9525">
            <a:noFill/>
            <a:miter lim="800000"/>
            <a:headEnd/>
            <a:tailEnd/>
          </a:ln>
        </p:spPr>
        <p:txBody>
          <a:bodyPr lIns="0" tIns="16002" rIns="0" bIns="16002"/>
          <a:lstStyle/>
          <a:p>
            <a:pPr marL="39688" algn="r" defTabSz="320675">
              <a:defRPr/>
            </a:pPr>
            <a:r>
              <a:rPr lang="en-US" sz="1100" b="1" u="sng" dirty="0">
                <a:solidFill>
                  <a:srgbClr val="000000"/>
                </a:solidFill>
                <a:latin typeface="Arial" charset="0"/>
                <a:cs typeface="Times New Roman" pitchFamily="18" charset="0"/>
              </a:rPr>
              <a:t>C2</a:t>
            </a:r>
          </a:p>
          <a:p>
            <a:pPr marL="39688" algn="r" defTabSz="320675">
              <a:defRPr/>
            </a:pPr>
            <a:r>
              <a:rPr lang="en-US" sz="1050" dirty="0" err="1">
                <a:solidFill>
                  <a:srgbClr val="000000"/>
                </a:solidFill>
                <a:latin typeface="Arial" charset="0"/>
                <a:cs typeface="Times New Roman" pitchFamily="18" charset="0"/>
              </a:rPr>
              <a:t>SINCGARS</a:t>
            </a:r>
            <a:endParaRPr lang="en-US" sz="1050" dirty="0">
              <a:solidFill>
                <a:srgbClr val="000000"/>
              </a:solidFill>
              <a:latin typeface="Arial" charset="0"/>
              <a:cs typeface="Times New Roman" pitchFamily="18" charset="0"/>
            </a:endParaRPr>
          </a:p>
          <a:p>
            <a:pPr marL="39688" algn="r" defTabSz="320675">
              <a:defRPr/>
            </a:pPr>
            <a:r>
              <a:rPr lang="en-US" sz="1050" dirty="0">
                <a:solidFill>
                  <a:srgbClr val="000000"/>
                </a:solidFill>
                <a:latin typeface="Arial" charset="0"/>
                <a:cs typeface="Times New Roman" pitchFamily="18" charset="0"/>
              </a:rPr>
              <a:t>FBCB2</a:t>
            </a:r>
          </a:p>
          <a:p>
            <a:pPr marL="39688" algn="r" defTabSz="320675">
              <a:defRPr/>
            </a:pPr>
            <a:r>
              <a:rPr lang="en-US" sz="1050" dirty="0">
                <a:solidFill>
                  <a:srgbClr val="000000"/>
                </a:solidFill>
                <a:latin typeface="Arial" charset="0"/>
                <a:cs typeface="Times New Roman" pitchFamily="18" charset="0"/>
              </a:rPr>
              <a:t>GPS</a:t>
            </a:r>
          </a:p>
          <a:p>
            <a:pPr marL="39688" algn="r" defTabSz="320675">
              <a:defRPr/>
            </a:pPr>
            <a:r>
              <a:rPr lang="en-US" sz="1050" dirty="0">
                <a:solidFill>
                  <a:srgbClr val="000000"/>
                </a:solidFill>
                <a:latin typeface="Arial" charset="0"/>
                <a:cs typeface="Times New Roman" pitchFamily="18" charset="0"/>
              </a:rPr>
              <a:t>BFT</a:t>
            </a:r>
          </a:p>
        </p:txBody>
      </p:sp>
      <p:sp>
        <p:nvSpPr>
          <p:cNvPr id="41997" name="Text Box 12"/>
          <p:cNvSpPr txBox="1">
            <a:spLocks noChangeArrowheads="1"/>
          </p:cNvSpPr>
          <p:nvPr/>
        </p:nvSpPr>
        <p:spPr bwMode="auto">
          <a:xfrm>
            <a:off x="203200" y="4230688"/>
            <a:ext cx="8688388" cy="2230437"/>
          </a:xfrm>
          <a:prstGeom prst="rect">
            <a:avLst/>
          </a:prstGeom>
          <a:solidFill>
            <a:srgbClr val="F8EECA">
              <a:alpha val="50195"/>
            </a:srgbClr>
          </a:solidFill>
          <a:ln w="9525">
            <a:solidFill>
              <a:srgbClr val="9AA385"/>
            </a:solidFill>
            <a:miter lim="800000"/>
            <a:headEnd/>
            <a:tailEnd/>
          </a:ln>
        </p:spPr>
        <p:txBody>
          <a:bodyPr lIns="0" tIns="16002" rIns="0" bIns="16002"/>
          <a:lstStyle/>
          <a:p>
            <a:pPr marL="184150" indent="-184150" algn="ctr" defTabSz="320675">
              <a:lnSpc>
                <a:spcPct val="90000"/>
              </a:lnSpc>
              <a:spcBef>
                <a:spcPct val="30000"/>
              </a:spcBef>
              <a:tabLst>
                <a:tab pos="406400" algn="l"/>
                <a:tab pos="581025" algn="l"/>
                <a:tab pos="720725" algn="l"/>
                <a:tab pos="900113" algn="l"/>
                <a:tab pos="1163638" algn="l"/>
                <a:tab pos="1217613" algn="l"/>
                <a:tab pos="1419225" algn="l"/>
              </a:tabLst>
            </a:pPr>
            <a:r>
              <a:rPr lang="en-US" sz="1300" b="1">
                <a:solidFill>
                  <a:srgbClr val="000000"/>
                </a:solidFill>
                <a:latin typeface="Arial" charset="0"/>
                <a:cs typeface="Times New Roman" pitchFamily="18" charset="0"/>
              </a:rPr>
              <a:t> </a:t>
            </a:r>
            <a:r>
              <a:rPr lang="en-US" sz="1300" b="1" u="sng">
                <a:solidFill>
                  <a:srgbClr val="000000"/>
                </a:solidFill>
                <a:latin typeface="Arial" charset="0"/>
                <a:cs typeface="Times New Roman" pitchFamily="18" charset="0"/>
              </a:rPr>
              <a:t>Key Characteristics</a:t>
            </a:r>
          </a:p>
          <a:p>
            <a:pPr marL="412750" lvl="1" indent="-188913" defTabSz="320675">
              <a:lnSpc>
                <a:spcPct val="90000"/>
              </a:lnSpc>
              <a:spcBef>
                <a:spcPct val="30000"/>
              </a:spcBef>
              <a:tabLst>
                <a:tab pos="406400" algn="l"/>
                <a:tab pos="581025" algn="l"/>
                <a:tab pos="720725" algn="l"/>
                <a:tab pos="900113" algn="l"/>
                <a:tab pos="1163638" algn="l"/>
                <a:tab pos="1217613" algn="l"/>
                <a:tab pos="1419225" algn="l"/>
              </a:tabLst>
            </a:pPr>
            <a:r>
              <a:rPr lang="en-US" sz="1100" b="1">
                <a:solidFill>
                  <a:srgbClr val="000000"/>
                </a:solidFill>
                <a:latin typeface="Arial" charset="0"/>
                <a:cs typeface="Times New Roman" pitchFamily="18" charset="0"/>
              </a:rPr>
              <a:t>Configuration:	Combat (inches)	Flying (inches)			</a:t>
            </a:r>
          </a:p>
          <a:p>
            <a:pPr marL="184150" indent="-184150" defTabSz="320675">
              <a:lnSpc>
                <a:spcPct val="90000"/>
              </a:lnSpc>
              <a:spcBef>
                <a:spcPct val="30000"/>
              </a:spcBef>
              <a:tabLst>
                <a:tab pos="406400" algn="l"/>
                <a:tab pos="581025" algn="l"/>
                <a:tab pos="720725" algn="l"/>
                <a:tab pos="900113" algn="l"/>
                <a:tab pos="1163638" algn="l"/>
                <a:tab pos="1217613" algn="l"/>
                <a:tab pos="1419225" algn="l"/>
              </a:tabLst>
            </a:pPr>
            <a:r>
              <a:rPr lang="en-US" sz="1100" b="1">
                <a:solidFill>
                  <a:srgbClr val="000000"/>
                </a:solidFill>
                <a:latin typeface="Arial" charset="0"/>
                <a:cs typeface="Times New Roman" pitchFamily="18" charset="0"/>
              </a:rPr>
              <a:t>	 Height: 					</a:t>
            </a:r>
            <a:r>
              <a:rPr lang="en-US" sz="1100">
                <a:solidFill>
                  <a:srgbClr val="000000"/>
                </a:solidFill>
                <a:latin typeface="Arial" charset="0"/>
                <a:cs typeface="Times New Roman" pitchFamily="18" charset="0"/>
              </a:rPr>
              <a:t>130.44 		   	105.67				</a:t>
            </a:r>
          </a:p>
          <a:p>
            <a:pPr marL="412750" lvl="1" indent="-188913" defTabSz="320675">
              <a:lnSpc>
                <a:spcPct val="90000"/>
              </a:lnSpc>
              <a:spcBef>
                <a:spcPct val="30000"/>
              </a:spcBef>
              <a:tabLst>
                <a:tab pos="406400" algn="l"/>
                <a:tab pos="581025" algn="l"/>
                <a:tab pos="720725" algn="l"/>
                <a:tab pos="900113" algn="l"/>
                <a:tab pos="1163638" algn="l"/>
                <a:tab pos="1217613" algn="l"/>
                <a:tab pos="1419225" algn="l"/>
              </a:tabLst>
            </a:pPr>
            <a:r>
              <a:rPr lang="en-US" sz="1100" b="1">
                <a:solidFill>
                  <a:srgbClr val="000000"/>
                </a:solidFill>
                <a:latin typeface="Arial" charset="0"/>
                <a:cs typeface="Times New Roman" pitchFamily="18" charset="0"/>
              </a:rPr>
              <a:t>Width:  					</a:t>
            </a:r>
            <a:r>
              <a:rPr lang="en-US" sz="1100">
                <a:solidFill>
                  <a:srgbClr val="000000"/>
                </a:solidFill>
                <a:latin typeface="Arial" charset="0"/>
                <a:cs typeface="Times New Roman" pitchFamily="18" charset="0"/>
              </a:rPr>
              <a:t>116.34 			104.47				</a:t>
            </a:r>
            <a:endParaRPr lang="en-US" sz="1100" b="1">
              <a:solidFill>
                <a:srgbClr val="000000"/>
              </a:solidFill>
              <a:latin typeface="Arial" charset="0"/>
              <a:cs typeface="Times New Roman" pitchFamily="18" charset="0"/>
            </a:endParaRPr>
          </a:p>
          <a:p>
            <a:pPr marL="412750" lvl="1" indent="-188913" defTabSz="320675">
              <a:lnSpc>
                <a:spcPct val="90000"/>
              </a:lnSpc>
              <a:spcBef>
                <a:spcPct val="30000"/>
              </a:spcBef>
              <a:tabLst>
                <a:tab pos="406400" algn="l"/>
                <a:tab pos="581025" algn="l"/>
                <a:tab pos="720725" algn="l"/>
                <a:tab pos="900113" algn="l"/>
                <a:tab pos="1163638" algn="l"/>
                <a:tab pos="1217613" algn="l"/>
                <a:tab pos="1419225" algn="l"/>
              </a:tabLst>
            </a:pPr>
            <a:r>
              <a:rPr lang="en-US" sz="1100" b="1">
                <a:solidFill>
                  <a:srgbClr val="000000"/>
                </a:solidFill>
                <a:latin typeface="Arial" charset="0"/>
                <a:cs typeface="Times New Roman" pitchFamily="18" charset="0"/>
              </a:rPr>
              <a:t>Length: 	 				</a:t>
            </a:r>
            <a:r>
              <a:rPr lang="en-US" sz="1100">
                <a:solidFill>
                  <a:srgbClr val="000000"/>
                </a:solidFill>
                <a:latin typeface="Arial" charset="0"/>
                <a:cs typeface="Times New Roman" pitchFamily="18" charset="0"/>
              </a:rPr>
              <a:t>300.53  	 		300.53					</a:t>
            </a:r>
          </a:p>
          <a:p>
            <a:pPr marL="412750" lvl="1" indent="-188913" defTabSz="320675">
              <a:lnSpc>
                <a:spcPct val="90000"/>
              </a:lnSpc>
              <a:spcBef>
                <a:spcPct val="30000"/>
              </a:spcBef>
              <a:tabLst>
                <a:tab pos="406400" algn="l"/>
                <a:tab pos="581025" algn="l"/>
                <a:tab pos="720725" algn="l"/>
                <a:tab pos="900113" algn="l"/>
                <a:tab pos="1163638" algn="l"/>
                <a:tab pos="1217613" algn="l"/>
                <a:tab pos="1419225" algn="l"/>
              </a:tabLst>
            </a:pPr>
            <a:r>
              <a:rPr lang="en-US" sz="1100" b="1">
                <a:solidFill>
                  <a:srgbClr val="000000"/>
                </a:solidFill>
                <a:latin typeface="Arial" charset="0"/>
                <a:cs typeface="Times New Roman" pitchFamily="18" charset="0"/>
              </a:rPr>
              <a:t>Weight: 	 				</a:t>
            </a:r>
            <a:r>
              <a:rPr lang="en-US" sz="1100">
                <a:solidFill>
                  <a:srgbClr val="000000"/>
                </a:solidFill>
                <a:latin typeface="Arial" charset="0"/>
                <a:cs typeface="Times New Roman" pitchFamily="18" charset="0"/>
              </a:rPr>
              <a:t>46,995 lbs  	 	40,482 lbs </a:t>
            </a:r>
          </a:p>
          <a:p>
            <a:pPr marL="412750" lvl="1" indent="-188913" defTabSz="320675">
              <a:lnSpc>
                <a:spcPct val="90000"/>
              </a:lnSpc>
              <a:spcBef>
                <a:spcPct val="30000"/>
              </a:spcBef>
              <a:tabLst>
                <a:tab pos="406400" algn="l"/>
                <a:tab pos="581025" algn="l"/>
                <a:tab pos="720725" algn="l"/>
                <a:tab pos="900113" algn="l"/>
                <a:tab pos="1163638" algn="l"/>
                <a:tab pos="1217613" algn="l"/>
                <a:tab pos="1419225" algn="l"/>
              </a:tabLst>
            </a:pPr>
            <a:r>
              <a:rPr lang="en-US" sz="1100" b="1">
                <a:solidFill>
                  <a:srgbClr val="000000"/>
                </a:solidFill>
                <a:latin typeface="Arial" charset="0"/>
                <a:cs typeface="Times New Roman" pitchFamily="18" charset="0"/>
              </a:rPr>
              <a:t>Engine: </a:t>
            </a:r>
            <a:r>
              <a:rPr lang="en-US" sz="1100">
                <a:solidFill>
                  <a:srgbClr val="000000"/>
                </a:solidFill>
                <a:latin typeface="Arial" charset="0"/>
                <a:cs typeface="Times New Roman" pitchFamily="18" charset="0"/>
              </a:rPr>
              <a:t>350 hp JP-8/Diesel (Caterpillar)</a:t>
            </a:r>
          </a:p>
          <a:p>
            <a:pPr marL="412750" lvl="1" indent="-188913" defTabSz="320675">
              <a:lnSpc>
                <a:spcPct val="90000"/>
              </a:lnSpc>
              <a:spcBef>
                <a:spcPct val="30000"/>
              </a:spcBef>
              <a:tabLst>
                <a:tab pos="406400" algn="l"/>
                <a:tab pos="581025" algn="l"/>
                <a:tab pos="720725" algn="l"/>
                <a:tab pos="900113" algn="l"/>
                <a:tab pos="1163638" algn="l"/>
                <a:tab pos="1217613" algn="l"/>
                <a:tab pos="1419225" algn="l"/>
              </a:tabLst>
            </a:pPr>
            <a:r>
              <a:rPr lang="en-US" sz="1100" b="1">
                <a:solidFill>
                  <a:srgbClr val="000000"/>
                </a:solidFill>
                <a:latin typeface="Arial" charset="0"/>
                <a:cs typeface="Times New Roman" pitchFamily="18" charset="0"/>
              </a:rPr>
              <a:t>Transmission: 	</a:t>
            </a:r>
            <a:r>
              <a:rPr lang="en-US" sz="1100">
                <a:solidFill>
                  <a:srgbClr val="000000"/>
                </a:solidFill>
                <a:latin typeface="Arial" charset="0"/>
                <a:cs typeface="Times New Roman" pitchFamily="18" charset="0"/>
              </a:rPr>
              <a:t>Allison</a:t>
            </a:r>
          </a:p>
          <a:p>
            <a:pPr marL="412750" lvl="1" indent="-188913" defTabSz="320675">
              <a:lnSpc>
                <a:spcPct val="90000"/>
              </a:lnSpc>
              <a:spcBef>
                <a:spcPct val="30000"/>
              </a:spcBef>
              <a:tabLst>
                <a:tab pos="406400" algn="l"/>
                <a:tab pos="581025" algn="l"/>
                <a:tab pos="720725" algn="l"/>
                <a:tab pos="900113" algn="l"/>
                <a:tab pos="1163638" algn="l"/>
                <a:tab pos="1217613" algn="l"/>
                <a:tab pos="1419225" algn="l"/>
              </a:tabLst>
            </a:pPr>
            <a:r>
              <a:rPr lang="en-US" sz="1100" b="1">
                <a:solidFill>
                  <a:srgbClr val="000000"/>
                </a:solidFill>
                <a:latin typeface="Arial" charset="0"/>
                <a:cs typeface="Times New Roman" pitchFamily="18" charset="0"/>
              </a:rPr>
              <a:t>Brakes: </a:t>
            </a:r>
            <a:r>
              <a:rPr lang="en-US" sz="1100">
                <a:solidFill>
                  <a:srgbClr val="000000"/>
                </a:solidFill>
                <a:latin typeface="Arial" charset="0"/>
                <a:cs typeface="Times New Roman" pitchFamily="18" charset="0"/>
              </a:rPr>
              <a:t>5 inch ABS</a:t>
            </a:r>
          </a:p>
          <a:p>
            <a:pPr marL="412750" lvl="1" indent="-188913" defTabSz="320675">
              <a:lnSpc>
                <a:spcPct val="90000"/>
              </a:lnSpc>
              <a:spcBef>
                <a:spcPct val="30000"/>
              </a:spcBef>
              <a:tabLst>
                <a:tab pos="406400" algn="l"/>
                <a:tab pos="581025" algn="l"/>
                <a:tab pos="720725" algn="l"/>
                <a:tab pos="900113" algn="l"/>
                <a:tab pos="1163638" algn="l"/>
                <a:tab pos="1217613" algn="l"/>
                <a:tab pos="1419225" algn="l"/>
              </a:tabLst>
            </a:pPr>
            <a:r>
              <a:rPr lang="en-US" sz="1100" b="1">
                <a:solidFill>
                  <a:srgbClr val="000000"/>
                </a:solidFill>
                <a:latin typeface="Arial" charset="0"/>
                <a:cs typeface="Times New Roman" pitchFamily="18" charset="0"/>
              </a:rPr>
              <a:t>Other: </a:t>
            </a:r>
            <a:r>
              <a:rPr lang="en-US" sz="1100">
                <a:solidFill>
                  <a:srgbClr val="000000"/>
                </a:solidFill>
                <a:latin typeface="Arial" charset="0"/>
                <a:cs typeface="Times New Roman" pitchFamily="18" charset="0"/>
              </a:rPr>
              <a:t>8 Wheel Drive; 4 Wheel Steering</a:t>
            </a:r>
          </a:p>
          <a:p>
            <a:pPr marL="412750" lvl="1" indent="-188913" defTabSz="320675">
              <a:lnSpc>
                <a:spcPct val="90000"/>
              </a:lnSpc>
              <a:spcBef>
                <a:spcPct val="30000"/>
              </a:spcBef>
              <a:tabLst>
                <a:tab pos="406400" algn="l"/>
                <a:tab pos="581025" algn="l"/>
                <a:tab pos="720725" algn="l"/>
                <a:tab pos="900113" algn="l"/>
                <a:tab pos="1163638" algn="l"/>
                <a:tab pos="1217613" algn="l"/>
                <a:tab pos="1419225" algn="l"/>
              </a:tabLst>
            </a:pPr>
            <a:r>
              <a:rPr lang="en-US" sz="1100" b="1">
                <a:solidFill>
                  <a:srgbClr val="000000"/>
                </a:solidFill>
                <a:latin typeface="Arial" charset="0"/>
                <a:cs typeface="Times New Roman" pitchFamily="18" charset="0"/>
              </a:rPr>
              <a:t>Crew: </a:t>
            </a:r>
            <a:r>
              <a:rPr lang="en-US" sz="1100">
                <a:solidFill>
                  <a:srgbClr val="000000"/>
                </a:solidFill>
                <a:latin typeface="Arial" charset="0"/>
                <a:cs typeface="Times New Roman" pitchFamily="18" charset="0"/>
              </a:rPr>
              <a:t>3 (19k)				</a:t>
            </a:r>
          </a:p>
          <a:p>
            <a:pPr marL="412750" lvl="1" indent="-188913" defTabSz="320675">
              <a:lnSpc>
                <a:spcPct val="90000"/>
              </a:lnSpc>
              <a:spcBef>
                <a:spcPct val="30000"/>
              </a:spcBef>
              <a:tabLst>
                <a:tab pos="406400" algn="l"/>
                <a:tab pos="581025" algn="l"/>
                <a:tab pos="720725" algn="l"/>
                <a:tab pos="900113" algn="l"/>
                <a:tab pos="1163638" algn="l"/>
                <a:tab pos="1217613" algn="l"/>
                <a:tab pos="1419225" algn="l"/>
              </a:tabLst>
            </a:pPr>
            <a:r>
              <a:rPr lang="en-US" sz="1100" b="1">
                <a:solidFill>
                  <a:srgbClr val="000000"/>
                </a:solidFill>
                <a:latin typeface="Arial" charset="0"/>
                <a:cs typeface="Times New Roman" pitchFamily="18" charset="0"/>
              </a:rPr>
              <a:t>					</a:t>
            </a:r>
          </a:p>
        </p:txBody>
      </p:sp>
      <p:sp>
        <p:nvSpPr>
          <p:cNvPr id="41998" name="Text Box 13"/>
          <p:cNvSpPr txBox="1">
            <a:spLocks noChangeArrowheads="1"/>
          </p:cNvSpPr>
          <p:nvPr/>
        </p:nvSpPr>
        <p:spPr bwMode="auto">
          <a:xfrm>
            <a:off x="0" y="246063"/>
            <a:ext cx="9167813" cy="792162"/>
          </a:xfrm>
          <a:prstGeom prst="rect">
            <a:avLst/>
          </a:prstGeom>
          <a:noFill/>
          <a:ln w="9525">
            <a:noFill/>
            <a:miter lim="800000"/>
            <a:headEnd/>
            <a:tailEnd/>
          </a:ln>
        </p:spPr>
        <p:txBody>
          <a:bodyPr lIns="44444" tIns="22222" rIns="44444" bIns="22222">
            <a:spAutoFit/>
          </a:bodyPr>
          <a:lstStyle/>
          <a:p>
            <a:pPr algn="ctr" defTabSz="444500">
              <a:lnSpc>
                <a:spcPct val="90000"/>
              </a:lnSpc>
            </a:pPr>
            <a:r>
              <a:rPr lang="en-US" sz="2700" b="1">
                <a:solidFill>
                  <a:srgbClr val="000000"/>
                </a:solidFill>
                <a:latin typeface="Arial" charset="0"/>
                <a:cs typeface="Times New Roman" pitchFamily="18" charset="0"/>
              </a:rPr>
              <a:t>   Mobile Gun System</a:t>
            </a:r>
          </a:p>
          <a:p>
            <a:pPr algn="ctr" defTabSz="444500">
              <a:lnSpc>
                <a:spcPct val="90000"/>
              </a:lnSpc>
            </a:pPr>
            <a:r>
              <a:rPr lang="en-US" sz="2700" b="1">
                <a:solidFill>
                  <a:srgbClr val="000000"/>
                </a:solidFill>
                <a:latin typeface="Arial" charset="0"/>
                <a:cs typeface="Times New Roman" pitchFamily="18" charset="0"/>
              </a:rPr>
              <a:t>(MGS)</a:t>
            </a:r>
          </a:p>
        </p:txBody>
      </p:sp>
      <p:pic>
        <p:nvPicPr>
          <p:cNvPr id="41999" name="Picture 14" descr="MGS 02"/>
          <p:cNvPicPr>
            <a:picLocks noChangeAspect="1" noChangeArrowheads="1"/>
          </p:cNvPicPr>
          <p:nvPr/>
        </p:nvPicPr>
        <p:blipFill>
          <a:blip r:embed="rId2" cstate="print"/>
          <a:srcRect/>
          <a:stretch>
            <a:fillRect/>
          </a:stretch>
        </p:blipFill>
        <p:spPr bwMode="auto">
          <a:xfrm>
            <a:off x="2630488" y="1117600"/>
            <a:ext cx="4318000" cy="2984500"/>
          </a:xfrm>
          <a:prstGeom prst="rect">
            <a:avLst/>
          </a:prstGeom>
          <a:solidFill>
            <a:srgbClr val="9AA385"/>
          </a:solid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28600" y="137130"/>
            <a:ext cx="8642979" cy="664467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KM_x0020_Administration xmlns="614a8613-5c0a-4560-bd6a-6cc0bfae9038" xsi:nil="true"/>
    <FunctionTaxHTField0 xmlns="e0ddb3dd-79dd-4ad3-978d-bb2d16d83d85">
      <Terms xmlns="http://schemas.microsoft.com/office/infopath/2007/PartnerControls"/>
    </FunctionTaxHTField0>
    <Category xmlns="1b79a745-0378-42ca-bfe3-5f69f7bdf43b">Armor</Category>
    <Owner xmlns="9160de75-5bec-451a-aa56-5a4ad4f7df1e">
      <UserInfo>
        <DisplayName/>
        <AccountId xsi:nil="true"/>
        <AccountType/>
      </UserInfo>
    </Owner>
    <OrganizationsTaxHTField0 xmlns="54d3965b-38c1-4edc-9fdc-dbce06dcf54f">
      <Terms xmlns="http://schemas.microsoft.com/office/infopath/2007/PartnerControls">
        <TermInfo xmlns="http://schemas.microsoft.com/office/infopath/2007/PartnerControls">
          <TermName xmlns="http://schemas.microsoft.com/office/infopath/2007/PartnerControls">Knowledge Management</TermName>
          <TermId xmlns="http://schemas.microsoft.com/office/infopath/2007/PartnerControls">c1122d01-302e-4560-afba-c4a588b6ff7c</TermId>
        </TermInfo>
      </Terms>
    </OrganizationsTaxHTField0>
    <Document_x0020_Type xmlns="9160de75-5bec-451a-aa56-5a4ad4f7df1e" xsi:nil="true"/>
    <TaxCatchAll xmlns="54d3965b-38c1-4edc-9fdc-dbce06dcf54f">
      <Value>105</Value>
    </TaxCatchAll>
    <TaxKeywordTaxHTField xmlns="f45e07b4-eb60-4f3f-bb0b-28cb0ab7502a">
      <Terms xmlns="http://schemas.microsoft.com/office/infopath/2007/PartnerControls"/>
    </TaxKeywordTaxHTField>
    <_dlc_DocId xmlns="54d3965b-38c1-4edc-9fdc-dbce06dcf54f">BENNG3-48-1816</_dlc_DocId>
    <_dlc_DocIdUrl xmlns="54d3965b-38c1-4edc-9fdc-dbce06dcf54f">
      <Url>https://sharepoint/sites/g3/KM/L2i/_layouts/DocIdRedir.aspx?ID=BENNG3-48-1816</Url>
      <Description>BENNG3-48-1816</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SharedContentType xmlns="Microsoft.SharePoint.Taxonomy.ContentTypeSync" SourceId="df55da1b-4a51-428a-937a-1864e876c3a2" ContentTypeId="0x0101" PreviousValue="false"/>
</file>

<file path=customXml/item5.xml><?xml version="1.0" encoding="utf-8"?>
<ct:contentTypeSchema xmlns:ct="http://schemas.microsoft.com/office/2006/metadata/contentType" xmlns:ma="http://schemas.microsoft.com/office/2006/metadata/properties/metaAttributes" ct:_="" ma:_="" ma:contentTypeName="Document" ma:contentTypeID="0x01010057F867BC2B96BD40B5F93FF13CC1D344" ma:contentTypeVersion="4" ma:contentTypeDescription="Create a new document." ma:contentTypeScope="" ma:versionID="94863e94764bad13337e96f905974234">
  <xsd:schema xmlns:xsd="http://www.w3.org/2001/XMLSchema" xmlns:xs="http://www.w3.org/2001/XMLSchema" xmlns:p="http://schemas.microsoft.com/office/2006/metadata/properties" xmlns:ns1="http://schemas.microsoft.com/sharepoint/v3" xmlns:ns2="54d3965b-38c1-4edc-9fdc-dbce06dcf54f" xmlns:ns3="e0ddb3dd-79dd-4ad3-978d-bb2d16d83d85" xmlns:ns4="9160de75-5bec-451a-aa56-5a4ad4f7df1e" xmlns:ns5="f45e07b4-eb60-4f3f-bb0b-28cb0ab7502a" xmlns:ns6="614a8613-5c0a-4560-bd6a-6cc0bfae9038" xmlns:ns7="1b79a745-0378-42ca-bfe3-5f69f7bdf43b" targetNamespace="http://schemas.microsoft.com/office/2006/metadata/properties" ma:root="true" ma:fieldsID="faac22f8de8bae43560d84341f4ca611" ns1:_="" ns2:_="" ns3:_="" ns4:_="" ns5:_="" ns6:_="" ns7:_="">
    <xsd:import namespace="http://schemas.microsoft.com/sharepoint/v3"/>
    <xsd:import namespace="54d3965b-38c1-4edc-9fdc-dbce06dcf54f"/>
    <xsd:import namespace="e0ddb3dd-79dd-4ad3-978d-bb2d16d83d85"/>
    <xsd:import namespace="9160de75-5bec-451a-aa56-5a4ad4f7df1e"/>
    <xsd:import namespace="f45e07b4-eb60-4f3f-bb0b-28cb0ab7502a"/>
    <xsd:import namespace="614a8613-5c0a-4560-bd6a-6cc0bfae9038"/>
    <xsd:import namespace="1b79a745-0378-42ca-bfe3-5f69f7bdf43b"/>
    <xsd:element name="properties">
      <xsd:complexType>
        <xsd:sequence>
          <xsd:element name="documentManagement">
            <xsd:complexType>
              <xsd:all>
                <xsd:element ref="ns2:_dlc_DocId" minOccurs="0"/>
                <xsd:element ref="ns2:_dlc_DocIdUrl" minOccurs="0"/>
                <xsd:element ref="ns2:_dlc_DocIdPersistId" minOccurs="0"/>
                <xsd:element ref="ns2:OrganizationsTaxHTField0" minOccurs="0"/>
                <xsd:element ref="ns2:TaxCatchAll" minOccurs="0"/>
                <xsd:element ref="ns2:TaxCatchAllLabel" minOccurs="0"/>
                <xsd:element ref="ns4:Document_x0020_Type" minOccurs="0"/>
                <xsd:element ref="ns4:Owner" minOccurs="0"/>
                <xsd:element ref="ns5:TaxKeywordTaxHTField" minOccurs="0"/>
                <xsd:element ref="ns1:_dlc_Exempt" minOccurs="0"/>
                <xsd:element ref="ns1:_dlc_ExpireDateSaved" minOccurs="0"/>
                <xsd:element ref="ns1:_dlc_ExpireDate" minOccurs="0"/>
                <xsd:element ref="ns3:FunctionTaxHTField0" minOccurs="0"/>
                <xsd:element ref="ns6:KM_x0020_Administration" minOccurs="0"/>
                <xsd:element ref="ns7: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1" nillable="true" ma:displayName="Exempt from Policy" ma:hidden="true" ma:internalName="_dlc_Exempt" ma:readOnly="true">
      <xsd:simpleType>
        <xsd:restriction base="dms:Unknown"/>
      </xsd:simpleType>
    </xsd:element>
    <xsd:element name="_dlc_ExpireDateSaved" ma:index="22" nillable="true" ma:displayName="Original Expiration Date" ma:hidden="true" ma:internalName="_dlc_ExpireDateSaved" ma:readOnly="true">
      <xsd:simpleType>
        <xsd:restriction base="dms:DateTime"/>
      </xsd:simpleType>
    </xsd:element>
    <xsd:element name="_dlc_ExpireDate" ma:index="23"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4d3965b-38c1-4edc-9fdc-dbce06dcf54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OrganizationsTaxHTField0" ma:index="11" nillable="true" ma:taxonomy="true" ma:internalName="OrganizationsTaxHTField0" ma:taxonomyFieldName="Organizations" ma:displayName="Organizations" ma:readOnly="false" ma:default="105;#Knowledge Management|c1122d01-302e-4560-afba-c4a588b6ff7c" ma:fieldId="{246dd3b0-b424-49f6-a1ea-f46cc3ff7a5b}" ma:sspId="e0297d81-f88a-40a1-bde1-7adde668c6d7" ma:termSetId="f8577546-399d-4a13-88e3-2e3964c53a12" ma:anchorId="d9a4bdd2-f571-4b77-b7b1-cff1cc7bf6a5" ma:open="false" ma:isKeyword="false">
      <xsd:complexType>
        <xsd:sequence>
          <xsd:element ref="pc:Terms" minOccurs="0" maxOccurs="1"/>
        </xsd:sequence>
      </xsd:complexType>
    </xsd:element>
    <xsd:element name="TaxCatchAll" ma:index="12" nillable="true" ma:displayName="Taxonomy Catch All Column" ma:description="" ma:hidden="true" ma:list="{c759f849-cee2-4319-88fc-b6fb7ee91c82}" ma:internalName="TaxCatchAll" ma:showField="CatchAllData" ma:web="f45e07b4-eb60-4f3f-bb0b-28cb0ab7502a">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description="" ma:hidden="true" ma:list="{c759f849-cee2-4319-88fc-b6fb7ee91c82}" ma:internalName="TaxCatchAllLabel" ma:readOnly="true" ma:showField="CatchAllDataLabel" ma:web="f45e07b4-eb60-4f3f-bb0b-28cb0ab7502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0ddb3dd-79dd-4ad3-978d-bb2d16d83d85" elementFormDefault="qualified">
    <xsd:import namespace="http://schemas.microsoft.com/office/2006/documentManagement/types"/>
    <xsd:import namespace="http://schemas.microsoft.com/office/infopath/2007/PartnerControls"/>
    <xsd:element name="FunctionTaxHTField0" ma:index="24" nillable="true" ma:taxonomy="true" ma:internalName="FunctionTaxHTField0" ma:taxonomyFieldName="Function" ma:displayName="Business Function" ma:readOnly="false" ma:default="105;#Knowledge Management|c1122d01-302e-4560-afba-c4a588b6ff7c" ma:fieldId="{8c023abf-7d72-4285-8277-5850e3a67f27}" ma:sspId="e0297d81-f88a-40a1-bde1-7adde668c6d7" ma:termSetId="f8577546-399d-4a13-88e3-2e3964c53a12" ma:anchorId="d9a4bdd2-f571-4b77-b7b1-cff1cc7bf6a5"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160de75-5bec-451a-aa56-5a4ad4f7df1e" elementFormDefault="qualified">
    <xsd:import namespace="http://schemas.microsoft.com/office/2006/documentManagement/types"/>
    <xsd:import namespace="http://schemas.microsoft.com/office/infopath/2007/PartnerControls"/>
    <xsd:element name="Document_x0020_Type" ma:index="16" nillable="true" ma:displayName="Document Type" ma:description="Document Types that describe the function of the document. These fields must not be changed or altered. These are the standards for the MCoE." ma:format="Dropdown" ma:indexed="true" ma:internalName="Document_x0020_Type">
      <xsd:simpleType>
        <xsd:restriction base="dms:Choice">
          <xsd:enumeration value="Acceptable Use Policy"/>
          <xsd:enumeration value="After Action Review"/>
          <xsd:enumeration value="Agenda"/>
          <xsd:enumeration value="Application Software"/>
          <xsd:enumeration value="Audit"/>
          <xsd:enumeration value="Best Practice"/>
          <xsd:enumeration value="Biography"/>
          <xsd:enumeration value="Blog Post"/>
          <xsd:enumeration value="Brief"/>
          <xsd:enumeration value="Budget Plan"/>
          <xsd:enumeration value="Business Process Analysis"/>
          <xsd:enumeration value="CCB"/>
          <xsd:enumeration value="Certificate"/>
          <xsd:enumeration value="Chart"/>
          <xsd:enumeration value="Checklist"/>
          <xsd:enumeration value="Class"/>
          <xsd:enumeration value="Conference Paper"/>
          <xsd:enumeration value="Conference Presentation"/>
          <xsd:enumeration value="Contact Roster"/>
          <xsd:enumeration value="Contract - PWS"/>
          <xsd:enumeration value="Crisis Communication"/>
          <xsd:enumeration value="Database"/>
          <xsd:enumeration value="Directive"/>
          <xsd:enumeration value="Documentation"/>
          <xsd:enumeration value="Employement Application"/>
          <xsd:enumeration value="Exam"/>
          <xsd:enumeration value="Exit Interview"/>
          <xsd:enumeration value="Field Manual"/>
          <xsd:enumeration value="Forms"/>
          <xsd:enumeration value="FRAGO"/>
          <xsd:enumeration value="Functional Requirements"/>
          <xsd:enumeration value="Gap Analysis"/>
          <xsd:enumeration value="Guide"/>
          <xsd:enumeration value="Handbook"/>
          <xsd:enumeration value="Homework"/>
          <xsd:enumeration value="Information Paper"/>
          <xsd:enumeration value="Inventory List"/>
          <xsd:enumeration value="Job Description"/>
          <xsd:enumeration value="Leave Request"/>
          <xsd:enumeration value="Lesson Learned"/>
          <xsd:enumeration value="Lesson Plan"/>
          <xsd:enumeration value="Letter"/>
          <xsd:enumeration value="Map"/>
          <xsd:enumeration value="Meeting Minutes"/>
          <xsd:enumeration value="Memo"/>
          <xsd:enumeration value="Memorandum of Agreement (MOA)"/>
          <xsd:enumeration value="Memorandum of Understanding (MOU)"/>
          <xsd:enumeration value="Network Analysis"/>
          <xsd:enumeration value="Newsletter"/>
          <xsd:enumeration value="OPORD"/>
          <xsd:enumeration value="OPREP"/>
          <xsd:enumeration value="Organizational Chart"/>
          <xsd:enumeration value="POI"/>
          <xsd:enumeration value="Policy Letter"/>
          <xsd:enumeration value="Policy Letter"/>
          <xsd:enumeration value="Press Release"/>
          <xsd:enumeration value="Procedure"/>
          <xsd:enumeration value="Product Description"/>
          <xsd:enumeration value="Project Charter"/>
          <xsd:enumeration value="Project Requirements"/>
          <xsd:enumeration value="Promotional and Marketing"/>
          <xsd:enumeration value="Purchase Request"/>
          <xsd:enumeration value="Quiz"/>
          <xsd:enumeration value="Reference"/>
          <xsd:enumeration value="Report"/>
          <xsd:enumeration value="Request for Information (RFI)"/>
          <xsd:enumeration value="Request for Proporasl (RFP)"/>
          <xsd:enumeration value="Request for Quote (RFQ)"/>
          <xsd:enumeration value="Review"/>
          <xsd:enumeration value="Schedule"/>
          <xsd:enumeration value="Schema"/>
          <xsd:enumeration value="Service Level Agreement (SLA)"/>
          <xsd:enumeration value="SIR"/>
          <xsd:enumeration value="Speech Transcript"/>
          <xsd:enumeration value="Standard Operating Procedure (SOP)"/>
          <xsd:enumeration value="STIREP"/>
          <xsd:enumeration value="STRATCOM"/>
          <xsd:enumeration value="Strategic Plan"/>
          <xsd:enumeration value="Student Handout"/>
          <xsd:enumeration value="Supplementary Class"/>
          <xsd:enumeration value="Supplementary Materials"/>
          <xsd:enumeration value="Survey"/>
          <xsd:enumeration value="Syllabus"/>
          <xsd:enumeration value="Talking Points"/>
          <xsd:enumeration value="Task List"/>
          <xsd:enumeration value="Technical Specifications"/>
          <xsd:enumeration value="Template"/>
          <xsd:enumeration value="Timesheet"/>
          <xsd:enumeration value="Tracking List"/>
          <xsd:enumeration value="Training"/>
          <xsd:enumeration value="Transaction Receipt"/>
          <xsd:enumeration value="Transcript"/>
          <xsd:enumeration value="Translation"/>
          <xsd:enumeration value="Travel Request"/>
          <xsd:enumeration value="TTP"/>
          <xsd:enumeration value="Tutorial"/>
          <xsd:enumeration value="Video"/>
          <xsd:enumeration value="Work Order"/>
        </xsd:restriction>
      </xsd:simpleType>
    </xsd:element>
    <xsd:element name="Owner" ma:index="17" nillable="true" ma:displayName="Content Owner" ma:description="Names the owner(s) of the document who bears the responsibility for updating or maintaining the accuracy and currency of the document. Owners will approve the publication of documents. Usually an owner is a person of higher management rank or supervisor." ma:indexed="true" ma:list="UserInfo" ma:SearchPeopleOnly="false" ma:SharePointGroup="6" ma:internalName="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45e07b4-eb60-4f3f-bb0b-28cb0ab7502a" elementFormDefault="qualified">
    <xsd:import namespace="http://schemas.microsoft.com/office/2006/documentManagement/types"/>
    <xsd:import namespace="http://schemas.microsoft.com/office/infopath/2007/PartnerControls"/>
    <xsd:element name="TaxKeywordTaxHTField" ma:index="19" nillable="true" ma:taxonomy="true" ma:internalName="TaxKeywordTaxHTField" ma:taxonomyFieldName="TaxKeyword" ma:displayName="Enterprise Keywords" ma:fieldId="{23f27201-bee3-471e-b2e7-b64fd8b7ca38}" ma:taxonomyMulti="true" ma:sspId="df55da1b-4a51-428a-937a-1864e876c3a2"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14a8613-5c0a-4560-bd6a-6cc0bfae9038" elementFormDefault="qualified">
    <xsd:import namespace="http://schemas.microsoft.com/office/2006/documentManagement/types"/>
    <xsd:import namespace="http://schemas.microsoft.com/office/infopath/2007/PartnerControls"/>
    <xsd:element name="KM_x0020_Administration" ma:index="27" nillable="true" ma:displayName="Administration" ma:internalName="KM_x0020_Administra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b79a745-0378-42ca-bfe3-5f69f7bdf43b" elementFormDefault="qualified">
    <xsd:import namespace="http://schemas.microsoft.com/office/2006/documentManagement/types"/>
    <xsd:import namespace="http://schemas.microsoft.com/office/infopath/2007/PartnerControls"/>
    <xsd:element name="Category" ma:index="29" nillable="true" ma:displayName="Category" ma:default="Current events" ma:format="Dropdown" ma:internalName="Category">
      <xsd:simpleType>
        <xsd:restriction base="dms:Choice">
          <xsd:enumeration value="194th Armor Brigade Drill Sergeant tablet content"/>
          <xsd:enumeration value="Antiterrorism"/>
          <xsd:enumeration value="Asymmetric Warfare"/>
          <xsd:enumeration value="Basic Training"/>
          <xsd:enumeration value="Biometrics"/>
          <xsd:enumeration value="COIN"/>
          <xsd:enumeration value="Current events"/>
          <xsd:enumeration value="Communication / Signal"/>
          <xsd:enumeration value="Conventional Forces and Special Operations Forces"/>
          <xsd:enumeration value="Convoy Operations"/>
          <xsd:enumeration value="CALL LNO Contacts"/>
          <xsd:enumeration value="CTC Tips/Trends"/>
          <xsd:enumeration value="Cultural Awareness"/>
          <xsd:enumeration value="Engineer"/>
          <xsd:enumeration value="Equipment and Weapons"/>
          <xsd:enumeration value="Escalation of Force / Rules of Engagement"/>
          <xsd:enumeration value="Field Artillery"/>
          <xsd:enumeration value="Force Protection"/>
          <xsd:enumeration value="Handbooks"/>
          <xsd:enumeration value="IED / Mines"/>
          <xsd:enumeration value="Infantry"/>
          <xsd:enumeration value="Intelligence"/>
          <xsd:enumeration value="Interpreters"/>
          <xsd:enumeration value="GTA/Smartcard"/>
          <xsd:enumeration value="Marksmanship"/>
          <xsd:enumeration value="Media"/>
          <xsd:enumeration value="Medical"/>
          <xsd:enumeration value="Military Police"/>
          <xsd:enumeration value="Mortars"/>
          <xsd:enumeration value="MRAP"/>
          <xsd:enumeration value="Newsletters"/>
          <xsd:enumeration value="Nuclear, Biological, Chemical"/>
          <xsd:enumeration value="OEF"/>
          <xsd:enumeration value="OIF"/>
          <xsd:enumeration value="Rear Det."/>
          <xsd:enumeration value="Religious"/>
          <xsd:enumeration value="Safety"/>
          <xsd:enumeration value="Urban / Patrolling"/>
          <xsd:enumeration value="UAS"/>
          <xsd:enumeration value="Unit Generated Reports"/>
          <xsd:enumeration value="route clearance"/>
          <xsd:enumeration value="plans/operations"/>
          <xsd:enumeration value="reconnaissance"/>
          <xsd:enumeration value="Aviation"/>
          <xsd:enumeration value="Lesson of the Day"/>
          <xsd:enumeration value="Green on Blue"/>
          <xsd:enumeration value="Armor"/>
          <xsd:enumeration value="Coalition Partner LL"/>
          <xsd:enumeration value="MDMP"/>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7330DA-0D8F-46C0-8D29-60D9F1415B2A}">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54d3965b-38c1-4edc-9fdc-dbce06dcf54f"/>
    <ds:schemaRef ds:uri="e0ddb3dd-79dd-4ad3-978d-bb2d16d83d85"/>
    <ds:schemaRef ds:uri="9160de75-5bec-451a-aa56-5a4ad4f7df1e"/>
    <ds:schemaRef ds:uri="f45e07b4-eb60-4f3f-bb0b-28cb0ab7502a"/>
    <ds:schemaRef ds:uri="614a8613-5c0a-4560-bd6a-6cc0bfae9038"/>
    <ds:schemaRef ds:uri="1b79a745-0378-42ca-bfe3-5f69f7bdf43b"/>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A9951D41-26D5-45C8-A42F-DB0EF2DF244A}">
  <ds:schemaRefs>
    <ds:schemaRef ds:uri="http://schemas.microsoft.com/sharepoint/v3/contenttype/forms"/>
  </ds:schemaRefs>
</ds:datastoreItem>
</file>

<file path=customXml/itemProps3.xml><?xml version="1.0" encoding="utf-8"?>
<ds:datastoreItem xmlns:ds="http://schemas.openxmlformats.org/officeDocument/2006/customXml" ds:itemID="{1E148696-610E-48F9-AC07-8C54DE45BEE8}">
  <ds:schemaRefs>
    <ds:schemaRef ds:uri="http://schemas.microsoft.com/sharepoint/events"/>
  </ds:schemaRefs>
</ds:datastoreItem>
</file>

<file path=customXml/itemProps4.xml><?xml version="1.0" encoding="utf-8"?>
<ds:datastoreItem xmlns:ds="http://schemas.openxmlformats.org/officeDocument/2006/customXml" ds:itemID="{1AF49D70-8CA6-4B16-AA3C-BF1FD20B7DDF}">
  <ds:schemaRefs>
    <ds:schemaRef ds:uri="Microsoft.SharePoint.Taxonomy.ContentTypeSync"/>
  </ds:schemaRefs>
</ds:datastoreItem>
</file>

<file path=customXml/itemProps5.xml><?xml version="1.0" encoding="utf-8"?>
<ds:datastoreItem xmlns:ds="http://schemas.openxmlformats.org/officeDocument/2006/customXml" ds:itemID="{F76135FA-65AE-4F08-9069-D266868430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4d3965b-38c1-4edc-9fdc-dbce06dcf54f"/>
    <ds:schemaRef ds:uri="e0ddb3dd-79dd-4ad3-978d-bb2d16d83d85"/>
    <ds:schemaRef ds:uri="9160de75-5bec-451a-aa56-5a4ad4f7df1e"/>
    <ds:schemaRef ds:uri="f45e07b4-eb60-4f3f-bb0b-28cb0ab7502a"/>
    <ds:schemaRef ds:uri="614a8613-5c0a-4560-bd6a-6cc0bfae9038"/>
    <ds:schemaRef ds:uri="1b79a745-0378-42ca-bfe3-5f69f7bdf4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TotalTime>
  <Words>125</Words>
  <Application>Microsoft Office PowerPoint</Application>
  <PresentationFormat>On-screen Show (4:3)</PresentationFormat>
  <Paragraphs>47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louis.york1</dc:creator>
  <cp:lastModifiedBy>Curtis.McMahan</cp:lastModifiedBy>
  <cp:revision>3</cp:revision>
  <dcterms:created xsi:type="dcterms:W3CDTF">2012-05-21T14:31:06Z</dcterms:created>
  <dcterms:modified xsi:type="dcterms:W3CDTF">2012-07-02T13:00:48Z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0x01010057F867BC2B96BD40B5F93FF13CC1D344</vt:lpwstr>
  </property>
  <property fmtid="{D5CDD505-2E9C-101B-9397-08002B2CF9AE}" pid="3" name="_dlc_DocIdItemGuid">
    <vt:lpwstr>ec5dad1f-f80a-48ed-b897-25653d0e2986</vt:lpwstr>
  </property>
  <property fmtid="{D5CDD505-2E9C-101B-9397-08002B2CF9AE}" pid="4" name="TaxKeyword">
    <vt:lpwstr/>
  </property>
  <property fmtid="{D5CDD505-2E9C-101B-9397-08002B2CF9AE}" pid="5" name="Organizations">
    <vt:lpwstr>105;#Knowledge Management|c1122d01-302e-4560-afba-c4a588b6ff7c</vt:lpwstr>
  </property>
</Properties>
</file>