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handoutMasterIdLst>
    <p:handoutMasterId r:id="rId23"/>
  </p:handoutMasterIdLst>
  <p:sldIdLst>
    <p:sldId id="260" r:id="rId3"/>
    <p:sldId id="305" r:id="rId4"/>
    <p:sldId id="285" r:id="rId5"/>
    <p:sldId id="289" r:id="rId6"/>
    <p:sldId id="301" r:id="rId7"/>
    <p:sldId id="286" r:id="rId8"/>
    <p:sldId id="287" r:id="rId9"/>
    <p:sldId id="303" r:id="rId10"/>
    <p:sldId id="304" r:id="rId11"/>
    <p:sldId id="294" r:id="rId12"/>
    <p:sldId id="295" r:id="rId13"/>
    <p:sldId id="296" r:id="rId14"/>
    <p:sldId id="299" r:id="rId15"/>
    <p:sldId id="291" r:id="rId16"/>
    <p:sldId id="307" r:id="rId17"/>
    <p:sldId id="306" r:id="rId18"/>
    <p:sldId id="288" r:id="rId19"/>
    <p:sldId id="300" r:id="rId20"/>
    <p:sldId id="26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85649" autoAdjust="0"/>
  </p:normalViewPr>
  <p:slideViewPr>
    <p:cSldViewPr>
      <p:cViewPr varScale="1">
        <p:scale>
          <a:sx n="76" d="100"/>
          <a:sy n="76" d="100"/>
        </p:scale>
        <p:origin x="1978" y="67"/>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5DC9271-E67B-4D56-88B0-7B2FC14EB970}" type="datetimeFigureOut">
              <a:rPr lang="en-US" smtClean="0"/>
              <a:pPr/>
              <a:t>4/29/2016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E7964D9-D486-44E0-921C-7012F7B2A580}" type="slidenum">
              <a:rPr lang="en-US" smtClean="0"/>
              <a:pPr/>
              <a:t>‹#›</a:t>
            </a:fld>
            <a:endParaRPr lang="en-US"/>
          </a:p>
        </p:txBody>
      </p:sp>
    </p:spTree>
    <p:extLst>
      <p:ext uri="{BB962C8B-B14F-4D97-AF65-F5344CB8AC3E}">
        <p14:creationId xmlns:p14="http://schemas.microsoft.com/office/powerpoint/2010/main" val="4273402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BF2EB40-AA58-4514-84B8-C04F68619A90}" type="datetimeFigureOut">
              <a:rPr lang="en-US" smtClean="0"/>
              <a:pPr/>
              <a:t>4/29/2016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4093C2-DEFE-4D7A-BE4B-03B924970B0F}" type="slidenum">
              <a:rPr lang="en-US" smtClean="0"/>
              <a:pPr/>
              <a:t>‹#›</a:t>
            </a:fld>
            <a:endParaRPr lang="en-US"/>
          </a:p>
        </p:txBody>
      </p:sp>
    </p:spTree>
    <p:extLst>
      <p:ext uri="{BB962C8B-B14F-4D97-AF65-F5344CB8AC3E}">
        <p14:creationId xmlns:p14="http://schemas.microsoft.com/office/powerpoint/2010/main" val="125824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Bill payer</a:t>
            </a:r>
          </a:p>
          <a:p>
            <a:r>
              <a:rPr lang="en-US" dirty="0" smtClean="0"/>
              <a:t>Loss of force</a:t>
            </a:r>
            <a:r>
              <a:rPr lang="en-US" baseline="0" dirty="0" smtClean="0"/>
              <a:t> structure</a:t>
            </a:r>
          </a:p>
          <a:p>
            <a:r>
              <a:rPr lang="en-US" baseline="0" dirty="0" smtClean="0"/>
              <a:t>Needs of the Army</a:t>
            </a:r>
          </a:p>
          <a:p>
            <a:r>
              <a:rPr lang="en-US" baseline="0" dirty="0" smtClean="0"/>
              <a:t>Loss of senior leader mentorship</a:t>
            </a:r>
          </a:p>
          <a:p>
            <a:endParaRPr lang="en-US" dirty="0"/>
          </a:p>
        </p:txBody>
      </p:sp>
      <p:sp>
        <p:nvSpPr>
          <p:cNvPr id="4" name="Slide Number Placeholder 3"/>
          <p:cNvSpPr>
            <a:spLocks noGrp="1"/>
          </p:cNvSpPr>
          <p:nvPr>
            <p:ph type="sldNum" sz="quarter" idx="10"/>
          </p:nvPr>
        </p:nvSpPr>
        <p:spPr/>
        <p:txBody>
          <a:bodyPr/>
          <a:lstStyle/>
          <a:p>
            <a:fld id="{F64093C2-DEFE-4D7A-BE4B-03B924970B0F}" type="slidenum">
              <a:rPr lang="en-US" smtClean="0"/>
              <a:pPr/>
              <a:t>2</a:t>
            </a:fld>
            <a:endParaRPr lang="en-US"/>
          </a:p>
        </p:txBody>
      </p:sp>
    </p:spTree>
    <p:extLst>
      <p:ext uri="{BB962C8B-B14F-4D97-AF65-F5344CB8AC3E}">
        <p14:creationId xmlns:p14="http://schemas.microsoft.com/office/powerpoint/2010/main" val="371788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mtClean="0"/>
              <a:t>This slide depicts the Operational Framework as relates to the BN Fight, BCT Fight, and Next Fight and the emphasis for the BDE leaders on each. Working right to left, the XO and CDR should focus efforts on the Next Fight through the Plans Cell, looking out 24-48 hours to anticipate and coordinate. </a:t>
            </a:r>
          </a:p>
          <a:p>
            <a:pPr>
              <a:spcBef>
                <a:spcPct val="0"/>
              </a:spcBef>
            </a:pPr>
            <a:endParaRPr lang="en-US" altLang="en-US" smtClean="0"/>
          </a:p>
          <a:p>
            <a:pPr>
              <a:spcBef>
                <a:spcPct val="0"/>
              </a:spcBef>
            </a:pPr>
            <a:r>
              <a:rPr lang="en-US" altLang="en-US" smtClean="0"/>
              <a:t>The transitions between Offense, Defense, and Stability constructs occur between the Next Fight and the BDE Fight. </a:t>
            </a:r>
          </a:p>
          <a:p>
            <a:pPr>
              <a:spcBef>
                <a:spcPct val="0"/>
              </a:spcBef>
            </a:pPr>
            <a:endParaRPr lang="en-US" altLang="en-US" smtClean="0"/>
          </a:p>
          <a:p>
            <a:pPr>
              <a:spcBef>
                <a:spcPct val="0"/>
              </a:spcBef>
            </a:pPr>
            <a:r>
              <a:rPr lang="en-US" altLang="en-US" smtClean="0"/>
              <a:t>Using enablers, the BDE, through either its TAC or its Main, affects the enemy at a distance, to begin attrition and shape conditions prior to the BN Fight. The CAV SQDN then assists through both shaping fires and, when necessary, direct fires, to further attrite the enemy. </a:t>
            </a:r>
          </a:p>
          <a:p>
            <a:pPr>
              <a:spcBef>
                <a:spcPct val="0"/>
              </a:spcBef>
            </a:pPr>
            <a:endParaRPr lang="en-US" altLang="en-US" smtClean="0"/>
          </a:p>
          <a:p>
            <a:pPr>
              <a:spcBef>
                <a:spcPct val="0"/>
              </a:spcBef>
            </a:pPr>
            <a:r>
              <a:rPr lang="en-US" altLang="en-US" smtClean="0"/>
              <a:t>At this point, the BCT TAC picks up the primary effort, assisting in the management of the information resulting from the BN Fight against an enemy that is at well less than full strength due to the BDE’s earlier efforts.</a:t>
            </a:r>
          </a:p>
        </p:txBody>
      </p:sp>
    </p:spTree>
    <p:extLst>
      <p:ext uri="{BB962C8B-B14F-4D97-AF65-F5344CB8AC3E}">
        <p14:creationId xmlns:p14="http://schemas.microsoft.com/office/powerpoint/2010/main" val="300811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1990</a:t>
            </a:r>
            <a:r>
              <a:rPr lang="en-US" baseline="0" dirty="0" smtClean="0"/>
              <a:t> – DS 3x8  GS 3x9</a:t>
            </a:r>
          </a:p>
          <a:p>
            <a:r>
              <a:rPr lang="en-US" baseline="0" dirty="0" smtClean="0"/>
              <a:t>1999 – DS 3x6  GS 3x6</a:t>
            </a:r>
          </a:p>
          <a:p>
            <a:r>
              <a:rPr lang="en-US" baseline="0" dirty="0" smtClean="0"/>
              <a:t>2004 DS 2x8  GS 3x6</a:t>
            </a:r>
          </a:p>
          <a:p>
            <a:pPr marL="228600" indent="-228600">
              <a:buAutoNum type="arabicPlain" startAt="2008"/>
            </a:pPr>
            <a:r>
              <a:rPr lang="en-US" baseline="0" dirty="0" smtClean="0"/>
              <a:t>DS 2x8  GS 3x4  rocket 2x8</a:t>
            </a:r>
          </a:p>
          <a:p>
            <a:pPr marL="228600" indent="-228600">
              <a:buAutoNum type="arabicPlain" startAt="2008"/>
            </a:pPr>
            <a:r>
              <a:rPr lang="en-US" baseline="0" dirty="0" smtClean="0"/>
              <a:t>2016   DS  3x6  EAB cannon 3x4  rocket 2x8</a:t>
            </a:r>
            <a:endParaRPr lang="en-US" dirty="0"/>
          </a:p>
        </p:txBody>
      </p:sp>
      <p:sp>
        <p:nvSpPr>
          <p:cNvPr id="4" name="Slide Number Placeholder 3"/>
          <p:cNvSpPr>
            <a:spLocks noGrp="1"/>
          </p:cNvSpPr>
          <p:nvPr>
            <p:ph type="sldNum" sz="quarter" idx="10"/>
          </p:nvPr>
        </p:nvSpPr>
        <p:spPr/>
        <p:txBody>
          <a:bodyPr/>
          <a:lstStyle/>
          <a:p>
            <a:fld id="{F64093C2-DEFE-4D7A-BE4B-03B924970B0F}" type="slidenum">
              <a:rPr lang="en-US" smtClean="0"/>
              <a:pPr/>
              <a:t>16</a:t>
            </a:fld>
            <a:endParaRPr lang="en-US"/>
          </a:p>
        </p:txBody>
      </p:sp>
    </p:spTree>
    <p:extLst>
      <p:ext uri="{BB962C8B-B14F-4D97-AF65-F5344CB8AC3E}">
        <p14:creationId xmlns:p14="http://schemas.microsoft.com/office/powerpoint/2010/main" val="278834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6593CD-0C1E-4405-B27B-1E6723BD6950}" type="slidenum">
              <a:rPr lang="en-US" smtClean="0"/>
              <a:pPr>
                <a:defRPr/>
              </a:pPr>
              <a:t>17</a:t>
            </a:fld>
            <a:endParaRPr lang="en-US"/>
          </a:p>
        </p:txBody>
      </p:sp>
    </p:spTree>
    <p:extLst>
      <p:ext uri="{BB962C8B-B14F-4D97-AF65-F5344CB8AC3E}">
        <p14:creationId xmlns:p14="http://schemas.microsoft.com/office/powerpoint/2010/main" val="138995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017ED1-38CA-4281-B406-C732C02CFC9C}"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7A163-5613-44C0-BB49-236AA1307161}" type="slidenum">
              <a:rPr lang="en-US" smtClean="0"/>
              <a:t>‹#›</a:t>
            </a:fld>
            <a:endParaRPr lang="en-US"/>
          </a:p>
        </p:txBody>
      </p:sp>
    </p:spTree>
    <p:extLst>
      <p:ext uri="{BB962C8B-B14F-4D97-AF65-F5344CB8AC3E}">
        <p14:creationId xmlns:p14="http://schemas.microsoft.com/office/powerpoint/2010/main" val="2306876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17ED1-38CA-4281-B406-C732C02CFC9C}"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7A163-5613-44C0-BB49-236AA1307161}" type="slidenum">
              <a:rPr lang="en-US" smtClean="0"/>
              <a:t>‹#›</a:t>
            </a:fld>
            <a:endParaRPr lang="en-US"/>
          </a:p>
        </p:txBody>
      </p:sp>
    </p:spTree>
    <p:extLst>
      <p:ext uri="{BB962C8B-B14F-4D97-AF65-F5344CB8AC3E}">
        <p14:creationId xmlns:p14="http://schemas.microsoft.com/office/powerpoint/2010/main" val="2925387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17ED1-38CA-4281-B406-C732C02CFC9C}"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7A163-5613-44C0-BB49-236AA1307161}" type="slidenum">
              <a:rPr lang="en-US" smtClean="0"/>
              <a:t>‹#›</a:t>
            </a:fld>
            <a:endParaRPr lang="en-US"/>
          </a:p>
        </p:txBody>
      </p:sp>
    </p:spTree>
    <p:extLst>
      <p:ext uri="{BB962C8B-B14F-4D97-AF65-F5344CB8AC3E}">
        <p14:creationId xmlns:p14="http://schemas.microsoft.com/office/powerpoint/2010/main" val="1278359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017ED1-38CA-4281-B406-C732C02CFC9C}"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7A163-5613-44C0-BB49-236AA1307161}" type="slidenum">
              <a:rPr lang="en-US" smtClean="0"/>
              <a:t>‹#›</a:t>
            </a:fld>
            <a:endParaRPr lang="en-US"/>
          </a:p>
        </p:txBody>
      </p:sp>
    </p:spTree>
    <p:extLst>
      <p:ext uri="{BB962C8B-B14F-4D97-AF65-F5344CB8AC3E}">
        <p14:creationId xmlns:p14="http://schemas.microsoft.com/office/powerpoint/2010/main" val="3862480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017ED1-38CA-4281-B406-C732C02CFC9C}" type="datetimeFigureOut">
              <a:rPr lang="en-US" smtClean="0"/>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7A163-5613-44C0-BB49-236AA1307161}" type="slidenum">
              <a:rPr lang="en-US" smtClean="0"/>
              <a:t>‹#›</a:t>
            </a:fld>
            <a:endParaRPr lang="en-US"/>
          </a:p>
        </p:txBody>
      </p:sp>
    </p:spTree>
    <p:extLst>
      <p:ext uri="{BB962C8B-B14F-4D97-AF65-F5344CB8AC3E}">
        <p14:creationId xmlns:p14="http://schemas.microsoft.com/office/powerpoint/2010/main" val="199466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17ED1-38CA-4281-B406-C732C02CFC9C}" type="datetimeFigureOut">
              <a:rPr lang="en-US" smtClean="0"/>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7A163-5613-44C0-BB49-236AA1307161}" type="slidenum">
              <a:rPr lang="en-US" smtClean="0"/>
              <a:t>‹#›</a:t>
            </a:fld>
            <a:endParaRPr lang="en-US"/>
          </a:p>
        </p:txBody>
      </p:sp>
    </p:spTree>
    <p:extLst>
      <p:ext uri="{BB962C8B-B14F-4D97-AF65-F5344CB8AC3E}">
        <p14:creationId xmlns:p14="http://schemas.microsoft.com/office/powerpoint/2010/main" val="4104804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17ED1-38CA-4281-B406-C732C02CFC9C}" type="datetimeFigureOut">
              <a:rPr lang="en-US" smtClean="0"/>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7A163-5613-44C0-BB49-236AA1307161}" type="slidenum">
              <a:rPr lang="en-US" smtClean="0"/>
              <a:t>‹#›</a:t>
            </a:fld>
            <a:endParaRPr lang="en-US"/>
          </a:p>
        </p:txBody>
      </p:sp>
    </p:spTree>
    <p:extLst>
      <p:ext uri="{BB962C8B-B14F-4D97-AF65-F5344CB8AC3E}">
        <p14:creationId xmlns:p14="http://schemas.microsoft.com/office/powerpoint/2010/main" val="670366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17ED1-38CA-4281-B406-C732C02CFC9C}"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7A163-5613-44C0-BB49-236AA1307161}" type="slidenum">
              <a:rPr lang="en-US" smtClean="0"/>
              <a:t>‹#›</a:t>
            </a:fld>
            <a:endParaRPr lang="en-US"/>
          </a:p>
        </p:txBody>
      </p:sp>
    </p:spTree>
    <p:extLst>
      <p:ext uri="{BB962C8B-B14F-4D97-AF65-F5344CB8AC3E}">
        <p14:creationId xmlns:p14="http://schemas.microsoft.com/office/powerpoint/2010/main" val="131377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17ED1-38CA-4281-B406-C732C02CFC9C}"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7A163-5613-44C0-BB49-236AA1307161}" type="slidenum">
              <a:rPr lang="en-US" smtClean="0"/>
              <a:t>‹#›</a:t>
            </a:fld>
            <a:endParaRPr lang="en-US"/>
          </a:p>
        </p:txBody>
      </p:sp>
    </p:spTree>
    <p:extLst>
      <p:ext uri="{BB962C8B-B14F-4D97-AF65-F5344CB8AC3E}">
        <p14:creationId xmlns:p14="http://schemas.microsoft.com/office/powerpoint/2010/main" val="3027838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17ED1-38CA-4281-B406-C732C02CFC9C}"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7A163-5613-44C0-BB49-236AA1307161}" type="slidenum">
              <a:rPr lang="en-US" smtClean="0"/>
              <a:t>‹#›</a:t>
            </a:fld>
            <a:endParaRPr lang="en-US"/>
          </a:p>
        </p:txBody>
      </p:sp>
    </p:spTree>
    <p:extLst>
      <p:ext uri="{BB962C8B-B14F-4D97-AF65-F5344CB8AC3E}">
        <p14:creationId xmlns:p14="http://schemas.microsoft.com/office/powerpoint/2010/main" val="637095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17ED1-38CA-4281-B406-C732C02CFC9C}"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7A163-5613-44C0-BB49-236AA1307161}" type="slidenum">
              <a:rPr lang="en-US" smtClean="0"/>
              <a:t>‹#›</a:t>
            </a:fld>
            <a:endParaRPr lang="en-US"/>
          </a:p>
        </p:txBody>
      </p:sp>
    </p:spTree>
    <p:extLst>
      <p:ext uri="{BB962C8B-B14F-4D97-AF65-F5344CB8AC3E}">
        <p14:creationId xmlns:p14="http://schemas.microsoft.com/office/powerpoint/2010/main" val="182356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13">
            <a:extLst>
              <a:ext uri="{28A0092B-C50C-407E-A947-70E740481C1C}">
                <a14:useLocalDpi xmlns:a14="http://schemas.microsoft.com/office/drawing/2010/main" val="0"/>
              </a:ext>
            </a:extLst>
          </a:blip>
          <a:srcRect t="67642" b="19898"/>
          <a:stretch/>
        </p:blipFill>
        <p:spPr>
          <a:xfrm>
            <a:off x="0" y="6324600"/>
            <a:ext cx="9144000" cy="533400"/>
          </a:xfrm>
          <a:prstGeom prst="rect">
            <a:avLst/>
          </a:prstGeom>
        </p:spPr>
      </p:pic>
      <p:pic>
        <p:nvPicPr>
          <p:cNvPr id="15" name="Picture 14"/>
          <p:cNvPicPr>
            <a:picLocks noChangeAspect="1"/>
          </p:cNvPicPr>
          <p:nvPr userDrawn="1"/>
        </p:nvPicPr>
        <p:blipFill rotWithShape="1">
          <a:blip r:embed="rId13">
            <a:extLst>
              <a:ext uri="{28A0092B-C50C-407E-A947-70E740481C1C}">
                <a14:useLocalDpi xmlns:a14="http://schemas.microsoft.com/office/drawing/2010/main" val="0"/>
              </a:ext>
            </a:extLst>
          </a:blip>
          <a:srcRect t="55176" b="19904"/>
          <a:stretch/>
        </p:blipFill>
        <p:spPr>
          <a:xfrm>
            <a:off x="0" y="0"/>
            <a:ext cx="9144000" cy="1066800"/>
          </a:xfrm>
          <a:prstGeom prst="rect">
            <a:avLst/>
          </a:prstGeom>
        </p:spPr>
      </p:pic>
      <p:pic>
        <p:nvPicPr>
          <p:cNvPr id="8" name="Picture 2" descr="C:\Users\john.folland\Desktop\POWERPOINT BLING\armyof1.png"/>
          <p:cNvPicPr>
            <a:picLocks noChangeAspect="1" noChangeArrowheads="1"/>
          </p:cNvPicPr>
          <p:nvPr userDrawn="1"/>
        </p:nvPicPr>
        <p:blipFill>
          <a:blip r:embed="rId14" cstate="print"/>
          <a:srcRect/>
          <a:stretch>
            <a:fillRect/>
          </a:stretch>
        </p:blipFill>
        <p:spPr bwMode="auto">
          <a:xfrm>
            <a:off x="8382481" y="76200"/>
            <a:ext cx="685319" cy="914400"/>
          </a:xfrm>
          <a:prstGeom prst="rect">
            <a:avLst/>
          </a:prstGeom>
          <a:noFill/>
        </p:spPr>
      </p:pic>
      <p:cxnSp>
        <p:nvCxnSpPr>
          <p:cNvPr id="9" name="Straight Connector 8"/>
          <p:cNvCxnSpPr/>
          <p:nvPr userDrawn="1"/>
        </p:nvCxnSpPr>
        <p:spPr>
          <a:xfrm>
            <a:off x="0" y="1066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3246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886200" y="0"/>
            <a:ext cx="12954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effectLst>
                  <a:outerShdw blurRad="38100" dist="38100" dir="2700000" algn="tl">
                    <a:srgbClr val="000000">
                      <a:alpha val="43137"/>
                    </a:srgbClr>
                  </a:outerShdw>
                </a:effectLst>
                <a:latin typeface="Arial" pitchFamily="34" charset="0"/>
                <a:cs typeface="Arial" pitchFamily="34" charset="0"/>
              </a:rPr>
              <a:t>UNCLASSIFIED</a:t>
            </a:r>
            <a:endParaRPr lang="en-US" sz="1000" b="1" dirty="0">
              <a:effectLst>
                <a:outerShdw blurRad="38100" dist="38100" dir="2700000" algn="tl">
                  <a:srgbClr val="000000">
                    <a:alpha val="43137"/>
                  </a:srgbClr>
                </a:outerShdw>
              </a:effectLst>
              <a:latin typeface="Arial" pitchFamily="34" charset="0"/>
              <a:cs typeface="Arial" pitchFamily="34" charset="0"/>
            </a:endParaRPr>
          </a:p>
        </p:txBody>
      </p:sp>
      <p:sp>
        <p:nvSpPr>
          <p:cNvPr id="14" name="Rectangle 13"/>
          <p:cNvSpPr/>
          <p:nvPr userDrawn="1"/>
        </p:nvSpPr>
        <p:spPr>
          <a:xfrm>
            <a:off x="3962400" y="6705600"/>
            <a:ext cx="12954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effectLst>
                  <a:outerShdw blurRad="38100" dist="38100" dir="2700000" algn="tl">
                    <a:srgbClr val="000000">
                      <a:alpha val="43137"/>
                    </a:srgbClr>
                  </a:outerShdw>
                </a:effectLst>
                <a:latin typeface="Arial" pitchFamily="34" charset="0"/>
                <a:cs typeface="Arial" pitchFamily="34" charset="0"/>
              </a:rPr>
              <a:t>UNCLASSIFIED</a:t>
            </a:r>
            <a:endParaRPr lang="en-US" sz="1000" b="1" dirty="0">
              <a:effectLst>
                <a:outerShdw blurRad="38100" dist="38100" dir="2700000" algn="tl">
                  <a:srgbClr val="000000">
                    <a:alpha val="43137"/>
                  </a:srgbClr>
                </a:outerShdw>
              </a:effectLst>
              <a:latin typeface="Arial" pitchFamily="34" charset="0"/>
              <a:cs typeface="Arial" pitchFamily="34" charset="0"/>
            </a:endParaRPr>
          </a:p>
        </p:txBody>
      </p:sp>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764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1D8BD707-D9CF-40AE-B4C6-C98DA3205C09}" type="datetimeFigureOut">
              <a:rPr lang="en-US" smtClean="0"/>
              <a:pPr/>
              <a:t>4/29/2016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B6F15528-21DE-4FAA-801E-634DDDAF4B2B}" type="slidenum">
              <a:rPr lang="en-US" smtClean="0"/>
              <a:pPr/>
              <a:t>‹#›</a:t>
            </a:fld>
            <a:endParaRPr lang="en-US"/>
          </a:p>
        </p:txBody>
      </p:sp>
      <p:sp>
        <p:nvSpPr>
          <p:cNvPr id="18" name="TextBox 17"/>
          <p:cNvSpPr txBox="1"/>
          <p:nvPr userDrawn="1"/>
        </p:nvSpPr>
        <p:spPr>
          <a:xfrm>
            <a:off x="5791200" y="6689558"/>
            <a:ext cx="3352800" cy="200055"/>
          </a:xfrm>
          <a:prstGeom prst="rect">
            <a:avLst/>
          </a:prstGeom>
          <a:noFill/>
        </p:spPr>
        <p:txBody>
          <a:bodyPr wrap="square" rtlCol="0">
            <a:spAutoFit/>
          </a:bodyPr>
          <a:lstStyle/>
          <a:p>
            <a:pPr algn="r"/>
            <a:r>
              <a:rPr lang="en-US" sz="700" b="1" dirty="0">
                <a:solidFill>
                  <a:schemeClr val="tx1"/>
                </a:solidFill>
                <a:latin typeface="Arial" pitchFamily="34" charset="0"/>
                <a:cs typeface="Arial" pitchFamily="34" charset="0"/>
              </a:rPr>
              <a:t>CURRENT AS </a:t>
            </a:r>
            <a:r>
              <a:rPr lang="en-US" sz="700" b="1" dirty="0" smtClean="0">
                <a:solidFill>
                  <a:schemeClr val="tx1"/>
                </a:solidFill>
                <a:latin typeface="Arial" pitchFamily="34" charset="0"/>
                <a:cs typeface="Arial" pitchFamily="34" charset="0"/>
              </a:rPr>
              <a:t>OF 08 MAR 2016 </a:t>
            </a:r>
            <a:r>
              <a:rPr lang="en-US" sz="700" b="1" dirty="0">
                <a:solidFill>
                  <a:schemeClr val="tx1"/>
                </a:solidFill>
                <a:latin typeface="Arial" pitchFamily="34" charset="0"/>
                <a:cs typeface="Arial" pitchFamily="34" charset="0"/>
              </a:rPr>
              <a:t>SLIDE </a:t>
            </a:r>
            <a:fld id="{9CB10539-2D6E-4CC3-B4E2-1881A518A119}" type="slidenum">
              <a:rPr lang="en-US" sz="700" b="1">
                <a:solidFill>
                  <a:schemeClr val="tx1"/>
                </a:solidFill>
                <a:latin typeface="Arial" pitchFamily="34" charset="0"/>
                <a:cs typeface="Arial" pitchFamily="34" charset="0"/>
              </a:rPr>
              <a:pPr algn="r"/>
              <a:t>‹#›</a:t>
            </a:fld>
            <a:endParaRPr lang="en-US" sz="700" b="1" dirty="0">
              <a:solidFill>
                <a:schemeClr val="tx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17ED1-38CA-4281-B406-C732C02CFC9C}" type="datetimeFigureOut">
              <a:rPr lang="en-US" smtClean="0"/>
              <a:t>4/29/2016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7A163-5613-44C0-BB49-236AA1307161}" type="slidenum">
              <a:rPr lang="en-US" smtClean="0"/>
              <a:t>‹#›</a:t>
            </a:fld>
            <a:endParaRPr lang="en-US"/>
          </a:p>
        </p:txBody>
      </p:sp>
    </p:spTree>
    <p:extLst>
      <p:ext uri="{BB962C8B-B14F-4D97-AF65-F5344CB8AC3E}">
        <p14:creationId xmlns:p14="http://schemas.microsoft.com/office/powerpoint/2010/main" val="29426608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png"/><Relationship Id="rId3" Type="http://schemas.openxmlformats.org/officeDocument/2006/relationships/image" Target="../media/image22.emf"/><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35.emf"/><Relationship Id="rId2" Type="http://schemas.openxmlformats.org/officeDocument/2006/relationships/image" Target="../media/image21.emf"/><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image" Target="../media/image30.png"/><Relationship Id="rId5" Type="http://schemas.openxmlformats.org/officeDocument/2006/relationships/image" Target="../media/image24.emf"/><Relationship Id="rId15" Type="http://schemas.openxmlformats.org/officeDocument/2006/relationships/hyperlink" Target="http://upload.wikimedia.org/wikipedia/commons/7/79/US_I_Corps.svg" TargetMode="External"/><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emf"/><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image" Target="../media/image46.jpeg"/><Relationship Id="rId17" Type="http://schemas.openxmlformats.org/officeDocument/2006/relationships/image" Target="../media/image48.jpeg"/><Relationship Id="rId2" Type="http://schemas.openxmlformats.org/officeDocument/2006/relationships/slideLayout" Target="../slideLayouts/slideLayout6.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image" Target="../media/image40.png"/><Relationship Id="rId11" Type="http://schemas.openxmlformats.org/officeDocument/2006/relationships/image" Target="../media/image45.jpg"/><Relationship Id="rId5" Type="http://schemas.openxmlformats.org/officeDocument/2006/relationships/image" Target="../media/image39.png"/><Relationship Id="rId15" Type="http://schemas.openxmlformats.org/officeDocument/2006/relationships/image" Target="../media/image36.wmf"/><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g"/><Relationship Id="rId1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765" b="-585"/>
          <a:stretch/>
        </p:blipFill>
        <p:spPr>
          <a:xfrm>
            <a:off x="0" y="1066800"/>
            <a:ext cx="9144000" cy="5867399"/>
          </a:xfrm>
          <a:prstGeom prst="rect">
            <a:avLst/>
          </a:prstGeom>
          <a:ln w="28575">
            <a:solidFill>
              <a:schemeClr val="tx1"/>
            </a:solidFill>
          </a:ln>
          <a:effectLst>
            <a:outerShdw blurRad="50800" dist="38100" dir="2700000" algn="tl" rotWithShape="0">
              <a:prstClr val="black">
                <a:alpha val="40000"/>
              </a:prstClr>
            </a:outerShdw>
          </a:effectLst>
        </p:spPr>
      </p:pic>
      <p:sp>
        <p:nvSpPr>
          <p:cNvPr id="10" name="Text Box 6"/>
          <p:cNvSpPr txBox="1">
            <a:spLocks noChangeArrowheads="1"/>
          </p:cNvSpPr>
          <p:nvPr/>
        </p:nvSpPr>
        <p:spPr bwMode="auto">
          <a:xfrm>
            <a:off x="1790700" y="4542271"/>
            <a:ext cx="5562600" cy="113877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COL Heyward G. Hutson III</a:t>
            </a:r>
          </a:p>
          <a:p>
            <a:pPr algn="ctr" fontAlgn="auto">
              <a:spcBef>
                <a:spcPts val="0"/>
              </a:spcBef>
              <a:spcAft>
                <a:spcPts val="0"/>
              </a:spcAft>
              <a:defRPr/>
            </a:pPr>
            <a:r>
              <a:rPr lang="en-US" sz="2400" b="1"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Assistant Commandant USAFAS</a:t>
            </a:r>
            <a:endParaRPr lang="en-US" sz="2400" b="1"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ctr" fontAlgn="auto">
              <a:spcBef>
                <a:spcPts val="0"/>
              </a:spcBef>
              <a:spcAft>
                <a:spcPts val="0"/>
              </a:spcAft>
              <a:defRPr/>
            </a:pPr>
            <a:r>
              <a:rPr lang="en-US" sz="2000" b="1"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U.S</a:t>
            </a:r>
            <a:r>
              <a:rPr lang="en-US" sz="2000" b="1"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 </a:t>
            </a:r>
            <a:r>
              <a:rPr lang="en-US" sz="2000" b="1"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Army</a:t>
            </a:r>
            <a:endParaRPr lang="en-US" sz="2000" b="1"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itle 1"/>
          <p:cNvSpPr txBox="1">
            <a:spLocks/>
          </p:cNvSpPr>
          <p:nvPr/>
        </p:nvSpPr>
        <p:spPr>
          <a:xfrm>
            <a:off x="381000" y="1802661"/>
            <a:ext cx="8382000" cy="2133600"/>
          </a:xfrm>
          <a:prstGeom prst="rect">
            <a:avLst/>
          </a:prstGeom>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7200" b="1"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FIRES is</a:t>
            </a:r>
          </a:p>
          <a:p>
            <a:pPr algn="ctr" fontAlgn="auto">
              <a:spcBef>
                <a:spcPts val="0"/>
              </a:spcBef>
              <a:spcAft>
                <a:spcPts val="0"/>
              </a:spcAft>
              <a:defRPr/>
            </a:pPr>
            <a:r>
              <a:rPr lang="en-US" sz="7200" b="1"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Your Profession</a:t>
            </a:r>
          </a:p>
        </p:txBody>
      </p:sp>
      <p:sp>
        <p:nvSpPr>
          <p:cNvPr id="23" name="Rectangle 7"/>
          <p:cNvSpPr>
            <a:spLocks noChangeArrowheads="1"/>
          </p:cNvSpPr>
          <p:nvPr/>
        </p:nvSpPr>
        <p:spPr bwMode="auto">
          <a:xfrm>
            <a:off x="914400" y="6283978"/>
            <a:ext cx="7315200" cy="461963"/>
          </a:xfrm>
          <a:prstGeom prst="rect">
            <a:avLst/>
          </a:prstGeom>
          <a:noFill/>
          <a:ln w="9525">
            <a:noFill/>
            <a:miter lim="800000"/>
            <a:headEnd/>
            <a:tailEnd/>
          </a:ln>
        </p:spPr>
        <p:txBody>
          <a:bodyPr wrap="square">
            <a:spAutoFit/>
          </a:bodyPr>
          <a:lstStyle/>
          <a:p>
            <a:pPr algn="ctr"/>
            <a:r>
              <a:rPr lang="en-US" sz="800" dirty="0">
                <a:solidFill>
                  <a:schemeClr val="bg1"/>
                </a:solidFill>
                <a:latin typeface="Arial" pitchFamily="34" charset="0"/>
                <a:cs typeface="Arial" pitchFamily="34" charset="0"/>
              </a:rPr>
              <a:t>Release of the information in this briefing does not imply any commitment or intent on the part of the U.S. Government to provide any additional information on any  topic presented herein.  This briefing is provided with the understanding that the recipient government will</a:t>
            </a:r>
          </a:p>
          <a:p>
            <a:pPr algn="ctr"/>
            <a:r>
              <a:rPr lang="en-US" sz="800" dirty="0">
                <a:solidFill>
                  <a:schemeClr val="bg1"/>
                </a:solidFill>
                <a:latin typeface="Arial" pitchFamily="34" charset="0"/>
                <a:cs typeface="Arial" pitchFamily="34" charset="0"/>
              </a:rPr>
              <a:t>make similar information available to the U.S. Government upon request.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1696" y="2048986"/>
          <a:ext cx="9067800" cy="807720"/>
        </p:xfrm>
        <a:graphic>
          <a:graphicData uri="http://schemas.openxmlformats.org/drawingml/2006/table">
            <a:tbl>
              <a:tblPr firstRow="1" bandRow="1">
                <a:tableStyleId>{073A0DAA-6AF3-43AB-8588-CEC1D06C72B9}</a:tableStyleId>
              </a:tblPr>
              <a:tblGrid>
                <a:gridCol w="948904"/>
                <a:gridCol w="914400"/>
                <a:gridCol w="914400"/>
                <a:gridCol w="914400"/>
                <a:gridCol w="914400"/>
                <a:gridCol w="914400"/>
                <a:gridCol w="838200"/>
                <a:gridCol w="914400"/>
                <a:gridCol w="914400"/>
                <a:gridCol w="879896"/>
              </a:tblGrid>
              <a:tr h="259346">
                <a:tc>
                  <a:txBody>
                    <a:bodyPr/>
                    <a:lstStyle/>
                    <a:p>
                      <a:pPr algn="ctr"/>
                      <a:r>
                        <a:rPr lang="en-US" sz="1000" dirty="0" smtClean="0"/>
                        <a:t>25</a:t>
                      </a:r>
                      <a:r>
                        <a:rPr lang="en-US" sz="1000" baseline="30000" dirty="0" smtClean="0"/>
                        <a:t>th</a:t>
                      </a:r>
                      <a:r>
                        <a:rPr lang="en-US" sz="1000" dirty="0" smtClean="0"/>
                        <a:t> IN DIV</a:t>
                      </a:r>
                      <a:endParaRPr lang="en-US" sz="1000" dirty="0"/>
                    </a:p>
                  </a:txBody>
                  <a:tcPr/>
                </a:tc>
                <a:tc>
                  <a:txBody>
                    <a:bodyPr/>
                    <a:lstStyle/>
                    <a:p>
                      <a:pPr algn="ctr"/>
                      <a:r>
                        <a:rPr lang="en-US" sz="1000" dirty="0" smtClean="0"/>
                        <a:t>2</a:t>
                      </a:r>
                      <a:r>
                        <a:rPr lang="en-US" sz="1000" baseline="30000" dirty="0" smtClean="0"/>
                        <a:t>nd</a:t>
                      </a:r>
                      <a:r>
                        <a:rPr lang="en-US" sz="1000" baseline="0" dirty="0" smtClean="0"/>
                        <a:t> IN DIV</a:t>
                      </a:r>
                      <a:endParaRPr lang="en-US" sz="1000" dirty="0"/>
                    </a:p>
                  </a:txBody>
                  <a:tcPr/>
                </a:tc>
                <a:tc>
                  <a:txBody>
                    <a:bodyPr/>
                    <a:lstStyle/>
                    <a:p>
                      <a:pPr algn="ctr"/>
                      <a:r>
                        <a:rPr lang="en-US" sz="1000" dirty="0" smtClean="0"/>
                        <a:t>1</a:t>
                      </a:r>
                      <a:r>
                        <a:rPr lang="en-US" sz="1000" baseline="30000" dirty="0" smtClean="0"/>
                        <a:t>st</a:t>
                      </a:r>
                      <a:r>
                        <a:rPr lang="en-US" sz="1000" dirty="0" smtClean="0"/>
                        <a:t> AR DIV</a:t>
                      </a:r>
                      <a:endParaRPr lang="en-US" sz="1000" dirty="0"/>
                    </a:p>
                  </a:txBody>
                  <a:tcPr/>
                </a:tc>
                <a:tc>
                  <a:txBody>
                    <a:bodyPr/>
                    <a:lstStyle/>
                    <a:p>
                      <a:pPr algn="ctr"/>
                      <a:r>
                        <a:rPr lang="en-US" sz="1000" dirty="0" smtClean="0"/>
                        <a:t>82</a:t>
                      </a:r>
                      <a:r>
                        <a:rPr lang="en-US" sz="1000" baseline="30000" dirty="0" smtClean="0"/>
                        <a:t>nd </a:t>
                      </a:r>
                      <a:r>
                        <a:rPr lang="en-US" sz="1000" dirty="0" smtClean="0"/>
                        <a:t> ABN DIV</a:t>
                      </a:r>
                      <a:endParaRPr lang="en-US" sz="1000" dirty="0"/>
                    </a:p>
                  </a:txBody>
                  <a:tcPr/>
                </a:tc>
                <a:tc>
                  <a:txBody>
                    <a:bodyPr/>
                    <a:lstStyle/>
                    <a:p>
                      <a:pPr algn="ctr"/>
                      <a:r>
                        <a:rPr lang="en-US" sz="1000" dirty="0" smtClean="0"/>
                        <a:t>101</a:t>
                      </a:r>
                      <a:r>
                        <a:rPr lang="en-US" sz="1000" baseline="30000" dirty="0" smtClean="0"/>
                        <a:t>st</a:t>
                      </a:r>
                      <a:r>
                        <a:rPr lang="en-US" sz="1000" dirty="0" smtClean="0"/>
                        <a:t>  ABN DIV</a:t>
                      </a:r>
                      <a:endParaRPr lang="en-US" sz="1000" dirty="0"/>
                    </a:p>
                  </a:txBody>
                  <a:tcPr/>
                </a:tc>
                <a:tc>
                  <a:txBody>
                    <a:bodyPr/>
                    <a:lstStyle/>
                    <a:p>
                      <a:pPr algn="ctr"/>
                      <a:r>
                        <a:rPr lang="en-US" sz="1000" dirty="0" smtClean="0"/>
                        <a:t>3</a:t>
                      </a:r>
                      <a:r>
                        <a:rPr lang="en-US" sz="1000" baseline="30000" dirty="0" smtClean="0"/>
                        <a:t>rd</a:t>
                      </a:r>
                      <a:r>
                        <a:rPr lang="en-US" sz="1000" dirty="0" smtClean="0"/>
                        <a:t> IN</a:t>
                      </a:r>
                      <a:r>
                        <a:rPr lang="en-US" sz="1000" baseline="0" dirty="0" smtClean="0"/>
                        <a:t> DIV</a:t>
                      </a:r>
                      <a:endParaRPr lang="en-US" sz="1000" dirty="0"/>
                    </a:p>
                  </a:txBody>
                  <a:tcPr/>
                </a:tc>
                <a:tc>
                  <a:txBody>
                    <a:bodyPr/>
                    <a:lstStyle/>
                    <a:p>
                      <a:pPr algn="ctr"/>
                      <a:r>
                        <a:rPr lang="en-US" sz="1000" dirty="0" smtClean="0"/>
                        <a:t>1</a:t>
                      </a:r>
                      <a:r>
                        <a:rPr lang="en-US" sz="1000" baseline="30000" dirty="0" smtClean="0"/>
                        <a:t>st</a:t>
                      </a:r>
                      <a:r>
                        <a:rPr lang="en-US" sz="1000" dirty="0" smtClean="0"/>
                        <a:t> CAV DIV</a:t>
                      </a:r>
                      <a:endParaRPr lang="en-US" sz="1000" dirty="0"/>
                    </a:p>
                  </a:txBody>
                  <a:tcPr/>
                </a:tc>
                <a:tc>
                  <a:txBody>
                    <a:bodyPr/>
                    <a:lstStyle/>
                    <a:p>
                      <a:pPr algn="ctr"/>
                      <a:r>
                        <a:rPr lang="en-US" sz="1000" dirty="0" smtClean="0"/>
                        <a:t>4</a:t>
                      </a:r>
                      <a:r>
                        <a:rPr lang="en-US" sz="1000" baseline="30000" dirty="0" smtClean="0"/>
                        <a:t>th</a:t>
                      </a:r>
                      <a:r>
                        <a:rPr lang="en-US" sz="1000" dirty="0" smtClean="0"/>
                        <a:t> IN DIV</a:t>
                      </a:r>
                      <a:endParaRPr lang="en-US" sz="1000" dirty="0"/>
                    </a:p>
                  </a:txBody>
                  <a:tcPr/>
                </a:tc>
                <a:tc>
                  <a:txBody>
                    <a:bodyPr/>
                    <a:lstStyle/>
                    <a:p>
                      <a:pPr algn="ctr"/>
                      <a:r>
                        <a:rPr lang="en-US" sz="1000" dirty="0" smtClean="0"/>
                        <a:t>1</a:t>
                      </a:r>
                      <a:r>
                        <a:rPr lang="en-US" sz="1000" baseline="30000" dirty="0" smtClean="0"/>
                        <a:t>st</a:t>
                      </a:r>
                      <a:r>
                        <a:rPr lang="en-US" sz="1000" dirty="0" smtClean="0"/>
                        <a:t> IN DIV</a:t>
                      </a:r>
                      <a:endParaRPr lang="en-US" sz="1000" dirty="0"/>
                    </a:p>
                  </a:txBody>
                  <a:tcPr/>
                </a:tc>
                <a:tc>
                  <a:txBody>
                    <a:bodyPr/>
                    <a:lstStyle/>
                    <a:p>
                      <a:pPr algn="ctr"/>
                      <a:r>
                        <a:rPr lang="en-US" sz="1000" dirty="0" smtClean="0"/>
                        <a:t>10</a:t>
                      </a:r>
                      <a:r>
                        <a:rPr lang="en-US" sz="1000" baseline="30000" dirty="0" smtClean="0"/>
                        <a:t>th</a:t>
                      </a:r>
                      <a:r>
                        <a:rPr lang="en-US" sz="1000" dirty="0" smtClean="0"/>
                        <a:t> MTN DIV</a:t>
                      </a:r>
                      <a:endParaRPr lang="en-US" sz="1000" dirty="0"/>
                    </a:p>
                  </a:txBody>
                  <a:tcPr/>
                </a:tc>
              </a:tr>
              <a:tr h="259346">
                <a:tc>
                  <a:txBody>
                    <a:bodyPr/>
                    <a:lstStyle/>
                    <a:p>
                      <a:pPr algn="ctr"/>
                      <a:r>
                        <a:rPr lang="en-US" sz="1050" dirty="0" smtClean="0"/>
                        <a:t>Schofield</a:t>
                      </a:r>
                      <a:r>
                        <a:rPr lang="en-US" sz="1050" baseline="0" dirty="0" smtClean="0"/>
                        <a:t> Barracks</a:t>
                      </a:r>
                      <a:endParaRPr lang="en-US" sz="10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Korea</a:t>
                      </a:r>
                      <a:endParaRPr lang="en-US" sz="1050" b="1" kern="1200" baseline="0" dirty="0" smtClean="0">
                        <a:solidFill>
                          <a:schemeClr val="bg1"/>
                        </a:solidFill>
                        <a:latin typeface="+mn-lt"/>
                        <a:ea typeface="+mn-ea"/>
                        <a:cs typeface="+mn-cs"/>
                      </a:endParaRPr>
                    </a:p>
                  </a:txBody>
                  <a:tcPr/>
                </a:tc>
                <a:tc>
                  <a:txBody>
                    <a:bodyPr/>
                    <a:lstStyle/>
                    <a:p>
                      <a:pPr algn="ctr"/>
                      <a:r>
                        <a:rPr lang="en-US" sz="1050" dirty="0" smtClean="0"/>
                        <a:t>Fort Bliss</a:t>
                      </a:r>
                      <a:endParaRPr lang="en-US" sz="1050" dirty="0"/>
                    </a:p>
                  </a:txBody>
                  <a:tcPr/>
                </a:tc>
                <a:tc>
                  <a:txBody>
                    <a:bodyPr/>
                    <a:lstStyle/>
                    <a:p>
                      <a:pPr algn="ctr"/>
                      <a:r>
                        <a:rPr lang="en-US" sz="1050" dirty="0" smtClean="0"/>
                        <a:t>Fort Bragg</a:t>
                      </a:r>
                      <a:endParaRPr lang="en-US" sz="1050" dirty="0"/>
                    </a:p>
                  </a:txBody>
                  <a:tcPr/>
                </a:tc>
                <a:tc>
                  <a:txBody>
                    <a:bodyPr/>
                    <a:lstStyle/>
                    <a:p>
                      <a:pPr algn="ctr"/>
                      <a:r>
                        <a:rPr lang="en-US" sz="1050" dirty="0" smtClean="0"/>
                        <a:t>Fort Campbell</a:t>
                      </a:r>
                      <a:endParaRPr lang="en-US" sz="1050" dirty="0"/>
                    </a:p>
                  </a:txBody>
                  <a:tcPr/>
                </a:tc>
                <a:tc>
                  <a:txBody>
                    <a:bodyPr/>
                    <a:lstStyle/>
                    <a:p>
                      <a:pPr algn="ctr"/>
                      <a:r>
                        <a:rPr lang="en-US" sz="1050" dirty="0" smtClean="0"/>
                        <a:t>Fort Stewart</a:t>
                      </a:r>
                      <a:endParaRPr lang="en-US" sz="1050" dirty="0"/>
                    </a:p>
                  </a:txBody>
                  <a:tcPr/>
                </a:tc>
                <a:tc>
                  <a:txBody>
                    <a:bodyPr/>
                    <a:lstStyle/>
                    <a:p>
                      <a:pPr algn="ctr"/>
                      <a:r>
                        <a:rPr lang="en-US" sz="1050" dirty="0" smtClean="0"/>
                        <a:t>Fort Hood</a:t>
                      </a:r>
                      <a:endParaRPr lang="en-US" sz="1050" dirty="0"/>
                    </a:p>
                  </a:txBody>
                  <a:tcPr/>
                </a:tc>
                <a:tc>
                  <a:txBody>
                    <a:bodyPr/>
                    <a:lstStyle/>
                    <a:p>
                      <a:pPr algn="ctr"/>
                      <a:r>
                        <a:rPr lang="en-US" sz="1050" dirty="0" smtClean="0"/>
                        <a:t>Fort Carson</a:t>
                      </a:r>
                      <a:endParaRPr lang="en-US" sz="1050" dirty="0"/>
                    </a:p>
                  </a:txBody>
                  <a:tcPr/>
                </a:tc>
                <a:tc>
                  <a:txBody>
                    <a:bodyPr/>
                    <a:lstStyle/>
                    <a:p>
                      <a:pPr algn="ctr"/>
                      <a:r>
                        <a:rPr lang="en-US" sz="1050" dirty="0" smtClean="0"/>
                        <a:t>Fort Riley</a:t>
                      </a:r>
                      <a:endParaRPr lang="en-US" sz="10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Fort Drum</a:t>
                      </a:r>
                    </a:p>
                    <a:p>
                      <a:pPr algn="ctr"/>
                      <a:endParaRPr lang="en-US" sz="1050" dirty="0"/>
                    </a:p>
                  </a:txBody>
                  <a:tcPr/>
                </a:tc>
              </a:tr>
            </a:tbl>
          </a:graphicData>
        </a:graphic>
      </p:graphicFrame>
      <p:sp>
        <p:nvSpPr>
          <p:cNvPr id="7" name="TextBox 6"/>
          <p:cNvSpPr txBox="1"/>
          <p:nvPr/>
        </p:nvSpPr>
        <p:spPr>
          <a:xfrm>
            <a:off x="1117835" y="135129"/>
            <a:ext cx="6899275" cy="769441"/>
          </a:xfrm>
          <a:prstGeom prst="rect">
            <a:avLst/>
          </a:prstGeom>
          <a:noFill/>
        </p:spPr>
        <p:txBody>
          <a:bodyPr wrap="square">
            <a:spAutoFit/>
          </a:bodyPr>
          <a:lstStyle/>
          <a:p>
            <a:pPr algn="ctr" eaLnBrk="1" hangingPunct="1">
              <a:defRPr/>
            </a:pPr>
            <a:r>
              <a:rPr lang="en-US" sz="4400" b="1" dirty="0" smtClean="0">
                <a:solidFill>
                  <a:schemeClr val="bg1"/>
                </a:solidFill>
                <a:effectLst>
                  <a:outerShdw blurRad="38100" dist="38100" dir="2700000" algn="tl">
                    <a:srgbClr val="000000">
                      <a:alpha val="43137"/>
                    </a:srgbClr>
                  </a:outerShdw>
                </a:effectLst>
                <a:cs typeface="Arial" panose="020B0604020202020204" pitchFamily="34" charset="0"/>
              </a:rPr>
              <a:t>AC DIVARTYs</a:t>
            </a:r>
          </a:p>
        </p:txBody>
      </p:sp>
      <p:grpSp>
        <p:nvGrpSpPr>
          <p:cNvPr id="2" name="Group 410"/>
          <p:cNvGrpSpPr>
            <a:grpSpLocks noChangeAspect="1"/>
          </p:cNvGrpSpPr>
          <p:nvPr/>
        </p:nvGrpSpPr>
        <p:grpSpPr bwMode="auto">
          <a:xfrm>
            <a:off x="7618785" y="1571343"/>
            <a:ext cx="306387" cy="409575"/>
            <a:chOff x="341" y="1842"/>
            <a:chExt cx="141" cy="184"/>
          </a:xfrm>
        </p:grpSpPr>
        <p:pic>
          <p:nvPicPr>
            <p:cNvPr id="228531" name="Picture 411"/>
            <p:cNvPicPr preferRelativeResize="0">
              <a:picLocks noChangeAspect="1" noChangeArrowheads="1"/>
            </p:cNvPicPr>
            <p:nvPr/>
          </p:nvPicPr>
          <p:blipFill>
            <a:blip r:embed="rId2" cstate="print"/>
            <a:srcRect/>
            <a:stretch>
              <a:fillRect/>
            </a:stretch>
          </p:blipFill>
          <p:spPr bwMode="auto">
            <a:xfrm>
              <a:off x="341" y="1842"/>
              <a:ext cx="141" cy="184"/>
            </a:xfrm>
            <a:prstGeom prst="rect">
              <a:avLst/>
            </a:prstGeom>
            <a:noFill/>
            <a:ln w="9525">
              <a:noFill/>
              <a:miter lim="800000"/>
              <a:headEnd/>
              <a:tailEnd/>
            </a:ln>
          </p:spPr>
        </p:pic>
        <p:pic>
          <p:nvPicPr>
            <p:cNvPr id="228532" name="Picture 412"/>
            <p:cNvPicPr preferRelativeResize="0">
              <a:picLocks noChangeAspect="1" noChangeArrowheads="1"/>
            </p:cNvPicPr>
            <p:nvPr/>
          </p:nvPicPr>
          <p:blipFill>
            <a:blip r:embed="rId3" cstate="print"/>
            <a:srcRect/>
            <a:stretch>
              <a:fillRect/>
            </a:stretch>
          </p:blipFill>
          <p:spPr bwMode="auto">
            <a:xfrm>
              <a:off x="341" y="1842"/>
              <a:ext cx="141" cy="184"/>
            </a:xfrm>
            <a:prstGeom prst="rect">
              <a:avLst/>
            </a:prstGeom>
            <a:noFill/>
            <a:ln w="9525">
              <a:noFill/>
              <a:miter lim="800000"/>
              <a:headEnd/>
              <a:tailEnd/>
            </a:ln>
          </p:spPr>
        </p:pic>
      </p:grpSp>
      <p:grpSp>
        <p:nvGrpSpPr>
          <p:cNvPr id="3" name="Group 209"/>
          <p:cNvGrpSpPr>
            <a:grpSpLocks/>
          </p:cNvGrpSpPr>
          <p:nvPr/>
        </p:nvGrpSpPr>
        <p:grpSpPr bwMode="auto">
          <a:xfrm>
            <a:off x="1143000" y="1601008"/>
            <a:ext cx="533400" cy="400050"/>
            <a:chOff x="360" y="1464"/>
            <a:chExt cx="192" cy="192"/>
          </a:xfrm>
        </p:grpSpPr>
        <p:sp>
          <p:nvSpPr>
            <p:cNvPr id="12" name="AutoShape 103"/>
            <p:cNvSpPr>
              <a:spLocks noChangeArrowheads="1"/>
            </p:cNvSpPr>
            <p:nvPr/>
          </p:nvSpPr>
          <p:spPr bwMode="auto">
            <a:xfrm>
              <a:off x="384" y="1475"/>
              <a:ext cx="144" cy="139"/>
            </a:xfrm>
            <a:prstGeom prst="star5">
              <a:avLst/>
            </a:prstGeom>
            <a:solidFill>
              <a:schemeClr val="bg1"/>
            </a:solidFill>
            <a:ln w="9525">
              <a:solidFill>
                <a:schemeClr val="tx1"/>
              </a:solidFill>
              <a:miter lim="800000"/>
              <a:headEnd/>
              <a:tailEnd/>
            </a:ln>
            <a:effectLst/>
          </p:spPr>
          <p:txBody>
            <a:bodyPr wrap="none" anchor="ctr"/>
            <a:lstStyle/>
            <a:p>
              <a:pPr eaLnBrk="1" hangingPunct="1">
                <a:defRPr/>
              </a:pPr>
              <a:endParaRPr lang="en-US" b="1" dirty="0">
                <a:solidFill>
                  <a:srgbClr val="000000"/>
                </a:solidFill>
                <a:latin typeface="Arial"/>
                <a:cs typeface="Arial" charset="0"/>
              </a:endParaRPr>
            </a:p>
          </p:txBody>
        </p:sp>
        <p:pic>
          <p:nvPicPr>
            <p:cNvPr id="228530" name="Picture 104" descr="2I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0" y="1464"/>
              <a:ext cx="192" cy="192"/>
            </a:xfrm>
            <a:prstGeom prst="rect">
              <a:avLst/>
            </a:prstGeom>
            <a:noFill/>
            <a:ln w="9525">
              <a:noFill/>
              <a:miter lim="800000"/>
              <a:headEnd/>
              <a:tailEnd/>
            </a:ln>
          </p:spPr>
        </p:pic>
      </p:grpSp>
      <p:grpSp>
        <p:nvGrpSpPr>
          <p:cNvPr id="5" name="Group 63"/>
          <p:cNvGrpSpPr>
            <a:grpSpLocks noChangeAspect="1"/>
          </p:cNvGrpSpPr>
          <p:nvPr/>
        </p:nvGrpSpPr>
        <p:grpSpPr bwMode="auto">
          <a:xfrm>
            <a:off x="5794725" y="1584922"/>
            <a:ext cx="381000" cy="407988"/>
            <a:chOff x="318" y="2045"/>
            <a:chExt cx="188" cy="194"/>
          </a:xfrm>
        </p:grpSpPr>
        <p:pic>
          <p:nvPicPr>
            <p:cNvPr id="228527" name="Picture 64"/>
            <p:cNvPicPr preferRelativeResize="0">
              <a:picLocks noChangeAspect="1" noChangeArrowheads="1"/>
            </p:cNvPicPr>
            <p:nvPr/>
          </p:nvPicPr>
          <p:blipFill>
            <a:blip r:embed="rId5" cstate="print"/>
            <a:srcRect/>
            <a:stretch>
              <a:fillRect/>
            </a:stretch>
          </p:blipFill>
          <p:spPr bwMode="auto">
            <a:xfrm>
              <a:off x="318" y="2045"/>
              <a:ext cx="188" cy="194"/>
            </a:xfrm>
            <a:prstGeom prst="rect">
              <a:avLst/>
            </a:prstGeom>
            <a:noFill/>
            <a:ln w="9525">
              <a:noFill/>
              <a:miter lim="800000"/>
              <a:headEnd/>
              <a:tailEnd/>
            </a:ln>
          </p:spPr>
        </p:pic>
        <p:pic>
          <p:nvPicPr>
            <p:cNvPr id="228528" name="Picture 65"/>
            <p:cNvPicPr preferRelativeResize="0">
              <a:picLocks noChangeAspect="1" noChangeArrowheads="1"/>
            </p:cNvPicPr>
            <p:nvPr/>
          </p:nvPicPr>
          <p:blipFill>
            <a:blip r:embed="rId6" cstate="print"/>
            <a:srcRect/>
            <a:stretch>
              <a:fillRect/>
            </a:stretch>
          </p:blipFill>
          <p:spPr bwMode="auto">
            <a:xfrm>
              <a:off x="318" y="2045"/>
              <a:ext cx="188" cy="194"/>
            </a:xfrm>
            <a:prstGeom prst="rect">
              <a:avLst/>
            </a:prstGeom>
            <a:noFill/>
            <a:ln w="9525">
              <a:noFill/>
              <a:miter lim="800000"/>
              <a:headEnd/>
              <a:tailEnd/>
            </a:ln>
          </p:spPr>
        </p:pic>
      </p:grpSp>
      <p:pic>
        <p:nvPicPr>
          <p:cNvPr id="228516" name="Picture 41"/>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3078108" y="1527931"/>
            <a:ext cx="366713" cy="457200"/>
          </a:xfrm>
          <a:prstGeom prst="rect">
            <a:avLst/>
          </a:prstGeom>
          <a:noFill/>
          <a:ln w="9525">
            <a:noFill/>
            <a:miter lim="800000"/>
            <a:headEnd/>
            <a:tailEnd/>
          </a:ln>
        </p:spPr>
      </p:pic>
      <p:grpSp>
        <p:nvGrpSpPr>
          <p:cNvPr id="6" name="Group 213"/>
          <p:cNvGrpSpPr>
            <a:grpSpLocks noChangeAspect="1"/>
          </p:cNvGrpSpPr>
          <p:nvPr/>
        </p:nvGrpSpPr>
        <p:grpSpPr bwMode="auto">
          <a:xfrm>
            <a:off x="2142021" y="1606804"/>
            <a:ext cx="390525" cy="369887"/>
            <a:chOff x="327" y="1650"/>
            <a:chExt cx="170" cy="146"/>
          </a:xfrm>
        </p:grpSpPr>
        <p:pic>
          <p:nvPicPr>
            <p:cNvPr id="228525" name="Picture 214"/>
            <p:cNvPicPr preferRelativeResize="0">
              <a:picLocks noChangeAspect="1" noChangeArrowheads="1"/>
            </p:cNvPicPr>
            <p:nvPr/>
          </p:nvPicPr>
          <p:blipFill>
            <a:blip r:embed="rId8" cstate="print"/>
            <a:srcRect/>
            <a:stretch>
              <a:fillRect/>
            </a:stretch>
          </p:blipFill>
          <p:spPr bwMode="auto">
            <a:xfrm>
              <a:off x="327" y="1650"/>
              <a:ext cx="170" cy="146"/>
            </a:xfrm>
            <a:prstGeom prst="rect">
              <a:avLst/>
            </a:prstGeom>
            <a:noFill/>
            <a:ln w="9525">
              <a:noFill/>
              <a:miter lim="800000"/>
              <a:headEnd/>
              <a:tailEnd/>
            </a:ln>
          </p:spPr>
        </p:pic>
        <p:pic>
          <p:nvPicPr>
            <p:cNvPr id="228526" name="Picture 215"/>
            <p:cNvPicPr preferRelativeResize="0">
              <a:picLocks noChangeAspect="1" noChangeArrowheads="1"/>
            </p:cNvPicPr>
            <p:nvPr/>
          </p:nvPicPr>
          <p:blipFill>
            <a:blip r:embed="rId9" cstate="print"/>
            <a:srcRect/>
            <a:stretch>
              <a:fillRect/>
            </a:stretch>
          </p:blipFill>
          <p:spPr bwMode="auto">
            <a:xfrm>
              <a:off x="327" y="1650"/>
              <a:ext cx="170" cy="146"/>
            </a:xfrm>
            <a:prstGeom prst="rect">
              <a:avLst/>
            </a:prstGeom>
            <a:noFill/>
            <a:ln w="9525">
              <a:noFill/>
              <a:miter lim="800000"/>
              <a:headEnd/>
              <a:tailEnd/>
            </a:ln>
          </p:spPr>
        </p:pic>
      </p:grpSp>
      <p:pic>
        <p:nvPicPr>
          <p:cNvPr id="228518" name="Picture 72"/>
          <p:cNvPicPr>
            <a:picLocks noChangeAspect="1" noChangeArrowheads="1"/>
          </p:cNvPicPr>
          <p:nvPr/>
        </p:nvPicPr>
        <p:blipFill>
          <a:blip r:embed="rId10" cstate="print">
            <a:clrChange>
              <a:clrFrom>
                <a:srgbClr val="000000"/>
              </a:clrFrom>
              <a:clrTo>
                <a:srgbClr val="000000">
                  <a:alpha val="0"/>
                </a:srgbClr>
              </a:clrTo>
            </a:clrChange>
          </a:blip>
          <a:srcRect/>
          <a:stretch>
            <a:fillRect/>
          </a:stretch>
        </p:blipFill>
        <p:spPr bwMode="auto">
          <a:xfrm>
            <a:off x="6630128" y="1600956"/>
            <a:ext cx="381000" cy="384175"/>
          </a:xfrm>
          <a:prstGeom prst="rect">
            <a:avLst/>
          </a:prstGeom>
          <a:noFill/>
          <a:ln w="9525">
            <a:noFill/>
            <a:miter lim="800000"/>
            <a:headEnd/>
            <a:tailEnd/>
          </a:ln>
        </p:spPr>
      </p:pic>
      <p:grpSp>
        <p:nvGrpSpPr>
          <p:cNvPr id="8" name="Group 37"/>
          <p:cNvGrpSpPr>
            <a:grpSpLocks/>
          </p:cNvGrpSpPr>
          <p:nvPr/>
        </p:nvGrpSpPr>
        <p:grpSpPr bwMode="auto">
          <a:xfrm>
            <a:off x="3983177" y="1550896"/>
            <a:ext cx="379412" cy="439737"/>
            <a:chOff x="3120" y="336"/>
            <a:chExt cx="180" cy="240"/>
          </a:xfrm>
        </p:grpSpPr>
        <p:sp>
          <p:nvSpPr>
            <p:cNvPr id="228523" name="Rectangle 38"/>
            <p:cNvSpPr>
              <a:spLocks noChangeArrowheads="1"/>
            </p:cNvSpPr>
            <p:nvPr/>
          </p:nvSpPr>
          <p:spPr bwMode="auto">
            <a:xfrm>
              <a:off x="3164" y="425"/>
              <a:ext cx="96" cy="119"/>
            </a:xfrm>
            <a:prstGeom prst="rect">
              <a:avLst/>
            </a:prstGeom>
            <a:solidFill>
              <a:schemeClr val="bg1"/>
            </a:solidFill>
            <a:ln w="9525" algn="ctr">
              <a:solidFill>
                <a:schemeClr val="bg1"/>
              </a:solidFill>
              <a:miter lim="800000"/>
              <a:headEnd/>
              <a:tailEnd/>
            </a:ln>
          </p:spPr>
          <p:txBody>
            <a:bodyPr anchor="ctr">
              <a:spAutoFit/>
            </a:bodyPr>
            <a:lstStyle/>
            <a:p>
              <a:pPr eaLnBrk="1" hangingPunct="1"/>
              <a:endParaRPr lang="en-US" b="1" dirty="0">
                <a:solidFill>
                  <a:srgbClr val="000000"/>
                </a:solidFill>
                <a:latin typeface="Arial"/>
                <a:cs typeface="Arial" charset="0"/>
              </a:endParaRPr>
            </a:p>
          </p:txBody>
        </p:sp>
        <p:pic>
          <p:nvPicPr>
            <p:cNvPr id="228524" name="Picture 3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120" y="336"/>
              <a:ext cx="180" cy="240"/>
            </a:xfrm>
            <a:prstGeom prst="rect">
              <a:avLst/>
            </a:prstGeom>
            <a:noFill/>
            <a:ln w="9525">
              <a:noFill/>
              <a:miter lim="800000"/>
              <a:headEnd/>
              <a:tailEnd/>
            </a:ln>
          </p:spPr>
        </p:pic>
      </p:grpSp>
      <p:pic>
        <p:nvPicPr>
          <p:cNvPr id="228520" name="Picture 52"/>
          <p:cNvPicPr>
            <a:picLocks noChangeAspect="1" noChangeArrowheads="1"/>
          </p:cNvPicPr>
          <p:nvPr/>
        </p:nvPicPr>
        <p:blipFill>
          <a:blip r:embed="rId12" cstate="print"/>
          <a:srcRect/>
          <a:stretch>
            <a:fillRect/>
          </a:stretch>
        </p:blipFill>
        <p:spPr bwMode="auto">
          <a:xfrm>
            <a:off x="4916239" y="1618208"/>
            <a:ext cx="361950" cy="344487"/>
          </a:xfrm>
          <a:prstGeom prst="rect">
            <a:avLst/>
          </a:prstGeom>
          <a:noFill/>
          <a:ln w="9525">
            <a:noFill/>
            <a:miter lim="800000"/>
            <a:headEnd/>
            <a:tailEnd/>
          </a:ln>
        </p:spPr>
      </p:pic>
      <p:pic>
        <p:nvPicPr>
          <p:cNvPr id="228521" name="Picture 239"/>
          <p:cNvPicPr>
            <a:picLocks noChangeAspect="1" noChangeArrowheads="1"/>
          </p:cNvPicPr>
          <p:nvPr/>
        </p:nvPicPr>
        <p:blipFill>
          <a:blip r:embed="rId13" cstate="print">
            <a:clrChange>
              <a:clrFrom>
                <a:srgbClr val="800080"/>
              </a:clrFrom>
              <a:clrTo>
                <a:srgbClr val="800080">
                  <a:alpha val="0"/>
                </a:srgbClr>
              </a:clrTo>
            </a:clrChange>
          </a:blip>
          <a:srcRect/>
          <a:stretch>
            <a:fillRect/>
          </a:stretch>
        </p:blipFill>
        <p:spPr bwMode="auto">
          <a:xfrm>
            <a:off x="8453437" y="1542270"/>
            <a:ext cx="385763" cy="458788"/>
          </a:xfrm>
          <a:prstGeom prst="rect">
            <a:avLst/>
          </a:prstGeom>
          <a:noFill/>
          <a:ln w="9525">
            <a:noFill/>
            <a:miter lim="800000"/>
            <a:headEnd/>
            <a:tailEnd/>
          </a:ln>
        </p:spPr>
      </p:pic>
      <p:pic>
        <p:nvPicPr>
          <p:cNvPr id="228522" name="Picture 56"/>
          <p:cNvPicPr preferRelativeResize="0">
            <a:picLocks noChangeAspect="1" noChangeArrowheads="1"/>
          </p:cNvPicPr>
          <p:nvPr/>
        </p:nvPicPr>
        <p:blipFill>
          <a:blip r:embed="rId14" cstate="print"/>
          <a:srcRect/>
          <a:stretch>
            <a:fillRect/>
          </a:stretch>
        </p:blipFill>
        <p:spPr bwMode="auto">
          <a:xfrm>
            <a:off x="342124" y="1561110"/>
            <a:ext cx="304800" cy="431800"/>
          </a:xfrm>
          <a:prstGeom prst="rect">
            <a:avLst/>
          </a:prstGeom>
          <a:noFill/>
          <a:ln w="9525">
            <a:noFill/>
            <a:miter lim="800000"/>
            <a:headEnd/>
            <a:tailEnd/>
          </a:ln>
        </p:spPr>
      </p:pic>
      <p:graphicFrame>
        <p:nvGraphicFramePr>
          <p:cNvPr id="102" name="Table 101"/>
          <p:cNvGraphicFramePr>
            <a:graphicFrameLocks noGrp="1"/>
          </p:cNvGraphicFramePr>
          <p:nvPr>
            <p:extLst/>
          </p:nvPr>
        </p:nvGraphicFramePr>
        <p:xfrm>
          <a:off x="1313388" y="4735028"/>
          <a:ext cx="4258147" cy="1097812"/>
        </p:xfrm>
        <a:graphic>
          <a:graphicData uri="http://schemas.openxmlformats.org/drawingml/2006/table">
            <a:tbl>
              <a:tblPr firstRow="1" bandRow="1">
                <a:tableStyleId>{073A0DAA-6AF3-43AB-8588-CEC1D06C72B9}</a:tableStyleId>
              </a:tblPr>
              <a:tblGrid>
                <a:gridCol w="1133947"/>
                <a:gridCol w="990600"/>
                <a:gridCol w="1066800"/>
                <a:gridCol w="1066800"/>
              </a:tblGrid>
              <a:tr h="259346">
                <a:tc>
                  <a:txBody>
                    <a:bodyPr/>
                    <a:lstStyle/>
                    <a:p>
                      <a:pPr algn="ctr"/>
                      <a:r>
                        <a:rPr lang="en-US" sz="1600" dirty="0" smtClean="0"/>
                        <a:t>17</a:t>
                      </a:r>
                      <a:r>
                        <a:rPr lang="en-US" sz="1600" baseline="30000" dirty="0" smtClean="0"/>
                        <a:t>th</a:t>
                      </a:r>
                      <a:r>
                        <a:rPr lang="en-US" sz="1600" dirty="0" smtClean="0"/>
                        <a:t> </a:t>
                      </a:r>
                    </a:p>
                    <a:p>
                      <a:pPr algn="ctr"/>
                      <a:r>
                        <a:rPr lang="en-US" sz="1600" dirty="0" smtClean="0"/>
                        <a:t>FAB</a:t>
                      </a:r>
                      <a:endParaRPr lang="en-US" sz="1600" dirty="0"/>
                    </a:p>
                  </a:txBody>
                  <a:tcPr/>
                </a:tc>
                <a:tc>
                  <a:txBody>
                    <a:bodyPr/>
                    <a:lstStyle/>
                    <a:p>
                      <a:pPr algn="ctr"/>
                      <a:r>
                        <a:rPr lang="en-US" sz="1600" dirty="0" smtClean="0"/>
                        <a:t>75</a:t>
                      </a:r>
                      <a:r>
                        <a:rPr lang="en-US" sz="1600" baseline="30000" dirty="0" smtClean="0"/>
                        <a:t>th</a:t>
                      </a:r>
                      <a:r>
                        <a:rPr lang="en-US" sz="1600" dirty="0" smtClean="0"/>
                        <a:t> FAB</a:t>
                      </a:r>
                      <a:endParaRPr lang="en-US" sz="1600" dirty="0"/>
                    </a:p>
                  </a:txBody>
                  <a:tcPr/>
                </a:tc>
                <a:tc>
                  <a:txBody>
                    <a:bodyPr/>
                    <a:lstStyle/>
                    <a:p>
                      <a:pPr algn="ctr"/>
                      <a:r>
                        <a:rPr lang="en-US" sz="1600" dirty="0" smtClean="0"/>
                        <a:t>18</a:t>
                      </a:r>
                      <a:r>
                        <a:rPr lang="en-US" sz="1600" baseline="30000" dirty="0" smtClean="0"/>
                        <a:t>th</a:t>
                      </a:r>
                      <a:r>
                        <a:rPr lang="en-US" sz="1600" dirty="0" smtClean="0"/>
                        <a:t> </a:t>
                      </a:r>
                      <a:r>
                        <a:rPr lang="en-US" sz="1600" baseline="0" dirty="0" smtClean="0"/>
                        <a:t> </a:t>
                      </a:r>
                    </a:p>
                    <a:p>
                      <a:pPr algn="ctr"/>
                      <a:r>
                        <a:rPr lang="en-US" sz="1600" baseline="0" dirty="0" smtClean="0"/>
                        <a:t>FAB</a:t>
                      </a:r>
                      <a:endParaRPr lang="en-US" sz="1600" dirty="0"/>
                    </a:p>
                  </a:txBody>
                  <a:tcPr/>
                </a:tc>
                <a:tc>
                  <a:txBody>
                    <a:bodyPr/>
                    <a:lstStyle/>
                    <a:p>
                      <a:pPr algn="ctr"/>
                      <a:r>
                        <a:rPr lang="en-US" sz="1600" dirty="0" smtClean="0"/>
                        <a:t>210</a:t>
                      </a:r>
                      <a:r>
                        <a:rPr lang="en-US" sz="1600" baseline="30000" dirty="0" smtClean="0"/>
                        <a:t>th</a:t>
                      </a:r>
                      <a:r>
                        <a:rPr lang="en-US" sz="1600" dirty="0" smtClean="0"/>
                        <a:t> FAB</a:t>
                      </a:r>
                      <a:endParaRPr lang="en-US" sz="1600" dirty="0"/>
                    </a:p>
                  </a:txBody>
                  <a:tcPr/>
                </a:tc>
              </a:tr>
              <a:tr h="259346">
                <a:tc>
                  <a:txBody>
                    <a:bodyPr/>
                    <a:lstStyle/>
                    <a:p>
                      <a:pPr algn="ctr"/>
                      <a:r>
                        <a:rPr lang="en-US" sz="1050" dirty="0" smtClean="0"/>
                        <a:t>Fort</a:t>
                      </a:r>
                      <a:r>
                        <a:rPr lang="en-US" sz="1050" baseline="0" dirty="0" smtClean="0"/>
                        <a:t> Lewis</a:t>
                      </a:r>
                      <a:endParaRPr lang="en-US" sz="1050" dirty="0"/>
                    </a:p>
                  </a:txBody>
                  <a:tcPr/>
                </a:tc>
                <a:tc>
                  <a:txBody>
                    <a:bodyPr/>
                    <a:lstStyle/>
                    <a:p>
                      <a:pPr algn="ctr"/>
                      <a:r>
                        <a:rPr lang="en-US" sz="1050" dirty="0" smtClean="0"/>
                        <a:t>Fort Sill</a:t>
                      </a:r>
                      <a:endParaRPr lang="en-US" sz="1050" dirty="0"/>
                    </a:p>
                  </a:txBody>
                  <a:tcPr/>
                </a:tc>
                <a:tc>
                  <a:txBody>
                    <a:bodyPr/>
                    <a:lstStyle/>
                    <a:p>
                      <a:pPr algn="ctr"/>
                      <a:r>
                        <a:rPr lang="en-US" sz="1050" dirty="0" smtClean="0"/>
                        <a:t>Fort Bragg</a:t>
                      </a:r>
                      <a:endParaRPr lang="en-US" sz="1050" dirty="0"/>
                    </a:p>
                  </a:txBody>
                  <a:tcPr/>
                </a:tc>
                <a:tc>
                  <a:txBody>
                    <a:bodyPr/>
                    <a:lstStyle/>
                    <a:p>
                      <a:pPr algn="ctr"/>
                      <a:r>
                        <a:rPr lang="en-US" sz="1050" dirty="0" smtClean="0"/>
                        <a:t>Korea</a:t>
                      </a:r>
                      <a:endParaRPr lang="en-US" sz="1050" dirty="0"/>
                    </a:p>
                  </a:txBody>
                  <a:tcPr/>
                </a:tc>
              </a:tr>
              <a:tr h="2593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mn-lt"/>
                        <a:ea typeface="+mn-ea"/>
                        <a:cs typeface="+mn-cs"/>
                      </a:endParaRPr>
                    </a:p>
                  </a:txBody>
                  <a:tcPr/>
                </a:tc>
              </a:tr>
            </a:tbl>
          </a:graphicData>
        </a:graphic>
      </p:graphicFrame>
      <p:sp>
        <p:nvSpPr>
          <p:cNvPr id="103" name="TextBox 102"/>
          <p:cNvSpPr txBox="1"/>
          <p:nvPr/>
        </p:nvSpPr>
        <p:spPr>
          <a:xfrm>
            <a:off x="-152400" y="5798955"/>
            <a:ext cx="7065818" cy="523220"/>
          </a:xfrm>
          <a:prstGeom prst="rect">
            <a:avLst/>
          </a:prstGeom>
          <a:noFill/>
        </p:spPr>
        <p:txBody>
          <a:bodyPr wrap="square">
            <a:spAutoFit/>
          </a:bodyPr>
          <a:lstStyle/>
          <a:p>
            <a:pPr algn="ctr">
              <a:defRPr/>
            </a:pPr>
            <a:r>
              <a:rPr lang="en-US" sz="2800" b="1" dirty="0" smtClean="0">
                <a:solidFill>
                  <a:srgbClr val="000000"/>
                </a:solidFill>
                <a:effectLst>
                  <a:outerShdw blurRad="38100" dist="38100" dir="2700000" algn="tl">
                    <a:srgbClr val="000000">
                      <a:alpha val="43137"/>
                    </a:srgbClr>
                  </a:outerShdw>
                </a:effectLst>
              </a:rPr>
              <a:t>AC FAB Organizations</a:t>
            </a:r>
            <a:endParaRPr lang="en-US" sz="2800" b="1" dirty="0">
              <a:solidFill>
                <a:srgbClr val="000000"/>
              </a:solidFill>
              <a:effectLst>
                <a:outerShdw blurRad="38100" dist="38100" dir="2700000" algn="tl">
                  <a:srgbClr val="000000">
                    <a:alpha val="43137"/>
                  </a:srgbClr>
                </a:outerShdw>
              </a:effectLst>
            </a:endParaRPr>
          </a:p>
        </p:txBody>
      </p:sp>
      <p:sp>
        <p:nvSpPr>
          <p:cNvPr id="104" name="TextBox 103"/>
          <p:cNvSpPr txBox="1"/>
          <p:nvPr/>
        </p:nvSpPr>
        <p:spPr>
          <a:xfrm>
            <a:off x="1517114" y="4117623"/>
            <a:ext cx="691215" cy="276999"/>
          </a:xfrm>
          <a:prstGeom prst="rect">
            <a:avLst/>
          </a:prstGeom>
          <a:noFill/>
        </p:spPr>
        <p:txBody>
          <a:bodyPr wrap="none" rtlCol="0">
            <a:spAutoFit/>
          </a:bodyPr>
          <a:lstStyle/>
          <a:p>
            <a:pPr fontAlgn="auto">
              <a:spcBef>
                <a:spcPts val="0"/>
              </a:spcBef>
              <a:spcAft>
                <a:spcPts val="0"/>
              </a:spcAft>
            </a:pPr>
            <a:r>
              <a:rPr lang="en-US" sz="1200" b="1" dirty="0" smtClean="0">
                <a:solidFill>
                  <a:srgbClr val="000000"/>
                </a:solidFill>
                <a:latin typeface="Calibri"/>
                <a:cs typeface="+mn-cs"/>
              </a:rPr>
              <a:t>I CORPs</a:t>
            </a:r>
            <a:endParaRPr lang="en-US" sz="1200" b="1" dirty="0">
              <a:solidFill>
                <a:srgbClr val="000000"/>
              </a:solidFill>
              <a:latin typeface="Calibri"/>
              <a:cs typeface="+mn-cs"/>
            </a:endParaRPr>
          </a:p>
        </p:txBody>
      </p:sp>
      <p:sp>
        <p:nvSpPr>
          <p:cNvPr id="105" name="TextBox 104"/>
          <p:cNvSpPr txBox="1"/>
          <p:nvPr/>
        </p:nvSpPr>
        <p:spPr>
          <a:xfrm>
            <a:off x="2527641" y="4117623"/>
            <a:ext cx="761747" cy="276999"/>
          </a:xfrm>
          <a:prstGeom prst="rect">
            <a:avLst/>
          </a:prstGeom>
          <a:noFill/>
        </p:spPr>
        <p:txBody>
          <a:bodyPr wrap="none" rtlCol="0">
            <a:spAutoFit/>
          </a:bodyPr>
          <a:lstStyle/>
          <a:p>
            <a:pPr fontAlgn="auto">
              <a:spcBef>
                <a:spcPts val="0"/>
              </a:spcBef>
              <a:spcAft>
                <a:spcPts val="0"/>
              </a:spcAft>
            </a:pPr>
            <a:r>
              <a:rPr lang="en-US" sz="1200" b="1" dirty="0" smtClean="0">
                <a:solidFill>
                  <a:srgbClr val="000000"/>
                </a:solidFill>
                <a:latin typeface="Calibri"/>
                <a:cs typeface="+mn-cs"/>
              </a:rPr>
              <a:t>III CORPs</a:t>
            </a:r>
            <a:endParaRPr lang="en-US" sz="1200" b="1" dirty="0">
              <a:solidFill>
                <a:srgbClr val="000000"/>
              </a:solidFill>
              <a:latin typeface="Calibri"/>
              <a:cs typeface="+mn-cs"/>
            </a:endParaRPr>
          </a:p>
        </p:txBody>
      </p:sp>
      <p:sp>
        <p:nvSpPr>
          <p:cNvPr id="106" name="TextBox 105"/>
          <p:cNvSpPr txBox="1"/>
          <p:nvPr/>
        </p:nvSpPr>
        <p:spPr>
          <a:xfrm>
            <a:off x="3618790" y="4114800"/>
            <a:ext cx="931665" cy="276999"/>
          </a:xfrm>
          <a:prstGeom prst="rect">
            <a:avLst/>
          </a:prstGeom>
          <a:noFill/>
        </p:spPr>
        <p:txBody>
          <a:bodyPr wrap="none" rtlCol="0">
            <a:spAutoFit/>
          </a:bodyPr>
          <a:lstStyle/>
          <a:p>
            <a:pPr fontAlgn="auto">
              <a:spcBef>
                <a:spcPts val="0"/>
              </a:spcBef>
              <a:spcAft>
                <a:spcPts val="0"/>
              </a:spcAft>
            </a:pPr>
            <a:r>
              <a:rPr lang="en-US" sz="1200" b="1" dirty="0" smtClean="0">
                <a:solidFill>
                  <a:srgbClr val="000000"/>
                </a:solidFill>
                <a:latin typeface="Calibri"/>
                <a:cs typeface="+mn-cs"/>
              </a:rPr>
              <a:t>XVIII CORPs</a:t>
            </a:r>
            <a:endParaRPr lang="en-US" sz="1200" b="1" dirty="0">
              <a:solidFill>
                <a:srgbClr val="000000"/>
              </a:solidFill>
              <a:latin typeface="Calibri"/>
              <a:cs typeface="+mn-cs"/>
            </a:endParaRPr>
          </a:p>
        </p:txBody>
      </p:sp>
      <p:grpSp>
        <p:nvGrpSpPr>
          <p:cNvPr id="107" name="Group 398"/>
          <p:cNvGrpSpPr>
            <a:grpSpLocks/>
          </p:cNvGrpSpPr>
          <p:nvPr/>
        </p:nvGrpSpPr>
        <p:grpSpPr bwMode="auto">
          <a:xfrm>
            <a:off x="3814894" y="4393724"/>
            <a:ext cx="304800" cy="304800"/>
            <a:chOff x="1430" y="1504"/>
            <a:chExt cx="230" cy="340"/>
          </a:xfrm>
        </p:grpSpPr>
        <p:grpSp>
          <p:nvGrpSpPr>
            <p:cNvPr id="108" name="Group 399"/>
            <p:cNvGrpSpPr>
              <a:grpSpLocks/>
            </p:cNvGrpSpPr>
            <p:nvPr/>
          </p:nvGrpSpPr>
          <p:grpSpPr bwMode="auto">
            <a:xfrm>
              <a:off x="1430" y="1504"/>
              <a:ext cx="230" cy="91"/>
              <a:chOff x="1430" y="1504"/>
              <a:chExt cx="230" cy="91"/>
            </a:xfrm>
          </p:grpSpPr>
          <p:sp>
            <p:nvSpPr>
              <p:cNvPr id="123" name="Freeform 400"/>
              <p:cNvSpPr>
                <a:spLocks/>
              </p:cNvSpPr>
              <p:nvPr/>
            </p:nvSpPr>
            <p:spPr bwMode="auto">
              <a:xfrm>
                <a:off x="1430" y="1504"/>
                <a:ext cx="230" cy="89"/>
              </a:xfrm>
              <a:custGeom>
                <a:avLst/>
                <a:gdLst>
                  <a:gd name="T0" fmla="*/ 0 w 230"/>
                  <a:gd name="T1" fmla="*/ 88 h 89"/>
                  <a:gd name="T2" fmla="*/ 18 w 230"/>
                  <a:gd name="T3" fmla="*/ 80 h 89"/>
                  <a:gd name="T4" fmla="*/ 38 w 230"/>
                  <a:gd name="T5" fmla="*/ 71 h 89"/>
                  <a:gd name="T6" fmla="*/ 57 w 230"/>
                  <a:gd name="T7" fmla="*/ 64 h 89"/>
                  <a:gd name="T8" fmla="*/ 73 w 230"/>
                  <a:gd name="T9" fmla="*/ 59 h 89"/>
                  <a:gd name="T10" fmla="*/ 91 w 230"/>
                  <a:gd name="T11" fmla="*/ 56 h 89"/>
                  <a:gd name="T12" fmla="*/ 110 w 230"/>
                  <a:gd name="T13" fmla="*/ 54 h 89"/>
                  <a:gd name="T14" fmla="*/ 125 w 230"/>
                  <a:gd name="T15" fmla="*/ 54 h 89"/>
                  <a:gd name="T16" fmla="*/ 150 w 230"/>
                  <a:gd name="T17" fmla="*/ 56 h 89"/>
                  <a:gd name="T18" fmla="*/ 164 w 230"/>
                  <a:gd name="T19" fmla="*/ 60 h 89"/>
                  <a:gd name="T20" fmla="*/ 187 w 230"/>
                  <a:gd name="T21" fmla="*/ 69 h 89"/>
                  <a:gd name="T22" fmla="*/ 207 w 230"/>
                  <a:gd name="T23" fmla="*/ 78 h 89"/>
                  <a:gd name="T24" fmla="*/ 229 w 230"/>
                  <a:gd name="T25" fmla="*/ 88 h 89"/>
                  <a:gd name="T26" fmla="*/ 229 w 230"/>
                  <a:gd name="T27" fmla="*/ 30 h 89"/>
                  <a:gd name="T28" fmla="*/ 211 w 230"/>
                  <a:gd name="T29" fmla="*/ 22 h 89"/>
                  <a:gd name="T30" fmla="*/ 197 w 230"/>
                  <a:gd name="T31" fmla="*/ 15 h 89"/>
                  <a:gd name="T32" fmla="*/ 175 w 230"/>
                  <a:gd name="T33" fmla="*/ 7 h 89"/>
                  <a:gd name="T34" fmla="*/ 159 w 230"/>
                  <a:gd name="T35" fmla="*/ 3 h 89"/>
                  <a:gd name="T36" fmla="*/ 132 w 230"/>
                  <a:gd name="T37" fmla="*/ 0 h 89"/>
                  <a:gd name="T38" fmla="*/ 112 w 230"/>
                  <a:gd name="T39" fmla="*/ 0 h 89"/>
                  <a:gd name="T40" fmla="*/ 87 w 230"/>
                  <a:gd name="T41" fmla="*/ 2 h 89"/>
                  <a:gd name="T42" fmla="*/ 67 w 230"/>
                  <a:gd name="T43" fmla="*/ 5 h 89"/>
                  <a:gd name="T44" fmla="*/ 46 w 230"/>
                  <a:gd name="T45" fmla="*/ 10 h 89"/>
                  <a:gd name="T46" fmla="*/ 29 w 230"/>
                  <a:gd name="T47" fmla="*/ 16 h 89"/>
                  <a:gd name="T48" fmla="*/ 15 w 230"/>
                  <a:gd name="T49" fmla="*/ 23 h 89"/>
                  <a:gd name="T50" fmla="*/ 0 w 230"/>
                  <a:gd name="T51" fmla="*/ 31 h 89"/>
                  <a:gd name="T52" fmla="*/ 0 w 230"/>
                  <a:gd name="T53" fmla="*/ 88 h 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0"/>
                  <a:gd name="T82" fmla="*/ 0 h 89"/>
                  <a:gd name="T83" fmla="*/ 230 w 230"/>
                  <a:gd name="T84" fmla="*/ 89 h 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0" h="89">
                    <a:moveTo>
                      <a:pt x="0" y="88"/>
                    </a:moveTo>
                    <a:lnTo>
                      <a:pt x="18" y="80"/>
                    </a:lnTo>
                    <a:lnTo>
                      <a:pt x="38" y="71"/>
                    </a:lnTo>
                    <a:lnTo>
                      <a:pt x="57" y="64"/>
                    </a:lnTo>
                    <a:lnTo>
                      <a:pt x="73" y="59"/>
                    </a:lnTo>
                    <a:lnTo>
                      <a:pt x="91" y="56"/>
                    </a:lnTo>
                    <a:lnTo>
                      <a:pt x="110" y="54"/>
                    </a:lnTo>
                    <a:lnTo>
                      <a:pt x="125" y="54"/>
                    </a:lnTo>
                    <a:lnTo>
                      <a:pt x="150" y="56"/>
                    </a:lnTo>
                    <a:lnTo>
                      <a:pt x="164" y="60"/>
                    </a:lnTo>
                    <a:lnTo>
                      <a:pt x="187" y="69"/>
                    </a:lnTo>
                    <a:lnTo>
                      <a:pt x="207" y="78"/>
                    </a:lnTo>
                    <a:lnTo>
                      <a:pt x="229" y="88"/>
                    </a:lnTo>
                    <a:lnTo>
                      <a:pt x="229" y="30"/>
                    </a:lnTo>
                    <a:lnTo>
                      <a:pt x="211" y="22"/>
                    </a:lnTo>
                    <a:lnTo>
                      <a:pt x="197" y="15"/>
                    </a:lnTo>
                    <a:lnTo>
                      <a:pt x="175" y="7"/>
                    </a:lnTo>
                    <a:lnTo>
                      <a:pt x="159" y="3"/>
                    </a:lnTo>
                    <a:lnTo>
                      <a:pt x="132" y="0"/>
                    </a:lnTo>
                    <a:lnTo>
                      <a:pt x="112" y="0"/>
                    </a:lnTo>
                    <a:lnTo>
                      <a:pt x="87" y="2"/>
                    </a:lnTo>
                    <a:lnTo>
                      <a:pt x="67" y="5"/>
                    </a:lnTo>
                    <a:lnTo>
                      <a:pt x="46" y="10"/>
                    </a:lnTo>
                    <a:lnTo>
                      <a:pt x="29" y="16"/>
                    </a:lnTo>
                    <a:lnTo>
                      <a:pt x="15" y="23"/>
                    </a:lnTo>
                    <a:lnTo>
                      <a:pt x="0" y="31"/>
                    </a:lnTo>
                    <a:lnTo>
                      <a:pt x="0" y="88"/>
                    </a:lnTo>
                  </a:path>
                </a:pathLst>
              </a:custGeom>
              <a:solidFill>
                <a:schemeClr val="tx1"/>
              </a:solidFill>
              <a:ln w="254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sp>
            <p:nvSpPr>
              <p:cNvPr id="124" name="Freeform 401"/>
              <p:cNvSpPr>
                <a:spLocks/>
              </p:cNvSpPr>
              <p:nvPr/>
            </p:nvSpPr>
            <p:spPr bwMode="auto">
              <a:xfrm>
                <a:off x="1435" y="1510"/>
                <a:ext cx="221" cy="73"/>
              </a:xfrm>
              <a:custGeom>
                <a:avLst/>
                <a:gdLst>
                  <a:gd name="T0" fmla="*/ 0 w 221"/>
                  <a:gd name="T1" fmla="*/ 72 h 73"/>
                  <a:gd name="T2" fmla="*/ 17 w 221"/>
                  <a:gd name="T3" fmla="*/ 65 h 73"/>
                  <a:gd name="T4" fmla="*/ 36 w 221"/>
                  <a:gd name="T5" fmla="*/ 58 h 73"/>
                  <a:gd name="T6" fmla="*/ 55 w 221"/>
                  <a:gd name="T7" fmla="*/ 52 h 73"/>
                  <a:gd name="T8" fmla="*/ 70 w 221"/>
                  <a:gd name="T9" fmla="*/ 49 h 73"/>
                  <a:gd name="T10" fmla="*/ 88 w 221"/>
                  <a:gd name="T11" fmla="*/ 45 h 73"/>
                  <a:gd name="T12" fmla="*/ 106 w 221"/>
                  <a:gd name="T13" fmla="*/ 44 h 73"/>
                  <a:gd name="T14" fmla="*/ 120 w 221"/>
                  <a:gd name="T15" fmla="*/ 44 h 73"/>
                  <a:gd name="T16" fmla="*/ 144 w 221"/>
                  <a:gd name="T17" fmla="*/ 45 h 73"/>
                  <a:gd name="T18" fmla="*/ 158 w 221"/>
                  <a:gd name="T19" fmla="*/ 49 h 73"/>
                  <a:gd name="T20" fmla="*/ 180 w 221"/>
                  <a:gd name="T21" fmla="*/ 56 h 73"/>
                  <a:gd name="T22" fmla="*/ 199 w 221"/>
                  <a:gd name="T23" fmla="*/ 64 h 73"/>
                  <a:gd name="T24" fmla="*/ 220 w 221"/>
                  <a:gd name="T25" fmla="*/ 72 h 73"/>
                  <a:gd name="T26" fmla="*/ 220 w 221"/>
                  <a:gd name="T27" fmla="*/ 25 h 73"/>
                  <a:gd name="T28" fmla="*/ 203 w 221"/>
                  <a:gd name="T29" fmla="*/ 18 h 73"/>
                  <a:gd name="T30" fmla="*/ 189 w 221"/>
                  <a:gd name="T31" fmla="*/ 12 h 73"/>
                  <a:gd name="T32" fmla="*/ 168 w 221"/>
                  <a:gd name="T33" fmla="*/ 6 h 73"/>
                  <a:gd name="T34" fmla="*/ 153 w 221"/>
                  <a:gd name="T35" fmla="*/ 2 h 73"/>
                  <a:gd name="T36" fmla="*/ 127 w 221"/>
                  <a:gd name="T37" fmla="*/ 0 h 73"/>
                  <a:gd name="T38" fmla="*/ 107 w 221"/>
                  <a:gd name="T39" fmla="*/ 0 h 73"/>
                  <a:gd name="T40" fmla="*/ 84 w 221"/>
                  <a:gd name="T41" fmla="*/ 2 h 73"/>
                  <a:gd name="T42" fmla="*/ 64 w 221"/>
                  <a:gd name="T43" fmla="*/ 4 h 73"/>
                  <a:gd name="T44" fmla="*/ 44 w 221"/>
                  <a:gd name="T45" fmla="*/ 8 h 73"/>
                  <a:gd name="T46" fmla="*/ 28 w 221"/>
                  <a:gd name="T47" fmla="*/ 13 h 73"/>
                  <a:gd name="T48" fmla="*/ 14 w 221"/>
                  <a:gd name="T49" fmla="*/ 19 h 73"/>
                  <a:gd name="T50" fmla="*/ 0 w 221"/>
                  <a:gd name="T51" fmla="*/ 26 h 73"/>
                  <a:gd name="T52" fmla="*/ 0 w 221"/>
                  <a:gd name="T53" fmla="*/ 72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1"/>
                  <a:gd name="T82" fmla="*/ 0 h 73"/>
                  <a:gd name="T83" fmla="*/ 221 w 221"/>
                  <a:gd name="T84" fmla="*/ 73 h 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1" h="73">
                    <a:moveTo>
                      <a:pt x="0" y="72"/>
                    </a:moveTo>
                    <a:lnTo>
                      <a:pt x="17" y="65"/>
                    </a:lnTo>
                    <a:lnTo>
                      <a:pt x="36" y="58"/>
                    </a:lnTo>
                    <a:lnTo>
                      <a:pt x="55" y="52"/>
                    </a:lnTo>
                    <a:lnTo>
                      <a:pt x="70" y="49"/>
                    </a:lnTo>
                    <a:lnTo>
                      <a:pt x="88" y="45"/>
                    </a:lnTo>
                    <a:lnTo>
                      <a:pt x="106" y="44"/>
                    </a:lnTo>
                    <a:lnTo>
                      <a:pt x="120" y="44"/>
                    </a:lnTo>
                    <a:lnTo>
                      <a:pt x="144" y="45"/>
                    </a:lnTo>
                    <a:lnTo>
                      <a:pt x="158" y="49"/>
                    </a:lnTo>
                    <a:lnTo>
                      <a:pt x="180" y="56"/>
                    </a:lnTo>
                    <a:lnTo>
                      <a:pt x="199" y="64"/>
                    </a:lnTo>
                    <a:lnTo>
                      <a:pt x="220" y="72"/>
                    </a:lnTo>
                    <a:lnTo>
                      <a:pt x="220" y="25"/>
                    </a:lnTo>
                    <a:lnTo>
                      <a:pt x="203" y="18"/>
                    </a:lnTo>
                    <a:lnTo>
                      <a:pt x="189" y="12"/>
                    </a:lnTo>
                    <a:lnTo>
                      <a:pt x="168" y="6"/>
                    </a:lnTo>
                    <a:lnTo>
                      <a:pt x="153" y="2"/>
                    </a:lnTo>
                    <a:lnTo>
                      <a:pt x="127" y="0"/>
                    </a:lnTo>
                    <a:lnTo>
                      <a:pt x="107" y="0"/>
                    </a:lnTo>
                    <a:lnTo>
                      <a:pt x="84" y="2"/>
                    </a:lnTo>
                    <a:lnTo>
                      <a:pt x="64" y="4"/>
                    </a:lnTo>
                    <a:lnTo>
                      <a:pt x="44" y="8"/>
                    </a:lnTo>
                    <a:lnTo>
                      <a:pt x="28" y="13"/>
                    </a:lnTo>
                    <a:lnTo>
                      <a:pt x="14" y="19"/>
                    </a:lnTo>
                    <a:lnTo>
                      <a:pt x="0" y="26"/>
                    </a:lnTo>
                    <a:lnTo>
                      <a:pt x="0" y="72"/>
                    </a:lnTo>
                  </a:path>
                </a:pathLst>
              </a:custGeom>
              <a:solidFill>
                <a:srgbClr val="063DE8"/>
              </a:solidFill>
              <a:ln w="12700" cap="rnd" cmpd="sng">
                <a:solidFill>
                  <a:schemeClr val="accent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grpSp>
            <p:nvGrpSpPr>
              <p:cNvPr id="125" name="Group 402"/>
              <p:cNvGrpSpPr>
                <a:grpSpLocks/>
              </p:cNvGrpSpPr>
              <p:nvPr/>
            </p:nvGrpSpPr>
            <p:grpSpPr bwMode="auto">
              <a:xfrm>
                <a:off x="1437" y="1504"/>
                <a:ext cx="216" cy="91"/>
                <a:chOff x="1437" y="1504"/>
                <a:chExt cx="216" cy="91"/>
              </a:xfrm>
            </p:grpSpPr>
            <p:sp>
              <p:nvSpPr>
                <p:cNvPr id="126" name="Rectangle 403"/>
                <p:cNvSpPr>
                  <a:spLocks noChangeArrowheads="1"/>
                </p:cNvSpPr>
                <p:nvPr/>
              </p:nvSpPr>
              <p:spPr bwMode="auto">
                <a:xfrm>
                  <a:off x="1534" y="1504"/>
                  <a:ext cx="32" cy="63"/>
                </a:xfrm>
                <a:prstGeom prst="rect">
                  <a:avLst/>
                </a:prstGeom>
                <a:noFill/>
                <a:ln w="50800">
                  <a:noFill/>
                  <a:miter lim="800000"/>
                  <a:headEnd/>
                  <a:tailEnd/>
                </a:ln>
              </p:spPr>
              <p:txBody>
                <a:bodyPr wrap="none" lIns="0" tIns="0" rIns="0" bIns="0" anchor="ctr" anchorCtr="1">
                  <a:spAutoFit/>
                </a:bodyPr>
                <a:lstStyle/>
                <a:p>
                  <a:pPr defTabSz="525463" fontAlgn="auto">
                    <a:spcBef>
                      <a:spcPts val="0"/>
                    </a:spcBef>
                    <a:spcAft>
                      <a:spcPts val="0"/>
                    </a:spcAft>
                  </a:pPr>
                  <a:r>
                    <a:rPr lang="en-US" sz="500">
                      <a:solidFill>
                        <a:srgbClr val="FFFFFF"/>
                      </a:solidFill>
                      <a:latin typeface="Calibri"/>
                      <a:cs typeface="+mn-cs"/>
                    </a:rPr>
                    <a:t>O</a:t>
                  </a:r>
                </a:p>
              </p:txBody>
            </p:sp>
            <p:sp>
              <p:nvSpPr>
                <p:cNvPr id="127" name="Rectangle 404"/>
                <p:cNvSpPr>
                  <a:spLocks noChangeArrowheads="1"/>
                </p:cNvSpPr>
                <p:nvPr/>
              </p:nvSpPr>
              <p:spPr bwMode="auto">
                <a:xfrm>
                  <a:off x="1437" y="1522"/>
                  <a:ext cx="29" cy="63"/>
                </a:xfrm>
                <a:prstGeom prst="rect">
                  <a:avLst/>
                </a:prstGeom>
                <a:noFill/>
                <a:ln w="50800">
                  <a:noFill/>
                  <a:miter lim="800000"/>
                  <a:headEnd/>
                  <a:tailEnd/>
                </a:ln>
              </p:spPr>
              <p:txBody>
                <a:bodyPr wrap="none" lIns="0" tIns="0" rIns="0" bIns="0" anchor="ctr" anchorCtr="1">
                  <a:spAutoFit/>
                </a:bodyPr>
                <a:lstStyle/>
                <a:p>
                  <a:pPr defTabSz="525463" fontAlgn="auto">
                    <a:spcBef>
                      <a:spcPts val="0"/>
                    </a:spcBef>
                    <a:spcAft>
                      <a:spcPts val="0"/>
                    </a:spcAft>
                  </a:pPr>
                  <a:r>
                    <a:rPr lang="en-US" sz="500">
                      <a:solidFill>
                        <a:srgbClr val="FFFFFF"/>
                      </a:solidFill>
                      <a:latin typeface="Calibri"/>
                      <a:cs typeface="+mn-cs"/>
                    </a:rPr>
                    <a:t>A</a:t>
                  </a:r>
                </a:p>
              </p:txBody>
            </p:sp>
            <p:sp>
              <p:nvSpPr>
                <p:cNvPr id="128" name="Rectangle 405"/>
                <p:cNvSpPr>
                  <a:spLocks noChangeArrowheads="1"/>
                </p:cNvSpPr>
                <p:nvPr/>
              </p:nvSpPr>
              <p:spPr bwMode="auto">
                <a:xfrm>
                  <a:off x="1462" y="1517"/>
                  <a:ext cx="11" cy="63"/>
                </a:xfrm>
                <a:prstGeom prst="rect">
                  <a:avLst/>
                </a:prstGeom>
                <a:noFill/>
                <a:ln w="50800">
                  <a:noFill/>
                  <a:miter lim="800000"/>
                  <a:headEnd/>
                  <a:tailEnd/>
                </a:ln>
              </p:spPr>
              <p:txBody>
                <a:bodyPr wrap="none" lIns="0" tIns="0" rIns="0" bIns="0" anchor="ctr" anchorCtr="1">
                  <a:spAutoFit/>
                </a:bodyPr>
                <a:lstStyle/>
                <a:p>
                  <a:pPr defTabSz="525463" fontAlgn="auto">
                    <a:spcBef>
                      <a:spcPts val="0"/>
                    </a:spcBef>
                    <a:spcAft>
                      <a:spcPts val="0"/>
                    </a:spcAft>
                  </a:pPr>
                  <a:r>
                    <a:rPr lang="en-US" sz="500">
                      <a:solidFill>
                        <a:srgbClr val="FFFFFF"/>
                      </a:solidFill>
                      <a:latin typeface="Calibri"/>
                      <a:cs typeface="+mn-cs"/>
                    </a:rPr>
                    <a:t>I</a:t>
                  </a:r>
                </a:p>
              </p:txBody>
            </p:sp>
            <p:sp>
              <p:nvSpPr>
                <p:cNvPr id="129" name="Rectangle 406"/>
                <p:cNvSpPr>
                  <a:spLocks noChangeArrowheads="1"/>
                </p:cNvSpPr>
                <p:nvPr/>
              </p:nvSpPr>
              <p:spPr bwMode="auto">
                <a:xfrm>
                  <a:off x="1473" y="1517"/>
                  <a:ext cx="29" cy="63"/>
                </a:xfrm>
                <a:prstGeom prst="rect">
                  <a:avLst/>
                </a:prstGeom>
                <a:noFill/>
                <a:ln w="50800">
                  <a:noFill/>
                  <a:miter lim="800000"/>
                  <a:headEnd/>
                  <a:tailEnd/>
                </a:ln>
              </p:spPr>
              <p:txBody>
                <a:bodyPr wrap="none" lIns="0" tIns="0" rIns="0" bIns="0" anchor="ctr" anchorCtr="1">
                  <a:spAutoFit/>
                </a:bodyPr>
                <a:lstStyle/>
                <a:p>
                  <a:pPr defTabSz="525463" fontAlgn="auto">
                    <a:spcBef>
                      <a:spcPts val="0"/>
                    </a:spcBef>
                    <a:spcAft>
                      <a:spcPts val="0"/>
                    </a:spcAft>
                  </a:pPr>
                  <a:r>
                    <a:rPr lang="en-US" sz="500">
                      <a:solidFill>
                        <a:srgbClr val="FFFFFF"/>
                      </a:solidFill>
                      <a:latin typeface="Calibri"/>
                      <a:cs typeface="+mn-cs"/>
                    </a:rPr>
                    <a:t>R</a:t>
                  </a:r>
                </a:p>
              </p:txBody>
            </p:sp>
            <p:sp>
              <p:nvSpPr>
                <p:cNvPr id="130" name="Rectangle 407"/>
                <p:cNvSpPr>
                  <a:spLocks noChangeArrowheads="1"/>
                </p:cNvSpPr>
                <p:nvPr/>
              </p:nvSpPr>
              <p:spPr bwMode="auto">
                <a:xfrm>
                  <a:off x="1506" y="1505"/>
                  <a:ext cx="29" cy="63"/>
                </a:xfrm>
                <a:prstGeom prst="rect">
                  <a:avLst/>
                </a:prstGeom>
                <a:noFill/>
                <a:ln w="50800">
                  <a:noFill/>
                  <a:miter lim="800000"/>
                  <a:headEnd/>
                  <a:tailEnd/>
                </a:ln>
              </p:spPr>
              <p:txBody>
                <a:bodyPr wrap="none" lIns="0" tIns="0" rIns="0" bIns="0" anchor="ctr" anchorCtr="1">
                  <a:spAutoFit/>
                </a:bodyPr>
                <a:lstStyle/>
                <a:p>
                  <a:pPr defTabSz="525463" fontAlgn="auto">
                    <a:spcBef>
                      <a:spcPts val="0"/>
                    </a:spcBef>
                    <a:spcAft>
                      <a:spcPts val="0"/>
                    </a:spcAft>
                  </a:pPr>
                  <a:r>
                    <a:rPr lang="en-US" sz="500">
                      <a:solidFill>
                        <a:srgbClr val="FFFFFF"/>
                      </a:solidFill>
                      <a:latin typeface="Calibri"/>
                      <a:cs typeface="+mn-cs"/>
                    </a:rPr>
                    <a:t>B</a:t>
                  </a:r>
                </a:p>
              </p:txBody>
            </p:sp>
            <p:sp>
              <p:nvSpPr>
                <p:cNvPr id="131" name="Rectangle 408"/>
                <p:cNvSpPr>
                  <a:spLocks noChangeArrowheads="1"/>
                </p:cNvSpPr>
                <p:nvPr/>
              </p:nvSpPr>
              <p:spPr bwMode="auto">
                <a:xfrm>
                  <a:off x="1566" y="1507"/>
                  <a:ext cx="29" cy="63"/>
                </a:xfrm>
                <a:prstGeom prst="rect">
                  <a:avLst/>
                </a:prstGeom>
                <a:noFill/>
                <a:ln w="50800">
                  <a:noFill/>
                  <a:miter lim="800000"/>
                  <a:headEnd/>
                  <a:tailEnd/>
                </a:ln>
              </p:spPr>
              <p:txBody>
                <a:bodyPr wrap="none" lIns="0" tIns="0" rIns="0" bIns="0" anchor="ctr" anchorCtr="1">
                  <a:spAutoFit/>
                </a:bodyPr>
                <a:lstStyle/>
                <a:p>
                  <a:pPr defTabSz="525463" fontAlgn="auto">
                    <a:spcBef>
                      <a:spcPts val="0"/>
                    </a:spcBef>
                    <a:spcAft>
                      <a:spcPts val="0"/>
                    </a:spcAft>
                  </a:pPr>
                  <a:r>
                    <a:rPr lang="en-US" sz="500">
                      <a:solidFill>
                        <a:srgbClr val="FFFFFF"/>
                      </a:solidFill>
                      <a:latin typeface="Calibri"/>
                      <a:cs typeface="+mn-cs"/>
                    </a:rPr>
                    <a:t>R</a:t>
                  </a:r>
                </a:p>
              </p:txBody>
            </p:sp>
            <p:sp>
              <p:nvSpPr>
                <p:cNvPr id="132" name="Rectangle 409"/>
                <p:cNvSpPr>
                  <a:spLocks noChangeArrowheads="1"/>
                </p:cNvSpPr>
                <p:nvPr/>
              </p:nvSpPr>
              <p:spPr bwMode="auto">
                <a:xfrm>
                  <a:off x="1599" y="1517"/>
                  <a:ext cx="29" cy="63"/>
                </a:xfrm>
                <a:prstGeom prst="rect">
                  <a:avLst/>
                </a:prstGeom>
                <a:noFill/>
                <a:ln w="50800">
                  <a:noFill/>
                  <a:miter lim="800000"/>
                  <a:headEnd/>
                  <a:tailEnd/>
                </a:ln>
              </p:spPr>
              <p:txBody>
                <a:bodyPr wrap="none" lIns="0" tIns="0" rIns="0" bIns="0" anchor="ctr" anchorCtr="1">
                  <a:spAutoFit/>
                </a:bodyPr>
                <a:lstStyle/>
                <a:p>
                  <a:pPr defTabSz="525463" fontAlgn="auto">
                    <a:spcBef>
                      <a:spcPts val="0"/>
                    </a:spcBef>
                    <a:spcAft>
                      <a:spcPts val="0"/>
                    </a:spcAft>
                  </a:pPr>
                  <a:r>
                    <a:rPr lang="en-US" sz="500">
                      <a:solidFill>
                        <a:srgbClr val="FFFFFF"/>
                      </a:solidFill>
                      <a:latin typeface="Calibri"/>
                      <a:cs typeface="+mn-cs"/>
                    </a:rPr>
                    <a:t>N</a:t>
                  </a:r>
                </a:p>
              </p:txBody>
            </p:sp>
            <p:sp>
              <p:nvSpPr>
                <p:cNvPr id="133" name="Rectangle 410"/>
                <p:cNvSpPr>
                  <a:spLocks noChangeArrowheads="1"/>
                </p:cNvSpPr>
                <p:nvPr/>
              </p:nvSpPr>
              <p:spPr bwMode="auto">
                <a:xfrm>
                  <a:off x="1626" y="1532"/>
                  <a:ext cx="27" cy="63"/>
                </a:xfrm>
                <a:prstGeom prst="rect">
                  <a:avLst/>
                </a:prstGeom>
                <a:noFill/>
                <a:ln w="50800">
                  <a:noFill/>
                  <a:miter lim="800000"/>
                  <a:headEnd/>
                  <a:tailEnd/>
                </a:ln>
              </p:spPr>
              <p:txBody>
                <a:bodyPr wrap="none" lIns="0" tIns="0" rIns="0" bIns="0" anchor="ctr" anchorCtr="1">
                  <a:spAutoFit/>
                </a:bodyPr>
                <a:lstStyle/>
                <a:p>
                  <a:pPr defTabSz="525463" fontAlgn="auto">
                    <a:spcBef>
                      <a:spcPts val="0"/>
                    </a:spcBef>
                    <a:spcAft>
                      <a:spcPts val="0"/>
                    </a:spcAft>
                  </a:pPr>
                  <a:r>
                    <a:rPr lang="en-US" sz="500">
                      <a:solidFill>
                        <a:srgbClr val="FFFFFF"/>
                      </a:solidFill>
                      <a:latin typeface="Calibri"/>
                      <a:cs typeface="+mn-cs"/>
                    </a:rPr>
                    <a:t>E</a:t>
                  </a:r>
                </a:p>
              </p:txBody>
            </p:sp>
          </p:grpSp>
        </p:grpSp>
        <p:sp>
          <p:nvSpPr>
            <p:cNvPr id="109" name="Rectangle 411"/>
            <p:cNvSpPr>
              <a:spLocks noChangeArrowheads="1"/>
            </p:cNvSpPr>
            <p:nvPr/>
          </p:nvSpPr>
          <p:spPr bwMode="auto">
            <a:xfrm>
              <a:off x="1443" y="1604"/>
              <a:ext cx="203" cy="234"/>
            </a:xfrm>
            <a:prstGeom prst="rect">
              <a:avLst/>
            </a:prstGeom>
            <a:solidFill>
              <a:schemeClr val="tx1"/>
            </a:solidFill>
            <a:ln w="50800">
              <a:solidFill>
                <a:schemeClr val="tx1"/>
              </a:solidFill>
              <a:miter lim="800000"/>
              <a:headEnd/>
              <a:tailEnd/>
            </a:ln>
          </p:spPr>
          <p:txBody>
            <a:bodyPr wrap="none" anchor="ctr"/>
            <a:lstStyle/>
            <a:p>
              <a:pPr fontAlgn="auto">
                <a:spcBef>
                  <a:spcPts val="0"/>
                </a:spcBef>
                <a:spcAft>
                  <a:spcPts val="0"/>
                </a:spcAft>
              </a:pPr>
              <a:endParaRPr lang="en-US">
                <a:solidFill>
                  <a:srgbClr val="000000"/>
                </a:solidFill>
                <a:latin typeface="Calibri"/>
                <a:cs typeface="+mn-cs"/>
              </a:endParaRPr>
            </a:p>
          </p:txBody>
        </p:sp>
        <p:sp>
          <p:nvSpPr>
            <p:cNvPr id="110" name="Rectangle 412"/>
            <p:cNvSpPr>
              <a:spLocks noChangeArrowheads="1"/>
            </p:cNvSpPr>
            <p:nvPr/>
          </p:nvSpPr>
          <p:spPr bwMode="auto">
            <a:xfrm>
              <a:off x="1435" y="1596"/>
              <a:ext cx="218" cy="248"/>
            </a:xfrm>
            <a:prstGeom prst="rect">
              <a:avLst/>
            </a:prstGeom>
            <a:solidFill>
              <a:srgbClr val="DADADA"/>
            </a:solidFill>
            <a:ln w="12700">
              <a:solidFill>
                <a:schemeClr val="bg1"/>
              </a:solidFill>
              <a:miter lim="800000"/>
              <a:headEnd/>
              <a:tailEnd/>
            </a:ln>
          </p:spPr>
          <p:txBody>
            <a:bodyPr wrap="none" anchor="ctr"/>
            <a:lstStyle/>
            <a:p>
              <a:pPr fontAlgn="auto">
                <a:spcBef>
                  <a:spcPts val="0"/>
                </a:spcBef>
                <a:spcAft>
                  <a:spcPts val="0"/>
                </a:spcAft>
              </a:pPr>
              <a:endParaRPr lang="en-US">
                <a:solidFill>
                  <a:srgbClr val="000000"/>
                </a:solidFill>
                <a:latin typeface="Calibri"/>
                <a:cs typeface="+mn-cs"/>
              </a:endParaRPr>
            </a:p>
          </p:txBody>
        </p:sp>
        <p:grpSp>
          <p:nvGrpSpPr>
            <p:cNvPr id="111" name="Group 413"/>
            <p:cNvGrpSpPr>
              <a:grpSpLocks/>
            </p:cNvGrpSpPr>
            <p:nvPr/>
          </p:nvGrpSpPr>
          <p:grpSpPr bwMode="auto">
            <a:xfrm>
              <a:off x="1446" y="1607"/>
              <a:ext cx="207" cy="233"/>
              <a:chOff x="1446" y="1607"/>
              <a:chExt cx="207" cy="233"/>
            </a:xfrm>
          </p:grpSpPr>
          <p:sp>
            <p:nvSpPr>
              <p:cNvPr id="112" name="Freeform 414"/>
              <p:cNvSpPr>
                <a:spLocks/>
              </p:cNvSpPr>
              <p:nvPr/>
            </p:nvSpPr>
            <p:spPr bwMode="auto">
              <a:xfrm>
                <a:off x="1446" y="1720"/>
                <a:ext cx="67" cy="109"/>
              </a:xfrm>
              <a:custGeom>
                <a:avLst/>
                <a:gdLst>
                  <a:gd name="T0" fmla="*/ 0 w 67"/>
                  <a:gd name="T1" fmla="*/ 108 h 109"/>
                  <a:gd name="T2" fmla="*/ 0 w 67"/>
                  <a:gd name="T3" fmla="*/ 88 h 109"/>
                  <a:gd name="T4" fmla="*/ 0 w 67"/>
                  <a:gd name="T5" fmla="*/ 70 h 109"/>
                  <a:gd name="T6" fmla="*/ 10 w 67"/>
                  <a:gd name="T7" fmla="*/ 82 h 109"/>
                  <a:gd name="T8" fmla="*/ 23 w 67"/>
                  <a:gd name="T9" fmla="*/ 54 h 109"/>
                  <a:gd name="T10" fmla="*/ 40 w 67"/>
                  <a:gd name="T11" fmla="*/ 31 h 109"/>
                  <a:gd name="T12" fmla="*/ 66 w 67"/>
                  <a:gd name="T13" fmla="*/ 0 h 109"/>
                  <a:gd name="T14" fmla="*/ 49 w 67"/>
                  <a:gd name="T15" fmla="*/ 34 h 109"/>
                  <a:gd name="T16" fmla="*/ 29 w 67"/>
                  <a:gd name="T17" fmla="*/ 64 h 109"/>
                  <a:gd name="T18" fmla="*/ 18 w 67"/>
                  <a:gd name="T19" fmla="*/ 89 h 109"/>
                  <a:gd name="T20" fmla="*/ 27 w 67"/>
                  <a:gd name="T21" fmla="*/ 100 h 109"/>
                  <a:gd name="T22" fmla="*/ 11 w 67"/>
                  <a:gd name="T23" fmla="*/ 104 h 109"/>
                  <a:gd name="T24" fmla="*/ 0 w 67"/>
                  <a:gd name="T25" fmla="*/ 108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09"/>
                  <a:gd name="T41" fmla="*/ 67 w 67"/>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09">
                    <a:moveTo>
                      <a:pt x="0" y="108"/>
                    </a:moveTo>
                    <a:lnTo>
                      <a:pt x="0" y="88"/>
                    </a:lnTo>
                    <a:lnTo>
                      <a:pt x="0" y="70"/>
                    </a:lnTo>
                    <a:lnTo>
                      <a:pt x="10" y="82"/>
                    </a:lnTo>
                    <a:lnTo>
                      <a:pt x="23" y="54"/>
                    </a:lnTo>
                    <a:lnTo>
                      <a:pt x="40" y="31"/>
                    </a:lnTo>
                    <a:lnTo>
                      <a:pt x="66" y="0"/>
                    </a:lnTo>
                    <a:lnTo>
                      <a:pt x="49" y="34"/>
                    </a:lnTo>
                    <a:lnTo>
                      <a:pt x="29" y="64"/>
                    </a:lnTo>
                    <a:lnTo>
                      <a:pt x="18" y="89"/>
                    </a:lnTo>
                    <a:lnTo>
                      <a:pt x="27" y="100"/>
                    </a:lnTo>
                    <a:lnTo>
                      <a:pt x="11" y="104"/>
                    </a:lnTo>
                    <a:lnTo>
                      <a:pt x="0" y="108"/>
                    </a:lnTo>
                  </a:path>
                </a:pathLst>
              </a:custGeom>
              <a:solidFill>
                <a:srgbClr val="FC0128"/>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sp>
            <p:nvSpPr>
              <p:cNvPr id="113" name="Freeform 415"/>
              <p:cNvSpPr>
                <a:spLocks/>
              </p:cNvSpPr>
              <p:nvPr/>
            </p:nvSpPr>
            <p:spPr bwMode="auto">
              <a:xfrm>
                <a:off x="1586" y="1794"/>
                <a:ext cx="63" cy="46"/>
              </a:xfrm>
              <a:custGeom>
                <a:avLst/>
                <a:gdLst>
                  <a:gd name="T0" fmla="*/ 19 w 63"/>
                  <a:gd name="T1" fmla="*/ 45 h 46"/>
                  <a:gd name="T2" fmla="*/ 8 w 63"/>
                  <a:gd name="T3" fmla="*/ 38 h 46"/>
                  <a:gd name="T4" fmla="*/ 0 w 63"/>
                  <a:gd name="T5" fmla="*/ 24 h 46"/>
                  <a:gd name="T6" fmla="*/ 2 w 63"/>
                  <a:gd name="T7" fmla="*/ 16 h 46"/>
                  <a:gd name="T8" fmla="*/ 17 w 63"/>
                  <a:gd name="T9" fmla="*/ 12 h 46"/>
                  <a:gd name="T10" fmla="*/ 29 w 63"/>
                  <a:gd name="T11" fmla="*/ 7 h 46"/>
                  <a:gd name="T12" fmla="*/ 39 w 63"/>
                  <a:gd name="T13" fmla="*/ 0 h 46"/>
                  <a:gd name="T14" fmla="*/ 48 w 63"/>
                  <a:gd name="T15" fmla="*/ 5 h 46"/>
                  <a:gd name="T16" fmla="*/ 53 w 63"/>
                  <a:gd name="T17" fmla="*/ 20 h 46"/>
                  <a:gd name="T18" fmla="*/ 62 w 63"/>
                  <a:gd name="T19" fmla="*/ 40 h 46"/>
                  <a:gd name="T20" fmla="*/ 19 w 63"/>
                  <a:gd name="T21" fmla="*/ 45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6"/>
                  <a:gd name="T35" fmla="*/ 63 w 6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6">
                    <a:moveTo>
                      <a:pt x="19" y="45"/>
                    </a:moveTo>
                    <a:lnTo>
                      <a:pt x="8" y="38"/>
                    </a:lnTo>
                    <a:lnTo>
                      <a:pt x="0" y="24"/>
                    </a:lnTo>
                    <a:lnTo>
                      <a:pt x="2" y="16"/>
                    </a:lnTo>
                    <a:lnTo>
                      <a:pt x="17" y="12"/>
                    </a:lnTo>
                    <a:lnTo>
                      <a:pt x="29" y="7"/>
                    </a:lnTo>
                    <a:lnTo>
                      <a:pt x="39" y="0"/>
                    </a:lnTo>
                    <a:lnTo>
                      <a:pt x="48" y="5"/>
                    </a:lnTo>
                    <a:lnTo>
                      <a:pt x="53" y="20"/>
                    </a:lnTo>
                    <a:lnTo>
                      <a:pt x="62" y="40"/>
                    </a:lnTo>
                    <a:lnTo>
                      <a:pt x="19" y="45"/>
                    </a:lnTo>
                  </a:path>
                </a:pathLst>
              </a:custGeom>
              <a:solidFill>
                <a:srgbClr val="114FFB"/>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sp>
            <p:nvSpPr>
              <p:cNvPr id="114" name="Freeform 416"/>
              <p:cNvSpPr>
                <a:spLocks/>
              </p:cNvSpPr>
              <p:nvPr/>
            </p:nvSpPr>
            <p:spPr bwMode="auto">
              <a:xfrm>
                <a:off x="1573" y="1763"/>
                <a:ext cx="52" cy="46"/>
              </a:xfrm>
              <a:custGeom>
                <a:avLst/>
                <a:gdLst>
                  <a:gd name="T0" fmla="*/ 8 w 52"/>
                  <a:gd name="T1" fmla="*/ 45 h 46"/>
                  <a:gd name="T2" fmla="*/ 4 w 52"/>
                  <a:gd name="T3" fmla="*/ 39 h 46"/>
                  <a:gd name="T4" fmla="*/ 2 w 52"/>
                  <a:gd name="T5" fmla="*/ 30 h 46"/>
                  <a:gd name="T6" fmla="*/ 0 w 52"/>
                  <a:gd name="T7" fmla="*/ 23 h 46"/>
                  <a:gd name="T8" fmla="*/ 3 w 52"/>
                  <a:gd name="T9" fmla="*/ 18 h 46"/>
                  <a:gd name="T10" fmla="*/ 17 w 52"/>
                  <a:gd name="T11" fmla="*/ 10 h 46"/>
                  <a:gd name="T12" fmla="*/ 30 w 52"/>
                  <a:gd name="T13" fmla="*/ 3 h 46"/>
                  <a:gd name="T14" fmla="*/ 37 w 52"/>
                  <a:gd name="T15" fmla="*/ 0 h 46"/>
                  <a:gd name="T16" fmla="*/ 43 w 52"/>
                  <a:gd name="T17" fmla="*/ 1 h 46"/>
                  <a:gd name="T18" fmla="*/ 46 w 52"/>
                  <a:gd name="T19" fmla="*/ 11 h 46"/>
                  <a:gd name="T20" fmla="*/ 51 w 52"/>
                  <a:gd name="T21" fmla="*/ 21 h 46"/>
                  <a:gd name="T22" fmla="*/ 50 w 52"/>
                  <a:gd name="T23" fmla="*/ 26 h 46"/>
                  <a:gd name="T24" fmla="*/ 37 w 52"/>
                  <a:gd name="T25" fmla="*/ 32 h 46"/>
                  <a:gd name="T26" fmla="*/ 24 w 52"/>
                  <a:gd name="T27" fmla="*/ 38 h 46"/>
                  <a:gd name="T28" fmla="*/ 8 w 52"/>
                  <a:gd name="T29" fmla="*/ 45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
                  <a:gd name="T46" fmla="*/ 0 h 46"/>
                  <a:gd name="T47" fmla="*/ 52 w 52"/>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 h="46">
                    <a:moveTo>
                      <a:pt x="8" y="45"/>
                    </a:moveTo>
                    <a:lnTo>
                      <a:pt x="4" y="39"/>
                    </a:lnTo>
                    <a:lnTo>
                      <a:pt x="2" y="30"/>
                    </a:lnTo>
                    <a:lnTo>
                      <a:pt x="0" y="23"/>
                    </a:lnTo>
                    <a:lnTo>
                      <a:pt x="3" y="18"/>
                    </a:lnTo>
                    <a:lnTo>
                      <a:pt x="17" y="10"/>
                    </a:lnTo>
                    <a:lnTo>
                      <a:pt x="30" y="3"/>
                    </a:lnTo>
                    <a:lnTo>
                      <a:pt x="37" y="0"/>
                    </a:lnTo>
                    <a:lnTo>
                      <a:pt x="43" y="1"/>
                    </a:lnTo>
                    <a:lnTo>
                      <a:pt x="46" y="11"/>
                    </a:lnTo>
                    <a:lnTo>
                      <a:pt x="51" y="21"/>
                    </a:lnTo>
                    <a:lnTo>
                      <a:pt x="50" y="26"/>
                    </a:lnTo>
                    <a:lnTo>
                      <a:pt x="37" y="32"/>
                    </a:lnTo>
                    <a:lnTo>
                      <a:pt x="24" y="38"/>
                    </a:lnTo>
                    <a:lnTo>
                      <a:pt x="8" y="45"/>
                    </a:lnTo>
                  </a:path>
                </a:pathLst>
              </a:custGeom>
              <a:solidFill>
                <a:srgbClr val="114FFB"/>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sp>
            <p:nvSpPr>
              <p:cNvPr id="115" name="Freeform 417"/>
              <p:cNvSpPr>
                <a:spLocks/>
              </p:cNvSpPr>
              <p:nvPr/>
            </p:nvSpPr>
            <p:spPr bwMode="auto">
              <a:xfrm>
                <a:off x="1564" y="1731"/>
                <a:ext cx="45" cy="45"/>
              </a:xfrm>
              <a:custGeom>
                <a:avLst/>
                <a:gdLst>
                  <a:gd name="T0" fmla="*/ 6 w 45"/>
                  <a:gd name="T1" fmla="*/ 44 h 45"/>
                  <a:gd name="T2" fmla="*/ 2 w 45"/>
                  <a:gd name="T3" fmla="*/ 37 h 45"/>
                  <a:gd name="T4" fmla="*/ 0 w 45"/>
                  <a:gd name="T5" fmla="*/ 26 h 45"/>
                  <a:gd name="T6" fmla="*/ 6 w 45"/>
                  <a:gd name="T7" fmla="*/ 21 h 45"/>
                  <a:gd name="T8" fmla="*/ 16 w 45"/>
                  <a:gd name="T9" fmla="*/ 16 h 45"/>
                  <a:gd name="T10" fmla="*/ 28 w 45"/>
                  <a:gd name="T11" fmla="*/ 6 h 45"/>
                  <a:gd name="T12" fmla="*/ 35 w 45"/>
                  <a:gd name="T13" fmla="*/ 0 h 45"/>
                  <a:gd name="T14" fmla="*/ 37 w 45"/>
                  <a:gd name="T15" fmla="*/ 6 h 45"/>
                  <a:gd name="T16" fmla="*/ 41 w 45"/>
                  <a:gd name="T17" fmla="*/ 15 h 45"/>
                  <a:gd name="T18" fmla="*/ 44 w 45"/>
                  <a:gd name="T19" fmla="*/ 24 h 45"/>
                  <a:gd name="T20" fmla="*/ 39 w 45"/>
                  <a:gd name="T21" fmla="*/ 28 h 45"/>
                  <a:gd name="T22" fmla="*/ 32 w 45"/>
                  <a:gd name="T23" fmla="*/ 30 h 45"/>
                  <a:gd name="T24" fmla="*/ 19 w 45"/>
                  <a:gd name="T25" fmla="*/ 36 h 45"/>
                  <a:gd name="T26" fmla="*/ 6 w 45"/>
                  <a:gd name="T27" fmla="*/ 44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45"/>
                  <a:gd name="T44" fmla="*/ 45 w 45"/>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45">
                    <a:moveTo>
                      <a:pt x="6" y="44"/>
                    </a:moveTo>
                    <a:lnTo>
                      <a:pt x="2" y="37"/>
                    </a:lnTo>
                    <a:lnTo>
                      <a:pt x="0" y="26"/>
                    </a:lnTo>
                    <a:lnTo>
                      <a:pt x="6" y="21"/>
                    </a:lnTo>
                    <a:lnTo>
                      <a:pt x="16" y="16"/>
                    </a:lnTo>
                    <a:lnTo>
                      <a:pt x="28" y="6"/>
                    </a:lnTo>
                    <a:lnTo>
                      <a:pt x="35" y="0"/>
                    </a:lnTo>
                    <a:lnTo>
                      <a:pt x="37" y="6"/>
                    </a:lnTo>
                    <a:lnTo>
                      <a:pt x="41" y="15"/>
                    </a:lnTo>
                    <a:lnTo>
                      <a:pt x="44" y="24"/>
                    </a:lnTo>
                    <a:lnTo>
                      <a:pt x="39" y="28"/>
                    </a:lnTo>
                    <a:lnTo>
                      <a:pt x="32" y="30"/>
                    </a:lnTo>
                    <a:lnTo>
                      <a:pt x="19" y="36"/>
                    </a:lnTo>
                    <a:lnTo>
                      <a:pt x="6" y="44"/>
                    </a:lnTo>
                  </a:path>
                </a:pathLst>
              </a:custGeom>
              <a:solidFill>
                <a:srgbClr val="114FFB"/>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sp>
            <p:nvSpPr>
              <p:cNvPr id="116" name="Freeform 418"/>
              <p:cNvSpPr>
                <a:spLocks/>
              </p:cNvSpPr>
              <p:nvPr/>
            </p:nvSpPr>
            <p:spPr bwMode="auto">
              <a:xfrm>
                <a:off x="1559" y="1712"/>
                <a:ext cx="37" cy="40"/>
              </a:xfrm>
              <a:custGeom>
                <a:avLst/>
                <a:gdLst>
                  <a:gd name="T0" fmla="*/ 3 w 37"/>
                  <a:gd name="T1" fmla="*/ 39 h 40"/>
                  <a:gd name="T2" fmla="*/ 0 w 37"/>
                  <a:gd name="T3" fmla="*/ 30 h 40"/>
                  <a:gd name="T4" fmla="*/ 2 w 37"/>
                  <a:gd name="T5" fmla="*/ 22 h 40"/>
                  <a:gd name="T6" fmla="*/ 6 w 37"/>
                  <a:gd name="T7" fmla="*/ 15 h 40"/>
                  <a:gd name="T8" fmla="*/ 13 w 37"/>
                  <a:gd name="T9" fmla="*/ 10 h 40"/>
                  <a:gd name="T10" fmla="*/ 18 w 37"/>
                  <a:gd name="T11" fmla="*/ 5 h 40"/>
                  <a:gd name="T12" fmla="*/ 26 w 37"/>
                  <a:gd name="T13" fmla="*/ 0 h 40"/>
                  <a:gd name="T14" fmla="*/ 31 w 37"/>
                  <a:gd name="T15" fmla="*/ 1 h 40"/>
                  <a:gd name="T16" fmla="*/ 33 w 37"/>
                  <a:gd name="T17" fmla="*/ 8 h 40"/>
                  <a:gd name="T18" fmla="*/ 36 w 37"/>
                  <a:gd name="T19" fmla="*/ 15 h 40"/>
                  <a:gd name="T20" fmla="*/ 28 w 37"/>
                  <a:gd name="T21" fmla="*/ 22 h 40"/>
                  <a:gd name="T22" fmla="*/ 21 w 37"/>
                  <a:gd name="T23" fmla="*/ 28 h 40"/>
                  <a:gd name="T24" fmla="*/ 11 w 37"/>
                  <a:gd name="T25" fmla="*/ 34 h 40"/>
                  <a:gd name="T26" fmla="*/ 3 w 37"/>
                  <a:gd name="T27" fmla="*/ 3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40"/>
                  <a:gd name="T44" fmla="*/ 37 w 37"/>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40">
                    <a:moveTo>
                      <a:pt x="3" y="39"/>
                    </a:moveTo>
                    <a:lnTo>
                      <a:pt x="0" y="30"/>
                    </a:lnTo>
                    <a:lnTo>
                      <a:pt x="2" y="22"/>
                    </a:lnTo>
                    <a:lnTo>
                      <a:pt x="6" y="15"/>
                    </a:lnTo>
                    <a:lnTo>
                      <a:pt x="13" y="10"/>
                    </a:lnTo>
                    <a:lnTo>
                      <a:pt x="18" y="5"/>
                    </a:lnTo>
                    <a:lnTo>
                      <a:pt x="26" y="0"/>
                    </a:lnTo>
                    <a:lnTo>
                      <a:pt x="31" y="1"/>
                    </a:lnTo>
                    <a:lnTo>
                      <a:pt x="33" y="8"/>
                    </a:lnTo>
                    <a:lnTo>
                      <a:pt x="36" y="15"/>
                    </a:lnTo>
                    <a:lnTo>
                      <a:pt x="28" y="22"/>
                    </a:lnTo>
                    <a:lnTo>
                      <a:pt x="21" y="28"/>
                    </a:lnTo>
                    <a:lnTo>
                      <a:pt x="11" y="34"/>
                    </a:lnTo>
                    <a:lnTo>
                      <a:pt x="3" y="39"/>
                    </a:lnTo>
                  </a:path>
                </a:pathLst>
              </a:custGeom>
              <a:solidFill>
                <a:srgbClr val="114FFB"/>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sp>
            <p:nvSpPr>
              <p:cNvPr id="117" name="Freeform 419"/>
              <p:cNvSpPr>
                <a:spLocks/>
              </p:cNvSpPr>
              <p:nvPr/>
            </p:nvSpPr>
            <p:spPr bwMode="auto">
              <a:xfrm>
                <a:off x="1552" y="1689"/>
                <a:ext cx="33" cy="42"/>
              </a:xfrm>
              <a:custGeom>
                <a:avLst/>
                <a:gdLst>
                  <a:gd name="T0" fmla="*/ 4 w 33"/>
                  <a:gd name="T1" fmla="*/ 41 h 42"/>
                  <a:gd name="T2" fmla="*/ 0 w 33"/>
                  <a:gd name="T3" fmla="*/ 33 h 42"/>
                  <a:gd name="T4" fmla="*/ 1 w 33"/>
                  <a:gd name="T5" fmla="*/ 24 h 42"/>
                  <a:gd name="T6" fmla="*/ 4 w 33"/>
                  <a:gd name="T7" fmla="*/ 16 h 42"/>
                  <a:gd name="T8" fmla="*/ 5 w 33"/>
                  <a:gd name="T9" fmla="*/ 10 h 42"/>
                  <a:gd name="T10" fmla="*/ 9 w 33"/>
                  <a:gd name="T11" fmla="*/ 3 h 42"/>
                  <a:gd name="T12" fmla="*/ 16 w 33"/>
                  <a:gd name="T13" fmla="*/ 0 h 42"/>
                  <a:gd name="T14" fmla="*/ 23 w 33"/>
                  <a:gd name="T15" fmla="*/ 2 h 42"/>
                  <a:gd name="T16" fmla="*/ 32 w 33"/>
                  <a:gd name="T17" fmla="*/ 9 h 42"/>
                  <a:gd name="T18" fmla="*/ 32 w 33"/>
                  <a:gd name="T19" fmla="*/ 18 h 42"/>
                  <a:gd name="T20" fmla="*/ 26 w 33"/>
                  <a:gd name="T21" fmla="*/ 21 h 42"/>
                  <a:gd name="T22" fmla="*/ 18 w 33"/>
                  <a:gd name="T23" fmla="*/ 25 h 42"/>
                  <a:gd name="T24" fmla="*/ 11 w 33"/>
                  <a:gd name="T25" fmla="*/ 33 h 42"/>
                  <a:gd name="T26" fmla="*/ 4 w 33"/>
                  <a:gd name="T27" fmla="*/ 41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42"/>
                  <a:gd name="T44" fmla="*/ 33 w 33"/>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42">
                    <a:moveTo>
                      <a:pt x="4" y="41"/>
                    </a:moveTo>
                    <a:lnTo>
                      <a:pt x="0" y="33"/>
                    </a:lnTo>
                    <a:lnTo>
                      <a:pt x="1" y="24"/>
                    </a:lnTo>
                    <a:lnTo>
                      <a:pt x="4" y="16"/>
                    </a:lnTo>
                    <a:lnTo>
                      <a:pt x="5" y="10"/>
                    </a:lnTo>
                    <a:lnTo>
                      <a:pt x="9" y="3"/>
                    </a:lnTo>
                    <a:lnTo>
                      <a:pt x="16" y="0"/>
                    </a:lnTo>
                    <a:lnTo>
                      <a:pt x="23" y="2"/>
                    </a:lnTo>
                    <a:lnTo>
                      <a:pt x="32" y="9"/>
                    </a:lnTo>
                    <a:lnTo>
                      <a:pt x="32" y="18"/>
                    </a:lnTo>
                    <a:lnTo>
                      <a:pt x="26" y="21"/>
                    </a:lnTo>
                    <a:lnTo>
                      <a:pt x="18" y="25"/>
                    </a:lnTo>
                    <a:lnTo>
                      <a:pt x="11" y="33"/>
                    </a:lnTo>
                    <a:lnTo>
                      <a:pt x="4" y="41"/>
                    </a:lnTo>
                  </a:path>
                </a:pathLst>
              </a:custGeom>
              <a:solidFill>
                <a:srgbClr val="114FFB"/>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sp>
            <p:nvSpPr>
              <p:cNvPr id="118" name="Freeform 420"/>
              <p:cNvSpPr>
                <a:spLocks/>
              </p:cNvSpPr>
              <p:nvPr/>
            </p:nvSpPr>
            <p:spPr bwMode="auto">
              <a:xfrm>
                <a:off x="1539" y="1684"/>
                <a:ext cx="27" cy="36"/>
              </a:xfrm>
              <a:custGeom>
                <a:avLst/>
                <a:gdLst>
                  <a:gd name="T0" fmla="*/ 9 w 27"/>
                  <a:gd name="T1" fmla="*/ 35 h 36"/>
                  <a:gd name="T2" fmla="*/ 3 w 27"/>
                  <a:gd name="T3" fmla="*/ 32 h 36"/>
                  <a:gd name="T4" fmla="*/ 1 w 27"/>
                  <a:gd name="T5" fmla="*/ 24 h 36"/>
                  <a:gd name="T6" fmla="*/ 0 w 27"/>
                  <a:gd name="T7" fmla="*/ 18 h 36"/>
                  <a:gd name="T8" fmla="*/ 1 w 27"/>
                  <a:gd name="T9" fmla="*/ 12 h 36"/>
                  <a:gd name="T10" fmla="*/ 3 w 27"/>
                  <a:gd name="T11" fmla="*/ 5 h 36"/>
                  <a:gd name="T12" fmla="*/ 8 w 27"/>
                  <a:gd name="T13" fmla="*/ 2 h 36"/>
                  <a:gd name="T14" fmla="*/ 13 w 27"/>
                  <a:gd name="T15" fmla="*/ 0 h 36"/>
                  <a:gd name="T16" fmla="*/ 26 w 27"/>
                  <a:gd name="T17" fmla="*/ 1 h 36"/>
                  <a:gd name="T18" fmla="*/ 17 w 27"/>
                  <a:gd name="T19" fmla="*/ 5 h 36"/>
                  <a:gd name="T20" fmla="*/ 14 w 27"/>
                  <a:gd name="T21" fmla="*/ 10 h 36"/>
                  <a:gd name="T22" fmla="*/ 12 w 27"/>
                  <a:gd name="T23" fmla="*/ 18 h 36"/>
                  <a:gd name="T24" fmla="*/ 10 w 27"/>
                  <a:gd name="T25" fmla="*/ 26 h 36"/>
                  <a:gd name="T26" fmla="*/ 9 w 27"/>
                  <a:gd name="T27" fmla="*/ 35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36"/>
                  <a:gd name="T44" fmla="*/ 27 w 27"/>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36">
                    <a:moveTo>
                      <a:pt x="9" y="35"/>
                    </a:moveTo>
                    <a:lnTo>
                      <a:pt x="3" y="32"/>
                    </a:lnTo>
                    <a:lnTo>
                      <a:pt x="1" y="24"/>
                    </a:lnTo>
                    <a:lnTo>
                      <a:pt x="0" y="18"/>
                    </a:lnTo>
                    <a:lnTo>
                      <a:pt x="1" y="12"/>
                    </a:lnTo>
                    <a:lnTo>
                      <a:pt x="3" y="5"/>
                    </a:lnTo>
                    <a:lnTo>
                      <a:pt x="8" y="2"/>
                    </a:lnTo>
                    <a:lnTo>
                      <a:pt x="13" y="0"/>
                    </a:lnTo>
                    <a:lnTo>
                      <a:pt x="26" y="1"/>
                    </a:lnTo>
                    <a:lnTo>
                      <a:pt x="17" y="5"/>
                    </a:lnTo>
                    <a:lnTo>
                      <a:pt x="14" y="10"/>
                    </a:lnTo>
                    <a:lnTo>
                      <a:pt x="12" y="18"/>
                    </a:lnTo>
                    <a:lnTo>
                      <a:pt x="10" y="26"/>
                    </a:lnTo>
                    <a:lnTo>
                      <a:pt x="9" y="35"/>
                    </a:lnTo>
                  </a:path>
                </a:pathLst>
              </a:custGeom>
              <a:solidFill>
                <a:srgbClr val="114FFB"/>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sp>
            <p:nvSpPr>
              <p:cNvPr id="119" name="Freeform 421"/>
              <p:cNvSpPr>
                <a:spLocks/>
              </p:cNvSpPr>
              <p:nvPr/>
            </p:nvSpPr>
            <p:spPr bwMode="auto">
              <a:xfrm>
                <a:off x="1453" y="1607"/>
                <a:ext cx="200" cy="224"/>
              </a:xfrm>
              <a:custGeom>
                <a:avLst/>
                <a:gdLst>
                  <a:gd name="T0" fmla="*/ 193 w 200"/>
                  <a:gd name="T1" fmla="*/ 209 h 224"/>
                  <a:gd name="T2" fmla="*/ 184 w 200"/>
                  <a:gd name="T3" fmla="*/ 186 h 224"/>
                  <a:gd name="T4" fmla="*/ 174 w 200"/>
                  <a:gd name="T5" fmla="*/ 181 h 224"/>
                  <a:gd name="T6" fmla="*/ 172 w 200"/>
                  <a:gd name="T7" fmla="*/ 166 h 224"/>
                  <a:gd name="T8" fmla="*/ 166 w 200"/>
                  <a:gd name="T9" fmla="*/ 153 h 224"/>
                  <a:gd name="T10" fmla="*/ 157 w 200"/>
                  <a:gd name="T11" fmla="*/ 140 h 224"/>
                  <a:gd name="T12" fmla="*/ 146 w 200"/>
                  <a:gd name="T13" fmla="*/ 119 h 224"/>
                  <a:gd name="T14" fmla="*/ 137 w 200"/>
                  <a:gd name="T15" fmla="*/ 92 h 224"/>
                  <a:gd name="T16" fmla="*/ 126 w 200"/>
                  <a:gd name="T17" fmla="*/ 79 h 224"/>
                  <a:gd name="T18" fmla="*/ 106 w 200"/>
                  <a:gd name="T19" fmla="*/ 70 h 224"/>
                  <a:gd name="T20" fmla="*/ 88 w 200"/>
                  <a:gd name="T21" fmla="*/ 77 h 224"/>
                  <a:gd name="T22" fmla="*/ 84 w 200"/>
                  <a:gd name="T23" fmla="*/ 103 h 224"/>
                  <a:gd name="T24" fmla="*/ 79 w 200"/>
                  <a:gd name="T25" fmla="*/ 117 h 224"/>
                  <a:gd name="T26" fmla="*/ 73 w 200"/>
                  <a:gd name="T27" fmla="*/ 109 h 224"/>
                  <a:gd name="T28" fmla="*/ 70 w 200"/>
                  <a:gd name="T29" fmla="*/ 112 h 224"/>
                  <a:gd name="T30" fmla="*/ 71 w 200"/>
                  <a:gd name="T31" fmla="*/ 131 h 224"/>
                  <a:gd name="T32" fmla="*/ 58 w 200"/>
                  <a:gd name="T33" fmla="*/ 149 h 224"/>
                  <a:gd name="T34" fmla="*/ 58 w 200"/>
                  <a:gd name="T35" fmla="*/ 169 h 224"/>
                  <a:gd name="T36" fmla="*/ 55 w 200"/>
                  <a:gd name="T37" fmla="*/ 175 h 224"/>
                  <a:gd name="T38" fmla="*/ 53 w 200"/>
                  <a:gd name="T39" fmla="*/ 177 h 224"/>
                  <a:gd name="T40" fmla="*/ 41 w 200"/>
                  <a:gd name="T41" fmla="*/ 174 h 224"/>
                  <a:gd name="T42" fmla="*/ 37 w 200"/>
                  <a:gd name="T43" fmla="*/ 187 h 224"/>
                  <a:gd name="T44" fmla="*/ 36 w 200"/>
                  <a:gd name="T45" fmla="*/ 173 h 224"/>
                  <a:gd name="T46" fmla="*/ 25 w 200"/>
                  <a:gd name="T47" fmla="*/ 157 h 224"/>
                  <a:gd name="T48" fmla="*/ 33 w 200"/>
                  <a:gd name="T49" fmla="*/ 146 h 224"/>
                  <a:gd name="T50" fmla="*/ 53 w 200"/>
                  <a:gd name="T51" fmla="*/ 138 h 224"/>
                  <a:gd name="T52" fmla="*/ 60 w 200"/>
                  <a:gd name="T53" fmla="*/ 112 h 224"/>
                  <a:gd name="T54" fmla="*/ 33 w 200"/>
                  <a:gd name="T55" fmla="*/ 132 h 224"/>
                  <a:gd name="T56" fmla="*/ 4 w 200"/>
                  <a:gd name="T57" fmla="*/ 161 h 224"/>
                  <a:gd name="T58" fmla="*/ 5 w 200"/>
                  <a:gd name="T59" fmla="*/ 143 h 224"/>
                  <a:gd name="T60" fmla="*/ 7 w 200"/>
                  <a:gd name="T61" fmla="*/ 121 h 224"/>
                  <a:gd name="T62" fmla="*/ 23 w 200"/>
                  <a:gd name="T63" fmla="*/ 95 h 224"/>
                  <a:gd name="T64" fmla="*/ 46 w 200"/>
                  <a:gd name="T65" fmla="*/ 67 h 224"/>
                  <a:gd name="T66" fmla="*/ 18 w 200"/>
                  <a:gd name="T67" fmla="*/ 46 h 224"/>
                  <a:gd name="T68" fmla="*/ 5 w 200"/>
                  <a:gd name="T69" fmla="*/ 28 h 224"/>
                  <a:gd name="T70" fmla="*/ 46 w 200"/>
                  <a:gd name="T71" fmla="*/ 62 h 224"/>
                  <a:gd name="T72" fmla="*/ 28 w 200"/>
                  <a:gd name="T73" fmla="*/ 22 h 224"/>
                  <a:gd name="T74" fmla="*/ 38 w 200"/>
                  <a:gd name="T75" fmla="*/ 20 h 224"/>
                  <a:gd name="T76" fmla="*/ 51 w 200"/>
                  <a:gd name="T77" fmla="*/ 29 h 224"/>
                  <a:gd name="T78" fmla="*/ 70 w 200"/>
                  <a:gd name="T79" fmla="*/ 15 h 224"/>
                  <a:gd name="T80" fmla="*/ 86 w 200"/>
                  <a:gd name="T81" fmla="*/ 17 h 224"/>
                  <a:gd name="T82" fmla="*/ 111 w 200"/>
                  <a:gd name="T83" fmla="*/ 17 h 224"/>
                  <a:gd name="T84" fmla="*/ 134 w 200"/>
                  <a:gd name="T85" fmla="*/ 27 h 224"/>
                  <a:gd name="T86" fmla="*/ 165 w 200"/>
                  <a:gd name="T87" fmla="*/ 56 h 224"/>
                  <a:gd name="T88" fmla="*/ 182 w 200"/>
                  <a:gd name="T89" fmla="*/ 113 h 224"/>
                  <a:gd name="T90" fmla="*/ 199 w 200"/>
                  <a:gd name="T91" fmla="*/ 223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24"/>
                  <a:gd name="T140" fmla="*/ 200 w 20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24">
                    <a:moveTo>
                      <a:pt x="199" y="219"/>
                    </a:moveTo>
                    <a:lnTo>
                      <a:pt x="193" y="209"/>
                    </a:lnTo>
                    <a:lnTo>
                      <a:pt x="187" y="193"/>
                    </a:lnTo>
                    <a:lnTo>
                      <a:pt x="184" y="186"/>
                    </a:lnTo>
                    <a:lnTo>
                      <a:pt x="177" y="183"/>
                    </a:lnTo>
                    <a:lnTo>
                      <a:pt x="174" y="181"/>
                    </a:lnTo>
                    <a:lnTo>
                      <a:pt x="178" y="174"/>
                    </a:lnTo>
                    <a:lnTo>
                      <a:pt x="172" y="166"/>
                    </a:lnTo>
                    <a:lnTo>
                      <a:pt x="168" y="156"/>
                    </a:lnTo>
                    <a:lnTo>
                      <a:pt x="166" y="153"/>
                    </a:lnTo>
                    <a:lnTo>
                      <a:pt x="159" y="150"/>
                    </a:lnTo>
                    <a:lnTo>
                      <a:pt x="157" y="140"/>
                    </a:lnTo>
                    <a:lnTo>
                      <a:pt x="150" y="122"/>
                    </a:lnTo>
                    <a:lnTo>
                      <a:pt x="146" y="119"/>
                    </a:lnTo>
                    <a:lnTo>
                      <a:pt x="137" y="101"/>
                    </a:lnTo>
                    <a:lnTo>
                      <a:pt x="137" y="92"/>
                    </a:lnTo>
                    <a:lnTo>
                      <a:pt x="134" y="86"/>
                    </a:lnTo>
                    <a:lnTo>
                      <a:pt x="126" y="79"/>
                    </a:lnTo>
                    <a:lnTo>
                      <a:pt x="118" y="75"/>
                    </a:lnTo>
                    <a:lnTo>
                      <a:pt x="106" y="70"/>
                    </a:lnTo>
                    <a:lnTo>
                      <a:pt x="96" y="72"/>
                    </a:lnTo>
                    <a:lnTo>
                      <a:pt x="88" y="77"/>
                    </a:lnTo>
                    <a:lnTo>
                      <a:pt x="83" y="89"/>
                    </a:lnTo>
                    <a:lnTo>
                      <a:pt x="84" y="103"/>
                    </a:lnTo>
                    <a:lnTo>
                      <a:pt x="80" y="110"/>
                    </a:lnTo>
                    <a:lnTo>
                      <a:pt x="79" y="117"/>
                    </a:lnTo>
                    <a:lnTo>
                      <a:pt x="75" y="118"/>
                    </a:lnTo>
                    <a:lnTo>
                      <a:pt x="73" y="109"/>
                    </a:lnTo>
                    <a:lnTo>
                      <a:pt x="68" y="101"/>
                    </a:lnTo>
                    <a:lnTo>
                      <a:pt x="70" y="112"/>
                    </a:lnTo>
                    <a:lnTo>
                      <a:pt x="71" y="125"/>
                    </a:lnTo>
                    <a:lnTo>
                      <a:pt x="71" y="131"/>
                    </a:lnTo>
                    <a:lnTo>
                      <a:pt x="66" y="134"/>
                    </a:lnTo>
                    <a:lnTo>
                      <a:pt x="58" y="149"/>
                    </a:lnTo>
                    <a:lnTo>
                      <a:pt x="47" y="166"/>
                    </a:lnTo>
                    <a:lnTo>
                      <a:pt x="58" y="169"/>
                    </a:lnTo>
                    <a:lnTo>
                      <a:pt x="49" y="171"/>
                    </a:lnTo>
                    <a:lnTo>
                      <a:pt x="55" y="175"/>
                    </a:lnTo>
                    <a:lnTo>
                      <a:pt x="58" y="183"/>
                    </a:lnTo>
                    <a:lnTo>
                      <a:pt x="53" y="177"/>
                    </a:lnTo>
                    <a:lnTo>
                      <a:pt x="46" y="177"/>
                    </a:lnTo>
                    <a:lnTo>
                      <a:pt x="41" y="174"/>
                    </a:lnTo>
                    <a:lnTo>
                      <a:pt x="41" y="182"/>
                    </a:lnTo>
                    <a:lnTo>
                      <a:pt x="37" y="187"/>
                    </a:lnTo>
                    <a:lnTo>
                      <a:pt x="37" y="179"/>
                    </a:lnTo>
                    <a:lnTo>
                      <a:pt x="36" y="173"/>
                    </a:lnTo>
                    <a:lnTo>
                      <a:pt x="28" y="166"/>
                    </a:lnTo>
                    <a:lnTo>
                      <a:pt x="25" y="157"/>
                    </a:lnTo>
                    <a:lnTo>
                      <a:pt x="33" y="163"/>
                    </a:lnTo>
                    <a:lnTo>
                      <a:pt x="33" y="146"/>
                    </a:lnTo>
                    <a:lnTo>
                      <a:pt x="38" y="159"/>
                    </a:lnTo>
                    <a:lnTo>
                      <a:pt x="53" y="138"/>
                    </a:lnTo>
                    <a:lnTo>
                      <a:pt x="58" y="126"/>
                    </a:lnTo>
                    <a:lnTo>
                      <a:pt x="60" y="112"/>
                    </a:lnTo>
                    <a:lnTo>
                      <a:pt x="47" y="117"/>
                    </a:lnTo>
                    <a:lnTo>
                      <a:pt x="33" y="132"/>
                    </a:lnTo>
                    <a:lnTo>
                      <a:pt x="11" y="164"/>
                    </a:lnTo>
                    <a:lnTo>
                      <a:pt x="4" y="161"/>
                    </a:lnTo>
                    <a:lnTo>
                      <a:pt x="0" y="147"/>
                    </a:lnTo>
                    <a:lnTo>
                      <a:pt x="5" y="143"/>
                    </a:lnTo>
                    <a:lnTo>
                      <a:pt x="1" y="137"/>
                    </a:lnTo>
                    <a:lnTo>
                      <a:pt x="7" y="121"/>
                    </a:lnTo>
                    <a:lnTo>
                      <a:pt x="13" y="109"/>
                    </a:lnTo>
                    <a:lnTo>
                      <a:pt x="23" y="95"/>
                    </a:lnTo>
                    <a:lnTo>
                      <a:pt x="34" y="81"/>
                    </a:lnTo>
                    <a:lnTo>
                      <a:pt x="46" y="67"/>
                    </a:lnTo>
                    <a:lnTo>
                      <a:pt x="32" y="54"/>
                    </a:lnTo>
                    <a:lnTo>
                      <a:pt x="18" y="46"/>
                    </a:lnTo>
                    <a:lnTo>
                      <a:pt x="0" y="35"/>
                    </a:lnTo>
                    <a:lnTo>
                      <a:pt x="5" y="28"/>
                    </a:lnTo>
                    <a:lnTo>
                      <a:pt x="17" y="25"/>
                    </a:lnTo>
                    <a:lnTo>
                      <a:pt x="46" y="62"/>
                    </a:lnTo>
                    <a:lnTo>
                      <a:pt x="20" y="20"/>
                    </a:lnTo>
                    <a:lnTo>
                      <a:pt x="28" y="22"/>
                    </a:lnTo>
                    <a:lnTo>
                      <a:pt x="51" y="54"/>
                    </a:lnTo>
                    <a:lnTo>
                      <a:pt x="38" y="20"/>
                    </a:lnTo>
                    <a:lnTo>
                      <a:pt x="43" y="14"/>
                    </a:lnTo>
                    <a:lnTo>
                      <a:pt x="51" y="29"/>
                    </a:lnTo>
                    <a:lnTo>
                      <a:pt x="60" y="33"/>
                    </a:lnTo>
                    <a:lnTo>
                      <a:pt x="70" y="15"/>
                    </a:lnTo>
                    <a:lnTo>
                      <a:pt x="76" y="8"/>
                    </a:lnTo>
                    <a:lnTo>
                      <a:pt x="86" y="17"/>
                    </a:lnTo>
                    <a:lnTo>
                      <a:pt x="99" y="0"/>
                    </a:lnTo>
                    <a:lnTo>
                      <a:pt x="111" y="17"/>
                    </a:lnTo>
                    <a:lnTo>
                      <a:pt x="133" y="9"/>
                    </a:lnTo>
                    <a:lnTo>
                      <a:pt x="134" y="27"/>
                    </a:lnTo>
                    <a:lnTo>
                      <a:pt x="147" y="36"/>
                    </a:lnTo>
                    <a:lnTo>
                      <a:pt x="165" y="56"/>
                    </a:lnTo>
                    <a:lnTo>
                      <a:pt x="163" y="81"/>
                    </a:lnTo>
                    <a:lnTo>
                      <a:pt x="182" y="113"/>
                    </a:lnTo>
                    <a:lnTo>
                      <a:pt x="197" y="122"/>
                    </a:lnTo>
                    <a:lnTo>
                      <a:pt x="199" y="223"/>
                    </a:lnTo>
                  </a:path>
                </a:pathLst>
              </a:custGeom>
              <a:solidFill>
                <a:srgbClr val="114FFB"/>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sp>
            <p:nvSpPr>
              <p:cNvPr id="120" name="Freeform 422"/>
              <p:cNvSpPr>
                <a:spLocks/>
              </p:cNvSpPr>
              <p:nvPr/>
            </p:nvSpPr>
            <p:spPr bwMode="auto">
              <a:xfrm>
                <a:off x="1490" y="1672"/>
                <a:ext cx="19" cy="29"/>
              </a:xfrm>
              <a:custGeom>
                <a:avLst/>
                <a:gdLst>
                  <a:gd name="T0" fmla="*/ 18 w 19"/>
                  <a:gd name="T1" fmla="*/ 0 h 29"/>
                  <a:gd name="T2" fmla="*/ 8 w 19"/>
                  <a:gd name="T3" fmla="*/ 10 h 29"/>
                  <a:gd name="T4" fmla="*/ 4 w 19"/>
                  <a:gd name="T5" fmla="*/ 13 h 29"/>
                  <a:gd name="T6" fmla="*/ 1 w 19"/>
                  <a:gd name="T7" fmla="*/ 17 h 29"/>
                  <a:gd name="T8" fmla="*/ 0 w 19"/>
                  <a:gd name="T9" fmla="*/ 24 h 29"/>
                  <a:gd name="T10" fmla="*/ 7 w 19"/>
                  <a:gd name="T11" fmla="*/ 28 h 29"/>
                  <a:gd name="T12" fmla="*/ 11 w 19"/>
                  <a:gd name="T13" fmla="*/ 18 h 29"/>
                  <a:gd name="T14" fmla="*/ 17 w 19"/>
                  <a:gd name="T15" fmla="*/ 9 h 29"/>
                  <a:gd name="T16" fmla="*/ 18 w 19"/>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9"/>
                  <a:gd name="T29" fmla="*/ 19 w 1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9">
                    <a:moveTo>
                      <a:pt x="18" y="0"/>
                    </a:moveTo>
                    <a:lnTo>
                      <a:pt x="8" y="10"/>
                    </a:lnTo>
                    <a:lnTo>
                      <a:pt x="4" y="13"/>
                    </a:lnTo>
                    <a:lnTo>
                      <a:pt x="1" y="17"/>
                    </a:lnTo>
                    <a:lnTo>
                      <a:pt x="0" y="24"/>
                    </a:lnTo>
                    <a:lnTo>
                      <a:pt x="7" y="28"/>
                    </a:lnTo>
                    <a:lnTo>
                      <a:pt x="11" y="18"/>
                    </a:lnTo>
                    <a:lnTo>
                      <a:pt x="17" y="9"/>
                    </a:lnTo>
                    <a:lnTo>
                      <a:pt x="18" y="0"/>
                    </a:lnTo>
                  </a:path>
                </a:pathLst>
              </a:custGeom>
              <a:solidFill>
                <a:srgbClr val="FC0128"/>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sp>
            <p:nvSpPr>
              <p:cNvPr id="121" name="Oval 423"/>
              <p:cNvSpPr>
                <a:spLocks noChangeArrowheads="1"/>
              </p:cNvSpPr>
              <p:nvPr/>
            </p:nvSpPr>
            <p:spPr bwMode="auto">
              <a:xfrm>
                <a:off x="1452" y="1749"/>
                <a:ext cx="2" cy="1"/>
              </a:xfrm>
              <a:prstGeom prst="ellipse">
                <a:avLst/>
              </a:prstGeom>
              <a:solidFill>
                <a:srgbClr val="FC0128"/>
              </a:solidFill>
              <a:ln w="12700">
                <a:solidFill>
                  <a:schemeClr val="tx1"/>
                </a:solidFill>
                <a:round/>
                <a:headEnd/>
                <a:tailEnd/>
              </a:ln>
            </p:spPr>
            <p:txBody>
              <a:bodyPr wrap="none" anchor="ctr"/>
              <a:lstStyle/>
              <a:p>
                <a:pPr fontAlgn="auto">
                  <a:spcBef>
                    <a:spcPts val="0"/>
                  </a:spcBef>
                  <a:spcAft>
                    <a:spcPts val="0"/>
                  </a:spcAft>
                </a:pPr>
                <a:endParaRPr lang="en-US">
                  <a:solidFill>
                    <a:srgbClr val="000000"/>
                  </a:solidFill>
                  <a:latin typeface="Calibri"/>
                  <a:cs typeface="+mn-cs"/>
                </a:endParaRPr>
              </a:p>
            </p:txBody>
          </p:sp>
          <p:sp>
            <p:nvSpPr>
              <p:cNvPr id="122" name="Freeform 424"/>
              <p:cNvSpPr>
                <a:spLocks/>
              </p:cNvSpPr>
              <p:nvPr/>
            </p:nvSpPr>
            <p:spPr bwMode="auto">
              <a:xfrm>
                <a:off x="1515" y="1644"/>
                <a:ext cx="98" cy="41"/>
              </a:xfrm>
              <a:custGeom>
                <a:avLst/>
                <a:gdLst>
                  <a:gd name="T0" fmla="*/ 97 w 98"/>
                  <a:gd name="T1" fmla="*/ 40 h 41"/>
                  <a:gd name="T2" fmla="*/ 86 w 98"/>
                  <a:gd name="T3" fmla="*/ 29 h 41"/>
                  <a:gd name="T4" fmla="*/ 70 w 98"/>
                  <a:gd name="T5" fmla="*/ 12 h 41"/>
                  <a:gd name="T6" fmla="*/ 60 w 98"/>
                  <a:gd name="T7" fmla="*/ 4 h 41"/>
                  <a:gd name="T8" fmla="*/ 41 w 98"/>
                  <a:gd name="T9" fmla="*/ 0 h 41"/>
                  <a:gd name="T10" fmla="*/ 23 w 98"/>
                  <a:gd name="T11" fmla="*/ 2 h 41"/>
                  <a:gd name="T12" fmla="*/ 7 w 98"/>
                  <a:gd name="T13" fmla="*/ 10 h 41"/>
                  <a:gd name="T14" fmla="*/ 0 w 98"/>
                  <a:gd name="T15" fmla="*/ 16 h 41"/>
                  <a:gd name="T16" fmla="*/ 2 w 98"/>
                  <a:gd name="T17" fmla="*/ 14 h 41"/>
                  <a:gd name="T18" fmla="*/ 16 w 98"/>
                  <a:gd name="T19" fmla="*/ 7 h 41"/>
                  <a:gd name="T20" fmla="*/ 34 w 98"/>
                  <a:gd name="T21" fmla="*/ 1 h 41"/>
                  <a:gd name="T22" fmla="*/ 48 w 98"/>
                  <a:gd name="T23" fmla="*/ 2 h 41"/>
                  <a:gd name="T24" fmla="*/ 62 w 98"/>
                  <a:gd name="T25" fmla="*/ 6 h 41"/>
                  <a:gd name="T26" fmla="*/ 77 w 98"/>
                  <a:gd name="T27" fmla="*/ 20 h 41"/>
                  <a:gd name="T28" fmla="*/ 97 w 98"/>
                  <a:gd name="T29" fmla="*/ 4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41"/>
                  <a:gd name="T47" fmla="*/ 98 w 98"/>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41">
                    <a:moveTo>
                      <a:pt x="97" y="40"/>
                    </a:moveTo>
                    <a:lnTo>
                      <a:pt x="86" y="29"/>
                    </a:lnTo>
                    <a:lnTo>
                      <a:pt x="70" y="12"/>
                    </a:lnTo>
                    <a:lnTo>
                      <a:pt x="60" y="4"/>
                    </a:lnTo>
                    <a:lnTo>
                      <a:pt x="41" y="0"/>
                    </a:lnTo>
                    <a:lnTo>
                      <a:pt x="23" y="2"/>
                    </a:lnTo>
                    <a:lnTo>
                      <a:pt x="7" y="10"/>
                    </a:lnTo>
                    <a:lnTo>
                      <a:pt x="0" y="16"/>
                    </a:lnTo>
                    <a:lnTo>
                      <a:pt x="2" y="14"/>
                    </a:lnTo>
                    <a:lnTo>
                      <a:pt x="16" y="7"/>
                    </a:lnTo>
                    <a:lnTo>
                      <a:pt x="34" y="1"/>
                    </a:lnTo>
                    <a:lnTo>
                      <a:pt x="48" y="2"/>
                    </a:lnTo>
                    <a:lnTo>
                      <a:pt x="62" y="6"/>
                    </a:lnTo>
                    <a:lnTo>
                      <a:pt x="77" y="20"/>
                    </a:lnTo>
                    <a:lnTo>
                      <a:pt x="97" y="40"/>
                    </a:lnTo>
                  </a:path>
                </a:pathLst>
              </a:custGeom>
              <a:solidFill>
                <a:schemeClr val="folHlink"/>
              </a:solidFill>
              <a:ln w="12700" cap="rnd" cmpd="sng">
                <a:solidFill>
                  <a:srgbClr val="CECECE"/>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grpSp>
      </p:grpSp>
      <p:grpSp>
        <p:nvGrpSpPr>
          <p:cNvPr id="134" name="Group 431"/>
          <p:cNvGrpSpPr>
            <a:grpSpLocks/>
          </p:cNvGrpSpPr>
          <p:nvPr/>
        </p:nvGrpSpPr>
        <p:grpSpPr bwMode="auto">
          <a:xfrm>
            <a:off x="2737306" y="4466749"/>
            <a:ext cx="330200" cy="231775"/>
            <a:chOff x="37" y="2788"/>
            <a:chExt cx="377" cy="330"/>
          </a:xfrm>
        </p:grpSpPr>
        <p:sp>
          <p:nvSpPr>
            <p:cNvPr id="135" name="Freeform 432"/>
            <p:cNvSpPr>
              <a:spLocks/>
            </p:cNvSpPr>
            <p:nvPr/>
          </p:nvSpPr>
          <p:spPr bwMode="auto">
            <a:xfrm>
              <a:off x="178" y="2788"/>
              <a:ext cx="95" cy="193"/>
            </a:xfrm>
            <a:custGeom>
              <a:avLst/>
              <a:gdLst>
                <a:gd name="T0" fmla="*/ 0 w 95"/>
                <a:gd name="T1" fmla="*/ 192 h 193"/>
                <a:gd name="T2" fmla="*/ 94 w 95"/>
                <a:gd name="T3" fmla="*/ 192 h 193"/>
                <a:gd name="T4" fmla="*/ 47 w 95"/>
                <a:gd name="T5" fmla="*/ 0 h 193"/>
                <a:gd name="T6" fmla="*/ 0 w 95"/>
                <a:gd name="T7" fmla="*/ 192 h 193"/>
                <a:gd name="T8" fmla="*/ 0 60000 65536"/>
                <a:gd name="T9" fmla="*/ 0 60000 65536"/>
                <a:gd name="T10" fmla="*/ 0 60000 65536"/>
                <a:gd name="T11" fmla="*/ 0 60000 65536"/>
                <a:gd name="T12" fmla="*/ 0 w 95"/>
                <a:gd name="T13" fmla="*/ 0 h 193"/>
                <a:gd name="T14" fmla="*/ 95 w 95"/>
                <a:gd name="T15" fmla="*/ 193 h 193"/>
              </a:gdLst>
              <a:ahLst/>
              <a:cxnLst>
                <a:cxn ang="T8">
                  <a:pos x="T0" y="T1"/>
                </a:cxn>
                <a:cxn ang="T9">
                  <a:pos x="T2" y="T3"/>
                </a:cxn>
                <a:cxn ang="T10">
                  <a:pos x="T4" y="T5"/>
                </a:cxn>
                <a:cxn ang="T11">
                  <a:pos x="T6" y="T7"/>
                </a:cxn>
              </a:cxnLst>
              <a:rect l="T12" t="T13" r="T14" b="T15"/>
              <a:pathLst>
                <a:path w="95" h="193">
                  <a:moveTo>
                    <a:pt x="0" y="192"/>
                  </a:moveTo>
                  <a:lnTo>
                    <a:pt x="94" y="192"/>
                  </a:lnTo>
                  <a:lnTo>
                    <a:pt x="47" y="0"/>
                  </a:lnTo>
                  <a:lnTo>
                    <a:pt x="0" y="192"/>
                  </a:lnTo>
                </a:path>
              </a:pathLst>
            </a:custGeom>
            <a:solidFill>
              <a:srgbClr val="063DE8"/>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grpSp>
          <p:nvGrpSpPr>
            <p:cNvPr id="136" name="Group 433"/>
            <p:cNvGrpSpPr>
              <a:grpSpLocks/>
            </p:cNvGrpSpPr>
            <p:nvPr/>
          </p:nvGrpSpPr>
          <p:grpSpPr bwMode="auto">
            <a:xfrm>
              <a:off x="37" y="2983"/>
              <a:ext cx="377" cy="135"/>
              <a:chOff x="37" y="2983"/>
              <a:chExt cx="377" cy="135"/>
            </a:xfrm>
          </p:grpSpPr>
          <p:sp>
            <p:nvSpPr>
              <p:cNvPr id="137" name="Freeform 434"/>
              <p:cNvSpPr>
                <a:spLocks/>
              </p:cNvSpPr>
              <p:nvPr/>
            </p:nvSpPr>
            <p:spPr bwMode="auto">
              <a:xfrm>
                <a:off x="225" y="2983"/>
                <a:ext cx="189" cy="135"/>
              </a:xfrm>
              <a:custGeom>
                <a:avLst/>
                <a:gdLst>
                  <a:gd name="T0" fmla="*/ 50 w 189"/>
                  <a:gd name="T1" fmla="*/ 0 h 135"/>
                  <a:gd name="T2" fmla="*/ 188 w 189"/>
                  <a:gd name="T3" fmla="*/ 134 h 135"/>
                  <a:gd name="T4" fmla="*/ 0 w 189"/>
                  <a:gd name="T5" fmla="*/ 78 h 135"/>
                  <a:gd name="T6" fmla="*/ 50 w 189"/>
                  <a:gd name="T7" fmla="*/ 0 h 135"/>
                  <a:gd name="T8" fmla="*/ 0 60000 65536"/>
                  <a:gd name="T9" fmla="*/ 0 60000 65536"/>
                  <a:gd name="T10" fmla="*/ 0 60000 65536"/>
                  <a:gd name="T11" fmla="*/ 0 60000 65536"/>
                  <a:gd name="T12" fmla="*/ 0 w 189"/>
                  <a:gd name="T13" fmla="*/ 0 h 135"/>
                  <a:gd name="T14" fmla="*/ 189 w 189"/>
                  <a:gd name="T15" fmla="*/ 135 h 135"/>
                </a:gdLst>
                <a:ahLst/>
                <a:cxnLst>
                  <a:cxn ang="T8">
                    <a:pos x="T0" y="T1"/>
                  </a:cxn>
                  <a:cxn ang="T9">
                    <a:pos x="T2" y="T3"/>
                  </a:cxn>
                  <a:cxn ang="T10">
                    <a:pos x="T4" y="T5"/>
                  </a:cxn>
                  <a:cxn ang="T11">
                    <a:pos x="T6" y="T7"/>
                  </a:cxn>
                </a:cxnLst>
                <a:rect l="T12" t="T13" r="T14" b="T15"/>
                <a:pathLst>
                  <a:path w="189" h="135">
                    <a:moveTo>
                      <a:pt x="50" y="0"/>
                    </a:moveTo>
                    <a:lnTo>
                      <a:pt x="188" y="134"/>
                    </a:lnTo>
                    <a:lnTo>
                      <a:pt x="0" y="78"/>
                    </a:lnTo>
                    <a:lnTo>
                      <a:pt x="50" y="0"/>
                    </a:lnTo>
                  </a:path>
                </a:pathLst>
              </a:custGeom>
              <a:solidFill>
                <a:srgbClr val="063DE8"/>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sp>
            <p:nvSpPr>
              <p:cNvPr id="138" name="Freeform 435"/>
              <p:cNvSpPr>
                <a:spLocks/>
              </p:cNvSpPr>
              <p:nvPr/>
            </p:nvSpPr>
            <p:spPr bwMode="auto">
              <a:xfrm>
                <a:off x="37" y="2983"/>
                <a:ext cx="189" cy="135"/>
              </a:xfrm>
              <a:custGeom>
                <a:avLst/>
                <a:gdLst>
                  <a:gd name="T0" fmla="*/ 138 w 189"/>
                  <a:gd name="T1" fmla="*/ 0 h 135"/>
                  <a:gd name="T2" fmla="*/ 0 w 189"/>
                  <a:gd name="T3" fmla="*/ 134 h 135"/>
                  <a:gd name="T4" fmla="*/ 188 w 189"/>
                  <a:gd name="T5" fmla="*/ 78 h 135"/>
                  <a:gd name="T6" fmla="*/ 138 w 189"/>
                  <a:gd name="T7" fmla="*/ 0 h 135"/>
                  <a:gd name="T8" fmla="*/ 0 60000 65536"/>
                  <a:gd name="T9" fmla="*/ 0 60000 65536"/>
                  <a:gd name="T10" fmla="*/ 0 60000 65536"/>
                  <a:gd name="T11" fmla="*/ 0 60000 65536"/>
                  <a:gd name="T12" fmla="*/ 0 w 189"/>
                  <a:gd name="T13" fmla="*/ 0 h 135"/>
                  <a:gd name="T14" fmla="*/ 189 w 189"/>
                  <a:gd name="T15" fmla="*/ 135 h 135"/>
                </a:gdLst>
                <a:ahLst/>
                <a:cxnLst>
                  <a:cxn ang="T8">
                    <a:pos x="T0" y="T1"/>
                  </a:cxn>
                  <a:cxn ang="T9">
                    <a:pos x="T2" y="T3"/>
                  </a:cxn>
                  <a:cxn ang="T10">
                    <a:pos x="T4" y="T5"/>
                  </a:cxn>
                  <a:cxn ang="T11">
                    <a:pos x="T6" y="T7"/>
                  </a:cxn>
                </a:cxnLst>
                <a:rect l="T12" t="T13" r="T14" b="T15"/>
                <a:pathLst>
                  <a:path w="189" h="135">
                    <a:moveTo>
                      <a:pt x="138" y="0"/>
                    </a:moveTo>
                    <a:lnTo>
                      <a:pt x="0" y="134"/>
                    </a:lnTo>
                    <a:lnTo>
                      <a:pt x="188" y="78"/>
                    </a:lnTo>
                    <a:lnTo>
                      <a:pt x="138" y="0"/>
                    </a:lnTo>
                  </a:path>
                </a:pathLst>
              </a:custGeom>
              <a:solidFill>
                <a:srgbClr val="063DE8"/>
              </a:solidFill>
              <a:ln w="12700" cap="rnd" cmpd="sng">
                <a:solidFill>
                  <a:schemeClr val="tx1"/>
                </a:solidFill>
                <a:prstDash val="solid"/>
                <a:round/>
                <a:headEnd type="none" w="med" len="med"/>
                <a:tailEnd type="none" w="med" len="med"/>
              </a:ln>
            </p:spPr>
            <p:txBody>
              <a:bodyPr/>
              <a:lstStyle/>
              <a:p>
                <a:pPr fontAlgn="auto">
                  <a:spcBef>
                    <a:spcPts val="0"/>
                  </a:spcBef>
                  <a:spcAft>
                    <a:spcPts val="0"/>
                  </a:spcAft>
                </a:pPr>
                <a:endParaRPr lang="en-US">
                  <a:solidFill>
                    <a:srgbClr val="000000"/>
                  </a:solidFill>
                  <a:latin typeface="Calibri"/>
                  <a:cs typeface="+mn-cs"/>
                </a:endParaRPr>
              </a:p>
            </p:txBody>
          </p:sp>
        </p:grpSp>
      </p:grpSp>
      <p:pic>
        <p:nvPicPr>
          <p:cNvPr id="139" name="Picture 2" descr="File:US I Corps.svg">
            <a:hlinkClick r:id="rId15"/>
          </p:cNvPr>
          <p:cNvPicPr>
            <a:picLocks noChangeAspect="1" noChangeArrowheads="1"/>
          </p:cNvPicPr>
          <p:nvPr/>
        </p:nvPicPr>
        <p:blipFill>
          <a:blip r:embed="rId16" cstate="print"/>
          <a:srcRect/>
          <a:stretch>
            <a:fillRect/>
          </a:stretch>
        </p:blipFill>
        <p:spPr bwMode="auto">
          <a:xfrm>
            <a:off x="1725671" y="4468036"/>
            <a:ext cx="228600" cy="228600"/>
          </a:xfrm>
          <a:prstGeom prst="rect">
            <a:avLst/>
          </a:prstGeom>
          <a:noFill/>
          <a:ln w="9525">
            <a:noFill/>
            <a:miter lim="800000"/>
            <a:headEnd/>
            <a:tailEnd/>
          </a:ln>
        </p:spPr>
      </p:pic>
      <p:sp>
        <p:nvSpPr>
          <p:cNvPr id="140" name="TextBox 139"/>
          <p:cNvSpPr txBox="1"/>
          <p:nvPr/>
        </p:nvSpPr>
        <p:spPr>
          <a:xfrm>
            <a:off x="4862922" y="4123108"/>
            <a:ext cx="356188" cy="276999"/>
          </a:xfrm>
          <a:prstGeom prst="rect">
            <a:avLst/>
          </a:prstGeom>
          <a:noFill/>
        </p:spPr>
        <p:txBody>
          <a:bodyPr wrap="none" rtlCol="0">
            <a:spAutoFit/>
          </a:bodyPr>
          <a:lstStyle/>
          <a:p>
            <a:pPr fontAlgn="auto">
              <a:spcBef>
                <a:spcPts val="0"/>
              </a:spcBef>
              <a:spcAft>
                <a:spcPts val="0"/>
              </a:spcAft>
            </a:pPr>
            <a:r>
              <a:rPr lang="en-US" sz="1200" b="1" dirty="0" smtClean="0">
                <a:solidFill>
                  <a:srgbClr val="000000"/>
                </a:solidFill>
                <a:latin typeface="Calibri"/>
                <a:cs typeface="+mn-cs"/>
              </a:rPr>
              <a:t>8A</a:t>
            </a:r>
            <a:endParaRPr lang="en-US" sz="1200" b="1" dirty="0">
              <a:solidFill>
                <a:srgbClr val="000000"/>
              </a:solidFill>
              <a:latin typeface="Calibri"/>
              <a:cs typeface="+mn-cs"/>
            </a:endParaRPr>
          </a:p>
        </p:txBody>
      </p:sp>
      <p:pic>
        <p:nvPicPr>
          <p:cNvPr id="141" name="Picture 170"/>
          <p:cNvPicPr>
            <a:picLocks noChangeAspect="1" noChangeArrowheads="1"/>
          </p:cNvPicPr>
          <p:nvPr/>
        </p:nvPicPr>
        <p:blipFill>
          <a:blip r:embed="rId17" cstate="print"/>
          <a:srcRect/>
          <a:stretch>
            <a:fillRect/>
          </a:stretch>
        </p:blipFill>
        <p:spPr bwMode="auto">
          <a:xfrm>
            <a:off x="4898435" y="4427194"/>
            <a:ext cx="292100" cy="290512"/>
          </a:xfrm>
          <a:prstGeom prst="rect">
            <a:avLst/>
          </a:prstGeom>
          <a:noFill/>
          <a:ln w="9525">
            <a:noFill/>
            <a:miter lim="800000"/>
            <a:headEnd/>
            <a:tailEnd/>
          </a:ln>
        </p:spPr>
      </p:pic>
      <p:sp>
        <p:nvSpPr>
          <p:cNvPr id="64" name="Rectangle 63"/>
          <p:cNvSpPr/>
          <p:nvPr/>
        </p:nvSpPr>
        <p:spPr>
          <a:xfrm>
            <a:off x="-48025" y="6671051"/>
            <a:ext cx="2039787" cy="218636"/>
          </a:xfrm>
          <a:prstGeom prst="rect">
            <a:avLst/>
          </a:prstGeom>
        </p:spPr>
        <p:txBody>
          <a:bodyPr wrap="square">
            <a:spAutoFit/>
          </a:bodyPr>
          <a:lstStyle/>
          <a:p>
            <a:pPr>
              <a:buNone/>
            </a:pPr>
            <a:r>
              <a:rPr lang="en-US" sz="800" b="1" dirty="0">
                <a:solidFill>
                  <a:prstClr val="black"/>
                </a:solidFill>
                <a:latin typeface="Arial Narrow" panose="020B0606020202030204" pitchFamily="34" charset="0"/>
                <a:cs typeface="Arial" panose="020B0604020202020204" pitchFamily="34" charset="0"/>
              </a:rPr>
              <a:t>Distribution A. Approved for Public </a:t>
            </a:r>
            <a:r>
              <a:rPr lang="en-US" sz="800" b="1" dirty="0" smtClean="0">
                <a:solidFill>
                  <a:prstClr val="black"/>
                </a:solidFill>
                <a:latin typeface="Arial Narrow" panose="020B0606020202030204" pitchFamily="34" charset="0"/>
                <a:cs typeface="Arial" panose="020B0604020202020204" pitchFamily="34" charset="0"/>
              </a:rPr>
              <a:t>Release.</a:t>
            </a:r>
            <a:endParaRPr lang="en-US" sz="800" b="1" dirty="0">
              <a:solidFill>
                <a:prstClr val="black"/>
              </a:solidFill>
              <a:latin typeface="Arial Narrow" panose="020B0606020202030204" pitchFamily="34" charset="0"/>
              <a:cs typeface="Arial" panose="020B0604020202020204" pitchFamily="34" charset="0"/>
            </a:endParaRPr>
          </a:p>
        </p:txBody>
      </p:sp>
      <p:cxnSp>
        <p:nvCxnSpPr>
          <p:cNvPr id="10" name="Straight Connector 9"/>
          <p:cNvCxnSpPr/>
          <p:nvPr/>
        </p:nvCxnSpPr>
        <p:spPr>
          <a:xfrm>
            <a:off x="5561045" y="1273415"/>
            <a:ext cx="16307" cy="31771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75467" y="2882589"/>
            <a:ext cx="3345441" cy="1569660"/>
          </a:xfrm>
          <a:prstGeom prst="rect">
            <a:avLst/>
          </a:prstGeom>
          <a:noFill/>
        </p:spPr>
        <p:txBody>
          <a:bodyPr wrap="square" rtlCol="0">
            <a:spAutoFit/>
          </a:bodyPr>
          <a:lstStyle/>
          <a:p>
            <a:r>
              <a:rPr lang="en-US" sz="1200" dirty="0" smtClean="0"/>
              <a:t>FA </a:t>
            </a:r>
            <a:r>
              <a:rPr lang="en-US" sz="1200" dirty="0"/>
              <a:t>BNS </a:t>
            </a:r>
            <a:r>
              <a:rPr lang="en-US" sz="1200" dirty="0" smtClean="0"/>
              <a:t>REMAIN </a:t>
            </a:r>
            <a:r>
              <a:rPr lang="en-US" sz="1200" dirty="0"/>
              <a:t>UNDER </a:t>
            </a:r>
            <a:r>
              <a:rPr lang="en-US" sz="1200" dirty="0" smtClean="0"/>
              <a:t>FULL </a:t>
            </a:r>
            <a:r>
              <a:rPr lang="en-US" sz="1200" dirty="0"/>
              <a:t>COMMAND AUTHORITY OF </a:t>
            </a:r>
            <a:r>
              <a:rPr lang="en-US" sz="1200" dirty="0" smtClean="0"/>
              <a:t>BCT </a:t>
            </a:r>
            <a:r>
              <a:rPr lang="en-US" sz="1200" dirty="0"/>
              <a:t>COMMANDER TO INCLUDE RATER RESPONSIBILITIES FOR THE FA BN COMMANDER, SENIOR RATER RESPONSIBILITIES FOR THE BATTERY AND FORWARD SUPPORT COMPANY COMMANDERS AND REVIEWER RESPONSIBILITIES FOR SENIOR NON-COMMISSIONED OFFICERS. </a:t>
            </a:r>
          </a:p>
        </p:txBody>
      </p:sp>
      <p:sp>
        <p:nvSpPr>
          <p:cNvPr id="11" name="Rectangle 10"/>
          <p:cNvSpPr/>
          <p:nvPr/>
        </p:nvSpPr>
        <p:spPr>
          <a:xfrm>
            <a:off x="1039470" y="2715890"/>
            <a:ext cx="4572000" cy="1015663"/>
          </a:xfrm>
          <a:prstGeom prst="rect">
            <a:avLst/>
          </a:prstGeom>
        </p:spPr>
        <p:txBody>
          <a:bodyPr>
            <a:spAutoFit/>
          </a:bodyPr>
          <a:lstStyle/>
          <a:p>
            <a:endParaRPr lang="en-US" sz="1200" dirty="0">
              <a:solidFill>
                <a:srgbClr val="000000"/>
              </a:solidFill>
              <a:latin typeface="Calibri" panose="020F0502020204030204" pitchFamily="34" charset="0"/>
            </a:endParaRPr>
          </a:p>
          <a:p>
            <a:r>
              <a:rPr lang="en-US" sz="1200" dirty="0" smtClean="0">
                <a:solidFill>
                  <a:srgbClr val="000000"/>
                </a:solidFill>
                <a:latin typeface="Calibri" panose="020F0502020204030204" pitchFamily="34" charset="0"/>
              </a:rPr>
              <a:t>FORSCOM </a:t>
            </a:r>
            <a:r>
              <a:rPr lang="en-US" sz="1200" dirty="0">
                <a:solidFill>
                  <a:srgbClr val="000000"/>
                </a:solidFill>
                <a:latin typeface="Calibri" panose="020F0502020204030204" pitchFamily="34" charset="0"/>
              </a:rPr>
              <a:t>BCT FA BNS DIRECTED FOR ATTACHMENT TO THE </a:t>
            </a:r>
            <a:r>
              <a:rPr lang="en-US" sz="1200" dirty="0" smtClean="0">
                <a:solidFill>
                  <a:srgbClr val="000000"/>
                </a:solidFill>
                <a:latin typeface="Calibri" panose="020F0502020204030204" pitchFamily="34" charset="0"/>
              </a:rPr>
              <a:t>DIVARTY RESPECTIVELY </a:t>
            </a:r>
            <a:r>
              <a:rPr lang="en-US" sz="1200" dirty="0">
                <a:solidFill>
                  <a:srgbClr val="000000"/>
                </a:solidFill>
                <a:latin typeface="Calibri" panose="020F0502020204030204" pitchFamily="34" charset="0"/>
              </a:rPr>
              <a:t>REMAIN IN EFFECT IAW GUIDANCE </a:t>
            </a:r>
            <a:r>
              <a:rPr lang="en-US" sz="1200" dirty="0" smtClean="0">
                <a:solidFill>
                  <a:srgbClr val="000000"/>
                </a:solidFill>
                <a:latin typeface="Calibri" panose="020F0502020204030204" pitchFamily="34" charset="0"/>
              </a:rPr>
              <a:t>PER: </a:t>
            </a:r>
            <a:endParaRPr lang="en-US" sz="1200" dirty="0"/>
          </a:p>
          <a:p>
            <a:r>
              <a:rPr lang="en-US" sz="1200" dirty="0" smtClean="0"/>
              <a:t>U.S</a:t>
            </a:r>
            <a:r>
              <a:rPr lang="en-US" sz="1200" dirty="0"/>
              <a:t>. ARMY FORCES COMMAND (FORSCOM) DIVISION ARTILLERY (DIVARTY) IMPLEMENTATION </a:t>
            </a:r>
            <a:r>
              <a:rPr lang="en-US" sz="1200" dirty="0" smtClean="0"/>
              <a:t>ORDER, April 2014 </a:t>
            </a:r>
            <a:endParaRPr lang="en-US" sz="1200" dirty="0"/>
          </a:p>
        </p:txBody>
      </p:sp>
      <p:cxnSp>
        <p:nvCxnSpPr>
          <p:cNvPr id="70" name="Straight Connector 69"/>
          <p:cNvCxnSpPr/>
          <p:nvPr/>
        </p:nvCxnSpPr>
        <p:spPr>
          <a:xfrm>
            <a:off x="982776" y="1273415"/>
            <a:ext cx="16307" cy="31771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378" y="2988094"/>
            <a:ext cx="1210003" cy="369332"/>
          </a:xfrm>
          <a:prstGeom prst="rect">
            <a:avLst/>
          </a:prstGeom>
          <a:noFill/>
        </p:spPr>
        <p:txBody>
          <a:bodyPr wrap="square" rtlCol="0">
            <a:spAutoFit/>
          </a:bodyPr>
          <a:lstStyle/>
          <a:p>
            <a:r>
              <a:rPr lang="en-US" dirty="0" smtClean="0"/>
              <a:t>USARPAC</a:t>
            </a:r>
            <a:endParaRPr lang="en-US" dirty="0"/>
          </a:p>
        </p:txBody>
      </p:sp>
    </p:spTree>
    <p:extLst>
      <p:ext uri="{BB962C8B-B14F-4D97-AF65-F5344CB8AC3E}">
        <p14:creationId xmlns:p14="http://schemas.microsoft.com/office/powerpoint/2010/main" val="96437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B4014E-1D69-49F9-9EE4-B7C12CE4917B}" type="slidenum">
              <a:rPr lang="en-US" smtClean="0"/>
              <a:pPr/>
              <a:t>11</a:t>
            </a:fld>
            <a:endParaRPr lang="en-US"/>
          </a:p>
        </p:txBody>
      </p:sp>
      <p:cxnSp>
        <p:nvCxnSpPr>
          <p:cNvPr id="3" name="Straight Connector 2"/>
          <p:cNvCxnSpPr/>
          <p:nvPr/>
        </p:nvCxnSpPr>
        <p:spPr bwMode="auto">
          <a:xfrm>
            <a:off x="3581394" y="3426193"/>
            <a:ext cx="1031630" cy="0"/>
          </a:xfrm>
          <a:prstGeom prst="line">
            <a:avLst/>
          </a:prstGeom>
          <a:solidFill>
            <a:schemeClr val="accent1"/>
          </a:solidFill>
          <a:ln w="28575" cap="flat" cmpd="sng" algn="ctr">
            <a:solidFill>
              <a:schemeClr val="tx1"/>
            </a:solidFill>
            <a:prstDash val="sysDot"/>
            <a:round/>
            <a:headEnd type="none" w="med" len="med"/>
            <a:tailEnd type="none" w="med" len="med"/>
          </a:ln>
          <a:effectLst/>
        </p:spPr>
      </p:cxnSp>
      <p:sp>
        <p:nvSpPr>
          <p:cNvPr id="4" name="Title 1"/>
          <p:cNvSpPr txBox="1">
            <a:spLocks/>
          </p:cNvSpPr>
          <p:nvPr/>
        </p:nvSpPr>
        <p:spPr>
          <a:xfrm>
            <a:off x="1052451" y="374800"/>
            <a:ext cx="6933595" cy="99119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1CD, 1 ID, 4 ID, 10</a:t>
            </a:r>
            <a:r>
              <a:rPr kumimoji="0" lang="en-US" sz="3200" b="1" i="0" u="none" strike="noStrike" kern="1200" cap="none" spc="0" normalizeH="0" baseline="30000" noProof="0" dirty="0" smtClean="0">
                <a:ln>
                  <a:noFill/>
                </a:ln>
                <a:solidFill>
                  <a:schemeClr val="bg1"/>
                </a:solidFill>
                <a:effectLst/>
                <a:uLnTx/>
                <a:uFillTx/>
                <a:latin typeface="+mj-lt"/>
                <a:ea typeface="+mj-ea"/>
                <a:cs typeface="+mj-cs"/>
              </a:rPr>
              <a:t>th</a:t>
            </a:r>
            <a:r>
              <a:rPr kumimoji="0" lang="en-US" sz="3200" b="1" i="0" u="none" strike="noStrike" kern="1200" cap="none" spc="0" normalizeH="0" baseline="0" noProof="0" dirty="0" smtClean="0">
                <a:ln>
                  <a:noFill/>
                </a:ln>
                <a:solidFill>
                  <a:schemeClr val="bg1"/>
                </a:solidFill>
                <a:effectLst/>
                <a:uLnTx/>
                <a:uFillTx/>
                <a:latin typeface="+mj-lt"/>
                <a:ea typeface="+mj-ea"/>
                <a:cs typeface="+mj-cs"/>
              </a:rPr>
              <a:t> MTN </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Rectangle 4"/>
          <p:cNvSpPr/>
          <p:nvPr/>
        </p:nvSpPr>
        <p:spPr bwMode="auto">
          <a:xfrm>
            <a:off x="4519251" y="3136048"/>
            <a:ext cx="535913" cy="3429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6478" tIns="43239" rIns="86478" bIns="43239" numCol="1" rtlCol="0" anchor="t" anchorCtr="0" compatLnSpc="1">
            <a:prstTxWarp prst="textNoShape">
              <a:avLst/>
            </a:prstTxWarp>
          </a:bodyPr>
          <a:lstStyle/>
          <a:p>
            <a:pPr algn="ctr" defTabSz="914321" fontAlgn="base">
              <a:spcBef>
                <a:spcPct val="0"/>
              </a:spcBef>
              <a:spcAft>
                <a:spcPct val="0"/>
              </a:spcAft>
            </a:pPr>
            <a:endParaRPr lang="en-US" sz="1000" b="1" dirty="0">
              <a:solidFill>
                <a:srgbClr val="000000"/>
              </a:solidFill>
              <a:latin typeface="Arial" charset="0"/>
            </a:endParaRPr>
          </a:p>
        </p:txBody>
      </p:sp>
      <p:sp>
        <p:nvSpPr>
          <p:cNvPr id="6" name="TextBox 5"/>
          <p:cNvSpPr txBox="1"/>
          <p:nvPr/>
        </p:nvSpPr>
        <p:spPr>
          <a:xfrm>
            <a:off x="4646127" y="2911844"/>
            <a:ext cx="270527" cy="288541"/>
          </a:xfrm>
          <a:prstGeom prst="rect">
            <a:avLst/>
          </a:prstGeom>
          <a:noFill/>
        </p:spPr>
        <p:txBody>
          <a:bodyPr wrap="none" lIns="86478" tIns="43239" rIns="86478" bIns="43239" rtlCol="0">
            <a:spAutoFit/>
          </a:bodyPr>
          <a:lstStyle/>
          <a:p>
            <a:pPr algn="ctr" fontAlgn="base">
              <a:spcBef>
                <a:spcPct val="0"/>
              </a:spcBef>
              <a:spcAft>
                <a:spcPct val="0"/>
              </a:spcAft>
            </a:pPr>
            <a:r>
              <a:rPr lang="en-US" sz="1300" b="1" dirty="0" err="1">
                <a:solidFill>
                  <a:srgbClr val="000000"/>
                </a:solidFill>
                <a:latin typeface="Arial" charset="0"/>
              </a:rPr>
              <a:t>ll</a:t>
            </a:r>
            <a:endParaRPr lang="en-US" sz="1300" b="1" dirty="0">
              <a:solidFill>
                <a:srgbClr val="000000"/>
              </a:solidFill>
              <a:latin typeface="Arial" charset="0"/>
            </a:endParaRPr>
          </a:p>
        </p:txBody>
      </p:sp>
      <p:sp>
        <p:nvSpPr>
          <p:cNvPr id="7" name="Rectangle 6"/>
          <p:cNvSpPr/>
          <p:nvPr/>
        </p:nvSpPr>
        <p:spPr bwMode="auto">
          <a:xfrm>
            <a:off x="5860332" y="2098672"/>
            <a:ext cx="3172595" cy="2438155"/>
          </a:xfrm>
          <a:prstGeom prst="rect">
            <a:avLst/>
          </a:prstGeom>
          <a:noFill/>
          <a:ln w="9525" cap="flat" cmpd="sng" algn="ctr">
            <a:solidFill>
              <a:srgbClr val="FF0000"/>
            </a:solidFill>
            <a:prstDash val="solid"/>
            <a:round/>
            <a:headEnd type="none" w="med" len="med"/>
            <a:tailEnd type="none" w="med" len="med"/>
          </a:ln>
          <a:effectLst/>
        </p:spPr>
        <p:txBody>
          <a:bodyPr vert="horz" wrap="square" lIns="86478" tIns="43239" rIns="86478" bIns="43239" numCol="1" rtlCol="0" anchor="t" anchorCtr="0" compatLnSpc="1">
            <a:prstTxWarp prst="textNoShape">
              <a:avLst/>
            </a:prstTxWarp>
          </a:bodyPr>
          <a:lstStyle/>
          <a:p>
            <a:pPr algn="ctr" defTabSz="914321" fontAlgn="base">
              <a:spcBef>
                <a:spcPct val="0"/>
              </a:spcBef>
              <a:spcAft>
                <a:spcPct val="0"/>
              </a:spcAft>
            </a:pPr>
            <a:endParaRPr lang="en-US" sz="1000" b="1" dirty="0">
              <a:solidFill>
                <a:srgbClr val="000000"/>
              </a:solidFill>
              <a:latin typeface="Arial" charset="0"/>
            </a:endParaRPr>
          </a:p>
        </p:txBody>
      </p:sp>
      <p:sp>
        <p:nvSpPr>
          <p:cNvPr id="8" name="Rectangle 7"/>
          <p:cNvSpPr/>
          <p:nvPr/>
        </p:nvSpPr>
        <p:spPr bwMode="auto">
          <a:xfrm>
            <a:off x="117934" y="2098427"/>
            <a:ext cx="3390009" cy="3975453"/>
          </a:xfrm>
          <a:prstGeom prst="rect">
            <a:avLst/>
          </a:prstGeom>
          <a:noFill/>
          <a:ln w="9525" cap="flat" cmpd="sng" algn="ctr">
            <a:solidFill>
              <a:srgbClr val="0000FF"/>
            </a:solidFill>
            <a:prstDash val="solid"/>
            <a:round/>
            <a:headEnd type="none" w="med" len="med"/>
            <a:tailEnd type="none" w="med" len="med"/>
          </a:ln>
          <a:effectLst/>
        </p:spPr>
        <p:txBody>
          <a:bodyPr vert="horz" wrap="square" lIns="86478" tIns="43239" rIns="86478" bIns="43239" numCol="1" rtlCol="0" anchor="t" anchorCtr="0" compatLnSpc="1">
            <a:prstTxWarp prst="textNoShape">
              <a:avLst/>
            </a:prstTxWarp>
          </a:bodyPr>
          <a:lstStyle/>
          <a:p>
            <a:pPr algn="ctr" defTabSz="914321" fontAlgn="base">
              <a:spcBef>
                <a:spcPct val="0"/>
              </a:spcBef>
              <a:spcAft>
                <a:spcPct val="0"/>
              </a:spcAft>
            </a:pPr>
            <a:endParaRPr lang="en-US" sz="1000" b="1" dirty="0">
              <a:solidFill>
                <a:srgbClr val="000000"/>
              </a:solidFill>
              <a:latin typeface="Arial" charset="0"/>
            </a:endParaRPr>
          </a:p>
        </p:txBody>
      </p:sp>
      <p:cxnSp>
        <p:nvCxnSpPr>
          <p:cNvPr id="9" name="Straight Connector 8"/>
          <p:cNvCxnSpPr/>
          <p:nvPr/>
        </p:nvCxnSpPr>
        <p:spPr bwMode="auto">
          <a:xfrm>
            <a:off x="3581399" y="3241554"/>
            <a:ext cx="93785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TextBox 9"/>
          <p:cNvSpPr txBox="1"/>
          <p:nvPr/>
        </p:nvSpPr>
        <p:spPr>
          <a:xfrm>
            <a:off x="3679474" y="2964615"/>
            <a:ext cx="730054" cy="259687"/>
          </a:xfrm>
          <a:prstGeom prst="rect">
            <a:avLst/>
          </a:prstGeom>
          <a:noFill/>
        </p:spPr>
        <p:txBody>
          <a:bodyPr wrap="none" lIns="86478" tIns="43239" rIns="86478" bIns="43239" rtlCol="0">
            <a:spAutoFit/>
          </a:bodyPr>
          <a:lstStyle/>
          <a:p>
            <a:pPr algn="ctr" fontAlgn="base">
              <a:spcBef>
                <a:spcPct val="0"/>
              </a:spcBef>
              <a:spcAft>
                <a:spcPct val="0"/>
              </a:spcAft>
            </a:pPr>
            <a:r>
              <a:rPr lang="en-US" sz="1100" b="1" dirty="0">
                <a:solidFill>
                  <a:srgbClr val="000000"/>
                </a:solidFill>
                <a:latin typeface="Arial" charset="0"/>
              </a:rPr>
              <a:t>Organic</a:t>
            </a:r>
          </a:p>
        </p:txBody>
      </p:sp>
      <p:cxnSp>
        <p:nvCxnSpPr>
          <p:cNvPr id="11" name="Straight Connector 10"/>
          <p:cNvCxnSpPr/>
          <p:nvPr/>
        </p:nvCxnSpPr>
        <p:spPr bwMode="auto">
          <a:xfrm>
            <a:off x="5052952" y="3239355"/>
            <a:ext cx="666871" cy="2199"/>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12" name="TextBox 11"/>
          <p:cNvSpPr txBox="1"/>
          <p:nvPr/>
        </p:nvSpPr>
        <p:spPr>
          <a:xfrm>
            <a:off x="533400" y="1793627"/>
            <a:ext cx="2707328" cy="288541"/>
          </a:xfrm>
          <a:prstGeom prst="rect">
            <a:avLst/>
          </a:prstGeom>
          <a:noFill/>
        </p:spPr>
        <p:txBody>
          <a:bodyPr wrap="square" lIns="86478" tIns="43239" rIns="86478" bIns="43239" rtlCol="0">
            <a:spAutoFit/>
          </a:bodyPr>
          <a:lstStyle/>
          <a:p>
            <a:pPr algn="ctr" fontAlgn="base">
              <a:spcBef>
                <a:spcPct val="0"/>
              </a:spcBef>
              <a:spcAft>
                <a:spcPct val="0"/>
              </a:spcAft>
            </a:pPr>
            <a:r>
              <a:rPr lang="en-US" sz="1300" b="1" dirty="0">
                <a:solidFill>
                  <a:srgbClr val="000000"/>
                </a:solidFill>
                <a:latin typeface="Arial" charset="0"/>
              </a:rPr>
              <a:t>BCT Commander</a:t>
            </a:r>
          </a:p>
        </p:txBody>
      </p:sp>
      <p:sp>
        <p:nvSpPr>
          <p:cNvPr id="13" name="TextBox 12"/>
          <p:cNvSpPr txBox="1"/>
          <p:nvPr/>
        </p:nvSpPr>
        <p:spPr>
          <a:xfrm>
            <a:off x="5838346" y="1793627"/>
            <a:ext cx="2707328" cy="288541"/>
          </a:xfrm>
          <a:prstGeom prst="rect">
            <a:avLst/>
          </a:prstGeom>
          <a:noFill/>
        </p:spPr>
        <p:txBody>
          <a:bodyPr wrap="square" lIns="86478" tIns="43239" rIns="86478" bIns="43239" rtlCol="0">
            <a:spAutoFit/>
          </a:bodyPr>
          <a:lstStyle/>
          <a:p>
            <a:pPr algn="ctr" fontAlgn="base">
              <a:spcBef>
                <a:spcPct val="0"/>
              </a:spcBef>
              <a:spcAft>
                <a:spcPct val="0"/>
              </a:spcAft>
            </a:pPr>
            <a:r>
              <a:rPr lang="en-US" sz="1300" b="1" dirty="0">
                <a:solidFill>
                  <a:srgbClr val="000000"/>
                </a:solidFill>
                <a:latin typeface="Arial" charset="0"/>
              </a:rPr>
              <a:t>DIVARTY Commander</a:t>
            </a:r>
          </a:p>
        </p:txBody>
      </p:sp>
      <p:sp>
        <p:nvSpPr>
          <p:cNvPr id="14" name="TextBox 13"/>
          <p:cNvSpPr txBox="1"/>
          <p:nvPr/>
        </p:nvSpPr>
        <p:spPr>
          <a:xfrm>
            <a:off x="5860330" y="2079625"/>
            <a:ext cx="3131269" cy="2457202"/>
          </a:xfrm>
          <a:prstGeom prst="rect">
            <a:avLst/>
          </a:prstGeom>
          <a:noFill/>
        </p:spPr>
        <p:txBody>
          <a:bodyPr wrap="square" lIns="86478" tIns="43239" rIns="86478" bIns="43239" rtlCol="0">
            <a:spAutoFit/>
          </a:bodyPr>
          <a:lstStyle/>
          <a:p>
            <a:pPr fontAlgn="base">
              <a:spcBef>
                <a:spcPct val="0"/>
              </a:spcBef>
              <a:spcAft>
                <a:spcPct val="0"/>
              </a:spcAft>
            </a:pPr>
            <a:r>
              <a:rPr lang="en-US" sz="1100" dirty="0">
                <a:solidFill>
                  <a:srgbClr val="000000"/>
                </a:solidFill>
                <a:latin typeface="Arial" charset="0"/>
              </a:rPr>
              <a:t>+ Enable Mission Command</a:t>
            </a:r>
          </a:p>
          <a:p>
            <a:pPr fontAlgn="base">
              <a:spcBef>
                <a:spcPct val="0"/>
              </a:spcBef>
              <a:spcAft>
                <a:spcPct val="0"/>
              </a:spcAft>
            </a:pPr>
            <a:r>
              <a:rPr lang="en-US" sz="1100" dirty="0">
                <a:solidFill>
                  <a:srgbClr val="000000"/>
                </a:solidFill>
                <a:latin typeface="Arial" charset="0"/>
              </a:rPr>
              <a:t>+ Provide training guidance input to the </a:t>
            </a:r>
            <a:r>
              <a:rPr lang="en-US" sz="1100" dirty="0" smtClean="0">
                <a:solidFill>
                  <a:srgbClr val="000000"/>
                </a:solidFill>
                <a:latin typeface="Arial" charset="0"/>
              </a:rPr>
              <a:t>BCT </a:t>
            </a:r>
            <a:r>
              <a:rPr lang="en-US" sz="1100" dirty="0">
                <a:solidFill>
                  <a:srgbClr val="000000"/>
                </a:solidFill>
                <a:latin typeface="Arial" charset="0"/>
              </a:rPr>
              <a:t>CDR </a:t>
            </a:r>
            <a:r>
              <a:rPr lang="en-US" sz="1100" dirty="0" smtClean="0">
                <a:solidFill>
                  <a:srgbClr val="000000"/>
                </a:solidFill>
                <a:latin typeface="Arial" charset="0"/>
              </a:rPr>
              <a:t>for </a:t>
            </a:r>
            <a:r>
              <a:rPr lang="en-US" sz="1100" dirty="0">
                <a:solidFill>
                  <a:srgbClr val="000000"/>
                </a:solidFill>
                <a:latin typeface="Arial" charset="0"/>
              </a:rPr>
              <a:t>organizational training and unit readiness</a:t>
            </a:r>
          </a:p>
          <a:p>
            <a:pPr fontAlgn="base">
              <a:spcBef>
                <a:spcPct val="0"/>
              </a:spcBef>
              <a:spcAft>
                <a:spcPct val="0"/>
              </a:spcAft>
            </a:pPr>
            <a:r>
              <a:rPr lang="en-US" sz="1100" dirty="0" smtClean="0">
                <a:solidFill>
                  <a:srgbClr val="000000"/>
                </a:solidFill>
                <a:latin typeface="Arial" charset="0"/>
              </a:rPr>
              <a:t>+ </a:t>
            </a:r>
            <a:r>
              <a:rPr lang="en-US" sz="1100" dirty="0">
                <a:solidFill>
                  <a:srgbClr val="000000"/>
                </a:solidFill>
                <a:latin typeface="Arial" charset="0"/>
              </a:rPr>
              <a:t>ICW the </a:t>
            </a:r>
            <a:r>
              <a:rPr lang="en-US" sz="1100" dirty="0" smtClean="0">
                <a:solidFill>
                  <a:srgbClr val="000000"/>
                </a:solidFill>
                <a:latin typeface="Arial" charset="0"/>
              </a:rPr>
              <a:t>BCT CDR</a:t>
            </a:r>
            <a:r>
              <a:rPr lang="en-US" sz="1100" dirty="0">
                <a:solidFill>
                  <a:srgbClr val="000000"/>
                </a:solidFill>
                <a:latin typeface="Arial" charset="0"/>
              </a:rPr>
              <a:t>, assess </a:t>
            </a:r>
            <a:r>
              <a:rPr lang="en-US" sz="1100" dirty="0" smtClean="0">
                <a:solidFill>
                  <a:srgbClr val="000000"/>
                </a:solidFill>
                <a:latin typeface="Arial" charset="0"/>
              </a:rPr>
              <a:t>training </a:t>
            </a:r>
            <a:r>
              <a:rPr lang="en-US" sz="1100" dirty="0">
                <a:solidFill>
                  <a:srgbClr val="000000"/>
                </a:solidFill>
                <a:latin typeface="Arial" charset="0"/>
              </a:rPr>
              <a:t>and provide training </a:t>
            </a:r>
            <a:r>
              <a:rPr lang="en-US" sz="1100" dirty="0" smtClean="0">
                <a:solidFill>
                  <a:srgbClr val="000000"/>
                </a:solidFill>
                <a:latin typeface="Arial" charset="0"/>
              </a:rPr>
              <a:t>recommendations to </a:t>
            </a:r>
            <a:r>
              <a:rPr lang="en-US" sz="1100" dirty="0">
                <a:solidFill>
                  <a:srgbClr val="000000"/>
                </a:solidFill>
                <a:latin typeface="Arial" charset="0"/>
              </a:rPr>
              <a:t>the </a:t>
            </a:r>
            <a:r>
              <a:rPr lang="en-US" sz="1100" dirty="0" smtClean="0">
                <a:solidFill>
                  <a:srgbClr val="000000"/>
                </a:solidFill>
                <a:latin typeface="Arial" charset="0"/>
              </a:rPr>
              <a:t>BCT and FA BN CDR</a:t>
            </a:r>
            <a:endParaRPr lang="en-US" sz="1100" dirty="0">
              <a:solidFill>
                <a:srgbClr val="000000"/>
              </a:solidFill>
              <a:latin typeface="Arial" charset="0"/>
            </a:endParaRPr>
          </a:p>
          <a:p>
            <a:pPr fontAlgn="base">
              <a:spcBef>
                <a:spcPct val="0"/>
              </a:spcBef>
              <a:spcAft>
                <a:spcPct val="0"/>
              </a:spcAft>
            </a:pPr>
            <a:r>
              <a:rPr lang="en-US" sz="1100" dirty="0" smtClean="0">
                <a:solidFill>
                  <a:srgbClr val="000000"/>
                </a:solidFill>
                <a:latin typeface="Arial" charset="0"/>
              </a:rPr>
              <a:t>+  </a:t>
            </a:r>
            <a:r>
              <a:rPr lang="en-US" sz="1100" dirty="0">
                <a:solidFill>
                  <a:srgbClr val="000000"/>
                </a:solidFill>
                <a:latin typeface="Arial" charset="0"/>
              </a:rPr>
              <a:t>Execute fires training and certifications (fires batteries, FDC, FIST, Artillery leader, radar section, survey section, etc.)</a:t>
            </a:r>
          </a:p>
          <a:p>
            <a:pPr fontAlgn="base">
              <a:spcBef>
                <a:spcPct val="0"/>
              </a:spcBef>
              <a:spcAft>
                <a:spcPct val="0"/>
              </a:spcAft>
            </a:pPr>
            <a:r>
              <a:rPr lang="en-US" sz="1100" dirty="0" smtClean="0">
                <a:solidFill>
                  <a:srgbClr val="000000"/>
                </a:solidFill>
                <a:latin typeface="Arial" charset="0"/>
              </a:rPr>
              <a:t> </a:t>
            </a:r>
            <a:r>
              <a:rPr lang="en-US" sz="1100" dirty="0">
                <a:solidFill>
                  <a:srgbClr val="000000"/>
                </a:solidFill>
                <a:latin typeface="Arial" charset="0"/>
              </a:rPr>
              <a:t>+ Conduct unit certifications (artillery tables for battery and battalion level)</a:t>
            </a:r>
          </a:p>
          <a:p>
            <a:pPr fontAlgn="base">
              <a:spcBef>
                <a:spcPct val="0"/>
              </a:spcBef>
              <a:spcAft>
                <a:spcPct val="0"/>
              </a:spcAft>
            </a:pPr>
            <a:r>
              <a:rPr lang="en-US" sz="1100" dirty="0">
                <a:solidFill>
                  <a:srgbClr val="000000"/>
                </a:solidFill>
                <a:latin typeface="Arial" charset="0"/>
              </a:rPr>
              <a:t>+ </a:t>
            </a:r>
            <a:r>
              <a:rPr lang="en-US" sz="1100" dirty="0" smtClean="0">
                <a:solidFill>
                  <a:srgbClr val="000000"/>
                </a:solidFill>
                <a:latin typeface="Arial" charset="0"/>
              </a:rPr>
              <a:t>ICW the BCT CDR, provide FA </a:t>
            </a:r>
            <a:r>
              <a:rPr lang="en-US" sz="1100" dirty="0">
                <a:solidFill>
                  <a:srgbClr val="000000"/>
                </a:solidFill>
                <a:latin typeface="Arial" charset="0"/>
              </a:rPr>
              <a:t>leader </a:t>
            </a:r>
            <a:r>
              <a:rPr lang="en-US" sz="1100" dirty="0" smtClean="0">
                <a:solidFill>
                  <a:srgbClr val="000000"/>
                </a:solidFill>
                <a:latin typeface="Arial" charset="0"/>
              </a:rPr>
              <a:t>development</a:t>
            </a:r>
            <a:endParaRPr lang="en-US" sz="1100" dirty="0">
              <a:solidFill>
                <a:srgbClr val="000000"/>
              </a:solidFill>
              <a:latin typeface="Arial" charset="0"/>
            </a:endParaRPr>
          </a:p>
        </p:txBody>
      </p:sp>
      <p:sp>
        <p:nvSpPr>
          <p:cNvPr id="15" name="TextBox 14"/>
          <p:cNvSpPr txBox="1"/>
          <p:nvPr/>
        </p:nvSpPr>
        <p:spPr>
          <a:xfrm>
            <a:off x="117934" y="2098427"/>
            <a:ext cx="3409802" cy="3980696"/>
          </a:xfrm>
          <a:prstGeom prst="rect">
            <a:avLst/>
          </a:prstGeom>
          <a:noFill/>
        </p:spPr>
        <p:txBody>
          <a:bodyPr wrap="square" lIns="86478" tIns="43239" rIns="86478" bIns="43239" rtlCol="0">
            <a:spAutoFit/>
          </a:bodyPr>
          <a:lstStyle/>
          <a:p>
            <a:pPr fontAlgn="base">
              <a:spcBef>
                <a:spcPct val="0"/>
              </a:spcBef>
              <a:spcAft>
                <a:spcPct val="0"/>
              </a:spcAft>
            </a:pPr>
            <a:r>
              <a:rPr lang="en-US" sz="1100" dirty="0">
                <a:solidFill>
                  <a:srgbClr val="000000"/>
                </a:solidFill>
                <a:latin typeface="Arial" charset="0"/>
              </a:rPr>
              <a:t>+ Enable Mission Command</a:t>
            </a:r>
          </a:p>
          <a:p>
            <a:pPr fontAlgn="base">
              <a:spcBef>
                <a:spcPct val="0"/>
              </a:spcBef>
              <a:spcAft>
                <a:spcPct val="0"/>
              </a:spcAft>
            </a:pPr>
            <a:r>
              <a:rPr lang="en-US" sz="1100" dirty="0" smtClean="0">
                <a:solidFill>
                  <a:srgbClr val="000000"/>
                </a:solidFill>
                <a:latin typeface="Arial" charset="0"/>
              </a:rPr>
              <a:t>+ </a:t>
            </a:r>
            <a:r>
              <a:rPr lang="en-US" sz="1100" dirty="0">
                <a:solidFill>
                  <a:srgbClr val="000000"/>
                </a:solidFill>
                <a:latin typeface="Arial" charset="0"/>
              </a:rPr>
              <a:t>Coach, mentor and  develop artillery commanders and leaders</a:t>
            </a:r>
          </a:p>
          <a:p>
            <a:pPr fontAlgn="base">
              <a:spcBef>
                <a:spcPct val="0"/>
              </a:spcBef>
              <a:spcAft>
                <a:spcPct val="0"/>
              </a:spcAft>
            </a:pPr>
            <a:r>
              <a:rPr lang="en-US" sz="1100" dirty="0">
                <a:solidFill>
                  <a:srgbClr val="000000"/>
                </a:solidFill>
                <a:latin typeface="Arial" charset="0"/>
              </a:rPr>
              <a:t>+  </a:t>
            </a:r>
            <a:r>
              <a:rPr lang="en-US" sz="1100" dirty="0" smtClean="0">
                <a:solidFill>
                  <a:srgbClr val="000000"/>
                </a:solidFill>
                <a:latin typeface="Arial" charset="0"/>
              </a:rPr>
              <a:t>Provide </a:t>
            </a:r>
            <a:r>
              <a:rPr lang="en-US" sz="1100" dirty="0">
                <a:solidFill>
                  <a:srgbClr val="000000"/>
                </a:solidFill>
                <a:latin typeface="Arial" charset="0"/>
              </a:rPr>
              <a:t>training guidance and approve training plans and programs</a:t>
            </a:r>
          </a:p>
          <a:p>
            <a:pPr fontAlgn="base">
              <a:spcBef>
                <a:spcPct val="0"/>
              </a:spcBef>
              <a:spcAft>
                <a:spcPct val="0"/>
              </a:spcAft>
            </a:pPr>
            <a:r>
              <a:rPr lang="en-US" sz="1100" dirty="0" smtClean="0">
                <a:solidFill>
                  <a:srgbClr val="000000"/>
                </a:solidFill>
                <a:latin typeface="Arial" charset="0"/>
              </a:rPr>
              <a:t>+ </a:t>
            </a:r>
            <a:r>
              <a:rPr lang="en-US" sz="1100" dirty="0">
                <a:solidFill>
                  <a:srgbClr val="000000"/>
                </a:solidFill>
                <a:latin typeface="Arial" charset="0"/>
              </a:rPr>
              <a:t>ICW the Division CG, responsible for the Mission Training Brief</a:t>
            </a:r>
          </a:p>
          <a:p>
            <a:pPr fontAlgn="base">
              <a:spcBef>
                <a:spcPct val="0"/>
              </a:spcBef>
              <a:spcAft>
                <a:spcPct val="0"/>
              </a:spcAft>
            </a:pPr>
            <a:r>
              <a:rPr lang="en-US" sz="1100" dirty="0">
                <a:solidFill>
                  <a:srgbClr val="000000"/>
                </a:solidFill>
                <a:latin typeface="Arial" charset="0"/>
              </a:rPr>
              <a:t>+ </a:t>
            </a:r>
            <a:r>
              <a:rPr lang="en-US" sz="1100" dirty="0" smtClean="0">
                <a:solidFill>
                  <a:srgbClr val="000000"/>
                </a:solidFill>
                <a:latin typeface="Arial" charset="0"/>
              </a:rPr>
              <a:t>Approve the  </a:t>
            </a:r>
            <a:r>
              <a:rPr lang="en-US" sz="1100" dirty="0">
                <a:solidFill>
                  <a:srgbClr val="000000"/>
                </a:solidFill>
                <a:latin typeface="Arial" charset="0"/>
              </a:rPr>
              <a:t>Commander’s USR</a:t>
            </a:r>
          </a:p>
          <a:p>
            <a:pPr fontAlgn="base">
              <a:spcBef>
                <a:spcPct val="0"/>
              </a:spcBef>
              <a:spcAft>
                <a:spcPct val="0"/>
              </a:spcAft>
            </a:pPr>
            <a:r>
              <a:rPr lang="en-US" sz="1100" dirty="0">
                <a:solidFill>
                  <a:srgbClr val="000000"/>
                </a:solidFill>
                <a:latin typeface="Arial" charset="0"/>
              </a:rPr>
              <a:t>+ </a:t>
            </a:r>
            <a:r>
              <a:rPr lang="en-US" sz="1100" dirty="0" smtClean="0">
                <a:solidFill>
                  <a:srgbClr val="000000"/>
                </a:solidFill>
                <a:latin typeface="Arial" charset="0"/>
              </a:rPr>
              <a:t>Assess </a:t>
            </a:r>
            <a:r>
              <a:rPr lang="en-US" sz="1100" dirty="0">
                <a:solidFill>
                  <a:srgbClr val="000000"/>
                </a:solidFill>
                <a:latin typeface="Arial" charset="0"/>
              </a:rPr>
              <a:t>the state of training and provide training direction</a:t>
            </a:r>
          </a:p>
          <a:p>
            <a:pPr fontAlgn="base">
              <a:spcBef>
                <a:spcPct val="0"/>
              </a:spcBef>
              <a:spcAft>
                <a:spcPct val="0"/>
              </a:spcAft>
            </a:pPr>
            <a:r>
              <a:rPr lang="en-US" sz="1100" dirty="0">
                <a:solidFill>
                  <a:srgbClr val="000000"/>
                </a:solidFill>
                <a:latin typeface="Arial" charset="0"/>
              </a:rPr>
              <a:t>+ Assess manpower, equipment, and training resource requirements; coordinate the obtaining of needed resources</a:t>
            </a:r>
          </a:p>
          <a:p>
            <a:pPr fontAlgn="base">
              <a:spcBef>
                <a:spcPct val="0"/>
              </a:spcBef>
              <a:spcAft>
                <a:spcPct val="0"/>
              </a:spcAft>
            </a:pPr>
            <a:r>
              <a:rPr lang="en-US" sz="1100" dirty="0">
                <a:solidFill>
                  <a:srgbClr val="000000"/>
                </a:solidFill>
                <a:latin typeface="Arial" charset="0"/>
              </a:rPr>
              <a:t>+ Provide readiness </a:t>
            </a:r>
            <a:r>
              <a:rPr lang="en-US" sz="1100" dirty="0" smtClean="0">
                <a:solidFill>
                  <a:srgbClr val="000000"/>
                </a:solidFill>
                <a:latin typeface="Arial" charset="0"/>
              </a:rPr>
              <a:t>assessment</a:t>
            </a:r>
          </a:p>
          <a:p>
            <a:pPr fontAlgn="base">
              <a:spcBef>
                <a:spcPct val="0"/>
              </a:spcBef>
              <a:spcAft>
                <a:spcPct val="0"/>
              </a:spcAft>
            </a:pPr>
            <a:r>
              <a:rPr lang="en-US" sz="1100" dirty="0">
                <a:solidFill>
                  <a:srgbClr val="000000"/>
                </a:solidFill>
                <a:latin typeface="Arial" charset="0"/>
              </a:rPr>
              <a:t>+ </a:t>
            </a:r>
            <a:r>
              <a:rPr lang="en-US" sz="1100" dirty="0" smtClean="0">
                <a:solidFill>
                  <a:srgbClr val="000000"/>
                </a:solidFill>
                <a:latin typeface="Arial" charset="0"/>
              </a:rPr>
              <a:t>Approve and assess METL  </a:t>
            </a:r>
            <a:endParaRPr lang="en-US" sz="1100" dirty="0">
              <a:solidFill>
                <a:srgbClr val="000000"/>
              </a:solidFill>
              <a:latin typeface="Arial" charset="0"/>
            </a:endParaRPr>
          </a:p>
          <a:p>
            <a:pPr fontAlgn="base">
              <a:spcBef>
                <a:spcPct val="0"/>
              </a:spcBef>
              <a:spcAft>
                <a:spcPct val="0"/>
              </a:spcAft>
            </a:pPr>
            <a:r>
              <a:rPr lang="en-US" sz="1100" dirty="0">
                <a:solidFill>
                  <a:srgbClr val="000000"/>
                </a:solidFill>
                <a:latin typeface="Arial" charset="0"/>
              </a:rPr>
              <a:t>+ </a:t>
            </a:r>
            <a:r>
              <a:rPr lang="en-US" sz="1100" dirty="0" smtClean="0">
                <a:solidFill>
                  <a:srgbClr val="000000"/>
                </a:solidFill>
                <a:latin typeface="Arial" charset="0"/>
              </a:rPr>
              <a:t>Manage </a:t>
            </a:r>
            <a:r>
              <a:rPr lang="en-US" sz="1100" dirty="0">
                <a:solidFill>
                  <a:srgbClr val="000000"/>
                </a:solidFill>
                <a:latin typeface="Arial" charset="0"/>
              </a:rPr>
              <a:t>military personnel, equipment and command supply discipline </a:t>
            </a:r>
          </a:p>
          <a:p>
            <a:pPr fontAlgn="base">
              <a:spcBef>
                <a:spcPct val="0"/>
              </a:spcBef>
              <a:spcAft>
                <a:spcPct val="0"/>
              </a:spcAft>
            </a:pPr>
            <a:r>
              <a:rPr lang="en-US" sz="1100" dirty="0">
                <a:solidFill>
                  <a:srgbClr val="000000"/>
                </a:solidFill>
                <a:latin typeface="Arial" charset="0"/>
              </a:rPr>
              <a:t>+ Responsible for the Organization Inspection Program</a:t>
            </a:r>
          </a:p>
          <a:p>
            <a:pPr fontAlgn="base">
              <a:spcBef>
                <a:spcPct val="0"/>
              </a:spcBef>
              <a:spcAft>
                <a:spcPct val="0"/>
              </a:spcAft>
            </a:pPr>
            <a:r>
              <a:rPr lang="en-US" sz="1100" dirty="0">
                <a:solidFill>
                  <a:srgbClr val="000000"/>
                </a:solidFill>
                <a:latin typeface="Arial" charset="0"/>
              </a:rPr>
              <a:t>+ Special Court Martial Convening Authority and Field Grade Appellate Authority.</a:t>
            </a:r>
          </a:p>
          <a:p>
            <a:pPr fontAlgn="base">
              <a:spcBef>
                <a:spcPct val="0"/>
              </a:spcBef>
              <a:spcAft>
                <a:spcPct val="0"/>
              </a:spcAft>
            </a:pPr>
            <a:r>
              <a:rPr lang="en-US" sz="1100" dirty="0" smtClean="0">
                <a:solidFill>
                  <a:srgbClr val="000000"/>
                </a:solidFill>
                <a:latin typeface="Arial" charset="0"/>
              </a:rPr>
              <a:t>+ Responsible for leader development and organizational training</a:t>
            </a:r>
            <a:endParaRPr lang="en-US" sz="1100" dirty="0">
              <a:solidFill>
                <a:srgbClr val="000000"/>
              </a:solidFill>
              <a:latin typeface="Arial" charset="0"/>
            </a:endParaRPr>
          </a:p>
        </p:txBody>
      </p:sp>
      <p:sp>
        <p:nvSpPr>
          <p:cNvPr id="16" name="TextBox 15"/>
          <p:cNvSpPr txBox="1"/>
          <p:nvPr/>
        </p:nvSpPr>
        <p:spPr>
          <a:xfrm>
            <a:off x="3478335" y="4075772"/>
            <a:ext cx="2411604" cy="487432"/>
          </a:xfrm>
          <a:prstGeom prst="rect">
            <a:avLst/>
          </a:prstGeom>
          <a:noFill/>
        </p:spPr>
        <p:txBody>
          <a:bodyPr wrap="square" lIns="86478" tIns="43239" rIns="86478" bIns="43239" rtlCol="0">
            <a:spAutoFit/>
          </a:bodyPr>
          <a:lstStyle/>
          <a:p>
            <a:pPr algn="ctr" fontAlgn="base">
              <a:spcBef>
                <a:spcPct val="0"/>
              </a:spcBef>
              <a:spcAft>
                <a:spcPct val="0"/>
              </a:spcAft>
            </a:pPr>
            <a:r>
              <a:rPr lang="en-US" sz="1300" b="1" dirty="0" smtClean="0">
                <a:solidFill>
                  <a:srgbClr val="000000"/>
                </a:solidFill>
                <a:latin typeface="Arial" charset="0"/>
              </a:rPr>
              <a:t>No Transfer </a:t>
            </a:r>
            <a:r>
              <a:rPr lang="en-US" sz="1300" b="1" dirty="0">
                <a:solidFill>
                  <a:srgbClr val="000000"/>
                </a:solidFill>
                <a:latin typeface="Arial" charset="0"/>
              </a:rPr>
              <a:t>of </a:t>
            </a:r>
            <a:r>
              <a:rPr lang="en-US" sz="1300" b="1" dirty="0" smtClean="0">
                <a:solidFill>
                  <a:srgbClr val="000000"/>
                </a:solidFill>
                <a:latin typeface="Arial" charset="0"/>
              </a:rPr>
              <a:t>BCT </a:t>
            </a:r>
            <a:r>
              <a:rPr lang="en-US" sz="1300" b="1" dirty="0">
                <a:solidFill>
                  <a:srgbClr val="000000"/>
                </a:solidFill>
                <a:latin typeface="Arial" charset="0"/>
              </a:rPr>
              <a:t>commander authority</a:t>
            </a:r>
          </a:p>
        </p:txBody>
      </p:sp>
      <p:sp>
        <p:nvSpPr>
          <p:cNvPr id="17" name="TextBox 16"/>
          <p:cNvSpPr txBox="1"/>
          <p:nvPr/>
        </p:nvSpPr>
        <p:spPr>
          <a:xfrm>
            <a:off x="3748568" y="5087197"/>
            <a:ext cx="1878637" cy="425877"/>
          </a:xfrm>
          <a:prstGeom prst="rect">
            <a:avLst/>
          </a:prstGeom>
          <a:noFill/>
        </p:spPr>
        <p:txBody>
          <a:bodyPr wrap="none" lIns="86478" tIns="43239" rIns="86478" bIns="43239" rtlCol="0">
            <a:spAutoFit/>
          </a:bodyPr>
          <a:lstStyle/>
          <a:p>
            <a:pPr algn="ctr" fontAlgn="base">
              <a:spcBef>
                <a:spcPct val="0"/>
              </a:spcBef>
              <a:spcAft>
                <a:spcPct val="0"/>
              </a:spcAft>
            </a:pPr>
            <a:r>
              <a:rPr lang="en-US" sz="1100" b="1" dirty="0">
                <a:solidFill>
                  <a:srgbClr val="0000FF"/>
                </a:solidFill>
                <a:latin typeface="Arial" charset="0"/>
              </a:rPr>
              <a:t>RATER: </a:t>
            </a:r>
            <a:r>
              <a:rPr lang="en-US" sz="1100" b="1" dirty="0" smtClean="0">
                <a:solidFill>
                  <a:srgbClr val="0000FF"/>
                </a:solidFill>
                <a:latin typeface="Arial" charset="0"/>
              </a:rPr>
              <a:t>BCT CDR</a:t>
            </a:r>
            <a:endParaRPr lang="en-US" sz="1100" b="1" dirty="0">
              <a:solidFill>
                <a:srgbClr val="0000FF"/>
              </a:solidFill>
              <a:latin typeface="Arial" charset="0"/>
            </a:endParaRPr>
          </a:p>
          <a:p>
            <a:pPr algn="ctr" fontAlgn="base">
              <a:spcBef>
                <a:spcPct val="0"/>
              </a:spcBef>
              <a:spcAft>
                <a:spcPct val="0"/>
              </a:spcAft>
            </a:pPr>
            <a:r>
              <a:rPr lang="en-US" sz="1100" b="1" dirty="0" smtClean="0">
                <a:solidFill>
                  <a:srgbClr val="0000FF"/>
                </a:solidFill>
                <a:latin typeface="Arial" charset="0"/>
              </a:rPr>
              <a:t>SR </a:t>
            </a:r>
            <a:r>
              <a:rPr lang="en-US" sz="1100" b="1" dirty="0">
                <a:solidFill>
                  <a:srgbClr val="0000FF"/>
                </a:solidFill>
                <a:latin typeface="Arial" charset="0"/>
              </a:rPr>
              <a:t>RATER: Division CDR</a:t>
            </a:r>
          </a:p>
        </p:txBody>
      </p:sp>
      <p:sp>
        <p:nvSpPr>
          <p:cNvPr id="18" name="Rectangle 17"/>
          <p:cNvSpPr/>
          <p:nvPr/>
        </p:nvSpPr>
        <p:spPr>
          <a:xfrm>
            <a:off x="686311" y="1166709"/>
            <a:ext cx="7556360" cy="570031"/>
          </a:xfrm>
          <a:prstGeom prst="rect">
            <a:avLst/>
          </a:prstGeom>
        </p:spPr>
        <p:txBody>
          <a:bodyPr wrap="square" lIns="86478" tIns="43239" rIns="86478" bIns="43239">
            <a:spAutoFit/>
          </a:bodyPr>
          <a:lstStyle/>
          <a:p>
            <a:pPr fontAlgn="base">
              <a:spcBef>
                <a:spcPct val="0"/>
              </a:spcBef>
              <a:spcAft>
                <a:spcPct val="0"/>
              </a:spcAft>
            </a:pPr>
            <a:r>
              <a:rPr lang="en-US" sz="1400" b="1" dirty="0">
                <a:solidFill>
                  <a:srgbClr val="000000"/>
                </a:solidFill>
                <a:latin typeface="Arial" pitchFamily="34" charset="0"/>
                <a:cs typeface="Arial" pitchFamily="34" charset="0"/>
              </a:rPr>
              <a:t>The BCT Fires </a:t>
            </a:r>
            <a:r>
              <a:rPr lang="en-US" sz="1400" b="1" dirty="0" err="1">
                <a:solidFill>
                  <a:srgbClr val="000000"/>
                </a:solidFill>
                <a:latin typeface="Arial" pitchFamily="34" charset="0"/>
                <a:cs typeface="Arial" pitchFamily="34" charset="0"/>
              </a:rPr>
              <a:t>Bns</a:t>
            </a:r>
            <a:r>
              <a:rPr lang="en-US" sz="1400" b="1" dirty="0">
                <a:solidFill>
                  <a:srgbClr val="000000"/>
                </a:solidFill>
                <a:latin typeface="Arial" pitchFamily="34" charset="0"/>
                <a:cs typeface="Arial" pitchFamily="34" charset="0"/>
              </a:rPr>
              <a:t> </a:t>
            </a:r>
            <a:r>
              <a:rPr lang="en-US" sz="1400" b="1" dirty="0" smtClean="0">
                <a:solidFill>
                  <a:srgbClr val="000000"/>
                </a:solidFill>
                <a:latin typeface="Arial" pitchFamily="34" charset="0"/>
                <a:cs typeface="Arial" pitchFamily="34" charset="0"/>
              </a:rPr>
              <a:t>remain assigned to the BCTs.  DIVARTY maintains oversight of training and certifications of Field Artillery battalions.</a:t>
            </a:r>
            <a:endParaRPr lang="en-US" sz="1400" b="1" dirty="0">
              <a:solidFill>
                <a:srgbClr val="000000"/>
              </a:solidFill>
              <a:latin typeface="Arial" charset="0"/>
            </a:endParaRPr>
          </a:p>
        </p:txBody>
      </p:sp>
      <p:sp>
        <p:nvSpPr>
          <p:cNvPr id="19" name="TextBox 18"/>
          <p:cNvSpPr txBox="1"/>
          <p:nvPr/>
        </p:nvSpPr>
        <p:spPr>
          <a:xfrm>
            <a:off x="5002041" y="2982704"/>
            <a:ext cx="944843" cy="259687"/>
          </a:xfrm>
          <a:prstGeom prst="rect">
            <a:avLst/>
          </a:prstGeom>
          <a:noFill/>
        </p:spPr>
        <p:txBody>
          <a:bodyPr wrap="square" lIns="86478" tIns="43239" rIns="86478" bIns="43239" rtlCol="0">
            <a:spAutoFit/>
          </a:bodyPr>
          <a:lstStyle/>
          <a:p>
            <a:pPr algn="ctr" fontAlgn="base">
              <a:spcBef>
                <a:spcPct val="0"/>
              </a:spcBef>
              <a:spcAft>
                <a:spcPct val="0"/>
              </a:spcAft>
            </a:pPr>
            <a:r>
              <a:rPr lang="en-US" sz="1100" b="1" dirty="0" smtClean="0">
                <a:solidFill>
                  <a:srgbClr val="000000"/>
                </a:solidFill>
                <a:latin typeface="Arial" charset="0"/>
              </a:rPr>
              <a:t>Oversight</a:t>
            </a:r>
            <a:endParaRPr lang="en-US" sz="1100" b="1" dirty="0">
              <a:solidFill>
                <a:srgbClr val="000000"/>
              </a:solidFill>
              <a:latin typeface="Arial" charset="0"/>
            </a:endParaRPr>
          </a:p>
        </p:txBody>
      </p:sp>
      <p:sp>
        <p:nvSpPr>
          <p:cNvPr id="20" name="TextBox 19"/>
          <p:cNvSpPr txBox="1"/>
          <p:nvPr/>
        </p:nvSpPr>
        <p:spPr>
          <a:xfrm>
            <a:off x="3541210" y="3201993"/>
            <a:ext cx="1018232" cy="259687"/>
          </a:xfrm>
          <a:prstGeom prst="rect">
            <a:avLst/>
          </a:prstGeom>
          <a:noFill/>
        </p:spPr>
        <p:txBody>
          <a:bodyPr wrap="square" lIns="86478" tIns="43239" rIns="86478" bIns="43239" rtlCol="0">
            <a:spAutoFit/>
          </a:bodyPr>
          <a:lstStyle/>
          <a:p>
            <a:pPr algn="ctr" fontAlgn="base">
              <a:spcBef>
                <a:spcPct val="0"/>
              </a:spcBef>
              <a:spcAft>
                <a:spcPct val="0"/>
              </a:spcAft>
            </a:pPr>
            <a:r>
              <a:rPr lang="en-US" sz="1100" b="1" dirty="0">
                <a:solidFill>
                  <a:srgbClr val="000000"/>
                </a:solidFill>
                <a:latin typeface="Arial" charset="0"/>
              </a:rPr>
              <a:t>DS</a:t>
            </a:r>
          </a:p>
        </p:txBody>
      </p:sp>
      <p:sp>
        <p:nvSpPr>
          <p:cNvPr id="22" name="Oval 21"/>
          <p:cNvSpPr/>
          <p:nvPr/>
        </p:nvSpPr>
        <p:spPr bwMode="auto">
          <a:xfrm>
            <a:off x="4693422" y="3242339"/>
            <a:ext cx="174167" cy="15826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6478" tIns="43239" rIns="86478" bIns="43239" numCol="1" rtlCol="0" anchor="t" anchorCtr="0" compatLnSpc="1">
            <a:prstTxWarp prst="textNoShape">
              <a:avLst/>
            </a:prstTxWarp>
          </a:bodyPr>
          <a:lstStyle/>
          <a:p>
            <a:pPr algn="ctr" defTabSz="914321" fontAlgn="base">
              <a:spcBef>
                <a:spcPct val="0"/>
              </a:spcBef>
              <a:spcAft>
                <a:spcPct val="0"/>
              </a:spcAft>
            </a:pPr>
            <a:endParaRPr lang="en-US" sz="1000" b="1" dirty="0">
              <a:solidFill>
                <a:srgbClr val="000000"/>
              </a:solidFill>
              <a:latin typeface="Arial" charset="0"/>
            </a:endParaRPr>
          </a:p>
        </p:txBody>
      </p:sp>
      <p:grpSp>
        <p:nvGrpSpPr>
          <p:cNvPr id="23" name="Group 22"/>
          <p:cNvGrpSpPr/>
          <p:nvPr/>
        </p:nvGrpSpPr>
        <p:grpSpPr>
          <a:xfrm>
            <a:off x="6534901" y="4592564"/>
            <a:ext cx="1823455" cy="1655836"/>
            <a:chOff x="1282412" y="1828800"/>
            <a:chExt cx="1823455" cy="1655836"/>
          </a:xfrm>
        </p:grpSpPr>
        <p:sp>
          <p:nvSpPr>
            <p:cNvPr id="24" name="Oval 23"/>
            <p:cNvSpPr/>
            <p:nvPr/>
          </p:nvSpPr>
          <p:spPr>
            <a:xfrm>
              <a:off x="2125612" y="2103254"/>
              <a:ext cx="98724" cy="10143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grpSp>
          <p:nvGrpSpPr>
            <p:cNvPr id="25" name="Group 168"/>
            <p:cNvGrpSpPr/>
            <p:nvPr/>
          </p:nvGrpSpPr>
          <p:grpSpPr>
            <a:xfrm>
              <a:off x="1958757" y="1828800"/>
              <a:ext cx="452484" cy="464381"/>
              <a:chOff x="4270375" y="597725"/>
              <a:chExt cx="698500" cy="697675"/>
            </a:xfrm>
          </p:grpSpPr>
          <p:sp>
            <p:nvSpPr>
              <p:cNvPr id="52" name="Rectangle 51"/>
              <p:cNvSpPr/>
              <p:nvPr/>
            </p:nvSpPr>
            <p:spPr>
              <a:xfrm>
                <a:off x="4270375" y="914400"/>
                <a:ext cx="698500" cy="381000"/>
              </a:xfrm>
              <a:prstGeom prst="rect">
                <a:avLst/>
              </a:prstGeom>
              <a:solidFill>
                <a:srgbClr val="FF0000"/>
              </a:solid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 dirty="0">
                  <a:solidFill>
                    <a:prstClr val="black"/>
                  </a:solidFill>
                  <a:latin typeface=" Arial"/>
                </a:endParaRPr>
              </a:p>
            </p:txBody>
          </p:sp>
          <p:sp>
            <p:nvSpPr>
              <p:cNvPr id="53" name="Oval 52"/>
              <p:cNvSpPr/>
              <p:nvPr/>
            </p:nvSpPr>
            <p:spPr>
              <a:xfrm>
                <a:off x="4587875" y="1066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sp>
            <p:nvSpPr>
              <p:cNvPr id="54" name="TextBox 79"/>
              <p:cNvSpPr txBox="1">
                <a:spLocks noChangeArrowheads="1"/>
              </p:cNvSpPr>
              <p:nvPr/>
            </p:nvSpPr>
            <p:spPr bwMode="auto">
              <a:xfrm>
                <a:off x="4460113" y="597725"/>
                <a:ext cx="304801" cy="462397"/>
              </a:xfrm>
              <a:prstGeom prst="rect">
                <a:avLst/>
              </a:prstGeom>
              <a:noFill/>
              <a:ln w="9525">
                <a:noFill/>
                <a:miter lim="800000"/>
                <a:headEnd/>
                <a:tailEnd/>
              </a:ln>
            </p:spPr>
            <p:txBody>
              <a:bodyPr>
                <a:spAutoFit/>
              </a:bodyPr>
              <a:lstStyle/>
              <a:p>
                <a:pPr algn="ctr"/>
                <a:r>
                  <a:rPr lang="en-US" sz="1400" dirty="0">
                    <a:solidFill>
                      <a:prstClr val="black"/>
                    </a:solidFill>
                    <a:latin typeface=" Arial"/>
                  </a:rPr>
                  <a:t>x</a:t>
                </a:r>
              </a:p>
            </p:txBody>
          </p:sp>
        </p:grpSp>
        <p:cxnSp>
          <p:nvCxnSpPr>
            <p:cNvPr id="26" name="Straight Connector 25"/>
            <p:cNvCxnSpPr/>
            <p:nvPr/>
          </p:nvCxnSpPr>
          <p:spPr>
            <a:xfrm rot="5400000">
              <a:off x="1965769" y="2536393"/>
              <a:ext cx="425834"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27" name="Group 26"/>
            <p:cNvGrpSpPr/>
            <p:nvPr/>
          </p:nvGrpSpPr>
          <p:grpSpPr>
            <a:xfrm>
              <a:off x="1282412" y="3156016"/>
              <a:ext cx="493618" cy="328620"/>
              <a:chOff x="1282412" y="3156016"/>
              <a:chExt cx="493618" cy="328620"/>
            </a:xfrm>
          </p:grpSpPr>
          <p:sp>
            <p:nvSpPr>
              <p:cNvPr id="49" name="Rectangle 48"/>
              <p:cNvSpPr/>
              <p:nvPr/>
            </p:nvSpPr>
            <p:spPr>
              <a:xfrm>
                <a:off x="1299665" y="3231038"/>
                <a:ext cx="452484" cy="253598"/>
              </a:xfrm>
              <a:prstGeom prst="rect">
                <a:avLst/>
              </a:prstGeom>
              <a:solidFill>
                <a:srgbClr val="FF000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 dirty="0">
                  <a:solidFill>
                    <a:prstClr val="black"/>
                  </a:solidFill>
                  <a:latin typeface=" Arial"/>
                </a:endParaRPr>
              </a:p>
            </p:txBody>
          </p:sp>
          <p:sp>
            <p:nvSpPr>
              <p:cNvPr id="50" name="TextBox 16"/>
              <p:cNvSpPr txBox="1">
                <a:spLocks noChangeArrowheads="1"/>
              </p:cNvSpPr>
              <p:nvPr/>
            </p:nvSpPr>
            <p:spPr bwMode="auto">
              <a:xfrm>
                <a:off x="1282412" y="3275014"/>
                <a:ext cx="493618" cy="184666"/>
              </a:xfrm>
              <a:prstGeom prst="rect">
                <a:avLst/>
              </a:prstGeom>
              <a:noFill/>
              <a:ln w="9525">
                <a:noFill/>
                <a:miter lim="800000"/>
                <a:headEnd/>
                <a:tailEnd/>
              </a:ln>
            </p:spPr>
            <p:txBody>
              <a:bodyPr anchor="ctr">
                <a:spAutoFit/>
              </a:bodyPr>
              <a:lstStyle/>
              <a:p>
                <a:pPr algn="ctr"/>
                <a:r>
                  <a:rPr lang="en-US" sz="600" b="1" dirty="0">
                    <a:solidFill>
                      <a:prstClr val="black"/>
                    </a:solidFill>
                    <a:latin typeface=" Arial"/>
                  </a:rPr>
                  <a:t>HHB</a:t>
                </a:r>
              </a:p>
            </p:txBody>
          </p:sp>
          <p:cxnSp>
            <p:nvCxnSpPr>
              <p:cNvPr id="51" name="Straight Connector 50"/>
              <p:cNvCxnSpPr/>
              <p:nvPr/>
            </p:nvCxnSpPr>
            <p:spPr>
              <a:xfrm rot="5400000">
                <a:off x="1487381" y="3192484"/>
                <a:ext cx="73966" cy="1029"/>
              </a:xfrm>
              <a:prstGeom prst="line">
                <a:avLst/>
              </a:prstGeom>
            </p:spPr>
            <p:style>
              <a:lnRef idx="1">
                <a:schemeClr val="dk1"/>
              </a:lnRef>
              <a:fillRef idx="0">
                <a:schemeClr val="dk1"/>
              </a:fillRef>
              <a:effectRef idx="0">
                <a:schemeClr val="dk1"/>
              </a:effectRef>
              <a:fontRef idx="minor">
                <a:schemeClr val="tx1"/>
              </a:fontRef>
            </p:style>
          </p:cxnSp>
        </p:grpSp>
        <p:sp>
          <p:nvSpPr>
            <p:cNvPr id="28" name="Rectangle 27"/>
            <p:cNvSpPr/>
            <p:nvPr/>
          </p:nvSpPr>
          <p:spPr>
            <a:xfrm>
              <a:off x="2653383" y="3220299"/>
              <a:ext cx="452484" cy="253598"/>
            </a:xfrm>
            <a:prstGeom prst="rect">
              <a:avLst/>
            </a:prstGeom>
            <a:solidFill>
              <a:srgbClr val="FFFF00"/>
            </a:solid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 dirty="0">
                <a:solidFill>
                  <a:prstClr val="black"/>
                </a:solidFill>
                <a:latin typeface=" Arial"/>
              </a:endParaRPr>
            </a:p>
          </p:txBody>
        </p:sp>
        <p:sp>
          <p:nvSpPr>
            <p:cNvPr id="29" name="Freeform 28"/>
            <p:cNvSpPr/>
            <p:nvPr/>
          </p:nvSpPr>
          <p:spPr>
            <a:xfrm>
              <a:off x="2657496" y="3219243"/>
              <a:ext cx="448370" cy="250428"/>
            </a:xfrm>
            <a:custGeom>
              <a:avLst/>
              <a:gdLst>
                <a:gd name="connsiteX0" fmla="*/ 0 w 691979"/>
                <a:gd name="connsiteY0" fmla="*/ 0 h 376881"/>
                <a:gd name="connsiteX1" fmla="*/ 333633 w 691979"/>
                <a:gd name="connsiteY1" fmla="*/ 216243 h 376881"/>
                <a:gd name="connsiteX2" fmla="*/ 321276 w 691979"/>
                <a:gd name="connsiteY2" fmla="*/ 148281 h 376881"/>
                <a:gd name="connsiteX3" fmla="*/ 691979 w 691979"/>
                <a:gd name="connsiteY3" fmla="*/ 376881 h 376881"/>
              </a:gdLst>
              <a:ahLst/>
              <a:cxnLst>
                <a:cxn ang="0">
                  <a:pos x="connsiteX0" y="connsiteY0"/>
                </a:cxn>
                <a:cxn ang="0">
                  <a:pos x="connsiteX1" y="connsiteY1"/>
                </a:cxn>
                <a:cxn ang="0">
                  <a:pos x="connsiteX2" y="connsiteY2"/>
                </a:cxn>
                <a:cxn ang="0">
                  <a:pos x="connsiteX3" y="connsiteY3"/>
                </a:cxn>
              </a:cxnLst>
              <a:rect l="l" t="t" r="r" b="b"/>
              <a:pathLst>
                <a:path w="691979" h="376881">
                  <a:moveTo>
                    <a:pt x="0" y="0"/>
                  </a:moveTo>
                  <a:lnTo>
                    <a:pt x="333633" y="216243"/>
                  </a:lnTo>
                  <a:lnTo>
                    <a:pt x="321276" y="148281"/>
                  </a:lnTo>
                  <a:lnTo>
                    <a:pt x="691979" y="376881"/>
                  </a:lnTo>
                </a:path>
              </a:pathLst>
            </a:custGeom>
            <a:solidFill>
              <a:srgbClr val="FFFF00"/>
            </a:solidFill>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400" dirty="0">
                <a:solidFill>
                  <a:prstClr val="black"/>
                </a:solidFill>
                <a:latin typeface=" Arial"/>
              </a:endParaRPr>
            </a:p>
          </p:txBody>
        </p:sp>
        <p:cxnSp>
          <p:nvCxnSpPr>
            <p:cNvPr id="30" name="Straight Connector 29"/>
            <p:cNvCxnSpPr/>
            <p:nvPr/>
          </p:nvCxnSpPr>
          <p:spPr>
            <a:xfrm rot="5400000">
              <a:off x="1296110" y="2886728"/>
              <a:ext cx="4258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rot="5400000">
              <a:off x="1965770" y="2886728"/>
              <a:ext cx="42583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rot="5400000">
              <a:off x="2687275" y="2883558"/>
              <a:ext cx="425833"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33" name="Group 32"/>
            <p:cNvGrpSpPr/>
            <p:nvPr/>
          </p:nvGrpSpPr>
          <p:grpSpPr>
            <a:xfrm>
              <a:off x="1931877" y="3145357"/>
              <a:ext cx="452484" cy="331711"/>
              <a:chOff x="1931877" y="3145357"/>
              <a:chExt cx="452484" cy="331711"/>
            </a:xfrm>
          </p:grpSpPr>
          <p:sp>
            <p:nvSpPr>
              <p:cNvPr id="39" name="Rectangle 38"/>
              <p:cNvSpPr/>
              <p:nvPr/>
            </p:nvSpPr>
            <p:spPr>
              <a:xfrm>
                <a:off x="1931877" y="3223470"/>
                <a:ext cx="452484" cy="253598"/>
              </a:xfrm>
              <a:prstGeom prst="rect">
                <a:avLst/>
              </a:prstGeom>
              <a:solidFill>
                <a:srgbClr val="FF0000"/>
              </a:solid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 dirty="0">
                  <a:solidFill>
                    <a:prstClr val="black"/>
                  </a:solidFill>
                  <a:latin typeface=" Arial"/>
                </a:endParaRPr>
              </a:p>
            </p:txBody>
          </p:sp>
          <p:grpSp>
            <p:nvGrpSpPr>
              <p:cNvPr id="40" name="Group 8"/>
              <p:cNvGrpSpPr>
                <a:grpSpLocks/>
              </p:cNvGrpSpPr>
              <p:nvPr/>
            </p:nvGrpSpPr>
            <p:grpSpPr bwMode="auto">
              <a:xfrm>
                <a:off x="2084076" y="3293209"/>
                <a:ext cx="148086" cy="152159"/>
                <a:chOff x="589" y="1760"/>
                <a:chExt cx="270" cy="279"/>
              </a:xfrm>
            </p:grpSpPr>
            <p:sp>
              <p:nvSpPr>
                <p:cNvPr id="45" name="Freeform 9"/>
                <p:cNvSpPr>
                  <a:spLocks/>
                </p:cNvSpPr>
                <p:nvPr/>
              </p:nvSpPr>
              <p:spPr bwMode="auto">
                <a:xfrm>
                  <a:off x="643" y="1791"/>
                  <a:ext cx="203" cy="163"/>
                </a:xfrm>
                <a:custGeom>
                  <a:avLst/>
                  <a:gdLst>
                    <a:gd name="T0" fmla="*/ 0 w 203"/>
                    <a:gd name="T1" fmla="*/ 162 h 163"/>
                    <a:gd name="T2" fmla="*/ 110 w 203"/>
                    <a:gd name="T3" fmla="*/ 28 h 163"/>
                    <a:gd name="T4" fmla="*/ 92 w 203"/>
                    <a:gd name="T5" fmla="*/ 134 h 163"/>
                    <a:gd name="T6" fmla="*/ 202 w 203"/>
                    <a:gd name="T7" fmla="*/ 0 h 163"/>
                    <a:gd name="T8" fmla="*/ 0 60000 65536"/>
                    <a:gd name="T9" fmla="*/ 0 60000 65536"/>
                    <a:gd name="T10" fmla="*/ 0 60000 65536"/>
                    <a:gd name="T11" fmla="*/ 0 60000 65536"/>
                    <a:gd name="T12" fmla="*/ 0 w 203"/>
                    <a:gd name="T13" fmla="*/ 0 h 163"/>
                    <a:gd name="T14" fmla="*/ 203 w 203"/>
                    <a:gd name="T15" fmla="*/ 163 h 163"/>
                  </a:gdLst>
                  <a:ahLst/>
                  <a:cxnLst>
                    <a:cxn ang="T8">
                      <a:pos x="T0" y="T1"/>
                    </a:cxn>
                    <a:cxn ang="T9">
                      <a:pos x="T2" y="T3"/>
                    </a:cxn>
                    <a:cxn ang="T10">
                      <a:pos x="T4" y="T5"/>
                    </a:cxn>
                    <a:cxn ang="T11">
                      <a:pos x="T6" y="T7"/>
                    </a:cxn>
                  </a:cxnLst>
                  <a:rect l="T12" t="T13" r="T14" b="T15"/>
                  <a:pathLst>
                    <a:path w="203" h="163">
                      <a:moveTo>
                        <a:pt x="0" y="162"/>
                      </a:moveTo>
                      <a:lnTo>
                        <a:pt x="110" y="28"/>
                      </a:lnTo>
                      <a:lnTo>
                        <a:pt x="92" y="134"/>
                      </a:lnTo>
                      <a:lnTo>
                        <a:pt x="202" y="0"/>
                      </a:lnTo>
                    </a:path>
                  </a:pathLst>
                </a:custGeom>
                <a:noFill/>
                <a:ln w="25400" cap="rnd" cmpd="sng">
                  <a:solidFill>
                    <a:schemeClr val="tx1"/>
                  </a:solidFill>
                  <a:prstDash val="solid"/>
                  <a:round/>
                  <a:headEnd type="none" w="med" len="med"/>
                  <a:tailEnd type="none" w="med" len="med"/>
                </a:ln>
              </p:spPr>
              <p:txBody>
                <a:bodyPr/>
                <a:lstStyle/>
                <a:p>
                  <a:endParaRPr lang="en-US" sz="400">
                    <a:solidFill>
                      <a:prstClr val="black"/>
                    </a:solidFill>
                    <a:latin typeface=" Arial"/>
                  </a:endParaRPr>
                </a:p>
              </p:txBody>
            </p:sp>
            <p:grpSp>
              <p:nvGrpSpPr>
                <p:cNvPr id="46" name="Group 10"/>
                <p:cNvGrpSpPr>
                  <a:grpSpLocks/>
                </p:cNvGrpSpPr>
                <p:nvPr/>
              </p:nvGrpSpPr>
              <p:grpSpPr bwMode="auto">
                <a:xfrm>
                  <a:off x="589" y="1760"/>
                  <a:ext cx="270" cy="279"/>
                  <a:chOff x="589" y="1760"/>
                  <a:chExt cx="270" cy="279"/>
                </a:xfrm>
              </p:grpSpPr>
              <p:sp>
                <p:nvSpPr>
                  <p:cNvPr id="47" name="Arc 11"/>
                  <p:cNvSpPr>
                    <a:spLocks/>
                  </p:cNvSpPr>
                  <p:nvPr/>
                </p:nvSpPr>
                <p:spPr bwMode="auto">
                  <a:xfrm rot="-7200000">
                    <a:off x="570" y="1779"/>
                    <a:ext cx="183" cy="145"/>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71" y="0"/>
                          <a:pt x="21517" y="9580"/>
                          <a:pt x="21599" y="21450"/>
                        </a:cubicBezTo>
                      </a:path>
                      <a:path w="21599" h="21600" stroke="0" extrusionOk="0">
                        <a:moveTo>
                          <a:pt x="-1" y="0"/>
                        </a:moveTo>
                        <a:cubicBezTo>
                          <a:pt x="11871" y="0"/>
                          <a:pt x="21517" y="9580"/>
                          <a:pt x="21599" y="21450"/>
                        </a:cubicBezTo>
                        <a:lnTo>
                          <a:pt x="0" y="21600"/>
                        </a:lnTo>
                        <a:close/>
                      </a:path>
                    </a:pathLst>
                  </a:custGeom>
                  <a:noFill/>
                  <a:ln w="25400" cap="rnd">
                    <a:solidFill>
                      <a:schemeClr val="tx1"/>
                    </a:solidFill>
                    <a:round/>
                    <a:headEnd/>
                    <a:tailEnd/>
                  </a:ln>
                </p:spPr>
                <p:txBody>
                  <a:bodyPr wrap="none" anchor="ctr"/>
                  <a:lstStyle/>
                  <a:p>
                    <a:endParaRPr lang="en-US" sz="400">
                      <a:solidFill>
                        <a:prstClr val="black"/>
                      </a:solidFill>
                      <a:latin typeface=" Arial"/>
                    </a:endParaRPr>
                  </a:p>
                </p:txBody>
              </p:sp>
              <p:sp>
                <p:nvSpPr>
                  <p:cNvPr id="48" name="Arc 12"/>
                  <p:cNvSpPr>
                    <a:spLocks/>
                  </p:cNvSpPr>
                  <p:nvPr/>
                </p:nvSpPr>
                <p:spPr bwMode="auto">
                  <a:xfrm rot="8700000">
                    <a:off x="676" y="1894"/>
                    <a:ext cx="183" cy="145"/>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71" y="0"/>
                          <a:pt x="21517" y="9580"/>
                          <a:pt x="21599" y="21450"/>
                        </a:cubicBezTo>
                      </a:path>
                      <a:path w="21599" h="21600" stroke="0" extrusionOk="0">
                        <a:moveTo>
                          <a:pt x="-1" y="0"/>
                        </a:moveTo>
                        <a:cubicBezTo>
                          <a:pt x="11871" y="0"/>
                          <a:pt x="21517" y="9580"/>
                          <a:pt x="21599" y="21450"/>
                        </a:cubicBezTo>
                        <a:lnTo>
                          <a:pt x="0" y="21600"/>
                        </a:lnTo>
                        <a:close/>
                      </a:path>
                    </a:pathLst>
                  </a:custGeom>
                  <a:noFill/>
                  <a:ln w="25400" cap="rnd">
                    <a:solidFill>
                      <a:schemeClr val="tx1"/>
                    </a:solidFill>
                    <a:round/>
                    <a:headEnd/>
                    <a:tailEnd/>
                  </a:ln>
                </p:spPr>
                <p:txBody>
                  <a:bodyPr wrap="none" anchor="ctr"/>
                  <a:lstStyle/>
                  <a:p>
                    <a:endParaRPr lang="en-US" sz="400">
                      <a:solidFill>
                        <a:prstClr val="black"/>
                      </a:solidFill>
                      <a:latin typeface=" Arial"/>
                    </a:endParaRPr>
                  </a:p>
                </p:txBody>
              </p:sp>
            </p:grpSp>
          </p:grpSp>
          <p:grpSp>
            <p:nvGrpSpPr>
              <p:cNvPr id="41" name="Group 40"/>
              <p:cNvGrpSpPr/>
              <p:nvPr/>
            </p:nvGrpSpPr>
            <p:grpSpPr>
              <a:xfrm>
                <a:off x="2059075" y="3145357"/>
                <a:ext cx="198089" cy="50720"/>
                <a:chOff x="2316832" y="2536393"/>
                <a:chExt cx="198089" cy="50720"/>
              </a:xfrm>
            </p:grpSpPr>
            <p:sp>
              <p:nvSpPr>
                <p:cNvPr id="42" name="Oval 41"/>
                <p:cNvSpPr/>
                <p:nvPr/>
              </p:nvSpPr>
              <p:spPr>
                <a:xfrm>
                  <a:off x="2316832" y="2536393"/>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sp>
              <p:nvSpPr>
                <p:cNvPr id="43" name="Oval 42"/>
                <p:cNvSpPr/>
                <p:nvPr/>
              </p:nvSpPr>
              <p:spPr>
                <a:xfrm>
                  <a:off x="2391196" y="2536393"/>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sp>
              <p:nvSpPr>
                <p:cNvPr id="44" name="Oval 43"/>
                <p:cNvSpPr/>
                <p:nvPr/>
              </p:nvSpPr>
              <p:spPr>
                <a:xfrm>
                  <a:off x="2465559" y="2536393"/>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grpSp>
        </p:grpSp>
        <p:grpSp>
          <p:nvGrpSpPr>
            <p:cNvPr id="34" name="Group 33"/>
            <p:cNvGrpSpPr/>
            <p:nvPr/>
          </p:nvGrpSpPr>
          <p:grpSpPr>
            <a:xfrm>
              <a:off x="2792093" y="3142773"/>
              <a:ext cx="198089" cy="50720"/>
              <a:chOff x="2211475" y="3297757"/>
              <a:chExt cx="198089" cy="50720"/>
            </a:xfrm>
          </p:grpSpPr>
          <p:sp>
            <p:nvSpPr>
              <p:cNvPr id="36" name="Oval 35"/>
              <p:cNvSpPr/>
              <p:nvPr/>
            </p:nvSpPr>
            <p:spPr>
              <a:xfrm>
                <a:off x="2211475" y="3297757"/>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sp>
            <p:nvSpPr>
              <p:cNvPr id="37" name="Oval 36"/>
              <p:cNvSpPr/>
              <p:nvPr/>
            </p:nvSpPr>
            <p:spPr>
              <a:xfrm>
                <a:off x="2285839" y="3297757"/>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sp>
            <p:nvSpPr>
              <p:cNvPr id="38" name="Oval 37"/>
              <p:cNvSpPr/>
              <p:nvPr/>
            </p:nvSpPr>
            <p:spPr>
              <a:xfrm>
                <a:off x="2360202" y="3297757"/>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grpSp>
        <p:cxnSp>
          <p:nvCxnSpPr>
            <p:cNvPr id="35" name="Straight Connector 34"/>
            <p:cNvCxnSpPr/>
            <p:nvPr/>
          </p:nvCxnSpPr>
          <p:spPr>
            <a:xfrm>
              <a:off x="1509026" y="2670641"/>
              <a:ext cx="13911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262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B4014E-1D69-49F9-9EE4-B7C12CE4917B}" type="slidenum">
              <a:rPr lang="en-US" smtClean="0"/>
              <a:pPr/>
              <a:t>12</a:t>
            </a:fld>
            <a:endParaRPr lang="en-US"/>
          </a:p>
        </p:txBody>
      </p:sp>
      <p:cxnSp>
        <p:nvCxnSpPr>
          <p:cNvPr id="3" name="Straight Connector 2"/>
          <p:cNvCxnSpPr/>
          <p:nvPr/>
        </p:nvCxnSpPr>
        <p:spPr bwMode="auto">
          <a:xfrm>
            <a:off x="3389640" y="2970319"/>
            <a:ext cx="1031630" cy="0"/>
          </a:xfrm>
          <a:prstGeom prst="line">
            <a:avLst/>
          </a:prstGeom>
          <a:solidFill>
            <a:schemeClr val="accent1"/>
          </a:solidFill>
          <a:ln w="28575" cap="flat" cmpd="sng" algn="ctr">
            <a:solidFill>
              <a:schemeClr val="tx1"/>
            </a:solidFill>
            <a:prstDash val="sysDot"/>
            <a:round/>
            <a:headEnd type="none" w="med" len="med"/>
            <a:tailEnd type="none" w="med" len="med"/>
          </a:ln>
          <a:effectLst/>
        </p:spPr>
      </p:cxnSp>
      <p:sp>
        <p:nvSpPr>
          <p:cNvPr id="4" name="Slide Number Placeholder 3"/>
          <p:cNvSpPr txBox="1">
            <a:spLocks/>
          </p:cNvSpPr>
          <p:nvPr/>
        </p:nvSpPr>
        <p:spPr>
          <a:xfrm>
            <a:off x="0" y="6781800"/>
            <a:ext cx="457200" cy="3048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084D51-39AD-4C2B-AA5E-8F55CE21ED9D}" type="slidenum">
              <a:rPr lang="en-US" smtClean="0">
                <a:solidFill>
                  <a:srgbClr val="000000">
                    <a:tint val="75000"/>
                  </a:srgbClr>
                </a:solidFill>
              </a:rPr>
              <a:pPr>
                <a:defRPr/>
              </a:pPr>
              <a:t>12</a:t>
            </a:fld>
            <a:endParaRPr lang="en-US">
              <a:solidFill>
                <a:srgbClr val="000000">
                  <a:tint val="75000"/>
                </a:srgbClr>
              </a:solidFill>
            </a:endParaRPr>
          </a:p>
        </p:txBody>
      </p:sp>
      <p:sp>
        <p:nvSpPr>
          <p:cNvPr id="5" name="Rectangle 4"/>
          <p:cNvSpPr/>
          <p:nvPr/>
        </p:nvSpPr>
        <p:spPr bwMode="auto">
          <a:xfrm>
            <a:off x="683289" y="1295400"/>
            <a:ext cx="7556360" cy="448412"/>
          </a:xfrm>
          <a:prstGeom prst="rect">
            <a:avLst/>
          </a:prstGeom>
          <a:noFill/>
          <a:ln w="9525" cap="flat" cmpd="sng" algn="ctr">
            <a:solidFill>
              <a:schemeClr val="bg1"/>
            </a:solidFill>
            <a:prstDash val="solid"/>
            <a:round/>
            <a:headEnd type="none" w="med" len="med"/>
            <a:tailEnd type="none" w="med" len="med"/>
          </a:ln>
          <a:effectLst/>
        </p:spPr>
        <p:txBody>
          <a:bodyPr vert="horz" wrap="square" lIns="86478" tIns="43239" rIns="86478" bIns="43239" numCol="1" rtlCol="0" anchor="t" anchorCtr="0" compatLnSpc="1">
            <a:prstTxWarp prst="textNoShape">
              <a:avLst/>
            </a:prstTxWarp>
          </a:bodyPr>
          <a:lstStyle/>
          <a:p>
            <a:pPr algn="ctr" defTabSz="914321" fontAlgn="base">
              <a:spcBef>
                <a:spcPct val="0"/>
              </a:spcBef>
              <a:spcAft>
                <a:spcPct val="0"/>
              </a:spcAft>
            </a:pPr>
            <a:endParaRPr lang="en-US" sz="1300" b="1" dirty="0">
              <a:solidFill>
                <a:srgbClr val="000000"/>
              </a:solidFill>
              <a:latin typeface="Arial" charset="0"/>
            </a:endParaRPr>
          </a:p>
        </p:txBody>
      </p:sp>
      <p:sp>
        <p:nvSpPr>
          <p:cNvPr id="6" name="Rectangle 5"/>
          <p:cNvSpPr/>
          <p:nvPr/>
        </p:nvSpPr>
        <p:spPr bwMode="auto">
          <a:xfrm>
            <a:off x="4340895" y="2666985"/>
            <a:ext cx="535913" cy="3429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6478" tIns="43239" rIns="86478" bIns="43239" numCol="1" rtlCol="0" anchor="t" anchorCtr="0" compatLnSpc="1">
            <a:prstTxWarp prst="textNoShape">
              <a:avLst/>
            </a:prstTxWarp>
          </a:bodyPr>
          <a:lstStyle/>
          <a:p>
            <a:pPr algn="ctr" defTabSz="914321" fontAlgn="base">
              <a:spcBef>
                <a:spcPct val="0"/>
              </a:spcBef>
              <a:spcAft>
                <a:spcPct val="0"/>
              </a:spcAft>
            </a:pPr>
            <a:endParaRPr lang="en-US" sz="1000" b="1" dirty="0">
              <a:solidFill>
                <a:srgbClr val="000000"/>
              </a:solidFill>
              <a:latin typeface="Arial" charset="0"/>
            </a:endParaRPr>
          </a:p>
        </p:txBody>
      </p:sp>
      <p:sp>
        <p:nvSpPr>
          <p:cNvPr id="7" name="TextBox 6"/>
          <p:cNvSpPr txBox="1"/>
          <p:nvPr/>
        </p:nvSpPr>
        <p:spPr>
          <a:xfrm>
            <a:off x="4467771" y="2442782"/>
            <a:ext cx="270527" cy="288541"/>
          </a:xfrm>
          <a:prstGeom prst="rect">
            <a:avLst/>
          </a:prstGeom>
          <a:noFill/>
        </p:spPr>
        <p:txBody>
          <a:bodyPr wrap="none" lIns="86478" tIns="43239" rIns="86478" bIns="43239" rtlCol="0">
            <a:spAutoFit/>
          </a:bodyPr>
          <a:lstStyle/>
          <a:p>
            <a:pPr algn="ctr" fontAlgn="base">
              <a:spcBef>
                <a:spcPct val="0"/>
              </a:spcBef>
              <a:spcAft>
                <a:spcPct val="0"/>
              </a:spcAft>
            </a:pPr>
            <a:r>
              <a:rPr lang="en-US" sz="1300" b="1" dirty="0" err="1">
                <a:solidFill>
                  <a:srgbClr val="000000"/>
                </a:solidFill>
                <a:latin typeface="Arial" charset="0"/>
              </a:rPr>
              <a:t>ll</a:t>
            </a:r>
            <a:endParaRPr lang="en-US" sz="1300" b="1" dirty="0">
              <a:solidFill>
                <a:srgbClr val="000000"/>
              </a:solidFill>
              <a:latin typeface="Arial" charset="0"/>
            </a:endParaRPr>
          </a:p>
        </p:txBody>
      </p:sp>
      <p:sp>
        <p:nvSpPr>
          <p:cNvPr id="8" name="Rectangle 7"/>
          <p:cNvSpPr/>
          <p:nvPr/>
        </p:nvSpPr>
        <p:spPr bwMode="auto">
          <a:xfrm>
            <a:off x="304800" y="2231782"/>
            <a:ext cx="3084841" cy="1252907"/>
          </a:xfrm>
          <a:prstGeom prst="rect">
            <a:avLst/>
          </a:prstGeom>
          <a:noFill/>
          <a:ln w="9525" cap="flat" cmpd="sng" algn="ctr">
            <a:solidFill>
              <a:srgbClr val="0000FF"/>
            </a:solidFill>
            <a:prstDash val="solid"/>
            <a:round/>
            <a:headEnd type="none" w="med" len="med"/>
            <a:tailEnd type="none" w="med" len="med"/>
          </a:ln>
          <a:effectLst/>
        </p:spPr>
        <p:txBody>
          <a:bodyPr vert="horz" wrap="square" lIns="86478" tIns="43239" rIns="86478" bIns="43239" numCol="1" rtlCol="0" anchor="t" anchorCtr="0" compatLnSpc="1">
            <a:prstTxWarp prst="textNoShape">
              <a:avLst/>
            </a:prstTxWarp>
          </a:bodyPr>
          <a:lstStyle/>
          <a:p>
            <a:pPr algn="ctr" defTabSz="914321" fontAlgn="base">
              <a:spcBef>
                <a:spcPct val="0"/>
              </a:spcBef>
              <a:spcAft>
                <a:spcPct val="0"/>
              </a:spcAft>
            </a:pPr>
            <a:endParaRPr lang="en-US" sz="1000" b="1" dirty="0">
              <a:solidFill>
                <a:srgbClr val="000000"/>
              </a:solidFill>
              <a:latin typeface="Arial" charset="0"/>
            </a:endParaRPr>
          </a:p>
        </p:txBody>
      </p:sp>
      <p:sp>
        <p:nvSpPr>
          <p:cNvPr id="9" name="Rectangle 8"/>
          <p:cNvSpPr/>
          <p:nvPr/>
        </p:nvSpPr>
        <p:spPr bwMode="auto">
          <a:xfrm>
            <a:off x="5825919" y="2203201"/>
            <a:ext cx="3241881" cy="4036777"/>
          </a:xfrm>
          <a:prstGeom prst="rect">
            <a:avLst/>
          </a:prstGeom>
          <a:noFill/>
          <a:ln w="9525" cap="flat" cmpd="sng" algn="ctr">
            <a:solidFill>
              <a:srgbClr val="FF0000"/>
            </a:solidFill>
            <a:prstDash val="solid"/>
            <a:round/>
            <a:headEnd type="none" w="med" len="med"/>
            <a:tailEnd type="none" w="med" len="med"/>
          </a:ln>
          <a:effectLst/>
        </p:spPr>
        <p:txBody>
          <a:bodyPr vert="horz" wrap="square" lIns="86478" tIns="43239" rIns="86478" bIns="43239" numCol="1" rtlCol="0" anchor="t" anchorCtr="0" compatLnSpc="1">
            <a:prstTxWarp prst="textNoShape">
              <a:avLst/>
            </a:prstTxWarp>
          </a:bodyPr>
          <a:lstStyle/>
          <a:p>
            <a:pPr algn="ctr" defTabSz="914321" fontAlgn="base">
              <a:spcBef>
                <a:spcPct val="0"/>
              </a:spcBef>
              <a:spcAft>
                <a:spcPct val="0"/>
              </a:spcAft>
            </a:pPr>
            <a:endParaRPr lang="en-US" sz="1000" b="1" dirty="0">
              <a:solidFill>
                <a:srgbClr val="000000"/>
              </a:solidFill>
              <a:latin typeface="Arial" charset="0"/>
            </a:endParaRPr>
          </a:p>
        </p:txBody>
      </p:sp>
      <p:cxnSp>
        <p:nvCxnSpPr>
          <p:cNvPr id="10" name="Straight Connector 9"/>
          <p:cNvCxnSpPr/>
          <p:nvPr/>
        </p:nvCxnSpPr>
        <p:spPr bwMode="auto">
          <a:xfrm>
            <a:off x="3389645" y="2772491"/>
            <a:ext cx="93785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1" name="TextBox 10"/>
          <p:cNvSpPr txBox="1"/>
          <p:nvPr/>
        </p:nvSpPr>
        <p:spPr>
          <a:xfrm>
            <a:off x="3487720" y="2521930"/>
            <a:ext cx="730054" cy="259687"/>
          </a:xfrm>
          <a:prstGeom prst="rect">
            <a:avLst/>
          </a:prstGeom>
          <a:noFill/>
        </p:spPr>
        <p:txBody>
          <a:bodyPr wrap="none" lIns="86478" tIns="43239" rIns="86478" bIns="43239" rtlCol="0">
            <a:spAutoFit/>
          </a:bodyPr>
          <a:lstStyle/>
          <a:p>
            <a:pPr algn="ctr" fontAlgn="base">
              <a:spcBef>
                <a:spcPct val="0"/>
              </a:spcBef>
              <a:spcAft>
                <a:spcPct val="0"/>
              </a:spcAft>
            </a:pPr>
            <a:r>
              <a:rPr lang="en-US" sz="1100" b="1" dirty="0">
                <a:solidFill>
                  <a:srgbClr val="000000"/>
                </a:solidFill>
                <a:latin typeface="Arial" charset="0"/>
              </a:rPr>
              <a:t>Organic</a:t>
            </a:r>
          </a:p>
        </p:txBody>
      </p:sp>
      <p:cxnSp>
        <p:nvCxnSpPr>
          <p:cNvPr id="12" name="Straight Connector 11"/>
          <p:cNvCxnSpPr/>
          <p:nvPr/>
        </p:nvCxnSpPr>
        <p:spPr bwMode="auto">
          <a:xfrm>
            <a:off x="4874596" y="2862611"/>
            <a:ext cx="966849" cy="2201"/>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13" name="TextBox 12"/>
          <p:cNvSpPr txBox="1"/>
          <p:nvPr/>
        </p:nvSpPr>
        <p:spPr>
          <a:xfrm>
            <a:off x="682316" y="1772753"/>
            <a:ext cx="2707328" cy="288541"/>
          </a:xfrm>
          <a:prstGeom prst="rect">
            <a:avLst/>
          </a:prstGeom>
          <a:noFill/>
        </p:spPr>
        <p:txBody>
          <a:bodyPr wrap="square" lIns="86478" tIns="43239" rIns="86478" bIns="43239" rtlCol="0">
            <a:spAutoFit/>
          </a:bodyPr>
          <a:lstStyle/>
          <a:p>
            <a:pPr algn="ctr" fontAlgn="base">
              <a:spcBef>
                <a:spcPct val="0"/>
              </a:spcBef>
              <a:spcAft>
                <a:spcPct val="0"/>
              </a:spcAft>
            </a:pPr>
            <a:r>
              <a:rPr lang="en-US" sz="1300" b="1" dirty="0">
                <a:solidFill>
                  <a:srgbClr val="000000"/>
                </a:solidFill>
                <a:latin typeface="Arial" charset="0"/>
              </a:rPr>
              <a:t>BCT Commander</a:t>
            </a:r>
          </a:p>
        </p:txBody>
      </p:sp>
      <p:sp>
        <p:nvSpPr>
          <p:cNvPr id="14" name="TextBox 13"/>
          <p:cNvSpPr txBox="1"/>
          <p:nvPr/>
        </p:nvSpPr>
        <p:spPr>
          <a:xfrm>
            <a:off x="5838346" y="1772753"/>
            <a:ext cx="2707328" cy="288541"/>
          </a:xfrm>
          <a:prstGeom prst="rect">
            <a:avLst/>
          </a:prstGeom>
          <a:noFill/>
        </p:spPr>
        <p:txBody>
          <a:bodyPr wrap="square" lIns="86478" tIns="43239" rIns="86478" bIns="43239" rtlCol="0">
            <a:spAutoFit/>
          </a:bodyPr>
          <a:lstStyle/>
          <a:p>
            <a:pPr algn="ctr" fontAlgn="base">
              <a:spcBef>
                <a:spcPct val="0"/>
              </a:spcBef>
              <a:spcAft>
                <a:spcPct val="0"/>
              </a:spcAft>
            </a:pPr>
            <a:r>
              <a:rPr lang="en-US" sz="1300" b="1" dirty="0">
                <a:solidFill>
                  <a:srgbClr val="000000"/>
                </a:solidFill>
                <a:latin typeface="Arial" charset="0"/>
              </a:rPr>
              <a:t>DIVARTY Commander</a:t>
            </a:r>
          </a:p>
        </p:txBody>
      </p:sp>
      <p:sp>
        <p:nvSpPr>
          <p:cNvPr id="15" name="TextBox 14"/>
          <p:cNvSpPr txBox="1"/>
          <p:nvPr/>
        </p:nvSpPr>
        <p:spPr>
          <a:xfrm>
            <a:off x="3403042" y="3220892"/>
            <a:ext cx="2411604" cy="887542"/>
          </a:xfrm>
          <a:prstGeom prst="rect">
            <a:avLst/>
          </a:prstGeom>
          <a:noFill/>
        </p:spPr>
        <p:txBody>
          <a:bodyPr wrap="square" lIns="86478" tIns="43239" rIns="86478" bIns="43239" rtlCol="0">
            <a:spAutoFit/>
          </a:bodyPr>
          <a:lstStyle/>
          <a:p>
            <a:pPr algn="ctr" fontAlgn="base">
              <a:spcBef>
                <a:spcPct val="0"/>
              </a:spcBef>
              <a:spcAft>
                <a:spcPct val="0"/>
              </a:spcAft>
            </a:pPr>
            <a:r>
              <a:rPr lang="en-US" sz="1300" b="1" dirty="0">
                <a:solidFill>
                  <a:srgbClr val="000000"/>
                </a:solidFill>
                <a:latin typeface="Arial" charset="0"/>
              </a:rPr>
              <a:t>Transfer of BCT command   authority to the DIVARTY CDR  during the period of attachment</a:t>
            </a:r>
          </a:p>
        </p:txBody>
      </p:sp>
      <p:sp>
        <p:nvSpPr>
          <p:cNvPr id="16" name="TextBox 15"/>
          <p:cNvSpPr txBox="1"/>
          <p:nvPr/>
        </p:nvSpPr>
        <p:spPr>
          <a:xfrm>
            <a:off x="3695416" y="4379272"/>
            <a:ext cx="1878637" cy="425877"/>
          </a:xfrm>
          <a:prstGeom prst="rect">
            <a:avLst/>
          </a:prstGeom>
          <a:noFill/>
        </p:spPr>
        <p:txBody>
          <a:bodyPr wrap="none" lIns="86478" tIns="43239" rIns="86478" bIns="43239" rtlCol="0">
            <a:spAutoFit/>
          </a:bodyPr>
          <a:lstStyle/>
          <a:p>
            <a:pPr algn="ctr" fontAlgn="base">
              <a:spcBef>
                <a:spcPct val="0"/>
              </a:spcBef>
              <a:spcAft>
                <a:spcPct val="0"/>
              </a:spcAft>
            </a:pPr>
            <a:r>
              <a:rPr lang="en-US" sz="1100" b="1" dirty="0">
                <a:solidFill>
                  <a:srgbClr val="0000FF"/>
                </a:solidFill>
                <a:latin typeface="Arial" charset="0"/>
              </a:rPr>
              <a:t>RATER: DIVARTY CDR</a:t>
            </a:r>
          </a:p>
          <a:p>
            <a:pPr algn="ctr" fontAlgn="base">
              <a:spcBef>
                <a:spcPct val="0"/>
              </a:spcBef>
              <a:spcAft>
                <a:spcPct val="0"/>
              </a:spcAft>
            </a:pPr>
            <a:r>
              <a:rPr lang="en-US" sz="1100" b="1" dirty="0" smtClean="0">
                <a:solidFill>
                  <a:srgbClr val="0000FF"/>
                </a:solidFill>
                <a:latin typeface="Arial" charset="0"/>
              </a:rPr>
              <a:t>SR </a:t>
            </a:r>
            <a:r>
              <a:rPr lang="en-US" sz="1100" b="1" dirty="0">
                <a:solidFill>
                  <a:srgbClr val="0000FF"/>
                </a:solidFill>
                <a:latin typeface="Arial" charset="0"/>
              </a:rPr>
              <a:t>RATER: Division CDR</a:t>
            </a:r>
          </a:p>
        </p:txBody>
      </p:sp>
      <p:sp>
        <p:nvSpPr>
          <p:cNvPr id="17" name="TextBox 16"/>
          <p:cNvSpPr txBox="1"/>
          <p:nvPr/>
        </p:nvSpPr>
        <p:spPr>
          <a:xfrm>
            <a:off x="4869805" y="2614234"/>
            <a:ext cx="944843" cy="259687"/>
          </a:xfrm>
          <a:prstGeom prst="rect">
            <a:avLst/>
          </a:prstGeom>
          <a:noFill/>
        </p:spPr>
        <p:txBody>
          <a:bodyPr wrap="square" lIns="86478" tIns="43239" rIns="86478" bIns="43239" rtlCol="0">
            <a:spAutoFit/>
          </a:bodyPr>
          <a:lstStyle/>
          <a:p>
            <a:pPr algn="ctr" fontAlgn="base">
              <a:spcBef>
                <a:spcPct val="0"/>
              </a:spcBef>
              <a:spcAft>
                <a:spcPct val="0"/>
              </a:spcAft>
            </a:pPr>
            <a:r>
              <a:rPr lang="en-US" sz="1100" b="1" dirty="0">
                <a:solidFill>
                  <a:srgbClr val="000000"/>
                </a:solidFill>
                <a:latin typeface="Arial" charset="0"/>
              </a:rPr>
              <a:t>Attached</a:t>
            </a:r>
          </a:p>
        </p:txBody>
      </p:sp>
      <p:sp>
        <p:nvSpPr>
          <p:cNvPr id="18" name="TextBox 17"/>
          <p:cNvSpPr txBox="1"/>
          <p:nvPr/>
        </p:nvSpPr>
        <p:spPr>
          <a:xfrm>
            <a:off x="3403044" y="2732929"/>
            <a:ext cx="924449" cy="263779"/>
          </a:xfrm>
          <a:prstGeom prst="rect">
            <a:avLst/>
          </a:prstGeom>
          <a:noFill/>
        </p:spPr>
        <p:txBody>
          <a:bodyPr wrap="square" lIns="86478" tIns="43239" rIns="86478" bIns="43239" rtlCol="0">
            <a:spAutoFit/>
          </a:bodyPr>
          <a:lstStyle/>
          <a:p>
            <a:pPr algn="ctr" fontAlgn="base">
              <a:spcBef>
                <a:spcPct val="0"/>
              </a:spcBef>
              <a:spcAft>
                <a:spcPct val="0"/>
              </a:spcAft>
            </a:pPr>
            <a:r>
              <a:rPr lang="en-US" sz="1100" b="1" dirty="0">
                <a:solidFill>
                  <a:srgbClr val="000000"/>
                </a:solidFill>
                <a:latin typeface="Arial" charset="0"/>
              </a:rPr>
              <a:t>DS</a:t>
            </a:r>
          </a:p>
        </p:txBody>
      </p:sp>
      <p:sp>
        <p:nvSpPr>
          <p:cNvPr id="19" name="Rectangle 18"/>
          <p:cNvSpPr/>
          <p:nvPr/>
        </p:nvSpPr>
        <p:spPr>
          <a:xfrm>
            <a:off x="631055" y="1196357"/>
            <a:ext cx="7542963" cy="518210"/>
          </a:xfrm>
          <a:prstGeom prst="rect">
            <a:avLst/>
          </a:prstGeom>
          <a:ln>
            <a:noFill/>
          </a:ln>
        </p:spPr>
        <p:txBody>
          <a:bodyPr wrap="square" lIns="86478" tIns="43239" rIns="86478" bIns="43239">
            <a:spAutoFit/>
          </a:bodyPr>
          <a:lstStyle/>
          <a:p>
            <a:pPr fontAlgn="base">
              <a:spcBef>
                <a:spcPct val="0"/>
              </a:spcBef>
              <a:spcAft>
                <a:spcPct val="0"/>
              </a:spcAft>
            </a:pPr>
            <a:r>
              <a:rPr lang="en-US" sz="1400" b="1" dirty="0">
                <a:solidFill>
                  <a:srgbClr val="000000"/>
                </a:solidFill>
                <a:latin typeface="Arial" pitchFamily="34" charset="0"/>
                <a:cs typeface="Arial" pitchFamily="34" charset="0"/>
              </a:rPr>
              <a:t>The BCT Fires </a:t>
            </a:r>
            <a:r>
              <a:rPr lang="en-US" sz="1400" b="1" dirty="0" err="1">
                <a:solidFill>
                  <a:srgbClr val="000000"/>
                </a:solidFill>
                <a:latin typeface="Arial" pitchFamily="34" charset="0"/>
                <a:cs typeface="Arial" pitchFamily="34" charset="0"/>
              </a:rPr>
              <a:t>Bns</a:t>
            </a:r>
            <a:r>
              <a:rPr lang="en-US" sz="1400" b="1" dirty="0">
                <a:solidFill>
                  <a:srgbClr val="000000"/>
                </a:solidFill>
                <a:latin typeface="Arial" pitchFamily="34" charset="0"/>
                <a:cs typeface="Arial" pitchFamily="34" charset="0"/>
              </a:rPr>
              <a:t> are “attached” to the Division Artillery (DIVARTY) for ADCON. The Fires </a:t>
            </a:r>
            <a:r>
              <a:rPr lang="en-US" sz="1400" b="1" dirty="0" err="1">
                <a:solidFill>
                  <a:srgbClr val="000000"/>
                </a:solidFill>
                <a:latin typeface="Arial" pitchFamily="34" charset="0"/>
                <a:cs typeface="Arial" pitchFamily="34" charset="0"/>
              </a:rPr>
              <a:t>Bn</a:t>
            </a:r>
            <a:r>
              <a:rPr lang="en-US" sz="1400" b="1" dirty="0">
                <a:solidFill>
                  <a:srgbClr val="000000"/>
                </a:solidFill>
                <a:latin typeface="Arial" pitchFamily="34" charset="0"/>
                <a:cs typeface="Arial" pitchFamily="34" charset="0"/>
              </a:rPr>
              <a:t> is DS to their BCT</a:t>
            </a:r>
            <a:endParaRPr lang="en-US" sz="1400" b="1" dirty="0">
              <a:solidFill>
                <a:srgbClr val="000000"/>
              </a:solidFill>
              <a:latin typeface="Arial" charset="0"/>
            </a:endParaRPr>
          </a:p>
        </p:txBody>
      </p:sp>
      <p:sp>
        <p:nvSpPr>
          <p:cNvPr id="20" name="TextBox 19"/>
          <p:cNvSpPr txBox="1"/>
          <p:nvPr/>
        </p:nvSpPr>
        <p:spPr>
          <a:xfrm>
            <a:off x="5832760" y="2231775"/>
            <a:ext cx="3157807" cy="4149973"/>
          </a:xfrm>
          <a:prstGeom prst="rect">
            <a:avLst/>
          </a:prstGeom>
          <a:noFill/>
        </p:spPr>
        <p:txBody>
          <a:bodyPr wrap="square" lIns="86478" tIns="43239" rIns="86478" bIns="43239" rtlCol="0">
            <a:spAutoFit/>
          </a:bodyPr>
          <a:lstStyle/>
          <a:p>
            <a:pPr fontAlgn="base">
              <a:spcBef>
                <a:spcPct val="0"/>
              </a:spcBef>
              <a:spcAft>
                <a:spcPct val="0"/>
              </a:spcAft>
            </a:pPr>
            <a:r>
              <a:rPr lang="en-US" sz="1100" dirty="0">
                <a:solidFill>
                  <a:srgbClr val="000000"/>
                </a:solidFill>
                <a:latin typeface="Arial" charset="0"/>
              </a:rPr>
              <a:t>+ Enable Mission Command</a:t>
            </a:r>
          </a:p>
          <a:p>
            <a:pPr fontAlgn="base">
              <a:spcBef>
                <a:spcPct val="0"/>
              </a:spcBef>
              <a:spcAft>
                <a:spcPct val="0"/>
              </a:spcAft>
            </a:pPr>
            <a:r>
              <a:rPr lang="en-US" sz="1100" dirty="0">
                <a:solidFill>
                  <a:srgbClr val="000000"/>
                </a:solidFill>
                <a:latin typeface="Arial" charset="0"/>
              </a:rPr>
              <a:t>+ </a:t>
            </a:r>
            <a:r>
              <a:rPr lang="en-US" sz="1100" dirty="0" smtClean="0">
                <a:solidFill>
                  <a:srgbClr val="000000"/>
                </a:solidFill>
                <a:latin typeface="Arial" charset="0"/>
              </a:rPr>
              <a:t>Oversee leader </a:t>
            </a:r>
            <a:r>
              <a:rPr lang="en-US" sz="1100" dirty="0">
                <a:solidFill>
                  <a:srgbClr val="000000"/>
                </a:solidFill>
                <a:latin typeface="Arial" charset="0"/>
              </a:rPr>
              <a:t>development, organizational training, and unit readiness</a:t>
            </a:r>
          </a:p>
          <a:p>
            <a:pPr fontAlgn="base">
              <a:spcBef>
                <a:spcPct val="0"/>
              </a:spcBef>
              <a:spcAft>
                <a:spcPct val="0"/>
              </a:spcAft>
            </a:pPr>
            <a:r>
              <a:rPr lang="en-US" sz="1100" dirty="0">
                <a:solidFill>
                  <a:srgbClr val="000000"/>
                </a:solidFill>
                <a:latin typeface="Arial" charset="0"/>
              </a:rPr>
              <a:t>+ Provide training guidance and approve training plans and programs</a:t>
            </a:r>
          </a:p>
          <a:p>
            <a:pPr fontAlgn="base">
              <a:spcBef>
                <a:spcPct val="0"/>
              </a:spcBef>
              <a:spcAft>
                <a:spcPct val="0"/>
              </a:spcAft>
            </a:pPr>
            <a:r>
              <a:rPr lang="en-US" sz="1100" dirty="0">
                <a:solidFill>
                  <a:srgbClr val="000000"/>
                </a:solidFill>
                <a:latin typeface="Arial" charset="0"/>
              </a:rPr>
              <a:t>+ ICW the BCT commander, provide METL guidance and approve unit METL</a:t>
            </a:r>
          </a:p>
          <a:p>
            <a:pPr fontAlgn="base">
              <a:spcBef>
                <a:spcPct val="0"/>
              </a:spcBef>
              <a:spcAft>
                <a:spcPct val="0"/>
              </a:spcAft>
            </a:pPr>
            <a:r>
              <a:rPr lang="en-US" sz="1100" dirty="0">
                <a:solidFill>
                  <a:srgbClr val="000000"/>
                </a:solidFill>
                <a:latin typeface="Arial" charset="0"/>
              </a:rPr>
              <a:t>+ ICW the Division CG, responsible for the Mission Training Brief</a:t>
            </a:r>
          </a:p>
          <a:p>
            <a:pPr fontAlgn="base">
              <a:spcBef>
                <a:spcPct val="0"/>
              </a:spcBef>
              <a:spcAft>
                <a:spcPct val="0"/>
              </a:spcAft>
            </a:pPr>
            <a:r>
              <a:rPr lang="en-US" sz="1100" dirty="0">
                <a:solidFill>
                  <a:srgbClr val="000000"/>
                </a:solidFill>
                <a:latin typeface="Arial" charset="0"/>
              </a:rPr>
              <a:t>+ Review the Commander’s USR</a:t>
            </a:r>
          </a:p>
          <a:p>
            <a:pPr fontAlgn="base">
              <a:spcBef>
                <a:spcPct val="0"/>
              </a:spcBef>
              <a:spcAft>
                <a:spcPct val="0"/>
              </a:spcAft>
            </a:pPr>
            <a:r>
              <a:rPr lang="en-US" sz="1100" dirty="0">
                <a:solidFill>
                  <a:srgbClr val="000000"/>
                </a:solidFill>
                <a:latin typeface="Arial" charset="0"/>
              </a:rPr>
              <a:t>+ Assess the state of training and provide training direction</a:t>
            </a:r>
          </a:p>
          <a:p>
            <a:pPr fontAlgn="base">
              <a:spcBef>
                <a:spcPct val="0"/>
              </a:spcBef>
              <a:spcAft>
                <a:spcPct val="0"/>
              </a:spcAft>
            </a:pPr>
            <a:r>
              <a:rPr lang="en-US" sz="1100" dirty="0">
                <a:solidFill>
                  <a:srgbClr val="000000"/>
                </a:solidFill>
                <a:latin typeface="Arial" charset="0"/>
              </a:rPr>
              <a:t>+ Assess manpower, equipment, and training resource requirements; coordinate the obtaining of needed resources</a:t>
            </a:r>
          </a:p>
          <a:p>
            <a:pPr fontAlgn="base">
              <a:spcBef>
                <a:spcPct val="0"/>
              </a:spcBef>
              <a:spcAft>
                <a:spcPct val="0"/>
              </a:spcAft>
            </a:pPr>
            <a:r>
              <a:rPr lang="en-US" sz="1100" dirty="0">
                <a:solidFill>
                  <a:srgbClr val="000000"/>
                </a:solidFill>
                <a:latin typeface="Arial" charset="0"/>
              </a:rPr>
              <a:t>+ Manage military personnel, equipment and responsible for command supply discipline </a:t>
            </a:r>
          </a:p>
          <a:p>
            <a:pPr fontAlgn="base">
              <a:spcBef>
                <a:spcPct val="0"/>
              </a:spcBef>
              <a:spcAft>
                <a:spcPct val="0"/>
              </a:spcAft>
            </a:pPr>
            <a:r>
              <a:rPr lang="en-US" sz="1100" dirty="0">
                <a:solidFill>
                  <a:srgbClr val="000000"/>
                </a:solidFill>
                <a:latin typeface="Arial" charset="0"/>
              </a:rPr>
              <a:t>+ Responsible for the Organization Inspection Program</a:t>
            </a:r>
          </a:p>
          <a:p>
            <a:pPr fontAlgn="base">
              <a:spcBef>
                <a:spcPct val="0"/>
              </a:spcBef>
              <a:spcAft>
                <a:spcPct val="0"/>
              </a:spcAft>
            </a:pPr>
            <a:r>
              <a:rPr lang="en-US" sz="1100" dirty="0">
                <a:solidFill>
                  <a:srgbClr val="000000"/>
                </a:solidFill>
                <a:latin typeface="Arial" charset="0"/>
              </a:rPr>
              <a:t>+ Responsible for rating schemes (Rates the </a:t>
            </a:r>
            <a:r>
              <a:rPr lang="en-US" sz="1100" dirty="0" err="1">
                <a:solidFill>
                  <a:srgbClr val="000000"/>
                </a:solidFill>
                <a:latin typeface="Arial" charset="0"/>
              </a:rPr>
              <a:t>Bn</a:t>
            </a:r>
            <a:r>
              <a:rPr lang="en-US" sz="1100" dirty="0">
                <a:solidFill>
                  <a:srgbClr val="000000"/>
                </a:solidFill>
                <a:latin typeface="Arial" charset="0"/>
              </a:rPr>
              <a:t> CDR)</a:t>
            </a:r>
          </a:p>
          <a:p>
            <a:pPr fontAlgn="base">
              <a:spcBef>
                <a:spcPct val="0"/>
              </a:spcBef>
              <a:spcAft>
                <a:spcPct val="0"/>
              </a:spcAft>
            </a:pPr>
            <a:r>
              <a:rPr lang="en-US" sz="1100" dirty="0">
                <a:solidFill>
                  <a:srgbClr val="000000"/>
                </a:solidFill>
                <a:latin typeface="Arial" charset="0"/>
              </a:rPr>
              <a:t>+ Special Court Martial Convening Authority and Field Grade Appellate Authority.</a:t>
            </a:r>
          </a:p>
          <a:p>
            <a:pPr fontAlgn="base">
              <a:spcBef>
                <a:spcPct val="0"/>
              </a:spcBef>
              <a:spcAft>
                <a:spcPct val="0"/>
              </a:spcAft>
            </a:pPr>
            <a:endParaRPr lang="en-US" sz="1100" dirty="0">
              <a:solidFill>
                <a:srgbClr val="000000"/>
              </a:solidFill>
              <a:latin typeface="Arial" charset="0"/>
            </a:endParaRPr>
          </a:p>
        </p:txBody>
      </p:sp>
      <p:sp>
        <p:nvSpPr>
          <p:cNvPr id="21" name="TextBox 20"/>
          <p:cNvSpPr txBox="1"/>
          <p:nvPr/>
        </p:nvSpPr>
        <p:spPr>
          <a:xfrm>
            <a:off x="304800" y="2084497"/>
            <a:ext cx="3098240" cy="1472317"/>
          </a:xfrm>
          <a:prstGeom prst="rect">
            <a:avLst/>
          </a:prstGeom>
          <a:noFill/>
        </p:spPr>
        <p:txBody>
          <a:bodyPr wrap="square" lIns="86478" tIns="43239" rIns="86478" bIns="43239" rtlCol="0">
            <a:spAutoFit/>
          </a:bodyPr>
          <a:lstStyle/>
          <a:p>
            <a:pPr fontAlgn="base">
              <a:spcBef>
                <a:spcPct val="0"/>
              </a:spcBef>
              <a:spcAft>
                <a:spcPct val="0"/>
              </a:spcAft>
            </a:pPr>
            <a:endParaRPr lang="en-US" sz="1100" dirty="0">
              <a:solidFill>
                <a:srgbClr val="000000"/>
              </a:solidFill>
              <a:latin typeface="Arial" charset="0"/>
            </a:endParaRPr>
          </a:p>
          <a:p>
            <a:pPr fontAlgn="base">
              <a:spcBef>
                <a:spcPct val="0"/>
              </a:spcBef>
              <a:spcAft>
                <a:spcPct val="0"/>
              </a:spcAft>
            </a:pPr>
            <a:r>
              <a:rPr lang="en-US" sz="1100" dirty="0">
                <a:solidFill>
                  <a:srgbClr val="000000"/>
                </a:solidFill>
                <a:latin typeface="Arial" charset="0"/>
              </a:rPr>
              <a:t>+ ICW the DIVARTY commander , provide  input to METL  development</a:t>
            </a:r>
          </a:p>
          <a:p>
            <a:pPr fontAlgn="base">
              <a:spcBef>
                <a:spcPct val="0"/>
              </a:spcBef>
              <a:spcAft>
                <a:spcPct val="0"/>
              </a:spcAft>
            </a:pPr>
            <a:r>
              <a:rPr lang="en-US" sz="1100" dirty="0">
                <a:solidFill>
                  <a:srgbClr val="000000"/>
                </a:solidFill>
                <a:latin typeface="Arial" charset="0"/>
              </a:rPr>
              <a:t>+ </a:t>
            </a:r>
            <a:r>
              <a:rPr lang="en-US" sz="1100" dirty="0" smtClean="0">
                <a:solidFill>
                  <a:srgbClr val="000000"/>
                </a:solidFill>
                <a:latin typeface="Arial" charset="0"/>
              </a:rPr>
              <a:t>Approve </a:t>
            </a:r>
            <a:r>
              <a:rPr lang="en-US" sz="1100" dirty="0">
                <a:solidFill>
                  <a:srgbClr val="000000"/>
                </a:solidFill>
                <a:latin typeface="Arial" charset="0"/>
              </a:rPr>
              <a:t>the Commander’s USR</a:t>
            </a:r>
          </a:p>
          <a:p>
            <a:pPr fontAlgn="base">
              <a:spcBef>
                <a:spcPct val="0"/>
              </a:spcBef>
              <a:spcAft>
                <a:spcPct val="0"/>
              </a:spcAft>
            </a:pPr>
            <a:r>
              <a:rPr lang="en-US" sz="1100" dirty="0">
                <a:solidFill>
                  <a:srgbClr val="000000"/>
                </a:solidFill>
                <a:latin typeface="Arial" charset="0"/>
              </a:rPr>
              <a:t>+ ICW the DIVARTY commander, provide input to the unit training plan</a:t>
            </a:r>
          </a:p>
          <a:p>
            <a:pPr fontAlgn="base">
              <a:spcBef>
                <a:spcPct val="0"/>
              </a:spcBef>
              <a:spcAft>
                <a:spcPct val="0"/>
              </a:spcAft>
            </a:pPr>
            <a:endParaRPr lang="en-US" sz="1100" dirty="0">
              <a:solidFill>
                <a:srgbClr val="000000"/>
              </a:solidFill>
              <a:latin typeface="Arial" charset="0"/>
            </a:endParaRPr>
          </a:p>
          <a:p>
            <a:pPr fontAlgn="base">
              <a:spcBef>
                <a:spcPct val="0"/>
              </a:spcBef>
              <a:spcAft>
                <a:spcPct val="0"/>
              </a:spcAft>
            </a:pPr>
            <a:endParaRPr lang="en-US" sz="1100" dirty="0">
              <a:solidFill>
                <a:srgbClr val="000000"/>
              </a:solidFill>
              <a:latin typeface="Arial" charset="0"/>
            </a:endParaRPr>
          </a:p>
        </p:txBody>
      </p:sp>
      <p:sp>
        <p:nvSpPr>
          <p:cNvPr id="22" name="Oval 21"/>
          <p:cNvSpPr/>
          <p:nvPr/>
        </p:nvSpPr>
        <p:spPr bwMode="auto">
          <a:xfrm>
            <a:off x="4515066" y="2769142"/>
            <a:ext cx="174167" cy="15826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6478" tIns="43239" rIns="86478" bIns="43239" numCol="1" rtlCol="0" anchor="t" anchorCtr="0" compatLnSpc="1">
            <a:prstTxWarp prst="textNoShape">
              <a:avLst/>
            </a:prstTxWarp>
          </a:bodyPr>
          <a:lstStyle/>
          <a:p>
            <a:pPr algn="ctr" defTabSz="914321" fontAlgn="base">
              <a:spcBef>
                <a:spcPct val="0"/>
              </a:spcBef>
              <a:spcAft>
                <a:spcPct val="0"/>
              </a:spcAft>
            </a:pPr>
            <a:endParaRPr lang="en-US" sz="1000" b="1" dirty="0">
              <a:solidFill>
                <a:srgbClr val="000000"/>
              </a:solidFill>
              <a:latin typeface="Arial" charset="0"/>
            </a:endParaRPr>
          </a:p>
        </p:txBody>
      </p:sp>
      <p:sp>
        <p:nvSpPr>
          <p:cNvPr id="23" name="Title 1"/>
          <p:cNvSpPr txBox="1">
            <a:spLocks/>
          </p:cNvSpPr>
          <p:nvPr/>
        </p:nvSpPr>
        <p:spPr>
          <a:xfrm>
            <a:off x="1048268" y="317862"/>
            <a:ext cx="6933595" cy="99119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1AD, 3ID, 82</a:t>
            </a:r>
            <a:r>
              <a:rPr kumimoji="0" lang="en-US" sz="3200" b="1" i="0" u="none" strike="noStrike" kern="1200" cap="none" spc="0" normalizeH="0" baseline="30000" noProof="0" dirty="0" smtClean="0">
                <a:ln>
                  <a:noFill/>
                </a:ln>
                <a:solidFill>
                  <a:schemeClr val="bg1"/>
                </a:solidFill>
                <a:effectLst/>
                <a:uLnTx/>
                <a:uFillTx/>
                <a:latin typeface="+mj-lt"/>
                <a:ea typeface="+mj-ea"/>
                <a:cs typeface="+mj-cs"/>
              </a:rPr>
              <a:t>nd</a:t>
            </a:r>
            <a:r>
              <a:rPr kumimoji="0" lang="en-US" sz="3200" b="1" i="0" u="none" strike="noStrike" kern="1200" cap="none" spc="0" normalizeH="0" baseline="0" noProof="0" dirty="0" smtClean="0">
                <a:ln>
                  <a:noFill/>
                </a:ln>
                <a:solidFill>
                  <a:schemeClr val="bg1"/>
                </a:solidFill>
                <a:effectLst/>
                <a:uLnTx/>
                <a:uFillTx/>
                <a:latin typeface="+mj-lt"/>
                <a:ea typeface="+mj-ea"/>
                <a:cs typeface="+mj-cs"/>
              </a:rPr>
              <a:t> ABN, 101</a:t>
            </a:r>
            <a:r>
              <a:rPr kumimoji="0" lang="en-US" sz="3200" b="1" i="0" u="none" strike="noStrike" kern="1200" cap="none" spc="0" normalizeH="0" baseline="30000" noProof="0" dirty="0" smtClean="0">
                <a:ln>
                  <a:noFill/>
                </a:ln>
                <a:solidFill>
                  <a:schemeClr val="bg1"/>
                </a:solidFill>
                <a:effectLst/>
                <a:uLnTx/>
                <a:uFillTx/>
                <a:latin typeface="+mj-lt"/>
                <a:ea typeface="+mj-ea"/>
                <a:cs typeface="+mj-cs"/>
              </a:rPr>
              <a:t>st</a:t>
            </a:r>
            <a:r>
              <a:rPr kumimoji="0" lang="en-US" sz="3200" b="1" i="0" u="none" strike="noStrike" kern="1200" cap="none" spc="0" normalizeH="0" baseline="0" noProof="0" dirty="0" smtClean="0">
                <a:ln>
                  <a:noFill/>
                </a:ln>
                <a:solidFill>
                  <a:schemeClr val="bg1"/>
                </a:solidFill>
                <a:effectLst/>
                <a:uLnTx/>
                <a:uFillTx/>
                <a:latin typeface="+mj-lt"/>
                <a:ea typeface="+mj-ea"/>
                <a:cs typeface="+mj-cs"/>
              </a:rPr>
              <a:t> ABN </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grpSp>
        <p:nvGrpSpPr>
          <p:cNvPr id="24" name="Group 23"/>
          <p:cNvGrpSpPr/>
          <p:nvPr/>
        </p:nvGrpSpPr>
        <p:grpSpPr>
          <a:xfrm>
            <a:off x="219057" y="4379226"/>
            <a:ext cx="5215827" cy="1698889"/>
            <a:chOff x="1547495" y="623758"/>
            <a:chExt cx="5215827" cy="1698889"/>
          </a:xfrm>
        </p:grpSpPr>
        <p:grpSp>
          <p:nvGrpSpPr>
            <p:cNvPr id="25" name="Group 24"/>
            <p:cNvGrpSpPr/>
            <p:nvPr/>
          </p:nvGrpSpPr>
          <p:grpSpPr>
            <a:xfrm>
              <a:off x="3788247" y="623758"/>
              <a:ext cx="698500" cy="881062"/>
              <a:chOff x="3527676" y="560387"/>
              <a:chExt cx="698500" cy="881062"/>
            </a:xfrm>
          </p:grpSpPr>
          <p:cxnSp>
            <p:nvCxnSpPr>
              <p:cNvPr id="82" name="Straight Connector 81"/>
              <p:cNvCxnSpPr/>
              <p:nvPr/>
            </p:nvCxnSpPr>
            <p:spPr>
              <a:xfrm>
                <a:off x="3883276" y="1182687"/>
                <a:ext cx="0" cy="258762"/>
              </a:xfrm>
              <a:prstGeom prst="line">
                <a:avLst/>
              </a:prstGeom>
              <a:ln w="25400"/>
            </p:spPr>
            <p:style>
              <a:lnRef idx="1">
                <a:schemeClr val="dk1"/>
              </a:lnRef>
              <a:fillRef idx="0">
                <a:schemeClr val="dk1"/>
              </a:fillRef>
              <a:effectRef idx="0">
                <a:schemeClr val="dk1"/>
              </a:effectRef>
              <a:fontRef idx="minor">
                <a:schemeClr val="tx1"/>
              </a:fontRef>
            </p:style>
          </p:cxnSp>
          <p:sp>
            <p:nvSpPr>
              <p:cNvPr id="83" name="Rectangle 82"/>
              <p:cNvSpPr/>
              <p:nvPr/>
            </p:nvSpPr>
            <p:spPr>
              <a:xfrm>
                <a:off x="3527676" y="887412"/>
                <a:ext cx="698500" cy="381000"/>
              </a:xfrm>
              <a:prstGeom prst="rect">
                <a:avLst/>
              </a:prstGeom>
              <a:solidFill>
                <a:srgbClr val="FF0000"/>
              </a:solid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700" dirty="0">
                  <a:solidFill>
                    <a:prstClr val="black"/>
                  </a:solidFill>
                  <a:latin typeface=" Arial"/>
                </a:endParaRPr>
              </a:p>
            </p:txBody>
          </p:sp>
          <p:sp>
            <p:nvSpPr>
              <p:cNvPr id="84" name="Oval 83"/>
              <p:cNvSpPr/>
              <p:nvPr/>
            </p:nvSpPr>
            <p:spPr>
              <a:xfrm>
                <a:off x="3845176" y="1049337"/>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700" dirty="0">
                  <a:solidFill>
                    <a:prstClr val="white"/>
                  </a:solidFill>
                  <a:latin typeface=" Arial"/>
                </a:endParaRPr>
              </a:p>
            </p:txBody>
          </p:sp>
          <p:sp>
            <p:nvSpPr>
              <p:cNvPr id="85" name="TextBox 79"/>
              <p:cNvSpPr txBox="1">
                <a:spLocks noChangeArrowheads="1"/>
              </p:cNvSpPr>
              <p:nvPr/>
            </p:nvSpPr>
            <p:spPr bwMode="auto">
              <a:xfrm>
                <a:off x="3730876" y="560387"/>
                <a:ext cx="304800" cy="400050"/>
              </a:xfrm>
              <a:prstGeom prst="rect">
                <a:avLst/>
              </a:prstGeom>
              <a:noFill/>
              <a:ln w="9525">
                <a:noFill/>
                <a:miter lim="800000"/>
                <a:headEnd/>
                <a:tailEnd/>
              </a:ln>
            </p:spPr>
            <p:txBody>
              <a:bodyPr>
                <a:spAutoFit/>
              </a:bodyPr>
              <a:lstStyle/>
              <a:p>
                <a:r>
                  <a:rPr lang="en-US" sz="2000" dirty="0">
                    <a:solidFill>
                      <a:srgbClr val="000000"/>
                    </a:solidFill>
                    <a:latin typeface=" Arial"/>
                  </a:rPr>
                  <a:t>x</a:t>
                </a:r>
              </a:p>
            </p:txBody>
          </p:sp>
          <p:sp>
            <p:nvSpPr>
              <p:cNvPr id="86" name="Oval 85"/>
              <p:cNvSpPr/>
              <p:nvPr/>
            </p:nvSpPr>
            <p:spPr>
              <a:xfrm>
                <a:off x="3654676" y="966787"/>
                <a:ext cx="4572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26" name="Group 25"/>
            <p:cNvGrpSpPr/>
            <p:nvPr/>
          </p:nvGrpSpPr>
          <p:grpSpPr>
            <a:xfrm>
              <a:off x="2319337" y="1525587"/>
              <a:ext cx="652463" cy="739778"/>
              <a:chOff x="1883118" y="1525587"/>
              <a:chExt cx="652463" cy="739778"/>
            </a:xfrm>
          </p:grpSpPr>
          <p:cxnSp>
            <p:nvCxnSpPr>
              <p:cNvPr id="76" name="Straight Connector 75"/>
              <p:cNvCxnSpPr/>
              <p:nvPr/>
            </p:nvCxnSpPr>
            <p:spPr>
              <a:xfrm>
                <a:off x="2225529" y="1525587"/>
                <a:ext cx="0" cy="228600"/>
              </a:xfrm>
              <a:prstGeom prst="line">
                <a:avLst/>
              </a:prstGeom>
              <a:ln w="25400"/>
            </p:spPr>
            <p:style>
              <a:lnRef idx="1">
                <a:schemeClr val="dk1"/>
              </a:lnRef>
              <a:fillRef idx="0">
                <a:schemeClr val="dk1"/>
              </a:fillRef>
              <a:effectRef idx="0">
                <a:schemeClr val="dk1"/>
              </a:effectRef>
              <a:fontRef idx="minor">
                <a:schemeClr val="tx1"/>
              </a:fontRef>
            </p:style>
          </p:cxnSp>
          <p:grpSp>
            <p:nvGrpSpPr>
              <p:cNvPr id="77" name="Group 208"/>
              <p:cNvGrpSpPr>
                <a:grpSpLocks/>
              </p:cNvGrpSpPr>
              <p:nvPr/>
            </p:nvGrpSpPr>
            <p:grpSpPr bwMode="auto">
              <a:xfrm>
                <a:off x="1883118" y="1774828"/>
                <a:ext cx="652463" cy="490537"/>
                <a:chOff x="210612" y="2288424"/>
                <a:chExt cx="652622" cy="490076"/>
              </a:xfrm>
            </p:grpSpPr>
            <p:sp>
              <p:nvSpPr>
                <p:cNvPr id="79" name="Rectangle 78"/>
                <p:cNvSpPr/>
                <p:nvPr/>
              </p:nvSpPr>
              <p:spPr>
                <a:xfrm>
                  <a:off x="210612" y="2397858"/>
                  <a:ext cx="652622" cy="380642"/>
                </a:xfrm>
                <a:prstGeom prst="rect">
                  <a:avLst/>
                </a:prstGeom>
                <a:solidFill>
                  <a:srgbClr val="FF0000"/>
                </a:solid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700" dirty="0">
                    <a:solidFill>
                      <a:prstClr val="black"/>
                    </a:solidFill>
                    <a:latin typeface=" Arial"/>
                  </a:endParaRPr>
                </a:p>
              </p:txBody>
            </p:sp>
            <p:cxnSp>
              <p:nvCxnSpPr>
                <p:cNvPr id="80" name="Straight Connector 79"/>
                <p:cNvCxnSpPr/>
                <p:nvPr/>
              </p:nvCxnSpPr>
              <p:spPr>
                <a:xfrm rot="5400000">
                  <a:off x="467121" y="2343141"/>
                  <a:ext cx="111021" cy="1587"/>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rot="5400000">
                  <a:off x="530637" y="2343141"/>
                  <a:ext cx="111021" cy="1587"/>
                </a:xfrm>
                <a:prstGeom prst="line">
                  <a:avLst/>
                </a:prstGeom>
              </p:spPr>
              <p:style>
                <a:lnRef idx="1">
                  <a:schemeClr val="dk1"/>
                </a:lnRef>
                <a:fillRef idx="0">
                  <a:schemeClr val="dk1"/>
                </a:fillRef>
                <a:effectRef idx="0">
                  <a:schemeClr val="dk1"/>
                </a:effectRef>
                <a:fontRef idx="minor">
                  <a:schemeClr val="tx1"/>
                </a:fontRef>
              </p:style>
            </p:cxnSp>
          </p:grpSp>
          <p:sp>
            <p:nvSpPr>
              <p:cNvPr id="78" name="Oval 77"/>
              <p:cNvSpPr/>
              <p:nvPr/>
            </p:nvSpPr>
            <p:spPr>
              <a:xfrm>
                <a:off x="2187429" y="2039294"/>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700" dirty="0">
                  <a:solidFill>
                    <a:prstClr val="white"/>
                  </a:solidFill>
                  <a:latin typeface=" Arial"/>
                </a:endParaRPr>
              </a:p>
            </p:txBody>
          </p:sp>
        </p:grpSp>
        <p:grpSp>
          <p:nvGrpSpPr>
            <p:cNvPr id="27" name="Group 26"/>
            <p:cNvGrpSpPr/>
            <p:nvPr/>
          </p:nvGrpSpPr>
          <p:grpSpPr>
            <a:xfrm>
              <a:off x="3008312" y="1525587"/>
              <a:ext cx="762000" cy="797060"/>
              <a:chOff x="2959414" y="1525587"/>
              <a:chExt cx="762000" cy="797060"/>
            </a:xfrm>
          </p:grpSpPr>
          <p:cxnSp>
            <p:nvCxnSpPr>
              <p:cNvPr id="67" name="Straight Connector 66"/>
              <p:cNvCxnSpPr/>
              <p:nvPr/>
            </p:nvCxnSpPr>
            <p:spPr bwMode="auto">
              <a:xfrm>
                <a:off x="3332016" y="1525587"/>
                <a:ext cx="0" cy="228600"/>
              </a:xfrm>
              <a:prstGeom prst="line">
                <a:avLst/>
              </a:prstGeom>
              <a:ln w="25400"/>
            </p:spPr>
            <p:style>
              <a:lnRef idx="1">
                <a:schemeClr val="dk1"/>
              </a:lnRef>
              <a:fillRef idx="0">
                <a:schemeClr val="dk1"/>
              </a:fillRef>
              <a:effectRef idx="0">
                <a:schemeClr val="dk1"/>
              </a:effectRef>
              <a:fontRef idx="minor">
                <a:schemeClr val="tx1"/>
              </a:fontRef>
            </p:style>
          </p:cxnSp>
          <p:grpSp>
            <p:nvGrpSpPr>
              <p:cNvPr id="68" name="Group 208"/>
              <p:cNvGrpSpPr>
                <a:grpSpLocks/>
              </p:cNvGrpSpPr>
              <p:nvPr/>
            </p:nvGrpSpPr>
            <p:grpSpPr bwMode="auto">
              <a:xfrm>
                <a:off x="2959414" y="1774826"/>
                <a:ext cx="762000" cy="547821"/>
                <a:chOff x="179559" y="2288231"/>
                <a:chExt cx="762000" cy="547923"/>
              </a:xfrm>
            </p:grpSpPr>
            <p:sp>
              <p:nvSpPr>
                <p:cNvPr id="72" name="Rectangle 71"/>
                <p:cNvSpPr/>
                <p:nvPr/>
              </p:nvSpPr>
              <p:spPr>
                <a:xfrm>
                  <a:off x="210849" y="2397788"/>
                  <a:ext cx="652462" cy="381071"/>
                </a:xfrm>
                <a:prstGeom prst="rect">
                  <a:avLst/>
                </a:prstGeom>
                <a:solidFill>
                  <a:srgbClr val="FF0000"/>
                </a:solid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700" dirty="0">
                    <a:solidFill>
                      <a:prstClr val="black"/>
                    </a:solidFill>
                    <a:latin typeface=" Arial"/>
                  </a:endParaRPr>
                </a:p>
              </p:txBody>
            </p:sp>
            <p:cxnSp>
              <p:nvCxnSpPr>
                <p:cNvPr id="73" name="Straight Connector 72"/>
                <p:cNvCxnSpPr/>
                <p:nvPr/>
              </p:nvCxnSpPr>
              <p:spPr>
                <a:xfrm rot="5400000">
                  <a:off x="467220" y="2343010"/>
                  <a:ext cx="111146" cy="1587"/>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rot="5400000">
                  <a:off x="530720" y="2343010"/>
                  <a:ext cx="111146" cy="1587"/>
                </a:xfrm>
                <a:prstGeom prst="line">
                  <a:avLst/>
                </a:prstGeom>
              </p:spPr>
              <p:style>
                <a:lnRef idx="1">
                  <a:schemeClr val="dk1"/>
                </a:lnRef>
                <a:fillRef idx="0">
                  <a:schemeClr val="dk1"/>
                </a:fillRef>
                <a:effectRef idx="0">
                  <a:schemeClr val="dk1"/>
                </a:effectRef>
                <a:fontRef idx="minor">
                  <a:schemeClr val="tx1"/>
                </a:fontRef>
              </p:style>
            </p:cxnSp>
            <p:sp>
              <p:nvSpPr>
                <p:cNvPr id="75" name="TextBox 39"/>
                <p:cNvSpPr txBox="1">
                  <a:spLocks noChangeArrowheads="1"/>
                </p:cNvSpPr>
                <p:nvPr/>
              </p:nvSpPr>
              <p:spPr bwMode="auto">
                <a:xfrm>
                  <a:off x="179559" y="2605322"/>
                  <a:ext cx="762000" cy="230832"/>
                </a:xfrm>
                <a:prstGeom prst="rect">
                  <a:avLst/>
                </a:prstGeom>
                <a:noFill/>
                <a:ln w="9525">
                  <a:noFill/>
                  <a:miter lim="800000"/>
                  <a:headEnd/>
                  <a:tailEnd/>
                </a:ln>
              </p:spPr>
              <p:txBody>
                <a:bodyPr>
                  <a:spAutoFit/>
                </a:bodyPr>
                <a:lstStyle/>
                <a:p>
                  <a:pPr algn="ctr"/>
                  <a:endParaRPr lang="en-US" sz="900" b="1" dirty="0">
                    <a:solidFill>
                      <a:srgbClr val="000000"/>
                    </a:solidFill>
                    <a:latin typeface=" Arial"/>
                  </a:endParaRPr>
                </a:p>
              </p:txBody>
            </p:sp>
          </p:grpSp>
          <p:grpSp>
            <p:nvGrpSpPr>
              <p:cNvPr id="69" name="Group 318"/>
              <p:cNvGrpSpPr>
                <a:grpSpLocks/>
              </p:cNvGrpSpPr>
              <p:nvPr/>
            </p:nvGrpSpPr>
            <p:grpSpPr bwMode="auto">
              <a:xfrm>
                <a:off x="3124200" y="2003726"/>
                <a:ext cx="377825" cy="169862"/>
                <a:chOff x="308576" y="1981200"/>
                <a:chExt cx="377224" cy="170506"/>
              </a:xfrm>
            </p:grpSpPr>
            <p:sp>
              <p:nvSpPr>
                <p:cNvPr id="70" name="Oval 69"/>
                <p:cNvSpPr/>
                <p:nvPr/>
              </p:nvSpPr>
              <p:spPr>
                <a:xfrm>
                  <a:off x="462318" y="2024225"/>
                  <a:ext cx="76079" cy="7648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700" dirty="0">
                    <a:solidFill>
                      <a:prstClr val="white"/>
                    </a:solidFill>
                    <a:latin typeface=" Arial"/>
                  </a:endParaRPr>
                </a:p>
              </p:txBody>
            </p:sp>
            <p:sp>
              <p:nvSpPr>
                <p:cNvPr id="71" name="Oval 70"/>
                <p:cNvSpPr/>
                <p:nvPr/>
              </p:nvSpPr>
              <p:spPr>
                <a:xfrm>
                  <a:off x="308576" y="1981200"/>
                  <a:ext cx="377224" cy="1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28" name="Group 27"/>
            <p:cNvGrpSpPr/>
            <p:nvPr/>
          </p:nvGrpSpPr>
          <p:grpSpPr>
            <a:xfrm>
              <a:off x="3806824" y="1524000"/>
              <a:ext cx="652463" cy="739776"/>
              <a:chOff x="4049565" y="1524000"/>
              <a:chExt cx="652463" cy="739776"/>
            </a:xfrm>
          </p:grpSpPr>
          <p:cxnSp>
            <p:nvCxnSpPr>
              <p:cNvPr id="59" name="Straight Connector 58"/>
              <p:cNvCxnSpPr/>
              <p:nvPr/>
            </p:nvCxnSpPr>
            <p:spPr bwMode="auto">
              <a:xfrm>
                <a:off x="4390879" y="1524000"/>
                <a:ext cx="0" cy="228600"/>
              </a:xfrm>
              <a:prstGeom prst="line">
                <a:avLst/>
              </a:prstGeom>
              <a:ln w="25400"/>
            </p:spPr>
            <p:style>
              <a:lnRef idx="1">
                <a:schemeClr val="dk1"/>
              </a:lnRef>
              <a:fillRef idx="0">
                <a:schemeClr val="dk1"/>
              </a:fillRef>
              <a:effectRef idx="0">
                <a:schemeClr val="dk1"/>
              </a:effectRef>
              <a:fontRef idx="minor">
                <a:schemeClr val="tx1"/>
              </a:fontRef>
            </p:style>
          </p:cxnSp>
          <p:grpSp>
            <p:nvGrpSpPr>
              <p:cNvPr id="60" name="Group 208"/>
              <p:cNvGrpSpPr>
                <a:grpSpLocks/>
              </p:cNvGrpSpPr>
              <p:nvPr/>
            </p:nvGrpSpPr>
            <p:grpSpPr bwMode="auto">
              <a:xfrm>
                <a:off x="4049565" y="1773238"/>
                <a:ext cx="652463" cy="490538"/>
                <a:chOff x="210041" y="2288128"/>
                <a:chExt cx="652990" cy="490430"/>
              </a:xfrm>
            </p:grpSpPr>
            <p:sp>
              <p:nvSpPr>
                <p:cNvPr id="64" name="Rectangle 63"/>
                <p:cNvSpPr/>
                <p:nvPr/>
              </p:nvSpPr>
              <p:spPr>
                <a:xfrm>
                  <a:off x="210041" y="2397642"/>
                  <a:ext cx="652990" cy="380916"/>
                </a:xfrm>
                <a:prstGeom prst="rect">
                  <a:avLst/>
                </a:prstGeom>
                <a:solidFill>
                  <a:srgbClr val="FF0000"/>
                </a:solid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700" dirty="0">
                    <a:solidFill>
                      <a:prstClr val="black"/>
                    </a:solidFill>
                    <a:latin typeface=" Arial"/>
                  </a:endParaRPr>
                </a:p>
              </p:txBody>
            </p:sp>
            <p:cxnSp>
              <p:nvCxnSpPr>
                <p:cNvPr id="65" name="Straight Connector 64"/>
                <p:cNvCxnSpPr/>
                <p:nvPr/>
              </p:nvCxnSpPr>
              <p:spPr>
                <a:xfrm rot="5400000">
                  <a:off x="466687" y="2342884"/>
                  <a:ext cx="111101" cy="1589"/>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rot="5400000">
                  <a:off x="530238" y="2342884"/>
                  <a:ext cx="111101" cy="1589"/>
                </a:xfrm>
                <a:prstGeom prst="line">
                  <a:avLst/>
                </a:prstGeom>
              </p:spPr>
              <p:style>
                <a:lnRef idx="1">
                  <a:schemeClr val="dk1"/>
                </a:lnRef>
                <a:fillRef idx="0">
                  <a:schemeClr val="dk1"/>
                </a:fillRef>
                <a:effectRef idx="0">
                  <a:schemeClr val="dk1"/>
                </a:effectRef>
                <a:fontRef idx="minor">
                  <a:schemeClr val="tx1"/>
                </a:fontRef>
              </p:style>
            </p:cxnSp>
          </p:grpSp>
          <p:grpSp>
            <p:nvGrpSpPr>
              <p:cNvPr id="61" name="Group 321"/>
              <p:cNvGrpSpPr>
                <a:grpSpLocks/>
              </p:cNvGrpSpPr>
              <p:nvPr/>
            </p:nvGrpSpPr>
            <p:grpSpPr bwMode="auto">
              <a:xfrm>
                <a:off x="4189738" y="2003726"/>
                <a:ext cx="376238" cy="169862"/>
                <a:chOff x="308576" y="1981200"/>
                <a:chExt cx="377224" cy="170506"/>
              </a:xfrm>
            </p:grpSpPr>
            <p:sp>
              <p:nvSpPr>
                <p:cNvPr id="62" name="Oval 61"/>
                <p:cNvSpPr/>
                <p:nvPr/>
              </p:nvSpPr>
              <p:spPr>
                <a:xfrm>
                  <a:off x="461375" y="2024225"/>
                  <a:ext cx="76400" cy="7648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700" dirty="0">
                    <a:solidFill>
                      <a:prstClr val="white"/>
                    </a:solidFill>
                    <a:latin typeface=" Arial"/>
                  </a:endParaRPr>
                </a:p>
              </p:txBody>
            </p:sp>
            <p:sp>
              <p:nvSpPr>
                <p:cNvPr id="63" name="Oval 62"/>
                <p:cNvSpPr/>
                <p:nvPr/>
              </p:nvSpPr>
              <p:spPr>
                <a:xfrm>
                  <a:off x="308576" y="1981200"/>
                  <a:ext cx="377224" cy="1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29" name="Group 28"/>
            <p:cNvGrpSpPr/>
            <p:nvPr/>
          </p:nvGrpSpPr>
          <p:grpSpPr>
            <a:xfrm>
              <a:off x="4495800" y="1524000"/>
              <a:ext cx="762207" cy="739776"/>
              <a:chOff x="5016832" y="1524000"/>
              <a:chExt cx="762207" cy="739776"/>
            </a:xfrm>
          </p:grpSpPr>
          <p:cxnSp>
            <p:nvCxnSpPr>
              <p:cNvPr id="53" name="Straight Connector 52"/>
              <p:cNvCxnSpPr/>
              <p:nvPr/>
            </p:nvCxnSpPr>
            <p:spPr bwMode="auto">
              <a:xfrm>
                <a:off x="5389416" y="1524000"/>
                <a:ext cx="0" cy="228600"/>
              </a:xfrm>
              <a:prstGeom prst="line">
                <a:avLst/>
              </a:prstGeom>
              <a:ln w="25400"/>
            </p:spPr>
            <p:style>
              <a:lnRef idx="1">
                <a:schemeClr val="dk1"/>
              </a:lnRef>
              <a:fillRef idx="0">
                <a:schemeClr val="dk1"/>
              </a:fillRef>
              <a:effectRef idx="0">
                <a:schemeClr val="dk1"/>
              </a:effectRef>
              <a:fontRef idx="minor">
                <a:schemeClr val="tx1"/>
              </a:fontRef>
            </p:style>
          </p:cxnSp>
          <p:grpSp>
            <p:nvGrpSpPr>
              <p:cNvPr id="54" name="Group 208"/>
              <p:cNvGrpSpPr>
                <a:grpSpLocks/>
              </p:cNvGrpSpPr>
              <p:nvPr/>
            </p:nvGrpSpPr>
            <p:grpSpPr bwMode="auto">
              <a:xfrm>
                <a:off x="5016832" y="1773238"/>
                <a:ext cx="762207" cy="490538"/>
                <a:chOff x="179559" y="2288128"/>
                <a:chExt cx="762000" cy="490430"/>
              </a:xfrm>
            </p:grpSpPr>
            <p:sp>
              <p:nvSpPr>
                <p:cNvPr id="55" name="Rectangle 54"/>
                <p:cNvSpPr/>
                <p:nvPr/>
              </p:nvSpPr>
              <p:spPr>
                <a:xfrm>
                  <a:off x="210823" y="2397642"/>
                  <a:ext cx="652285" cy="380916"/>
                </a:xfrm>
                <a:prstGeom prst="rect">
                  <a:avLst/>
                </a:prstGeom>
                <a:solidFill>
                  <a:srgbClr val="FF0000"/>
                </a:solid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700" dirty="0">
                    <a:solidFill>
                      <a:prstClr val="black"/>
                    </a:solidFill>
                    <a:latin typeface=" Arial"/>
                  </a:endParaRPr>
                </a:p>
              </p:txBody>
            </p:sp>
            <p:cxnSp>
              <p:nvCxnSpPr>
                <p:cNvPr id="56" name="Straight Connector 55"/>
                <p:cNvCxnSpPr/>
                <p:nvPr/>
              </p:nvCxnSpPr>
              <p:spPr>
                <a:xfrm rot="5400000">
                  <a:off x="467131" y="2342885"/>
                  <a:ext cx="111101" cy="1587"/>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rot="5400000">
                  <a:off x="530614" y="2342885"/>
                  <a:ext cx="111101" cy="1587"/>
                </a:xfrm>
                <a:prstGeom prst="line">
                  <a:avLst/>
                </a:prstGeom>
              </p:spPr>
              <p:style>
                <a:lnRef idx="1">
                  <a:schemeClr val="dk1"/>
                </a:lnRef>
                <a:fillRef idx="0">
                  <a:schemeClr val="dk1"/>
                </a:fillRef>
                <a:effectRef idx="0">
                  <a:schemeClr val="dk1"/>
                </a:effectRef>
                <a:fontRef idx="minor">
                  <a:schemeClr val="tx1"/>
                </a:fontRef>
              </p:style>
            </p:cxnSp>
            <p:sp>
              <p:nvSpPr>
                <p:cNvPr id="58" name="TextBox 39"/>
                <p:cNvSpPr txBox="1">
                  <a:spLocks noChangeArrowheads="1"/>
                </p:cNvSpPr>
                <p:nvPr/>
              </p:nvSpPr>
              <p:spPr bwMode="auto">
                <a:xfrm>
                  <a:off x="179559" y="2478040"/>
                  <a:ext cx="762000" cy="230832"/>
                </a:xfrm>
                <a:prstGeom prst="rect">
                  <a:avLst/>
                </a:prstGeom>
                <a:noFill/>
                <a:ln w="9525">
                  <a:noFill/>
                  <a:miter lim="800000"/>
                  <a:headEnd/>
                  <a:tailEnd/>
                </a:ln>
              </p:spPr>
              <p:txBody>
                <a:bodyPr>
                  <a:spAutoFit/>
                </a:bodyPr>
                <a:lstStyle/>
                <a:p>
                  <a:pPr algn="ctr"/>
                  <a:r>
                    <a:rPr lang="en-US" sz="900" b="1">
                      <a:solidFill>
                        <a:srgbClr val="000000"/>
                      </a:solidFill>
                      <a:latin typeface=" Arial"/>
                    </a:rPr>
                    <a:t>HHBn</a:t>
                  </a:r>
                </a:p>
              </p:txBody>
            </p:sp>
          </p:grpSp>
        </p:grpSp>
        <p:sp>
          <p:nvSpPr>
            <p:cNvPr id="30" name="Rectangle 29"/>
            <p:cNvSpPr/>
            <p:nvPr/>
          </p:nvSpPr>
          <p:spPr bwMode="auto">
            <a:xfrm>
              <a:off x="1547495" y="1882776"/>
              <a:ext cx="652463" cy="381000"/>
            </a:xfrm>
            <a:prstGeom prst="rect">
              <a:avLst/>
            </a:prstGeom>
            <a:solidFill>
              <a:srgbClr val="FF0000"/>
            </a:solid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000" b="1" dirty="0" smtClean="0">
                  <a:solidFill>
                    <a:prstClr val="black"/>
                  </a:solidFill>
                  <a:latin typeface=" Arial"/>
                </a:rPr>
                <a:t>HHB</a:t>
              </a:r>
              <a:endParaRPr lang="en-US" sz="1000" b="1" dirty="0">
                <a:solidFill>
                  <a:prstClr val="black"/>
                </a:solidFill>
                <a:latin typeface=" Arial"/>
              </a:endParaRPr>
            </a:p>
          </p:txBody>
        </p:sp>
        <p:sp>
          <p:nvSpPr>
            <p:cNvPr id="31" name="Rectangle 30"/>
            <p:cNvSpPr/>
            <p:nvPr/>
          </p:nvSpPr>
          <p:spPr bwMode="auto">
            <a:xfrm>
              <a:off x="5310710" y="1882776"/>
              <a:ext cx="652463" cy="381000"/>
            </a:xfrm>
            <a:prstGeom prst="rect">
              <a:avLst/>
            </a:prstGeom>
            <a:solidFill>
              <a:srgbClr val="FF0000"/>
            </a:solid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700" dirty="0">
                <a:solidFill>
                  <a:prstClr val="black"/>
                </a:solidFill>
                <a:latin typeface=" Arial"/>
              </a:endParaRPr>
            </a:p>
          </p:txBody>
        </p:sp>
        <p:grpSp>
          <p:nvGrpSpPr>
            <p:cNvPr id="32" name="Group 31"/>
            <p:cNvGrpSpPr/>
            <p:nvPr/>
          </p:nvGrpSpPr>
          <p:grpSpPr>
            <a:xfrm>
              <a:off x="5556511" y="1984317"/>
              <a:ext cx="160860" cy="180898"/>
              <a:chOff x="4024709" y="4938034"/>
              <a:chExt cx="160860" cy="180898"/>
            </a:xfrm>
          </p:grpSpPr>
          <p:grpSp>
            <p:nvGrpSpPr>
              <p:cNvPr id="49" name="Group 48"/>
              <p:cNvGrpSpPr/>
              <p:nvPr/>
            </p:nvGrpSpPr>
            <p:grpSpPr>
              <a:xfrm>
                <a:off x="4067100" y="4983680"/>
                <a:ext cx="118469" cy="135252"/>
                <a:chOff x="1974281" y="4986516"/>
                <a:chExt cx="118469" cy="135252"/>
              </a:xfrm>
            </p:grpSpPr>
            <p:sp>
              <p:nvSpPr>
                <p:cNvPr id="51" name="Freeform 9"/>
                <p:cNvSpPr>
                  <a:spLocks/>
                </p:cNvSpPr>
                <p:nvPr/>
              </p:nvSpPr>
              <p:spPr bwMode="auto">
                <a:xfrm>
                  <a:off x="1974281" y="4986516"/>
                  <a:ext cx="111339" cy="88896"/>
                </a:xfrm>
                <a:custGeom>
                  <a:avLst/>
                  <a:gdLst>
                    <a:gd name="T0" fmla="*/ 0 w 203"/>
                    <a:gd name="T1" fmla="*/ 162 h 163"/>
                    <a:gd name="T2" fmla="*/ 110 w 203"/>
                    <a:gd name="T3" fmla="*/ 28 h 163"/>
                    <a:gd name="T4" fmla="*/ 92 w 203"/>
                    <a:gd name="T5" fmla="*/ 134 h 163"/>
                    <a:gd name="T6" fmla="*/ 202 w 203"/>
                    <a:gd name="T7" fmla="*/ 0 h 163"/>
                    <a:gd name="T8" fmla="*/ 0 60000 65536"/>
                    <a:gd name="T9" fmla="*/ 0 60000 65536"/>
                    <a:gd name="T10" fmla="*/ 0 60000 65536"/>
                    <a:gd name="T11" fmla="*/ 0 60000 65536"/>
                    <a:gd name="T12" fmla="*/ 0 w 203"/>
                    <a:gd name="T13" fmla="*/ 0 h 163"/>
                    <a:gd name="T14" fmla="*/ 203 w 203"/>
                    <a:gd name="T15" fmla="*/ 163 h 163"/>
                  </a:gdLst>
                  <a:ahLst/>
                  <a:cxnLst>
                    <a:cxn ang="T8">
                      <a:pos x="T0" y="T1"/>
                    </a:cxn>
                    <a:cxn ang="T9">
                      <a:pos x="T2" y="T3"/>
                    </a:cxn>
                    <a:cxn ang="T10">
                      <a:pos x="T4" y="T5"/>
                    </a:cxn>
                    <a:cxn ang="T11">
                      <a:pos x="T6" y="T7"/>
                    </a:cxn>
                  </a:cxnLst>
                  <a:rect l="T12" t="T13" r="T14" b="T15"/>
                  <a:pathLst>
                    <a:path w="203" h="163">
                      <a:moveTo>
                        <a:pt x="0" y="162"/>
                      </a:moveTo>
                      <a:lnTo>
                        <a:pt x="110" y="28"/>
                      </a:lnTo>
                      <a:lnTo>
                        <a:pt x="92" y="134"/>
                      </a:lnTo>
                      <a:lnTo>
                        <a:pt x="202" y="0"/>
                      </a:lnTo>
                    </a:path>
                  </a:pathLst>
                </a:custGeom>
                <a:noFill/>
                <a:ln w="25400" cap="rnd" cmpd="sng">
                  <a:solidFill>
                    <a:schemeClr val="tx1"/>
                  </a:solidFill>
                  <a:prstDash val="solid"/>
                  <a:round/>
                  <a:headEnd type="none" w="med" len="med"/>
                  <a:tailEnd type="none" w="med" len="med"/>
                </a:ln>
              </p:spPr>
              <p:txBody>
                <a:bodyPr/>
                <a:lstStyle/>
                <a:p>
                  <a:endParaRPr lang="en-US" sz="400">
                    <a:solidFill>
                      <a:prstClr val="black"/>
                    </a:solidFill>
                    <a:latin typeface=" Arial"/>
                  </a:endParaRPr>
                </a:p>
              </p:txBody>
            </p:sp>
            <p:sp>
              <p:nvSpPr>
                <p:cNvPr id="52" name="Arc 12"/>
                <p:cNvSpPr>
                  <a:spLocks/>
                </p:cNvSpPr>
                <p:nvPr/>
              </p:nvSpPr>
              <p:spPr bwMode="auto">
                <a:xfrm rot="8700000">
                  <a:off x="1992381" y="5042689"/>
                  <a:ext cx="100369" cy="79079"/>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71" y="0"/>
                        <a:pt x="21517" y="9580"/>
                        <a:pt x="21599" y="21450"/>
                      </a:cubicBezTo>
                    </a:path>
                    <a:path w="21599" h="21600" stroke="0" extrusionOk="0">
                      <a:moveTo>
                        <a:pt x="-1" y="0"/>
                      </a:moveTo>
                      <a:cubicBezTo>
                        <a:pt x="11871" y="0"/>
                        <a:pt x="21517" y="9580"/>
                        <a:pt x="21599" y="21450"/>
                      </a:cubicBezTo>
                      <a:lnTo>
                        <a:pt x="0" y="21600"/>
                      </a:lnTo>
                      <a:close/>
                    </a:path>
                  </a:pathLst>
                </a:custGeom>
                <a:noFill/>
                <a:ln w="25400" cap="rnd">
                  <a:solidFill>
                    <a:schemeClr val="tx1"/>
                  </a:solidFill>
                  <a:round/>
                  <a:headEnd/>
                  <a:tailEnd/>
                </a:ln>
              </p:spPr>
              <p:txBody>
                <a:bodyPr wrap="none" anchor="ctr"/>
                <a:lstStyle/>
                <a:p>
                  <a:endParaRPr lang="en-US" sz="400">
                    <a:solidFill>
                      <a:prstClr val="black"/>
                    </a:solidFill>
                    <a:latin typeface=" Arial"/>
                  </a:endParaRPr>
                </a:p>
              </p:txBody>
            </p:sp>
          </p:grpSp>
          <p:sp>
            <p:nvSpPr>
              <p:cNvPr id="50" name="Arc 11"/>
              <p:cNvSpPr>
                <a:spLocks/>
              </p:cNvSpPr>
              <p:nvPr/>
            </p:nvSpPr>
            <p:spPr bwMode="auto">
              <a:xfrm rot="14400000">
                <a:off x="4009581" y="4953162"/>
                <a:ext cx="109783" cy="79528"/>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71" y="0"/>
                      <a:pt x="21517" y="9580"/>
                      <a:pt x="21599" y="21450"/>
                    </a:cubicBezTo>
                  </a:path>
                  <a:path w="21599" h="21600" stroke="0" extrusionOk="0">
                    <a:moveTo>
                      <a:pt x="-1" y="0"/>
                    </a:moveTo>
                    <a:cubicBezTo>
                      <a:pt x="11871" y="0"/>
                      <a:pt x="21517" y="9580"/>
                      <a:pt x="21599" y="21450"/>
                    </a:cubicBezTo>
                    <a:lnTo>
                      <a:pt x="0" y="21600"/>
                    </a:lnTo>
                    <a:close/>
                  </a:path>
                </a:pathLst>
              </a:custGeom>
              <a:noFill/>
              <a:ln w="25400" cap="rnd">
                <a:solidFill>
                  <a:schemeClr val="tx1"/>
                </a:solidFill>
                <a:round/>
                <a:headEnd/>
                <a:tailEnd/>
              </a:ln>
            </p:spPr>
            <p:txBody>
              <a:bodyPr wrap="none" anchor="ctr"/>
              <a:lstStyle/>
              <a:p>
                <a:endParaRPr lang="en-US" sz="400">
                  <a:solidFill>
                    <a:prstClr val="black"/>
                  </a:solidFill>
                  <a:latin typeface=" Arial"/>
                </a:endParaRPr>
              </a:p>
            </p:txBody>
          </p:sp>
        </p:grpSp>
        <p:grpSp>
          <p:nvGrpSpPr>
            <p:cNvPr id="33" name="Group 32"/>
            <p:cNvGrpSpPr/>
            <p:nvPr/>
          </p:nvGrpSpPr>
          <p:grpSpPr>
            <a:xfrm>
              <a:off x="5532886" y="1794330"/>
              <a:ext cx="198089" cy="50720"/>
              <a:chOff x="2652681" y="4819173"/>
              <a:chExt cx="198089" cy="50720"/>
            </a:xfrm>
          </p:grpSpPr>
          <p:sp>
            <p:nvSpPr>
              <p:cNvPr id="46" name="Oval 45"/>
              <p:cNvSpPr/>
              <p:nvPr/>
            </p:nvSpPr>
            <p:spPr>
              <a:xfrm>
                <a:off x="2652681" y="4819173"/>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sp>
            <p:nvSpPr>
              <p:cNvPr id="47" name="Oval 46"/>
              <p:cNvSpPr/>
              <p:nvPr/>
            </p:nvSpPr>
            <p:spPr>
              <a:xfrm>
                <a:off x="2727045" y="4819173"/>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sp>
            <p:nvSpPr>
              <p:cNvPr id="48" name="Oval 47"/>
              <p:cNvSpPr/>
              <p:nvPr/>
            </p:nvSpPr>
            <p:spPr>
              <a:xfrm>
                <a:off x="2801408" y="4819173"/>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grpSp>
        <p:grpSp>
          <p:nvGrpSpPr>
            <p:cNvPr id="34" name="Group 33"/>
            <p:cNvGrpSpPr/>
            <p:nvPr/>
          </p:nvGrpSpPr>
          <p:grpSpPr>
            <a:xfrm>
              <a:off x="6094349" y="1875646"/>
              <a:ext cx="668973" cy="385113"/>
              <a:chOff x="3502578" y="3728693"/>
              <a:chExt cx="452484" cy="254654"/>
            </a:xfrm>
          </p:grpSpPr>
          <p:sp>
            <p:nvSpPr>
              <p:cNvPr id="44" name="Rectangle 43"/>
              <p:cNvSpPr/>
              <p:nvPr/>
            </p:nvSpPr>
            <p:spPr>
              <a:xfrm>
                <a:off x="3502578" y="3729749"/>
                <a:ext cx="452484" cy="253598"/>
              </a:xfrm>
              <a:prstGeom prst="rect">
                <a:avLst/>
              </a:prstGeom>
              <a:solidFill>
                <a:srgbClr val="FFFF00"/>
              </a:solid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 dirty="0">
                  <a:solidFill>
                    <a:prstClr val="black"/>
                  </a:solidFill>
                  <a:latin typeface=" Arial"/>
                </a:endParaRPr>
              </a:p>
            </p:txBody>
          </p:sp>
          <p:sp>
            <p:nvSpPr>
              <p:cNvPr id="45" name="Freeform 44"/>
              <p:cNvSpPr/>
              <p:nvPr/>
            </p:nvSpPr>
            <p:spPr>
              <a:xfrm>
                <a:off x="3506691" y="3728693"/>
                <a:ext cx="448370" cy="250428"/>
              </a:xfrm>
              <a:custGeom>
                <a:avLst/>
                <a:gdLst>
                  <a:gd name="connsiteX0" fmla="*/ 0 w 691979"/>
                  <a:gd name="connsiteY0" fmla="*/ 0 h 376881"/>
                  <a:gd name="connsiteX1" fmla="*/ 333633 w 691979"/>
                  <a:gd name="connsiteY1" fmla="*/ 216243 h 376881"/>
                  <a:gd name="connsiteX2" fmla="*/ 321276 w 691979"/>
                  <a:gd name="connsiteY2" fmla="*/ 148281 h 376881"/>
                  <a:gd name="connsiteX3" fmla="*/ 691979 w 691979"/>
                  <a:gd name="connsiteY3" fmla="*/ 376881 h 376881"/>
                </a:gdLst>
                <a:ahLst/>
                <a:cxnLst>
                  <a:cxn ang="0">
                    <a:pos x="connsiteX0" y="connsiteY0"/>
                  </a:cxn>
                  <a:cxn ang="0">
                    <a:pos x="connsiteX1" y="connsiteY1"/>
                  </a:cxn>
                  <a:cxn ang="0">
                    <a:pos x="connsiteX2" y="connsiteY2"/>
                  </a:cxn>
                  <a:cxn ang="0">
                    <a:pos x="connsiteX3" y="connsiteY3"/>
                  </a:cxn>
                </a:cxnLst>
                <a:rect l="l" t="t" r="r" b="b"/>
                <a:pathLst>
                  <a:path w="691979" h="376881">
                    <a:moveTo>
                      <a:pt x="0" y="0"/>
                    </a:moveTo>
                    <a:lnTo>
                      <a:pt x="333633" y="216243"/>
                    </a:lnTo>
                    <a:lnTo>
                      <a:pt x="321276" y="148281"/>
                    </a:lnTo>
                    <a:lnTo>
                      <a:pt x="691979" y="376881"/>
                    </a:lnTo>
                  </a:path>
                </a:pathLst>
              </a:custGeom>
              <a:solidFill>
                <a:srgbClr val="FFFF00"/>
              </a:solidFill>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sz="400" dirty="0">
                  <a:solidFill>
                    <a:prstClr val="black"/>
                  </a:solidFill>
                  <a:latin typeface=" Arial"/>
                </a:endParaRPr>
              </a:p>
            </p:txBody>
          </p:sp>
        </p:grpSp>
        <p:grpSp>
          <p:nvGrpSpPr>
            <p:cNvPr id="35" name="Group 34"/>
            <p:cNvGrpSpPr/>
            <p:nvPr/>
          </p:nvGrpSpPr>
          <p:grpSpPr>
            <a:xfrm>
              <a:off x="6318899" y="1788812"/>
              <a:ext cx="198089" cy="50720"/>
              <a:chOff x="2652681" y="4819173"/>
              <a:chExt cx="198089" cy="50720"/>
            </a:xfrm>
          </p:grpSpPr>
          <p:sp>
            <p:nvSpPr>
              <p:cNvPr id="41" name="Oval 40"/>
              <p:cNvSpPr/>
              <p:nvPr/>
            </p:nvSpPr>
            <p:spPr>
              <a:xfrm>
                <a:off x="2652681" y="4819173"/>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sp>
            <p:nvSpPr>
              <p:cNvPr id="42" name="Oval 41"/>
              <p:cNvSpPr/>
              <p:nvPr/>
            </p:nvSpPr>
            <p:spPr>
              <a:xfrm>
                <a:off x="2727045" y="4819173"/>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sp>
            <p:nvSpPr>
              <p:cNvPr id="43" name="Oval 42"/>
              <p:cNvSpPr/>
              <p:nvPr/>
            </p:nvSpPr>
            <p:spPr>
              <a:xfrm>
                <a:off x="2801408" y="4819173"/>
                <a:ext cx="49362" cy="50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400" dirty="0">
                  <a:solidFill>
                    <a:prstClr val="white"/>
                  </a:solidFill>
                  <a:latin typeface=" Arial"/>
                </a:endParaRPr>
              </a:p>
            </p:txBody>
          </p:sp>
        </p:grpSp>
        <p:cxnSp>
          <p:nvCxnSpPr>
            <p:cNvPr id="36" name="Straight Connector 35"/>
            <p:cNvCxnSpPr/>
            <p:nvPr/>
          </p:nvCxnSpPr>
          <p:spPr bwMode="auto">
            <a:xfrm>
              <a:off x="5629747" y="1520224"/>
              <a:ext cx="0" cy="228600"/>
            </a:xfrm>
            <a:prstGeom prst="line">
              <a:avLst/>
            </a:prstGeom>
            <a:ln w="254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bwMode="auto">
            <a:xfrm>
              <a:off x="6413629" y="1524000"/>
              <a:ext cx="0" cy="228600"/>
            </a:xfrm>
            <a:prstGeom prst="line">
              <a:avLst/>
            </a:prstGeom>
            <a:ln w="254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886894" y="1505894"/>
              <a:ext cx="0" cy="228600"/>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rot="5400000">
              <a:off x="1828152" y="1809904"/>
              <a:ext cx="111125" cy="1587"/>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882921" y="1524000"/>
              <a:ext cx="45307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398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3000"/>
            <a:ext cx="8991600" cy="5078313"/>
          </a:xfrm>
          <a:prstGeom prst="rect">
            <a:avLst/>
          </a:prstGeom>
          <a:noFill/>
        </p:spPr>
        <p:txBody>
          <a:bodyPr wrap="square" rtlCol="0">
            <a:spAutoFit/>
          </a:bodyPr>
          <a:lstStyle/>
          <a:p>
            <a:pPr marL="0" lvl="1">
              <a:buFont typeface="Arial" pitchFamily="34" charset="0"/>
              <a:buChar char="•"/>
            </a:pPr>
            <a:r>
              <a:rPr lang="en-US" dirty="0" smtClean="0">
                <a:cs typeface="Arial" pitchFamily="34" charset="0"/>
              </a:rPr>
              <a:t>The</a:t>
            </a:r>
            <a:r>
              <a:rPr lang="en-US" b="1" dirty="0" smtClean="0">
                <a:cs typeface="Arial" pitchFamily="34" charset="0"/>
              </a:rPr>
              <a:t> DIVARTY Commander:</a:t>
            </a:r>
            <a:endParaRPr lang="en-US" dirty="0" smtClean="0">
              <a:cs typeface="Arial" pitchFamily="34" charset="0"/>
            </a:endParaRPr>
          </a:p>
          <a:p>
            <a:pPr marL="457200" lvl="2">
              <a:buFont typeface="Arial" pitchFamily="34" charset="0"/>
              <a:buChar char="•"/>
            </a:pPr>
            <a:r>
              <a:rPr lang="en-US" dirty="0" smtClean="0">
                <a:cs typeface="Arial" pitchFamily="34" charset="0"/>
              </a:rPr>
              <a:t> </a:t>
            </a:r>
            <a:r>
              <a:rPr lang="en-US" dirty="0" smtClean="0"/>
              <a:t>Manages the FA Field Grade slate on behalf of the Division Commander </a:t>
            </a:r>
          </a:p>
          <a:p>
            <a:pPr marL="457200" lvl="2">
              <a:buFont typeface="Arial" pitchFamily="34" charset="0"/>
              <a:buChar char="•"/>
            </a:pPr>
            <a:r>
              <a:rPr lang="en-US" dirty="0"/>
              <a:t> </a:t>
            </a:r>
            <a:r>
              <a:rPr lang="en-US" dirty="0" smtClean="0"/>
              <a:t>Approves the CPT command slate</a:t>
            </a:r>
          </a:p>
          <a:p>
            <a:pPr marL="457200" lvl="2">
              <a:buFont typeface="Arial" pitchFamily="34" charset="0"/>
              <a:buChar char="•"/>
            </a:pPr>
            <a:r>
              <a:rPr lang="en-US" dirty="0"/>
              <a:t> </a:t>
            </a:r>
            <a:r>
              <a:rPr lang="en-US" dirty="0" smtClean="0"/>
              <a:t>Manages junior officers and senior NCO’s (E7 and above) career management</a:t>
            </a:r>
          </a:p>
          <a:p>
            <a:pPr marL="457200" lvl="2">
              <a:buFont typeface="Arial" pitchFamily="34" charset="0"/>
              <a:buChar char="•"/>
            </a:pPr>
            <a:r>
              <a:rPr lang="en-US" dirty="0" smtClean="0">
                <a:cs typeface="Arial" pitchFamily="34" charset="0"/>
              </a:rPr>
              <a:t> Rates FA Battalion Commanders </a:t>
            </a:r>
          </a:p>
          <a:p>
            <a:pPr marL="457200" lvl="2">
              <a:buFont typeface="Arial" pitchFamily="34" charset="0"/>
              <a:buChar char="•"/>
            </a:pPr>
            <a:r>
              <a:rPr lang="en-US" dirty="0">
                <a:cs typeface="Arial" pitchFamily="34" charset="0"/>
              </a:rPr>
              <a:t> </a:t>
            </a:r>
            <a:r>
              <a:rPr lang="en-US" dirty="0" smtClean="0">
                <a:cs typeface="Arial" pitchFamily="34" charset="0"/>
              </a:rPr>
              <a:t>Senior rates </a:t>
            </a:r>
            <a:r>
              <a:rPr lang="en-US" b="1" u="sng" dirty="0" smtClean="0">
                <a:solidFill>
                  <a:srgbClr val="0000FF"/>
                </a:solidFill>
                <a:cs typeface="Arial" pitchFamily="34" charset="0"/>
              </a:rPr>
              <a:t>ALL</a:t>
            </a:r>
            <a:r>
              <a:rPr lang="en-US" dirty="0" smtClean="0">
                <a:cs typeface="Arial" pitchFamily="34" charset="0"/>
              </a:rPr>
              <a:t> FA Field Grades, FA Battery Commanders, and FSC Company Commanders </a:t>
            </a:r>
          </a:p>
          <a:p>
            <a:pPr marL="457200" lvl="2">
              <a:buFont typeface="Arial" pitchFamily="34" charset="0"/>
              <a:buChar char="•"/>
            </a:pPr>
            <a:r>
              <a:rPr lang="en-US" dirty="0" smtClean="0">
                <a:cs typeface="Arial" pitchFamily="34" charset="0"/>
              </a:rPr>
              <a:t> BDE FSOs are rated by FA BN </a:t>
            </a:r>
            <a:r>
              <a:rPr lang="en-US" dirty="0" err="1" smtClean="0">
                <a:cs typeface="Arial" pitchFamily="34" charset="0"/>
              </a:rPr>
              <a:t>Cdrs</a:t>
            </a:r>
            <a:r>
              <a:rPr lang="en-US" dirty="0" smtClean="0">
                <a:cs typeface="Arial" pitchFamily="34" charset="0"/>
              </a:rPr>
              <a:t> and SR by the DIVARTY Cdr.  No intermediate rater.</a:t>
            </a:r>
          </a:p>
          <a:p>
            <a:pPr marL="457200" lvl="2">
              <a:buFont typeface="Arial" pitchFamily="34" charset="0"/>
              <a:buChar char="•"/>
            </a:pPr>
            <a:endParaRPr lang="en-US" dirty="0" smtClean="0">
              <a:cs typeface="Arial" pitchFamily="34" charset="0"/>
            </a:endParaRPr>
          </a:p>
          <a:p>
            <a:pPr marL="0" lvl="1">
              <a:buFont typeface="Arial" pitchFamily="34" charset="0"/>
              <a:buChar char="•"/>
            </a:pPr>
            <a:r>
              <a:rPr lang="en-US" dirty="0" smtClean="0">
                <a:cs typeface="Arial" pitchFamily="34" charset="0"/>
              </a:rPr>
              <a:t> The </a:t>
            </a:r>
            <a:r>
              <a:rPr lang="en-US" b="1" dirty="0" smtClean="0">
                <a:cs typeface="Arial" pitchFamily="34" charset="0"/>
              </a:rPr>
              <a:t>DIVARTY CSM </a:t>
            </a:r>
            <a:r>
              <a:rPr lang="en-US" dirty="0" smtClean="0">
                <a:cs typeface="Arial" pitchFamily="34" charset="0"/>
              </a:rPr>
              <a:t>manages </a:t>
            </a:r>
            <a:r>
              <a:rPr lang="en-US" b="1" u="sng" dirty="0" smtClean="0">
                <a:solidFill>
                  <a:srgbClr val="0000FF"/>
                </a:solidFill>
                <a:cs typeface="Arial" pitchFamily="34" charset="0"/>
              </a:rPr>
              <a:t>ALL</a:t>
            </a:r>
            <a:r>
              <a:rPr lang="en-US" dirty="0" smtClean="0">
                <a:cs typeface="Arial" pitchFamily="34" charset="0"/>
              </a:rPr>
              <a:t> 13 series personnel across post.  Low density MOSs go through the BCT CSMs.</a:t>
            </a:r>
          </a:p>
          <a:p>
            <a:pPr marL="0" lvl="1">
              <a:buFont typeface="Arial" pitchFamily="34" charset="0"/>
              <a:buChar char="•"/>
            </a:pPr>
            <a:endParaRPr lang="en-US" dirty="0">
              <a:cs typeface="Arial" pitchFamily="34" charset="0"/>
            </a:endParaRPr>
          </a:p>
          <a:p>
            <a:pPr marL="0" lvl="1">
              <a:buFont typeface="Arial" pitchFamily="34" charset="0"/>
              <a:buChar char="•"/>
            </a:pPr>
            <a:r>
              <a:rPr lang="en-US" dirty="0" smtClean="0"/>
              <a:t>Consolidated all Fire Support personnel and all associated MTOE equipment into FA Battalions – </a:t>
            </a:r>
            <a:r>
              <a:rPr lang="en-US" dirty="0" smtClean="0">
                <a:solidFill>
                  <a:srgbClr val="0000FF"/>
                </a:solidFill>
              </a:rPr>
              <a:t>integrated them in to the firing batteries</a:t>
            </a:r>
            <a:r>
              <a:rPr lang="en-US" dirty="0" smtClean="0"/>
              <a:t> – not in HHBs or a separate FIST Battery.  This is to grow future Battery </a:t>
            </a:r>
            <a:r>
              <a:rPr lang="en-US" dirty="0"/>
              <a:t>C</a:t>
            </a:r>
            <a:r>
              <a:rPr lang="en-US" dirty="0" smtClean="0"/>
              <a:t>ommanders and First Sergeants and equalize the span of control.</a:t>
            </a:r>
          </a:p>
          <a:p>
            <a:pPr marL="0" lvl="1">
              <a:buFont typeface="Arial" pitchFamily="34" charset="0"/>
              <a:buChar char="•"/>
            </a:pPr>
            <a:endParaRPr lang="en-US" dirty="0" smtClean="0"/>
          </a:p>
          <a:p>
            <a:pPr marL="0" lvl="1">
              <a:buFont typeface="Arial" pitchFamily="34" charset="0"/>
              <a:buChar char="•"/>
            </a:pPr>
            <a:r>
              <a:rPr lang="en-US" dirty="0" smtClean="0"/>
              <a:t> All Division FSE personnel and associated equipment answer to DIVARTY.  DFSCOORD works for FSCOORD.</a:t>
            </a:r>
          </a:p>
        </p:txBody>
      </p:sp>
      <p:sp>
        <p:nvSpPr>
          <p:cNvPr id="3" name="Title 3"/>
          <p:cNvSpPr txBox="1">
            <a:spLocks/>
          </p:cNvSpPr>
          <p:nvPr/>
        </p:nvSpPr>
        <p:spPr bwMode="auto">
          <a:xfrm>
            <a:off x="762000" y="381000"/>
            <a:ext cx="7772400" cy="9144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latin typeface="Arial" pitchFamily="34" charset="0"/>
                <a:ea typeface="+mj-ea"/>
                <a:cs typeface="Arial" pitchFamily="34" charset="0"/>
              </a:rPr>
              <a:t>Significant Points from 1AD DIVARTY</a:t>
            </a:r>
            <a:endParaRPr kumimoji="0" lang="en-US" sz="28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156041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622"/>
          <a:stretch/>
        </p:blipFill>
        <p:spPr>
          <a:xfrm>
            <a:off x="31588" y="990600"/>
            <a:ext cx="9067800" cy="5566577"/>
          </a:xfrm>
          <a:prstGeom prst="rect">
            <a:avLst/>
          </a:prstGeom>
        </p:spPr>
      </p:pic>
      <p:sp>
        <p:nvSpPr>
          <p:cNvPr id="2" name="Title 1"/>
          <p:cNvSpPr>
            <a:spLocks noGrp="1"/>
          </p:cNvSpPr>
          <p:nvPr>
            <p:ph type="title"/>
          </p:nvPr>
        </p:nvSpPr>
        <p:spPr>
          <a:xfrm>
            <a:off x="1621" y="11367"/>
            <a:ext cx="8229600" cy="1143000"/>
          </a:xfrm>
        </p:spPr>
        <p:txBody>
          <a:bodyPr/>
          <a:lstStyle/>
          <a:p>
            <a:r>
              <a:rPr lang="en-US" b="1" dirty="0" smtClean="0">
                <a:solidFill>
                  <a:schemeClr val="bg1"/>
                </a:solidFill>
              </a:rPr>
              <a:t>         Ukraine’s Artillery Duel</a:t>
            </a:r>
            <a:endParaRPr lang="en-US" b="1" dirty="0">
              <a:solidFill>
                <a:schemeClr val="bg1"/>
              </a:solidFill>
            </a:endParaRPr>
          </a:p>
        </p:txBody>
      </p:sp>
      <p:sp>
        <p:nvSpPr>
          <p:cNvPr id="3" name="Slide Number Placeholder 2"/>
          <p:cNvSpPr>
            <a:spLocks noGrp="1"/>
          </p:cNvSpPr>
          <p:nvPr>
            <p:ph type="sldNum" sz="quarter" idx="11"/>
          </p:nvPr>
        </p:nvSpPr>
        <p:spPr/>
        <p:txBody>
          <a:bodyPr/>
          <a:lstStyle/>
          <a:p>
            <a:pPr>
              <a:defRPr/>
            </a:pPr>
            <a:fld id="{17F2F7DC-6764-43BA-8429-646E088C3E6D}" type="slidenum">
              <a:rPr lang="en-US" smtClean="0"/>
              <a:pPr>
                <a:defRPr/>
              </a:pPr>
              <a:t>14</a:t>
            </a:fld>
            <a:endParaRPr lang="en-US"/>
          </a:p>
        </p:txBody>
      </p:sp>
      <p:pic>
        <p:nvPicPr>
          <p:cNvPr id="4" name="Picture 3"/>
          <p:cNvPicPr>
            <a:picLocks noChangeAspect="1"/>
          </p:cNvPicPr>
          <p:nvPr/>
        </p:nvPicPr>
        <p:blipFill rotWithShape="1">
          <a:blip r:embed="rId4"/>
          <a:srcRect l="3622" t="11327" r="35398" b="16460"/>
          <a:stretch/>
        </p:blipFill>
        <p:spPr>
          <a:xfrm>
            <a:off x="52333" y="1016807"/>
            <a:ext cx="2027576" cy="1500675"/>
          </a:xfrm>
          <a:prstGeom prst="rect">
            <a:avLst/>
          </a:prstGeom>
          <a:ln>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174" y="2525166"/>
            <a:ext cx="248290" cy="3699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059" y="3039767"/>
            <a:ext cx="238127" cy="23812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091270" y="3148681"/>
            <a:ext cx="1199147" cy="762000"/>
          </a:xfrm>
          <a:prstGeom prst="rect">
            <a:avLst/>
          </a:prstGeom>
          <a:effectLst>
            <a:glow rad="228600">
              <a:schemeClr val="accent5">
                <a:satMod val="175000"/>
                <a:alpha val="40000"/>
              </a:schemeClr>
            </a:glow>
            <a:softEdge rad="63500"/>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9953" y="2371727"/>
            <a:ext cx="1215584" cy="686461"/>
          </a:xfrm>
          <a:prstGeom prst="rect">
            <a:avLst/>
          </a:prstGeom>
          <a:effectLst>
            <a:glow rad="228600">
              <a:schemeClr val="accent5">
                <a:satMod val="175000"/>
                <a:alpha val="40000"/>
              </a:schemeClr>
            </a:glow>
            <a:softEdge rad="63500"/>
          </a:effec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4786" y="2457036"/>
            <a:ext cx="2330290" cy="1100984"/>
          </a:xfrm>
          <a:prstGeom prst="rect">
            <a:avLst/>
          </a:prstGeom>
          <a:effectLst>
            <a:glow rad="228600">
              <a:schemeClr val="accent5">
                <a:satMod val="175000"/>
                <a:alpha val="40000"/>
              </a:schemeClr>
            </a:glow>
            <a:softEdge rad="127000"/>
          </a:effectLst>
        </p:spPr>
      </p:pic>
      <p:sp>
        <p:nvSpPr>
          <p:cNvPr id="12" name="TextBox 11"/>
          <p:cNvSpPr txBox="1"/>
          <p:nvPr/>
        </p:nvSpPr>
        <p:spPr>
          <a:xfrm>
            <a:off x="5290417" y="4763175"/>
            <a:ext cx="4074640" cy="1754326"/>
          </a:xfrm>
          <a:prstGeom prst="rect">
            <a:avLst/>
          </a:prstGeom>
          <a:noFill/>
        </p:spPr>
        <p:txBody>
          <a:bodyPr wrap="square" rtlCol="0">
            <a:spAutoFit/>
          </a:bodyPr>
          <a:lstStyle/>
          <a:p>
            <a:r>
              <a:rPr lang="en-US" b="1" dirty="0" smtClean="0">
                <a:solidFill>
                  <a:srgbClr val="FFFFFF"/>
                </a:solidFill>
              </a:rPr>
              <a:t>“In a three minute period….a Russian fire strike wipe out two mechanized battalions with a combination of top-attack munitions and thermobaric warheads.” </a:t>
            </a:r>
            <a:r>
              <a:rPr lang="en-US" b="1" dirty="0" err="1" smtClean="0">
                <a:solidFill>
                  <a:srgbClr val="FFFFFF"/>
                </a:solidFill>
              </a:rPr>
              <a:t>Karber</a:t>
            </a:r>
            <a:endParaRPr lang="en-US" b="1" dirty="0">
              <a:solidFill>
                <a:srgbClr val="FFFFFF"/>
              </a:solidFill>
            </a:endParaRPr>
          </a:p>
        </p:txBody>
      </p:sp>
      <p:sp>
        <p:nvSpPr>
          <p:cNvPr id="13" name="TextBox 12"/>
          <p:cNvSpPr txBox="1"/>
          <p:nvPr/>
        </p:nvSpPr>
        <p:spPr>
          <a:xfrm>
            <a:off x="214765" y="4763175"/>
            <a:ext cx="3217653" cy="1754326"/>
          </a:xfrm>
          <a:prstGeom prst="rect">
            <a:avLst/>
          </a:prstGeom>
          <a:noFill/>
        </p:spPr>
        <p:txBody>
          <a:bodyPr wrap="square" rtlCol="0">
            <a:spAutoFit/>
          </a:bodyPr>
          <a:lstStyle/>
          <a:p>
            <a:r>
              <a:rPr lang="en-US" b="1" dirty="0" smtClean="0">
                <a:solidFill>
                  <a:srgbClr val="FFFFFF"/>
                </a:solidFill>
              </a:rPr>
              <a:t>“when they [Ukrainians] see certain types of UAVs, they know in the next 10-15 minutes, there’re going to be rockets landing on top of them.”  LTG Hodges</a:t>
            </a:r>
            <a:endParaRPr lang="en-US" b="1" dirty="0">
              <a:solidFill>
                <a:srgbClr val="FFFFFF"/>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994322" y="1468237"/>
            <a:ext cx="1691640" cy="1127760"/>
          </a:xfrm>
          <a:prstGeom prst="rect">
            <a:avLst/>
          </a:prstGeom>
          <a:effectLst>
            <a:softEdge rad="127000"/>
          </a:effec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6101524" y="3419058"/>
            <a:ext cx="2192118" cy="1383677"/>
          </a:xfrm>
          <a:prstGeom prst="rect">
            <a:avLst/>
          </a:prstGeom>
          <a:effectLst>
            <a:softEdge rad="127000"/>
          </a:effec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85821" y="2533855"/>
            <a:ext cx="1693245" cy="947346"/>
          </a:xfrm>
          <a:prstGeom prst="rect">
            <a:avLst/>
          </a:prstGeom>
          <a:effectLst>
            <a:softEdge rad="127000"/>
          </a:effectLst>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19262" y="3853577"/>
            <a:ext cx="1879656" cy="1171475"/>
          </a:xfrm>
          <a:prstGeom prst="rect">
            <a:avLst/>
          </a:prstGeom>
          <a:effectLst>
            <a:softEdge rad="127000"/>
          </a:effectLst>
        </p:spPr>
      </p:pic>
      <p:sp>
        <p:nvSpPr>
          <p:cNvPr id="19" name="TextBox 18"/>
          <p:cNvSpPr txBox="1"/>
          <p:nvPr/>
        </p:nvSpPr>
        <p:spPr>
          <a:xfrm>
            <a:off x="4624154" y="1526830"/>
            <a:ext cx="1348446" cy="461665"/>
          </a:xfrm>
          <a:prstGeom prst="rect">
            <a:avLst/>
          </a:prstGeom>
          <a:noFill/>
        </p:spPr>
        <p:txBody>
          <a:bodyPr wrap="none" rtlCol="0">
            <a:spAutoFit/>
          </a:bodyPr>
          <a:lstStyle/>
          <a:p>
            <a:r>
              <a:rPr lang="en-US" sz="2400" b="1" dirty="0" smtClean="0">
                <a:solidFill>
                  <a:srgbClr val="FFFF00"/>
                </a:solidFill>
              </a:rPr>
              <a:t>RUSSIA</a:t>
            </a:r>
            <a:endParaRPr lang="en-US" sz="2400" b="1" dirty="0">
              <a:solidFill>
                <a:srgbClr val="FFFF00"/>
              </a:solidFill>
            </a:endParaRPr>
          </a:p>
        </p:txBody>
      </p:sp>
      <p:sp>
        <p:nvSpPr>
          <p:cNvPr id="20" name="TextBox 19"/>
          <p:cNvSpPr txBox="1"/>
          <p:nvPr/>
        </p:nvSpPr>
        <p:spPr>
          <a:xfrm>
            <a:off x="3000508" y="1860847"/>
            <a:ext cx="1314784" cy="461665"/>
          </a:xfrm>
          <a:prstGeom prst="rect">
            <a:avLst/>
          </a:prstGeom>
          <a:noFill/>
        </p:spPr>
        <p:txBody>
          <a:bodyPr wrap="none" rtlCol="0">
            <a:spAutoFit/>
          </a:bodyPr>
          <a:lstStyle/>
          <a:p>
            <a:r>
              <a:rPr lang="en-US" sz="2400" b="1" dirty="0"/>
              <a:t>Ukraine</a:t>
            </a:r>
          </a:p>
        </p:txBody>
      </p:sp>
      <p:graphicFrame>
        <p:nvGraphicFramePr>
          <p:cNvPr id="21" name="Object 5">
            <a:hlinkClick r:id="" action="ppaction://ole?verb=0"/>
          </p:cNvPr>
          <p:cNvGraphicFramePr>
            <a:graphicFrameLocks/>
          </p:cNvGraphicFramePr>
          <p:nvPr>
            <p:extLst/>
          </p:nvPr>
        </p:nvGraphicFramePr>
        <p:xfrm>
          <a:off x="124269" y="2571351"/>
          <a:ext cx="587159" cy="724868"/>
        </p:xfrm>
        <a:graphic>
          <a:graphicData uri="http://schemas.openxmlformats.org/presentationml/2006/ole">
            <mc:AlternateContent xmlns:mc="http://schemas.openxmlformats.org/markup-compatibility/2006">
              <mc:Choice xmlns:v="urn:schemas-microsoft-com:vml" Requires="v">
                <p:oleObj spid="_x0000_s1044" name="CorelDRAW" r:id="rId14" imgW="1255680" imgH="1519200" progId="CorelDraw.Graphic.7">
                  <p:embed/>
                </p:oleObj>
              </mc:Choice>
              <mc:Fallback>
                <p:oleObj name="CorelDRAW" r:id="rId14" imgW="1255680" imgH="1519200" progId="CorelDraw.Graphic.7">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269" y="2571351"/>
                        <a:ext cx="587159" cy="724868"/>
                      </a:xfrm>
                      <a:prstGeom prst="rect">
                        <a:avLst/>
                      </a:prstGeom>
                      <a:noFill/>
                      <a:ln>
                        <a:noFill/>
                      </a:ln>
                      <a:effectLst/>
                    </p:spPr>
                  </p:pic>
                </p:oleObj>
              </mc:Fallback>
            </mc:AlternateContent>
          </a:graphicData>
        </a:graphic>
      </p:graphicFrame>
      <p:graphicFrame>
        <p:nvGraphicFramePr>
          <p:cNvPr id="22" name="Object 5">
            <a:hlinkClick r:id="" action="ppaction://ole?verb=0"/>
          </p:cNvPr>
          <p:cNvGraphicFramePr>
            <a:graphicFrameLocks/>
          </p:cNvGraphicFramePr>
          <p:nvPr>
            <p:extLst/>
          </p:nvPr>
        </p:nvGraphicFramePr>
        <p:xfrm>
          <a:off x="522635" y="2915460"/>
          <a:ext cx="587159" cy="724868"/>
        </p:xfrm>
        <a:graphic>
          <a:graphicData uri="http://schemas.openxmlformats.org/presentationml/2006/ole">
            <mc:AlternateContent xmlns:mc="http://schemas.openxmlformats.org/markup-compatibility/2006">
              <mc:Choice xmlns:v="urn:schemas-microsoft-com:vml" Requires="v">
                <p:oleObj spid="_x0000_s1045" name="CorelDRAW" r:id="rId16" imgW="1255680" imgH="1519200" progId="CorelDraw.Graphic.7">
                  <p:embed/>
                </p:oleObj>
              </mc:Choice>
              <mc:Fallback>
                <p:oleObj name="CorelDRAW" r:id="rId16" imgW="1255680" imgH="1519200" progId="CorelDraw.Graphic.7">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635" y="2915460"/>
                        <a:ext cx="587159" cy="724868"/>
                      </a:xfrm>
                      <a:prstGeom prst="rect">
                        <a:avLst/>
                      </a:prstGeom>
                      <a:noFill/>
                      <a:ln>
                        <a:noFill/>
                      </a:ln>
                      <a:effectLst/>
                    </p:spPr>
                  </p:pic>
                </p:oleObj>
              </mc:Fallback>
            </mc:AlternateContent>
          </a:graphicData>
        </a:graphic>
      </p:graphicFrame>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8868" y="2560396"/>
            <a:ext cx="571210" cy="395123"/>
          </a:xfrm>
          <a:prstGeom prst="rect">
            <a:avLst/>
          </a:prstGeom>
        </p:spPr>
      </p:pic>
    </p:spTree>
    <p:extLst>
      <p:ext uri="{BB962C8B-B14F-4D97-AF65-F5344CB8AC3E}">
        <p14:creationId xmlns:p14="http://schemas.microsoft.com/office/powerpoint/2010/main" val="1209081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b="1" dirty="0" smtClean="0">
                <a:solidFill>
                  <a:schemeClr val="bg1"/>
                </a:solidFill>
              </a:rPr>
              <a:t>VIDEO</a:t>
            </a:r>
            <a:endParaRPr lang="en-US" b="1" dirty="0">
              <a:solidFill>
                <a:schemeClr val="bg1"/>
              </a:solidFill>
            </a:endParaRPr>
          </a:p>
        </p:txBody>
      </p:sp>
      <p:sp>
        <p:nvSpPr>
          <p:cNvPr id="3" name="Subtitle 2"/>
          <p:cNvSpPr>
            <a:spLocks noGrp="1"/>
          </p:cNvSpPr>
          <p:nvPr>
            <p:ph type="subTitle" idx="1"/>
          </p:nvPr>
        </p:nvSpPr>
        <p:spPr>
          <a:xfrm>
            <a:off x="1028700" y="2667000"/>
            <a:ext cx="7086600" cy="1752600"/>
          </a:xfrm>
        </p:spPr>
        <p:txBody>
          <a:bodyPr>
            <a:normAutofit/>
          </a:bodyPr>
          <a:lstStyle/>
          <a:p>
            <a:r>
              <a:rPr lang="en-US" sz="5400" b="1" dirty="0" smtClean="0">
                <a:solidFill>
                  <a:srgbClr val="FF0000"/>
                </a:solidFill>
                <a:effectLst>
                  <a:outerShdw blurRad="38100" dist="38100" dir="2700000" algn="tl">
                    <a:srgbClr val="000000">
                      <a:alpha val="43137"/>
                    </a:srgbClr>
                  </a:outerShdw>
                </a:effectLst>
              </a:rPr>
              <a:t>The effects of DPICM</a:t>
            </a:r>
            <a:endParaRPr lang="en-US"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7784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4341" y="1121168"/>
            <a:ext cx="8943459" cy="167244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0"/>
            <a:ext cx="9144000" cy="1066800"/>
          </a:xfrm>
        </p:spPr>
        <p:txBody>
          <a:bodyPr/>
          <a:lstStyle/>
          <a:p>
            <a:r>
              <a:rPr lang="en-US" b="1" dirty="0" smtClean="0">
                <a:solidFill>
                  <a:schemeClr val="bg1"/>
                </a:solidFill>
                <a:effectLst>
                  <a:outerShdw blurRad="38100" dist="38100" dir="2700000" algn="tl">
                    <a:srgbClr val="000000">
                      <a:alpha val="43137"/>
                    </a:srgbClr>
                  </a:outerShdw>
                </a:effectLst>
              </a:rPr>
              <a:t>Loss of Capacity</a:t>
            </a:r>
            <a:endParaRPr lang="en-US" b="1" dirty="0">
              <a:solidFill>
                <a:schemeClr val="bg1"/>
              </a:solidFill>
              <a:effectLst>
                <a:outerShdw blurRad="38100" dist="38100" dir="2700000" algn="tl">
                  <a:srgbClr val="000000">
                    <a:alpha val="43137"/>
                  </a:srgbClr>
                </a:outerShdw>
              </a:effectLst>
            </a:endParaRPr>
          </a:p>
        </p:txBody>
      </p:sp>
      <p:grpSp>
        <p:nvGrpSpPr>
          <p:cNvPr id="3" name="Group 2"/>
          <p:cNvGrpSpPr/>
          <p:nvPr/>
        </p:nvGrpSpPr>
        <p:grpSpPr>
          <a:xfrm>
            <a:off x="124341" y="4972929"/>
            <a:ext cx="8979594" cy="1879990"/>
            <a:chOff x="124341" y="4458004"/>
            <a:chExt cx="8979594" cy="1879990"/>
          </a:xfrm>
        </p:grpSpPr>
        <p:sp>
          <p:nvSpPr>
            <p:cNvPr id="2" name="Rectangle 1"/>
            <p:cNvSpPr/>
            <p:nvPr/>
          </p:nvSpPr>
          <p:spPr>
            <a:xfrm>
              <a:off x="124341" y="4458004"/>
              <a:ext cx="8943459" cy="178855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876800"/>
              <a:ext cx="2057400" cy="1266092"/>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181" y="4876800"/>
              <a:ext cx="2057399" cy="1266092"/>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p:cNvSpPr txBox="1"/>
            <p:nvPr/>
          </p:nvSpPr>
          <p:spPr>
            <a:xfrm>
              <a:off x="219808" y="4583724"/>
              <a:ext cx="824265" cy="369332"/>
            </a:xfrm>
            <a:prstGeom prst="rect">
              <a:avLst/>
            </a:prstGeom>
            <a:noFill/>
          </p:spPr>
          <p:txBody>
            <a:bodyPr wrap="none" rtlCol="0">
              <a:spAutoFit/>
            </a:bodyPr>
            <a:lstStyle/>
            <a:p>
              <a:r>
                <a:rPr lang="en-US" dirty="0" smtClean="0"/>
                <a:t>DPICM</a:t>
              </a:r>
              <a:endParaRPr lang="en-US" dirty="0"/>
            </a:p>
          </p:txBody>
        </p:sp>
        <p:sp>
          <p:nvSpPr>
            <p:cNvPr id="8" name="TextBox 7"/>
            <p:cNvSpPr txBox="1"/>
            <p:nvPr/>
          </p:nvSpPr>
          <p:spPr>
            <a:xfrm>
              <a:off x="2294792" y="4583668"/>
              <a:ext cx="1533753" cy="369332"/>
            </a:xfrm>
            <a:prstGeom prst="rect">
              <a:avLst/>
            </a:prstGeom>
            <a:noFill/>
          </p:spPr>
          <p:txBody>
            <a:bodyPr wrap="none" rtlCol="0">
              <a:spAutoFit/>
            </a:bodyPr>
            <a:lstStyle/>
            <a:p>
              <a:r>
                <a:rPr lang="en-US" dirty="0" smtClean="0"/>
                <a:t>High Explosive</a:t>
              </a:r>
              <a:endParaRPr lang="en-US" dirty="0"/>
            </a:p>
          </p:txBody>
        </p:sp>
        <p:sp>
          <p:nvSpPr>
            <p:cNvPr id="9" name="Rectangle 8"/>
            <p:cNvSpPr/>
            <p:nvPr/>
          </p:nvSpPr>
          <p:spPr>
            <a:xfrm>
              <a:off x="4531935" y="4768334"/>
              <a:ext cx="4572000" cy="1569660"/>
            </a:xfrm>
            <a:prstGeom prst="rect">
              <a:avLst/>
            </a:prstGeom>
          </p:spPr>
          <p:txBody>
            <a:bodyPr>
              <a:spAutoFit/>
            </a:bodyPr>
            <a:lstStyle/>
            <a:p>
              <a:r>
                <a:rPr lang="en-US" sz="1200" b="1" dirty="0">
                  <a:solidFill>
                    <a:srgbClr val="0000FF"/>
                  </a:solidFill>
                </a:rPr>
                <a:t>1:5 ratio of effectiveness (1 Round DPICM to 5 rounds HE)</a:t>
              </a:r>
            </a:p>
            <a:p>
              <a:endParaRPr lang="en-US" sz="1200" b="1" dirty="0" smtClean="0"/>
            </a:p>
            <a:p>
              <a:r>
                <a:rPr lang="en-US" sz="1200" b="1" dirty="0" smtClean="0"/>
                <a:t>The bomblet is </a:t>
              </a:r>
              <a:r>
                <a:rPr lang="en-US" sz="1200" b="1" dirty="0"/>
                <a:t>capable of </a:t>
              </a:r>
              <a:r>
                <a:rPr lang="en-US" sz="1200" b="1" dirty="0" smtClean="0"/>
                <a:t>penetrating approximately </a:t>
              </a:r>
              <a:r>
                <a:rPr lang="en-US" sz="1200" b="1" dirty="0"/>
                <a:t>2.75 in. (6.98 cm.) of homogenous armor plate</a:t>
              </a:r>
            </a:p>
            <a:p>
              <a:endParaRPr lang="en-US" sz="1200" b="1" dirty="0"/>
            </a:p>
            <a:p>
              <a:r>
                <a:rPr lang="en-US" sz="1200" b="1" dirty="0"/>
                <a:t>Anti-personnel effects are obtained </a:t>
              </a:r>
              <a:r>
                <a:rPr lang="en-US" sz="1200" b="1" dirty="0" smtClean="0"/>
                <a:t>by fragmentation </a:t>
              </a:r>
              <a:r>
                <a:rPr lang="en-US" sz="1200" b="1" dirty="0"/>
                <a:t>of the </a:t>
              </a:r>
              <a:r>
                <a:rPr lang="en-US" sz="1200" b="1" dirty="0" smtClean="0"/>
                <a:t>bomblets</a:t>
              </a:r>
            </a:p>
            <a:p>
              <a:endParaRPr lang="en-US" sz="1200" b="1" dirty="0"/>
            </a:p>
          </p:txBody>
        </p:sp>
      </p:grpSp>
      <p:grpSp>
        <p:nvGrpSpPr>
          <p:cNvPr id="15" name="Group 14"/>
          <p:cNvGrpSpPr/>
          <p:nvPr/>
        </p:nvGrpSpPr>
        <p:grpSpPr>
          <a:xfrm>
            <a:off x="116196" y="2844174"/>
            <a:ext cx="8943459" cy="2062143"/>
            <a:chOff x="116196" y="2525014"/>
            <a:chExt cx="8943459" cy="2062143"/>
          </a:xfrm>
        </p:grpSpPr>
        <p:sp>
          <p:nvSpPr>
            <p:cNvPr id="14" name="Rectangle 13"/>
            <p:cNvSpPr/>
            <p:nvPr/>
          </p:nvSpPr>
          <p:spPr>
            <a:xfrm>
              <a:off x="116196" y="2556120"/>
              <a:ext cx="8943459" cy="203103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4582160" y="2778760"/>
              <a:ext cx="4343400" cy="1764268"/>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3496310" y="2773492"/>
              <a:ext cx="4343399" cy="215444"/>
            </a:xfrm>
            <a:prstGeom prst="rect">
              <a:avLst/>
            </a:prstGeom>
            <a:noFill/>
          </p:spPr>
          <p:txBody>
            <a:bodyPr wrap="square" rtlCol="0">
              <a:spAutoFit/>
            </a:bodyPr>
            <a:lstStyle/>
            <a:p>
              <a:pPr algn="ctr"/>
              <a:r>
                <a:rPr lang="en-US" sz="800" b="1" dirty="0" smtClean="0">
                  <a:latin typeface="Arial" pitchFamily="34" charset="0"/>
                </a:rPr>
                <a:t>ATACMS with SLEP and LRPF</a:t>
              </a:r>
            </a:p>
          </p:txBody>
        </p:sp>
        <p:sp>
          <p:nvSpPr>
            <p:cNvPr id="12" name="Rectangle 11"/>
            <p:cNvSpPr/>
            <p:nvPr/>
          </p:nvSpPr>
          <p:spPr>
            <a:xfrm>
              <a:off x="124341" y="2784720"/>
              <a:ext cx="4457819" cy="1640449"/>
            </a:xfrm>
            <a:prstGeom prst="rect">
              <a:avLst/>
            </a:prstGeom>
          </p:spPr>
          <p:txBody>
            <a:bodyPr wrap="square">
              <a:spAutoFit/>
            </a:bodyPr>
            <a:lstStyle/>
            <a:p>
              <a:pPr>
                <a:lnSpc>
                  <a:spcPct val="90000"/>
                </a:lnSpc>
                <a:spcBef>
                  <a:spcPts val="600"/>
                </a:spcBef>
              </a:pPr>
              <a:r>
                <a:rPr lang="en-US" sz="1200" dirty="0"/>
                <a:t>1999 ATACMS Operational Requirements Document (ORD) established the ATACMS Unitary requirement</a:t>
              </a:r>
            </a:p>
            <a:p>
              <a:pPr>
                <a:lnSpc>
                  <a:spcPct val="90000"/>
                </a:lnSpc>
                <a:spcBef>
                  <a:spcPts val="600"/>
                </a:spcBef>
              </a:pPr>
              <a:r>
                <a:rPr lang="en-US" sz="1200" dirty="0"/>
                <a:t>Resource </a:t>
              </a:r>
              <a:r>
                <a:rPr lang="en-US" sz="1200" dirty="0" err="1" smtClean="0"/>
                <a:t>Mgnt</a:t>
              </a:r>
              <a:r>
                <a:rPr lang="en-US" sz="1200" dirty="0" smtClean="0"/>
                <a:t> </a:t>
              </a:r>
              <a:r>
                <a:rPr lang="en-US" sz="1200" dirty="0"/>
                <a:t>Directive (RMD) 700-A1 directed the Army to SLEP   </a:t>
              </a:r>
            </a:p>
            <a:p>
              <a:pPr lvl="1">
                <a:lnSpc>
                  <a:spcPct val="90000"/>
                </a:lnSpc>
                <a:spcBef>
                  <a:spcPts val="600"/>
                </a:spcBef>
              </a:pPr>
              <a:r>
                <a:rPr lang="en-US" sz="1200" b="1" dirty="0">
                  <a:solidFill>
                    <a:srgbClr val="0000FF"/>
                  </a:solidFill>
                </a:rPr>
                <a:t>Limited quantity SLEP:  140</a:t>
              </a:r>
            </a:p>
            <a:p>
              <a:pPr lvl="1">
                <a:lnSpc>
                  <a:spcPct val="90000"/>
                </a:lnSpc>
                <a:spcBef>
                  <a:spcPts val="600"/>
                </a:spcBef>
              </a:pPr>
              <a:r>
                <a:rPr lang="en-US" sz="1200" dirty="0"/>
                <a:t>No increase in total ATACMS quantity</a:t>
              </a:r>
            </a:p>
            <a:p>
              <a:pPr marL="0" lvl="1" indent="0">
                <a:lnSpc>
                  <a:spcPct val="90000"/>
                </a:lnSpc>
                <a:spcBef>
                  <a:spcPts val="600"/>
                </a:spcBef>
                <a:buNone/>
              </a:pPr>
              <a:r>
                <a:rPr lang="en-US" sz="1200" b="1" dirty="0"/>
                <a:t>Reset missile shelf life to 10 years </a:t>
              </a:r>
            </a:p>
            <a:p>
              <a:pPr>
                <a:lnSpc>
                  <a:spcPct val="90000"/>
                </a:lnSpc>
                <a:spcBef>
                  <a:spcPts val="600"/>
                </a:spcBef>
              </a:pPr>
              <a:r>
                <a:rPr lang="en-US" sz="1200" dirty="0"/>
                <a:t>Theater Specific Effort</a:t>
              </a:r>
            </a:p>
          </p:txBody>
        </p:sp>
        <p:sp>
          <p:nvSpPr>
            <p:cNvPr id="18" name="TextBox 17"/>
            <p:cNvSpPr txBox="1"/>
            <p:nvPr/>
          </p:nvSpPr>
          <p:spPr>
            <a:xfrm>
              <a:off x="2276365" y="2525014"/>
              <a:ext cx="4343399" cy="276999"/>
            </a:xfrm>
            <a:prstGeom prst="rect">
              <a:avLst/>
            </a:prstGeom>
            <a:noFill/>
          </p:spPr>
          <p:txBody>
            <a:bodyPr wrap="square" rtlCol="0">
              <a:spAutoFit/>
            </a:bodyPr>
            <a:lstStyle/>
            <a:p>
              <a:pPr algn="ctr"/>
              <a:r>
                <a:rPr lang="en-US" sz="1200" b="1" dirty="0" smtClean="0">
                  <a:latin typeface="Arial" pitchFamily="34" charset="0"/>
                </a:rPr>
                <a:t>Loss of ATACMS Capacity</a:t>
              </a:r>
            </a:p>
          </p:txBody>
        </p:sp>
      </p:grpSp>
      <p:graphicFrame>
        <p:nvGraphicFramePr>
          <p:cNvPr id="13" name="Table 12"/>
          <p:cNvGraphicFramePr>
            <a:graphicFrameLocks noGrp="1"/>
          </p:cNvGraphicFramePr>
          <p:nvPr>
            <p:extLst/>
          </p:nvPr>
        </p:nvGraphicFramePr>
        <p:xfrm>
          <a:off x="219812" y="1368040"/>
          <a:ext cx="8695589" cy="1354840"/>
        </p:xfrm>
        <a:graphic>
          <a:graphicData uri="http://schemas.openxmlformats.org/drawingml/2006/table">
            <a:tbl>
              <a:tblPr firstRow="1" bandRow="1">
                <a:tableStyleId>{7E9639D4-E3E2-4D34-9284-5A2195B3D0D7}</a:tableStyleId>
              </a:tblPr>
              <a:tblGrid>
                <a:gridCol w="2370988"/>
                <a:gridCol w="914400"/>
                <a:gridCol w="914400"/>
                <a:gridCol w="1143000"/>
                <a:gridCol w="1143000"/>
                <a:gridCol w="1143000"/>
                <a:gridCol w="1066801"/>
              </a:tblGrid>
              <a:tr h="281180">
                <a:tc>
                  <a:txBody>
                    <a:bodyPr/>
                    <a:lstStyle/>
                    <a:p>
                      <a:pPr algn="ctr"/>
                      <a:r>
                        <a:rPr lang="en-US" sz="1200" b="1" dirty="0" smtClean="0">
                          <a:effectLst>
                            <a:outerShdw blurRad="38100" dist="38100" dir="2700000" algn="tl">
                              <a:srgbClr val="000000">
                                <a:alpha val="43137"/>
                              </a:srgbClr>
                            </a:outerShdw>
                          </a:effectLst>
                        </a:rPr>
                        <a:t>FA Force</a:t>
                      </a:r>
                      <a:r>
                        <a:rPr lang="en-US" sz="1200" b="1" baseline="0" dirty="0" smtClean="0">
                          <a:effectLst>
                            <a:outerShdw blurRad="38100" dist="38100" dir="2700000" algn="tl">
                              <a:srgbClr val="000000">
                                <a:alpha val="43137"/>
                              </a:srgbClr>
                            </a:outerShdw>
                          </a:effectLst>
                        </a:rPr>
                        <a:t> Structure</a:t>
                      </a:r>
                      <a:endParaRPr lang="en-US" sz="12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1989</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1999</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2004</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2006</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2008</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2016</a:t>
                      </a:r>
                      <a:endParaRPr lang="en-US" sz="1000" b="1" dirty="0">
                        <a:effectLst>
                          <a:outerShdw blurRad="38100" dist="38100" dir="2700000" algn="tl">
                            <a:srgbClr val="000000">
                              <a:alpha val="43137"/>
                            </a:srgbClr>
                          </a:outerShdw>
                        </a:effectLst>
                      </a:endParaRPr>
                    </a:p>
                  </a:txBody>
                  <a:tcPr/>
                </a:tc>
              </a:tr>
              <a:tr h="281180">
                <a:tc>
                  <a:txBody>
                    <a:bodyPr/>
                    <a:lstStyle/>
                    <a:p>
                      <a:r>
                        <a:rPr lang="en-US" sz="1000" b="1" dirty="0" smtClean="0">
                          <a:effectLst>
                            <a:outerShdw blurRad="38100" dist="38100" dir="2700000" algn="tl">
                              <a:srgbClr val="000000">
                                <a:alpha val="43137"/>
                              </a:srgbClr>
                            </a:outerShdw>
                          </a:effectLst>
                        </a:rPr>
                        <a:t>FA HQ [</a:t>
                      </a:r>
                      <a:r>
                        <a:rPr lang="en-US" sz="1000" b="1" dirty="0" err="1" smtClean="0">
                          <a:effectLst>
                            <a:outerShdw blurRad="38100" dist="38100" dir="2700000" algn="tl">
                              <a:srgbClr val="000000">
                                <a:alpha val="43137"/>
                              </a:srgbClr>
                            </a:outerShdw>
                          </a:effectLst>
                        </a:rPr>
                        <a:t>inc</a:t>
                      </a:r>
                      <a:r>
                        <a:rPr lang="en-US" sz="1000" b="1" dirty="0" smtClean="0">
                          <a:effectLst>
                            <a:outerShdw blurRad="38100" dist="38100" dir="2700000" algn="tl">
                              <a:srgbClr val="000000">
                                <a:alpha val="43137"/>
                              </a:srgbClr>
                            </a:outerShdw>
                          </a:effectLst>
                        </a:rPr>
                        <a:t> CORPS/DIV/FA BDE]: </a:t>
                      </a:r>
                      <a:r>
                        <a:rPr lang="en-US" sz="1000" b="1" dirty="0" smtClean="0">
                          <a:solidFill>
                            <a:srgbClr val="0070C0"/>
                          </a:solidFill>
                          <a:effectLst>
                            <a:outerShdw blurRad="38100" dist="38100" dir="2700000" algn="tl">
                              <a:srgbClr val="000000">
                                <a:alpha val="43137"/>
                              </a:srgbClr>
                            </a:outerShdw>
                          </a:effectLst>
                        </a:rPr>
                        <a:t>AC/RC</a:t>
                      </a:r>
                      <a:endParaRPr lang="en-US" sz="1000" b="1" dirty="0">
                        <a:solidFill>
                          <a:srgbClr val="0070C0"/>
                        </a:solidFill>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31/31</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19/26</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19/26</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19/17</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6/7</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14/8</a:t>
                      </a:r>
                      <a:endParaRPr lang="en-US" sz="1000" b="1" dirty="0">
                        <a:effectLst>
                          <a:outerShdw blurRad="38100" dist="38100" dir="2700000" algn="tl">
                            <a:srgbClr val="000000">
                              <a:alpha val="43137"/>
                            </a:srgbClr>
                          </a:outerShdw>
                        </a:effectLst>
                      </a:endParaRPr>
                    </a:p>
                  </a:txBody>
                  <a:tcPr/>
                </a:tc>
              </a:tr>
              <a:tr h="281180">
                <a:tc>
                  <a:txBody>
                    <a:bodyPr/>
                    <a:lstStyle/>
                    <a:p>
                      <a:r>
                        <a:rPr lang="en-US" sz="1000" b="1" dirty="0" smtClean="0">
                          <a:effectLst>
                            <a:outerShdw blurRad="38100" dist="38100" dir="2700000" algn="tl">
                              <a:srgbClr val="000000">
                                <a:alpha val="43137"/>
                              </a:srgbClr>
                            </a:outerShdw>
                          </a:effectLst>
                        </a:rPr>
                        <a:t>Cannon BNs </a:t>
                      </a:r>
                      <a:r>
                        <a:rPr lang="en-US" sz="1000" b="1" dirty="0" smtClean="0">
                          <a:solidFill>
                            <a:srgbClr val="0070C0"/>
                          </a:solidFill>
                          <a:effectLst>
                            <a:outerShdw blurRad="38100" dist="38100" dir="2700000" algn="tl">
                              <a:srgbClr val="000000">
                                <a:alpha val="43137"/>
                              </a:srgbClr>
                            </a:outerShdw>
                          </a:effectLst>
                        </a:rPr>
                        <a:t>AC/RC</a:t>
                      </a:r>
                    </a:p>
                    <a:p>
                      <a:r>
                        <a:rPr lang="en-US" sz="1000" b="1" dirty="0" smtClean="0">
                          <a:effectLst>
                            <a:outerShdw blurRad="38100" dist="38100" dir="2700000" algn="tl">
                              <a:srgbClr val="000000">
                                <a:alpha val="43137"/>
                              </a:srgbClr>
                            </a:outerShdw>
                          </a:effectLst>
                        </a:rPr>
                        <a:t>(# Tubes) </a:t>
                      </a:r>
                      <a:endParaRPr lang="en-US" sz="1000" b="1" dirty="0">
                        <a:solidFill>
                          <a:srgbClr val="0070C0"/>
                        </a:solidFill>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65/126 </a:t>
                      </a:r>
                      <a:r>
                        <a:rPr lang="en-US" sz="1000" b="1" dirty="0" smtClean="0">
                          <a:solidFill>
                            <a:srgbClr val="0000FF"/>
                          </a:solidFill>
                          <a:effectLst>
                            <a:outerShdw blurRad="38100" dist="38100" dir="2700000" algn="tl">
                              <a:srgbClr val="000000">
                                <a:alpha val="43137"/>
                              </a:srgbClr>
                            </a:outerShdw>
                          </a:effectLst>
                        </a:rPr>
                        <a:t>(1560/3024)</a:t>
                      </a:r>
                      <a:endParaRPr lang="en-US" sz="1000" b="1" dirty="0">
                        <a:solidFill>
                          <a:srgbClr val="0000FF"/>
                        </a:solidFill>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39/80 (702/1440)</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38/67 </a:t>
                      </a:r>
                    </a:p>
                    <a:p>
                      <a:pPr algn="ctr"/>
                      <a:r>
                        <a:rPr lang="en-US" sz="1000" b="1" dirty="0" smtClean="0">
                          <a:effectLst>
                            <a:outerShdw blurRad="38100" dist="38100" dir="2700000" algn="tl">
                              <a:srgbClr val="000000">
                                <a:alpha val="43137"/>
                              </a:srgbClr>
                            </a:outerShdw>
                          </a:effectLst>
                        </a:rPr>
                        <a:t>(608/1072)</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40/47</a:t>
                      </a:r>
                    </a:p>
                    <a:p>
                      <a:pPr algn="ctr"/>
                      <a:r>
                        <a:rPr lang="en-US" sz="1000" b="1" dirty="0" smtClean="0">
                          <a:effectLst>
                            <a:outerShdw blurRad="38100" dist="38100" dir="2700000" algn="tl">
                              <a:srgbClr val="000000">
                                <a:alpha val="43137"/>
                              </a:srgbClr>
                            </a:outerShdw>
                          </a:effectLst>
                        </a:rPr>
                        <a:t>(640/752)</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49/45 </a:t>
                      </a:r>
                    </a:p>
                    <a:p>
                      <a:pPr algn="ctr"/>
                      <a:r>
                        <a:rPr lang="en-US" sz="1000" b="1" dirty="0" smtClean="0">
                          <a:effectLst>
                            <a:outerShdw blurRad="38100" dist="38100" dir="2700000" algn="tl">
                              <a:srgbClr val="000000">
                                <a:alpha val="43137"/>
                              </a:srgbClr>
                            </a:outerShdw>
                          </a:effectLst>
                        </a:rPr>
                        <a:t>(784/720)</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32/43</a:t>
                      </a:r>
                    </a:p>
                    <a:p>
                      <a:pPr algn="ctr"/>
                      <a:r>
                        <a:rPr lang="en-US" sz="1000" b="1" dirty="0" smtClean="0">
                          <a:solidFill>
                            <a:srgbClr val="0000FF"/>
                          </a:solidFill>
                          <a:effectLst>
                            <a:outerShdw blurRad="38100" dist="38100" dir="2700000" algn="tl">
                              <a:srgbClr val="000000">
                                <a:alpha val="43137"/>
                              </a:srgbClr>
                            </a:outerShdw>
                          </a:effectLst>
                        </a:rPr>
                        <a:t>(576/774)</a:t>
                      </a:r>
                      <a:endParaRPr lang="en-US" sz="1000" b="1" dirty="0">
                        <a:solidFill>
                          <a:srgbClr val="0000FF"/>
                        </a:solidFill>
                        <a:effectLst>
                          <a:outerShdw blurRad="38100" dist="38100" dir="2700000" algn="tl">
                            <a:srgbClr val="000000">
                              <a:alpha val="43137"/>
                            </a:srgbClr>
                          </a:outerShdw>
                        </a:effectLst>
                      </a:endParaRPr>
                    </a:p>
                  </a:txBody>
                  <a:tcPr/>
                </a:tc>
              </a:tr>
              <a:tr h="281180">
                <a:tc>
                  <a:txBody>
                    <a:bodyPr/>
                    <a:lstStyle/>
                    <a:p>
                      <a:r>
                        <a:rPr lang="en-US" sz="1000" b="1" dirty="0" smtClean="0">
                          <a:effectLst>
                            <a:outerShdw blurRad="38100" dist="38100" dir="2700000" algn="tl">
                              <a:srgbClr val="000000">
                                <a:alpha val="43137"/>
                              </a:srgbClr>
                            </a:outerShdw>
                          </a:effectLst>
                        </a:rPr>
                        <a:t>GS</a:t>
                      </a:r>
                      <a:r>
                        <a:rPr lang="en-US" sz="1000" b="1" baseline="0" dirty="0" smtClean="0">
                          <a:effectLst>
                            <a:outerShdw blurRad="38100" dist="38100" dir="2700000" algn="tl">
                              <a:srgbClr val="000000">
                                <a:alpha val="43137"/>
                              </a:srgbClr>
                            </a:outerShdw>
                          </a:effectLst>
                        </a:rPr>
                        <a:t> Rockets BNs </a:t>
                      </a:r>
                      <a:r>
                        <a:rPr lang="en-US" sz="1000" b="1" dirty="0" smtClean="0">
                          <a:solidFill>
                            <a:srgbClr val="0070C0"/>
                          </a:solidFill>
                          <a:effectLst>
                            <a:outerShdw blurRad="38100" dist="38100" dir="2700000" algn="tl">
                              <a:srgbClr val="000000">
                                <a:alpha val="43137"/>
                              </a:srgbClr>
                            </a:outerShdw>
                          </a:effectLst>
                        </a:rPr>
                        <a:t>AC/RC</a:t>
                      </a:r>
                    </a:p>
                    <a:p>
                      <a:r>
                        <a:rPr lang="en-US" sz="1000" b="1" baseline="0" dirty="0" smtClean="0">
                          <a:effectLst>
                            <a:outerShdw blurRad="38100" dist="38100" dir="2700000" algn="tl">
                              <a:srgbClr val="000000">
                                <a:alpha val="43137"/>
                              </a:srgbClr>
                            </a:outerShdw>
                          </a:effectLst>
                        </a:rPr>
                        <a:t>(# Launchers)</a:t>
                      </a:r>
                      <a:r>
                        <a:rPr lang="en-US" sz="1000" b="1" dirty="0" smtClean="0">
                          <a:solidFill>
                            <a:srgbClr val="0070C0"/>
                          </a:solidFill>
                          <a:effectLst>
                            <a:outerShdw blurRad="38100" dist="38100" dir="2700000" algn="tl">
                              <a:srgbClr val="000000">
                                <a:alpha val="43137"/>
                              </a:srgbClr>
                            </a:outerShdw>
                          </a:effectLst>
                        </a:rPr>
                        <a:t> </a:t>
                      </a:r>
                      <a:endParaRPr lang="en-US" sz="1000" b="1" baseline="0" dirty="0" smtClean="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20/1</a:t>
                      </a:r>
                    </a:p>
                    <a:p>
                      <a:pPr algn="ctr"/>
                      <a:r>
                        <a:rPr lang="en-US" sz="1000" b="1" dirty="0" smtClean="0">
                          <a:solidFill>
                            <a:srgbClr val="0000FF"/>
                          </a:solidFill>
                          <a:effectLst>
                            <a:outerShdw blurRad="38100" dist="38100" dir="2700000" algn="tl">
                              <a:srgbClr val="000000">
                                <a:alpha val="43137"/>
                              </a:srgbClr>
                            </a:outerShdw>
                          </a:effectLst>
                        </a:rPr>
                        <a:t>(540/27)</a:t>
                      </a:r>
                      <a:endParaRPr lang="en-US" sz="1000" b="1" dirty="0">
                        <a:solidFill>
                          <a:srgbClr val="0000FF"/>
                        </a:solidFill>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16/13</a:t>
                      </a:r>
                    </a:p>
                    <a:p>
                      <a:pPr algn="ctr"/>
                      <a:r>
                        <a:rPr lang="en-US" sz="1000" b="1" dirty="0" smtClean="0">
                          <a:effectLst>
                            <a:outerShdw blurRad="38100" dist="38100" dir="2700000" algn="tl">
                              <a:srgbClr val="000000">
                                <a:alpha val="43137"/>
                              </a:srgbClr>
                            </a:outerShdw>
                          </a:effectLst>
                        </a:rPr>
                        <a:t>(288/234)</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6/1</a:t>
                      </a:r>
                    </a:p>
                    <a:p>
                      <a:pPr algn="ctr"/>
                      <a:r>
                        <a:rPr lang="en-US" sz="1000" b="1" dirty="0" smtClean="0">
                          <a:effectLst>
                            <a:outerShdw blurRad="38100" dist="38100" dir="2700000" algn="tl">
                              <a:srgbClr val="000000">
                                <a:alpha val="43137"/>
                              </a:srgbClr>
                            </a:outerShdw>
                          </a:effectLst>
                        </a:rPr>
                        <a:t>(108/18)</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19/18</a:t>
                      </a:r>
                    </a:p>
                    <a:p>
                      <a:pPr algn="ctr"/>
                      <a:r>
                        <a:rPr lang="en-US" sz="1000" b="1" dirty="0" smtClean="0">
                          <a:effectLst>
                            <a:outerShdw blurRad="38100" dist="38100" dir="2700000" algn="tl">
                              <a:srgbClr val="000000">
                                <a:alpha val="43137"/>
                              </a:srgbClr>
                            </a:outerShdw>
                          </a:effectLst>
                        </a:rPr>
                        <a:t>(304/288)</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11/15</a:t>
                      </a:r>
                    </a:p>
                    <a:p>
                      <a:pPr algn="ctr"/>
                      <a:r>
                        <a:rPr lang="en-US" sz="1000" b="1" dirty="0" smtClean="0">
                          <a:effectLst>
                            <a:outerShdw blurRad="38100" dist="38100" dir="2700000" algn="tl">
                              <a:srgbClr val="000000">
                                <a:alpha val="43137"/>
                              </a:srgbClr>
                            </a:outerShdw>
                          </a:effectLst>
                        </a:rPr>
                        <a:t>(176/240)</a:t>
                      </a:r>
                      <a:endParaRPr lang="en-US" sz="1000" b="1" dirty="0">
                        <a:effectLst>
                          <a:outerShdw blurRad="38100" dist="38100" dir="2700000" algn="tl">
                            <a:srgbClr val="000000">
                              <a:alpha val="43137"/>
                            </a:srgbClr>
                          </a:outerShdw>
                        </a:effectLst>
                      </a:endParaRPr>
                    </a:p>
                  </a:txBody>
                  <a:tcPr/>
                </a:tc>
                <a:tc>
                  <a:txBody>
                    <a:bodyPr/>
                    <a:lstStyle/>
                    <a:p>
                      <a:pPr algn="ctr"/>
                      <a:r>
                        <a:rPr lang="en-US" sz="1000" b="1" dirty="0" smtClean="0">
                          <a:effectLst>
                            <a:outerShdw blurRad="38100" dist="38100" dir="2700000" algn="tl">
                              <a:srgbClr val="000000">
                                <a:alpha val="43137"/>
                              </a:srgbClr>
                            </a:outerShdw>
                          </a:effectLst>
                        </a:rPr>
                        <a:t>11/14</a:t>
                      </a:r>
                    </a:p>
                    <a:p>
                      <a:pPr algn="ctr"/>
                      <a:r>
                        <a:rPr lang="en-US" sz="1000" b="1" dirty="0" smtClean="0">
                          <a:solidFill>
                            <a:srgbClr val="0000FF"/>
                          </a:solidFill>
                          <a:effectLst>
                            <a:outerShdw blurRad="38100" dist="38100" dir="2700000" algn="tl">
                              <a:srgbClr val="000000">
                                <a:alpha val="43137"/>
                              </a:srgbClr>
                            </a:outerShdw>
                          </a:effectLst>
                        </a:rPr>
                        <a:t>(176/224)</a:t>
                      </a:r>
                      <a:endParaRPr lang="en-US" sz="1000" b="1" dirty="0">
                        <a:solidFill>
                          <a:srgbClr val="0000FF"/>
                        </a:solidFill>
                        <a:effectLst>
                          <a:outerShdw blurRad="38100" dist="38100" dir="2700000" algn="tl">
                            <a:srgbClr val="000000">
                              <a:alpha val="43137"/>
                            </a:srgbClr>
                          </a:outerShdw>
                        </a:effectLst>
                      </a:endParaRPr>
                    </a:p>
                  </a:txBody>
                  <a:tcPr/>
                </a:tc>
              </a:tr>
            </a:tbl>
          </a:graphicData>
        </a:graphic>
      </p:graphicFrame>
      <p:sp>
        <p:nvSpPr>
          <p:cNvPr id="17" name="TextBox 16"/>
          <p:cNvSpPr txBox="1"/>
          <p:nvPr/>
        </p:nvSpPr>
        <p:spPr>
          <a:xfrm>
            <a:off x="219808" y="1108606"/>
            <a:ext cx="8695593" cy="276999"/>
          </a:xfrm>
          <a:prstGeom prst="rect">
            <a:avLst/>
          </a:prstGeom>
          <a:noFill/>
        </p:spPr>
        <p:txBody>
          <a:bodyPr wrap="square" rtlCol="0">
            <a:spAutoFit/>
          </a:bodyPr>
          <a:lstStyle/>
          <a:p>
            <a:pPr algn="ctr"/>
            <a:r>
              <a:rPr lang="en-US" sz="1200" b="1" dirty="0" smtClean="0">
                <a:latin typeface="Arial" pitchFamily="34" charset="0"/>
              </a:rPr>
              <a:t>Loss in FA Force Structure</a:t>
            </a:r>
          </a:p>
        </p:txBody>
      </p:sp>
      <p:sp>
        <p:nvSpPr>
          <p:cNvPr id="19" name="TextBox 18"/>
          <p:cNvSpPr txBox="1"/>
          <p:nvPr/>
        </p:nvSpPr>
        <p:spPr>
          <a:xfrm>
            <a:off x="160216" y="4977545"/>
            <a:ext cx="8695593" cy="276999"/>
          </a:xfrm>
          <a:prstGeom prst="rect">
            <a:avLst/>
          </a:prstGeom>
          <a:noFill/>
        </p:spPr>
        <p:txBody>
          <a:bodyPr wrap="square" rtlCol="0">
            <a:spAutoFit/>
          </a:bodyPr>
          <a:lstStyle/>
          <a:p>
            <a:pPr algn="ctr"/>
            <a:r>
              <a:rPr lang="en-US" sz="1200" b="1" dirty="0" smtClean="0">
                <a:latin typeface="Arial" pitchFamily="34" charset="0"/>
              </a:rPr>
              <a:t>Loss of Area </a:t>
            </a:r>
            <a:r>
              <a:rPr lang="en-US" sz="1200" b="1" smtClean="0">
                <a:latin typeface="Arial" pitchFamily="34" charset="0"/>
              </a:rPr>
              <a:t>Denial Capability</a:t>
            </a:r>
            <a:endParaRPr lang="en-US" sz="1200" b="1" dirty="0" smtClean="0">
              <a:latin typeface="Arial" pitchFamily="34" charset="0"/>
            </a:endParaRPr>
          </a:p>
        </p:txBody>
      </p:sp>
      <p:sp>
        <p:nvSpPr>
          <p:cNvPr id="20" name="TextBox 19"/>
          <p:cNvSpPr txBox="1"/>
          <p:nvPr/>
        </p:nvSpPr>
        <p:spPr>
          <a:xfrm>
            <a:off x="2163578" y="2034560"/>
            <a:ext cx="473206" cy="261610"/>
          </a:xfrm>
          <a:prstGeom prst="rect">
            <a:avLst/>
          </a:prstGeom>
          <a:solidFill>
            <a:srgbClr val="FFFF00"/>
          </a:solidFill>
          <a:ln>
            <a:solidFill>
              <a:schemeClr val="tx1"/>
            </a:solidFill>
          </a:ln>
        </p:spPr>
        <p:txBody>
          <a:bodyPr wrap="none" rtlCol="0">
            <a:spAutoFit/>
          </a:bodyPr>
          <a:lstStyle/>
          <a:p>
            <a:r>
              <a:rPr lang="en-US" sz="1050" b="1" dirty="0" smtClean="0"/>
              <a:t>4584</a:t>
            </a:r>
            <a:endParaRPr lang="en-US" sz="1050" b="1" dirty="0"/>
          </a:p>
        </p:txBody>
      </p:sp>
      <p:sp>
        <p:nvSpPr>
          <p:cNvPr id="21" name="TextBox 20"/>
          <p:cNvSpPr txBox="1"/>
          <p:nvPr/>
        </p:nvSpPr>
        <p:spPr>
          <a:xfrm>
            <a:off x="2204010" y="2434061"/>
            <a:ext cx="391454" cy="253916"/>
          </a:xfrm>
          <a:prstGeom prst="rect">
            <a:avLst/>
          </a:prstGeom>
          <a:solidFill>
            <a:srgbClr val="FFFF00"/>
          </a:solidFill>
          <a:ln>
            <a:solidFill>
              <a:schemeClr val="tx1"/>
            </a:solidFill>
          </a:ln>
        </p:spPr>
        <p:txBody>
          <a:bodyPr wrap="none" rtlCol="0">
            <a:spAutoFit/>
          </a:bodyPr>
          <a:lstStyle/>
          <a:p>
            <a:r>
              <a:rPr lang="en-US" sz="1050" b="1" dirty="0" smtClean="0"/>
              <a:t>567</a:t>
            </a:r>
            <a:endParaRPr lang="en-US" sz="1050" b="1" dirty="0"/>
          </a:p>
        </p:txBody>
      </p:sp>
      <p:sp>
        <p:nvSpPr>
          <p:cNvPr id="22" name="TextBox 21"/>
          <p:cNvSpPr txBox="1"/>
          <p:nvPr/>
        </p:nvSpPr>
        <p:spPr>
          <a:xfrm>
            <a:off x="7603106" y="2034560"/>
            <a:ext cx="460382" cy="253916"/>
          </a:xfrm>
          <a:prstGeom prst="rect">
            <a:avLst/>
          </a:prstGeom>
          <a:solidFill>
            <a:srgbClr val="FFFF00"/>
          </a:solidFill>
          <a:ln>
            <a:solidFill>
              <a:schemeClr val="tx1"/>
            </a:solidFill>
          </a:ln>
        </p:spPr>
        <p:txBody>
          <a:bodyPr wrap="none" rtlCol="0">
            <a:spAutoFit/>
          </a:bodyPr>
          <a:lstStyle/>
          <a:p>
            <a:r>
              <a:rPr lang="en-US" sz="1050" b="1" dirty="0" smtClean="0"/>
              <a:t>1350</a:t>
            </a:r>
            <a:endParaRPr lang="en-US" sz="1050" b="1" dirty="0"/>
          </a:p>
        </p:txBody>
      </p:sp>
      <p:sp>
        <p:nvSpPr>
          <p:cNvPr id="23" name="TextBox 22"/>
          <p:cNvSpPr txBox="1"/>
          <p:nvPr/>
        </p:nvSpPr>
        <p:spPr>
          <a:xfrm>
            <a:off x="7643538" y="2434061"/>
            <a:ext cx="391454" cy="253916"/>
          </a:xfrm>
          <a:prstGeom prst="rect">
            <a:avLst/>
          </a:prstGeom>
          <a:solidFill>
            <a:srgbClr val="FFFF00"/>
          </a:solidFill>
          <a:ln>
            <a:solidFill>
              <a:schemeClr val="tx1"/>
            </a:solidFill>
          </a:ln>
        </p:spPr>
        <p:txBody>
          <a:bodyPr wrap="none" rtlCol="0">
            <a:spAutoFit/>
          </a:bodyPr>
          <a:lstStyle/>
          <a:p>
            <a:r>
              <a:rPr lang="en-US" sz="1050" b="1" dirty="0" smtClean="0"/>
              <a:t>400</a:t>
            </a:r>
            <a:endParaRPr lang="en-US" sz="1050" b="1" dirty="0"/>
          </a:p>
        </p:txBody>
      </p:sp>
    </p:spTree>
    <p:extLst>
      <p:ext uri="{BB962C8B-B14F-4D97-AF65-F5344CB8AC3E}">
        <p14:creationId xmlns:p14="http://schemas.microsoft.com/office/powerpoint/2010/main" val="3726692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1066800" y="37310"/>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i="1">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Black" pitchFamily="34" charset="0"/>
              </a:defRPr>
            </a:lvl2pPr>
            <a:lvl3pPr algn="l" rtl="0" eaLnBrk="0" fontAlgn="base" hangingPunct="0">
              <a:spcBef>
                <a:spcPct val="0"/>
              </a:spcBef>
              <a:spcAft>
                <a:spcPct val="0"/>
              </a:spcAft>
              <a:defRPr sz="2800" b="1" i="1">
                <a:solidFill>
                  <a:schemeClr val="tx2"/>
                </a:solidFill>
                <a:latin typeface="Arial Black" pitchFamily="34" charset="0"/>
              </a:defRPr>
            </a:lvl3pPr>
            <a:lvl4pPr algn="l" rtl="0" eaLnBrk="0" fontAlgn="base" hangingPunct="0">
              <a:spcBef>
                <a:spcPct val="0"/>
              </a:spcBef>
              <a:spcAft>
                <a:spcPct val="0"/>
              </a:spcAft>
              <a:defRPr sz="2800" b="1" i="1">
                <a:solidFill>
                  <a:schemeClr val="tx2"/>
                </a:solidFill>
                <a:latin typeface="Arial Black" pitchFamily="34" charset="0"/>
              </a:defRPr>
            </a:lvl4pPr>
            <a:lvl5pPr algn="l" rtl="0" eaLnBrk="0" fontAlgn="base" hangingPunct="0">
              <a:spcBef>
                <a:spcPct val="0"/>
              </a:spcBef>
              <a:spcAft>
                <a:spcPct val="0"/>
              </a:spcAft>
              <a:defRPr sz="2800" b="1" i="1">
                <a:solidFill>
                  <a:schemeClr val="tx2"/>
                </a:solidFill>
                <a:latin typeface="Arial Black" pitchFamily="34" charset="0"/>
              </a:defRPr>
            </a:lvl5pPr>
            <a:lvl6pPr marL="457200" algn="ctr" rtl="0" fontAlgn="base">
              <a:spcBef>
                <a:spcPct val="0"/>
              </a:spcBef>
              <a:spcAft>
                <a:spcPct val="0"/>
              </a:spcAft>
              <a:defRPr sz="3200" i="1">
                <a:solidFill>
                  <a:schemeClr val="tx2"/>
                </a:solidFill>
                <a:latin typeface="Arial Black" pitchFamily="34" charset="0"/>
              </a:defRPr>
            </a:lvl6pPr>
            <a:lvl7pPr marL="914400" algn="ctr" rtl="0" fontAlgn="base">
              <a:spcBef>
                <a:spcPct val="0"/>
              </a:spcBef>
              <a:spcAft>
                <a:spcPct val="0"/>
              </a:spcAft>
              <a:defRPr sz="3200" i="1">
                <a:solidFill>
                  <a:schemeClr val="tx2"/>
                </a:solidFill>
                <a:latin typeface="Arial Black" pitchFamily="34" charset="0"/>
              </a:defRPr>
            </a:lvl7pPr>
            <a:lvl8pPr marL="1371600" algn="ctr" rtl="0" fontAlgn="base">
              <a:spcBef>
                <a:spcPct val="0"/>
              </a:spcBef>
              <a:spcAft>
                <a:spcPct val="0"/>
              </a:spcAft>
              <a:defRPr sz="3200" i="1">
                <a:solidFill>
                  <a:schemeClr val="tx2"/>
                </a:solidFill>
                <a:latin typeface="Arial Black" pitchFamily="34" charset="0"/>
              </a:defRPr>
            </a:lvl8pPr>
            <a:lvl9pPr marL="1828800" algn="ctr" rtl="0" fontAlgn="base">
              <a:spcBef>
                <a:spcPct val="0"/>
              </a:spcBef>
              <a:spcAft>
                <a:spcPct val="0"/>
              </a:spcAft>
              <a:defRPr sz="3200" i="1">
                <a:solidFill>
                  <a:schemeClr val="tx2"/>
                </a:solidFill>
                <a:latin typeface="Arial Black" pitchFamily="34" charset="0"/>
              </a:defRPr>
            </a:lvl9pPr>
          </a:lstStyle>
          <a:p>
            <a:pPr algn="ctr"/>
            <a:r>
              <a:rPr lang="en-US" sz="3200" kern="0" dirty="0" smtClean="0">
                <a:solidFill>
                  <a:schemeClr val="bg1"/>
                </a:solidFill>
              </a:rPr>
              <a:t>BCT CDR’s Fires Orientation Course</a:t>
            </a:r>
          </a:p>
        </p:txBody>
      </p:sp>
      <p:pic>
        <p:nvPicPr>
          <p:cNvPr id="7" name="Picture 4" descr="top-corn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51258" y="1402258"/>
            <a:ext cx="3208689" cy="4727893"/>
          </a:xfrm>
          <a:prstGeom prst="rect">
            <a:avLst/>
          </a:prstGeom>
          <a:noFill/>
          <a:ln w="9525">
            <a:noFill/>
            <a:miter lim="800000"/>
            <a:headEnd/>
            <a:tailEnd/>
          </a:ln>
        </p:spPr>
      </p:pic>
      <p:sp>
        <p:nvSpPr>
          <p:cNvPr id="8" name="TextBox 7"/>
          <p:cNvSpPr txBox="1"/>
          <p:nvPr/>
        </p:nvSpPr>
        <p:spPr>
          <a:xfrm>
            <a:off x="4669138" y="4796289"/>
            <a:ext cx="1032058" cy="200055"/>
          </a:xfrm>
          <a:prstGeom prst="rect">
            <a:avLst/>
          </a:prstGeom>
          <a:noFill/>
        </p:spPr>
        <p:txBody>
          <a:bodyPr wrap="square">
            <a:spAutoFit/>
          </a:bodyPr>
          <a:lstStyle/>
          <a:p>
            <a:pPr algn="ctr">
              <a:defRPr/>
            </a:pPr>
            <a:r>
              <a:rPr lang="en-US" sz="700" b="1" dirty="0">
                <a:solidFill>
                  <a:prstClr val="white">
                    <a:lumMod val="65000"/>
                  </a:prstClr>
                </a:solidFill>
                <a:latin typeface=" Arial"/>
                <a:cs typeface="Arial" pitchFamily="34" charset="0"/>
              </a:rPr>
              <a:t>KING OF BATTLE</a:t>
            </a:r>
          </a:p>
        </p:txBody>
      </p:sp>
      <p:sp>
        <p:nvSpPr>
          <p:cNvPr id="9" name="TextBox 8"/>
          <p:cNvSpPr txBox="1"/>
          <p:nvPr/>
        </p:nvSpPr>
        <p:spPr>
          <a:xfrm>
            <a:off x="1504701" y="4788788"/>
            <a:ext cx="1206429" cy="200055"/>
          </a:xfrm>
          <a:prstGeom prst="rect">
            <a:avLst/>
          </a:prstGeom>
          <a:noFill/>
        </p:spPr>
        <p:txBody>
          <a:bodyPr wrap="square">
            <a:spAutoFit/>
          </a:bodyPr>
          <a:lstStyle/>
          <a:p>
            <a:pPr algn="ctr">
              <a:defRPr/>
            </a:pPr>
            <a:r>
              <a:rPr lang="en-US" sz="700" b="1" dirty="0">
                <a:solidFill>
                  <a:prstClr val="white">
                    <a:lumMod val="75000"/>
                  </a:prstClr>
                </a:solidFill>
                <a:latin typeface=" Arial"/>
                <a:cs typeface="Arial" pitchFamily="34" charset="0"/>
              </a:rPr>
              <a:t>ARTILLERY STRONG</a:t>
            </a:r>
          </a:p>
        </p:txBody>
      </p:sp>
      <p:graphicFrame>
        <p:nvGraphicFramePr>
          <p:cNvPr id="10" name="Content Placeholder 3"/>
          <p:cNvGraphicFramePr>
            <a:graphicFrameLocks/>
          </p:cNvGraphicFramePr>
          <p:nvPr>
            <p:extLst>
              <p:ext uri="{D42A27DB-BD31-4B8C-83A1-F6EECF244321}">
                <p14:modId xmlns:p14="http://schemas.microsoft.com/office/powerpoint/2010/main" val="3846109470"/>
              </p:ext>
            </p:extLst>
          </p:nvPr>
        </p:nvGraphicFramePr>
        <p:xfrm>
          <a:off x="76200" y="1126417"/>
          <a:ext cx="8738624" cy="5015040"/>
        </p:xfrm>
        <a:graphic>
          <a:graphicData uri="http://schemas.openxmlformats.org/drawingml/2006/table">
            <a:tbl>
              <a:tblPr firstRow="1" bandRow="1" bandCol="1">
                <a:tableStyleId>{7E9639D4-E3E2-4D34-9284-5A2195B3D0D7}</a:tableStyleId>
              </a:tblPr>
              <a:tblGrid>
                <a:gridCol w="607548"/>
                <a:gridCol w="2498182"/>
                <a:gridCol w="2856115"/>
                <a:gridCol w="2776779"/>
              </a:tblGrid>
              <a:tr h="237464">
                <a:tc>
                  <a:txBody>
                    <a:bodyPr/>
                    <a:lstStyle/>
                    <a:p>
                      <a:pPr algn="ctr"/>
                      <a:endParaRPr lang="en-US" sz="1200" dirty="0"/>
                    </a:p>
                  </a:txBody>
                  <a:tcPr marL="51435" marR="51435" marT="25718" marB="25718">
                    <a:solidFill>
                      <a:schemeClr val="bg1"/>
                    </a:solidFill>
                  </a:tcPr>
                </a:tc>
                <a:tc>
                  <a:txBody>
                    <a:bodyPr/>
                    <a:lstStyle/>
                    <a:p>
                      <a:pPr algn="ctr"/>
                      <a:r>
                        <a:rPr lang="en-US" sz="1200" dirty="0" smtClean="0"/>
                        <a:t>        DAY 1 / 26 APR 16</a:t>
                      </a:r>
                      <a:endParaRPr lang="en-US" sz="1200" dirty="0"/>
                    </a:p>
                  </a:txBody>
                  <a:tcPr marL="51435" marR="51435" marT="25718" marB="25718" anchor="ctr">
                    <a:solidFill>
                      <a:schemeClr val="tx1"/>
                    </a:solidFill>
                  </a:tcPr>
                </a:tc>
                <a:tc>
                  <a:txBody>
                    <a:bodyPr/>
                    <a:lstStyle/>
                    <a:p>
                      <a:pPr algn="ctr"/>
                      <a:r>
                        <a:rPr lang="en-US" sz="1200" dirty="0" smtClean="0"/>
                        <a:t>      DAY 2 / 27 APR 16</a:t>
                      </a:r>
                      <a:endParaRPr lang="en-US" sz="1200" dirty="0"/>
                    </a:p>
                  </a:txBody>
                  <a:tcPr marL="51435" marR="51435" marT="25718" marB="25718" anchor="ctr">
                    <a:solidFill>
                      <a:schemeClr val="tx1"/>
                    </a:solidFill>
                  </a:tcPr>
                </a:tc>
                <a:tc>
                  <a:txBody>
                    <a:bodyPr/>
                    <a:lstStyle/>
                    <a:p>
                      <a:pPr algn="ctr"/>
                      <a:r>
                        <a:rPr lang="en-US" sz="1200" smtClean="0"/>
                        <a:t>DAY 3 / 28 APR 16</a:t>
                      </a:r>
                      <a:endParaRPr lang="en-US" sz="1200" dirty="0"/>
                    </a:p>
                  </a:txBody>
                  <a:tcPr marL="51435" marR="51435" marT="25718" marB="25718" anchor="ctr">
                    <a:lnT w="28575" cap="flat" cmpd="sng" algn="ctr">
                      <a:solidFill>
                        <a:schemeClr val="tx1"/>
                      </a:solidFill>
                      <a:prstDash val="solid"/>
                      <a:round/>
                      <a:headEnd type="none" w="med" len="med"/>
                      <a:tailEnd type="none" w="med" len="med"/>
                    </a:lnT>
                    <a:solidFill>
                      <a:schemeClr val="tx1"/>
                    </a:solidFill>
                  </a:tcPr>
                </a:tc>
              </a:tr>
              <a:tr h="420553">
                <a:tc>
                  <a:txBody>
                    <a:bodyPr/>
                    <a:lstStyle/>
                    <a:p>
                      <a:pPr algn="ctr"/>
                      <a:endParaRPr lang="en-US" sz="1200" b="1" dirty="0">
                        <a:effectLst>
                          <a:outerShdw blurRad="38100" dist="38100" dir="2700000" algn="tl">
                            <a:srgbClr val="000000">
                              <a:alpha val="43137"/>
                            </a:srgbClr>
                          </a:outerShdw>
                        </a:effectLst>
                      </a:endParaRPr>
                    </a:p>
                  </a:txBody>
                  <a:tcPr marL="51435" marR="51435" marT="25718" marB="25718" anchor="ctr">
                    <a:solidFill>
                      <a:schemeClr val="bg1"/>
                    </a:solidFill>
                  </a:tcPr>
                </a:tc>
                <a:tc>
                  <a:txBody>
                    <a:bodyPr/>
                    <a:lstStyle/>
                    <a:p>
                      <a:endParaRPr lang="en-US" sz="1200" dirty="0"/>
                    </a:p>
                  </a:txBody>
                  <a:tcPr marL="51435" marR="51435" marT="25718" marB="25718">
                    <a:solidFill>
                      <a:schemeClr val="bg1"/>
                    </a:solidFill>
                  </a:tcPr>
                </a:tc>
                <a:tc>
                  <a:txBody>
                    <a:bodyPr/>
                    <a:lstStyle/>
                    <a:p>
                      <a:endParaRPr lang="en-US" sz="1200"/>
                    </a:p>
                  </a:txBody>
                  <a:tcPr marL="51435" marR="51435" marT="25718" marB="25718">
                    <a:solidFill>
                      <a:schemeClr val="bg1"/>
                    </a:solidFill>
                  </a:tcPr>
                </a:tc>
                <a:tc>
                  <a:txBody>
                    <a:bodyPr/>
                    <a:lstStyle/>
                    <a:p>
                      <a:endParaRPr lang="en-US" sz="1200" dirty="0"/>
                    </a:p>
                  </a:txBody>
                  <a:tcPr marL="51435" marR="51435" marT="25718" marB="25718">
                    <a:solidFill>
                      <a:schemeClr val="bg1"/>
                    </a:solidFill>
                  </a:tcPr>
                </a:tc>
              </a:tr>
              <a:tr h="470823">
                <a:tc>
                  <a:txBody>
                    <a:bodyPr/>
                    <a:lstStyle/>
                    <a:p>
                      <a:pPr algn="ctr"/>
                      <a:endParaRPr lang="en-US" sz="1200" b="1" dirty="0">
                        <a:effectLst>
                          <a:outerShdw blurRad="38100" dist="38100" dir="2700000" algn="tl">
                            <a:srgbClr val="000000">
                              <a:alpha val="43137"/>
                            </a:srgbClr>
                          </a:outerShdw>
                        </a:effectLst>
                      </a:endParaRPr>
                    </a:p>
                  </a:txBody>
                  <a:tcPr marL="51435" marR="51435" marT="25718" marB="25718" anchor="ctr">
                    <a:solidFill>
                      <a:schemeClr val="bg1"/>
                    </a:solidFill>
                  </a:tcPr>
                </a:tc>
                <a:tc>
                  <a:txBody>
                    <a:bodyPr/>
                    <a:lstStyle/>
                    <a:p>
                      <a:endParaRPr lang="en-US" sz="1200"/>
                    </a:p>
                  </a:txBody>
                  <a:tcPr marL="51435" marR="51435" marT="25718" marB="25718">
                    <a:solidFill>
                      <a:schemeClr val="bg1"/>
                    </a:solidFill>
                  </a:tcPr>
                </a:tc>
                <a:tc>
                  <a:txBody>
                    <a:bodyPr/>
                    <a:lstStyle/>
                    <a:p>
                      <a:endParaRPr lang="en-US" sz="1200"/>
                    </a:p>
                  </a:txBody>
                  <a:tcPr marL="51435" marR="51435" marT="25718" marB="25718">
                    <a:solidFill>
                      <a:schemeClr val="bg1"/>
                    </a:solidFill>
                  </a:tcPr>
                </a:tc>
                <a:tc>
                  <a:txBody>
                    <a:bodyPr/>
                    <a:lstStyle/>
                    <a:p>
                      <a:endParaRPr lang="en-US" sz="1200"/>
                    </a:p>
                  </a:txBody>
                  <a:tcPr marL="51435" marR="51435" marT="25718" marB="25718">
                    <a:solidFill>
                      <a:schemeClr val="bg1"/>
                    </a:solidFill>
                  </a:tcPr>
                </a:tc>
              </a:tr>
              <a:tr h="527993">
                <a:tc>
                  <a:txBody>
                    <a:bodyPr/>
                    <a:lstStyle/>
                    <a:p>
                      <a:pPr algn="ctr"/>
                      <a:endParaRPr lang="en-US" sz="1200" b="1" dirty="0">
                        <a:effectLst>
                          <a:outerShdw blurRad="38100" dist="38100" dir="2700000" algn="tl">
                            <a:srgbClr val="000000">
                              <a:alpha val="43137"/>
                            </a:srgbClr>
                          </a:outerShdw>
                        </a:effectLst>
                      </a:endParaRPr>
                    </a:p>
                  </a:txBody>
                  <a:tcPr marL="51435" marR="51435" marT="25718" marB="25718" anchor="ctr">
                    <a:solidFill>
                      <a:schemeClr val="bg1"/>
                    </a:solidFill>
                  </a:tcPr>
                </a:tc>
                <a:tc>
                  <a:txBody>
                    <a:bodyPr/>
                    <a:lstStyle/>
                    <a:p>
                      <a:endParaRPr lang="en-US" sz="1200"/>
                    </a:p>
                  </a:txBody>
                  <a:tcPr marL="51435" marR="51435" marT="25718" marB="25718">
                    <a:solidFill>
                      <a:schemeClr val="bg1"/>
                    </a:solidFill>
                  </a:tcPr>
                </a:tc>
                <a:tc>
                  <a:txBody>
                    <a:bodyPr/>
                    <a:lstStyle/>
                    <a:p>
                      <a:endParaRPr lang="en-US" sz="1200" dirty="0"/>
                    </a:p>
                  </a:txBody>
                  <a:tcPr marL="51435" marR="51435" marT="25718" marB="25718">
                    <a:solidFill>
                      <a:schemeClr val="bg1"/>
                    </a:solidFill>
                  </a:tcPr>
                </a:tc>
                <a:tc>
                  <a:txBody>
                    <a:bodyPr/>
                    <a:lstStyle/>
                    <a:p>
                      <a:endParaRPr lang="en-US" sz="1200" dirty="0"/>
                    </a:p>
                  </a:txBody>
                  <a:tcPr marL="51435" marR="51435" marT="25718" marB="25718">
                    <a:solidFill>
                      <a:schemeClr val="bg1"/>
                    </a:solidFill>
                  </a:tcPr>
                </a:tc>
              </a:tr>
              <a:tr h="527993">
                <a:tc>
                  <a:txBody>
                    <a:bodyPr/>
                    <a:lstStyle/>
                    <a:p>
                      <a:pPr algn="ctr"/>
                      <a:endParaRPr lang="en-US" sz="1200" b="1" dirty="0">
                        <a:effectLst>
                          <a:outerShdw blurRad="38100" dist="38100" dir="2700000" algn="tl">
                            <a:srgbClr val="000000">
                              <a:alpha val="43137"/>
                            </a:srgbClr>
                          </a:outerShdw>
                        </a:effectLst>
                      </a:endParaRPr>
                    </a:p>
                  </a:txBody>
                  <a:tcPr marL="51435" marR="51435" marT="25718" marB="25718" anchor="ctr">
                    <a:solidFill>
                      <a:schemeClr val="bg1"/>
                    </a:solidFill>
                  </a:tcPr>
                </a:tc>
                <a:tc>
                  <a:txBody>
                    <a:bodyPr/>
                    <a:lstStyle/>
                    <a:p>
                      <a:endParaRPr lang="en-US" sz="1200" dirty="0"/>
                    </a:p>
                  </a:txBody>
                  <a:tcPr marL="51435" marR="51435" marT="25718" marB="25718">
                    <a:solidFill>
                      <a:schemeClr val="bg1"/>
                    </a:solidFill>
                  </a:tcPr>
                </a:tc>
                <a:tc>
                  <a:txBody>
                    <a:bodyPr/>
                    <a:lstStyle/>
                    <a:p>
                      <a:endParaRPr lang="en-US" sz="1200" dirty="0"/>
                    </a:p>
                  </a:txBody>
                  <a:tcPr marL="51435" marR="51435" marT="25718" marB="25718">
                    <a:solidFill>
                      <a:schemeClr val="bg1"/>
                    </a:solidFill>
                  </a:tcPr>
                </a:tc>
                <a:tc>
                  <a:txBody>
                    <a:bodyPr/>
                    <a:lstStyle/>
                    <a:p>
                      <a:endParaRPr lang="en-US" sz="1200" dirty="0"/>
                    </a:p>
                  </a:txBody>
                  <a:tcPr marL="51435" marR="51435" marT="25718" marB="25718">
                    <a:solidFill>
                      <a:schemeClr val="bg1"/>
                    </a:solidFill>
                  </a:tcPr>
                </a:tc>
              </a:tr>
              <a:tr h="343249">
                <a:tc>
                  <a:txBody>
                    <a:bodyPr/>
                    <a:lstStyle/>
                    <a:p>
                      <a:pPr algn="ctr"/>
                      <a:endParaRPr lang="en-US" sz="1200" b="1" dirty="0">
                        <a:effectLst>
                          <a:outerShdw blurRad="38100" dist="38100" dir="2700000" algn="tl">
                            <a:srgbClr val="000000">
                              <a:alpha val="43137"/>
                            </a:srgbClr>
                          </a:outerShdw>
                        </a:effectLst>
                      </a:endParaRPr>
                    </a:p>
                  </a:txBody>
                  <a:tcPr marL="51435" marR="51435" marT="25718" marB="25718" anchor="ctr">
                    <a:solidFill>
                      <a:schemeClr val="bg1"/>
                    </a:solidFill>
                  </a:tcPr>
                </a:tc>
                <a:tc>
                  <a:txBody>
                    <a:bodyPr/>
                    <a:lstStyle/>
                    <a:p>
                      <a:pPr algn="ctr"/>
                      <a:endParaRPr lang="en-US" sz="1200" dirty="0"/>
                    </a:p>
                  </a:txBody>
                  <a:tcPr marL="51435" marR="51435" marT="25718" marB="25718">
                    <a:solidFill>
                      <a:schemeClr val="bg1"/>
                    </a:solidFill>
                  </a:tcPr>
                </a:tc>
                <a:tc>
                  <a:txBody>
                    <a:bodyPr/>
                    <a:lstStyle/>
                    <a:p>
                      <a:pPr algn="ctr"/>
                      <a:r>
                        <a:rPr lang="en-US" sz="1200" dirty="0" smtClean="0"/>
                        <a:t>Lunch</a:t>
                      </a:r>
                      <a:endParaRPr lang="en-US" sz="1200" dirty="0"/>
                    </a:p>
                  </a:txBody>
                  <a:tcPr marL="51435" marR="51435" marT="25718" marB="25718">
                    <a:solidFill>
                      <a:schemeClr val="bg1"/>
                    </a:solidFill>
                  </a:tcPr>
                </a:tc>
                <a:tc>
                  <a:txBody>
                    <a:bodyPr/>
                    <a:lstStyle/>
                    <a:p>
                      <a:pPr algn="ctr"/>
                      <a:r>
                        <a:rPr lang="en-US" sz="1200" dirty="0" smtClean="0"/>
                        <a:t>Lunch</a:t>
                      </a:r>
                      <a:endParaRPr lang="en-US" sz="1200" dirty="0"/>
                    </a:p>
                  </a:txBody>
                  <a:tcPr marL="51435" marR="51435" marT="25718" marB="25718">
                    <a:solidFill>
                      <a:schemeClr val="bg1"/>
                    </a:solidFill>
                  </a:tcPr>
                </a:tc>
              </a:tr>
              <a:tr h="527993">
                <a:tc>
                  <a:txBody>
                    <a:bodyPr/>
                    <a:lstStyle/>
                    <a:p>
                      <a:pPr algn="ctr"/>
                      <a:endParaRPr lang="en-US" sz="1200" b="1" dirty="0">
                        <a:effectLst>
                          <a:outerShdw blurRad="38100" dist="38100" dir="2700000" algn="tl">
                            <a:srgbClr val="000000">
                              <a:alpha val="43137"/>
                            </a:srgbClr>
                          </a:outerShdw>
                        </a:effectLst>
                      </a:endParaRPr>
                    </a:p>
                  </a:txBody>
                  <a:tcPr marL="51435" marR="51435" marT="25718" marB="25718" anchor="ctr">
                    <a:solidFill>
                      <a:schemeClr val="bg1"/>
                    </a:solidFill>
                  </a:tcPr>
                </a:tc>
                <a:tc>
                  <a:txBody>
                    <a:bodyPr/>
                    <a:lstStyle/>
                    <a:p>
                      <a:endParaRPr lang="en-US" sz="1200"/>
                    </a:p>
                  </a:txBody>
                  <a:tcPr marL="51435" marR="51435" marT="25718" marB="25718">
                    <a:solidFill>
                      <a:schemeClr val="bg1"/>
                    </a:solidFill>
                  </a:tcPr>
                </a:tc>
                <a:tc>
                  <a:txBody>
                    <a:bodyPr/>
                    <a:lstStyle/>
                    <a:p>
                      <a:endParaRPr lang="en-US" sz="1200"/>
                    </a:p>
                  </a:txBody>
                  <a:tcPr marL="51435" marR="51435" marT="25718" marB="25718">
                    <a:solidFill>
                      <a:schemeClr val="bg1"/>
                    </a:solidFill>
                  </a:tcPr>
                </a:tc>
                <a:tc>
                  <a:txBody>
                    <a:bodyPr/>
                    <a:lstStyle/>
                    <a:p>
                      <a:endParaRPr lang="en-US" sz="1200" dirty="0"/>
                    </a:p>
                  </a:txBody>
                  <a:tcPr marL="51435" marR="51435" marT="25718" marB="25718">
                    <a:solidFill>
                      <a:schemeClr val="bg1"/>
                    </a:solidFill>
                  </a:tcPr>
                </a:tc>
              </a:tr>
              <a:tr h="663572">
                <a:tc>
                  <a:txBody>
                    <a:bodyPr/>
                    <a:lstStyle/>
                    <a:p>
                      <a:pPr algn="ctr"/>
                      <a:endParaRPr lang="en-US" sz="1200" b="1" dirty="0">
                        <a:effectLst>
                          <a:outerShdw blurRad="38100" dist="38100" dir="2700000" algn="tl">
                            <a:srgbClr val="000000">
                              <a:alpha val="43137"/>
                            </a:srgbClr>
                          </a:outerShdw>
                        </a:effectLst>
                      </a:endParaRPr>
                    </a:p>
                  </a:txBody>
                  <a:tcPr marL="51435" marR="51435" marT="25718" marB="25718" anchor="ctr">
                    <a:solidFill>
                      <a:schemeClr val="bg1"/>
                    </a:solidFill>
                  </a:tcPr>
                </a:tc>
                <a:tc>
                  <a:txBody>
                    <a:bodyPr/>
                    <a:lstStyle/>
                    <a:p>
                      <a:endParaRPr lang="en-US" sz="1200"/>
                    </a:p>
                  </a:txBody>
                  <a:tcPr marL="51435" marR="51435" marT="25718" marB="25718">
                    <a:solidFill>
                      <a:schemeClr val="bg1"/>
                    </a:solidFill>
                  </a:tcPr>
                </a:tc>
                <a:tc>
                  <a:txBody>
                    <a:bodyPr/>
                    <a:lstStyle/>
                    <a:p>
                      <a:endParaRPr lang="en-US" sz="1200"/>
                    </a:p>
                  </a:txBody>
                  <a:tcPr marL="51435" marR="51435" marT="25718" marB="25718">
                    <a:solidFill>
                      <a:schemeClr val="bg1"/>
                    </a:solidFill>
                  </a:tcPr>
                </a:tc>
                <a:tc>
                  <a:txBody>
                    <a:bodyPr/>
                    <a:lstStyle/>
                    <a:p>
                      <a:endParaRPr lang="en-US" sz="1200" dirty="0"/>
                    </a:p>
                  </a:txBody>
                  <a:tcPr marL="51435" marR="51435" marT="25718" marB="25718">
                    <a:solidFill>
                      <a:schemeClr val="bg1"/>
                    </a:solidFill>
                  </a:tcPr>
                </a:tc>
              </a:tr>
              <a:tr h="685800">
                <a:tc>
                  <a:txBody>
                    <a:bodyPr/>
                    <a:lstStyle/>
                    <a:p>
                      <a:pPr algn="ctr"/>
                      <a:endParaRPr lang="en-US" sz="1200" b="1" dirty="0">
                        <a:effectLst>
                          <a:outerShdw blurRad="38100" dist="38100" dir="2700000" algn="tl">
                            <a:srgbClr val="000000">
                              <a:alpha val="43137"/>
                            </a:srgbClr>
                          </a:outerShdw>
                        </a:effectLst>
                      </a:endParaRPr>
                    </a:p>
                  </a:txBody>
                  <a:tcPr marL="51435" marR="51435" marT="25718" marB="25718" anchor="ctr">
                    <a:solidFill>
                      <a:schemeClr val="bg1"/>
                    </a:solidFill>
                  </a:tcPr>
                </a:tc>
                <a:tc>
                  <a:txBody>
                    <a:bodyPr/>
                    <a:lstStyle/>
                    <a:p>
                      <a:endParaRPr lang="en-US" sz="1200"/>
                    </a:p>
                  </a:txBody>
                  <a:tcPr marL="51435" marR="51435" marT="25718" marB="25718">
                    <a:solidFill>
                      <a:schemeClr val="bg1"/>
                    </a:solidFill>
                  </a:tcPr>
                </a:tc>
                <a:tc>
                  <a:txBody>
                    <a:bodyPr/>
                    <a:lstStyle/>
                    <a:p>
                      <a:endParaRPr lang="en-US" sz="1200" dirty="0"/>
                    </a:p>
                  </a:txBody>
                  <a:tcPr marL="51435" marR="51435" marT="25718" marB="25718">
                    <a:solidFill>
                      <a:schemeClr val="bg1"/>
                    </a:solidFill>
                  </a:tcPr>
                </a:tc>
                <a:tc>
                  <a:txBody>
                    <a:bodyPr/>
                    <a:lstStyle/>
                    <a:p>
                      <a:endParaRPr lang="en-US" sz="1200" dirty="0"/>
                    </a:p>
                  </a:txBody>
                  <a:tcPr marL="51435" marR="51435" marT="25718" marB="25718">
                    <a:solidFill>
                      <a:schemeClr val="bg1"/>
                    </a:solidFill>
                  </a:tcPr>
                </a:tc>
              </a:tr>
              <a:tr h="609600">
                <a:tc>
                  <a:txBody>
                    <a:bodyPr/>
                    <a:lstStyle/>
                    <a:p>
                      <a:pPr algn="ctr"/>
                      <a:endParaRPr lang="en-US" sz="1200" b="1" dirty="0">
                        <a:effectLst>
                          <a:outerShdw blurRad="38100" dist="38100" dir="2700000" algn="tl">
                            <a:srgbClr val="000000">
                              <a:alpha val="43137"/>
                            </a:srgbClr>
                          </a:outerShdw>
                        </a:effectLst>
                      </a:endParaRPr>
                    </a:p>
                  </a:txBody>
                  <a:tcPr marL="51435" marR="51435" marT="25718" marB="25718" anchor="ctr">
                    <a:solidFill>
                      <a:schemeClr val="bg1"/>
                    </a:solidFill>
                  </a:tcPr>
                </a:tc>
                <a:tc>
                  <a:txBody>
                    <a:bodyPr/>
                    <a:lstStyle/>
                    <a:p>
                      <a:endParaRPr lang="en-US" sz="1200" dirty="0"/>
                    </a:p>
                  </a:txBody>
                  <a:tcPr marL="51435" marR="51435" marT="25718" marB="25718">
                    <a:solidFill>
                      <a:schemeClr val="bg1"/>
                    </a:solidFill>
                  </a:tcPr>
                </a:tc>
                <a:tc>
                  <a:txBody>
                    <a:bodyPr/>
                    <a:lstStyle/>
                    <a:p>
                      <a:endParaRPr lang="en-US" sz="1200" dirty="0"/>
                    </a:p>
                  </a:txBody>
                  <a:tcPr marL="51435" marR="51435" marT="25718" marB="25718">
                    <a:solidFill>
                      <a:schemeClr val="bg1"/>
                    </a:solidFill>
                  </a:tcPr>
                </a:tc>
                <a:tc>
                  <a:txBody>
                    <a:bodyPr/>
                    <a:lstStyle/>
                    <a:p>
                      <a:endParaRPr lang="en-US" sz="1200" dirty="0"/>
                    </a:p>
                  </a:txBody>
                  <a:tcPr marL="51435" marR="51435" marT="25718" marB="25718">
                    <a:solidFill>
                      <a:schemeClr val="bg1"/>
                    </a:solidFill>
                  </a:tcPr>
                </a:tc>
              </a:tr>
            </a:tbl>
          </a:graphicData>
        </a:graphic>
      </p:graphicFrame>
      <p:sp>
        <p:nvSpPr>
          <p:cNvPr id="11" name="Rectangle 10"/>
          <p:cNvSpPr/>
          <p:nvPr/>
        </p:nvSpPr>
        <p:spPr>
          <a:xfrm>
            <a:off x="736101" y="2385688"/>
            <a:ext cx="2373333" cy="1064356"/>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u="sng" dirty="0">
              <a:solidFill>
                <a:prstClr val="white"/>
              </a:solidFill>
              <a:effectLst>
                <a:outerShdw blurRad="38100" dist="38100" dir="2700000" algn="tl">
                  <a:srgbClr val="000000">
                    <a:alpha val="43137"/>
                  </a:srgbClr>
                </a:outerShdw>
              </a:effectLst>
              <a:latin typeface=" Arial"/>
            </a:endParaRPr>
          </a:p>
          <a:p>
            <a:pPr algn="ctr"/>
            <a:r>
              <a:rPr lang="en-US" sz="900" b="1" u="sng" dirty="0">
                <a:solidFill>
                  <a:prstClr val="white"/>
                </a:solidFill>
                <a:effectLst>
                  <a:outerShdw blurRad="38100" dist="38100" dir="2700000" algn="tl">
                    <a:srgbClr val="000000">
                      <a:alpha val="43137"/>
                    </a:srgbClr>
                  </a:outerShdw>
                </a:effectLst>
                <a:latin typeface=" Arial"/>
              </a:rPr>
              <a:t>The 5 Requirements for Accurate Fire</a:t>
            </a:r>
            <a:r>
              <a:rPr lang="en-US" sz="900" b="1" dirty="0">
                <a:solidFill>
                  <a:prstClr val="white"/>
                </a:solidFill>
                <a:effectLst>
                  <a:outerShdw blurRad="38100" dist="38100" dir="2700000" algn="tl">
                    <a:srgbClr val="000000">
                      <a:alpha val="43137"/>
                    </a:srgbClr>
                  </a:outerShdw>
                </a:effectLst>
                <a:latin typeface=" Arial"/>
              </a:rPr>
              <a:t>:</a:t>
            </a:r>
          </a:p>
          <a:p>
            <a:pPr marL="96441" indent="-96441">
              <a:buFont typeface="Arial" panose="020B0604020202020204" pitchFamily="34" charset="0"/>
              <a:buChar char="•"/>
            </a:pPr>
            <a:r>
              <a:rPr lang="en-US" sz="800" b="1" dirty="0">
                <a:solidFill>
                  <a:prstClr val="white"/>
                </a:solidFill>
                <a:effectLst>
                  <a:outerShdw blurRad="38100" dist="38100" dir="2700000" algn="tl">
                    <a:srgbClr val="000000">
                      <a:alpha val="43137"/>
                    </a:srgbClr>
                  </a:outerShdw>
                </a:effectLst>
                <a:latin typeface=" Arial"/>
              </a:rPr>
              <a:t>Accurate Target Location</a:t>
            </a:r>
          </a:p>
          <a:p>
            <a:pPr marL="96441" indent="-96441">
              <a:buFont typeface="Arial" panose="020B0604020202020204" pitchFamily="34" charset="0"/>
              <a:buChar char="•"/>
            </a:pPr>
            <a:r>
              <a:rPr lang="en-US" sz="800" b="1" dirty="0">
                <a:solidFill>
                  <a:prstClr val="white"/>
                </a:solidFill>
                <a:effectLst>
                  <a:outerShdw blurRad="38100" dist="38100" dir="2700000" algn="tl">
                    <a:srgbClr val="000000">
                      <a:alpha val="43137"/>
                    </a:srgbClr>
                  </a:outerShdw>
                </a:effectLst>
                <a:latin typeface=" Arial"/>
              </a:rPr>
              <a:t>Accurate Computation Procedures</a:t>
            </a:r>
          </a:p>
          <a:p>
            <a:pPr marL="96441" indent="-96441">
              <a:buFont typeface="Arial" panose="020B0604020202020204" pitchFamily="34" charset="0"/>
              <a:buChar char="•"/>
            </a:pPr>
            <a:r>
              <a:rPr lang="en-US" sz="800" b="1" dirty="0">
                <a:solidFill>
                  <a:prstClr val="white"/>
                </a:solidFill>
                <a:effectLst>
                  <a:outerShdw blurRad="38100" dist="38100" dir="2700000" algn="tl">
                    <a:srgbClr val="000000">
                      <a:alpha val="43137"/>
                    </a:srgbClr>
                  </a:outerShdw>
                </a:effectLst>
                <a:latin typeface=" Arial"/>
              </a:rPr>
              <a:t>Accurate Ammunition Data</a:t>
            </a:r>
          </a:p>
          <a:p>
            <a:pPr marL="96441" indent="-96441">
              <a:buFont typeface="Arial" panose="020B0604020202020204" pitchFamily="34" charset="0"/>
              <a:buChar char="•"/>
            </a:pPr>
            <a:r>
              <a:rPr lang="en-US" sz="800" b="1" dirty="0">
                <a:solidFill>
                  <a:prstClr val="white"/>
                </a:solidFill>
                <a:effectLst>
                  <a:outerShdw blurRad="38100" dist="38100" dir="2700000" algn="tl">
                    <a:srgbClr val="000000">
                      <a:alpha val="43137"/>
                    </a:srgbClr>
                  </a:outerShdw>
                </a:effectLst>
                <a:latin typeface=" Arial"/>
              </a:rPr>
              <a:t>Accurate Meteorological Data</a:t>
            </a:r>
          </a:p>
          <a:p>
            <a:pPr marL="96441" indent="-96441">
              <a:buFont typeface="Arial" panose="020B0604020202020204" pitchFamily="34" charset="0"/>
              <a:buChar char="•"/>
            </a:pPr>
            <a:r>
              <a:rPr lang="en-US" sz="800" b="1" dirty="0">
                <a:solidFill>
                  <a:prstClr val="white"/>
                </a:solidFill>
                <a:effectLst>
                  <a:outerShdw blurRad="38100" dist="38100" dir="2700000" algn="tl">
                    <a:srgbClr val="000000">
                      <a:alpha val="43137"/>
                    </a:srgbClr>
                  </a:outerShdw>
                </a:effectLst>
                <a:latin typeface=" Arial"/>
              </a:rPr>
              <a:t>Accurate Firing Unit </a:t>
            </a:r>
            <a:r>
              <a:rPr lang="en-US" sz="800" b="1" dirty="0" smtClean="0">
                <a:solidFill>
                  <a:prstClr val="white"/>
                </a:solidFill>
                <a:effectLst>
                  <a:outerShdw blurRad="38100" dist="38100" dir="2700000" algn="tl">
                    <a:srgbClr val="000000">
                      <a:alpha val="43137"/>
                    </a:srgbClr>
                  </a:outerShdw>
                </a:effectLst>
                <a:latin typeface=" Arial"/>
              </a:rPr>
              <a:t>Location</a:t>
            </a:r>
          </a:p>
          <a:p>
            <a:pPr marL="96441" indent="-96441">
              <a:buFont typeface="Arial" panose="020B0604020202020204" pitchFamily="34" charset="0"/>
              <a:buChar char="•"/>
            </a:pPr>
            <a:endParaRPr lang="en-US" sz="400" b="1" dirty="0" smtClean="0">
              <a:solidFill>
                <a:prstClr val="white"/>
              </a:solidFill>
              <a:effectLst>
                <a:outerShdw blurRad="38100" dist="38100" dir="2700000" algn="tl">
                  <a:srgbClr val="000000">
                    <a:alpha val="43137"/>
                  </a:srgbClr>
                </a:outerShdw>
              </a:effectLst>
              <a:latin typeface=" Arial"/>
            </a:endParaRPr>
          </a:p>
          <a:p>
            <a:r>
              <a:rPr lang="en-US" sz="200" b="1" dirty="0">
                <a:solidFill>
                  <a:prstClr val="white"/>
                </a:solidFill>
                <a:effectLst>
                  <a:outerShdw blurRad="38100" dist="38100" dir="2700000" algn="tl">
                    <a:srgbClr val="000000">
                      <a:alpha val="43137"/>
                    </a:srgbClr>
                  </a:outerShdw>
                </a:effectLst>
                <a:latin typeface=" Arial"/>
              </a:rPr>
              <a:t> </a:t>
            </a:r>
            <a:r>
              <a:rPr lang="en-US" sz="200" b="1" dirty="0" smtClean="0">
                <a:solidFill>
                  <a:prstClr val="white"/>
                </a:solidFill>
                <a:effectLst>
                  <a:outerShdw blurRad="38100" dist="38100" dir="2700000" algn="tl">
                    <a:srgbClr val="000000">
                      <a:alpha val="43137"/>
                    </a:srgbClr>
                  </a:outerShdw>
                </a:effectLst>
                <a:latin typeface=" Arial"/>
              </a:rPr>
              <a:t> </a:t>
            </a:r>
            <a:endParaRPr lang="en-US" sz="800" b="1" dirty="0" smtClean="0">
              <a:solidFill>
                <a:prstClr val="white"/>
              </a:solidFill>
              <a:effectLst>
                <a:outerShdw blurRad="38100" dist="38100" dir="2700000" algn="tl">
                  <a:srgbClr val="000000">
                    <a:alpha val="43137"/>
                  </a:srgbClr>
                </a:outerShdw>
              </a:effectLst>
              <a:latin typeface=" Arial"/>
            </a:endParaRPr>
          </a:p>
          <a:p>
            <a:pPr algn="ctr"/>
            <a:r>
              <a:rPr lang="en-US" sz="800" b="1" dirty="0" smtClean="0">
                <a:solidFill>
                  <a:prstClr val="white"/>
                </a:solidFill>
                <a:effectLst>
                  <a:outerShdw blurRad="38100" dist="38100" dir="2700000" algn="tl">
                    <a:srgbClr val="000000">
                      <a:alpha val="43137"/>
                    </a:srgbClr>
                  </a:outerShdw>
                </a:effectLst>
                <a:latin typeface=" Arial"/>
              </a:rPr>
              <a:t>1015-1230</a:t>
            </a:r>
            <a:r>
              <a:rPr lang="en-US" sz="900" b="1" dirty="0" smtClean="0">
                <a:solidFill>
                  <a:prstClr val="white"/>
                </a:solidFill>
                <a:effectLst>
                  <a:outerShdw blurRad="38100" dist="38100" dir="2700000" algn="tl">
                    <a:srgbClr val="000000">
                      <a:alpha val="43137"/>
                    </a:srgbClr>
                  </a:outerShdw>
                </a:effectLst>
                <a:latin typeface=" Arial"/>
              </a:rPr>
              <a:t>                    </a:t>
            </a:r>
            <a:r>
              <a:rPr lang="en-US" sz="800" b="1" dirty="0" smtClean="0">
                <a:solidFill>
                  <a:prstClr val="white"/>
                </a:solidFill>
                <a:effectLst>
                  <a:outerShdw blurRad="38100" dist="38100" dir="2700000" algn="tl">
                    <a:srgbClr val="000000">
                      <a:alpha val="43137"/>
                    </a:srgbClr>
                  </a:outerShdw>
                </a:effectLst>
                <a:latin typeface=" Arial"/>
              </a:rPr>
              <a:t>428 FA BDE CDR (1)</a:t>
            </a:r>
          </a:p>
          <a:p>
            <a:pPr algn="ctr"/>
            <a:endParaRPr lang="en-US" sz="700" b="1" dirty="0">
              <a:solidFill>
                <a:prstClr val="white"/>
              </a:solidFill>
              <a:effectLst>
                <a:outerShdw blurRad="38100" dist="38100" dir="2700000" algn="tl">
                  <a:srgbClr val="000000">
                    <a:alpha val="43137"/>
                  </a:srgbClr>
                </a:outerShdw>
              </a:effectLst>
              <a:latin typeface=" Arial"/>
            </a:endParaRPr>
          </a:p>
        </p:txBody>
      </p:sp>
      <p:sp>
        <p:nvSpPr>
          <p:cNvPr id="12" name="Rectangle 11"/>
          <p:cNvSpPr/>
          <p:nvPr/>
        </p:nvSpPr>
        <p:spPr>
          <a:xfrm>
            <a:off x="3229880" y="3827822"/>
            <a:ext cx="2728966" cy="82851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prstClr val="white"/>
                </a:solidFill>
                <a:effectLst>
                  <a:outerShdw blurRad="38100" dist="38100" dir="2700000" algn="tl">
                    <a:srgbClr val="000000">
                      <a:alpha val="43137"/>
                    </a:srgbClr>
                  </a:outerShdw>
                </a:effectLst>
                <a:latin typeface=" Arial"/>
              </a:rPr>
              <a:t>Overview of Airspace Coordination</a:t>
            </a:r>
          </a:p>
          <a:p>
            <a:pPr algn="ctr"/>
            <a:r>
              <a:rPr lang="en-US" sz="800" b="1" dirty="0" smtClean="0">
                <a:solidFill>
                  <a:prstClr val="white"/>
                </a:solidFill>
                <a:effectLst>
                  <a:outerShdw blurRad="38100" dist="38100" dir="2700000" algn="tl">
                    <a:srgbClr val="000000">
                      <a:alpha val="43137"/>
                    </a:srgbClr>
                  </a:outerShdw>
                </a:effectLst>
                <a:latin typeface=" Arial"/>
              </a:rPr>
              <a:t>(ADAM </a:t>
            </a:r>
            <a:r>
              <a:rPr lang="en-US" sz="800" b="1" dirty="0">
                <a:solidFill>
                  <a:prstClr val="white"/>
                </a:solidFill>
                <a:effectLst>
                  <a:outerShdw blurRad="38100" dist="38100" dir="2700000" algn="tl">
                    <a:srgbClr val="000000">
                      <a:alpha val="43137"/>
                    </a:srgbClr>
                  </a:outerShdw>
                </a:effectLst>
                <a:latin typeface=" Arial"/>
              </a:rPr>
              <a:t>/ </a:t>
            </a:r>
            <a:r>
              <a:rPr lang="en-US" sz="800" b="1" dirty="0" smtClean="0">
                <a:solidFill>
                  <a:prstClr val="white"/>
                </a:solidFill>
                <a:effectLst>
                  <a:outerShdw blurRad="38100" dist="38100" dir="2700000" algn="tl">
                    <a:srgbClr val="000000">
                      <a:alpha val="43137"/>
                    </a:srgbClr>
                  </a:outerShdw>
                </a:effectLst>
                <a:latin typeface=" Arial"/>
              </a:rPr>
              <a:t>BAE, FIRES Cell)</a:t>
            </a:r>
          </a:p>
          <a:p>
            <a:pPr algn="ctr"/>
            <a:r>
              <a:rPr lang="en-US" sz="900" b="1" dirty="0" smtClean="0">
                <a:solidFill>
                  <a:prstClr val="white"/>
                </a:solidFill>
                <a:effectLst>
                  <a:outerShdw blurRad="38100" dist="38100" dir="2700000" algn="tl">
                    <a:srgbClr val="000000">
                      <a:alpha val="43137"/>
                    </a:srgbClr>
                  </a:outerShdw>
                </a:effectLst>
                <a:latin typeface=" Arial"/>
              </a:rPr>
              <a:t>FIRES </a:t>
            </a:r>
            <a:r>
              <a:rPr lang="en-US" sz="900" b="1" dirty="0">
                <a:solidFill>
                  <a:prstClr val="white"/>
                </a:solidFill>
                <a:effectLst>
                  <a:outerShdw blurRad="38100" dist="38100" dir="2700000" algn="tl">
                    <a:srgbClr val="000000">
                      <a:alpha val="43137"/>
                    </a:srgbClr>
                  </a:outerShdw>
                </a:effectLst>
                <a:latin typeface=" Arial"/>
              </a:rPr>
              <a:t>ABCS systems and the FIRES COP</a:t>
            </a:r>
          </a:p>
          <a:p>
            <a:pPr algn="ctr"/>
            <a:r>
              <a:rPr lang="en-US" sz="800" b="1" dirty="0">
                <a:solidFill>
                  <a:prstClr val="white"/>
                </a:solidFill>
                <a:effectLst>
                  <a:outerShdw blurRad="38100" dist="38100" dir="2700000" algn="tl">
                    <a:srgbClr val="000000">
                      <a:alpha val="43137"/>
                    </a:srgbClr>
                  </a:outerShdw>
                </a:effectLst>
                <a:latin typeface=" Arial"/>
              </a:rPr>
              <a:t>(AFATDS / AMDWS / </a:t>
            </a:r>
            <a:r>
              <a:rPr lang="en-US" sz="800" b="1" dirty="0" smtClean="0">
                <a:solidFill>
                  <a:prstClr val="white"/>
                </a:solidFill>
                <a:effectLst>
                  <a:outerShdw blurRad="38100" dist="38100" dir="2700000" algn="tl">
                    <a:srgbClr val="000000">
                      <a:alpha val="43137"/>
                    </a:srgbClr>
                  </a:outerShdw>
                </a:effectLst>
                <a:latin typeface=" Arial"/>
              </a:rPr>
              <a:t>TAIS)</a:t>
            </a:r>
          </a:p>
          <a:p>
            <a:pPr algn="ctr"/>
            <a:r>
              <a:rPr lang="en-US" sz="400" b="1" dirty="0" smtClean="0">
                <a:solidFill>
                  <a:prstClr val="white"/>
                </a:solidFill>
                <a:effectLst>
                  <a:outerShdw blurRad="38100" dist="38100" dir="2700000" algn="tl">
                    <a:srgbClr val="000000">
                      <a:alpha val="43137"/>
                    </a:srgbClr>
                  </a:outerShdw>
                </a:effectLst>
                <a:latin typeface=" Arial"/>
              </a:rPr>
              <a:t> </a:t>
            </a:r>
          </a:p>
          <a:p>
            <a:pPr algn="ctr"/>
            <a:r>
              <a:rPr lang="en-US" sz="800" b="1" dirty="0" smtClean="0">
                <a:solidFill>
                  <a:prstClr val="white"/>
                </a:solidFill>
                <a:effectLst>
                  <a:outerShdw blurRad="38100" dist="38100" dir="2700000" algn="tl">
                    <a:srgbClr val="000000">
                      <a:alpha val="43137"/>
                    </a:srgbClr>
                  </a:outerShdw>
                </a:effectLst>
                <a:latin typeface=" Arial"/>
              </a:rPr>
              <a:t>1315-1445                      30 </a:t>
            </a:r>
            <a:r>
              <a:rPr lang="en-US" sz="800" b="1" dirty="0">
                <a:solidFill>
                  <a:prstClr val="white"/>
                </a:solidFill>
                <a:effectLst>
                  <a:outerShdw blurRad="38100" dist="38100" dir="2700000" algn="tl">
                    <a:srgbClr val="000000">
                      <a:alpha val="43137"/>
                    </a:srgbClr>
                  </a:outerShdw>
                </a:effectLst>
                <a:latin typeface=" Arial"/>
              </a:rPr>
              <a:t>ADA </a:t>
            </a:r>
            <a:r>
              <a:rPr lang="en-US" sz="800" b="1" dirty="0" smtClean="0">
                <a:solidFill>
                  <a:prstClr val="white"/>
                </a:solidFill>
                <a:effectLst>
                  <a:outerShdw blurRad="38100" dist="38100" dir="2700000" algn="tl">
                    <a:srgbClr val="000000">
                      <a:alpha val="43137"/>
                    </a:srgbClr>
                  </a:outerShdw>
                </a:effectLst>
                <a:latin typeface=" Arial"/>
              </a:rPr>
              <a:t>BDE / 428 FA BDE (3)</a:t>
            </a:r>
            <a:endParaRPr lang="en-US" sz="800" b="1" dirty="0">
              <a:solidFill>
                <a:prstClr val="white"/>
              </a:solidFill>
              <a:effectLst>
                <a:outerShdw blurRad="38100" dist="38100" dir="2700000" algn="tl">
                  <a:srgbClr val="000000">
                    <a:alpha val="43137"/>
                  </a:srgbClr>
                </a:outerShdw>
              </a:effectLst>
              <a:latin typeface=" Arial"/>
            </a:endParaRPr>
          </a:p>
        </p:txBody>
      </p:sp>
      <p:sp>
        <p:nvSpPr>
          <p:cNvPr id="13" name="Rectangle 12"/>
          <p:cNvSpPr/>
          <p:nvPr/>
        </p:nvSpPr>
        <p:spPr>
          <a:xfrm>
            <a:off x="3240941" y="1395075"/>
            <a:ext cx="2728966" cy="118200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prstClr val="white"/>
                </a:solidFill>
                <a:effectLst>
                  <a:outerShdw blurRad="38100" dist="38100" dir="2700000" algn="tl">
                    <a:srgbClr val="000000">
                      <a:alpha val="43137"/>
                    </a:srgbClr>
                  </a:outerShdw>
                </a:effectLst>
                <a:latin typeface=" Arial"/>
              </a:rPr>
              <a:t>BCT FIRES: D3A Through Joint Targeting</a:t>
            </a:r>
            <a:r>
              <a:rPr lang="en-US" sz="900" b="1" u="sng" dirty="0" smtClean="0">
                <a:solidFill>
                  <a:prstClr val="white"/>
                </a:solidFill>
                <a:effectLst>
                  <a:outerShdw blurRad="38100" dist="38100" dir="2700000" algn="tl">
                    <a:srgbClr val="000000">
                      <a:alpha val="43137"/>
                    </a:srgbClr>
                  </a:outerShdw>
                </a:effectLst>
                <a:latin typeface=" Arial"/>
              </a:rPr>
              <a:t> </a:t>
            </a:r>
          </a:p>
          <a:p>
            <a:pPr marL="171450" indent="-171450" algn="ctr">
              <a:buFont typeface="Arial" panose="020B0604020202020204" pitchFamily="34" charset="0"/>
              <a:buChar char="•"/>
            </a:pPr>
            <a:r>
              <a:rPr lang="en-US" sz="900" b="1" dirty="0" smtClean="0">
                <a:solidFill>
                  <a:prstClr val="white"/>
                </a:solidFill>
                <a:effectLst>
                  <a:outerShdw blurRad="38100" dist="38100" dir="2700000" algn="tl">
                    <a:srgbClr val="000000">
                      <a:alpha val="43137"/>
                    </a:srgbClr>
                  </a:outerShdw>
                </a:effectLst>
                <a:latin typeface=" Arial"/>
              </a:rPr>
              <a:t>Targeting Overview &amp; Capabilities</a:t>
            </a:r>
          </a:p>
          <a:p>
            <a:pPr marL="171450" indent="-171450" algn="ctr">
              <a:buFont typeface="Arial" panose="020B0604020202020204" pitchFamily="34" charset="0"/>
              <a:buChar char="•"/>
            </a:pPr>
            <a:r>
              <a:rPr lang="en-US" sz="900" b="1" dirty="0" smtClean="0">
                <a:solidFill>
                  <a:prstClr val="white"/>
                </a:solidFill>
                <a:effectLst>
                  <a:outerShdw blurRad="38100" dist="38100" dir="2700000" algn="tl">
                    <a:srgbClr val="000000">
                      <a:alpha val="43137"/>
                    </a:srgbClr>
                  </a:outerShdw>
                </a:effectLst>
                <a:latin typeface=" Arial"/>
              </a:rPr>
              <a:t>Integrating FIRES through Targeting</a:t>
            </a:r>
          </a:p>
          <a:p>
            <a:pPr marL="171450" indent="-171450" algn="ctr">
              <a:buFont typeface="Arial" panose="020B0604020202020204" pitchFamily="34" charset="0"/>
              <a:buChar char="•"/>
            </a:pPr>
            <a:r>
              <a:rPr lang="en-US" sz="900" b="1" dirty="0" smtClean="0">
                <a:solidFill>
                  <a:prstClr val="white"/>
                </a:solidFill>
                <a:effectLst>
                  <a:outerShdw blurRad="38100" dist="38100" dir="2700000" algn="tl">
                    <a:srgbClr val="000000">
                      <a:alpha val="43137"/>
                    </a:srgbClr>
                  </a:outerShdw>
                </a:effectLst>
                <a:latin typeface=" Arial"/>
              </a:rPr>
              <a:t>Precision Fires Program</a:t>
            </a:r>
          </a:p>
          <a:p>
            <a:pPr algn="ctr"/>
            <a:endParaRPr lang="en-US" sz="900" b="1" u="sng" dirty="0">
              <a:solidFill>
                <a:prstClr val="white"/>
              </a:solidFill>
              <a:effectLst>
                <a:outerShdw blurRad="38100" dist="38100" dir="2700000" algn="tl">
                  <a:srgbClr val="000000">
                    <a:alpha val="43137"/>
                  </a:srgbClr>
                </a:outerShdw>
              </a:effectLst>
              <a:latin typeface=" Arial"/>
            </a:endParaRPr>
          </a:p>
          <a:p>
            <a:pPr marL="96441" indent="-96441">
              <a:buFont typeface="Arial" panose="020B0604020202020204" pitchFamily="34" charset="0"/>
              <a:buChar char="•"/>
            </a:pPr>
            <a:endParaRPr lang="en-US" sz="800" b="1" dirty="0" smtClean="0">
              <a:solidFill>
                <a:prstClr val="white"/>
              </a:solidFill>
              <a:effectLst>
                <a:outerShdw blurRad="38100" dist="38100" dir="2700000" algn="tl">
                  <a:srgbClr val="000000">
                    <a:alpha val="43137"/>
                  </a:srgbClr>
                </a:outerShdw>
              </a:effectLst>
              <a:latin typeface=" Arial"/>
            </a:endParaRPr>
          </a:p>
          <a:p>
            <a:pPr algn="ctr"/>
            <a:r>
              <a:rPr lang="en-US" sz="800" b="1" dirty="0" smtClean="0">
                <a:solidFill>
                  <a:prstClr val="white"/>
                </a:solidFill>
                <a:effectLst>
                  <a:outerShdw blurRad="38100" dist="38100" dir="2700000" algn="tl">
                    <a:srgbClr val="000000">
                      <a:alpha val="43137"/>
                    </a:srgbClr>
                  </a:outerShdw>
                </a:effectLst>
                <a:latin typeface=" Arial"/>
              </a:rPr>
              <a:t>0830-1045                                             FTC Director (1)</a:t>
            </a:r>
            <a:endParaRPr lang="en-US" sz="800" b="1" dirty="0">
              <a:solidFill>
                <a:prstClr val="white"/>
              </a:solidFill>
              <a:effectLst>
                <a:outerShdw blurRad="38100" dist="38100" dir="2700000" algn="tl">
                  <a:srgbClr val="000000">
                    <a:alpha val="43137"/>
                  </a:srgbClr>
                </a:outerShdw>
              </a:effectLst>
              <a:latin typeface=" Arial"/>
            </a:endParaRPr>
          </a:p>
        </p:txBody>
      </p:sp>
      <p:sp>
        <p:nvSpPr>
          <p:cNvPr id="14" name="Rectangle 13"/>
          <p:cNvSpPr/>
          <p:nvPr/>
        </p:nvSpPr>
        <p:spPr>
          <a:xfrm>
            <a:off x="726331" y="1721857"/>
            <a:ext cx="2373333" cy="451101"/>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prstClr val="white"/>
                </a:solidFill>
                <a:effectLst>
                  <a:outerShdw blurRad="38100" dist="38100" dir="2700000" algn="tl">
                    <a:srgbClr val="000000">
                      <a:alpha val="43137"/>
                    </a:srgbClr>
                  </a:outerShdw>
                </a:effectLst>
                <a:latin typeface=" Arial"/>
              </a:rPr>
              <a:t>FA CMDT Welcome</a:t>
            </a:r>
          </a:p>
          <a:p>
            <a:pPr marL="171450" indent="-171450">
              <a:buFont typeface="Wingdings" panose="05000000000000000000" pitchFamily="2" charset="2"/>
              <a:buChar char="§"/>
            </a:pPr>
            <a:r>
              <a:rPr lang="en-US" sz="800" b="1" dirty="0" smtClean="0">
                <a:solidFill>
                  <a:prstClr val="white"/>
                </a:solidFill>
                <a:effectLst>
                  <a:outerShdw blurRad="38100" dist="38100" dir="2700000" algn="tl">
                    <a:srgbClr val="000000">
                      <a:alpha val="43137"/>
                    </a:srgbClr>
                  </a:outerShdw>
                </a:effectLst>
                <a:latin typeface=" Arial"/>
              </a:rPr>
              <a:t>Role </a:t>
            </a:r>
            <a:r>
              <a:rPr lang="en-US" sz="800" b="1" dirty="0">
                <a:solidFill>
                  <a:prstClr val="white"/>
                </a:solidFill>
                <a:effectLst>
                  <a:outerShdw blurRad="38100" dist="38100" dir="2700000" algn="tl">
                    <a:srgbClr val="000000">
                      <a:alpha val="43137"/>
                    </a:srgbClr>
                  </a:outerShdw>
                </a:effectLst>
                <a:latin typeface=" Arial"/>
              </a:rPr>
              <a:t>of the FSCOORD and the </a:t>
            </a:r>
            <a:r>
              <a:rPr lang="en-US" sz="800" b="1" dirty="0" smtClean="0">
                <a:solidFill>
                  <a:prstClr val="white"/>
                </a:solidFill>
                <a:effectLst>
                  <a:outerShdw blurRad="38100" dist="38100" dir="2700000" algn="tl">
                    <a:srgbClr val="000000">
                      <a:alpha val="43137"/>
                    </a:srgbClr>
                  </a:outerShdw>
                </a:effectLst>
                <a:latin typeface=" Arial"/>
              </a:rPr>
              <a:t>FFAHQ</a:t>
            </a:r>
            <a:endParaRPr lang="en-US" sz="800" b="1" dirty="0">
              <a:solidFill>
                <a:prstClr val="white"/>
              </a:solidFill>
              <a:effectLst>
                <a:outerShdw blurRad="38100" dist="38100" dir="2700000" algn="tl">
                  <a:srgbClr val="000000">
                    <a:alpha val="43137"/>
                  </a:srgbClr>
                </a:outerShdw>
              </a:effectLst>
              <a:latin typeface=" Arial"/>
            </a:endParaRPr>
          </a:p>
          <a:p>
            <a:pPr marL="171450" indent="-171450">
              <a:buFont typeface="Arial" panose="020B0604020202020204" pitchFamily="34" charset="0"/>
              <a:buChar char="•"/>
            </a:pPr>
            <a:r>
              <a:rPr lang="en-US" sz="800" b="1" dirty="0">
                <a:solidFill>
                  <a:prstClr val="white"/>
                </a:solidFill>
                <a:effectLst>
                  <a:outerShdw blurRad="38100" dist="38100" dir="2700000" algn="tl">
                    <a:srgbClr val="000000">
                      <a:alpha val="43137"/>
                    </a:srgbClr>
                  </a:outerShdw>
                </a:effectLst>
                <a:latin typeface=" Arial"/>
              </a:rPr>
              <a:t>D/A CDR – BCT CDR </a:t>
            </a:r>
            <a:r>
              <a:rPr lang="en-US" sz="800" b="1" dirty="0" smtClean="0">
                <a:solidFill>
                  <a:prstClr val="white"/>
                </a:solidFill>
                <a:effectLst>
                  <a:outerShdw blurRad="38100" dist="38100" dir="2700000" algn="tl">
                    <a:srgbClr val="000000">
                      <a:alpha val="43137"/>
                    </a:srgbClr>
                  </a:outerShdw>
                </a:effectLst>
                <a:latin typeface=" Arial"/>
              </a:rPr>
              <a:t>Relationships</a:t>
            </a:r>
          </a:p>
          <a:p>
            <a:pPr algn="ctr"/>
            <a:r>
              <a:rPr lang="en-US" sz="800" b="1" dirty="0" smtClean="0">
                <a:solidFill>
                  <a:prstClr val="white"/>
                </a:solidFill>
                <a:effectLst>
                  <a:outerShdw blurRad="38100" dist="38100" dir="2700000" algn="tl">
                    <a:srgbClr val="000000">
                      <a:alpha val="43137"/>
                    </a:srgbClr>
                  </a:outerShdw>
                </a:effectLst>
                <a:latin typeface=" Arial"/>
              </a:rPr>
              <a:t>0900-1000                                      FA CMDT (1)</a:t>
            </a:r>
            <a:endParaRPr lang="en-US" sz="800" b="1" dirty="0">
              <a:solidFill>
                <a:prstClr val="white"/>
              </a:solidFill>
              <a:effectLst>
                <a:outerShdw blurRad="38100" dist="38100" dir="2700000" algn="tl">
                  <a:srgbClr val="000000">
                    <a:alpha val="43137"/>
                  </a:srgbClr>
                </a:outerShdw>
              </a:effectLst>
              <a:latin typeface=" Arial"/>
            </a:endParaRPr>
          </a:p>
        </p:txBody>
      </p:sp>
      <p:sp>
        <p:nvSpPr>
          <p:cNvPr id="16" name="Rectangle 15"/>
          <p:cNvSpPr/>
          <p:nvPr/>
        </p:nvSpPr>
        <p:spPr>
          <a:xfrm>
            <a:off x="6101841" y="5790571"/>
            <a:ext cx="2654283" cy="28669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smtClean="0">
                <a:solidFill>
                  <a:prstClr val="white"/>
                </a:solidFill>
                <a:effectLst>
                  <a:outerShdw blurRad="38100" dist="38100" dir="2700000" algn="tl">
                    <a:srgbClr val="000000">
                      <a:alpha val="43137"/>
                    </a:srgbClr>
                  </a:outerShdw>
                </a:effectLst>
                <a:latin typeface=" Arial"/>
              </a:rPr>
              <a:t>FCoE</a:t>
            </a:r>
            <a:r>
              <a:rPr lang="en-US" sz="800" b="1" dirty="0" smtClean="0">
                <a:solidFill>
                  <a:prstClr val="white"/>
                </a:solidFill>
                <a:effectLst>
                  <a:outerShdw blurRad="38100" dist="38100" dir="2700000" algn="tl">
                    <a:srgbClr val="000000">
                      <a:alpha val="43137"/>
                    </a:srgbClr>
                  </a:outerShdw>
                </a:effectLst>
                <a:latin typeface=" Arial"/>
              </a:rPr>
              <a:t> </a:t>
            </a:r>
            <a:r>
              <a:rPr lang="en-US" sz="800" b="1" dirty="0" err="1" smtClean="0">
                <a:solidFill>
                  <a:prstClr val="white"/>
                </a:solidFill>
                <a:effectLst>
                  <a:outerShdw blurRad="38100" dist="38100" dir="2700000" algn="tl">
                    <a:srgbClr val="000000">
                      <a:alpha val="43137"/>
                    </a:srgbClr>
                  </a:outerShdw>
                </a:effectLst>
                <a:latin typeface=" Arial"/>
              </a:rPr>
              <a:t>Reachback</a:t>
            </a:r>
            <a:r>
              <a:rPr lang="en-US" sz="800" b="1" dirty="0" smtClean="0">
                <a:solidFill>
                  <a:prstClr val="white"/>
                </a:solidFill>
                <a:effectLst>
                  <a:outerShdw blurRad="38100" dist="38100" dir="2700000" algn="tl">
                    <a:srgbClr val="000000">
                      <a:alpha val="43137"/>
                    </a:srgbClr>
                  </a:outerShdw>
                </a:effectLst>
                <a:latin typeface=" Arial"/>
              </a:rPr>
              <a:t> Resources            </a:t>
            </a:r>
          </a:p>
          <a:p>
            <a:pPr algn="ctr"/>
            <a:r>
              <a:rPr lang="en-US" sz="800" b="1" dirty="0" smtClean="0">
                <a:solidFill>
                  <a:prstClr val="white"/>
                </a:solidFill>
                <a:effectLst>
                  <a:outerShdw blurRad="38100" dist="38100" dir="2700000" algn="tl">
                    <a:srgbClr val="000000">
                      <a:alpha val="43137"/>
                    </a:srgbClr>
                  </a:outerShdw>
                </a:effectLst>
                <a:latin typeface=" Arial"/>
              </a:rPr>
              <a:t>1630-1700</a:t>
            </a:r>
            <a:r>
              <a:rPr lang="en-US" sz="900" b="1" dirty="0" smtClean="0">
                <a:solidFill>
                  <a:prstClr val="white"/>
                </a:solidFill>
                <a:effectLst>
                  <a:outerShdw blurRad="38100" dist="38100" dir="2700000" algn="tl">
                    <a:srgbClr val="000000">
                      <a:alpha val="43137"/>
                    </a:srgbClr>
                  </a:outerShdw>
                </a:effectLst>
                <a:latin typeface=" Arial"/>
              </a:rPr>
              <a:t>                  AAR               </a:t>
            </a:r>
            <a:r>
              <a:rPr lang="en-US" sz="800" b="1" dirty="0" smtClean="0">
                <a:solidFill>
                  <a:prstClr val="white"/>
                </a:solidFill>
                <a:effectLst>
                  <a:outerShdw blurRad="38100" dist="38100" dir="2700000" algn="tl">
                    <a:srgbClr val="000000">
                      <a:alpha val="43137"/>
                    </a:srgbClr>
                  </a:outerShdw>
                </a:effectLst>
                <a:latin typeface=" Arial"/>
              </a:rPr>
              <a:t>FA CMDT (1)</a:t>
            </a:r>
            <a:endParaRPr lang="en-US" sz="800" b="1" dirty="0">
              <a:solidFill>
                <a:prstClr val="white"/>
              </a:solidFill>
              <a:effectLst>
                <a:outerShdw blurRad="38100" dist="38100" dir="2700000" algn="tl">
                  <a:srgbClr val="000000">
                    <a:alpha val="43137"/>
                  </a:srgbClr>
                </a:outerShdw>
              </a:effectLst>
              <a:latin typeface=" Arial"/>
            </a:endParaRPr>
          </a:p>
        </p:txBody>
      </p:sp>
      <p:sp>
        <p:nvSpPr>
          <p:cNvPr id="17" name="Rectangle 16"/>
          <p:cNvSpPr/>
          <p:nvPr/>
        </p:nvSpPr>
        <p:spPr>
          <a:xfrm>
            <a:off x="6108483" y="3778996"/>
            <a:ext cx="2655522" cy="915773"/>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prstClr val="white"/>
                </a:solidFill>
                <a:effectLst>
                  <a:outerShdw blurRad="38100" dist="38100" dir="2700000" algn="tl">
                    <a:srgbClr val="000000">
                      <a:alpha val="43137"/>
                    </a:srgbClr>
                  </a:outerShdw>
                </a:effectLst>
                <a:latin typeface=" Arial"/>
              </a:rPr>
              <a:t>BCT Commander’s Role</a:t>
            </a:r>
          </a:p>
          <a:p>
            <a:pPr marL="171450" indent="-171450" algn="ctr">
              <a:buFont typeface="Arial" panose="020B0604020202020204" pitchFamily="34" charset="0"/>
              <a:buChar char="•"/>
            </a:pPr>
            <a:r>
              <a:rPr lang="en-US" sz="800" b="1" dirty="0" smtClean="0">
                <a:solidFill>
                  <a:prstClr val="white"/>
                </a:solidFill>
                <a:effectLst>
                  <a:outerShdw blurRad="38100" dist="38100" dir="2700000" algn="tl">
                    <a:srgbClr val="000000">
                      <a:alpha val="43137"/>
                    </a:srgbClr>
                  </a:outerShdw>
                </a:effectLst>
                <a:latin typeface=" Arial"/>
              </a:rPr>
              <a:t>Drafting </a:t>
            </a:r>
            <a:r>
              <a:rPr lang="en-US" sz="800" b="1" dirty="0">
                <a:solidFill>
                  <a:prstClr val="white"/>
                </a:solidFill>
                <a:effectLst>
                  <a:outerShdw blurRad="38100" dist="38100" dir="2700000" algn="tl">
                    <a:srgbClr val="000000">
                      <a:alpha val="43137"/>
                    </a:srgbClr>
                  </a:outerShdw>
                </a:effectLst>
                <a:latin typeface=" Arial"/>
              </a:rPr>
              <a:t>Commanders </a:t>
            </a:r>
            <a:r>
              <a:rPr lang="en-US" sz="800" b="1" dirty="0" smtClean="0">
                <a:solidFill>
                  <a:prstClr val="white"/>
                </a:solidFill>
                <a:effectLst>
                  <a:outerShdw blurRad="38100" dist="38100" dir="2700000" algn="tl">
                    <a:srgbClr val="000000">
                      <a:alpha val="43137"/>
                    </a:srgbClr>
                  </a:outerShdw>
                </a:effectLst>
                <a:latin typeface=" Arial"/>
              </a:rPr>
              <a:t>Guidance </a:t>
            </a:r>
            <a:r>
              <a:rPr lang="en-US" sz="800" b="1" dirty="0">
                <a:solidFill>
                  <a:prstClr val="white"/>
                </a:solidFill>
                <a:effectLst>
                  <a:outerShdw blurRad="38100" dist="38100" dir="2700000" algn="tl">
                    <a:srgbClr val="000000">
                      <a:alpha val="43137"/>
                    </a:srgbClr>
                  </a:outerShdw>
                </a:effectLst>
                <a:latin typeface=" Arial"/>
              </a:rPr>
              <a:t>for FIRES </a:t>
            </a:r>
            <a:endParaRPr lang="en-US" sz="800" b="1" dirty="0" smtClean="0">
              <a:solidFill>
                <a:prstClr val="white"/>
              </a:solidFill>
              <a:effectLst>
                <a:outerShdw blurRad="38100" dist="38100" dir="2700000" algn="tl">
                  <a:srgbClr val="000000">
                    <a:alpha val="43137"/>
                  </a:srgbClr>
                </a:outerShdw>
              </a:effectLst>
              <a:latin typeface=" Arial"/>
            </a:endParaRPr>
          </a:p>
          <a:p>
            <a:pPr marL="171450" indent="-171450" algn="ctr">
              <a:buFont typeface="Arial" panose="020B0604020202020204" pitchFamily="34" charset="0"/>
              <a:buChar char="•"/>
            </a:pPr>
            <a:r>
              <a:rPr lang="en-US" sz="800" b="1" dirty="0" smtClean="0">
                <a:solidFill>
                  <a:prstClr val="white"/>
                </a:solidFill>
                <a:effectLst>
                  <a:outerShdw blurRad="38100" dist="38100" dir="2700000" algn="tl">
                    <a:srgbClr val="000000">
                      <a:alpha val="43137"/>
                    </a:srgbClr>
                  </a:outerShdw>
                </a:effectLst>
                <a:latin typeface=" Arial"/>
              </a:rPr>
              <a:t>CDR’s Role as BCT Engagement Authority</a:t>
            </a:r>
          </a:p>
          <a:p>
            <a:pPr marL="171450" indent="-171450" algn="ctr">
              <a:buFont typeface="Arial" panose="020B0604020202020204" pitchFamily="34" charset="0"/>
              <a:buChar char="•"/>
            </a:pPr>
            <a:r>
              <a:rPr lang="en-US" sz="800" b="1" dirty="0" smtClean="0">
                <a:solidFill>
                  <a:prstClr val="white"/>
                </a:solidFill>
                <a:effectLst>
                  <a:outerShdw blurRad="38100" dist="38100" dir="2700000" algn="tl">
                    <a:srgbClr val="000000">
                      <a:alpha val="43137"/>
                    </a:srgbClr>
                  </a:outerShdw>
                </a:effectLst>
                <a:latin typeface=" Arial"/>
              </a:rPr>
              <a:t>FA Organization for Combat</a:t>
            </a:r>
          </a:p>
          <a:p>
            <a:pPr algn="ctr"/>
            <a:endParaRPr lang="en-US" sz="800" b="1" dirty="0">
              <a:solidFill>
                <a:prstClr val="white"/>
              </a:solidFill>
              <a:effectLst>
                <a:outerShdw blurRad="38100" dist="38100" dir="2700000" algn="tl">
                  <a:srgbClr val="000000">
                    <a:alpha val="43137"/>
                  </a:srgbClr>
                </a:outerShdw>
              </a:effectLst>
              <a:latin typeface=" Arial"/>
            </a:endParaRPr>
          </a:p>
          <a:p>
            <a:pPr algn="ctr"/>
            <a:endParaRPr lang="en-US" sz="800" b="1" dirty="0">
              <a:solidFill>
                <a:prstClr val="white"/>
              </a:solidFill>
              <a:effectLst>
                <a:outerShdw blurRad="38100" dist="38100" dir="2700000" algn="tl">
                  <a:srgbClr val="000000">
                    <a:alpha val="43137"/>
                  </a:srgbClr>
                </a:outerShdw>
              </a:effectLst>
              <a:latin typeface=" Arial"/>
            </a:endParaRPr>
          </a:p>
          <a:p>
            <a:pPr algn="ctr"/>
            <a:r>
              <a:rPr lang="en-US" sz="800" b="1" dirty="0" smtClean="0">
                <a:solidFill>
                  <a:prstClr val="white"/>
                </a:solidFill>
                <a:effectLst>
                  <a:outerShdw blurRad="38100" dist="38100" dir="2700000" algn="tl">
                    <a:srgbClr val="000000">
                      <a:alpha val="43137"/>
                    </a:srgbClr>
                  </a:outerShdw>
                </a:effectLst>
                <a:latin typeface=" Arial"/>
              </a:rPr>
              <a:t>1315-1445                                  Senior FA Mentor (1)</a:t>
            </a:r>
            <a:endParaRPr lang="en-US" sz="800" b="1" i="1" dirty="0">
              <a:solidFill>
                <a:prstClr val="white"/>
              </a:solidFill>
              <a:effectLst>
                <a:outerShdw blurRad="38100" dist="38100" dir="2700000" algn="tl">
                  <a:srgbClr val="000000">
                    <a:alpha val="43137"/>
                  </a:srgbClr>
                </a:outerShdw>
              </a:effectLst>
              <a:latin typeface=" Arial"/>
            </a:endParaRPr>
          </a:p>
        </p:txBody>
      </p:sp>
      <p:sp>
        <p:nvSpPr>
          <p:cNvPr id="19" name="Rectangle 18"/>
          <p:cNvSpPr/>
          <p:nvPr/>
        </p:nvSpPr>
        <p:spPr>
          <a:xfrm>
            <a:off x="747613" y="4083364"/>
            <a:ext cx="2361822" cy="1981892"/>
          </a:xfrm>
          <a:prstGeom prst="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prstClr val="white"/>
                </a:solidFill>
                <a:effectLst>
                  <a:outerShdw blurRad="38100" dist="38100" dir="2700000" algn="tl">
                    <a:srgbClr val="000000">
                      <a:alpha val="43137"/>
                    </a:srgbClr>
                  </a:outerShdw>
                </a:effectLst>
                <a:latin typeface=" Arial"/>
              </a:rPr>
              <a:t>Basics of </a:t>
            </a:r>
            <a:r>
              <a:rPr lang="en-US" sz="900" b="1" dirty="0" smtClean="0">
                <a:solidFill>
                  <a:prstClr val="white"/>
                </a:solidFill>
                <a:effectLst>
                  <a:outerShdw blurRad="38100" dist="38100" dir="2700000" algn="tl">
                    <a:srgbClr val="000000">
                      <a:alpha val="43137"/>
                    </a:srgbClr>
                  </a:outerShdw>
                </a:effectLst>
                <a:latin typeface=" Arial"/>
              </a:rPr>
              <a:t>Live Fire, Safety, &amp; </a:t>
            </a:r>
          </a:p>
          <a:p>
            <a:pPr algn="ctr"/>
            <a:r>
              <a:rPr lang="en-US" sz="900" b="1" dirty="0" smtClean="0">
                <a:solidFill>
                  <a:prstClr val="white"/>
                </a:solidFill>
                <a:effectLst>
                  <a:outerShdw blurRad="38100" dist="38100" dir="2700000" algn="tl">
                    <a:srgbClr val="000000">
                      <a:alpha val="43137"/>
                    </a:srgbClr>
                  </a:outerShdw>
                </a:effectLst>
                <a:latin typeface=" Arial"/>
              </a:rPr>
              <a:t>FA Systems   (</a:t>
            </a:r>
            <a:r>
              <a:rPr lang="en-US" sz="900" b="1" dirty="0">
                <a:solidFill>
                  <a:prstClr val="white"/>
                </a:solidFill>
                <a:effectLst>
                  <a:outerShdw blurRad="38100" dist="38100" dir="2700000" algn="tl">
                    <a:srgbClr val="000000">
                      <a:alpha val="43137"/>
                    </a:srgbClr>
                  </a:outerShdw>
                </a:effectLst>
                <a:latin typeface=" Arial"/>
              </a:rPr>
              <a:t>Field Training</a:t>
            </a:r>
            <a:r>
              <a:rPr lang="en-US" sz="900" b="1" dirty="0" smtClean="0">
                <a:solidFill>
                  <a:prstClr val="white"/>
                </a:solidFill>
                <a:effectLst>
                  <a:outerShdw blurRad="38100" dist="38100" dir="2700000" algn="tl">
                    <a:srgbClr val="000000">
                      <a:alpha val="43137"/>
                    </a:srgbClr>
                  </a:outerShdw>
                </a:effectLst>
                <a:latin typeface=" Arial"/>
              </a:rPr>
              <a:t>)</a:t>
            </a:r>
          </a:p>
          <a:p>
            <a:pPr algn="ctr"/>
            <a:endParaRPr lang="en-US" sz="900" b="1" dirty="0">
              <a:solidFill>
                <a:prstClr val="white"/>
              </a:solidFill>
              <a:effectLst>
                <a:outerShdw blurRad="38100" dist="38100" dir="2700000" algn="tl">
                  <a:srgbClr val="000000">
                    <a:alpha val="43137"/>
                  </a:srgbClr>
                </a:outerShdw>
              </a:effectLst>
              <a:latin typeface=" Arial"/>
            </a:endParaRPr>
          </a:p>
          <a:p>
            <a:pPr algn="ctr"/>
            <a:r>
              <a:rPr lang="en-US" sz="900" b="1" dirty="0" smtClean="0">
                <a:solidFill>
                  <a:prstClr val="white"/>
                </a:solidFill>
                <a:effectLst>
                  <a:outerShdw blurRad="38100" dist="38100" dir="2700000" algn="tl">
                    <a:srgbClr val="000000">
                      <a:alpha val="43137"/>
                    </a:srgbClr>
                  </a:outerShdw>
                </a:effectLst>
                <a:latin typeface=" Arial"/>
              </a:rPr>
              <a:t>FIRES Training Strategy </a:t>
            </a:r>
          </a:p>
          <a:p>
            <a:pPr marL="171450" indent="-171450" algn="ctr">
              <a:buFont typeface="Arial" panose="020B0604020202020204" pitchFamily="34" charset="0"/>
              <a:buChar char="•"/>
            </a:pPr>
            <a:r>
              <a:rPr lang="en-US" sz="800" b="1" dirty="0" smtClean="0">
                <a:solidFill>
                  <a:prstClr val="white"/>
                </a:solidFill>
                <a:effectLst>
                  <a:outerShdw blurRad="38100" dist="38100" dir="2700000" algn="tl">
                    <a:srgbClr val="000000">
                      <a:alpha val="43137"/>
                    </a:srgbClr>
                  </a:outerShdw>
                </a:effectLst>
                <a:latin typeface=" Arial"/>
              </a:rPr>
              <a:t>FA Tables I-VI</a:t>
            </a:r>
          </a:p>
          <a:p>
            <a:pPr algn="ctr"/>
            <a:r>
              <a:rPr lang="en-US" sz="800" b="1" dirty="0" smtClean="0">
                <a:solidFill>
                  <a:prstClr val="white"/>
                </a:solidFill>
                <a:effectLst>
                  <a:outerShdw blurRad="38100" dist="38100" dir="2700000" algn="tl">
                    <a:srgbClr val="000000">
                      <a:alpha val="43137"/>
                    </a:srgbClr>
                  </a:outerShdw>
                </a:effectLst>
                <a:latin typeface=" Arial"/>
              </a:rPr>
              <a:t>Artillery Skills Proficiency Test</a:t>
            </a:r>
          </a:p>
          <a:p>
            <a:pPr algn="ctr"/>
            <a:r>
              <a:rPr lang="en-US" sz="800" b="1" dirty="0" smtClean="0">
                <a:solidFill>
                  <a:prstClr val="white"/>
                </a:solidFill>
                <a:effectLst>
                  <a:outerShdw blurRad="38100" dist="38100" dir="2700000" algn="tl">
                    <a:srgbClr val="000000">
                      <a:alpha val="43137"/>
                    </a:srgbClr>
                  </a:outerShdw>
                </a:effectLst>
                <a:latin typeface=" Arial"/>
              </a:rPr>
              <a:t>Individual / Section</a:t>
            </a:r>
          </a:p>
          <a:p>
            <a:pPr algn="ctr"/>
            <a:r>
              <a:rPr lang="en-US" sz="800" b="1" dirty="0" smtClean="0">
                <a:solidFill>
                  <a:prstClr val="white"/>
                </a:solidFill>
                <a:effectLst>
                  <a:outerShdw blurRad="38100" dist="38100" dir="2700000" algn="tl">
                    <a:srgbClr val="000000">
                      <a:alpha val="43137"/>
                    </a:srgbClr>
                  </a:outerShdw>
                </a:effectLst>
                <a:latin typeface=" Arial"/>
              </a:rPr>
              <a:t>(FA Table Testing / Cert / </a:t>
            </a:r>
            <a:r>
              <a:rPr lang="en-US" sz="800" b="1" dirty="0" err="1" smtClean="0">
                <a:solidFill>
                  <a:prstClr val="white"/>
                </a:solidFill>
                <a:effectLst>
                  <a:outerShdw blurRad="38100" dist="38100" dir="2700000" algn="tl">
                    <a:srgbClr val="000000">
                      <a:alpha val="43137"/>
                    </a:srgbClr>
                  </a:outerShdw>
                </a:effectLst>
                <a:latin typeface=" Arial"/>
              </a:rPr>
              <a:t>Qual</a:t>
            </a:r>
            <a:r>
              <a:rPr lang="en-US" sz="800" b="1" dirty="0" smtClean="0">
                <a:solidFill>
                  <a:prstClr val="white"/>
                </a:solidFill>
                <a:effectLst>
                  <a:outerShdw blurRad="38100" dist="38100" dir="2700000" algn="tl">
                    <a:srgbClr val="000000">
                      <a:alpha val="43137"/>
                    </a:srgbClr>
                  </a:outerShdw>
                </a:effectLst>
                <a:latin typeface=" Arial"/>
              </a:rPr>
              <a:t> Discussion)</a:t>
            </a:r>
          </a:p>
          <a:p>
            <a:pPr algn="ctr"/>
            <a:endParaRPr lang="en-US" sz="800" b="1" dirty="0">
              <a:solidFill>
                <a:prstClr val="white"/>
              </a:solidFill>
              <a:effectLst>
                <a:outerShdw blurRad="38100" dist="38100" dir="2700000" algn="tl">
                  <a:srgbClr val="000000">
                    <a:alpha val="43137"/>
                  </a:srgbClr>
                </a:outerShdw>
              </a:effectLst>
              <a:latin typeface=" Arial"/>
            </a:endParaRPr>
          </a:p>
          <a:p>
            <a:pPr algn="ctr"/>
            <a:endParaRPr lang="en-US" sz="800" b="1" dirty="0" smtClean="0">
              <a:solidFill>
                <a:prstClr val="white"/>
              </a:solidFill>
              <a:effectLst>
                <a:outerShdw blurRad="38100" dist="38100" dir="2700000" algn="tl">
                  <a:srgbClr val="000000">
                    <a:alpha val="43137"/>
                  </a:srgbClr>
                </a:outerShdw>
              </a:effectLst>
              <a:latin typeface=" Arial"/>
            </a:endParaRPr>
          </a:p>
          <a:p>
            <a:pPr algn="ctr"/>
            <a:endParaRPr lang="en-US" sz="800" b="1" dirty="0">
              <a:solidFill>
                <a:prstClr val="white"/>
              </a:solidFill>
              <a:effectLst>
                <a:outerShdw blurRad="38100" dist="38100" dir="2700000" algn="tl">
                  <a:srgbClr val="000000">
                    <a:alpha val="43137"/>
                  </a:srgbClr>
                </a:outerShdw>
              </a:effectLst>
              <a:latin typeface=" Arial"/>
            </a:endParaRPr>
          </a:p>
          <a:p>
            <a:pPr algn="ctr"/>
            <a:endParaRPr lang="en-US" sz="800" b="1" dirty="0" smtClean="0">
              <a:solidFill>
                <a:prstClr val="white"/>
              </a:solidFill>
              <a:effectLst>
                <a:outerShdw blurRad="38100" dist="38100" dir="2700000" algn="tl">
                  <a:srgbClr val="000000">
                    <a:alpha val="43137"/>
                  </a:srgbClr>
                </a:outerShdw>
              </a:effectLst>
              <a:latin typeface=" Arial"/>
            </a:endParaRPr>
          </a:p>
          <a:p>
            <a:pPr algn="ctr"/>
            <a:endParaRPr lang="en-US" sz="800" b="1" dirty="0" smtClean="0">
              <a:solidFill>
                <a:prstClr val="white"/>
              </a:solidFill>
              <a:effectLst>
                <a:outerShdw blurRad="38100" dist="38100" dir="2700000" algn="tl">
                  <a:srgbClr val="000000">
                    <a:alpha val="43137"/>
                  </a:srgbClr>
                </a:outerShdw>
              </a:effectLst>
              <a:latin typeface=" Arial"/>
            </a:endParaRPr>
          </a:p>
          <a:p>
            <a:pPr algn="ctr"/>
            <a:endParaRPr lang="en-US" sz="800" b="1" dirty="0">
              <a:solidFill>
                <a:prstClr val="white"/>
              </a:solidFill>
              <a:effectLst>
                <a:outerShdw blurRad="38100" dist="38100" dir="2700000" algn="tl">
                  <a:srgbClr val="000000">
                    <a:alpha val="43137"/>
                  </a:srgbClr>
                </a:outerShdw>
              </a:effectLst>
              <a:latin typeface=" Arial"/>
            </a:endParaRPr>
          </a:p>
          <a:p>
            <a:pPr algn="ctr"/>
            <a:r>
              <a:rPr lang="en-US" sz="800" b="1" dirty="0" smtClean="0">
                <a:solidFill>
                  <a:prstClr val="white"/>
                </a:solidFill>
                <a:effectLst>
                  <a:outerShdw blurRad="38100" dist="38100" dir="2700000" algn="tl">
                    <a:srgbClr val="000000">
                      <a:alpha val="43137"/>
                    </a:srgbClr>
                  </a:outerShdw>
                </a:effectLst>
                <a:latin typeface=" Arial"/>
              </a:rPr>
              <a:t>1400-1700                       428 FA BDE CDR  (2)</a:t>
            </a:r>
            <a:endParaRPr lang="en-US" sz="800" b="1" dirty="0">
              <a:solidFill>
                <a:prstClr val="white"/>
              </a:solidFill>
              <a:effectLst>
                <a:outerShdw blurRad="38100" dist="38100" dir="2700000" algn="tl">
                  <a:srgbClr val="000000">
                    <a:alpha val="43137"/>
                  </a:srgbClr>
                </a:outerShdw>
              </a:effectLst>
              <a:latin typeface=" Arial"/>
            </a:endParaRPr>
          </a:p>
        </p:txBody>
      </p:sp>
      <p:sp>
        <p:nvSpPr>
          <p:cNvPr id="20" name="Rectangle 19"/>
          <p:cNvSpPr/>
          <p:nvPr/>
        </p:nvSpPr>
        <p:spPr>
          <a:xfrm>
            <a:off x="6092953" y="1397977"/>
            <a:ext cx="2670542" cy="81072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prstClr val="white"/>
                </a:solidFill>
                <a:effectLst>
                  <a:outerShdw blurRad="38100" dist="38100" dir="2700000" algn="tl">
                    <a:srgbClr val="000000">
                      <a:alpha val="43137"/>
                    </a:srgbClr>
                  </a:outerShdw>
                </a:effectLst>
                <a:latin typeface=" Arial"/>
              </a:rPr>
              <a:t>CTC </a:t>
            </a:r>
            <a:r>
              <a:rPr lang="en-US" sz="900" b="1" dirty="0">
                <a:solidFill>
                  <a:prstClr val="white"/>
                </a:solidFill>
                <a:effectLst>
                  <a:outerShdw blurRad="38100" dist="38100" dir="2700000" algn="tl">
                    <a:srgbClr val="000000">
                      <a:alpha val="43137"/>
                    </a:srgbClr>
                  </a:outerShdw>
                </a:effectLst>
                <a:latin typeface=" Arial"/>
              </a:rPr>
              <a:t>FIRES Lessons Learned &amp; </a:t>
            </a:r>
            <a:r>
              <a:rPr lang="en-US" sz="900" b="1" dirty="0" smtClean="0">
                <a:solidFill>
                  <a:prstClr val="white"/>
                </a:solidFill>
                <a:effectLst>
                  <a:outerShdw blurRad="38100" dist="38100" dir="2700000" algn="tl">
                    <a:srgbClr val="000000">
                      <a:alpha val="43137"/>
                    </a:srgbClr>
                  </a:outerShdw>
                </a:effectLst>
                <a:latin typeface=" Arial"/>
              </a:rPr>
              <a:t>Observations</a:t>
            </a:r>
          </a:p>
          <a:p>
            <a:pPr marL="171450" indent="-171450" algn="ctr">
              <a:buFont typeface="Arial" panose="020B0604020202020204" pitchFamily="34" charset="0"/>
              <a:buChar char="•"/>
            </a:pPr>
            <a:r>
              <a:rPr lang="en-US" sz="900" b="1" dirty="0" smtClean="0">
                <a:solidFill>
                  <a:prstClr val="white"/>
                </a:solidFill>
                <a:effectLst>
                  <a:outerShdw blurRad="38100" dist="38100" dir="2700000" algn="tl">
                    <a:srgbClr val="000000">
                      <a:alpha val="43137"/>
                    </a:srgbClr>
                  </a:outerShdw>
                </a:effectLst>
                <a:latin typeface=" Arial"/>
              </a:rPr>
              <a:t>FIRES Rehearsals</a:t>
            </a:r>
          </a:p>
          <a:p>
            <a:pPr algn="ctr"/>
            <a:r>
              <a:rPr lang="en-US" sz="400" b="1" dirty="0">
                <a:solidFill>
                  <a:prstClr val="white"/>
                </a:solidFill>
                <a:effectLst>
                  <a:outerShdw blurRad="38100" dist="38100" dir="2700000" algn="tl">
                    <a:srgbClr val="000000">
                      <a:alpha val="43137"/>
                    </a:srgbClr>
                  </a:outerShdw>
                </a:effectLst>
                <a:latin typeface=" Arial"/>
              </a:rPr>
              <a:t> </a:t>
            </a:r>
            <a:r>
              <a:rPr lang="en-US" sz="400" b="1" dirty="0" smtClean="0">
                <a:solidFill>
                  <a:prstClr val="white"/>
                </a:solidFill>
                <a:effectLst>
                  <a:outerShdw blurRad="38100" dist="38100" dir="2700000" algn="tl">
                    <a:srgbClr val="000000">
                      <a:alpha val="43137"/>
                    </a:srgbClr>
                  </a:outerShdw>
                </a:effectLst>
                <a:latin typeface=" Arial"/>
              </a:rPr>
              <a:t> </a:t>
            </a:r>
          </a:p>
          <a:p>
            <a:pPr algn="ctr"/>
            <a:endParaRPr lang="en-US" sz="400" b="1" dirty="0">
              <a:solidFill>
                <a:prstClr val="white"/>
              </a:solidFill>
              <a:effectLst>
                <a:outerShdw blurRad="38100" dist="38100" dir="2700000" algn="tl">
                  <a:srgbClr val="000000">
                    <a:alpha val="43137"/>
                  </a:srgbClr>
                </a:outerShdw>
              </a:effectLst>
              <a:latin typeface=" Arial"/>
            </a:endParaRPr>
          </a:p>
          <a:p>
            <a:pPr algn="ctr"/>
            <a:endParaRPr lang="en-US" sz="400" b="1" dirty="0" smtClean="0">
              <a:solidFill>
                <a:prstClr val="white"/>
              </a:solidFill>
              <a:effectLst>
                <a:outerShdw blurRad="38100" dist="38100" dir="2700000" algn="tl">
                  <a:srgbClr val="000000">
                    <a:alpha val="43137"/>
                  </a:srgbClr>
                </a:outerShdw>
              </a:effectLst>
              <a:latin typeface=" Arial"/>
            </a:endParaRPr>
          </a:p>
          <a:p>
            <a:pPr algn="ctr"/>
            <a:r>
              <a:rPr lang="en-US" sz="800" b="1" dirty="0" smtClean="0">
                <a:solidFill>
                  <a:prstClr val="white"/>
                </a:solidFill>
                <a:effectLst>
                  <a:outerShdw blurRad="38100" dist="38100" dir="2700000" algn="tl">
                    <a:srgbClr val="000000">
                      <a:alpha val="43137"/>
                    </a:srgbClr>
                  </a:outerShdw>
                </a:effectLst>
                <a:latin typeface=" Arial"/>
              </a:rPr>
              <a:t>0830-1000                          </a:t>
            </a:r>
            <a:r>
              <a:rPr lang="en-US" sz="800" b="1" dirty="0" err="1" smtClean="0">
                <a:solidFill>
                  <a:prstClr val="white"/>
                </a:solidFill>
                <a:effectLst>
                  <a:outerShdw blurRad="38100" dist="38100" dir="2700000" algn="tl">
                    <a:srgbClr val="000000">
                      <a:alpha val="43137"/>
                    </a:srgbClr>
                  </a:outerShdw>
                </a:effectLst>
                <a:latin typeface=" Arial"/>
              </a:rPr>
              <a:t>JRTC’s</a:t>
            </a:r>
            <a:r>
              <a:rPr lang="en-US" sz="800" b="1" dirty="0" smtClean="0">
                <a:solidFill>
                  <a:prstClr val="white"/>
                </a:solidFill>
                <a:effectLst>
                  <a:outerShdw blurRad="38100" dist="38100" dir="2700000" algn="tl">
                    <a:srgbClr val="000000">
                      <a:alpha val="43137"/>
                    </a:srgbClr>
                  </a:outerShdw>
                </a:effectLst>
                <a:latin typeface=" Arial"/>
              </a:rPr>
              <a:t> FOX 6 via VTC (1)</a:t>
            </a:r>
          </a:p>
        </p:txBody>
      </p:sp>
      <p:sp>
        <p:nvSpPr>
          <p:cNvPr id="21" name="Rectangle 20"/>
          <p:cNvSpPr/>
          <p:nvPr/>
        </p:nvSpPr>
        <p:spPr>
          <a:xfrm>
            <a:off x="6101842" y="4886672"/>
            <a:ext cx="2654282" cy="839711"/>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prstClr val="white"/>
                </a:solidFill>
                <a:effectLst>
                  <a:outerShdw blurRad="38100" dist="38100" dir="2700000" algn="tl">
                    <a:srgbClr val="000000">
                      <a:alpha val="43137"/>
                    </a:srgbClr>
                  </a:outerShdw>
                </a:effectLst>
                <a:latin typeface=" Arial"/>
              </a:rPr>
              <a:t>Discussion with Senior Leaders</a:t>
            </a:r>
          </a:p>
          <a:p>
            <a:pPr marL="171450" indent="-171450" algn="ctr">
              <a:buFont typeface="Arial" panose="020B0604020202020204" pitchFamily="34" charset="0"/>
              <a:buChar char="•"/>
            </a:pPr>
            <a:r>
              <a:rPr lang="en-US" sz="800" b="1" dirty="0" smtClean="0">
                <a:solidFill>
                  <a:prstClr val="white"/>
                </a:solidFill>
                <a:effectLst>
                  <a:outerShdw blurRad="38100" dist="38100" dir="2700000" algn="tl">
                    <a:srgbClr val="000000">
                      <a:alpha val="43137"/>
                    </a:srgbClr>
                  </a:outerShdw>
                </a:effectLst>
                <a:latin typeface=" Arial"/>
              </a:rPr>
              <a:t>FORSCOM CG via VTC</a:t>
            </a:r>
          </a:p>
          <a:p>
            <a:pPr marL="171450" indent="-171450" algn="ctr">
              <a:buFont typeface="Arial" panose="020B0604020202020204" pitchFamily="34" charset="0"/>
              <a:buChar char="•"/>
            </a:pPr>
            <a:r>
              <a:rPr lang="en-US" sz="800" b="1" dirty="0" smtClean="0">
                <a:solidFill>
                  <a:prstClr val="white"/>
                </a:solidFill>
                <a:effectLst>
                  <a:outerShdw blurRad="38100" dist="38100" dir="2700000" algn="tl">
                    <a:srgbClr val="000000">
                      <a:alpha val="43137"/>
                    </a:srgbClr>
                  </a:outerShdw>
                </a:effectLst>
                <a:latin typeface=" Arial"/>
              </a:rPr>
              <a:t>Senior </a:t>
            </a:r>
            <a:r>
              <a:rPr lang="en-US" sz="800" b="1" dirty="0">
                <a:solidFill>
                  <a:prstClr val="white"/>
                </a:solidFill>
                <a:effectLst>
                  <a:outerShdw blurRad="38100" dist="38100" dir="2700000" algn="tl">
                    <a:srgbClr val="000000">
                      <a:alpha val="43137"/>
                    </a:srgbClr>
                  </a:outerShdw>
                </a:effectLst>
                <a:latin typeface=" Arial"/>
              </a:rPr>
              <a:t>FIRES </a:t>
            </a:r>
            <a:r>
              <a:rPr lang="en-US" sz="800" b="1" dirty="0" smtClean="0">
                <a:solidFill>
                  <a:prstClr val="white"/>
                </a:solidFill>
                <a:effectLst>
                  <a:outerShdw blurRad="38100" dist="38100" dir="2700000" algn="tl">
                    <a:srgbClr val="000000">
                      <a:alpha val="43137"/>
                    </a:srgbClr>
                  </a:outerShdw>
                </a:effectLst>
                <a:latin typeface=" Arial"/>
              </a:rPr>
              <a:t>Leader via VTC</a:t>
            </a:r>
          </a:p>
          <a:p>
            <a:pPr algn="ctr"/>
            <a:r>
              <a:rPr lang="en-US" sz="500" b="1" dirty="0" smtClean="0">
                <a:solidFill>
                  <a:prstClr val="white"/>
                </a:solidFill>
                <a:effectLst>
                  <a:outerShdw blurRad="38100" dist="38100" dir="2700000" algn="tl">
                    <a:srgbClr val="000000">
                      <a:alpha val="43137"/>
                    </a:srgbClr>
                  </a:outerShdw>
                </a:effectLst>
                <a:latin typeface=" Arial"/>
              </a:rPr>
              <a:t>  </a:t>
            </a:r>
          </a:p>
          <a:p>
            <a:pPr algn="r"/>
            <a:endParaRPr lang="en-US" sz="800" b="1" dirty="0" smtClean="0">
              <a:solidFill>
                <a:prstClr val="white"/>
              </a:solidFill>
              <a:effectLst>
                <a:outerShdw blurRad="38100" dist="38100" dir="2700000" algn="tl">
                  <a:srgbClr val="000000">
                    <a:alpha val="43137"/>
                  </a:srgbClr>
                </a:outerShdw>
              </a:effectLst>
              <a:latin typeface=" Arial"/>
            </a:endParaRPr>
          </a:p>
          <a:p>
            <a:pPr algn="r"/>
            <a:r>
              <a:rPr lang="en-US" sz="800" b="1" dirty="0" smtClean="0">
                <a:solidFill>
                  <a:prstClr val="white"/>
                </a:solidFill>
                <a:effectLst>
                  <a:outerShdw blurRad="38100" dist="38100" dir="2700000" algn="tl">
                    <a:srgbClr val="000000">
                      <a:alpha val="43137"/>
                    </a:srgbClr>
                  </a:outerShdw>
                </a:effectLst>
                <a:latin typeface=" Arial"/>
              </a:rPr>
              <a:t>1500-1630                                     Senior Leaders (1)</a:t>
            </a:r>
            <a:endParaRPr lang="en-US" sz="800" b="1" dirty="0">
              <a:solidFill>
                <a:prstClr val="white"/>
              </a:solidFill>
              <a:effectLst>
                <a:outerShdw blurRad="38100" dist="38100" dir="2700000" algn="tl">
                  <a:srgbClr val="000000">
                    <a:alpha val="43137"/>
                  </a:srgbClr>
                </a:outerShdw>
              </a:effectLst>
              <a:latin typeface=" Arial"/>
            </a:endParaRPr>
          </a:p>
        </p:txBody>
      </p:sp>
      <p:sp>
        <p:nvSpPr>
          <p:cNvPr id="25" name="Rectangle 24"/>
          <p:cNvSpPr/>
          <p:nvPr/>
        </p:nvSpPr>
        <p:spPr>
          <a:xfrm>
            <a:off x="3229880" y="3316665"/>
            <a:ext cx="2728966" cy="315226"/>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prstClr val="white"/>
                </a:solidFill>
                <a:effectLst>
                  <a:outerShdw blurRad="38100" dist="38100" dir="2700000" algn="tl">
                    <a:srgbClr val="000000">
                      <a:alpha val="43137"/>
                    </a:srgbClr>
                  </a:outerShdw>
                </a:effectLst>
                <a:latin typeface=" Arial"/>
              </a:rPr>
              <a:t>Lunch with ADA </a:t>
            </a:r>
            <a:r>
              <a:rPr lang="en-US" sz="900" b="1" dirty="0" err="1" smtClean="0">
                <a:solidFill>
                  <a:prstClr val="white"/>
                </a:solidFill>
                <a:effectLst>
                  <a:outerShdw blurRad="38100" dist="38100" dir="2700000" algn="tl">
                    <a:srgbClr val="000000">
                      <a:alpha val="43137"/>
                    </a:srgbClr>
                  </a:outerShdw>
                </a:effectLst>
                <a:latin typeface=" Arial"/>
              </a:rPr>
              <a:t>CMDT</a:t>
            </a:r>
            <a:endParaRPr lang="en-US" sz="900" b="1" dirty="0">
              <a:solidFill>
                <a:prstClr val="white"/>
              </a:solidFill>
              <a:effectLst>
                <a:outerShdw blurRad="38100" dist="38100" dir="2700000" algn="tl">
                  <a:srgbClr val="000000">
                    <a:alpha val="43137"/>
                  </a:srgbClr>
                </a:outerShdw>
              </a:effectLst>
              <a:latin typeface=" Arial"/>
            </a:endParaRPr>
          </a:p>
          <a:p>
            <a:pPr algn="ctr"/>
            <a:r>
              <a:rPr lang="en-US" sz="900" b="1" dirty="0" smtClean="0">
                <a:solidFill>
                  <a:prstClr val="white"/>
                </a:solidFill>
                <a:effectLst>
                  <a:outerShdw blurRad="38100" dist="38100" dir="2700000" algn="tl">
                    <a:srgbClr val="000000">
                      <a:alpha val="43137"/>
                    </a:srgbClr>
                  </a:outerShdw>
                </a:effectLst>
                <a:latin typeface=" Arial"/>
              </a:rPr>
              <a:t>1200-1300</a:t>
            </a:r>
            <a:endParaRPr lang="en-US" sz="900" b="1" dirty="0">
              <a:solidFill>
                <a:prstClr val="white"/>
              </a:solidFill>
              <a:effectLst>
                <a:outerShdw blurRad="38100" dist="38100" dir="2700000" algn="tl">
                  <a:srgbClr val="000000">
                    <a:alpha val="43137"/>
                  </a:srgbClr>
                </a:outerShdw>
              </a:effectLst>
              <a:latin typeface=" Arial"/>
            </a:endParaRPr>
          </a:p>
        </p:txBody>
      </p:sp>
      <p:sp>
        <p:nvSpPr>
          <p:cNvPr id="26" name="Rectangle 25"/>
          <p:cNvSpPr/>
          <p:nvPr/>
        </p:nvSpPr>
        <p:spPr>
          <a:xfrm>
            <a:off x="6107971" y="3323598"/>
            <a:ext cx="2655525" cy="30136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prstClr val="white"/>
                </a:solidFill>
                <a:effectLst>
                  <a:outerShdw blurRad="38100" dist="38100" dir="2700000" algn="tl">
                    <a:srgbClr val="000000">
                      <a:alpha val="43137"/>
                    </a:srgbClr>
                  </a:outerShdw>
                </a:effectLst>
                <a:latin typeface=" Arial"/>
              </a:rPr>
              <a:t>Lunch with CG</a:t>
            </a:r>
          </a:p>
          <a:p>
            <a:pPr algn="ctr"/>
            <a:r>
              <a:rPr lang="en-US" sz="900" b="1" dirty="0" smtClean="0">
                <a:solidFill>
                  <a:prstClr val="white"/>
                </a:solidFill>
                <a:effectLst>
                  <a:outerShdw blurRad="38100" dist="38100" dir="2700000" algn="tl">
                    <a:srgbClr val="000000">
                      <a:alpha val="43137"/>
                    </a:srgbClr>
                  </a:outerShdw>
                </a:effectLst>
                <a:latin typeface=" Arial"/>
              </a:rPr>
              <a:t>1200-1300</a:t>
            </a:r>
            <a:endParaRPr lang="en-US" sz="900" b="1" dirty="0">
              <a:solidFill>
                <a:prstClr val="white"/>
              </a:solidFill>
              <a:effectLst>
                <a:outerShdw blurRad="38100" dist="38100" dir="2700000" algn="tl">
                  <a:srgbClr val="000000">
                    <a:alpha val="43137"/>
                  </a:srgbClr>
                </a:outerShdw>
              </a:effectLst>
              <a:latin typeface=" Arial"/>
            </a:endParaRPr>
          </a:p>
        </p:txBody>
      </p:sp>
      <p:sp>
        <p:nvSpPr>
          <p:cNvPr id="28" name="Rectangle 27"/>
          <p:cNvSpPr/>
          <p:nvPr/>
        </p:nvSpPr>
        <p:spPr>
          <a:xfrm>
            <a:off x="3231040" y="4694769"/>
            <a:ext cx="2727806" cy="662721"/>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prstClr val="white"/>
                </a:solidFill>
                <a:effectLst>
                  <a:outerShdw blurRad="38100" dist="38100" dir="2700000" algn="tl">
                    <a:srgbClr val="000000">
                      <a:alpha val="43137"/>
                    </a:srgbClr>
                  </a:outerShdw>
                </a:effectLst>
                <a:latin typeface=" Arial"/>
              </a:rPr>
              <a:t>FIRES Training </a:t>
            </a:r>
            <a:r>
              <a:rPr lang="en-US" sz="900" b="1" dirty="0" smtClean="0">
                <a:solidFill>
                  <a:schemeClr val="bg1"/>
                </a:solidFill>
                <a:effectLst>
                  <a:outerShdw blurRad="38100" dist="38100" dir="2700000" algn="tl">
                    <a:srgbClr val="000000">
                      <a:alpha val="43137"/>
                    </a:srgbClr>
                  </a:outerShdw>
                </a:effectLst>
                <a:latin typeface=" Arial"/>
              </a:rPr>
              <a:t>Strategy</a:t>
            </a:r>
          </a:p>
          <a:p>
            <a:pPr marL="171450" indent="-171450" algn="ctr">
              <a:buFont typeface="Arial" panose="020B0604020202020204" pitchFamily="34" charset="0"/>
              <a:buChar char="•"/>
            </a:pPr>
            <a:r>
              <a:rPr lang="en-US" sz="800" b="1" dirty="0" smtClean="0">
                <a:solidFill>
                  <a:schemeClr val="bg1"/>
                </a:solidFill>
                <a:effectLst>
                  <a:outerShdw blurRad="38100" dist="38100" dir="2700000" algn="tl">
                    <a:srgbClr val="000000">
                      <a:alpha val="43137"/>
                    </a:srgbClr>
                  </a:outerShdw>
                </a:effectLst>
                <a:latin typeface=" Arial"/>
              </a:rPr>
              <a:t>Digital Sustainment Training</a:t>
            </a:r>
          </a:p>
          <a:p>
            <a:pPr marL="171450" indent="-171450" algn="ctr">
              <a:buFont typeface="Arial" panose="020B0604020202020204" pitchFamily="34" charset="0"/>
              <a:buChar char="•"/>
            </a:pPr>
            <a:r>
              <a:rPr lang="en-US" sz="800" b="1" dirty="0" smtClean="0">
                <a:solidFill>
                  <a:prstClr val="white"/>
                </a:solidFill>
                <a:effectLst>
                  <a:outerShdw blurRad="38100" dist="38100" dir="2700000" algn="tl">
                    <a:srgbClr val="000000">
                      <a:alpha val="43137"/>
                    </a:srgbClr>
                  </a:outerShdw>
                </a:effectLst>
                <a:latin typeface=" Arial"/>
              </a:rPr>
              <a:t>FA Tables VII-XVIII &amp; Combined Arms TNG</a:t>
            </a:r>
          </a:p>
          <a:p>
            <a:pPr marL="171450" indent="-171450" algn="ctr">
              <a:buFont typeface="Arial" panose="020B0604020202020204" pitchFamily="34" charset="0"/>
              <a:buChar char="•"/>
            </a:pPr>
            <a:r>
              <a:rPr lang="en-US" sz="800" b="1" dirty="0" smtClean="0">
                <a:solidFill>
                  <a:prstClr val="white"/>
                </a:solidFill>
                <a:effectLst>
                  <a:outerShdw blurRad="38100" dist="38100" dir="2700000" algn="tl">
                    <a:srgbClr val="000000">
                      <a:alpha val="43137"/>
                    </a:srgbClr>
                  </a:outerShdw>
                </a:effectLst>
                <a:latin typeface=" Arial"/>
              </a:rPr>
              <a:t>Red Books   </a:t>
            </a:r>
          </a:p>
          <a:p>
            <a:pPr algn="ctr"/>
            <a:r>
              <a:rPr lang="en-US" sz="800" b="1" dirty="0" smtClean="0">
                <a:solidFill>
                  <a:prstClr val="white"/>
                </a:solidFill>
                <a:effectLst>
                  <a:outerShdw blurRad="38100" dist="38100" dir="2700000" algn="tl">
                    <a:srgbClr val="000000">
                      <a:alpha val="43137"/>
                    </a:srgbClr>
                  </a:outerShdw>
                </a:effectLst>
                <a:latin typeface=" Arial"/>
              </a:rPr>
              <a:t>1445-1545                                 1 AD DIVARTY CDR (3)</a:t>
            </a:r>
          </a:p>
        </p:txBody>
      </p:sp>
      <p:sp>
        <p:nvSpPr>
          <p:cNvPr id="29" name="Rectangle 28"/>
          <p:cNvSpPr/>
          <p:nvPr/>
        </p:nvSpPr>
        <p:spPr>
          <a:xfrm>
            <a:off x="3234796" y="5546298"/>
            <a:ext cx="2724050" cy="546390"/>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prstClr val="white"/>
                </a:solidFill>
                <a:effectLst>
                  <a:outerShdw blurRad="38100" dist="38100" dir="2700000" algn="tl">
                    <a:srgbClr val="000000">
                      <a:alpha val="43137"/>
                    </a:srgbClr>
                  </a:outerShdw>
                </a:effectLst>
                <a:latin typeface=" Arial"/>
              </a:rPr>
              <a:t>FIRES Training Strategy</a:t>
            </a:r>
          </a:p>
          <a:p>
            <a:pPr marL="171450" indent="-171450" algn="ctr">
              <a:buFont typeface="Arial" panose="020B0604020202020204" pitchFamily="34" charset="0"/>
              <a:buChar char="•"/>
            </a:pPr>
            <a:r>
              <a:rPr lang="en-US" sz="800" b="1" dirty="0" smtClean="0">
                <a:solidFill>
                  <a:prstClr val="white"/>
                </a:solidFill>
                <a:effectLst>
                  <a:outerShdw blurRad="38100" dist="38100" dir="2700000" algn="tl">
                    <a:srgbClr val="000000">
                      <a:alpha val="43137"/>
                    </a:srgbClr>
                  </a:outerShdw>
                </a:effectLst>
                <a:latin typeface=" Arial"/>
              </a:rPr>
              <a:t>CFFT and VBS3 Overview  </a:t>
            </a:r>
          </a:p>
          <a:p>
            <a:pPr marL="171450" indent="-171450" algn="ctr">
              <a:buFont typeface="Arial" panose="020B0604020202020204" pitchFamily="34" charset="0"/>
              <a:buChar char="•"/>
            </a:pPr>
            <a:r>
              <a:rPr lang="en-US" sz="800" b="1" dirty="0" smtClean="0">
                <a:solidFill>
                  <a:schemeClr val="bg1"/>
                </a:solidFill>
                <a:effectLst>
                  <a:outerShdw blurRad="38100" dist="38100" dir="2700000" algn="tl">
                    <a:srgbClr val="000000">
                      <a:alpha val="43137"/>
                    </a:srgbClr>
                  </a:outerShdw>
                </a:effectLst>
                <a:latin typeface=" Arial"/>
              </a:rPr>
              <a:t>JFO Phased Program &amp; Certifications</a:t>
            </a:r>
          </a:p>
          <a:p>
            <a:pPr algn="ctr"/>
            <a:r>
              <a:rPr lang="en-US" sz="400" b="1" dirty="0" smtClean="0">
                <a:solidFill>
                  <a:schemeClr val="bg1"/>
                </a:solidFill>
                <a:effectLst>
                  <a:outerShdw blurRad="38100" dist="38100" dir="2700000" algn="tl">
                    <a:srgbClr val="000000">
                      <a:alpha val="43137"/>
                    </a:srgbClr>
                  </a:outerShdw>
                </a:effectLst>
                <a:latin typeface=" Arial"/>
              </a:rPr>
              <a:t> </a:t>
            </a:r>
          </a:p>
          <a:p>
            <a:pPr algn="ctr"/>
            <a:r>
              <a:rPr lang="en-US" sz="700" b="1" dirty="0" smtClean="0">
                <a:solidFill>
                  <a:prstClr val="white"/>
                </a:solidFill>
                <a:effectLst>
                  <a:outerShdw blurRad="38100" dist="38100" dir="2700000" algn="tl">
                    <a:srgbClr val="000000">
                      <a:alpha val="43137"/>
                    </a:srgbClr>
                  </a:outerShdw>
                </a:effectLst>
                <a:latin typeface=" Arial"/>
              </a:rPr>
              <a:t>1600-1700        FCOE G7 / 428 FA BDE CDR / FTC DIR (4)</a:t>
            </a:r>
            <a:endParaRPr lang="en-US" sz="700" b="1" dirty="0">
              <a:solidFill>
                <a:prstClr val="white"/>
              </a:solidFill>
              <a:effectLst>
                <a:outerShdw blurRad="38100" dist="38100" dir="2700000" algn="tl">
                  <a:srgbClr val="000000">
                    <a:alpha val="43137"/>
                  </a:srgbClr>
                </a:outerShdw>
              </a:effectLst>
              <a:latin typeface=" Arial"/>
            </a:endParaRPr>
          </a:p>
        </p:txBody>
      </p:sp>
      <p:sp>
        <p:nvSpPr>
          <p:cNvPr id="30" name="Rectangle 29"/>
          <p:cNvSpPr/>
          <p:nvPr/>
        </p:nvSpPr>
        <p:spPr>
          <a:xfrm>
            <a:off x="6107971" y="2434729"/>
            <a:ext cx="2648154" cy="761240"/>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prstClr val="white"/>
                </a:solidFill>
                <a:effectLst>
                  <a:outerShdw blurRad="38100" dist="38100" dir="2700000" algn="tl">
                    <a:srgbClr val="000000">
                      <a:alpha val="43137"/>
                    </a:srgbClr>
                  </a:outerShdw>
                </a:effectLst>
                <a:latin typeface=" Arial"/>
              </a:rPr>
              <a:t>Maintaining Readiness:</a:t>
            </a:r>
          </a:p>
          <a:p>
            <a:pPr algn="ctr"/>
            <a:r>
              <a:rPr lang="en-US" sz="900" b="1" dirty="0" smtClean="0">
                <a:solidFill>
                  <a:prstClr val="white"/>
                </a:solidFill>
                <a:effectLst>
                  <a:outerShdw blurRad="38100" dist="38100" dir="2700000" algn="tl">
                    <a:srgbClr val="000000">
                      <a:alpha val="43137"/>
                    </a:srgbClr>
                  </a:outerShdw>
                </a:effectLst>
                <a:latin typeface=" Arial"/>
              </a:rPr>
              <a:t>Manning, Equipping &amp; Leader Development</a:t>
            </a:r>
          </a:p>
          <a:p>
            <a:pPr algn="ctr"/>
            <a:endParaRPr lang="en-US" sz="900" b="1" dirty="0">
              <a:solidFill>
                <a:prstClr val="white"/>
              </a:solidFill>
              <a:effectLst>
                <a:outerShdw blurRad="38100" dist="38100" dir="2700000" algn="tl">
                  <a:srgbClr val="000000">
                    <a:alpha val="43137"/>
                  </a:srgbClr>
                </a:outerShdw>
              </a:effectLst>
              <a:latin typeface=" Arial"/>
            </a:endParaRPr>
          </a:p>
          <a:p>
            <a:pPr algn="ctr"/>
            <a:endParaRPr lang="en-US" sz="900" b="1" dirty="0" smtClean="0">
              <a:solidFill>
                <a:prstClr val="white"/>
              </a:solidFill>
              <a:effectLst>
                <a:outerShdw blurRad="38100" dist="38100" dir="2700000" algn="tl">
                  <a:srgbClr val="000000">
                    <a:alpha val="43137"/>
                  </a:srgbClr>
                </a:outerShdw>
              </a:effectLst>
              <a:latin typeface=" Arial"/>
            </a:endParaRPr>
          </a:p>
          <a:p>
            <a:pPr algn="ctr"/>
            <a:r>
              <a:rPr lang="en-US" sz="800" b="1" dirty="0" smtClean="0">
                <a:solidFill>
                  <a:prstClr val="white"/>
                </a:solidFill>
                <a:effectLst>
                  <a:outerShdw blurRad="38100" dist="38100" dir="2700000" algn="tl">
                    <a:srgbClr val="000000">
                      <a:alpha val="43137"/>
                    </a:srgbClr>
                  </a:outerShdw>
                </a:effectLst>
                <a:latin typeface=" Arial"/>
              </a:rPr>
              <a:t>1015-1145                                       </a:t>
            </a:r>
            <a:r>
              <a:rPr lang="en-US" sz="800" b="1" dirty="0" smtClean="0">
                <a:solidFill>
                  <a:schemeClr val="bg1"/>
                </a:solidFill>
                <a:effectLst>
                  <a:outerShdw blurRad="38100" dist="38100" dir="2700000" algn="tl">
                    <a:srgbClr val="000000">
                      <a:alpha val="43137"/>
                    </a:srgbClr>
                  </a:outerShdw>
                </a:effectLst>
                <a:latin typeface=" Arial"/>
              </a:rPr>
              <a:t>FA </a:t>
            </a:r>
            <a:r>
              <a:rPr lang="en-US" sz="800" b="1" dirty="0" err="1" smtClean="0">
                <a:solidFill>
                  <a:schemeClr val="bg1"/>
                </a:solidFill>
                <a:effectLst>
                  <a:outerShdw blurRad="38100" dist="38100" dir="2700000" algn="tl">
                    <a:srgbClr val="000000">
                      <a:alpha val="43137"/>
                    </a:srgbClr>
                  </a:outerShdw>
                </a:effectLst>
                <a:latin typeface=" Arial"/>
              </a:rPr>
              <a:t>Asst</a:t>
            </a:r>
            <a:r>
              <a:rPr lang="en-US" sz="800" b="1" dirty="0" smtClean="0">
                <a:solidFill>
                  <a:schemeClr val="bg1"/>
                </a:solidFill>
                <a:effectLst>
                  <a:outerShdw blurRad="38100" dist="38100" dir="2700000" algn="tl">
                    <a:srgbClr val="000000">
                      <a:alpha val="43137"/>
                    </a:srgbClr>
                  </a:outerShdw>
                </a:effectLst>
                <a:latin typeface=" Arial"/>
              </a:rPr>
              <a:t> CMDT (1) </a:t>
            </a:r>
            <a:endParaRPr lang="en-US" sz="800" b="1" dirty="0">
              <a:solidFill>
                <a:schemeClr val="bg1"/>
              </a:solidFill>
              <a:effectLst>
                <a:outerShdw blurRad="38100" dist="38100" dir="2700000" algn="tl">
                  <a:srgbClr val="000000">
                    <a:alpha val="43137"/>
                  </a:srgbClr>
                </a:outerShdw>
              </a:effectLst>
              <a:latin typeface=" Arial"/>
            </a:endParaRPr>
          </a:p>
        </p:txBody>
      </p:sp>
      <p:sp>
        <p:nvSpPr>
          <p:cNvPr id="2" name="TextBox 1"/>
          <p:cNvSpPr txBox="1"/>
          <p:nvPr/>
        </p:nvSpPr>
        <p:spPr>
          <a:xfrm>
            <a:off x="6918147" y="837419"/>
            <a:ext cx="1125629" cy="246221"/>
          </a:xfrm>
          <a:prstGeom prst="rect">
            <a:avLst/>
          </a:prstGeom>
          <a:noFill/>
        </p:spPr>
        <p:txBody>
          <a:bodyPr wrap="none" rtlCol="0">
            <a:spAutoFit/>
          </a:bodyPr>
          <a:lstStyle/>
          <a:p>
            <a:r>
              <a:rPr lang="en-US" sz="1000" dirty="0" smtClean="0">
                <a:latin typeface=" Arial"/>
              </a:rPr>
              <a:t>As of 12 APR 16</a:t>
            </a:r>
            <a:endParaRPr lang="en-US" sz="1000" dirty="0">
              <a:latin typeface=" Arial"/>
            </a:endParaRPr>
          </a:p>
        </p:txBody>
      </p:sp>
      <p:sp>
        <p:nvSpPr>
          <p:cNvPr id="37" name="TextBox 36"/>
          <p:cNvSpPr txBox="1"/>
          <p:nvPr/>
        </p:nvSpPr>
        <p:spPr>
          <a:xfrm>
            <a:off x="6133411" y="6163971"/>
            <a:ext cx="3006740" cy="369332"/>
          </a:xfrm>
          <a:prstGeom prst="rect">
            <a:avLst/>
          </a:prstGeom>
          <a:noFill/>
        </p:spPr>
        <p:txBody>
          <a:bodyPr wrap="square" rtlCol="0">
            <a:spAutoFit/>
          </a:bodyPr>
          <a:lstStyle/>
          <a:p>
            <a:r>
              <a:rPr lang="en-US" sz="900" dirty="0" smtClean="0">
                <a:latin typeface=" Arial"/>
              </a:rPr>
              <a:t>Legend: (1) = Snow Hall, Rm 113; (2) = OP </a:t>
            </a:r>
            <a:r>
              <a:rPr lang="en-US" sz="900" dirty="0" err="1" smtClean="0">
                <a:latin typeface=" Arial"/>
              </a:rPr>
              <a:t>Moway</a:t>
            </a:r>
            <a:r>
              <a:rPr lang="en-US" sz="900" dirty="0" smtClean="0">
                <a:latin typeface=" Arial"/>
              </a:rPr>
              <a:t> / Firing PT 182; (3) = Hopkins Hall; (4) = Monti Hall </a:t>
            </a:r>
            <a:endParaRPr lang="en-US" sz="900" dirty="0">
              <a:latin typeface=" Arial"/>
            </a:endParaRPr>
          </a:p>
        </p:txBody>
      </p:sp>
      <p:sp>
        <p:nvSpPr>
          <p:cNvPr id="31" name="TextBox 30"/>
          <p:cNvSpPr txBox="1"/>
          <p:nvPr/>
        </p:nvSpPr>
        <p:spPr>
          <a:xfrm>
            <a:off x="97589" y="4721241"/>
            <a:ext cx="632882" cy="261610"/>
          </a:xfrm>
          <a:prstGeom prst="rect">
            <a:avLst/>
          </a:prstGeom>
          <a:noFill/>
        </p:spPr>
        <p:txBody>
          <a:bodyPr wrap="square" rtlCol="0">
            <a:spAutoFit/>
          </a:bodyPr>
          <a:lstStyle/>
          <a:p>
            <a:r>
              <a:rPr lang="en-US" sz="1100" b="1" dirty="0" smtClean="0">
                <a:latin typeface=" Arial"/>
              </a:rPr>
              <a:t>1500</a:t>
            </a:r>
            <a:endParaRPr lang="en-US" sz="1100" b="1" dirty="0">
              <a:latin typeface=" Arial"/>
            </a:endParaRPr>
          </a:p>
        </p:txBody>
      </p:sp>
      <p:sp>
        <p:nvSpPr>
          <p:cNvPr id="32" name="TextBox 31"/>
          <p:cNvSpPr txBox="1"/>
          <p:nvPr/>
        </p:nvSpPr>
        <p:spPr>
          <a:xfrm>
            <a:off x="86528" y="4051970"/>
            <a:ext cx="632882" cy="261610"/>
          </a:xfrm>
          <a:prstGeom prst="rect">
            <a:avLst/>
          </a:prstGeom>
          <a:noFill/>
        </p:spPr>
        <p:txBody>
          <a:bodyPr wrap="square" rtlCol="0">
            <a:spAutoFit/>
          </a:bodyPr>
          <a:lstStyle/>
          <a:p>
            <a:r>
              <a:rPr lang="en-US" sz="1100" b="1" dirty="0" smtClean="0">
                <a:latin typeface=" Arial"/>
              </a:rPr>
              <a:t>1400</a:t>
            </a:r>
            <a:endParaRPr lang="en-US" sz="1100" b="1" dirty="0">
              <a:latin typeface=" Arial"/>
            </a:endParaRPr>
          </a:p>
        </p:txBody>
      </p:sp>
      <p:sp>
        <p:nvSpPr>
          <p:cNvPr id="33" name="TextBox 32"/>
          <p:cNvSpPr txBox="1"/>
          <p:nvPr/>
        </p:nvSpPr>
        <p:spPr>
          <a:xfrm>
            <a:off x="76200" y="3534460"/>
            <a:ext cx="632882" cy="261610"/>
          </a:xfrm>
          <a:prstGeom prst="rect">
            <a:avLst/>
          </a:prstGeom>
          <a:noFill/>
        </p:spPr>
        <p:txBody>
          <a:bodyPr wrap="square" rtlCol="0">
            <a:spAutoFit/>
          </a:bodyPr>
          <a:lstStyle/>
          <a:p>
            <a:r>
              <a:rPr lang="en-US" sz="1100" b="1" dirty="0" smtClean="0">
                <a:latin typeface=" Arial"/>
              </a:rPr>
              <a:t>1300</a:t>
            </a:r>
            <a:endParaRPr lang="en-US" sz="1100" b="1" dirty="0">
              <a:latin typeface=" Arial"/>
            </a:endParaRPr>
          </a:p>
        </p:txBody>
      </p:sp>
      <p:sp>
        <p:nvSpPr>
          <p:cNvPr id="34" name="TextBox 33"/>
          <p:cNvSpPr txBox="1"/>
          <p:nvPr/>
        </p:nvSpPr>
        <p:spPr>
          <a:xfrm>
            <a:off x="86528" y="2132918"/>
            <a:ext cx="632882" cy="261610"/>
          </a:xfrm>
          <a:prstGeom prst="rect">
            <a:avLst/>
          </a:prstGeom>
          <a:noFill/>
        </p:spPr>
        <p:txBody>
          <a:bodyPr wrap="square" rtlCol="0">
            <a:spAutoFit/>
          </a:bodyPr>
          <a:lstStyle/>
          <a:p>
            <a:r>
              <a:rPr lang="en-US" sz="1100" b="1" dirty="0" smtClean="0">
                <a:latin typeface=" Arial"/>
              </a:rPr>
              <a:t>1000</a:t>
            </a:r>
            <a:endParaRPr lang="en-US" sz="1100" b="1" dirty="0">
              <a:latin typeface=" Arial"/>
            </a:endParaRPr>
          </a:p>
        </p:txBody>
      </p:sp>
      <p:sp>
        <p:nvSpPr>
          <p:cNvPr id="35" name="TextBox 34"/>
          <p:cNvSpPr txBox="1"/>
          <p:nvPr/>
        </p:nvSpPr>
        <p:spPr>
          <a:xfrm>
            <a:off x="76200" y="3178370"/>
            <a:ext cx="632882" cy="261610"/>
          </a:xfrm>
          <a:prstGeom prst="rect">
            <a:avLst/>
          </a:prstGeom>
          <a:noFill/>
        </p:spPr>
        <p:txBody>
          <a:bodyPr wrap="square" rtlCol="0">
            <a:spAutoFit/>
          </a:bodyPr>
          <a:lstStyle/>
          <a:p>
            <a:r>
              <a:rPr lang="en-US" sz="1100" b="1" dirty="0" smtClean="0">
                <a:latin typeface=" Arial"/>
              </a:rPr>
              <a:t>1200</a:t>
            </a:r>
            <a:endParaRPr lang="en-US" sz="1100" b="1" dirty="0">
              <a:latin typeface=" Arial"/>
            </a:endParaRPr>
          </a:p>
        </p:txBody>
      </p:sp>
      <p:sp>
        <p:nvSpPr>
          <p:cNvPr id="36" name="TextBox 35"/>
          <p:cNvSpPr txBox="1"/>
          <p:nvPr/>
        </p:nvSpPr>
        <p:spPr>
          <a:xfrm>
            <a:off x="76200" y="2658005"/>
            <a:ext cx="632882" cy="261610"/>
          </a:xfrm>
          <a:prstGeom prst="rect">
            <a:avLst/>
          </a:prstGeom>
          <a:noFill/>
        </p:spPr>
        <p:txBody>
          <a:bodyPr wrap="square" rtlCol="0">
            <a:spAutoFit/>
          </a:bodyPr>
          <a:lstStyle/>
          <a:p>
            <a:r>
              <a:rPr lang="en-US" sz="1100" b="1" dirty="0" smtClean="0">
                <a:latin typeface=" Arial"/>
              </a:rPr>
              <a:t>1100</a:t>
            </a:r>
            <a:endParaRPr lang="en-US" sz="1100" b="1" dirty="0">
              <a:latin typeface=" Arial"/>
            </a:endParaRPr>
          </a:p>
        </p:txBody>
      </p:sp>
      <p:sp>
        <p:nvSpPr>
          <p:cNvPr id="38" name="TextBox 37"/>
          <p:cNvSpPr txBox="1"/>
          <p:nvPr/>
        </p:nvSpPr>
        <p:spPr>
          <a:xfrm>
            <a:off x="88986" y="1659926"/>
            <a:ext cx="632882" cy="261610"/>
          </a:xfrm>
          <a:prstGeom prst="rect">
            <a:avLst/>
          </a:prstGeom>
          <a:noFill/>
        </p:spPr>
        <p:txBody>
          <a:bodyPr wrap="square" rtlCol="0">
            <a:spAutoFit/>
          </a:bodyPr>
          <a:lstStyle/>
          <a:p>
            <a:r>
              <a:rPr lang="en-US" sz="1100" b="1" dirty="0" smtClean="0">
                <a:latin typeface=" Arial"/>
              </a:rPr>
              <a:t>0900</a:t>
            </a:r>
            <a:endParaRPr lang="en-US" sz="1100" b="1" dirty="0">
              <a:latin typeface=" Arial"/>
            </a:endParaRPr>
          </a:p>
        </p:txBody>
      </p:sp>
      <p:sp>
        <p:nvSpPr>
          <p:cNvPr id="39" name="TextBox 38"/>
          <p:cNvSpPr txBox="1"/>
          <p:nvPr/>
        </p:nvSpPr>
        <p:spPr>
          <a:xfrm>
            <a:off x="86528" y="1247517"/>
            <a:ext cx="632882" cy="261610"/>
          </a:xfrm>
          <a:prstGeom prst="rect">
            <a:avLst/>
          </a:prstGeom>
          <a:noFill/>
        </p:spPr>
        <p:txBody>
          <a:bodyPr wrap="square" rtlCol="0">
            <a:spAutoFit/>
          </a:bodyPr>
          <a:lstStyle/>
          <a:p>
            <a:r>
              <a:rPr lang="en-US" sz="1100" b="1" dirty="0" smtClean="0">
                <a:latin typeface=" Arial"/>
              </a:rPr>
              <a:t>0830</a:t>
            </a:r>
            <a:endParaRPr lang="en-US" sz="1100" b="1" dirty="0">
              <a:latin typeface=" Arial"/>
            </a:endParaRPr>
          </a:p>
        </p:txBody>
      </p:sp>
      <p:sp>
        <p:nvSpPr>
          <p:cNvPr id="40" name="TextBox 39"/>
          <p:cNvSpPr txBox="1"/>
          <p:nvPr/>
        </p:nvSpPr>
        <p:spPr>
          <a:xfrm>
            <a:off x="104402" y="6007477"/>
            <a:ext cx="632882" cy="261610"/>
          </a:xfrm>
          <a:prstGeom prst="rect">
            <a:avLst/>
          </a:prstGeom>
          <a:noFill/>
        </p:spPr>
        <p:txBody>
          <a:bodyPr wrap="square" rtlCol="0">
            <a:spAutoFit/>
          </a:bodyPr>
          <a:lstStyle/>
          <a:p>
            <a:r>
              <a:rPr lang="en-US" sz="1100" b="1" dirty="0" smtClean="0">
                <a:latin typeface=" Arial"/>
              </a:rPr>
              <a:t>1700</a:t>
            </a:r>
            <a:endParaRPr lang="en-US" sz="1100" b="1" dirty="0">
              <a:latin typeface=" Arial"/>
            </a:endParaRPr>
          </a:p>
        </p:txBody>
      </p:sp>
      <p:sp>
        <p:nvSpPr>
          <p:cNvPr id="3" name="TextBox 2"/>
          <p:cNvSpPr txBox="1"/>
          <p:nvPr/>
        </p:nvSpPr>
        <p:spPr>
          <a:xfrm>
            <a:off x="76200" y="5408994"/>
            <a:ext cx="632882" cy="261610"/>
          </a:xfrm>
          <a:prstGeom prst="rect">
            <a:avLst/>
          </a:prstGeom>
          <a:noFill/>
        </p:spPr>
        <p:txBody>
          <a:bodyPr wrap="square" rtlCol="0">
            <a:spAutoFit/>
          </a:bodyPr>
          <a:lstStyle/>
          <a:p>
            <a:r>
              <a:rPr lang="en-US" sz="1100" b="1" dirty="0" smtClean="0">
                <a:latin typeface=" Arial"/>
              </a:rPr>
              <a:t>1600</a:t>
            </a:r>
            <a:endParaRPr lang="en-US" sz="1100" b="1" dirty="0">
              <a:latin typeface=" Arial"/>
            </a:endParaRPr>
          </a:p>
        </p:txBody>
      </p:sp>
      <p:sp>
        <p:nvSpPr>
          <p:cNvPr id="41" name="Rectangle 40"/>
          <p:cNvSpPr/>
          <p:nvPr/>
        </p:nvSpPr>
        <p:spPr>
          <a:xfrm>
            <a:off x="722440" y="1392822"/>
            <a:ext cx="2373333" cy="264837"/>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prstClr val="white"/>
                </a:solidFill>
                <a:effectLst>
                  <a:outerShdw blurRad="38100" dist="38100" dir="2700000" algn="tl">
                    <a:srgbClr val="000000">
                      <a:alpha val="43137"/>
                    </a:srgbClr>
                  </a:outerShdw>
                </a:effectLst>
                <a:latin typeface=" Arial"/>
              </a:rPr>
              <a:t>CG Welcome</a:t>
            </a:r>
          </a:p>
          <a:p>
            <a:pPr algn="ctr"/>
            <a:r>
              <a:rPr lang="en-US" sz="800" b="1" dirty="0" smtClean="0">
                <a:solidFill>
                  <a:prstClr val="white"/>
                </a:solidFill>
                <a:effectLst>
                  <a:outerShdw blurRad="38100" dist="38100" dir="2700000" algn="tl">
                    <a:srgbClr val="000000">
                      <a:alpha val="43137"/>
                    </a:srgbClr>
                  </a:outerShdw>
                </a:effectLst>
                <a:latin typeface=" Arial"/>
              </a:rPr>
              <a:t>0830-0900                                     CG, FCoE (1)</a:t>
            </a:r>
            <a:endParaRPr lang="en-US" sz="800" b="1" dirty="0">
              <a:solidFill>
                <a:prstClr val="white"/>
              </a:solidFill>
              <a:effectLst>
                <a:outerShdw blurRad="38100" dist="38100" dir="2700000" algn="tl">
                  <a:srgbClr val="000000">
                    <a:alpha val="43137"/>
                  </a:srgbClr>
                </a:outerShdw>
              </a:effectLst>
              <a:latin typeface=" Arial"/>
            </a:endParaRPr>
          </a:p>
        </p:txBody>
      </p:sp>
      <p:sp>
        <p:nvSpPr>
          <p:cNvPr id="42" name="Rectangle 41"/>
          <p:cNvSpPr/>
          <p:nvPr/>
        </p:nvSpPr>
        <p:spPr>
          <a:xfrm>
            <a:off x="734650" y="3514938"/>
            <a:ext cx="2380880" cy="351824"/>
          </a:xfrm>
          <a:prstGeom prst="rect">
            <a:avLst/>
          </a:prstGeom>
          <a:solidFill>
            <a:srgbClr val="002060"/>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prstClr val="white"/>
                </a:solidFill>
                <a:effectLst>
                  <a:outerShdw blurRad="38100" dist="38100" dir="2700000" algn="tl">
                    <a:srgbClr val="000000">
                      <a:alpha val="43137"/>
                    </a:srgbClr>
                  </a:outerShdw>
                </a:effectLst>
                <a:latin typeface=" Arial"/>
              </a:rPr>
              <a:t> </a:t>
            </a:r>
            <a:r>
              <a:rPr lang="en-US" sz="900" b="1" dirty="0" smtClean="0">
                <a:solidFill>
                  <a:prstClr val="white"/>
                </a:solidFill>
                <a:effectLst>
                  <a:outerShdw blurRad="38100" dist="38100" dir="2700000" algn="tl">
                    <a:srgbClr val="000000">
                      <a:alpha val="43137"/>
                    </a:srgbClr>
                  </a:outerShdw>
                </a:effectLst>
                <a:latin typeface=" Arial"/>
              </a:rPr>
              <a:t>Lunch with FA </a:t>
            </a:r>
            <a:r>
              <a:rPr lang="en-US" sz="900" b="1" dirty="0" err="1" smtClean="0">
                <a:solidFill>
                  <a:prstClr val="white"/>
                </a:solidFill>
                <a:effectLst>
                  <a:outerShdw blurRad="38100" dist="38100" dir="2700000" algn="tl">
                    <a:srgbClr val="000000">
                      <a:alpha val="43137"/>
                    </a:srgbClr>
                  </a:outerShdw>
                </a:effectLst>
                <a:latin typeface=" Arial"/>
              </a:rPr>
              <a:t>CMDT</a:t>
            </a:r>
            <a:endParaRPr lang="en-US" sz="900" b="1" dirty="0" smtClean="0">
              <a:solidFill>
                <a:prstClr val="white"/>
              </a:solidFill>
              <a:effectLst>
                <a:outerShdw blurRad="38100" dist="38100" dir="2700000" algn="tl">
                  <a:srgbClr val="000000">
                    <a:alpha val="43137"/>
                  </a:srgbClr>
                </a:outerShdw>
              </a:effectLst>
              <a:latin typeface=" Arial"/>
            </a:endParaRPr>
          </a:p>
          <a:p>
            <a:pPr algn="ctr"/>
            <a:r>
              <a:rPr lang="en-US" sz="900" b="1" dirty="0" smtClean="0">
                <a:solidFill>
                  <a:prstClr val="white"/>
                </a:solidFill>
                <a:effectLst>
                  <a:outerShdw blurRad="38100" dist="38100" dir="2700000" algn="tl">
                    <a:srgbClr val="000000">
                      <a:alpha val="43137"/>
                    </a:srgbClr>
                  </a:outerShdw>
                </a:effectLst>
                <a:latin typeface=" Arial"/>
              </a:rPr>
              <a:t>1230-1330</a:t>
            </a:r>
            <a:endParaRPr lang="en-US" sz="900" b="1" dirty="0">
              <a:solidFill>
                <a:prstClr val="white"/>
              </a:solidFill>
              <a:effectLst>
                <a:outerShdw blurRad="38100" dist="38100" dir="2700000" algn="tl">
                  <a:srgbClr val="000000">
                    <a:alpha val="43137"/>
                  </a:srgbClr>
                </a:outerShdw>
              </a:effectLst>
              <a:latin typeface=" Arial"/>
            </a:endParaRPr>
          </a:p>
        </p:txBody>
      </p:sp>
      <p:sp>
        <p:nvSpPr>
          <p:cNvPr id="43" name="Rectangle 42"/>
          <p:cNvSpPr/>
          <p:nvPr/>
        </p:nvSpPr>
        <p:spPr>
          <a:xfrm>
            <a:off x="3240941" y="2810302"/>
            <a:ext cx="2728966" cy="44146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prstClr val="white"/>
                </a:solidFill>
                <a:effectLst>
                  <a:outerShdw blurRad="38100" dist="38100" dir="2700000" algn="tl">
                    <a:srgbClr val="000000">
                      <a:alpha val="43137"/>
                    </a:srgbClr>
                  </a:outerShdw>
                </a:effectLst>
                <a:latin typeface=" Arial"/>
              </a:rPr>
              <a:t>CEMA Planning</a:t>
            </a:r>
          </a:p>
          <a:p>
            <a:pPr algn="ctr"/>
            <a:r>
              <a:rPr lang="en-US" sz="400" b="1" dirty="0" smtClean="0">
                <a:solidFill>
                  <a:prstClr val="white"/>
                </a:solidFill>
                <a:effectLst>
                  <a:outerShdw blurRad="38100" dist="38100" dir="2700000" algn="tl">
                    <a:srgbClr val="000000">
                      <a:alpha val="43137"/>
                    </a:srgbClr>
                  </a:outerShdw>
                </a:effectLst>
                <a:latin typeface=" Arial"/>
              </a:rPr>
              <a:t>  </a:t>
            </a:r>
          </a:p>
          <a:p>
            <a:pPr algn="ctr"/>
            <a:r>
              <a:rPr lang="en-US" sz="800" b="1" dirty="0" smtClean="0">
                <a:solidFill>
                  <a:prstClr val="white"/>
                </a:solidFill>
                <a:effectLst>
                  <a:outerShdw blurRad="38100" dist="38100" dir="2700000" algn="tl">
                    <a:srgbClr val="000000">
                      <a:alpha val="43137"/>
                    </a:srgbClr>
                  </a:outerShdw>
                </a:effectLst>
                <a:latin typeface=" Arial"/>
              </a:rPr>
              <a:t>1100-1200                                              EW Director (1)</a:t>
            </a:r>
            <a:endParaRPr lang="en-US" sz="800" b="1" dirty="0">
              <a:solidFill>
                <a:prstClr val="white"/>
              </a:solidFill>
              <a:effectLst>
                <a:outerShdw blurRad="38100" dist="38100" dir="2700000" algn="tl">
                  <a:srgbClr val="000000">
                    <a:alpha val="43137"/>
                  </a:srgbClr>
                </a:outerShdw>
              </a:effectLst>
              <a:latin typeface=" Arial"/>
            </a:endParaRPr>
          </a:p>
        </p:txBody>
      </p:sp>
      <p:sp>
        <p:nvSpPr>
          <p:cNvPr id="4" name="Rectangle 3"/>
          <p:cNvSpPr/>
          <p:nvPr/>
        </p:nvSpPr>
        <p:spPr>
          <a:xfrm>
            <a:off x="3230370" y="5395922"/>
            <a:ext cx="2746110" cy="111944"/>
          </a:xfrm>
          <a:prstGeom prst="rect">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 Arial"/>
              </a:rPr>
              <a:t>Travel 1545-1600</a:t>
            </a:r>
            <a:endParaRPr lang="en-US" sz="800" dirty="0">
              <a:solidFill>
                <a:schemeClr val="bg1"/>
              </a:solidFill>
              <a:latin typeface=" Arial"/>
            </a:endParaRPr>
          </a:p>
        </p:txBody>
      </p:sp>
      <p:sp>
        <p:nvSpPr>
          <p:cNvPr id="44" name="Rectangle 43"/>
          <p:cNvSpPr/>
          <p:nvPr/>
        </p:nvSpPr>
        <p:spPr>
          <a:xfrm>
            <a:off x="3234796" y="2631083"/>
            <a:ext cx="2750562" cy="126169"/>
          </a:xfrm>
          <a:prstGeom prst="rect">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 Arial"/>
              </a:rPr>
              <a:t>Break 1045-1100</a:t>
            </a:r>
            <a:endParaRPr lang="en-US" sz="800" dirty="0">
              <a:solidFill>
                <a:schemeClr val="bg1"/>
              </a:solidFill>
              <a:latin typeface=" Arial"/>
            </a:endParaRPr>
          </a:p>
        </p:txBody>
      </p:sp>
      <p:sp>
        <p:nvSpPr>
          <p:cNvPr id="45" name="Rectangle 44"/>
          <p:cNvSpPr/>
          <p:nvPr/>
        </p:nvSpPr>
        <p:spPr>
          <a:xfrm>
            <a:off x="726331" y="2226189"/>
            <a:ext cx="2383103" cy="118376"/>
          </a:xfrm>
          <a:prstGeom prst="rect">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 Arial"/>
              </a:rPr>
              <a:t>Break 1000-1015</a:t>
            </a:r>
            <a:endParaRPr lang="en-US" sz="800" dirty="0">
              <a:solidFill>
                <a:schemeClr val="bg1"/>
              </a:solidFill>
              <a:latin typeface=" Arial"/>
            </a:endParaRPr>
          </a:p>
        </p:txBody>
      </p:sp>
      <p:sp>
        <p:nvSpPr>
          <p:cNvPr id="46" name="Rectangle 45"/>
          <p:cNvSpPr/>
          <p:nvPr/>
        </p:nvSpPr>
        <p:spPr>
          <a:xfrm>
            <a:off x="745392" y="3907753"/>
            <a:ext cx="2363391" cy="136872"/>
          </a:xfrm>
          <a:prstGeom prst="rect">
            <a:avLst/>
          </a:prstGeom>
          <a:solidFill>
            <a:srgbClr val="00206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 Arial"/>
              </a:rPr>
              <a:t>Travel 1330-1400</a:t>
            </a:r>
            <a:endParaRPr lang="en-US" sz="800" dirty="0">
              <a:solidFill>
                <a:schemeClr val="bg1"/>
              </a:solidFill>
              <a:latin typeface=" Arial"/>
            </a:endParaRPr>
          </a:p>
        </p:txBody>
      </p:sp>
      <p:sp>
        <p:nvSpPr>
          <p:cNvPr id="47" name="Rectangle 46"/>
          <p:cNvSpPr/>
          <p:nvPr/>
        </p:nvSpPr>
        <p:spPr>
          <a:xfrm>
            <a:off x="3229880" y="3654480"/>
            <a:ext cx="2755478" cy="135879"/>
          </a:xfrm>
          <a:prstGeom prst="rect">
            <a:avLst/>
          </a:prstGeom>
          <a:solidFill>
            <a:srgbClr val="00206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 Arial"/>
              </a:rPr>
              <a:t>Travel 1300-1315</a:t>
            </a:r>
            <a:endParaRPr lang="en-US" sz="800" dirty="0">
              <a:solidFill>
                <a:schemeClr val="bg1"/>
              </a:solidFill>
              <a:latin typeface=" Arial"/>
            </a:endParaRPr>
          </a:p>
        </p:txBody>
      </p:sp>
      <p:sp>
        <p:nvSpPr>
          <p:cNvPr id="48" name="Rectangle 47"/>
          <p:cNvSpPr/>
          <p:nvPr/>
        </p:nvSpPr>
        <p:spPr>
          <a:xfrm>
            <a:off x="6092953" y="2281768"/>
            <a:ext cx="2670542" cy="130447"/>
          </a:xfrm>
          <a:prstGeom prst="rect">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 Arial"/>
              </a:rPr>
              <a:t>Break  1000-1015</a:t>
            </a:r>
            <a:endParaRPr lang="en-US" sz="800" dirty="0">
              <a:solidFill>
                <a:schemeClr val="bg1"/>
              </a:solidFill>
              <a:latin typeface=" Arial"/>
            </a:endParaRPr>
          </a:p>
        </p:txBody>
      </p:sp>
      <p:sp>
        <p:nvSpPr>
          <p:cNvPr id="49" name="Rectangle 48"/>
          <p:cNvSpPr/>
          <p:nvPr/>
        </p:nvSpPr>
        <p:spPr>
          <a:xfrm>
            <a:off x="6092953" y="4732548"/>
            <a:ext cx="2670542" cy="101243"/>
          </a:xfrm>
          <a:prstGeom prst="rect">
            <a:avLst/>
          </a:prstGeom>
          <a:solidFill>
            <a:srgbClr val="00206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 Arial"/>
              </a:rPr>
              <a:t>Break  1445-1500</a:t>
            </a:r>
            <a:endParaRPr lang="en-US" sz="800" dirty="0">
              <a:solidFill>
                <a:schemeClr val="bg1"/>
              </a:solidFill>
              <a:latin typeface=" Arial"/>
            </a:endParaRPr>
          </a:p>
        </p:txBody>
      </p:sp>
      <p:sp>
        <p:nvSpPr>
          <p:cNvPr id="50" name="Rectangle 49"/>
          <p:cNvSpPr/>
          <p:nvPr/>
        </p:nvSpPr>
        <p:spPr>
          <a:xfrm>
            <a:off x="3247514" y="6210601"/>
            <a:ext cx="2728966" cy="342599"/>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prstClr val="white"/>
                </a:solidFill>
                <a:effectLst>
                  <a:outerShdw blurRad="38100" dist="38100" dir="2700000" algn="tl">
                    <a:srgbClr val="000000">
                      <a:alpha val="43137"/>
                    </a:srgbClr>
                  </a:outerShdw>
                </a:effectLst>
                <a:latin typeface=" Arial"/>
              </a:rPr>
              <a:t>Social with FA &amp; ADA CCC Students 1730-UTC</a:t>
            </a:r>
            <a:endParaRPr lang="en-US" sz="900" b="1" dirty="0">
              <a:solidFill>
                <a:prstClr val="white"/>
              </a:solidFill>
              <a:effectLst>
                <a:outerShdw blurRad="38100" dist="38100" dir="2700000" algn="tl">
                  <a:srgbClr val="000000">
                    <a:alpha val="43137"/>
                  </a:srgbClr>
                </a:outerShdw>
              </a:effectLst>
              <a:latin typeface=" Arial"/>
            </a:endParaRPr>
          </a:p>
        </p:txBody>
      </p:sp>
      <p:sp>
        <p:nvSpPr>
          <p:cNvPr id="51" name="Rectangle 50"/>
          <p:cNvSpPr/>
          <p:nvPr/>
        </p:nvSpPr>
        <p:spPr>
          <a:xfrm>
            <a:off x="6107971" y="3629332"/>
            <a:ext cx="2655524" cy="115950"/>
          </a:xfrm>
          <a:prstGeom prst="rect">
            <a:avLst/>
          </a:prstGeom>
          <a:solidFill>
            <a:srgbClr val="00206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 Arial"/>
              </a:rPr>
              <a:t>Travel 1300-1315</a:t>
            </a:r>
            <a:endParaRPr lang="en-US" sz="800" dirty="0">
              <a:solidFill>
                <a:schemeClr val="bg1"/>
              </a:solidFill>
              <a:latin typeface=" Arial"/>
            </a:endParaRPr>
          </a:p>
        </p:txBody>
      </p:sp>
      <p:sp>
        <p:nvSpPr>
          <p:cNvPr id="52" name="Rectangle 51"/>
          <p:cNvSpPr/>
          <p:nvPr/>
        </p:nvSpPr>
        <p:spPr>
          <a:xfrm>
            <a:off x="6110071" y="3218482"/>
            <a:ext cx="2646053" cy="103803"/>
          </a:xfrm>
          <a:prstGeom prst="rect">
            <a:avLst/>
          </a:prstGeom>
          <a:solidFill>
            <a:srgbClr val="00206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 Arial"/>
              </a:rPr>
              <a:t>Travel 1145-1200</a:t>
            </a:r>
            <a:endParaRPr lang="en-US" sz="800" dirty="0">
              <a:solidFill>
                <a:schemeClr val="bg1"/>
              </a:solidFill>
              <a:latin typeface=" Arial"/>
            </a:endParaRPr>
          </a:p>
        </p:txBody>
      </p:sp>
    </p:spTree>
    <p:extLst>
      <p:ext uri="{BB962C8B-B14F-4D97-AF65-F5344CB8AC3E}">
        <p14:creationId xmlns:p14="http://schemas.microsoft.com/office/powerpoint/2010/main" val="3107207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i="0" dirty="0" smtClean="0">
                <a:solidFill>
                  <a:schemeClr val="bg1"/>
                </a:solidFill>
                <a:effectLst>
                  <a:outerShdw blurRad="38100" dist="38100" dir="2700000" algn="tl">
                    <a:srgbClr val="000000">
                      <a:alpha val="43137"/>
                    </a:srgbClr>
                  </a:outerShdw>
                </a:effectLst>
                <a:latin typeface=" Arial"/>
              </a:rPr>
              <a:t>Going Back to the Force</a:t>
            </a:r>
            <a:endParaRPr lang="en-US" b="1" i="0" dirty="0">
              <a:solidFill>
                <a:schemeClr val="bg1"/>
              </a:solidFill>
              <a:effectLst>
                <a:outerShdw blurRad="38100" dist="38100" dir="2700000" algn="tl">
                  <a:srgbClr val="000000">
                    <a:alpha val="43137"/>
                  </a:srgbClr>
                </a:outerShdw>
              </a:effectLst>
              <a:latin typeface=" Arial"/>
            </a:endParaRPr>
          </a:p>
        </p:txBody>
      </p:sp>
      <p:sp>
        <p:nvSpPr>
          <p:cNvPr id="3" name="Content Placeholder 2"/>
          <p:cNvSpPr>
            <a:spLocks noGrp="1"/>
          </p:cNvSpPr>
          <p:nvPr>
            <p:ph idx="1"/>
          </p:nvPr>
        </p:nvSpPr>
        <p:spPr>
          <a:xfrm>
            <a:off x="16239" y="1066800"/>
            <a:ext cx="8899161" cy="4525963"/>
          </a:xfrm>
        </p:spPr>
        <p:txBody>
          <a:bodyPr>
            <a:noAutofit/>
          </a:bodyPr>
          <a:lstStyle/>
          <a:p>
            <a:pPr>
              <a:spcBef>
                <a:spcPts val="0"/>
              </a:spcBef>
            </a:pPr>
            <a:r>
              <a:rPr lang="en-US" sz="1800" b="1" dirty="0" smtClean="0">
                <a:latin typeface="+mn-lt"/>
              </a:rPr>
              <a:t>Get over change.  Change is a constant in our profession.</a:t>
            </a:r>
          </a:p>
          <a:p>
            <a:pPr>
              <a:spcBef>
                <a:spcPts val="0"/>
              </a:spcBef>
            </a:pPr>
            <a:endParaRPr lang="en-US" sz="1800" b="1" dirty="0" smtClean="0">
              <a:latin typeface="+mn-lt"/>
            </a:endParaRPr>
          </a:p>
          <a:p>
            <a:pPr>
              <a:spcBef>
                <a:spcPts val="0"/>
              </a:spcBef>
            </a:pPr>
            <a:r>
              <a:rPr lang="en-US" sz="1800" b="1" dirty="0" smtClean="0">
                <a:latin typeface="+mn-lt"/>
              </a:rPr>
              <a:t>DIVARTYs are here to stay.  Attached BNs are in question.</a:t>
            </a:r>
          </a:p>
          <a:p>
            <a:pPr>
              <a:spcBef>
                <a:spcPts val="0"/>
              </a:spcBef>
            </a:pPr>
            <a:endParaRPr lang="en-US" sz="1800" b="1" dirty="0" smtClean="0">
              <a:latin typeface="+mn-lt"/>
            </a:endParaRPr>
          </a:p>
          <a:p>
            <a:pPr>
              <a:spcBef>
                <a:spcPts val="0"/>
              </a:spcBef>
            </a:pPr>
            <a:r>
              <a:rPr lang="en-US" sz="1800" b="1" dirty="0" smtClean="0">
                <a:latin typeface="+mn-lt"/>
              </a:rPr>
              <a:t>Don’t fear DIVARTYs.  DIVARTY commanders know their stuff and will decide the future battalion commanders</a:t>
            </a:r>
          </a:p>
          <a:p>
            <a:pPr>
              <a:spcBef>
                <a:spcPts val="0"/>
              </a:spcBef>
            </a:pPr>
            <a:endParaRPr lang="en-US" sz="1800" b="1" dirty="0" smtClean="0">
              <a:latin typeface="+mn-lt"/>
            </a:endParaRPr>
          </a:p>
          <a:p>
            <a:pPr>
              <a:spcBef>
                <a:spcPts val="0"/>
              </a:spcBef>
            </a:pPr>
            <a:r>
              <a:rPr lang="en-US" sz="1800" b="1" dirty="0" smtClean="0">
                <a:latin typeface="+mn-lt"/>
              </a:rPr>
              <a:t>Learn your profession.  A COM/HQ represents your performance </a:t>
            </a:r>
          </a:p>
          <a:p>
            <a:pPr>
              <a:spcBef>
                <a:spcPts val="0"/>
              </a:spcBef>
            </a:pPr>
            <a:endParaRPr lang="en-US" sz="1800" b="1" dirty="0" smtClean="0">
              <a:latin typeface="+mn-lt"/>
            </a:endParaRPr>
          </a:p>
          <a:p>
            <a:pPr>
              <a:spcBef>
                <a:spcPts val="0"/>
              </a:spcBef>
            </a:pPr>
            <a:r>
              <a:rPr lang="en-US" sz="1800" b="1" dirty="0" smtClean="0">
                <a:latin typeface="+mn-lt"/>
              </a:rPr>
              <a:t>DIVARTYs WILL professionally develop you</a:t>
            </a:r>
          </a:p>
          <a:p>
            <a:pPr>
              <a:spcBef>
                <a:spcPts val="0"/>
              </a:spcBef>
            </a:pPr>
            <a:endParaRPr lang="en-US" sz="1800" b="1" dirty="0">
              <a:latin typeface="+mn-lt"/>
            </a:endParaRPr>
          </a:p>
          <a:p>
            <a:pPr>
              <a:spcBef>
                <a:spcPts val="0"/>
              </a:spcBef>
            </a:pPr>
            <a:r>
              <a:rPr lang="en-US" sz="1800" b="1" dirty="0" smtClean="0">
                <a:latin typeface="+mn-lt"/>
              </a:rPr>
              <a:t>Remain closely nested and connected to your maneuver units</a:t>
            </a:r>
          </a:p>
          <a:p>
            <a:pPr>
              <a:spcBef>
                <a:spcPts val="0"/>
              </a:spcBef>
            </a:pPr>
            <a:endParaRPr lang="en-US" sz="1800" b="1" dirty="0" smtClean="0">
              <a:latin typeface="+mn-lt"/>
            </a:endParaRPr>
          </a:p>
          <a:p>
            <a:pPr>
              <a:spcBef>
                <a:spcPts val="0"/>
              </a:spcBef>
            </a:pPr>
            <a:r>
              <a:rPr lang="en-US" sz="1800" b="1" dirty="0" smtClean="0">
                <a:latin typeface="+mn-lt"/>
              </a:rPr>
              <a:t>Expect and enforce only the highest standards</a:t>
            </a:r>
          </a:p>
          <a:p>
            <a:pPr>
              <a:spcBef>
                <a:spcPts val="0"/>
              </a:spcBef>
            </a:pPr>
            <a:endParaRPr lang="en-US" sz="1800" b="1" dirty="0" smtClean="0">
              <a:latin typeface="+mn-lt"/>
            </a:endParaRPr>
          </a:p>
          <a:p>
            <a:pPr>
              <a:spcBef>
                <a:spcPts val="0"/>
              </a:spcBef>
            </a:pPr>
            <a:r>
              <a:rPr lang="en-US" sz="1800" b="1" dirty="0" smtClean="0">
                <a:latin typeface="+mn-lt"/>
              </a:rPr>
              <a:t>Your senior NCOs face the same challenges</a:t>
            </a:r>
          </a:p>
          <a:p>
            <a:pPr>
              <a:spcBef>
                <a:spcPts val="0"/>
              </a:spcBef>
            </a:pPr>
            <a:endParaRPr lang="en-US" sz="1800" b="1" dirty="0" smtClean="0">
              <a:latin typeface="+mn-lt"/>
            </a:endParaRPr>
          </a:p>
          <a:p>
            <a:pPr>
              <a:spcBef>
                <a:spcPts val="0"/>
              </a:spcBef>
            </a:pPr>
            <a:r>
              <a:rPr lang="en-US" sz="1800" b="1" dirty="0" smtClean="0">
                <a:latin typeface="+mn-lt"/>
              </a:rPr>
              <a:t>Know that you are our legacy – you all will make this succeed or fail and prepare us for the next near-peer fight</a:t>
            </a:r>
          </a:p>
          <a:p>
            <a:pPr>
              <a:spcBef>
                <a:spcPts val="0"/>
              </a:spcBef>
            </a:pPr>
            <a:endParaRPr lang="en-US" sz="1800" b="1" dirty="0" smtClean="0">
              <a:latin typeface="+mn-lt"/>
            </a:endParaRPr>
          </a:p>
          <a:p>
            <a:pPr>
              <a:spcBef>
                <a:spcPts val="0"/>
              </a:spcBef>
            </a:pPr>
            <a:endParaRPr lang="en-US" sz="1800" b="1" dirty="0">
              <a:latin typeface="+mn-lt"/>
            </a:endParaRPr>
          </a:p>
        </p:txBody>
      </p:sp>
    </p:spTree>
    <p:extLst>
      <p:ext uri="{BB962C8B-B14F-4D97-AF65-F5344CB8AC3E}">
        <p14:creationId xmlns:p14="http://schemas.microsoft.com/office/powerpoint/2010/main" val="278185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989" r="36932" b="46784"/>
          <a:stretch/>
        </p:blipFill>
        <p:spPr>
          <a:xfrm>
            <a:off x="19878" y="1061116"/>
            <a:ext cx="9124122" cy="5232801"/>
          </a:xfrm>
          <a:prstGeom prst="rect">
            <a:avLst/>
          </a:prstGeom>
          <a:ln w="28575">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0" y="1"/>
            <a:ext cx="9144000" cy="1066800"/>
          </a:xfrm>
          <a:prstGeom prst="rect">
            <a:avLst/>
          </a:prstGeom>
          <a:noFill/>
        </p:spPr>
        <p:txBody>
          <a:bodyPr wrap="square" rtlCol="0" anchor="ctr">
            <a:noAutofit/>
          </a:bodyPr>
          <a:lstStyle/>
          <a:p>
            <a:pPr algn="ct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QUESTIONS</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114800" y="6260068"/>
            <a:ext cx="5143203"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United States Army Field Artillery School</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04800" y="1425383"/>
            <a:ext cx="8229600" cy="1503317"/>
          </a:xfrm>
          <a:prstGeom prst="rect">
            <a:avLst/>
          </a:prstGeom>
          <a:noFill/>
          <a:ln>
            <a:noFill/>
          </a:ln>
          <a:effectLst>
            <a:outerShdw blurRad="50800" dist="38100" dir="2700000" algn="tl" rotWithShape="0">
              <a:prstClr val="black">
                <a:alpha val="40000"/>
              </a:prstClr>
            </a:outerShdw>
          </a:effectLst>
        </p:spPr>
        <p:txBody>
          <a:bodyPr wrap="square" rtlCol="0" anchor="ctr">
            <a:noAutofit/>
          </a:bodyPr>
          <a:lstStyle/>
          <a:p>
            <a:pPr algn="ctr">
              <a:buNone/>
            </a:pPr>
            <a:r>
              <a:rPr lang="en-US" sz="2400" b="1" i="1" dirty="0"/>
              <a:t>“If, After The Battle Is Over,</a:t>
            </a:r>
          </a:p>
          <a:p>
            <a:pPr algn="ctr">
              <a:buNone/>
            </a:pPr>
            <a:r>
              <a:rPr lang="en-US" sz="2400" b="1" i="1" dirty="0"/>
              <a:t> Your Infantry Don't Like You, </a:t>
            </a:r>
          </a:p>
          <a:p>
            <a:pPr algn="ctr">
              <a:buNone/>
            </a:pPr>
            <a:r>
              <a:rPr lang="en-US" sz="2400" b="1" i="1" dirty="0"/>
              <a:t>You Are A Poor Artilleryman.”</a:t>
            </a:r>
          </a:p>
          <a:p>
            <a:pPr marL="4114800" indent="0">
              <a:buNone/>
            </a:pPr>
            <a:endParaRPr lang="en-US" sz="1200" b="1" dirty="0" smtClean="0">
              <a:latin typeface=" Arial"/>
            </a:endParaRPr>
          </a:p>
          <a:p>
            <a:pPr marL="4114800" indent="0">
              <a:buNone/>
            </a:pPr>
            <a:r>
              <a:rPr lang="en-US" sz="1200" b="1" dirty="0" smtClean="0">
                <a:latin typeface=" Arial"/>
              </a:rPr>
              <a:t>Captain </a:t>
            </a:r>
            <a:r>
              <a:rPr lang="en-US" sz="1200" b="1" dirty="0">
                <a:latin typeface=" Arial"/>
              </a:rPr>
              <a:t>Henry J. Reilly	</a:t>
            </a:r>
          </a:p>
          <a:p>
            <a:pPr marL="4114800" indent="0">
              <a:buNone/>
            </a:pPr>
            <a:r>
              <a:rPr lang="en-US" sz="1200" b="1" dirty="0">
                <a:latin typeface=" Arial"/>
              </a:rPr>
              <a:t>The China Relief Expedition, 1900</a:t>
            </a:r>
          </a:p>
          <a:p>
            <a:pPr marL="4114800" indent="0">
              <a:buNone/>
            </a:pPr>
            <a:r>
              <a:rPr lang="en-US" sz="1200" b="1" dirty="0">
                <a:latin typeface=" Arial"/>
              </a:rPr>
              <a:t>F Battery, 5</a:t>
            </a:r>
            <a:r>
              <a:rPr lang="en-US" sz="1200" b="1" baseline="30000" dirty="0">
                <a:latin typeface=" Arial"/>
              </a:rPr>
              <a:t>th</a:t>
            </a:r>
            <a:r>
              <a:rPr lang="en-US" sz="1200" b="1" dirty="0">
                <a:latin typeface=" Arial"/>
              </a:rPr>
              <a:t> US Field Artillery     </a:t>
            </a:r>
          </a:p>
        </p:txBody>
      </p:sp>
    </p:spTree>
    <p:extLst>
      <p:ext uri="{BB962C8B-B14F-4D97-AF65-F5344CB8AC3E}">
        <p14:creationId xmlns:p14="http://schemas.microsoft.com/office/powerpoint/2010/main" val="1672269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6268" r="7239" b="13504"/>
          <a:stretch/>
        </p:blipFill>
        <p:spPr>
          <a:xfrm>
            <a:off x="1796091" y="1050960"/>
            <a:ext cx="5723234" cy="4876800"/>
          </a:xfrm>
          <a:prstGeom prst="rect">
            <a:avLst/>
          </a:prstGeom>
        </p:spPr>
      </p:pic>
      <p:sp>
        <p:nvSpPr>
          <p:cNvPr id="6" name="TextBox 5"/>
          <p:cNvSpPr txBox="1"/>
          <p:nvPr/>
        </p:nvSpPr>
        <p:spPr>
          <a:xfrm>
            <a:off x="0" y="1"/>
            <a:ext cx="9144000" cy="1066800"/>
          </a:xfrm>
          <a:prstGeom prst="rect">
            <a:avLst/>
          </a:prstGeom>
          <a:noFill/>
        </p:spPr>
        <p:txBody>
          <a:bodyPr wrap="square" rtlCol="0" anchor="ctr">
            <a:noAutofit/>
          </a:bodyPr>
          <a:lstStyle/>
          <a:p>
            <a:pPr algn="ctr"/>
            <a:r>
              <a:rPr lang="en-US" sz="4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15 Years of War</a:t>
            </a:r>
            <a:endParaRPr lang="en-US" sz="4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226" r="30986" b="9501"/>
          <a:stretch/>
        </p:blipFill>
        <p:spPr>
          <a:xfrm flipH="1">
            <a:off x="7381461" y="1074238"/>
            <a:ext cx="1752600" cy="1774856"/>
          </a:xfrm>
          <a:prstGeom prst="rect">
            <a:avLst/>
          </a:prstGeom>
          <a:ln w="28575">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7430" b="7071"/>
          <a:stretch/>
        </p:blipFill>
        <p:spPr>
          <a:xfrm flipH="1">
            <a:off x="9939" y="2743200"/>
            <a:ext cx="1772056" cy="1752600"/>
          </a:xfrm>
          <a:prstGeom prst="rect">
            <a:avLst/>
          </a:prstGeom>
          <a:ln w="28575">
            <a:solidFill>
              <a:schemeClr val="tx1"/>
            </a:solidFill>
          </a:ln>
          <a:effectLst>
            <a:outerShdw blurRad="50800" dist="38100" dir="2700000" algn="tl" rotWithShape="0">
              <a:prstClr val="black">
                <a:alpha val="40000"/>
              </a:prstClr>
            </a:outerShdw>
          </a:effectLst>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26994" r="7304"/>
          <a:stretch/>
        </p:blipFill>
        <p:spPr>
          <a:xfrm flipH="1">
            <a:off x="7381461" y="4636416"/>
            <a:ext cx="1752600" cy="1659910"/>
          </a:xfrm>
          <a:prstGeom prst="rect">
            <a:avLst/>
          </a:prstGeom>
          <a:ln w="28575">
            <a:solidFill>
              <a:schemeClr val="tx1"/>
            </a:solidFill>
          </a:ln>
          <a:effectLst>
            <a:outerShdw blurRad="50800" dist="38100" dir="2700000" algn="tl" rotWithShape="0">
              <a:prstClr val="black">
                <a:alpha val="40000"/>
              </a:prstClr>
            </a:outerShdw>
          </a:effectLst>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15219" t="-3827" r="9922"/>
          <a:stretch/>
        </p:blipFill>
        <p:spPr>
          <a:xfrm>
            <a:off x="7381461" y="2865783"/>
            <a:ext cx="1752600" cy="1723440"/>
          </a:xfrm>
          <a:prstGeom prst="rect">
            <a:avLst/>
          </a:prstGeom>
          <a:ln w="28575">
            <a:solidFill>
              <a:schemeClr val="tx1"/>
            </a:solidFill>
          </a:ln>
          <a:effectLst>
            <a:outerShdw blurRad="50800" dist="38100" dir="2700000" algn="tl" rotWithShape="0">
              <a:prstClr val="black">
                <a:alpha val="40000"/>
              </a:prstClr>
            </a:outerShdw>
          </a:effectLst>
        </p:spPr>
      </p:pic>
      <p:sp>
        <p:nvSpPr>
          <p:cNvPr id="20" name="Right Arrow 19"/>
          <p:cNvSpPr/>
          <p:nvPr/>
        </p:nvSpPr>
        <p:spPr>
          <a:xfrm rot="2226977">
            <a:off x="747987" y="2963049"/>
            <a:ext cx="7077290" cy="1066800"/>
          </a:xfrm>
          <a:prstGeom prst="rightArrow">
            <a:avLst>
              <a:gd name="adj1" fmla="val 50000"/>
              <a:gd name="adj2" fmla="val 71563"/>
            </a:avLst>
          </a:prstGeom>
          <a:gradFill flip="none" rotWithShape="1">
            <a:gsLst>
              <a:gs pos="7000">
                <a:srgbClr val="FF0000">
                  <a:alpha val="12000"/>
                </a:srgbClr>
              </a:gs>
              <a:gs pos="100000">
                <a:srgbClr val="C00000">
                  <a:lumMod val="93000"/>
                </a:srgbClr>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76614" y="2002568"/>
            <a:ext cx="1752600" cy="797331"/>
          </a:xfrm>
          <a:prstGeom prst="ellipse">
            <a:avLst/>
          </a:prstGeom>
          <a:solidFill>
            <a:srgbClr val="FFFF00"/>
          </a:solid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2002</a:t>
            </a:r>
            <a:endParaRPr lang="en-US" b="1" dirty="0">
              <a:solidFill>
                <a:schemeClr val="tx1"/>
              </a:solidFill>
              <a:effectLst>
                <a:outerShdw blurRad="38100" dist="38100" dir="2700000" algn="tl">
                  <a:srgbClr val="000000">
                    <a:alpha val="43137"/>
                  </a:srgbClr>
                </a:outerShdw>
              </a:effectLst>
            </a:endParaRPr>
          </a:p>
        </p:txBody>
      </p:sp>
      <p:sp>
        <p:nvSpPr>
          <p:cNvPr id="24" name="Rectangle 23"/>
          <p:cNvSpPr/>
          <p:nvPr/>
        </p:nvSpPr>
        <p:spPr>
          <a:xfrm>
            <a:off x="3406857" y="3871537"/>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smtClean="0">
              <a:solidFill>
                <a:schemeClr val="tx1"/>
              </a:solidFill>
            </a:endParaRPr>
          </a:p>
          <a:p>
            <a:pPr algn="ctr"/>
            <a:r>
              <a:rPr lang="en-US" sz="1400" b="1" dirty="0" smtClean="0">
                <a:solidFill>
                  <a:schemeClr val="tx1"/>
                </a:solidFill>
              </a:rPr>
              <a:t>Non-Standard Missions:</a:t>
            </a:r>
          </a:p>
          <a:p>
            <a:pPr algn="ctr"/>
            <a:r>
              <a:rPr lang="en-US" sz="1400" b="1" dirty="0" smtClean="0">
                <a:solidFill>
                  <a:schemeClr val="tx1"/>
                </a:solidFill>
              </a:rPr>
              <a:t>Maneuver Missions</a:t>
            </a:r>
          </a:p>
          <a:p>
            <a:pPr algn="ctr"/>
            <a:r>
              <a:rPr lang="en-US" sz="1400" b="1" dirty="0" smtClean="0">
                <a:solidFill>
                  <a:schemeClr val="tx1"/>
                </a:solidFill>
              </a:rPr>
              <a:t>PRT/Advisor Teams</a:t>
            </a:r>
          </a:p>
        </p:txBody>
      </p:sp>
      <p:sp>
        <p:nvSpPr>
          <p:cNvPr id="26" name="Rectangle 25"/>
          <p:cNvSpPr/>
          <p:nvPr/>
        </p:nvSpPr>
        <p:spPr>
          <a:xfrm>
            <a:off x="3169306" y="1356591"/>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Modularity/</a:t>
            </a:r>
          </a:p>
          <a:p>
            <a:pPr algn="ctr"/>
            <a:r>
              <a:rPr lang="en-US" sz="1400" b="1" dirty="0" smtClean="0">
                <a:solidFill>
                  <a:schemeClr val="tx1"/>
                </a:solidFill>
              </a:rPr>
              <a:t>Units of Action</a:t>
            </a:r>
          </a:p>
        </p:txBody>
      </p:sp>
      <p:sp>
        <p:nvSpPr>
          <p:cNvPr id="27" name="Rectangle 26"/>
          <p:cNvSpPr/>
          <p:nvPr/>
        </p:nvSpPr>
        <p:spPr>
          <a:xfrm>
            <a:off x="2085690" y="3281110"/>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effectLst>
                  <a:outerShdw blurRad="38100" dist="38100" dir="2700000" algn="tl">
                    <a:srgbClr val="000000">
                      <a:alpha val="43137"/>
                    </a:srgbClr>
                  </a:outerShdw>
                </a:effectLst>
              </a:rPr>
              <a:t>Loss of SHORAD</a:t>
            </a:r>
          </a:p>
        </p:txBody>
      </p:sp>
      <p:sp>
        <p:nvSpPr>
          <p:cNvPr id="28" name="Rectangle 27"/>
          <p:cNvSpPr/>
          <p:nvPr/>
        </p:nvSpPr>
        <p:spPr>
          <a:xfrm>
            <a:off x="1861494" y="2612066"/>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effectLst>
                  <a:outerShdw blurRad="38100" dist="38100" dir="2700000" algn="tl">
                    <a:srgbClr val="000000">
                      <a:alpha val="43137"/>
                    </a:srgbClr>
                  </a:outerShdw>
                </a:effectLst>
              </a:rPr>
              <a:t>Loss of DIVARTY</a:t>
            </a:r>
          </a:p>
        </p:txBody>
      </p:sp>
      <p:sp>
        <p:nvSpPr>
          <p:cNvPr id="29" name="Rectangle 28"/>
          <p:cNvSpPr/>
          <p:nvPr/>
        </p:nvSpPr>
        <p:spPr>
          <a:xfrm>
            <a:off x="4946881" y="2199292"/>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smtClean="0">
              <a:solidFill>
                <a:schemeClr val="tx1"/>
              </a:solidFill>
            </a:endParaRPr>
          </a:p>
          <a:p>
            <a:pPr algn="ctr"/>
            <a:r>
              <a:rPr lang="en-US" sz="1400" b="1" dirty="0" smtClean="0">
                <a:solidFill>
                  <a:schemeClr val="tx1"/>
                </a:solidFill>
              </a:rPr>
              <a:t>High Sustained OPTEMPO</a:t>
            </a:r>
          </a:p>
        </p:txBody>
      </p:sp>
      <p:sp>
        <p:nvSpPr>
          <p:cNvPr id="21" name="Rectangle 20"/>
          <p:cNvSpPr/>
          <p:nvPr/>
        </p:nvSpPr>
        <p:spPr>
          <a:xfrm>
            <a:off x="1186572" y="3353500"/>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70C0"/>
                </a:solidFill>
                <a:effectLst>
                  <a:outerShdw blurRad="38100" dist="38100" dir="2700000" algn="tl">
                    <a:srgbClr val="000000">
                      <a:alpha val="43137"/>
                    </a:srgbClr>
                  </a:outerShdw>
                </a:effectLst>
              </a:rPr>
              <a:t>Iraq</a:t>
            </a:r>
          </a:p>
        </p:txBody>
      </p:sp>
      <p:sp>
        <p:nvSpPr>
          <p:cNvPr id="22" name="Rectangle 21"/>
          <p:cNvSpPr/>
          <p:nvPr/>
        </p:nvSpPr>
        <p:spPr>
          <a:xfrm>
            <a:off x="2817506" y="987539"/>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70C0"/>
                </a:solidFill>
                <a:effectLst>
                  <a:outerShdw blurRad="38100" dist="38100" dir="2700000" algn="tl">
                    <a:srgbClr val="000000">
                      <a:alpha val="43137"/>
                    </a:srgbClr>
                  </a:outerShdw>
                </a:effectLst>
              </a:rPr>
              <a:t>Afghanistan</a:t>
            </a:r>
          </a:p>
        </p:txBody>
      </p:sp>
      <p:sp>
        <p:nvSpPr>
          <p:cNvPr id="25" name="Rectangle 24"/>
          <p:cNvSpPr/>
          <p:nvPr/>
        </p:nvSpPr>
        <p:spPr>
          <a:xfrm>
            <a:off x="5159000" y="1642169"/>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70C0"/>
                </a:solidFill>
                <a:effectLst>
                  <a:outerShdw blurRad="38100" dist="38100" dir="2700000" algn="tl">
                    <a:srgbClr val="000000">
                      <a:alpha val="43137"/>
                    </a:srgbClr>
                  </a:outerShdw>
                </a:effectLst>
              </a:rPr>
              <a:t>Horn of Africa</a:t>
            </a:r>
          </a:p>
        </p:txBody>
      </p:sp>
      <p:sp>
        <p:nvSpPr>
          <p:cNvPr id="30" name="Rectangle 29"/>
          <p:cNvSpPr/>
          <p:nvPr/>
        </p:nvSpPr>
        <p:spPr>
          <a:xfrm>
            <a:off x="1976880" y="4340740"/>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70C0"/>
                </a:solidFill>
                <a:effectLst>
                  <a:outerShdw blurRad="38100" dist="38100" dir="2700000" algn="tl">
                    <a:srgbClr val="000000">
                      <a:alpha val="43137"/>
                    </a:srgbClr>
                  </a:outerShdw>
                </a:effectLst>
              </a:rPr>
              <a:t>Philippines</a:t>
            </a:r>
          </a:p>
        </p:txBody>
      </p:sp>
      <p:sp>
        <p:nvSpPr>
          <p:cNvPr id="31" name="Rectangle 30"/>
          <p:cNvSpPr/>
          <p:nvPr/>
        </p:nvSpPr>
        <p:spPr>
          <a:xfrm>
            <a:off x="1396102" y="2248075"/>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70C0"/>
                </a:solidFill>
                <a:effectLst>
                  <a:outerShdw blurRad="38100" dist="38100" dir="2700000" algn="tl">
                    <a:srgbClr val="000000">
                      <a:alpha val="43137"/>
                    </a:srgbClr>
                  </a:outerShdw>
                </a:effectLst>
              </a:rPr>
              <a:t>Persian Gulf</a:t>
            </a:r>
          </a:p>
        </p:txBody>
      </p:sp>
      <p:sp>
        <p:nvSpPr>
          <p:cNvPr id="32" name="Rectangle 31"/>
          <p:cNvSpPr/>
          <p:nvPr/>
        </p:nvSpPr>
        <p:spPr>
          <a:xfrm>
            <a:off x="5686753" y="2453953"/>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70C0"/>
                </a:solidFill>
                <a:effectLst>
                  <a:outerShdw blurRad="38100" dist="38100" dir="2700000" algn="tl">
                    <a:srgbClr val="000000">
                      <a:alpha val="43137"/>
                    </a:srgbClr>
                  </a:outerShdw>
                </a:effectLst>
              </a:rPr>
              <a:t>Korea</a:t>
            </a:r>
          </a:p>
        </p:txBody>
      </p:sp>
      <p:sp>
        <p:nvSpPr>
          <p:cNvPr id="33" name="Rectangle 32"/>
          <p:cNvSpPr/>
          <p:nvPr/>
        </p:nvSpPr>
        <p:spPr>
          <a:xfrm>
            <a:off x="4238704" y="1571100"/>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smtClean="0">
              <a:solidFill>
                <a:schemeClr val="tx1"/>
              </a:solidFill>
            </a:endParaRPr>
          </a:p>
          <a:p>
            <a:pPr algn="ctr"/>
            <a:r>
              <a:rPr lang="en-US" sz="1400" b="1" dirty="0" smtClean="0">
                <a:solidFill>
                  <a:schemeClr val="tx1"/>
                </a:solidFill>
              </a:rPr>
              <a:t>Evolving</a:t>
            </a:r>
          </a:p>
          <a:p>
            <a:pPr algn="ctr"/>
            <a:r>
              <a:rPr lang="en-US" sz="1400" b="1" dirty="0" smtClean="0">
                <a:solidFill>
                  <a:schemeClr val="tx1"/>
                </a:solidFill>
              </a:rPr>
              <a:t>Threat</a:t>
            </a:r>
          </a:p>
        </p:txBody>
      </p:sp>
      <p:sp>
        <p:nvSpPr>
          <p:cNvPr id="35" name="Rectangle 34"/>
          <p:cNvSpPr/>
          <p:nvPr/>
        </p:nvSpPr>
        <p:spPr>
          <a:xfrm>
            <a:off x="5678573" y="3675411"/>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70C0"/>
                </a:solidFill>
                <a:effectLst>
                  <a:outerShdw blurRad="38100" dist="38100" dir="2700000" algn="tl">
                    <a:srgbClr val="000000">
                      <a:alpha val="43137"/>
                    </a:srgbClr>
                  </a:outerShdw>
                </a:effectLst>
              </a:rPr>
              <a:t>Ukraine</a:t>
            </a:r>
          </a:p>
        </p:txBody>
      </p:sp>
      <p:sp>
        <p:nvSpPr>
          <p:cNvPr id="36" name="Rectangle 35"/>
          <p:cNvSpPr/>
          <p:nvPr/>
        </p:nvSpPr>
        <p:spPr>
          <a:xfrm>
            <a:off x="4744771" y="4559658"/>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70C0"/>
                </a:solidFill>
                <a:effectLst>
                  <a:outerShdw blurRad="38100" dist="38100" dir="2700000" algn="tl">
                    <a:srgbClr val="000000">
                      <a:alpha val="43137"/>
                    </a:srgbClr>
                  </a:outerShdw>
                </a:effectLst>
              </a:rPr>
              <a:t>Syria</a:t>
            </a:r>
          </a:p>
        </p:txBody>
      </p:sp>
      <p:sp>
        <p:nvSpPr>
          <p:cNvPr id="4" name="Rectangle 3"/>
          <p:cNvSpPr/>
          <p:nvPr/>
        </p:nvSpPr>
        <p:spPr>
          <a:xfrm>
            <a:off x="1789044" y="1050960"/>
            <a:ext cx="5592417" cy="48926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9188" t="-129" r="20367" b="129"/>
          <a:stretch/>
        </p:blipFill>
        <p:spPr>
          <a:xfrm>
            <a:off x="19456" y="4536669"/>
            <a:ext cx="1752600" cy="1779535"/>
          </a:xfrm>
          <a:prstGeom prst="rect">
            <a:avLst/>
          </a:prstGeom>
          <a:ln w="28575">
            <a:solidFill>
              <a:schemeClr val="tx1"/>
            </a:solidFill>
          </a:ln>
          <a:effectLst>
            <a:outerShdw blurRad="50800" dist="38100" dir="2700000" algn="tl" rotWithShape="0">
              <a:prstClr val="black">
                <a:alpha val="40000"/>
              </a:prstClr>
            </a:outerShdw>
          </a:effectLst>
        </p:spPr>
      </p:pic>
      <p:sp>
        <p:nvSpPr>
          <p:cNvPr id="15" name="Rectangle 14"/>
          <p:cNvSpPr/>
          <p:nvPr/>
        </p:nvSpPr>
        <p:spPr>
          <a:xfrm>
            <a:off x="685800" y="5943600"/>
            <a:ext cx="8001000" cy="762000"/>
          </a:xfrm>
          <a:prstGeom prst="rect">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ffectLst>
                  <a:outerShdw blurRad="38100" dist="38100" dir="2700000" algn="tl">
                    <a:srgbClr val="000000">
                      <a:alpha val="43137"/>
                    </a:srgbClr>
                  </a:outerShdw>
                </a:effectLst>
              </a:rPr>
              <a:t>High Global Demand…Still a Contested Environment</a:t>
            </a:r>
            <a:endParaRPr lang="en-US" sz="2800" b="1" dirty="0">
              <a:solidFill>
                <a:schemeClr val="bg1"/>
              </a:solidFill>
              <a:effectLst>
                <a:outerShdw blurRad="38100" dist="38100" dir="2700000" algn="tl">
                  <a:srgbClr val="000000">
                    <a:alpha val="43137"/>
                  </a:srgbClr>
                </a:outerShdw>
              </a:effectLst>
            </a:endParaRPr>
          </a:p>
        </p:txBody>
      </p:sp>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l="1730" t="14854" r="545" b="23757"/>
          <a:stretch/>
        </p:blipFill>
        <p:spPr>
          <a:xfrm flipH="1">
            <a:off x="-1" y="1066801"/>
            <a:ext cx="1779104" cy="1676401"/>
          </a:xfrm>
          <a:prstGeom prst="rect">
            <a:avLst/>
          </a:prstGeom>
          <a:ln w="28575">
            <a:solidFill>
              <a:schemeClr val="tx1"/>
            </a:solidFill>
          </a:ln>
          <a:effectLst>
            <a:outerShdw blurRad="50800" dist="38100" dir="2700000" algn="tl" rotWithShape="0">
              <a:prstClr val="black">
                <a:alpha val="40000"/>
              </a:prstClr>
            </a:outerShdw>
          </a:effectLst>
        </p:spPr>
      </p:pic>
      <p:sp>
        <p:nvSpPr>
          <p:cNvPr id="34" name="Rectangle 33"/>
          <p:cNvSpPr/>
          <p:nvPr/>
        </p:nvSpPr>
        <p:spPr>
          <a:xfrm>
            <a:off x="4206408" y="1040242"/>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70C0"/>
                </a:solidFill>
                <a:effectLst>
                  <a:outerShdw blurRad="38100" dist="38100" dir="2700000" algn="tl">
                    <a:srgbClr val="000000">
                      <a:alpha val="43137"/>
                    </a:srgbClr>
                  </a:outerShdw>
                </a:effectLst>
              </a:rPr>
              <a:t>Balkans</a:t>
            </a:r>
          </a:p>
        </p:txBody>
      </p:sp>
      <p:sp>
        <p:nvSpPr>
          <p:cNvPr id="37" name="Rectangle 36"/>
          <p:cNvSpPr/>
          <p:nvPr/>
        </p:nvSpPr>
        <p:spPr>
          <a:xfrm>
            <a:off x="5121887" y="3004455"/>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smtClean="0">
              <a:solidFill>
                <a:schemeClr val="tx1"/>
              </a:solidFill>
            </a:endParaRPr>
          </a:p>
          <a:p>
            <a:pPr algn="ctr"/>
            <a:r>
              <a:rPr lang="en-US" sz="1400" b="1" dirty="0" smtClean="0">
                <a:solidFill>
                  <a:schemeClr val="tx1"/>
                </a:solidFill>
              </a:rPr>
              <a:t>Smaller Army</a:t>
            </a:r>
          </a:p>
        </p:txBody>
      </p:sp>
      <p:sp>
        <p:nvSpPr>
          <p:cNvPr id="38" name="Rectangle 37"/>
          <p:cNvSpPr/>
          <p:nvPr/>
        </p:nvSpPr>
        <p:spPr>
          <a:xfrm>
            <a:off x="3296971" y="4776127"/>
            <a:ext cx="1981200" cy="14950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70C0"/>
                </a:solidFill>
                <a:effectLst>
                  <a:outerShdw blurRad="38100" dist="38100" dir="2700000" algn="tl">
                    <a:srgbClr val="000000">
                      <a:alpha val="43137"/>
                    </a:srgbClr>
                  </a:outerShdw>
                </a:effectLst>
              </a:rPr>
              <a:t>Homeland</a:t>
            </a:r>
          </a:p>
          <a:p>
            <a:pPr algn="ctr"/>
            <a:r>
              <a:rPr lang="en-US" sz="1400" b="1" dirty="0" smtClean="0">
                <a:solidFill>
                  <a:srgbClr val="0070C0"/>
                </a:solidFill>
                <a:effectLst>
                  <a:outerShdw blurRad="38100" dist="38100" dir="2700000" algn="tl">
                    <a:srgbClr val="000000">
                      <a:alpha val="43137"/>
                    </a:srgbClr>
                  </a:outerShdw>
                </a:effectLst>
              </a:rPr>
              <a:t>Defense</a:t>
            </a:r>
          </a:p>
        </p:txBody>
      </p:sp>
    </p:spTree>
    <p:extLst>
      <p:ext uri="{BB962C8B-B14F-4D97-AF65-F5344CB8AC3E}">
        <p14:creationId xmlns:p14="http://schemas.microsoft.com/office/powerpoint/2010/main" val="1956198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1"/>
          <p:cNvSpPr txBox="1"/>
          <p:nvPr/>
        </p:nvSpPr>
        <p:spPr>
          <a:xfrm>
            <a:off x="1836474" y="247600"/>
            <a:ext cx="5507277" cy="769441"/>
          </a:xfrm>
          <a:prstGeom prst="rect">
            <a:avLst/>
          </a:prstGeom>
          <a:noFill/>
        </p:spPr>
        <p:txBody>
          <a:bodyPr wrap="none" rtlCol="0">
            <a:spAutoFit/>
          </a:bodyPr>
          <a:lstStyle/>
          <a:p>
            <a:r>
              <a:rPr lang="en-US" sz="4400" b="1" dirty="0" smtClean="0">
                <a:solidFill>
                  <a:schemeClr val="bg1"/>
                </a:solidFill>
                <a:effectLst>
                  <a:outerShdw blurRad="38100" dist="38100" dir="2700000" algn="tl">
                    <a:srgbClr val="000000">
                      <a:alpha val="43137"/>
                    </a:srgbClr>
                  </a:outerShdw>
                </a:effectLst>
              </a:rPr>
              <a:t>How Did We Get here?</a:t>
            </a:r>
            <a:endParaRPr lang="en-US" sz="4400" b="1" dirty="0">
              <a:solidFill>
                <a:schemeClr val="bg1"/>
              </a:solidFill>
              <a:effectLst>
                <a:outerShdw blurRad="38100" dist="38100" dir="2700000" algn="tl">
                  <a:srgbClr val="000000">
                    <a:alpha val="43137"/>
                  </a:srgbClr>
                </a:outerShdw>
              </a:effectLst>
            </a:endParaRPr>
          </a:p>
        </p:txBody>
      </p:sp>
      <p:sp>
        <p:nvSpPr>
          <p:cNvPr id="123" name="Rectangle 122"/>
          <p:cNvSpPr/>
          <p:nvPr/>
        </p:nvSpPr>
        <p:spPr>
          <a:xfrm>
            <a:off x="339969" y="1652954"/>
            <a:ext cx="8534400" cy="228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flipV="1">
            <a:off x="416169" y="1424354"/>
            <a:ext cx="287227" cy="228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32906" y="1145885"/>
            <a:ext cx="1324593" cy="307777"/>
          </a:xfrm>
          <a:prstGeom prst="rect">
            <a:avLst/>
          </a:prstGeom>
          <a:noFill/>
        </p:spPr>
        <p:txBody>
          <a:bodyPr wrap="none" rtlCol="0">
            <a:spAutoFit/>
          </a:bodyPr>
          <a:lstStyle/>
          <a:p>
            <a:r>
              <a:rPr lang="en-US" sz="1400" b="1" dirty="0" smtClean="0"/>
              <a:t>Transformation</a:t>
            </a:r>
            <a:endParaRPr lang="en-US" sz="1400" b="1" dirty="0"/>
          </a:p>
        </p:txBody>
      </p:sp>
      <p:sp>
        <p:nvSpPr>
          <p:cNvPr id="126" name="Isosceles Triangle 125"/>
          <p:cNvSpPr/>
          <p:nvPr/>
        </p:nvSpPr>
        <p:spPr>
          <a:xfrm>
            <a:off x="1213885" y="1913792"/>
            <a:ext cx="287227" cy="228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937856" y="2107177"/>
            <a:ext cx="849913" cy="307777"/>
          </a:xfrm>
          <a:prstGeom prst="rect">
            <a:avLst/>
          </a:prstGeom>
          <a:noFill/>
        </p:spPr>
        <p:txBody>
          <a:bodyPr wrap="none" rtlCol="0">
            <a:spAutoFit/>
          </a:bodyPr>
          <a:lstStyle/>
          <a:p>
            <a:r>
              <a:rPr lang="en-US" sz="1400" b="1" dirty="0" smtClean="0"/>
              <a:t>Crusader</a:t>
            </a:r>
            <a:endParaRPr lang="en-US" sz="1400" b="1" dirty="0"/>
          </a:p>
        </p:txBody>
      </p:sp>
      <p:sp>
        <p:nvSpPr>
          <p:cNvPr id="128" name="Isosceles Triangle 127"/>
          <p:cNvSpPr/>
          <p:nvPr/>
        </p:nvSpPr>
        <p:spPr>
          <a:xfrm flipV="1">
            <a:off x="2141839" y="1424354"/>
            <a:ext cx="287227" cy="228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990940" y="1145885"/>
            <a:ext cx="582275" cy="307777"/>
          </a:xfrm>
          <a:prstGeom prst="rect">
            <a:avLst/>
          </a:prstGeom>
          <a:noFill/>
        </p:spPr>
        <p:txBody>
          <a:bodyPr wrap="none" rtlCol="0">
            <a:spAutoFit/>
          </a:bodyPr>
          <a:lstStyle/>
          <a:p>
            <a:r>
              <a:rPr lang="en-US" sz="1400" b="1" dirty="0" smtClean="0"/>
              <a:t>NLOS</a:t>
            </a:r>
            <a:endParaRPr lang="en-US" sz="1400" b="1" dirty="0"/>
          </a:p>
        </p:txBody>
      </p:sp>
      <p:sp>
        <p:nvSpPr>
          <p:cNvPr id="132" name="Isosceles Triangle 131"/>
          <p:cNvSpPr/>
          <p:nvPr/>
        </p:nvSpPr>
        <p:spPr>
          <a:xfrm>
            <a:off x="2966485" y="1881554"/>
            <a:ext cx="287227" cy="228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602533" y="2051493"/>
            <a:ext cx="1005788" cy="738664"/>
          </a:xfrm>
          <a:prstGeom prst="rect">
            <a:avLst/>
          </a:prstGeom>
          <a:noFill/>
        </p:spPr>
        <p:txBody>
          <a:bodyPr wrap="none" rtlCol="0">
            <a:spAutoFit/>
          </a:bodyPr>
          <a:lstStyle/>
          <a:p>
            <a:pPr algn="ctr"/>
            <a:r>
              <a:rPr lang="en-US" sz="1400" b="1" dirty="0" smtClean="0"/>
              <a:t>EBO</a:t>
            </a:r>
          </a:p>
          <a:p>
            <a:pPr algn="ctr"/>
            <a:r>
              <a:rPr lang="en-US" sz="1400" b="1" dirty="0" smtClean="0"/>
              <a:t>Non-Lethal</a:t>
            </a:r>
          </a:p>
          <a:p>
            <a:pPr algn="ctr"/>
            <a:r>
              <a:rPr lang="en-US" sz="1400" b="1" dirty="0" smtClean="0"/>
              <a:t>Fires</a:t>
            </a:r>
          </a:p>
        </p:txBody>
      </p:sp>
      <p:sp>
        <p:nvSpPr>
          <p:cNvPr id="134" name="Isosceles Triangle 133"/>
          <p:cNvSpPr/>
          <p:nvPr/>
        </p:nvSpPr>
        <p:spPr>
          <a:xfrm flipV="1">
            <a:off x="3794793" y="1424354"/>
            <a:ext cx="287227" cy="228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3558550" y="1145885"/>
            <a:ext cx="752963" cy="307777"/>
          </a:xfrm>
          <a:prstGeom prst="rect">
            <a:avLst/>
          </a:prstGeom>
          <a:noFill/>
        </p:spPr>
        <p:txBody>
          <a:bodyPr wrap="none" rtlCol="0">
            <a:spAutoFit/>
          </a:bodyPr>
          <a:lstStyle/>
          <a:p>
            <a:pPr algn="ctr"/>
            <a:r>
              <a:rPr lang="en-US" sz="1400" b="1" dirty="0" smtClean="0"/>
              <a:t>SECFOR</a:t>
            </a:r>
            <a:endParaRPr lang="en-US" sz="1400" b="1" dirty="0"/>
          </a:p>
        </p:txBody>
      </p:sp>
      <p:sp>
        <p:nvSpPr>
          <p:cNvPr id="136" name="Isosceles Triangle 135"/>
          <p:cNvSpPr/>
          <p:nvPr/>
        </p:nvSpPr>
        <p:spPr>
          <a:xfrm>
            <a:off x="5002825" y="1881554"/>
            <a:ext cx="287227" cy="228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4696458" y="2074939"/>
            <a:ext cx="949234" cy="523220"/>
          </a:xfrm>
          <a:prstGeom prst="rect">
            <a:avLst/>
          </a:prstGeom>
          <a:noFill/>
        </p:spPr>
        <p:txBody>
          <a:bodyPr wrap="none" rtlCol="0">
            <a:spAutoFit/>
          </a:bodyPr>
          <a:lstStyle/>
          <a:p>
            <a:pPr algn="ctr"/>
            <a:r>
              <a:rPr lang="en-US" sz="1400" b="1" dirty="0" smtClean="0"/>
              <a:t>Maneuver</a:t>
            </a:r>
          </a:p>
          <a:p>
            <a:pPr algn="ctr"/>
            <a:r>
              <a:rPr lang="en-US" sz="1400" b="1" dirty="0" smtClean="0"/>
              <a:t>Battalions</a:t>
            </a:r>
          </a:p>
        </p:txBody>
      </p:sp>
      <p:sp>
        <p:nvSpPr>
          <p:cNvPr id="138" name="Isosceles Triangle 137"/>
          <p:cNvSpPr/>
          <p:nvPr/>
        </p:nvSpPr>
        <p:spPr>
          <a:xfrm flipV="1">
            <a:off x="5995449" y="1424354"/>
            <a:ext cx="287227" cy="228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5544726" y="1145885"/>
            <a:ext cx="1181927" cy="307777"/>
          </a:xfrm>
          <a:prstGeom prst="rect">
            <a:avLst/>
          </a:prstGeom>
          <a:noFill/>
        </p:spPr>
        <p:txBody>
          <a:bodyPr wrap="none" rtlCol="0">
            <a:spAutoFit/>
          </a:bodyPr>
          <a:lstStyle/>
          <a:p>
            <a:pPr algn="ctr"/>
            <a:r>
              <a:rPr lang="en-US" sz="1400" b="1" dirty="0" smtClean="0"/>
              <a:t>ATACMS SLEP</a:t>
            </a:r>
            <a:endParaRPr lang="en-US" sz="1400" b="1" dirty="0"/>
          </a:p>
        </p:txBody>
      </p:sp>
      <p:sp>
        <p:nvSpPr>
          <p:cNvPr id="140" name="Isosceles Triangle 139"/>
          <p:cNvSpPr/>
          <p:nvPr/>
        </p:nvSpPr>
        <p:spPr>
          <a:xfrm>
            <a:off x="7088502" y="1881554"/>
            <a:ext cx="287227" cy="2286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nvSpPr>
        <p:spPr>
          <a:xfrm>
            <a:off x="6785565" y="2074939"/>
            <a:ext cx="942374" cy="523220"/>
          </a:xfrm>
          <a:prstGeom prst="rect">
            <a:avLst/>
          </a:prstGeom>
          <a:noFill/>
        </p:spPr>
        <p:txBody>
          <a:bodyPr wrap="none" rtlCol="0">
            <a:spAutoFit/>
          </a:bodyPr>
          <a:lstStyle/>
          <a:p>
            <a:pPr algn="ctr"/>
            <a:r>
              <a:rPr lang="en-US" sz="1400" b="1" dirty="0" smtClean="0"/>
              <a:t>CENTCOM</a:t>
            </a:r>
          </a:p>
          <a:p>
            <a:pPr algn="ctr"/>
            <a:r>
              <a:rPr lang="en-US" sz="1400" b="1" dirty="0" smtClean="0"/>
              <a:t>FIB MSN</a:t>
            </a:r>
          </a:p>
        </p:txBody>
      </p:sp>
      <p:sp>
        <p:nvSpPr>
          <p:cNvPr id="144" name="Isosceles Triangle 143"/>
          <p:cNvSpPr/>
          <p:nvPr/>
        </p:nvSpPr>
        <p:spPr>
          <a:xfrm flipV="1">
            <a:off x="8066965" y="1424354"/>
            <a:ext cx="287227" cy="2286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nvSpPr>
        <p:spPr>
          <a:xfrm>
            <a:off x="7708256" y="1145885"/>
            <a:ext cx="997902" cy="307777"/>
          </a:xfrm>
          <a:prstGeom prst="rect">
            <a:avLst/>
          </a:prstGeom>
          <a:noFill/>
        </p:spPr>
        <p:txBody>
          <a:bodyPr wrap="none" rtlCol="0">
            <a:spAutoFit/>
          </a:bodyPr>
          <a:lstStyle/>
          <a:p>
            <a:pPr algn="ctr"/>
            <a:r>
              <a:rPr lang="en-US" sz="1400" b="1" dirty="0" smtClean="0"/>
              <a:t>DIVARTYS?</a:t>
            </a:r>
            <a:endParaRPr lang="en-US" sz="1400" b="1" dirty="0"/>
          </a:p>
        </p:txBody>
      </p:sp>
      <p:sp>
        <p:nvSpPr>
          <p:cNvPr id="146" name="TextBox 145"/>
          <p:cNvSpPr txBox="1"/>
          <p:nvPr/>
        </p:nvSpPr>
        <p:spPr>
          <a:xfrm>
            <a:off x="3230266" y="1606015"/>
            <a:ext cx="2704395" cy="307777"/>
          </a:xfrm>
          <a:prstGeom prst="rect">
            <a:avLst/>
          </a:prstGeom>
          <a:noFill/>
        </p:spPr>
        <p:txBody>
          <a:bodyPr wrap="none" rtlCol="0">
            <a:spAutoFit/>
          </a:bodyPr>
          <a:lstStyle/>
          <a:p>
            <a:r>
              <a:rPr lang="en-US" sz="1400" b="1" dirty="0" smtClean="0"/>
              <a:t>FA History and Relevancy Struggle</a:t>
            </a:r>
            <a:endParaRPr lang="en-US" sz="1400" b="1" dirty="0"/>
          </a:p>
        </p:txBody>
      </p:sp>
      <p:cxnSp>
        <p:nvCxnSpPr>
          <p:cNvPr id="148" name="Straight Connector 147"/>
          <p:cNvCxnSpPr/>
          <p:nvPr/>
        </p:nvCxnSpPr>
        <p:spPr>
          <a:xfrm>
            <a:off x="0" y="2971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048000" y="2971800"/>
            <a:ext cx="0" cy="388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096000" y="2971800"/>
            <a:ext cx="0" cy="388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1524000" y="3733800"/>
            <a:ext cx="0" cy="198120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457200" y="3006970"/>
            <a:ext cx="2157450" cy="338554"/>
          </a:xfrm>
          <a:prstGeom prst="rect">
            <a:avLst/>
          </a:prstGeom>
          <a:noFill/>
        </p:spPr>
        <p:txBody>
          <a:bodyPr wrap="none" rtlCol="0">
            <a:spAutoFit/>
          </a:bodyPr>
          <a:lstStyle/>
          <a:p>
            <a:r>
              <a:rPr lang="en-US" sz="1600" b="1" dirty="0" smtClean="0"/>
              <a:t>FA Post Transformation</a:t>
            </a:r>
            <a:endParaRPr lang="en-US" sz="1600" b="1" dirty="0"/>
          </a:p>
        </p:txBody>
      </p:sp>
      <p:sp>
        <p:nvSpPr>
          <p:cNvPr id="157" name="TextBox 156"/>
          <p:cNvSpPr txBox="1"/>
          <p:nvPr/>
        </p:nvSpPr>
        <p:spPr>
          <a:xfrm>
            <a:off x="3457904" y="3006970"/>
            <a:ext cx="2324547" cy="338554"/>
          </a:xfrm>
          <a:prstGeom prst="rect">
            <a:avLst/>
          </a:prstGeom>
          <a:noFill/>
        </p:spPr>
        <p:txBody>
          <a:bodyPr wrap="none" rtlCol="0">
            <a:spAutoFit/>
          </a:bodyPr>
          <a:lstStyle/>
          <a:p>
            <a:r>
              <a:rPr lang="en-US" sz="1600" b="1" dirty="0" smtClean="0"/>
              <a:t>ADA Post Transformation</a:t>
            </a:r>
            <a:endParaRPr lang="en-US" sz="1600" b="1" dirty="0"/>
          </a:p>
        </p:txBody>
      </p:sp>
      <p:cxnSp>
        <p:nvCxnSpPr>
          <p:cNvPr id="158" name="Straight Arrow Connector 157"/>
          <p:cNvCxnSpPr/>
          <p:nvPr/>
        </p:nvCxnSpPr>
        <p:spPr>
          <a:xfrm rot="16200000">
            <a:off x="4513384" y="3962400"/>
            <a:ext cx="0" cy="220980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1114272" y="3352800"/>
            <a:ext cx="819455" cy="369332"/>
          </a:xfrm>
          <a:prstGeom prst="rect">
            <a:avLst/>
          </a:prstGeom>
          <a:noFill/>
        </p:spPr>
        <p:txBody>
          <a:bodyPr wrap="none" rtlCol="0">
            <a:spAutoFit/>
          </a:bodyPr>
          <a:lstStyle/>
          <a:p>
            <a:r>
              <a:rPr lang="en-US" dirty="0" smtClean="0"/>
              <a:t>Sensor</a:t>
            </a:r>
            <a:endParaRPr lang="en-US" dirty="0"/>
          </a:p>
        </p:txBody>
      </p:sp>
      <p:sp>
        <p:nvSpPr>
          <p:cNvPr id="160" name="TextBox 159"/>
          <p:cNvSpPr txBox="1"/>
          <p:nvPr/>
        </p:nvSpPr>
        <p:spPr>
          <a:xfrm>
            <a:off x="1066800" y="5679832"/>
            <a:ext cx="925959" cy="369332"/>
          </a:xfrm>
          <a:prstGeom prst="rect">
            <a:avLst/>
          </a:prstGeom>
          <a:noFill/>
        </p:spPr>
        <p:txBody>
          <a:bodyPr wrap="none" rtlCol="0">
            <a:spAutoFit/>
          </a:bodyPr>
          <a:lstStyle/>
          <a:p>
            <a:r>
              <a:rPr lang="en-US" dirty="0" smtClean="0"/>
              <a:t>Shooter</a:t>
            </a:r>
            <a:endParaRPr lang="en-US" dirty="0"/>
          </a:p>
        </p:txBody>
      </p:sp>
      <p:sp>
        <p:nvSpPr>
          <p:cNvPr id="161" name="TextBox 160"/>
          <p:cNvSpPr txBox="1"/>
          <p:nvPr/>
        </p:nvSpPr>
        <p:spPr>
          <a:xfrm>
            <a:off x="1752600" y="4191000"/>
            <a:ext cx="1032847" cy="923330"/>
          </a:xfrm>
          <a:prstGeom prst="rect">
            <a:avLst/>
          </a:prstGeom>
          <a:noFill/>
        </p:spPr>
        <p:txBody>
          <a:bodyPr wrap="none" rtlCol="0">
            <a:spAutoFit/>
          </a:bodyPr>
          <a:lstStyle/>
          <a:p>
            <a:pPr algn="ctr"/>
            <a:r>
              <a:rPr lang="en-US" dirty="0" smtClean="0"/>
              <a:t>Precision</a:t>
            </a:r>
          </a:p>
          <a:p>
            <a:pPr algn="ctr"/>
            <a:r>
              <a:rPr lang="en-US" dirty="0" smtClean="0"/>
              <a:t>Fires </a:t>
            </a:r>
          </a:p>
          <a:p>
            <a:pPr algn="ctr"/>
            <a:r>
              <a:rPr lang="en-US" dirty="0" smtClean="0"/>
              <a:t>ISO BCTs</a:t>
            </a:r>
            <a:endParaRPr lang="en-US" dirty="0"/>
          </a:p>
        </p:txBody>
      </p:sp>
      <p:sp>
        <p:nvSpPr>
          <p:cNvPr id="162" name="TextBox 161"/>
          <p:cNvSpPr txBox="1"/>
          <p:nvPr/>
        </p:nvSpPr>
        <p:spPr>
          <a:xfrm>
            <a:off x="361306" y="6104637"/>
            <a:ext cx="2379498" cy="523220"/>
          </a:xfrm>
          <a:prstGeom prst="rect">
            <a:avLst/>
          </a:prstGeom>
          <a:solidFill>
            <a:schemeClr val="bg1">
              <a:lumMod val="95000"/>
            </a:schemeClr>
          </a:solidFill>
          <a:ln>
            <a:solidFill>
              <a:schemeClr val="tx1"/>
            </a:solidFill>
          </a:ln>
        </p:spPr>
        <p:txBody>
          <a:bodyPr wrap="none" rtlCol="0">
            <a:spAutoFit/>
          </a:bodyPr>
          <a:lstStyle/>
          <a:p>
            <a:r>
              <a:rPr lang="en-US" sz="1400" b="1" dirty="0" smtClean="0"/>
              <a:t>Decentralized Force Structure</a:t>
            </a:r>
          </a:p>
          <a:p>
            <a:r>
              <a:rPr lang="en-US" sz="1400" b="1" dirty="0" smtClean="0"/>
              <a:t>Decentralized MSN CMD</a:t>
            </a:r>
            <a:endParaRPr lang="en-US" sz="1400" b="1" dirty="0"/>
          </a:p>
        </p:txBody>
      </p:sp>
      <p:sp>
        <p:nvSpPr>
          <p:cNvPr id="163" name="TextBox 162"/>
          <p:cNvSpPr txBox="1"/>
          <p:nvPr/>
        </p:nvSpPr>
        <p:spPr>
          <a:xfrm>
            <a:off x="3335502" y="6106180"/>
            <a:ext cx="2195153" cy="523220"/>
          </a:xfrm>
          <a:prstGeom prst="rect">
            <a:avLst/>
          </a:prstGeom>
          <a:solidFill>
            <a:schemeClr val="bg1">
              <a:lumMod val="95000"/>
            </a:schemeClr>
          </a:solidFill>
          <a:ln>
            <a:solidFill>
              <a:schemeClr val="tx1"/>
            </a:solidFill>
          </a:ln>
        </p:spPr>
        <p:txBody>
          <a:bodyPr wrap="none" rtlCol="0">
            <a:spAutoFit/>
          </a:bodyPr>
          <a:lstStyle/>
          <a:p>
            <a:r>
              <a:rPr lang="en-US" sz="1400" b="1" dirty="0" smtClean="0"/>
              <a:t>Centralized Force Structure</a:t>
            </a:r>
          </a:p>
          <a:p>
            <a:r>
              <a:rPr lang="en-US" sz="1400" b="1" dirty="0" smtClean="0"/>
              <a:t>Centralized MSN CMD</a:t>
            </a:r>
            <a:endParaRPr lang="en-US" sz="1400" b="1" dirty="0"/>
          </a:p>
        </p:txBody>
      </p:sp>
      <p:sp>
        <p:nvSpPr>
          <p:cNvPr id="165" name="TextBox 164"/>
          <p:cNvSpPr txBox="1"/>
          <p:nvPr/>
        </p:nvSpPr>
        <p:spPr>
          <a:xfrm>
            <a:off x="4034912" y="4029670"/>
            <a:ext cx="912622" cy="923330"/>
          </a:xfrm>
          <a:prstGeom prst="rect">
            <a:avLst/>
          </a:prstGeom>
          <a:noFill/>
        </p:spPr>
        <p:txBody>
          <a:bodyPr wrap="none" rtlCol="0">
            <a:spAutoFit/>
          </a:bodyPr>
          <a:lstStyle/>
          <a:p>
            <a:pPr algn="ctr"/>
            <a:r>
              <a:rPr lang="en-US" dirty="0" smtClean="0"/>
              <a:t>WAS</a:t>
            </a:r>
          </a:p>
          <a:p>
            <a:pPr algn="ctr"/>
            <a:r>
              <a:rPr lang="en-US" dirty="0" smtClean="0"/>
              <a:t>ISO</a:t>
            </a:r>
          </a:p>
          <a:p>
            <a:pPr algn="ctr"/>
            <a:r>
              <a:rPr lang="en-US" dirty="0" smtClean="0"/>
              <a:t>Theater</a:t>
            </a:r>
            <a:endParaRPr lang="en-US" dirty="0"/>
          </a:p>
        </p:txBody>
      </p:sp>
      <p:sp>
        <p:nvSpPr>
          <p:cNvPr id="166" name="TextBox 165"/>
          <p:cNvSpPr txBox="1"/>
          <p:nvPr/>
        </p:nvSpPr>
        <p:spPr>
          <a:xfrm>
            <a:off x="4120139" y="5067299"/>
            <a:ext cx="753732" cy="307777"/>
          </a:xfrm>
          <a:prstGeom prst="rect">
            <a:avLst/>
          </a:prstGeom>
          <a:noFill/>
        </p:spPr>
        <p:txBody>
          <a:bodyPr wrap="none" rtlCol="0">
            <a:spAutoFit/>
          </a:bodyPr>
          <a:lstStyle/>
          <a:p>
            <a:r>
              <a:rPr lang="en-US" sz="1400" dirty="0" smtClean="0"/>
              <a:t>AAMDC</a:t>
            </a:r>
            <a:endParaRPr lang="en-US" sz="1400" dirty="0"/>
          </a:p>
        </p:txBody>
      </p:sp>
      <p:cxnSp>
        <p:nvCxnSpPr>
          <p:cNvPr id="167" name="Straight Arrow Connector 166"/>
          <p:cNvCxnSpPr/>
          <p:nvPr/>
        </p:nvCxnSpPr>
        <p:spPr>
          <a:xfrm>
            <a:off x="7626760" y="3780830"/>
            <a:ext cx="0" cy="198120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16200000">
            <a:off x="7581900" y="3619500"/>
            <a:ext cx="0" cy="220980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7239744" y="3415733"/>
            <a:ext cx="819455" cy="369332"/>
          </a:xfrm>
          <a:prstGeom prst="rect">
            <a:avLst/>
          </a:prstGeom>
          <a:noFill/>
        </p:spPr>
        <p:txBody>
          <a:bodyPr wrap="none" rtlCol="0">
            <a:spAutoFit/>
          </a:bodyPr>
          <a:lstStyle/>
          <a:p>
            <a:r>
              <a:rPr lang="en-US" dirty="0" smtClean="0"/>
              <a:t>Sensor</a:t>
            </a:r>
            <a:endParaRPr lang="en-US" dirty="0"/>
          </a:p>
        </p:txBody>
      </p:sp>
      <p:sp>
        <p:nvSpPr>
          <p:cNvPr id="170" name="TextBox 169"/>
          <p:cNvSpPr txBox="1"/>
          <p:nvPr/>
        </p:nvSpPr>
        <p:spPr>
          <a:xfrm>
            <a:off x="7192272" y="5742765"/>
            <a:ext cx="925959" cy="369332"/>
          </a:xfrm>
          <a:prstGeom prst="rect">
            <a:avLst/>
          </a:prstGeom>
          <a:noFill/>
        </p:spPr>
        <p:txBody>
          <a:bodyPr wrap="none" rtlCol="0">
            <a:spAutoFit/>
          </a:bodyPr>
          <a:lstStyle/>
          <a:p>
            <a:r>
              <a:rPr lang="en-US" dirty="0" smtClean="0"/>
              <a:t>Shooter</a:t>
            </a:r>
            <a:endParaRPr lang="en-US" dirty="0"/>
          </a:p>
        </p:txBody>
      </p:sp>
      <p:sp>
        <p:nvSpPr>
          <p:cNvPr id="171" name="TextBox 170"/>
          <p:cNvSpPr txBox="1"/>
          <p:nvPr/>
        </p:nvSpPr>
        <p:spPr>
          <a:xfrm>
            <a:off x="6166339" y="3014246"/>
            <a:ext cx="2992550" cy="338554"/>
          </a:xfrm>
          <a:prstGeom prst="rect">
            <a:avLst/>
          </a:prstGeom>
          <a:noFill/>
        </p:spPr>
        <p:txBody>
          <a:bodyPr wrap="none" rtlCol="0">
            <a:spAutoFit/>
          </a:bodyPr>
          <a:lstStyle/>
          <a:p>
            <a:r>
              <a:rPr lang="en-US" sz="1600" b="1" dirty="0" smtClean="0"/>
              <a:t>Required FIB/DIVARTY Capability</a:t>
            </a:r>
            <a:endParaRPr lang="en-US" sz="1600" b="1" dirty="0"/>
          </a:p>
        </p:txBody>
      </p:sp>
      <p:sp>
        <p:nvSpPr>
          <p:cNvPr id="172" name="TextBox 171"/>
          <p:cNvSpPr txBox="1"/>
          <p:nvPr/>
        </p:nvSpPr>
        <p:spPr>
          <a:xfrm>
            <a:off x="6850250" y="4881107"/>
            <a:ext cx="638316" cy="369332"/>
          </a:xfrm>
          <a:prstGeom prst="rect">
            <a:avLst/>
          </a:prstGeom>
          <a:noFill/>
        </p:spPr>
        <p:txBody>
          <a:bodyPr wrap="none" rtlCol="0">
            <a:spAutoFit/>
          </a:bodyPr>
          <a:lstStyle/>
          <a:p>
            <a:r>
              <a:rPr lang="en-US" dirty="0" smtClean="0"/>
              <a:t>CAM</a:t>
            </a:r>
            <a:endParaRPr lang="en-US" dirty="0"/>
          </a:p>
        </p:txBody>
      </p:sp>
      <p:sp>
        <p:nvSpPr>
          <p:cNvPr id="173" name="TextBox 172"/>
          <p:cNvSpPr txBox="1"/>
          <p:nvPr/>
        </p:nvSpPr>
        <p:spPr>
          <a:xfrm>
            <a:off x="7750076" y="4283333"/>
            <a:ext cx="618246" cy="369332"/>
          </a:xfrm>
          <a:prstGeom prst="rect">
            <a:avLst/>
          </a:prstGeom>
          <a:noFill/>
        </p:spPr>
        <p:txBody>
          <a:bodyPr wrap="none" rtlCol="0">
            <a:spAutoFit/>
          </a:bodyPr>
          <a:lstStyle/>
          <a:p>
            <a:r>
              <a:rPr lang="en-US" dirty="0" smtClean="0"/>
              <a:t>WAS</a:t>
            </a:r>
            <a:endParaRPr lang="en-US" dirty="0"/>
          </a:p>
        </p:txBody>
      </p:sp>
      <p:sp>
        <p:nvSpPr>
          <p:cNvPr id="174" name="TextBox 173"/>
          <p:cNvSpPr txBox="1"/>
          <p:nvPr/>
        </p:nvSpPr>
        <p:spPr>
          <a:xfrm>
            <a:off x="6362693" y="6119446"/>
            <a:ext cx="2379498" cy="523220"/>
          </a:xfrm>
          <a:prstGeom prst="rect">
            <a:avLst/>
          </a:prstGeom>
          <a:solidFill>
            <a:schemeClr val="bg1">
              <a:lumMod val="95000"/>
            </a:schemeClr>
          </a:solidFill>
          <a:ln>
            <a:solidFill>
              <a:schemeClr val="tx1"/>
            </a:solidFill>
          </a:ln>
        </p:spPr>
        <p:txBody>
          <a:bodyPr wrap="none" rtlCol="0">
            <a:spAutoFit/>
          </a:bodyPr>
          <a:lstStyle/>
          <a:p>
            <a:r>
              <a:rPr lang="en-US" sz="1400" b="1" dirty="0" smtClean="0"/>
              <a:t>Decentralized Force Structure</a:t>
            </a:r>
          </a:p>
          <a:p>
            <a:r>
              <a:rPr lang="en-US" sz="1400" b="1" dirty="0" smtClean="0"/>
              <a:t>Centralized MSN CMD</a:t>
            </a:r>
            <a:endParaRPr lang="en-US" sz="1400" b="1" dirty="0"/>
          </a:p>
        </p:txBody>
      </p:sp>
      <p:sp>
        <p:nvSpPr>
          <p:cNvPr id="175" name="TextBox 174"/>
          <p:cNvSpPr txBox="1"/>
          <p:nvPr/>
        </p:nvSpPr>
        <p:spPr>
          <a:xfrm>
            <a:off x="850980" y="2687469"/>
            <a:ext cx="7478266" cy="307777"/>
          </a:xfrm>
          <a:prstGeom prst="rect">
            <a:avLst/>
          </a:prstGeom>
          <a:noFill/>
        </p:spPr>
        <p:txBody>
          <a:bodyPr wrap="none" rtlCol="0">
            <a:spAutoFit/>
          </a:bodyPr>
          <a:lstStyle/>
          <a:p>
            <a:r>
              <a:rPr lang="en-US" sz="1400" b="1" dirty="0" smtClean="0"/>
              <a:t>Precision Fires arrived too late to the Force to become a “Game Changer” (QRU, GMLRS, Excalibur)</a:t>
            </a:r>
            <a:endParaRPr lang="en-US" sz="1400" b="1" dirty="0"/>
          </a:p>
        </p:txBody>
      </p:sp>
    </p:spTree>
    <p:extLst>
      <p:ext uri="{BB962C8B-B14F-4D97-AF65-F5344CB8AC3E}">
        <p14:creationId xmlns:p14="http://schemas.microsoft.com/office/powerpoint/2010/main" val="1412940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73940"/>
            <a:ext cx="8077200" cy="1815882"/>
          </a:xfrm>
          <a:prstGeom prst="rect">
            <a:avLst/>
          </a:prstGeom>
          <a:noFill/>
        </p:spPr>
        <p:txBody>
          <a:bodyPr wrap="square" rtlCol="0">
            <a:spAutoFit/>
          </a:bodyPr>
          <a:lstStyle/>
          <a:p>
            <a:r>
              <a:rPr lang="en-US" sz="1400" dirty="0" smtClean="0">
                <a:latin typeface=" Arial"/>
                <a:cs typeface="Arial" pitchFamily="34" charset="0"/>
              </a:rPr>
              <a:t>Senior leaders in the Division and the Operations Group “F” senior mentor believe that the establishment of a DIVARTY in the EAB Fires HQs FDU is a positive step for improving the integration and delivery of fires but that it does not go far enough in assigning the command and support relationships required for an effective fires structure in support of a Division.   Senior leaders believe that the DIVARTY must have command authority of the DS FA BNs (DS FA BNs assigned to DIVARTY), and that the Division FSE must be part of the DIVARTY, not the Division HHC/HHBN.</a:t>
            </a:r>
          </a:p>
          <a:p>
            <a:r>
              <a:rPr lang="en-US" sz="1400" dirty="0" smtClean="0">
                <a:latin typeface=" Arial"/>
                <a:cs typeface="Arial" pitchFamily="34" charset="0"/>
              </a:rPr>
              <a:t>					</a:t>
            </a:r>
          </a:p>
          <a:p>
            <a:r>
              <a:rPr lang="en-US" sz="1400" dirty="0" smtClean="0">
                <a:latin typeface=" Arial"/>
                <a:cs typeface="Arial" pitchFamily="34" charset="0"/>
              </a:rPr>
              <a:t>					MCTP after 8A WFX</a:t>
            </a:r>
            <a:endParaRPr lang="en-US" sz="1400" dirty="0">
              <a:latin typeface=" Arial"/>
            </a:endParaRPr>
          </a:p>
        </p:txBody>
      </p:sp>
      <p:sp>
        <p:nvSpPr>
          <p:cNvPr id="3" name="Title 3"/>
          <p:cNvSpPr txBox="1">
            <a:spLocks/>
          </p:cNvSpPr>
          <p:nvPr/>
        </p:nvSpPr>
        <p:spPr bwMode="auto">
          <a:xfrm>
            <a:off x="685800" y="350356"/>
            <a:ext cx="7772400" cy="9144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Defining the Problem</a:t>
            </a:r>
            <a:r>
              <a:rPr kumimoji="0" lang="en-US" sz="3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a:t>
            </a:r>
            <a:endPar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4" name="TextBox 3"/>
          <p:cNvSpPr txBox="1"/>
          <p:nvPr/>
        </p:nvSpPr>
        <p:spPr>
          <a:xfrm>
            <a:off x="533400" y="3124200"/>
            <a:ext cx="8077200" cy="1384995"/>
          </a:xfrm>
          <a:prstGeom prst="rect">
            <a:avLst/>
          </a:prstGeom>
          <a:noFill/>
        </p:spPr>
        <p:txBody>
          <a:bodyPr wrap="square" rtlCol="0">
            <a:spAutoFit/>
          </a:bodyPr>
          <a:lstStyle/>
          <a:p>
            <a:r>
              <a:rPr lang="en-US" sz="1400" i="1" dirty="0" smtClean="0">
                <a:latin typeface=" Arial"/>
              </a:rPr>
              <a:t>“My intent is to develop a common construct that enables standardized training, fires unit certification and leader development while exemplifying effective mission command, and supporting seamless cross-attachment of units with common procedures and shared understanding of this essential </a:t>
            </a:r>
            <a:r>
              <a:rPr lang="en-US" sz="1400" i="1" dirty="0" err="1" smtClean="0">
                <a:latin typeface=" Arial"/>
              </a:rPr>
              <a:t>warfighting</a:t>
            </a:r>
            <a:r>
              <a:rPr lang="en-US" sz="1400" i="1" dirty="0" smtClean="0">
                <a:latin typeface=" Arial"/>
              </a:rPr>
              <a:t> capability.”  </a:t>
            </a:r>
          </a:p>
          <a:p>
            <a:r>
              <a:rPr lang="en-US" sz="1400" i="1" dirty="0" smtClean="0">
                <a:latin typeface=" Arial"/>
              </a:rPr>
              <a:t>					GEN </a:t>
            </a:r>
            <a:r>
              <a:rPr lang="en-US" sz="1400" i="1" dirty="0" err="1" smtClean="0">
                <a:latin typeface=" Arial"/>
              </a:rPr>
              <a:t>Allyn</a:t>
            </a:r>
            <a:endParaRPr lang="en-US" sz="1400" i="1" dirty="0" smtClean="0">
              <a:latin typeface=" Arial"/>
            </a:endParaRPr>
          </a:p>
          <a:p>
            <a:endParaRPr lang="en-US" sz="1400" i="1" dirty="0">
              <a:latin typeface=" Arial"/>
            </a:endParaRPr>
          </a:p>
        </p:txBody>
      </p:sp>
      <p:cxnSp>
        <p:nvCxnSpPr>
          <p:cNvPr id="9" name="Elbow Connector 8"/>
          <p:cNvCxnSpPr/>
          <p:nvPr/>
        </p:nvCxnSpPr>
        <p:spPr>
          <a:xfrm>
            <a:off x="1056443" y="5113538"/>
            <a:ext cx="3124940" cy="816745"/>
          </a:xfrm>
          <a:prstGeom prst="bentConnector3">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4181383" y="5113538"/>
            <a:ext cx="3533312" cy="816745"/>
          </a:xfrm>
          <a:prstGeom prst="bentConnector3">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27469" y="4777951"/>
            <a:ext cx="1205779" cy="369332"/>
          </a:xfrm>
          <a:prstGeom prst="rect">
            <a:avLst/>
          </a:prstGeom>
          <a:noFill/>
        </p:spPr>
        <p:txBody>
          <a:bodyPr wrap="none" rtlCol="0">
            <a:spAutoFit/>
          </a:bodyPr>
          <a:lstStyle/>
          <a:p>
            <a:r>
              <a:rPr lang="en-US" dirty="0" smtClean="0"/>
              <a:t>DA Trained</a:t>
            </a:r>
            <a:endParaRPr lang="en-US" dirty="0"/>
          </a:p>
        </p:txBody>
      </p:sp>
      <p:sp>
        <p:nvSpPr>
          <p:cNvPr id="13" name="TextBox 12"/>
          <p:cNvSpPr txBox="1"/>
          <p:nvPr/>
        </p:nvSpPr>
        <p:spPr>
          <a:xfrm>
            <a:off x="3499287" y="5560665"/>
            <a:ext cx="1737848" cy="369332"/>
          </a:xfrm>
          <a:prstGeom prst="rect">
            <a:avLst/>
          </a:prstGeom>
          <a:noFill/>
        </p:spPr>
        <p:txBody>
          <a:bodyPr wrap="none" rtlCol="0">
            <a:spAutoFit/>
          </a:bodyPr>
          <a:lstStyle/>
          <a:p>
            <a:r>
              <a:rPr lang="en-US" dirty="0" smtClean="0"/>
              <a:t>14 Years of COIN</a:t>
            </a:r>
            <a:endParaRPr lang="en-US" dirty="0"/>
          </a:p>
        </p:txBody>
      </p:sp>
      <p:sp>
        <p:nvSpPr>
          <p:cNvPr id="14" name="TextBox 13"/>
          <p:cNvSpPr txBox="1"/>
          <p:nvPr/>
        </p:nvSpPr>
        <p:spPr>
          <a:xfrm>
            <a:off x="6100544" y="4745685"/>
            <a:ext cx="1205779" cy="369332"/>
          </a:xfrm>
          <a:prstGeom prst="rect">
            <a:avLst/>
          </a:prstGeom>
          <a:noFill/>
        </p:spPr>
        <p:txBody>
          <a:bodyPr wrap="none" rtlCol="0">
            <a:spAutoFit/>
          </a:bodyPr>
          <a:lstStyle/>
          <a:p>
            <a:r>
              <a:rPr lang="en-US" dirty="0" smtClean="0"/>
              <a:t>DA Trained</a:t>
            </a:r>
            <a:endParaRPr lang="en-US" dirty="0"/>
          </a:p>
        </p:txBody>
      </p:sp>
      <p:cxnSp>
        <p:nvCxnSpPr>
          <p:cNvPr id="16" name="Straight Arrow Connector 15"/>
          <p:cNvCxnSpPr>
            <a:stCxn id="13" idx="3"/>
          </p:cNvCxnSpPr>
          <p:nvPr/>
        </p:nvCxnSpPr>
        <p:spPr>
          <a:xfrm flipV="1">
            <a:off x="5237135" y="5147283"/>
            <a:ext cx="613249" cy="598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28154" y="4875579"/>
            <a:ext cx="1122230" cy="646331"/>
          </a:xfrm>
          <a:prstGeom prst="rect">
            <a:avLst/>
          </a:prstGeom>
          <a:noFill/>
        </p:spPr>
        <p:txBody>
          <a:bodyPr wrap="none" rtlCol="0">
            <a:spAutoFit/>
          </a:bodyPr>
          <a:lstStyle/>
          <a:p>
            <a:pPr algn="ctr"/>
            <a:r>
              <a:rPr lang="en-US" dirty="0" smtClean="0">
                <a:solidFill>
                  <a:srgbClr val="FF0000"/>
                </a:solidFill>
              </a:rPr>
              <a:t>DIVARTY’s</a:t>
            </a:r>
          </a:p>
          <a:p>
            <a:pPr algn="ctr"/>
            <a:r>
              <a:rPr lang="en-US" dirty="0" smtClean="0">
                <a:solidFill>
                  <a:srgbClr val="FF0000"/>
                </a:solidFill>
              </a:rPr>
              <a:t>Role</a:t>
            </a:r>
            <a:endParaRPr lang="en-US" dirty="0">
              <a:solidFill>
                <a:srgbClr val="FF0000"/>
              </a:solidFill>
            </a:endParaRPr>
          </a:p>
        </p:txBody>
      </p:sp>
    </p:spTree>
    <p:extLst>
      <p:ext uri="{BB962C8B-B14F-4D97-AF65-F5344CB8AC3E}">
        <p14:creationId xmlns:p14="http://schemas.microsoft.com/office/powerpoint/2010/main" val="2167719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cstate="print"/>
          <a:srcRect l="28937" r="42125" b="17531"/>
          <a:stretch>
            <a:fillRect/>
          </a:stretch>
        </p:blipFill>
        <p:spPr bwMode="auto">
          <a:xfrm>
            <a:off x="3962400" y="3924300"/>
            <a:ext cx="609600" cy="533400"/>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r="71063" b="17531"/>
          <a:stretch>
            <a:fillRect/>
          </a:stretch>
        </p:blipFill>
        <p:spPr bwMode="auto">
          <a:xfrm>
            <a:off x="2286000" y="3924300"/>
            <a:ext cx="609600" cy="533400"/>
          </a:xfrm>
          <a:prstGeom prst="rect">
            <a:avLst/>
          </a:prstGeom>
          <a:noFill/>
          <a:ln w="9525">
            <a:noFill/>
            <a:miter lim="800000"/>
            <a:headEnd/>
            <a:tailEnd/>
          </a:ln>
        </p:spPr>
      </p:pic>
      <p:pic>
        <p:nvPicPr>
          <p:cNvPr id="39940" name="Picture 3"/>
          <p:cNvPicPr>
            <a:picLocks noChangeAspect="1" noChangeArrowheads="1"/>
          </p:cNvPicPr>
          <p:nvPr/>
        </p:nvPicPr>
        <p:blipFill>
          <a:blip r:embed="rId3" cstate="print"/>
          <a:srcRect l="65109" r="9570" b="23563"/>
          <a:stretch>
            <a:fillRect/>
          </a:stretch>
        </p:blipFill>
        <p:spPr bwMode="auto">
          <a:xfrm>
            <a:off x="5257800" y="3944938"/>
            <a:ext cx="533400" cy="492125"/>
          </a:xfrm>
          <a:prstGeom prst="rect">
            <a:avLst/>
          </a:prstGeom>
          <a:noFill/>
          <a:ln w="9525">
            <a:noFill/>
            <a:miter lim="800000"/>
            <a:headEnd/>
            <a:tailEnd/>
          </a:ln>
        </p:spPr>
      </p:pic>
      <p:cxnSp>
        <p:nvCxnSpPr>
          <p:cNvPr id="210" name="Straight Connector 209"/>
          <p:cNvCxnSpPr/>
          <p:nvPr/>
        </p:nvCxnSpPr>
        <p:spPr>
          <a:xfrm>
            <a:off x="4962525" y="1866900"/>
            <a:ext cx="0" cy="22098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50" name="Rectangle 24"/>
          <p:cNvSpPr>
            <a:spLocks noChangeArrowheads="1"/>
          </p:cNvSpPr>
          <p:nvPr/>
        </p:nvSpPr>
        <p:spPr bwMode="auto">
          <a:xfrm>
            <a:off x="1143000" y="1227138"/>
            <a:ext cx="7772400" cy="4716462"/>
          </a:xfrm>
          <a:prstGeom prst="rect">
            <a:avLst/>
          </a:prstGeom>
          <a:noFill/>
          <a:ln w="28575" algn="ctr">
            <a:solidFill>
              <a:schemeClr val="tx1"/>
            </a:solidFill>
            <a:round/>
            <a:headEnd/>
            <a:tailEnd/>
          </a:ln>
        </p:spPr>
        <p:txBody>
          <a:bodyPr lIns="91424" tIns="45712" rIns="91424" bIns="45712" anchor="ctr"/>
          <a:lstStyle/>
          <a:p>
            <a:pPr algn="ctr">
              <a:defRPr/>
            </a:pPr>
            <a:endParaRPr lang="en-US" altLang="en-US" sz="1300" b="1" dirty="0">
              <a:solidFill>
                <a:srgbClr val="000000"/>
              </a:solidFill>
              <a:latin typeface="+mj-lt"/>
            </a:endParaRPr>
          </a:p>
        </p:txBody>
      </p:sp>
      <p:sp>
        <p:nvSpPr>
          <p:cNvPr id="133" name="TextBox 180"/>
          <p:cNvSpPr txBox="1">
            <a:spLocks noChangeArrowheads="1"/>
          </p:cNvSpPr>
          <p:nvPr/>
        </p:nvSpPr>
        <p:spPr bwMode="auto">
          <a:xfrm>
            <a:off x="7629525" y="3435350"/>
            <a:ext cx="692150" cy="246063"/>
          </a:xfrm>
          <a:prstGeom prst="rect">
            <a:avLst/>
          </a:prstGeom>
          <a:solidFill>
            <a:schemeClr val="bg1"/>
          </a:solidFill>
          <a:ln w="12700">
            <a:solidFill>
              <a:schemeClr val="tx1"/>
            </a:solidFill>
            <a:miter lim="800000"/>
            <a:headEnd/>
            <a:tailEnd/>
          </a:ln>
          <a:extLst/>
        </p:spPr>
        <p:txBody>
          <a:bodyPr lIns="91424" tIns="45712" rIns="91424"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en-US" sz="1000" b="1" dirty="0" smtClean="0">
                <a:solidFill>
                  <a:srgbClr val="000000"/>
                </a:solidFill>
                <a:latin typeface="+mj-lt"/>
              </a:rPr>
              <a:t>FRAGO</a:t>
            </a:r>
            <a:endParaRPr lang="en-US" altLang="en-US" sz="1000" b="1" dirty="0">
              <a:solidFill>
                <a:srgbClr val="000000"/>
              </a:solidFill>
              <a:latin typeface="+mj-lt"/>
            </a:endParaRPr>
          </a:p>
        </p:txBody>
      </p:sp>
      <p:sp>
        <p:nvSpPr>
          <p:cNvPr id="132" name="TextBox 180"/>
          <p:cNvSpPr txBox="1">
            <a:spLocks noChangeArrowheads="1"/>
          </p:cNvSpPr>
          <p:nvPr/>
        </p:nvSpPr>
        <p:spPr bwMode="auto">
          <a:xfrm>
            <a:off x="6781800" y="3502025"/>
            <a:ext cx="692150" cy="246063"/>
          </a:xfrm>
          <a:prstGeom prst="rect">
            <a:avLst/>
          </a:prstGeom>
          <a:solidFill>
            <a:schemeClr val="bg1"/>
          </a:solidFill>
          <a:ln w="12700">
            <a:solidFill>
              <a:schemeClr val="tx1"/>
            </a:solidFill>
            <a:miter lim="800000"/>
            <a:headEnd/>
            <a:tailEnd/>
          </a:ln>
          <a:extLst/>
        </p:spPr>
        <p:txBody>
          <a:bodyPr lIns="91424" tIns="45712" rIns="91424"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en-US" sz="1000" b="1" dirty="0" smtClean="0">
                <a:solidFill>
                  <a:srgbClr val="000000"/>
                </a:solidFill>
                <a:latin typeface="+mj-lt"/>
              </a:rPr>
              <a:t>OPORD</a:t>
            </a:r>
            <a:endParaRPr lang="en-US" altLang="en-US" sz="1000" b="1" dirty="0">
              <a:solidFill>
                <a:srgbClr val="000000"/>
              </a:solidFill>
              <a:latin typeface="+mj-lt"/>
            </a:endParaRPr>
          </a:p>
        </p:txBody>
      </p:sp>
      <p:sp>
        <p:nvSpPr>
          <p:cNvPr id="134" name="TextBox 180"/>
          <p:cNvSpPr txBox="1">
            <a:spLocks noChangeArrowheads="1"/>
          </p:cNvSpPr>
          <p:nvPr/>
        </p:nvSpPr>
        <p:spPr bwMode="auto">
          <a:xfrm>
            <a:off x="7172325" y="3060700"/>
            <a:ext cx="762000" cy="246063"/>
          </a:xfrm>
          <a:prstGeom prst="rect">
            <a:avLst/>
          </a:prstGeom>
          <a:solidFill>
            <a:schemeClr val="bg1"/>
          </a:solidFill>
          <a:ln w="12700">
            <a:solidFill>
              <a:schemeClr val="tx1"/>
            </a:solidFill>
            <a:miter lim="800000"/>
            <a:headEnd/>
            <a:tailEnd/>
          </a:ln>
          <a:extLst/>
        </p:spPr>
        <p:txBody>
          <a:bodyPr lIns="91424" tIns="45712" rIns="91424"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en-US" sz="1000" b="1" dirty="0" smtClean="0">
                <a:solidFill>
                  <a:srgbClr val="000000"/>
                </a:solidFill>
                <a:latin typeface="+mj-lt"/>
              </a:rPr>
              <a:t>WARNO</a:t>
            </a:r>
            <a:endParaRPr lang="en-US" altLang="en-US" sz="1000" b="1" dirty="0">
              <a:solidFill>
                <a:srgbClr val="000000"/>
              </a:solidFill>
              <a:latin typeface="+mj-lt"/>
            </a:endParaRPr>
          </a:p>
        </p:txBody>
      </p:sp>
      <p:sp>
        <p:nvSpPr>
          <p:cNvPr id="6154" name="TextBox 180"/>
          <p:cNvSpPr txBox="1">
            <a:spLocks noChangeArrowheads="1"/>
          </p:cNvSpPr>
          <p:nvPr/>
        </p:nvSpPr>
        <p:spPr bwMode="auto">
          <a:xfrm>
            <a:off x="7086600" y="2736850"/>
            <a:ext cx="914400" cy="307975"/>
          </a:xfrm>
          <a:prstGeom prst="rect">
            <a:avLst/>
          </a:prstGeom>
          <a:solidFill>
            <a:schemeClr val="bg1"/>
          </a:solidFill>
          <a:ln w="12700">
            <a:solidFill>
              <a:schemeClr val="tx1"/>
            </a:solidFill>
            <a:miter lim="800000"/>
            <a:headEnd/>
            <a:tailEnd/>
          </a:ln>
        </p:spPr>
        <p:txBody>
          <a:bodyPr lIns="91424" tIns="45712" rIns="91424" bIns="45712">
            <a:spAutoFit/>
          </a:bodyPr>
          <a:lstStyle/>
          <a:p>
            <a:pPr algn="ctr">
              <a:defRPr/>
            </a:pPr>
            <a:r>
              <a:rPr lang="en-US" altLang="en-US" sz="1400" b="1" dirty="0">
                <a:solidFill>
                  <a:srgbClr val="000000"/>
                </a:solidFill>
                <a:latin typeface="+mj-lt"/>
              </a:rPr>
              <a:t>MDMP</a:t>
            </a:r>
          </a:p>
        </p:txBody>
      </p:sp>
      <p:cxnSp>
        <p:nvCxnSpPr>
          <p:cNvPr id="39947" name="Straight Connector 116"/>
          <p:cNvCxnSpPr>
            <a:cxnSpLocks noChangeShapeType="1"/>
          </p:cNvCxnSpPr>
          <p:nvPr/>
        </p:nvCxnSpPr>
        <p:spPr bwMode="auto">
          <a:xfrm>
            <a:off x="6324600" y="1271588"/>
            <a:ext cx="0" cy="4114800"/>
          </a:xfrm>
          <a:prstGeom prst="line">
            <a:avLst/>
          </a:prstGeom>
          <a:noFill/>
          <a:ln w="38100" algn="ctr">
            <a:solidFill>
              <a:schemeClr val="tx1"/>
            </a:solidFill>
            <a:prstDash val="sysDash"/>
            <a:round/>
            <a:headEnd/>
            <a:tailEnd/>
          </a:ln>
        </p:spPr>
      </p:cxnSp>
      <p:sp>
        <p:nvSpPr>
          <p:cNvPr id="4105" name="TextBox 133"/>
          <p:cNvSpPr txBox="1">
            <a:spLocks noChangeArrowheads="1"/>
          </p:cNvSpPr>
          <p:nvPr/>
        </p:nvSpPr>
        <p:spPr bwMode="auto">
          <a:xfrm>
            <a:off x="7305675" y="6372225"/>
            <a:ext cx="1404938" cy="246063"/>
          </a:xfrm>
          <a:prstGeom prst="rect">
            <a:avLst/>
          </a:prstGeom>
          <a:noFill/>
          <a:ln w="9525">
            <a:noFill/>
            <a:miter lim="800000"/>
            <a:headEnd/>
            <a:tailEnd/>
          </a:ln>
        </p:spPr>
        <p:txBody>
          <a:bodyPr wrap="none" lIns="91424" tIns="45712" rIns="91424" bIns="45712">
            <a:spAutoFit/>
          </a:bodyPr>
          <a:lstStyle/>
          <a:p>
            <a:pPr>
              <a:defRPr/>
            </a:pPr>
            <a:r>
              <a:rPr lang="en-US" altLang="en-US" sz="1000" b="1" dirty="0">
                <a:solidFill>
                  <a:srgbClr val="000000"/>
                </a:solidFill>
                <a:latin typeface="+mj-lt"/>
                <a:cs typeface="Arial" charset="0"/>
              </a:rPr>
              <a:t>ADRP 3-0, May 2012</a:t>
            </a:r>
          </a:p>
        </p:txBody>
      </p:sp>
      <p:sp>
        <p:nvSpPr>
          <p:cNvPr id="6157" name="TextBox 19"/>
          <p:cNvSpPr txBox="1">
            <a:spLocks noChangeArrowheads="1"/>
          </p:cNvSpPr>
          <p:nvPr/>
        </p:nvSpPr>
        <p:spPr bwMode="auto">
          <a:xfrm>
            <a:off x="76200" y="1298575"/>
            <a:ext cx="1143000" cy="276225"/>
          </a:xfrm>
          <a:prstGeom prst="rect">
            <a:avLst/>
          </a:prstGeom>
          <a:noFill/>
          <a:ln w="9525">
            <a:noFill/>
            <a:miter lim="800000"/>
            <a:headEnd/>
            <a:tailEnd/>
          </a:ln>
        </p:spPr>
        <p:txBody>
          <a:bodyPr lIns="91424" tIns="45712" rIns="91424" bIns="45712">
            <a:spAutoFit/>
          </a:bodyPr>
          <a:lstStyle/>
          <a:p>
            <a:pPr>
              <a:defRPr/>
            </a:pPr>
            <a:r>
              <a:rPr lang="en-US" altLang="en-US" sz="1200" b="1" dirty="0">
                <a:solidFill>
                  <a:srgbClr val="000000"/>
                </a:solidFill>
                <a:latin typeface="+mj-lt"/>
              </a:rPr>
              <a:t>MC Nodes</a:t>
            </a:r>
          </a:p>
        </p:txBody>
      </p:sp>
      <p:sp>
        <p:nvSpPr>
          <p:cNvPr id="6158" name="TextBox 20"/>
          <p:cNvSpPr txBox="1">
            <a:spLocks noChangeArrowheads="1"/>
          </p:cNvSpPr>
          <p:nvPr/>
        </p:nvSpPr>
        <p:spPr bwMode="auto">
          <a:xfrm>
            <a:off x="76200" y="2324100"/>
            <a:ext cx="1143000" cy="276225"/>
          </a:xfrm>
          <a:prstGeom prst="rect">
            <a:avLst/>
          </a:prstGeom>
          <a:noFill/>
          <a:ln w="9525">
            <a:noFill/>
            <a:miter lim="800000"/>
            <a:headEnd/>
            <a:tailEnd/>
          </a:ln>
        </p:spPr>
        <p:txBody>
          <a:bodyPr lIns="91424" tIns="45712" rIns="91424" bIns="45712">
            <a:spAutoFit/>
          </a:bodyPr>
          <a:lstStyle/>
          <a:p>
            <a:pPr>
              <a:defRPr/>
            </a:pPr>
            <a:r>
              <a:rPr lang="en-US" altLang="en-US" sz="1200" b="1" dirty="0">
                <a:solidFill>
                  <a:srgbClr val="000000"/>
                </a:solidFill>
                <a:latin typeface="+mj-lt"/>
              </a:rPr>
              <a:t>Units</a:t>
            </a:r>
          </a:p>
        </p:txBody>
      </p:sp>
      <p:sp>
        <p:nvSpPr>
          <p:cNvPr id="6159" name="TextBox 23"/>
          <p:cNvSpPr txBox="1">
            <a:spLocks noChangeArrowheads="1"/>
          </p:cNvSpPr>
          <p:nvPr/>
        </p:nvSpPr>
        <p:spPr bwMode="auto">
          <a:xfrm>
            <a:off x="76200" y="5035550"/>
            <a:ext cx="1143000" cy="276225"/>
          </a:xfrm>
          <a:prstGeom prst="rect">
            <a:avLst/>
          </a:prstGeom>
          <a:noFill/>
          <a:ln w="9525">
            <a:noFill/>
            <a:miter lim="800000"/>
            <a:headEnd/>
            <a:tailEnd/>
          </a:ln>
        </p:spPr>
        <p:txBody>
          <a:bodyPr lIns="91424" tIns="45712" rIns="91424" bIns="45712">
            <a:spAutoFit/>
          </a:bodyPr>
          <a:lstStyle/>
          <a:p>
            <a:pPr>
              <a:defRPr/>
            </a:pPr>
            <a:r>
              <a:rPr lang="en-US" altLang="en-US" sz="1200" b="1" dirty="0">
                <a:solidFill>
                  <a:srgbClr val="000000"/>
                </a:solidFill>
                <a:latin typeface="+mj-lt"/>
              </a:rPr>
              <a:t>Time / Space</a:t>
            </a:r>
          </a:p>
        </p:txBody>
      </p:sp>
      <p:grpSp>
        <p:nvGrpSpPr>
          <p:cNvPr id="2" name="Group 9"/>
          <p:cNvGrpSpPr/>
          <p:nvPr/>
        </p:nvGrpSpPr>
        <p:grpSpPr bwMode="auto">
          <a:xfrm>
            <a:off x="5943605" y="1913846"/>
            <a:ext cx="788417" cy="685800"/>
            <a:chOff x="685800" y="762000"/>
            <a:chExt cx="1676400" cy="1600200"/>
          </a:xfrm>
          <a:effectLst>
            <a:outerShdw blurRad="50800" dist="38100" dir="2700000" algn="tl" rotWithShape="0">
              <a:prstClr val="black">
                <a:alpha val="40000"/>
              </a:prstClr>
            </a:outerShdw>
          </a:effectLst>
        </p:grpSpPr>
        <p:sp>
          <p:nvSpPr>
            <p:cNvPr id="166" name="Rectangle 165"/>
            <p:cNvSpPr/>
            <p:nvPr/>
          </p:nvSpPr>
          <p:spPr>
            <a:xfrm>
              <a:off x="685800" y="762000"/>
              <a:ext cx="1295400" cy="1219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000" dirty="0">
                  <a:solidFill>
                    <a:srgbClr val="000000"/>
                  </a:solidFill>
                  <a:latin typeface="+mj-lt"/>
                </a:rPr>
                <a:t>OFF</a:t>
              </a:r>
            </a:p>
          </p:txBody>
        </p:sp>
        <p:sp>
          <p:nvSpPr>
            <p:cNvPr id="167" name="Rectangle 2"/>
            <p:cNvSpPr/>
            <p:nvPr/>
          </p:nvSpPr>
          <p:spPr>
            <a:xfrm>
              <a:off x="1981200" y="762000"/>
              <a:ext cx="381000" cy="1219200"/>
            </a:xfrm>
            <a:prstGeom prst="rect">
              <a:avLst/>
            </a:prstGeom>
          </p:spPr>
          <p:style>
            <a:lnRef idx="2">
              <a:schemeClr val="dk1"/>
            </a:lnRef>
            <a:fillRef idx="1">
              <a:schemeClr val="lt1"/>
            </a:fillRef>
            <a:effectRef idx="0">
              <a:schemeClr val="dk1"/>
            </a:effectRef>
            <a:fontRef idx="minor">
              <a:schemeClr val="dk1"/>
            </a:fontRef>
          </p:style>
          <p:txBody>
            <a:bodyPr vert="vert270" anchor="ctr"/>
            <a:lstStyle/>
            <a:p>
              <a:pPr algn="ctr">
                <a:defRPr/>
              </a:pPr>
              <a:r>
                <a:rPr lang="en-US" sz="1000" dirty="0">
                  <a:solidFill>
                    <a:srgbClr val="000000"/>
                  </a:solidFill>
                  <a:latin typeface="+mj-lt"/>
                </a:rPr>
                <a:t>DEF</a:t>
              </a:r>
            </a:p>
          </p:txBody>
        </p:sp>
        <p:sp>
          <p:nvSpPr>
            <p:cNvPr id="168" name="Rectangle 3"/>
            <p:cNvSpPr/>
            <p:nvPr/>
          </p:nvSpPr>
          <p:spPr>
            <a:xfrm rot="16200000">
              <a:off x="1333500" y="1333500"/>
              <a:ext cx="381000" cy="1676400"/>
            </a:xfrm>
            <a:prstGeom prst="rect">
              <a:avLst/>
            </a:prstGeom>
          </p:spPr>
          <p:style>
            <a:lnRef idx="2">
              <a:schemeClr val="dk1"/>
            </a:lnRef>
            <a:fillRef idx="1">
              <a:schemeClr val="lt1"/>
            </a:fillRef>
            <a:effectRef idx="0">
              <a:schemeClr val="dk1"/>
            </a:effectRef>
            <a:fontRef idx="minor">
              <a:schemeClr val="dk1"/>
            </a:fontRef>
          </p:style>
          <p:txBody>
            <a:bodyPr vert="vert" anchor="ctr"/>
            <a:lstStyle/>
            <a:p>
              <a:pPr algn="ctr">
                <a:defRPr/>
              </a:pPr>
              <a:r>
                <a:rPr lang="en-US" sz="1000" dirty="0">
                  <a:solidFill>
                    <a:srgbClr val="000000"/>
                  </a:solidFill>
                  <a:latin typeface="+mj-lt"/>
                </a:rPr>
                <a:t>STAB</a:t>
              </a:r>
            </a:p>
          </p:txBody>
        </p:sp>
      </p:grpSp>
      <p:grpSp>
        <p:nvGrpSpPr>
          <p:cNvPr id="3" name="Group 66"/>
          <p:cNvGrpSpPr/>
          <p:nvPr/>
        </p:nvGrpSpPr>
        <p:grpSpPr bwMode="auto">
          <a:xfrm>
            <a:off x="5943606" y="2675846"/>
            <a:ext cx="788585" cy="685800"/>
            <a:chOff x="3429000" y="762000"/>
            <a:chExt cx="2133600" cy="1600200"/>
          </a:xfrm>
          <a:effectLst>
            <a:outerShdw blurRad="50800" dist="38100" dir="2700000" algn="tl" rotWithShape="0">
              <a:prstClr val="black">
                <a:alpha val="40000"/>
              </a:prstClr>
            </a:outerShdw>
          </a:effectLst>
        </p:grpSpPr>
        <p:sp>
          <p:nvSpPr>
            <p:cNvPr id="172" name="Rectangle 5"/>
            <p:cNvSpPr/>
            <p:nvPr/>
          </p:nvSpPr>
          <p:spPr>
            <a:xfrm>
              <a:off x="3429000" y="762000"/>
              <a:ext cx="1066800" cy="160020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1000" dirty="0">
                  <a:solidFill>
                    <a:srgbClr val="000000"/>
                  </a:solidFill>
                  <a:latin typeface="+mj-lt"/>
                </a:rPr>
                <a:t>DEF</a:t>
              </a:r>
            </a:p>
          </p:txBody>
        </p:sp>
        <p:sp>
          <p:nvSpPr>
            <p:cNvPr id="173" name="Rectangle 6"/>
            <p:cNvSpPr/>
            <p:nvPr/>
          </p:nvSpPr>
          <p:spPr>
            <a:xfrm>
              <a:off x="4495800" y="762000"/>
              <a:ext cx="1066800" cy="83820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1000" dirty="0">
                  <a:solidFill>
                    <a:srgbClr val="000000"/>
                  </a:solidFill>
                  <a:latin typeface="+mj-lt"/>
                </a:rPr>
                <a:t>OFF</a:t>
              </a:r>
            </a:p>
          </p:txBody>
        </p:sp>
        <p:sp>
          <p:nvSpPr>
            <p:cNvPr id="174" name="Rectangle 7"/>
            <p:cNvSpPr/>
            <p:nvPr/>
          </p:nvSpPr>
          <p:spPr>
            <a:xfrm>
              <a:off x="4495800" y="1600200"/>
              <a:ext cx="1066800" cy="76200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1000" dirty="0">
                  <a:solidFill>
                    <a:srgbClr val="000000"/>
                  </a:solidFill>
                  <a:latin typeface="+mj-lt"/>
                </a:rPr>
                <a:t>STAB</a:t>
              </a:r>
            </a:p>
          </p:txBody>
        </p:sp>
      </p:grpSp>
      <p:sp>
        <p:nvSpPr>
          <p:cNvPr id="6162" name="TextBox 180"/>
          <p:cNvSpPr txBox="1">
            <a:spLocks noChangeArrowheads="1"/>
          </p:cNvSpPr>
          <p:nvPr/>
        </p:nvSpPr>
        <p:spPr bwMode="auto">
          <a:xfrm>
            <a:off x="6934200" y="1898650"/>
            <a:ext cx="1447800" cy="646113"/>
          </a:xfrm>
          <a:prstGeom prst="rect">
            <a:avLst/>
          </a:prstGeom>
          <a:solidFill>
            <a:schemeClr val="bg1"/>
          </a:solidFill>
          <a:ln w="12700">
            <a:solidFill>
              <a:schemeClr val="tx1"/>
            </a:solidFill>
            <a:miter lim="800000"/>
            <a:headEnd/>
            <a:tailEnd/>
          </a:ln>
        </p:spPr>
        <p:txBody>
          <a:bodyPr lIns="91424" tIns="45712" rIns="91424" bIns="45712">
            <a:spAutoFit/>
          </a:bodyPr>
          <a:lstStyle/>
          <a:p>
            <a:pPr algn="ctr">
              <a:defRPr/>
            </a:pPr>
            <a:r>
              <a:rPr lang="en-US" altLang="en-US" b="1">
                <a:solidFill>
                  <a:srgbClr val="000000"/>
                </a:solidFill>
                <a:latin typeface="+mj-lt"/>
              </a:rPr>
              <a:t>BCT</a:t>
            </a:r>
          </a:p>
          <a:p>
            <a:pPr algn="ctr">
              <a:defRPr/>
            </a:pPr>
            <a:r>
              <a:rPr lang="en-US" altLang="en-US" b="1">
                <a:solidFill>
                  <a:srgbClr val="000000"/>
                </a:solidFill>
                <a:latin typeface="+mj-lt"/>
              </a:rPr>
              <a:t>PLANNING</a:t>
            </a:r>
          </a:p>
        </p:txBody>
      </p:sp>
      <p:sp>
        <p:nvSpPr>
          <p:cNvPr id="6163" name="TextBox 187"/>
          <p:cNvSpPr txBox="1">
            <a:spLocks noChangeArrowheads="1"/>
          </p:cNvSpPr>
          <p:nvPr/>
        </p:nvSpPr>
        <p:spPr bwMode="auto">
          <a:xfrm>
            <a:off x="7162800" y="4576763"/>
            <a:ext cx="1143000" cy="338137"/>
          </a:xfrm>
          <a:prstGeom prst="rect">
            <a:avLst/>
          </a:prstGeom>
          <a:noFill/>
          <a:ln w="9525">
            <a:noFill/>
            <a:miter lim="800000"/>
            <a:headEnd/>
            <a:tailEnd/>
          </a:ln>
        </p:spPr>
        <p:txBody>
          <a:bodyPr lIns="91424" tIns="45712" rIns="91424" bIns="45712">
            <a:spAutoFit/>
          </a:bodyPr>
          <a:lstStyle/>
          <a:p>
            <a:pPr algn="ctr">
              <a:defRPr/>
            </a:pPr>
            <a:r>
              <a:rPr lang="en-US" altLang="en-US" sz="1600" b="1" dirty="0">
                <a:solidFill>
                  <a:srgbClr val="FFFFFF"/>
                </a:solidFill>
                <a:latin typeface="+mj-lt"/>
              </a:rPr>
              <a:t>XO</a:t>
            </a:r>
          </a:p>
        </p:txBody>
      </p:sp>
      <p:sp>
        <p:nvSpPr>
          <p:cNvPr id="6164" name="TextBox 192"/>
          <p:cNvSpPr txBox="1">
            <a:spLocks noChangeArrowheads="1"/>
          </p:cNvSpPr>
          <p:nvPr/>
        </p:nvSpPr>
        <p:spPr bwMode="auto">
          <a:xfrm>
            <a:off x="1143000" y="5154613"/>
            <a:ext cx="2590800" cy="307975"/>
          </a:xfrm>
          <a:prstGeom prst="rect">
            <a:avLst/>
          </a:prstGeom>
          <a:noFill/>
          <a:ln w="9525">
            <a:noFill/>
            <a:miter lim="800000"/>
            <a:headEnd/>
            <a:tailEnd/>
          </a:ln>
        </p:spPr>
        <p:txBody>
          <a:bodyPr lIns="91424" tIns="45712" rIns="91424" bIns="45712">
            <a:spAutoFit/>
          </a:bodyPr>
          <a:lstStyle/>
          <a:p>
            <a:pPr algn="ctr">
              <a:defRPr/>
            </a:pPr>
            <a:r>
              <a:rPr lang="en-US" altLang="en-US" sz="1400" dirty="0">
                <a:solidFill>
                  <a:srgbClr val="000000"/>
                </a:solidFill>
                <a:latin typeface="+mj-lt"/>
              </a:rPr>
              <a:t>5 – 10 km</a:t>
            </a:r>
          </a:p>
        </p:txBody>
      </p:sp>
      <p:sp>
        <p:nvSpPr>
          <p:cNvPr id="6165" name="TextBox 193"/>
          <p:cNvSpPr txBox="1">
            <a:spLocks noChangeArrowheads="1"/>
          </p:cNvSpPr>
          <p:nvPr/>
        </p:nvSpPr>
        <p:spPr bwMode="auto">
          <a:xfrm>
            <a:off x="3733800" y="5156200"/>
            <a:ext cx="2590800" cy="307975"/>
          </a:xfrm>
          <a:prstGeom prst="rect">
            <a:avLst/>
          </a:prstGeom>
          <a:noFill/>
          <a:ln w="9525">
            <a:noFill/>
            <a:miter lim="800000"/>
            <a:headEnd/>
            <a:tailEnd/>
          </a:ln>
        </p:spPr>
        <p:txBody>
          <a:bodyPr lIns="91424" tIns="45712" rIns="91424" bIns="45712">
            <a:spAutoFit/>
          </a:bodyPr>
          <a:lstStyle/>
          <a:p>
            <a:pPr algn="ctr">
              <a:defRPr/>
            </a:pPr>
            <a:r>
              <a:rPr lang="en-US" altLang="en-US" sz="1400" dirty="0">
                <a:solidFill>
                  <a:srgbClr val="000000"/>
                </a:solidFill>
                <a:latin typeface="+mj-lt"/>
              </a:rPr>
              <a:t>10 – 30 km</a:t>
            </a:r>
          </a:p>
        </p:txBody>
      </p:sp>
      <p:sp>
        <p:nvSpPr>
          <p:cNvPr id="6166" name="TextBox 194"/>
          <p:cNvSpPr txBox="1">
            <a:spLocks noChangeArrowheads="1"/>
          </p:cNvSpPr>
          <p:nvPr/>
        </p:nvSpPr>
        <p:spPr bwMode="auto">
          <a:xfrm>
            <a:off x="6324600" y="5156200"/>
            <a:ext cx="2590800" cy="307975"/>
          </a:xfrm>
          <a:prstGeom prst="rect">
            <a:avLst/>
          </a:prstGeom>
          <a:noFill/>
          <a:ln w="9525">
            <a:noFill/>
            <a:miter lim="800000"/>
            <a:headEnd/>
            <a:tailEnd/>
          </a:ln>
        </p:spPr>
        <p:txBody>
          <a:bodyPr lIns="91424" tIns="45712" rIns="91424" bIns="45712">
            <a:spAutoFit/>
          </a:bodyPr>
          <a:lstStyle/>
          <a:p>
            <a:pPr algn="ctr">
              <a:defRPr/>
            </a:pPr>
            <a:r>
              <a:rPr lang="en-US" altLang="en-US" sz="1400" dirty="0">
                <a:solidFill>
                  <a:srgbClr val="000000"/>
                </a:solidFill>
                <a:latin typeface="+mj-lt"/>
              </a:rPr>
              <a:t>?? km</a:t>
            </a:r>
          </a:p>
        </p:txBody>
      </p:sp>
      <p:sp>
        <p:nvSpPr>
          <p:cNvPr id="6167" name="TextBox 195"/>
          <p:cNvSpPr txBox="1">
            <a:spLocks noChangeArrowheads="1"/>
          </p:cNvSpPr>
          <p:nvPr/>
        </p:nvSpPr>
        <p:spPr bwMode="auto">
          <a:xfrm>
            <a:off x="1143000" y="4889500"/>
            <a:ext cx="2590800" cy="307975"/>
          </a:xfrm>
          <a:prstGeom prst="rect">
            <a:avLst/>
          </a:prstGeom>
          <a:noFill/>
          <a:ln w="9525">
            <a:noFill/>
            <a:miter lim="800000"/>
            <a:headEnd/>
            <a:tailEnd/>
          </a:ln>
        </p:spPr>
        <p:txBody>
          <a:bodyPr lIns="91424" tIns="45712" rIns="91424" bIns="45712">
            <a:spAutoFit/>
          </a:bodyPr>
          <a:lstStyle/>
          <a:p>
            <a:pPr algn="ctr">
              <a:defRPr/>
            </a:pPr>
            <a:r>
              <a:rPr lang="en-US" altLang="en-US" sz="1400" dirty="0">
                <a:solidFill>
                  <a:srgbClr val="000000"/>
                </a:solidFill>
                <a:latin typeface="+mj-lt"/>
              </a:rPr>
              <a:t>1-2 hrs</a:t>
            </a:r>
          </a:p>
        </p:txBody>
      </p:sp>
      <p:sp>
        <p:nvSpPr>
          <p:cNvPr id="6168" name="TextBox 196"/>
          <p:cNvSpPr txBox="1">
            <a:spLocks noChangeArrowheads="1"/>
          </p:cNvSpPr>
          <p:nvPr/>
        </p:nvSpPr>
        <p:spPr bwMode="auto">
          <a:xfrm>
            <a:off x="3733800" y="4889500"/>
            <a:ext cx="2590800" cy="307975"/>
          </a:xfrm>
          <a:prstGeom prst="rect">
            <a:avLst/>
          </a:prstGeom>
          <a:noFill/>
          <a:ln w="9525">
            <a:noFill/>
            <a:miter lim="800000"/>
            <a:headEnd/>
            <a:tailEnd/>
          </a:ln>
        </p:spPr>
        <p:txBody>
          <a:bodyPr lIns="91424" tIns="45712" rIns="91424" bIns="45712">
            <a:spAutoFit/>
          </a:bodyPr>
          <a:lstStyle/>
          <a:p>
            <a:pPr algn="ctr">
              <a:defRPr/>
            </a:pPr>
            <a:r>
              <a:rPr lang="en-US" altLang="en-US" sz="1400" dirty="0">
                <a:solidFill>
                  <a:srgbClr val="000000"/>
                </a:solidFill>
                <a:latin typeface="+mj-lt"/>
              </a:rPr>
              <a:t>4-6 hrs</a:t>
            </a:r>
          </a:p>
        </p:txBody>
      </p:sp>
      <p:sp>
        <p:nvSpPr>
          <p:cNvPr id="6169" name="TextBox 197"/>
          <p:cNvSpPr txBox="1">
            <a:spLocks noChangeArrowheads="1"/>
          </p:cNvSpPr>
          <p:nvPr/>
        </p:nvSpPr>
        <p:spPr bwMode="auto">
          <a:xfrm>
            <a:off x="6324600" y="4887913"/>
            <a:ext cx="2590800" cy="307975"/>
          </a:xfrm>
          <a:prstGeom prst="rect">
            <a:avLst/>
          </a:prstGeom>
          <a:noFill/>
          <a:ln w="9525">
            <a:noFill/>
            <a:miter lim="800000"/>
            <a:headEnd/>
            <a:tailEnd/>
          </a:ln>
        </p:spPr>
        <p:txBody>
          <a:bodyPr lIns="91424" tIns="45712" rIns="91424" bIns="45712">
            <a:spAutoFit/>
          </a:bodyPr>
          <a:lstStyle/>
          <a:p>
            <a:pPr algn="ctr">
              <a:defRPr/>
            </a:pPr>
            <a:r>
              <a:rPr lang="en-US" altLang="en-US" sz="1400" dirty="0">
                <a:solidFill>
                  <a:srgbClr val="000000"/>
                </a:solidFill>
                <a:latin typeface="+mj-lt"/>
              </a:rPr>
              <a:t>24-48 hrs</a:t>
            </a:r>
          </a:p>
        </p:txBody>
      </p:sp>
      <p:grpSp>
        <p:nvGrpSpPr>
          <p:cNvPr id="39962" name="Group 208"/>
          <p:cNvGrpSpPr>
            <a:grpSpLocks/>
          </p:cNvGrpSpPr>
          <p:nvPr/>
        </p:nvGrpSpPr>
        <p:grpSpPr bwMode="auto">
          <a:xfrm>
            <a:off x="1600200" y="4965700"/>
            <a:ext cx="381000" cy="381000"/>
            <a:chOff x="-3352800" y="838200"/>
            <a:chExt cx="914400" cy="914400"/>
          </a:xfrm>
        </p:grpSpPr>
        <p:sp>
          <p:nvSpPr>
            <p:cNvPr id="6284" name="Oval 200"/>
            <p:cNvSpPr>
              <a:spLocks noChangeArrowheads="1"/>
            </p:cNvSpPr>
            <p:nvPr/>
          </p:nvSpPr>
          <p:spPr bwMode="auto">
            <a:xfrm>
              <a:off x="-3352800" y="838200"/>
              <a:ext cx="914400" cy="914400"/>
            </a:xfrm>
            <a:prstGeom prst="ellipse">
              <a:avLst/>
            </a:prstGeom>
            <a:solidFill>
              <a:srgbClr val="FF0000"/>
            </a:solidFill>
            <a:ln w="28575" algn="ctr">
              <a:solidFill>
                <a:schemeClr val="tx1"/>
              </a:solidFill>
              <a:round/>
              <a:headEnd/>
              <a:tailEnd/>
            </a:ln>
          </p:spPr>
          <p:txBody>
            <a:bodyPr anchor="ctr"/>
            <a:lstStyle/>
            <a:p>
              <a:pPr algn="ctr">
                <a:defRPr/>
              </a:pPr>
              <a:endParaRPr lang="en-US" altLang="en-US" sz="1300" b="1" dirty="0">
                <a:solidFill>
                  <a:srgbClr val="000000"/>
                </a:solidFill>
                <a:latin typeface="+mj-lt"/>
              </a:endParaRPr>
            </a:p>
          </p:txBody>
        </p:sp>
        <p:sp>
          <p:nvSpPr>
            <p:cNvPr id="200" name="Pie 199"/>
            <p:cNvSpPr/>
            <p:nvPr/>
          </p:nvSpPr>
          <p:spPr bwMode="auto">
            <a:xfrm>
              <a:off x="-3352800" y="838200"/>
              <a:ext cx="914400" cy="914400"/>
            </a:xfrm>
            <a:prstGeom prst="pie">
              <a:avLst>
                <a:gd name="adj1" fmla="val 19611178"/>
                <a:gd name="adj2" fmla="val 16087336"/>
              </a:avLst>
            </a:prstGeom>
            <a:solidFill>
              <a:schemeClr val="bg1"/>
            </a:solidFill>
            <a:ln w="28575" cap="flat" cmpd="sng" algn="ctr">
              <a:solidFill>
                <a:schemeClr val="tx1"/>
              </a:solidFill>
              <a:prstDash val="solid"/>
              <a:round/>
              <a:headEnd type="none" w="med" len="med"/>
              <a:tailEnd type="none" w="med" len="med"/>
            </a:ln>
            <a:effectLst/>
          </p:spPr>
          <p:txBody>
            <a:bodyPr anchor="ctr"/>
            <a:lstStyle/>
            <a:p>
              <a:pPr algn="ctr">
                <a:defRPr/>
              </a:pPr>
              <a:endParaRPr lang="en-US" sz="1300" b="1" dirty="0">
                <a:solidFill>
                  <a:srgbClr val="000000"/>
                </a:solidFill>
                <a:latin typeface="+mj-lt"/>
                <a:cs typeface="Arial" charset="0"/>
              </a:endParaRPr>
            </a:p>
          </p:txBody>
        </p:sp>
      </p:grpSp>
      <p:grpSp>
        <p:nvGrpSpPr>
          <p:cNvPr id="39963" name="Group 207"/>
          <p:cNvGrpSpPr>
            <a:grpSpLocks/>
          </p:cNvGrpSpPr>
          <p:nvPr/>
        </p:nvGrpSpPr>
        <p:grpSpPr bwMode="auto">
          <a:xfrm>
            <a:off x="4191000" y="4965700"/>
            <a:ext cx="381000" cy="381000"/>
            <a:chOff x="-2209800" y="838200"/>
            <a:chExt cx="914400" cy="914400"/>
          </a:xfrm>
        </p:grpSpPr>
        <p:sp>
          <p:nvSpPr>
            <p:cNvPr id="6282" name="Oval 202"/>
            <p:cNvSpPr>
              <a:spLocks noChangeArrowheads="1"/>
            </p:cNvSpPr>
            <p:nvPr/>
          </p:nvSpPr>
          <p:spPr bwMode="auto">
            <a:xfrm>
              <a:off x="-2209800" y="838200"/>
              <a:ext cx="914400" cy="914400"/>
            </a:xfrm>
            <a:prstGeom prst="ellipse">
              <a:avLst/>
            </a:prstGeom>
            <a:solidFill>
              <a:srgbClr val="FF0000"/>
            </a:solidFill>
            <a:ln w="28575" algn="ctr">
              <a:solidFill>
                <a:schemeClr val="tx1"/>
              </a:solidFill>
              <a:round/>
              <a:headEnd/>
              <a:tailEnd/>
            </a:ln>
          </p:spPr>
          <p:txBody>
            <a:bodyPr anchor="ctr"/>
            <a:lstStyle/>
            <a:p>
              <a:pPr algn="ctr">
                <a:defRPr/>
              </a:pPr>
              <a:endParaRPr lang="en-US" altLang="en-US" sz="1300" b="1" dirty="0">
                <a:solidFill>
                  <a:srgbClr val="000000"/>
                </a:solidFill>
                <a:latin typeface="+mj-lt"/>
              </a:endParaRPr>
            </a:p>
          </p:txBody>
        </p:sp>
        <p:sp>
          <p:nvSpPr>
            <p:cNvPr id="204" name="Pie 203"/>
            <p:cNvSpPr/>
            <p:nvPr/>
          </p:nvSpPr>
          <p:spPr bwMode="auto">
            <a:xfrm>
              <a:off x="-2209800" y="838200"/>
              <a:ext cx="914400" cy="914400"/>
            </a:xfrm>
            <a:prstGeom prst="pie">
              <a:avLst>
                <a:gd name="adj1" fmla="val 2346722"/>
                <a:gd name="adj2" fmla="val 16087336"/>
              </a:avLst>
            </a:prstGeom>
            <a:solidFill>
              <a:schemeClr val="bg1"/>
            </a:solidFill>
            <a:ln w="28575" cap="flat" cmpd="sng" algn="ctr">
              <a:solidFill>
                <a:schemeClr val="tx1"/>
              </a:solidFill>
              <a:prstDash val="solid"/>
              <a:round/>
              <a:headEnd type="none" w="med" len="med"/>
              <a:tailEnd type="none" w="med" len="med"/>
            </a:ln>
            <a:effectLst/>
          </p:spPr>
          <p:txBody>
            <a:bodyPr anchor="ctr"/>
            <a:lstStyle/>
            <a:p>
              <a:pPr algn="ctr">
                <a:defRPr/>
              </a:pPr>
              <a:endParaRPr lang="en-US" sz="1300" b="1" dirty="0">
                <a:solidFill>
                  <a:srgbClr val="000000"/>
                </a:solidFill>
                <a:latin typeface="+mj-lt"/>
                <a:cs typeface="Arial" charset="0"/>
              </a:endParaRPr>
            </a:p>
          </p:txBody>
        </p:sp>
      </p:grpSp>
      <p:grpSp>
        <p:nvGrpSpPr>
          <p:cNvPr id="39964" name="Group 206"/>
          <p:cNvGrpSpPr>
            <a:grpSpLocks/>
          </p:cNvGrpSpPr>
          <p:nvPr/>
        </p:nvGrpSpPr>
        <p:grpSpPr bwMode="auto">
          <a:xfrm>
            <a:off x="6705600" y="4965700"/>
            <a:ext cx="381000" cy="381000"/>
            <a:chOff x="-1143000" y="838200"/>
            <a:chExt cx="914400" cy="914400"/>
          </a:xfrm>
        </p:grpSpPr>
        <p:sp>
          <p:nvSpPr>
            <p:cNvPr id="6280" name="Oval 204"/>
            <p:cNvSpPr>
              <a:spLocks noChangeArrowheads="1"/>
            </p:cNvSpPr>
            <p:nvPr/>
          </p:nvSpPr>
          <p:spPr bwMode="auto">
            <a:xfrm>
              <a:off x="-1143000" y="838200"/>
              <a:ext cx="914400" cy="914400"/>
            </a:xfrm>
            <a:prstGeom prst="ellipse">
              <a:avLst/>
            </a:prstGeom>
            <a:solidFill>
              <a:srgbClr val="FF0000"/>
            </a:solidFill>
            <a:ln w="28575" algn="ctr">
              <a:solidFill>
                <a:schemeClr val="tx1"/>
              </a:solidFill>
              <a:round/>
              <a:headEnd/>
              <a:tailEnd/>
            </a:ln>
          </p:spPr>
          <p:txBody>
            <a:bodyPr anchor="ctr"/>
            <a:lstStyle/>
            <a:p>
              <a:pPr algn="ctr">
                <a:defRPr/>
              </a:pPr>
              <a:endParaRPr lang="en-US" altLang="en-US" sz="1300" b="1" dirty="0">
                <a:solidFill>
                  <a:srgbClr val="000000"/>
                </a:solidFill>
                <a:latin typeface="+mj-lt"/>
              </a:endParaRPr>
            </a:p>
          </p:txBody>
        </p:sp>
        <p:sp>
          <p:nvSpPr>
            <p:cNvPr id="206" name="Pie 205"/>
            <p:cNvSpPr/>
            <p:nvPr/>
          </p:nvSpPr>
          <p:spPr bwMode="auto">
            <a:xfrm>
              <a:off x="-1143000" y="838200"/>
              <a:ext cx="914400" cy="914400"/>
            </a:xfrm>
            <a:prstGeom prst="pie">
              <a:avLst>
                <a:gd name="adj1" fmla="val 10766008"/>
                <a:gd name="adj2" fmla="val 16087336"/>
              </a:avLst>
            </a:prstGeom>
            <a:solidFill>
              <a:schemeClr val="bg1"/>
            </a:solidFill>
            <a:ln w="28575" cap="flat" cmpd="sng" algn="ctr">
              <a:solidFill>
                <a:schemeClr val="tx1"/>
              </a:solidFill>
              <a:prstDash val="solid"/>
              <a:round/>
              <a:headEnd type="none" w="med" len="med"/>
              <a:tailEnd type="none" w="med" len="med"/>
            </a:ln>
            <a:effectLst/>
          </p:spPr>
          <p:txBody>
            <a:bodyPr anchor="ctr"/>
            <a:lstStyle/>
            <a:p>
              <a:pPr algn="ctr">
                <a:defRPr/>
              </a:pPr>
              <a:endParaRPr lang="en-US" sz="1300" b="1" dirty="0">
                <a:solidFill>
                  <a:srgbClr val="000000"/>
                </a:solidFill>
                <a:latin typeface="+mj-lt"/>
                <a:cs typeface="Arial" charset="0"/>
              </a:endParaRPr>
            </a:p>
          </p:txBody>
        </p:sp>
      </p:grpSp>
      <p:sp>
        <p:nvSpPr>
          <p:cNvPr id="6173" name="TextBox 212"/>
          <p:cNvSpPr txBox="1">
            <a:spLocks noChangeArrowheads="1"/>
          </p:cNvSpPr>
          <p:nvPr/>
        </p:nvSpPr>
        <p:spPr bwMode="auto">
          <a:xfrm>
            <a:off x="1143000" y="703263"/>
            <a:ext cx="2590800" cy="369887"/>
          </a:xfrm>
          <a:prstGeom prst="rect">
            <a:avLst/>
          </a:prstGeom>
          <a:noFill/>
          <a:ln w="9525">
            <a:noFill/>
            <a:miter lim="800000"/>
            <a:headEnd/>
            <a:tailEnd/>
          </a:ln>
        </p:spPr>
        <p:txBody>
          <a:bodyPr lIns="91424" tIns="45712" rIns="91424" bIns="45712">
            <a:spAutoFit/>
          </a:bodyPr>
          <a:lstStyle/>
          <a:p>
            <a:pPr algn="ctr">
              <a:defRPr/>
            </a:pPr>
            <a:r>
              <a:rPr lang="en-US" altLang="en-US" b="1" dirty="0">
                <a:solidFill>
                  <a:schemeClr val="bg1"/>
                </a:solidFill>
                <a:latin typeface="+mj-lt"/>
              </a:rPr>
              <a:t>BN Focus</a:t>
            </a:r>
          </a:p>
        </p:txBody>
      </p:sp>
      <p:sp>
        <p:nvSpPr>
          <p:cNvPr id="6174" name="TextBox 213"/>
          <p:cNvSpPr txBox="1">
            <a:spLocks noChangeArrowheads="1"/>
          </p:cNvSpPr>
          <p:nvPr/>
        </p:nvSpPr>
        <p:spPr bwMode="auto">
          <a:xfrm>
            <a:off x="3733800" y="701675"/>
            <a:ext cx="2590800" cy="369888"/>
          </a:xfrm>
          <a:prstGeom prst="rect">
            <a:avLst/>
          </a:prstGeom>
          <a:noFill/>
          <a:ln w="9525">
            <a:noFill/>
            <a:miter lim="800000"/>
            <a:headEnd/>
            <a:tailEnd/>
          </a:ln>
        </p:spPr>
        <p:txBody>
          <a:bodyPr lIns="91424" tIns="45712" rIns="91424" bIns="45712">
            <a:spAutoFit/>
          </a:bodyPr>
          <a:lstStyle/>
          <a:p>
            <a:pPr algn="ctr">
              <a:defRPr/>
            </a:pPr>
            <a:r>
              <a:rPr lang="en-US" altLang="en-US" b="1">
                <a:solidFill>
                  <a:schemeClr val="bg1"/>
                </a:solidFill>
                <a:latin typeface="+mj-lt"/>
              </a:rPr>
              <a:t>BCT Focus</a:t>
            </a:r>
          </a:p>
        </p:txBody>
      </p:sp>
      <p:sp>
        <p:nvSpPr>
          <p:cNvPr id="6175" name="TextBox 214"/>
          <p:cNvSpPr txBox="1">
            <a:spLocks noChangeArrowheads="1"/>
          </p:cNvSpPr>
          <p:nvPr/>
        </p:nvSpPr>
        <p:spPr bwMode="auto">
          <a:xfrm>
            <a:off x="6324600" y="698500"/>
            <a:ext cx="2590800" cy="369888"/>
          </a:xfrm>
          <a:prstGeom prst="rect">
            <a:avLst/>
          </a:prstGeom>
          <a:noFill/>
          <a:ln w="9525">
            <a:noFill/>
            <a:miter lim="800000"/>
            <a:headEnd/>
            <a:tailEnd/>
          </a:ln>
        </p:spPr>
        <p:txBody>
          <a:bodyPr lIns="91424" tIns="45712" rIns="91424" bIns="45712">
            <a:spAutoFit/>
          </a:bodyPr>
          <a:lstStyle/>
          <a:p>
            <a:pPr algn="ctr">
              <a:defRPr/>
            </a:pPr>
            <a:r>
              <a:rPr lang="en-US" altLang="en-US" b="1" dirty="0">
                <a:solidFill>
                  <a:schemeClr val="bg1"/>
                </a:solidFill>
                <a:latin typeface="+mj-lt"/>
              </a:rPr>
              <a:t>Next Fight</a:t>
            </a:r>
          </a:p>
        </p:txBody>
      </p:sp>
      <p:grpSp>
        <p:nvGrpSpPr>
          <p:cNvPr id="7" name="Group 57"/>
          <p:cNvGrpSpPr>
            <a:grpSpLocks/>
          </p:cNvGrpSpPr>
          <p:nvPr/>
        </p:nvGrpSpPr>
        <p:grpSpPr bwMode="auto">
          <a:xfrm>
            <a:off x="2292261" y="2184244"/>
            <a:ext cx="448139" cy="381158"/>
            <a:chOff x="3581400" y="4495800"/>
            <a:chExt cx="630382" cy="533400"/>
          </a:xfrm>
          <a:solidFill>
            <a:srgbClr val="3399FF"/>
          </a:solidFill>
        </p:grpSpPr>
        <p:grpSp>
          <p:nvGrpSpPr>
            <p:cNvPr id="8" name="Group 44"/>
            <p:cNvGrpSpPr>
              <a:grpSpLocks/>
            </p:cNvGrpSpPr>
            <p:nvPr/>
          </p:nvGrpSpPr>
          <p:grpSpPr bwMode="auto">
            <a:xfrm>
              <a:off x="3581400" y="4495800"/>
              <a:ext cx="630382" cy="533400"/>
              <a:chOff x="2667000" y="3962400"/>
              <a:chExt cx="990600" cy="838200"/>
            </a:xfrm>
            <a:grpFill/>
          </p:grpSpPr>
          <p:sp>
            <p:nvSpPr>
              <p:cNvPr id="26717" name="Rectangle 45"/>
              <p:cNvSpPr>
                <a:spLocks noChangeArrowheads="1"/>
              </p:cNvSpPr>
              <p:nvPr/>
            </p:nvSpPr>
            <p:spPr bwMode="auto">
              <a:xfrm>
                <a:off x="2667000" y="4191000"/>
                <a:ext cx="990600" cy="609600"/>
              </a:xfrm>
              <a:prstGeom prst="rect">
                <a:avLst/>
              </a:prstGeom>
              <a:grpFill/>
              <a:ln w="28575" algn="ctr">
                <a:solidFill>
                  <a:schemeClr val="tx1"/>
                </a:solidFill>
                <a:round/>
                <a:headEnd/>
                <a:tailEnd/>
              </a:ln>
            </p:spPr>
            <p:txBody>
              <a:bodyPr anchor="ctr"/>
              <a:lstStyle/>
              <a:p>
                <a:pPr algn="ctr">
                  <a:defRPr/>
                </a:pPr>
                <a:endParaRPr lang="en-US" altLang="en-US" sz="1300" b="1" dirty="0">
                  <a:solidFill>
                    <a:srgbClr val="000000"/>
                  </a:solidFill>
                  <a:latin typeface="+mj-lt"/>
                  <a:cs typeface="Arial" charset="0"/>
                </a:endParaRPr>
              </a:p>
            </p:txBody>
          </p:sp>
          <p:sp>
            <p:nvSpPr>
              <p:cNvPr id="26718" name="Oval 46"/>
              <p:cNvSpPr>
                <a:spLocks noChangeArrowheads="1"/>
              </p:cNvSpPr>
              <p:nvPr/>
            </p:nvSpPr>
            <p:spPr bwMode="auto">
              <a:xfrm>
                <a:off x="2743200" y="4296102"/>
                <a:ext cx="838200" cy="304800"/>
              </a:xfrm>
              <a:prstGeom prst="ellipse">
                <a:avLst/>
              </a:prstGeom>
              <a:grpFill/>
              <a:ln w="28575" algn="ctr">
                <a:solidFill>
                  <a:schemeClr val="tx1"/>
                </a:solidFill>
                <a:round/>
                <a:headEnd/>
                <a:tailEnd/>
              </a:ln>
            </p:spPr>
            <p:txBody>
              <a:bodyPr anchor="ctr"/>
              <a:lstStyle/>
              <a:p>
                <a:pPr algn="ctr">
                  <a:defRPr/>
                </a:pPr>
                <a:endParaRPr lang="en-US" altLang="en-US" sz="1300" b="1" dirty="0">
                  <a:solidFill>
                    <a:srgbClr val="000000"/>
                  </a:solidFill>
                  <a:latin typeface="+mj-lt"/>
                  <a:cs typeface="Arial" charset="0"/>
                </a:endParaRPr>
              </a:p>
            </p:txBody>
          </p:sp>
          <p:sp>
            <p:nvSpPr>
              <p:cNvPr id="26719" name="Oval 47"/>
              <p:cNvSpPr>
                <a:spLocks noChangeArrowheads="1"/>
              </p:cNvSpPr>
              <p:nvPr/>
            </p:nvSpPr>
            <p:spPr bwMode="auto">
              <a:xfrm>
                <a:off x="2819400" y="4587766"/>
                <a:ext cx="152400" cy="152400"/>
              </a:xfrm>
              <a:prstGeom prst="ellipse">
                <a:avLst/>
              </a:prstGeom>
              <a:grpFill/>
              <a:ln w="28575" algn="ctr">
                <a:solidFill>
                  <a:schemeClr val="tx1"/>
                </a:solidFill>
                <a:round/>
                <a:headEnd/>
                <a:tailEnd/>
              </a:ln>
            </p:spPr>
            <p:txBody>
              <a:bodyPr anchor="ctr"/>
              <a:lstStyle/>
              <a:p>
                <a:pPr algn="ctr">
                  <a:defRPr/>
                </a:pPr>
                <a:endParaRPr lang="en-US" altLang="en-US" sz="1300" b="1" dirty="0">
                  <a:solidFill>
                    <a:srgbClr val="000000"/>
                  </a:solidFill>
                  <a:latin typeface="+mj-lt"/>
                  <a:cs typeface="Arial" charset="0"/>
                </a:endParaRPr>
              </a:p>
            </p:txBody>
          </p:sp>
          <p:sp>
            <p:nvSpPr>
              <p:cNvPr id="26720" name="Oval 48"/>
              <p:cNvSpPr>
                <a:spLocks noChangeArrowheads="1"/>
              </p:cNvSpPr>
              <p:nvPr/>
            </p:nvSpPr>
            <p:spPr bwMode="auto">
              <a:xfrm>
                <a:off x="3352800" y="4587766"/>
                <a:ext cx="152400" cy="152400"/>
              </a:xfrm>
              <a:prstGeom prst="ellipse">
                <a:avLst/>
              </a:prstGeom>
              <a:grpFill/>
              <a:ln w="28575" algn="ctr">
                <a:solidFill>
                  <a:schemeClr val="tx1"/>
                </a:solidFill>
                <a:round/>
                <a:headEnd/>
                <a:tailEnd/>
              </a:ln>
            </p:spPr>
            <p:txBody>
              <a:bodyPr anchor="ctr"/>
              <a:lstStyle/>
              <a:p>
                <a:pPr algn="ctr">
                  <a:defRPr/>
                </a:pPr>
                <a:endParaRPr lang="en-US" altLang="en-US" sz="1300" b="1" dirty="0">
                  <a:solidFill>
                    <a:srgbClr val="000000"/>
                  </a:solidFill>
                  <a:latin typeface="+mj-lt"/>
                  <a:cs typeface="Arial" charset="0"/>
                </a:endParaRPr>
              </a:p>
            </p:txBody>
          </p:sp>
          <p:sp>
            <p:nvSpPr>
              <p:cNvPr id="26721" name="Oval 49"/>
              <p:cNvSpPr>
                <a:spLocks noChangeArrowheads="1"/>
              </p:cNvSpPr>
              <p:nvPr/>
            </p:nvSpPr>
            <p:spPr bwMode="auto">
              <a:xfrm>
                <a:off x="3095298" y="4587766"/>
                <a:ext cx="152400" cy="152400"/>
              </a:xfrm>
              <a:prstGeom prst="ellipse">
                <a:avLst/>
              </a:prstGeom>
              <a:grpFill/>
              <a:ln w="28575" algn="ctr">
                <a:solidFill>
                  <a:schemeClr val="tx1"/>
                </a:solidFill>
                <a:round/>
                <a:headEnd/>
                <a:tailEnd/>
              </a:ln>
            </p:spPr>
            <p:txBody>
              <a:bodyPr anchor="ctr"/>
              <a:lstStyle/>
              <a:p>
                <a:pPr algn="ctr">
                  <a:defRPr/>
                </a:pPr>
                <a:endParaRPr lang="en-US" altLang="en-US" sz="1300" b="1" dirty="0">
                  <a:solidFill>
                    <a:srgbClr val="000000"/>
                  </a:solidFill>
                  <a:latin typeface="+mj-lt"/>
                  <a:cs typeface="Arial" charset="0"/>
                </a:endParaRPr>
              </a:p>
            </p:txBody>
          </p:sp>
          <p:cxnSp>
            <p:nvCxnSpPr>
              <p:cNvPr id="26722" name="Straight Connector 50"/>
              <p:cNvCxnSpPr>
                <a:cxnSpLocks noChangeShapeType="1"/>
              </p:cNvCxnSpPr>
              <p:nvPr/>
            </p:nvCxnSpPr>
            <p:spPr bwMode="auto">
              <a:xfrm flipV="1">
                <a:off x="2667000" y="4191000"/>
                <a:ext cx="990600" cy="609600"/>
              </a:xfrm>
              <a:prstGeom prst="line">
                <a:avLst/>
              </a:prstGeom>
              <a:grpFill/>
              <a:ln w="28575" algn="ctr">
                <a:solidFill>
                  <a:schemeClr val="tx1"/>
                </a:solidFill>
                <a:round/>
                <a:headEnd/>
                <a:tailEnd/>
              </a:ln>
            </p:spPr>
          </p:cxnSp>
          <p:cxnSp>
            <p:nvCxnSpPr>
              <p:cNvPr id="26723" name="Straight Connector 51"/>
              <p:cNvCxnSpPr>
                <a:cxnSpLocks noChangeShapeType="1"/>
              </p:cNvCxnSpPr>
              <p:nvPr/>
            </p:nvCxnSpPr>
            <p:spPr bwMode="auto">
              <a:xfrm flipV="1">
                <a:off x="3096712" y="3962400"/>
                <a:ext cx="0" cy="228600"/>
              </a:xfrm>
              <a:prstGeom prst="line">
                <a:avLst/>
              </a:prstGeom>
              <a:grpFill/>
              <a:ln w="28575" algn="ctr">
                <a:solidFill>
                  <a:schemeClr val="tx1"/>
                </a:solidFill>
                <a:round/>
                <a:headEnd/>
                <a:tailEnd/>
              </a:ln>
            </p:spPr>
          </p:cxnSp>
          <p:cxnSp>
            <p:nvCxnSpPr>
              <p:cNvPr id="26724" name="Straight Connector 52"/>
              <p:cNvCxnSpPr>
                <a:cxnSpLocks noChangeShapeType="1"/>
              </p:cNvCxnSpPr>
              <p:nvPr/>
            </p:nvCxnSpPr>
            <p:spPr bwMode="auto">
              <a:xfrm flipV="1">
                <a:off x="3249112" y="3962400"/>
                <a:ext cx="0" cy="228600"/>
              </a:xfrm>
              <a:prstGeom prst="line">
                <a:avLst/>
              </a:prstGeom>
              <a:grpFill/>
              <a:ln w="28575" algn="ctr">
                <a:solidFill>
                  <a:schemeClr val="tx1"/>
                </a:solidFill>
                <a:round/>
                <a:headEnd/>
                <a:tailEnd/>
              </a:ln>
            </p:spPr>
          </p:cxnSp>
        </p:grpSp>
        <p:cxnSp>
          <p:nvCxnSpPr>
            <p:cNvPr id="26716" name="Straight Connector 53"/>
            <p:cNvCxnSpPr>
              <a:cxnSpLocks noChangeShapeType="1"/>
            </p:cNvCxnSpPr>
            <p:nvPr/>
          </p:nvCxnSpPr>
          <p:spPr bwMode="auto">
            <a:xfrm>
              <a:off x="3581400" y="4648200"/>
              <a:ext cx="609600" cy="381000"/>
            </a:xfrm>
            <a:prstGeom prst="line">
              <a:avLst/>
            </a:prstGeom>
            <a:grpFill/>
            <a:ln w="28575" algn="ctr">
              <a:solidFill>
                <a:schemeClr val="tx1"/>
              </a:solidFill>
              <a:round/>
              <a:headEnd/>
              <a:tailEnd/>
            </a:ln>
          </p:spPr>
        </p:cxnSp>
      </p:grpSp>
      <p:pic>
        <p:nvPicPr>
          <p:cNvPr id="39969" name="Picture 121" descr="Shadow.jpg"/>
          <p:cNvPicPr>
            <a:picLocks noChangeAspect="1"/>
          </p:cNvPicPr>
          <p:nvPr/>
        </p:nvPicPr>
        <p:blipFill>
          <a:blip r:embed="rId4" cstate="print">
            <a:clrChange>
              <a:clrFrom>
                <a:srgbClr val="98CEF5"/>
              </a:clrFrom>
              <a:clrTo>
                <a:srgbClr val="98CEF5">
                  <a:alpha val="0"/>
                </a:srgbClr>
              </a:clrTo>
            </a:clrChange>
          </a:blip>
          <a:srcRect l="27083" t="13235" r="23958" b="66850"/>
          <a:stretch>
            <a:fillRect/>
          </a:stretch>
        </p:blipFill>
        <p:spPr bwMode="auto">
          <a:xfrm>
            <a:off x="4114800" y="2028825"/>
            <a:ext cx="685800" cy="188913"/>
          </a:xfrm>
          <a:prstGeom prst="rect">
            <a:avLst/>
          </a:prstGeom>
          <a:noFill/>
          <a:ln w="9525">
            <a:noFill/>
            <a:miter lim="800000"/>
            <a:headEnd/>
            <a:tailEnd/>
          </a:ln>
        </p:spPr>
      </p:pic>
      <p:sp>
        <p:nvSpPr>
          <p:cNvPr id="124" name="Rectangle 123"/>
          <p:cNvSpPr/>
          <p:nvPr/>
        </p:nvSpPr>
        <p:spPr bwMode="auto">
          <a:xfrm rot="16200000">
            <a:off x="5676900" y="2851150"/>
            <a:ext cx="2362200" cy="304800"/>
          </a:xfrm>
          <a:prstGeom prst="rect">
            <a:avLst/>
          </a:prstGeom>
          <a:noFill/>
          <a:ln w="9525" cap="flat" cmpd="sng" algn="ctr">
            <a:noFill/>
            <a:prstDash val="solid"/>
            <a:round/>
            <a:headEnd type="none" w="med" len="med"/>
            <a:tailEnd type="none" w="med" len="med"/>
          </a:ln>
          <a:effectLst/>
        </p:spPr>
        <p:txBody>
          <a:bodyPr lIns="91424" tIns="45712" rIns="91424" bIns="45712"/>
          <a:lstStyle/>
          <a:p>
            <a:pPr algn="ctr" eaLnBrk="0" hangingPunct="0">
              <a:defRPr/>
            </a:pPr>
            <a:r>
              <a:rPr lang="en-US" sz="1200" b="1" i="1" dirty="0">
                <a:solidFill>
                  <a:srgbClr val="C00000"/>
                </a:solidFill>
                <a:effectLst>
                  <a:outerShdw blurRad="38100" dist="38100" dir="2700000" algn="tl">
                    <a:srgbClr val="000000">
                      <a:alpha val="43137"/>
                    </a:srgbClr>
                  </a:outerShdw>
                </a:effectLst>
                <a:latin typeface="+mj-lt"/>
                <a:cs typeface="Arial" charset="0"/>
              </a:rPr>
              <a:t>Transitions</a:t>
            </a:r>
          </a:p>
        </p:txBody>
      </p:sp>
      <p:sp>
        <p:nvSpPr>
          <p:cNvPr id="135" name="TextBox 180"/>
          <p:cNvSpPr txBox="1">
            <a:spLocks noChangeArrowheads="1"/>
          </p:cNvSpPr>
          <p:nvPr/>
        </p:nvSpPr>
        <p:spPr bwMode="auto">
          <a:xfrm>
            <a:off x="7239000" y="3121025"/>
            <a:ext cx="762000" cy="246063"/>
          </a:xfrm>
          <a:prstGeom prst="rect">
            <a:avLst/>
          </a:prstGeom>
          <a:solidFill>
            <a:schemeClr val="bg1"/>
          </a:solidFill>
          <a:ln w="12700">
            <a:solidFill>
              <a:schemeClr val="tx1"/>
            </a:solidFill>
            <a:miter lim="800000"/>
            <a:headEnd/>
            <a:tailEnd/>
          </a:ln>
          <a:extLst/>
        </p:spPr>
        <p:txBody>
          <a:bodyPr lIns="91424" tIns="45712" rIns="91424"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en-US" sz="1000" b="1" dirty="0" smtClean="0">
                <a:solidFill>
                  <a:srgbClr val="000000"/>
                </a:solidFill>
                <a:latin typeface="+mj-lt"/>
              </a:rPr>
              <a:t>WARNO</a:t>
            </a:r>
            <a:endParaRPr lang="en-US" altLang="en-US" sz="1000" b="1" dirty="0">
              <a:solidFill>
                <a:srgbClr val="000000"/>
              </a:solidFill>
              <a:latin typeface="+mj-lt"/>
            </a:endParaRPr>
          </a:p>
        </p:txBody>
      </p:sp>
      <p:sp>
        <p:nvSpPr>
          <p:cNvPr id="136" name="TextBox 180"/>
          <p:cNvSpPr txBox="1">
            <a:spLocks noChangeArrowheads="1"/>
          </p:cNvSpPr>
          <p:nvPr/>
        </p:nvSpPr>
        <p:spPr bwMode="auto">
          <a:xfrm>
            <a:off x="7315200" y="3197225"/>
            <a:ext cx="762000" cy="246063"/>
          </a:xfrm>
          <a:prstGeom prst="rect">
            <a:avLst/>
          </a:prstGeom>
          <a:solidFill>
            <a:schemeClr val="bg1"/>
          </a:solidFill>
          <a:ln w="12700">
            <a:solidFill>
              <a:schemeClr val="tx1"/>
            </a:solidFill>
            <a:miter lim="800000"/>
            <a:headEnd/>
            <a:tailEnd/>
          </a:ln>
          <a:extLst/>
        </p:spPr>
        <p:txBody>
          <a:bodyPr lIns="91424" tIns="45712" rIns="91424"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en-US" sz="1000" b="1" dirty="0" smtClean="0">
                <a:solidFill>
                  <a:srgbClr val="000000"/>
                </a:solidFill>
                <a:latin typeface="+mj-lt"/>
              </a:rPr>
              <a:t>WARNO</a:t>
            </a:r>
            <a:endParaRPr lang="en-US" altLang="en-US" sz="1000" b="1" dirty="0">
              <a:solidFill>
                <a:srgbClr val="000000"/>
              </a:solidFill>
              <a:latin typeface="+mj-lt"/>
            </a:endParaRPr>
          </a:p>
        </p:txBody>
      </p:sp>
      <p:sp>
        <p:nvSpPr>
          <p:cNvPr id="137" name="TextBox 180"/>
          <p:cNvSpPr txBox="1">
            <a:spLocks noChangeArrowheads="1"/>
          </p:cNvSpPr>
          <p:nvPr/>
        </p:nvSpPr>
        <p:spPr bwMode="auto">
          <a:xfrm>
            <a:off x="7705725" y="3511550"/>
            <a:ext cx="692150" cy="246063"/>
          </a:xfrm>
          <a:prstGeom prst="rect">
            <a:avLst/>
          </a:prstGeom>
          <a:solidFill>
            <a:schemeClr val="bg1"/>
          </a:solidFill>
          <a:ln w="12700">
            <a:solidFill>
              <a:schemeClr val="tx1"/>
            </a:solidFill>
            <a:miter lim="800000"/>
            <a:headEnd/>
            <a:tailEnd/>
          </a:ln>
          <a:extLst/>
        </p:spPr>
        <p:txBody>
          <a:bodyPr lIns="91424" tIns="45712" rIns="91424"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en-US" sz="1000" b="1" dirty="0" smtClean="0">
                <a:solidFill>
                  <a:srgbClr val="000000"/>
                </a:solidFill>
                <a:latin typeface="+mj-lt"/>
              </a:rPr>
              <a:t>FRAGO</a:t>
            </a:r>
            <a:endParaRPr lang="en-US" altLang="en-US" sz="1000" b="1" dirty="0">
              <a:solidFill>
                <a:srgbClr val="000000"/>
              </a:solidFill>
              <a:latin typeface="+mj-lt"/>
            </a:endParaRPr>
          </a:p>
        </p:txBody>
      </p:sp>
      <p:sp>
        <p:nvSpPr>
          <p:cNvPr id="138" name="TextBox 180"/>
          <p:cNvSpPr txBox="1">
            <a:spLocks noChangeArrowheads="1"/>
          </p:cNvSpPr>
          <p:nvPr/>
        </p:nvSpPr>
        <p:spPr bwMode="auto">
          <a:xfrm>
            <a:off x="7772400" y="3578225"/>
            <a:ext cx="692150" cy="246063"/>
          </a:xfrm>
          <a:prstGeom prst="rect">
            <a:avLst/>
          </a:prstGeom>
          <a:solidFill>
            <a:schemeClr val="bg1"/>
          </a:solidFill>
          <a:ln w="12700">
            <a:solidFill>
              <a:schemeClr val="tx1"/>
            </a:solidFill>
            <a:miter lim="800000"/>
            <a:headEnd/>
            <a:tailEnd/>
          </a:ln>
          <a:extLst/>
        </p:spPr>
        <p:txBody>
          <a:bodyPr lIns="91424" tIns="45712" rIns="91424"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en-US" sz="1000" b="1" dirty="0" smtClean="0">
                <a:solidFill>
                  <a:srgbClr val="000000"/>
                </a:solidFill>
                <a:latin typeface="+mj-lt"/>
              </a:rPr>
              <a:t>FRAGO</a:t>
            </a:r>
            <a:endParaRPr lang="en-US" altLang="en-US" sz="1000" b="1" dirty="0">
              <a:solidFill>
                <a:srgbClr val="000000"/>
              </a:solidFill>
              <a:latin typeface="+mj-lt"/>
            </a:endParaRPr>
          </a:p>
        </p:txBody>
      </p:sp>
      <p:sp>
        <p:nvSpPr>
          <p:cNvPr id="6184" name="Right Brace 138"/>
          <p:cNvSpPr>
            <a:spLocks/>
          </p:cNvSpPr>
          <p:nvPr/>
        </p:nvSpPr>
        <p:spPr bwMode="auto">
          <a:xfrm>
            <a:off x="8458200" y="1974850"/>
            <a:ext cx="228600" cy="1828800"/>
          </a:xfrm>
          <a:prstGeom prst="rightBrace">
            <a:avLst>
              <a:gd name="adj1" fmla="val 8333"/>
              <a:gd name="adj2" fmla="val 50000"/>
            </a:avLst>
          </a:prstGeom>
          <a:noFill/>
          <a:ln w="9525" algn="ctr">
            <a:solidFill>
              <a:schemeClr val="tx1"/>
            </a:solidFill>
            <a:round/>
            <a:headEnd/>
            <a:tailEnd/>
          </a:ln>
        </p:spPr>
        <p:txBody>
          <a:bodyPr lIns="91424" tIns="45712" rIns="91424" bIns="45712"/>
          <a:lstStyle/>
          <a:p>
            <a:pPr eaLnBrk="0" hangingPunct="0">
              <a:defRPr/>
            </a:pPr>
            <a:endParaRPr lang="en-US" sz="900" b="1" dirty="0">
              <a:solidFill>
                <a:srgbClr val="FFFFFF"/>
              </a:solidFill>
              <a:latin typeface="+mj-lt"/>
            </a:endParaRPr>
          </a:p>
        </p:txBody>
      </p:sp>
      <p:sp>
        <p:nvSpPr>
          <p:cNvPr id="140" name="Rectangle 139"/>
          <p:cNvSpPr/>
          <p:nvPr/>
        </p:nvSpPr>
        <p:spPr bwMode="auto">
          <a:xfrm rot="16200000">
            <a:off x="7602538" y="2774950"/>
            <a:ext cx="2362200" cy="304800"/>
          </a:xfrm>
          <a:prstGeom prst="rect">
            <a:avLst/>
          </a:prstGeom>
          <a:noFill/>
          <a:ln w="9525" cap="flat" cmpd="sng" algn="ctr">
            <a:noFill/>
            <a:prstDash val="solid"/>
            <a:round/>
            <a:headEnd type="none" w="med" len="med"/>
            <a:tailEnd type="none" w="med" len="med"/>
          </a:ln>
          <a:effectLst/>
        </p:spPr>
        <p:txBody>
          <a:bodyPr lIns="91424" tIns="45712" rIns="91424" bIns="45712"/>
          <a:lstStyle/>
          <a:p>
            <a:pPr algn="ctr" eaLnBrk="0" hangingPunct="0">
              <a:defRPr/>
            </a:pPr>
            <a:r>
              <a:rPr lang="en-US" sz="1200" b="1" i="1" dirty="0">
                <a:solidFill>
                  <a:srgbClr val="7030A0"/>
                </a:solidFill>
                <a:effectLst>
                  <a:outerShdw blurRad="38100" dist="38100" dir="2700000" algn="tl">
                    <a:srgbClr val="000000">
                      <a:alpha val="43137"/>
                    </a:srgbClr>
                  </a:outerShdw>
                </a:effectLst>
                <a:latin typeface="+mj-lt"/>
                <a:cs typeface="Arial" charset="0"/>
              </a:rPr>
              <a:t>Staff Estimates</a:t>
            </a:r>
          </a:p>
        </p:txBody>
      </p:sp>
      <p:sp>
        <p:nvSpPr>
          <p:cNvPr id="6194" name="TextBox 20"/>
          <p:cNvSpPr txBox="1">
            <a:spLocks noChangeArrowheads="1"/>
          </p:cNvSpPr>
          <p:nvPr/>
        </p:nvSpPr>
        <p:spPr bwMode="auto">
          <a:xfrm>
            <a:off x="76200" y="1803400"/>
            <a:ext cx="1143000" cy="461963"/>
          </a:xfrm>
          <a:prstGeom prst="rect">
            <a:avLst/>
          </a:prstGeom>
          <a:noFill/>
          <a:ln w="9525">
            <a:noFill/>
            <a:miter lim="800000"/>
            <a:headEnd/>
            <a:tailEnd/>
          </a:ln>
        </p:spPr>
        <p:txBody>
          <a:bodyPr lIns="91424" tIns="45712" rIns="91424" bIns="45712">
            <a:spAutoFit/>
          </a:bodyPr>
          <a:lstStyle/>
          <a:p>
            <a:pPr>
              <a:defRPr/>
            </a:pPr>
            <a:r>
              <a:rPr lang="en-US" altLang="en-US" sz="1200" b="1" dirty="0">
                <a:solidFill>
                  <a:srgbClr val="000000"/>
                </a:solidFill>
                <a:latin typeface="+mj-lt"/>
              </a:rPr>
              <a:t>Information</a:t>
            </a:r>
          </a:p>
          <a:p>
            <a:pPr>
              <a:defRPr/>
            </a:pPr>
            <a:r>
              <a:rPr lang="en-US" altLang="en-US" sz="1200" b="1" dirty="0">
                <a:solidFill>
                  <a:srgbClr val="000000"/>
                </a:solidFill>
                <a:latin typeface="+mj-lt"/>
              </a:rPr>
              <a:t>Collection</a:t>
            </a:r>
          </a:p>
        </p:txBody>
      </p:sp>
      <p:sp>
        <p:nvSpPr>
          <p:cNvPr id="6195" name="TextBox 21"/>
          <p:cNvSpPr txBox="1">
            <a:spLocks noChangeArrowheads="1"/>
          </p:cNvSpPr>
          <p:nvPr/>
        </p:nvSpPr>
        <p:spPr bwMode="auto">
          <a:xfrm>
            <a:off x="76200" y="4381500"/>
            <a:ext cx="1447800" cy="276225"/>
          </a:xfrm>
          <a:prstGeom prst="rect">
            <a:avLst/>
          </a:prstGeom>
          <a:noFill/>
          <a:ln w="9525">
            <a:noFill/>
            <a:miter lim="800000"/>
            <a:headEnd/>
            <a:tailEnd/>
          </a:ln>
        </p:spPr>
        <p:txBody>
          <a:bodyPr lIns="91424" tIns="45712" rIns="91424" bIns="45712">
            <a:spAutoFit/>
          </a:bodyPr>
          <a:lstStyle/>
          <a:p>
            <a:pPr>
              <a:defRPr/>
            </a:pPr>
            <a:r>
              <a:rPr lang="en-US" altLang="en-US" sz="1200" b="1" dirty="0">
                <a:solidFill>
                  <a:srgbClr val="000000"/>
                </a:solidFill>
                <a:latin typeface="+mj-lt"/>
              </a:rPr>
              <a:t>Method</a:t>
            </a:r>
          </a:p>
        </p:txBody>
      </p:sp>
      <p:pic>
        <p:nvPicPr>
          <p:cNvPr id="39979" name="Picture 147" descr="Raven_prodshot_lg.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771775" y="1803400"/>
            <a:ext cx="581025" cy="361950"/>
          </a:xfrm>
          <a:prstGeom prst="rect">
            <a:avLst/>
          </a:prstGeom>
          <a:noFill/>
          <a:ln w="9525">
            <a:noFill/>
            <a:miter lim="800000"/>
            <a:headEnd/>
            <a:tailEnd/>
          </a:ln>
        </p:spPr>
      </p:pic>
      <p:sp>
        <p:nvSpPr>
          <p:cNvPr id="6197" name="TextBox 186"/>
          <p:cNvSpPr txBox="1">
            <a:spLocks noChangeArrowheads="1"/>
          </p:cNvSpPr>
          <p:nvPr/>
        </p:nvSpPr>
        <p:spPr bwMode="auto">
          <a:xfrm>
            <a:off x="2057400" y="4576763"/>
            <a:ext cx="1143000" cy="338137"/>
          </a:xfrm>
          <a:prstGeom prst="rect">
            <a:avLst/>
          </a:prstGeom>
          <a:noFill/>
          <a:ln w="9525">
            <a:noFill/>
            <a:miter lim="800000"/>
            <a:headEnd/>
            <a:tailEnd/>
          </a:ln>
        </p:spPr>
        <p:txBody>
          <a:bodyPr lIns="91424" tIns="45712" rIns="91424" bIns="45712">
            <a:spAutoFit/>
          </a:bodyPr>
          <a:lstStyle/>
          <a:p>
            <a:pPr algn="ctr">
              <a:defRPr/>
            </a:pPr>
            <a:r>
              <a:rPr lang="en-US" altLang="en-US" sz="1600" b="1" dirty="0">
                <a:solidFill>
                  <a:srgbClr val="FFFFFF"/>
                </a:solidFill>
                <a:latin typeface="+mj-lt"/>
              </a:rPr>
              <a:t>S3</a:t>
            </a:r>
          </a:p>
        </p:txBody>
      </p:sp>
      <p:sp>
        <p:nvSpPr>
          <p:cNvPr id="6198" name="TextBox 156"/>
          <p:cNvSpPr txBox="1">
            <a:spLocks noChangeArrowheads="1"/>
          </p:cNvSpPr>
          <p:nvPr/>
        </p:nvSpPr>
        <p:spPr bwMode="auto">
          <a:xfrm>
            <a:off x="1143000" y="4619625"/>
            <a:ext cx="7772400" cy="261938"/>
          </a:xfrm>
          <a:prstGeom prst="rect">
            <a:avLst/>
          </a:prstGeom>
          <a:noFill/>
          <a:ln w="9525">
            <a:solidFill>
              <a:schemeClr val="tx1"/>
            </a:solidFill>
            <a:miter lim="800000"/>
            <a:headEnd/>
            <a:tailEnd/>
          </a:ln>
        </p:spPr>
        <p:txBody>
          <a:bodyPr lIns="91424" tIns="45712" rIns="91424" bIns="45712">
            <a:spAutoFit/>
          </a:bodyPr>
          <a:lstStyle/>
          <a:p>
            <a:pPr>
              <a:defRPr/>
            </a:pPr>
            <a:endParaRPr lang="en-US" sz="1100" dirty="0">
              <a:solidFill>
                <a:srgbClr val="000000"/>
              </a:solidFill>
              <a:latin typeface="+mj-lt"/>
            </a:endParaRPr>
          </a:p>
        </p:txBody>
      </p:sp>
      <p:sp>
        <p:nvSpPr>
          <p:cNvPr id="4146" name="TextBox 186"/>
          <p:cNvSpPr txBox="1">
            <a:spLocks noChangeArrowheads="1"/>
          </p:cNvSpPr>
          <p:nvPr/>
        </p:nvSpPr>
        <p:spPr bwMode="auto">
          <a:xfrm>
            <a:off x="1104900" y="4627563"/>
            <a:ext cx="2628900" cy="246062"/>
          </a:xfrm>
          <a:prstGeom prst="rect">
            <a:avLst/>
          </a:prstGeom>
          <a:noFill/>
          <a:ln w="9525">
            <a:noFill/>
            <a:miter lim="800000"/>
            <a:headEnd/>
            <a:tailEnd/>
          </a:ln>
        </p:spPr>
        <p:txBody>
          <a:bodyPr lIns="0" tIns="45712" rIns="0" bIns="45712">
            <a:spAutoFit/>
          </a:bodyPr>
          <a:lstStyle/>
          <a:p>
            <a:pPr algn="ctr">
              <a:defRPr/>
            </a:pPr>
            <a:r>
              <a:rPr lang="en-US" altLang="en-US" sz="1000" b="1" dirty="0">
                <a:solidFill>
                  <a:prstClr val="black"/>
                </a:solidFill>
                <a:effectLst>
                  <a:outerShdw blurRad="38100" dist="38100" dir="2700000" algn="tl">
                    <a:srgbClr val="000000">
                      <a:alpha val="43137"/>
                    </a:srgbClr>
                  </a:outerShdw>
                </a:effectLst>
                <a:latin typeface="+mj-lt"/>
                <a:cs typeface="Arial" charset="0"/>
              </a:rPr>
              <a:t>PCC/PCI    PLT RXL   CO RXL    BN CAR</a:t>
            </a:r>
          </a:p>
        </p:txBody>
      </p:sp>
      <p:sp>
        <p:nvSpPr>
          <p:cNvPr id="4147" name="TextBox 186"/>
          <p:cNvSpPr txBox="1">
            <a:spLocks noChangeArrowheads="1"/>
          </p:cNvSpPr>
          <p:nvPr/>
        </p:nvSpPr>
        <p:spPr bwMode="auto">
          <a:xfrm>
            <a:off x="3733800" y="4625975"/>
            <a:ext cx="2590800" cy="246063"/>
          </a:xfrm>
          <a:prstGeom prst="rect">
            <a:avLst/>
          </a:prstGeom>
          <a:noFill/>
          <a:ln w="9525">
            <a:noFill/>
            <a:miter lim="800000"/>
            <a:headEnd/>
            <a:tailEnd/>
          </a:ln>
        </p:spPr>
        <p:txBody>
          <a:bodyPr lIns="0" tIns="45712" rIns="0" bIns="45712">
            <a:spAutoFit/>
          </a:bodyPr>
          <a:lstStyle/>
          <a:p>
            <a:pPr algn="ctr">
              <a:defRPr/>
            </a:pPr>
            <a:r>
              <a:rPr lang="en-US" altLang="en-US" sz="1000" b="1" dirty="0">
                <a:solidFill>
                  <a:prstClr val="black"/>
                </a:solidFill>
                <a:effectLst>
                  <a:outerShdw blurRad="38100" dist="38100" dir="2700000" algn="tl">
                    <a:srgbClr val="000000">
                      <a:alpha val="43137"/>
                    </a:srgbClr>
                  </a:outerShdw>
                </a:effectLst>
                <a:latin typeface="+mj-lt"/>
                <a:cs typeface="Arial" charset="0"/>
              </a:rPr>
              <a:t>Sust RXL  Fires RXL   I.C. RXL  BCT CAR</a:t>
            </a:r>
          </a:p>
        </p:txBody>
      </p:sp>
      <p:cxnSp>
        <p:nvCxnSpPr>
          <p:cNvPr id="39984" name="Straight Connector 168"/>
          <p:cNvCxnSpPr>
            <a:cxnSpLocks noChangeShapeType="1"/>
          </p:cNvCxnSpPr>
          <p:nvPr/>
        </p:nvCxnSpPr>
        <p:spPr bwMode="auto">
          <a:xfrm>
            <a:off x="2438400" y="4614863"/>
            <a:ext cx="0" cy="261937"/>
          </a:xfrm>
          <a:prstGeom prst="line">
            <a:avLst/>
          </a:prstGeom>
          <a:noFill/>
          <a:ln w="9525" algn="ctr">
            <a:solidFill>
              <a:schemeClr val="tx1"/>
            </a:solidFill>
            <a:round/>
            <a:headEnd/>
            <a:tailEnd/>
          </a:ln>
        </p:spPr>
      </p:cxnSp>
      <p:sp>
        <p:nvSpPr>
          <p:cNvPr id="6202" name="TextBox 21"/>
          <p:cNvSpPr txBox="1">
            <a:spLocks noChangeArrowheads="1"/>
          </p:cNvSpPr>
          <p:nvPr/>
        </p:nvSpPr>
        <p:spPr bwMode="auto">
          <a:xfrm>
            <a:off x="76200" y="4638675"/>
            <a:ext cx="1143000" cy="276225"/>
          </a:xfrm>
          <a:prstGeom prst="rect">
            <a:avLst/>
          </a:prstGeom>
          <a:noFill/>
          <a:ln w="9525">
            <a:noFill/>
            <a:miter lim="800000"/>
            <a:headEnd/>
            <a:tailEnd/>
          </a:ln>
        </p:spPr>
        <p:txBody>
          <a:bodyPr lIns="91424" tIns="45712" rIns="91424" bIns="45712">
            <a:spAutoFit/>
          </a:bodyPr>
          <a:lstStyle/>
          <a:p>
            <a:pPr>
              <a:defRPr/>
            </a:pPr>
            <a:r>
              <a:rPr lang="en-US" altLang="en-US" sz="1200" b="1" dirty="0">
                <a:solidFill>
                  <a:srgbClr val="000000"/>
                </a:solidFill>
                <a:latin typeface="+mj-lt"/>
              </a:rPr>
              <a:t>Preparation</a:t>
            </a:r>
          </a:p>
        </p:txBody>
      </p:sp>
      <p:cxnSp>
        <p:nvCxnSpPr>
          <p:cNvPr id="39986" name="Straight Connector 115"/>
          <p:cNvCxnSpPr>
            <a:cxnSpLocks noChangeShapeType="1"/>
          </p:cNvCxnSpPr>
          <p:nvPr/>
        </p:nvCxnSpPr>
        <p:spPr bwMode="auto">
          <a:xfrm>
            <a:off x="3733800" y="1271588"/>
            <a:ext cx="0" cy="4114800"/>
          </a:xfrm>
          <a:prstGeom prst="line">
            <a:avLst/>
          </a:prstGeom>
          <a:noFill/>
          <a:ln w="38100" algn="ctr">
            <a:solidFill>
              <a:schemeClr val="tx1"/>
            </a:solidFill>
            <a:prstDash val="sysDash"/>
            <a:round/>
            <a:headEnd/>
            <a:tailEnd/>
          </a:ln>
        </p:spPr>
      </p:cxnSp>
      <p:sp>
        <p:nvSpPr>
          <p:cNvPr id="131" name="Rectangle 130"/>
          <p:cNvSpPr/>
          <p:nvPr/>
        </p:nvSpPr>
        <p:spPr bwMode="auto">
          <a:xfrm>
            <a:off x="1143000" y="1227138"/>
            <a:ext cx="4800600" cy="174625"/>
          </a:xfrm>
          <a:prstGeom prst="rect">
            <a:avLst/>
          </a:prstGeom>
          <a:solidFill>
            <a:srgbClr val="4F6228"/>
          </a:solidFill>
          <a:ln w="28575" cap="flat" cmpd="sng" algn="ctr">
            <a:solidFill>
              <a:schemeClr val="tx1"/>
            </a:solidFill>
            <a:prstDash val="solid"/>
            <a:round/>
            <a:headEnd type="none" w="med" len="med"/>
            <a:tailEnd type="none" w="med" len="med"/>
          </a:ln>
          <a:effectLst/>
        </p:spPr>
        <p:txBody>
          <a:bodyPr lIns="91424" tIns="45712" rIns="91424" bIns="45712" anchor="ctr"/>
          <a:lstStyle/>
          <a:p>
            <a:pPr algn="ctr">
              <a:defRPr/>
            </a:pPr>
            <a:r>
              <a:rPr lang="en-US" sz="1100" b="1" dirty="0">
                <a:solidFill>
                  <a:prstClr val="white"/>
                </a:solidFill>
                <a:latin typeface="+mj-lt"/>
                <a:cs typeface="Arial" charset="0"/>
              </a:rPr>
              <a:t>BCT TAC</a:t>
            </a:r>
          </a:p>
        </p:txBody>
      </p:sp>
      <p:sp>
        <p:nvSpPr>
          <p:cNvPr id="36" name="Rectangle 35"/>
          <p:cNvSpPr/>
          <p:nvPr/>
        </p:nvSpPr>
        <p:spPr bwMode="auto">
          <a:xfrm>
            <a:off x="3581400" y="1390650"/>
            <a:ext cx="5334000" cy="173038"/>
          </a:xfrm>
          <a:prstGeom prst="rect">
            <a:avLst/>
          </a:prstGeom>
          <a:solidFill>
            <a:srgbClr val="4F6228"/>
          </a:solidFill>
          <a:ln w="28575" cap="flat" cmpd="sng" algn="ctr">
            <a:solidFill>
              <a:schemeClr val="tx1"/>
            </a:solidFill>
            <a:prstDash val="solid"/>
            <a:round/>
            <a:headEnd type="none" w="med" len="med"/>
            <a:tailEnd type="none" w="med" len="med"/>
          </a:ln>
          <a:effectLst/>
        </p:spPr>
        <p:txBody>
          <a:bodyPr lIns="91424" tIns="45712" rIns="91424" bIns="45712" anchor="ctr"/>
          <a:lstStyle/>
          <a:p>
            <a:pPr algn="ctr">
              <a:defRPr/>
            </a:pPr>
            <a:r>
              <a:rPr lang="en-US" sz="1100" b="1" dirty="0">
                <a:solidFill>
                  <a:prstClr val="white"/>
                </a:solidFill>
                <a:latin typeface="+mj-lt"/>
                <a:cs typeface="Arial" charset="0"/>
              </a:rPr>
              <a:t>BCT Main</a:t>
            </a:r>
          </a:p>
        </p:txBody>
      </p:sp>
      <p:sp>
        <p:nvSpPr>
          <p:cNvPr id="6206" name="Left Brace 209"/>
          <p:cNvSpPr>
            <a:spLocks/>
          </p:cNvSpPr>
          <p:nvPr/>
        </p:nvSpPr>
        <p:spPr bwMode="auto">
          <a:xfrm rot="5400000">
            <a:off x="2324100" y="-182562"/>
            <a:ext cx="228600" cy="2590800"/>
          </a:xfrm>
          <a:prstGeom prst="leftBrace">
            <a:avLst>
              <a:gd name="adj1" fmla="val 44389"/>
              <a:gd name="adj2" fmla="val 49421"/>
            </a:avLst>
          </a:prstGeom>
          <a:noFill/>
          <a:ln w="9525" algn="ctr">
            <a:solidFill>
              <a:schemeClr val="tx1"/>
            </a:solidFill>
            <a:round/>
            <a:headEnd/>
            <a:tailEnd/>
          </a:ln>
        </p:spPr>
        <p:txBody>
          <a:bodyPr wrap="none" lIns="91424" tIns="45712" rIns="91424" bIns="45712" anchor="ctr"/>
          <a:lstStyle/>
          <a:p>
            <a:pPr algn="ctr">
              <a:defRPr/>
            </a:pPr>
            <a:endParaRPr lang="en-US" altLang="en-US" sz="1300" b="1" dirty="0">
              <a:solidFill>
                <a:srgbClr val="000000"/>
              </a:solidFill>
              <a:latin typeface="+mj-lt"/>
            </a:endParaRPr>
          </a:p>
        </p:txBody>
      </p:sp>
      <p:sp>
        <p:nvSpPr>
          <p:cNvPr id="6207" name="Left Brace 210"/>
          <p:cNvSpPr>
            <a:spLocks/>
          </p:cNvSpPr>
          <p:nvPr/>
        </p:nvSpPr>
        <p:spPr bwMode="auto">
          <a:xfrm rot="5400000">
            <a:off x="4914900" y="-182562"/>
            <a:ext cx="228600" cy="2590800"/>
          </a:xfrm>
          <a:prstGeom prst="leftBrace">
            <a:avLst>
              <a:gd name="adj1" fmla="val 44389"/>
              <a:gd name="adj2" fmla="val 49421"/>
            </a:avLst>
          </a:prstGeom>
          <a:noFill/>
          <a:ln w="9525" algn="ctr">
            <a:solidFill>
              <a:schemeClr val="tx1"/>
            </a:solidFill>
            <a:round/>
            <a:headEnd/>
            <a:tailEnd/>
          </a:ln>
        </p:spPr>
        <p:txBody>
          <a:bodyPr wrap="none" lIns="91424" tIns="45712" rIns="91424" bIns="45712" anchor="ctr"/>
          <a:lstStyle/>
          <a:p>
            <a:pPr algn="ctr">
              <a:defRPr/>
            </a:pPr>
            <a:endParaRPr lang="en-US" altLang="en-US" sz="1300" b="1" dirty="0">
              <a:solidFill>
                <a:srgbClr val="000000"/>
              </a:solidFill>
              <a:latin typeface="+mj-lt"/>
            </a:endParaRPr>
          </a:p>
        </p:txBody>
      </p:sp>
      <p:sp>
        <p:nvSpPr>
          <p:cNvPr id="6208" name="Left Brace 211"/>
          <p:cNvSpPr>
            <a:spLocks/>
          </p:cNvSpPr>
          <p:nvPr/>
        </p:nvSpPr>
        <p:spPr bwMode="auto">
          <a:xfrm rot="5400000">
            <a:off x="7505700" y="-182562"/>
            <a:ext cx="228600" cy="2590800"/>
          </a:xfrm>
          <a:prstGeom prst="leftBrace">
            <a:avLst>
              <a:gd name="adj1" fmla="val 44389"/>
              <a:gd name="adj2" fmla="val 49421"/>
            </a:avLst>
          </a:prstGeom>
          <a:noFill/>
          <a:ln w="9525" algn="ctr">
            <a:solidFill>
              <a:schemeClr val="tx1"/>
            </a:solidFill>
            <a:round/>
            <a:headEnd/>
            <a:tailEnd/>
          </a:ln>
        </p:spPr>
        <p:txBody>
          <a:bodyPr wrap="none" lIns="91424" tIns="45712" rIns="91424" bIns="45712" anchor="ctr"/>
          <a:lstStyle/>
          <a:p>
            <a:pPr algn="ctr">
              <a:defRPr/>
            </a:pPr>
            <a:endParaRPr lang="en-US" altLang="en-US" sz="1300" b="1" dirty="0">
              <a:solidFill>
                <a:srgbClr val="000000"/>
              </a:solidFill>
              <a:latin typeface="+mj-lt"/>
            </a:endParaRPr>
          </a:p>
        </p:txBody>
      </p:sp>
      <p:sp>
        <p:nvSpPr>
          <p:cNvPr id="141" name="Rectangle 140"/>
          <p:cNvSpPr/>
          <p:nvPr/>
        </p:nvSpPr>
        <p:spPr bwMode="auto">
          <a:xfrm>
            <a:off x="1143000" y="1560513"/>
            <a:ext cx="5943600" cy="173037"/>
          </a:xfrm>
          <a:prstGeom prst="rect">
            <a:avLst/>
          </a:prstGeom>
          <a:solidFill>
            <a:srgbClr val="4F6228"/>
          </a:solidFill>
          <a:ln w="28575" cap="flat" cmpd="sng" algn="ctr">
            <a:solidFill>
              <a:schemeClr val="tx1"/>
            </a:solidFill>
            <a:prstDash val="solid"/>
            <a:round/>
            <a:headEnd type="none" w="med" len="med"/>
            <a:tailEnd type="none" w="med" len="med"/>
          </a:ln>
          <a:effectLst/>
        </p:spPr>
        <p:txBody>
          <a:bodyPr lIns="91424" tIns="45712" rIns="91424" bIns="45712" anchor="ctr"/>
          <a:lstStyle/>
          <a:p>
            <a:pPr algn="ctr">
              <a:defRPr/>
            </a:pPr>
            <a:r>
              <a:rPr lang="en-US" sz="1100" b="1" dirty="0">
                <a:solidFill>
                  <a:prstClr val="white"/>
                </a:solidFill>
                <a:latin typeface="+mj-lt"/>
                <a:cs typeface="Arial" charset="0"/>
              </a:rPr>
              <a:t>Sustainment</a:t>
            </a:r>
          </a:p>
        </p:txBody>
      </p:sp>
      <p:sp>
        <p:nvSpPr>
          <p:cNvPr id="6210" name="Rectangle 8"/>
          <p:cNvSpPr>
            <a:spLocks noChangeArrowheads="1"/>
          </p:cNvSpPr>
          <p:nvPr/>
        </p:nvSpPr>
        <p:spPr bwMode="auto">
          <a:xfrm>
            <a:off x="-114300" y="195237"/>
            <a:ext cx="9144000" cy="584200"/>
          </a:xfrm>
          <a:prstGeom prst="rect">
            <a:avLst/>
          </a:prstGeom>
          <a:noFill/>
          <a:ln w="9525">
            <a:noFill/>
            <a:miter lim="800000"/>
            <a:headEnd/>
            <a:tailEnd/>
          </a:ln>
        </p:spPr>
        <p:txBody>
          <a:bodyPr lIns="91424" tIns="45712" rIns="91424" bIns="45712">
            <a:spAutoFit/>
          </a:bodyPr>
          <a:lstStyle/>
          <a:p>
            <a:pPr algn="ctr">
              <a:defRPr/>
            </a:pPr>
            <a:r>
              <a:rPr lang="en-US" sz="3200" b="1" dirty="0" smtClean="0">
                <a:solidFill>
                  <a:schemeClr val="bg1"/>
                </a:solidFill>
                <a:latin typeface="+mj-lt"/>
              </a:rPr>
              <a:t>Learn the BCT DA Fight</a:t>
            </a:r>
            <a:endParaRPr lang="en-US" sz="3200" dirty="0">
              <a:solidFill>
                <a:schemeClr val="bg1"/>
              </a:solidFill>
              <a:latin typeface="+mj-lt"/>
            </a:endParaRPr>
          </a:p>
        </p:txBody>
      </p:sp>
      <p:sp>
        <p:nvSpPr>
          <p:cNvPr id="6211" name="TextBox 132"/>
          <p:cNvSpPr txBox="1">
            <a:spLocks noChangeArrowheads="1"/>
          </p:cNvSpPr>
          <p:nvPr/>
        </p:nvSpPr>
        <p:spPr bwMode="auto">
          <a:xfrm>
            <a:off x="152400" y="6111875"/>
            <a:ext cx="8839200" cy="276225"/>
          </a:xfrm>
          <a:prstGeom prst="rect">
            <a:avLst/>
          </a:prstGeom>
          <a:noFill/>
          <a:ln w="38100">
            <a:solidFill>
              <a:schemeClr val="tx1"/>
            </a:solidFill>
            <a:miter lim="800000"/>
            <a:headEnd/>
            <a:tailEnd/>
          </a:ln>
        </p:spPr>
        <p:txBody>
          <a:bodyPr lIns="91424" tIns="45712" rIns="91424" bIns="45712">
            <a:spAutoFit/>
          </a:bodyPr>
          <a:lstStyle/>
          <a:p>
            <a:pPr algn="ctr">
              <a:defRPr/>
            </a:pPr>
            <a:r>
              <a:rPr lang="en-US" altLang="en-US" sz="1200" i="1" dirty="0">
                <a:solidFill>
                  <a:srgbClr val="000000"/>
                </a:solidFill>
                <a:latin typeface="+mj-lt"/>
              </a:rPr>
              <a:t>Army leaders are responsible for clearly articulating their concept of operations in </a:t>
            </a:r>
            <a:r>
              <a:rPr lang="en-US" altLang="en-US" sz="1200" b="1" i="1" dirty="0">
                <a:solidFill>
                  <a:srgbClr val="000000"/>
                </a:solidFill>
                <a:latin typeface="+mj-lt"/>
              </a:rPr>
              <a:t>time</a:t>
            </a:r>
            <a:r>
              <a:rPr lang="en-US" altLang="en-US" sz="1200" i="1" dirty="0">
                <a:solidFill>
                  <a:srgbClr val="000000"/>
                </a:solidFill>
                <a:latin typeface="+mj-lt"/>
              </a:rPr>
              <a:t>, </a:t>
            </a:r>
            <a:r>
              <a:rPr lang="en-US" altLang="en-US" sz="1200" b="1" i="1" dirty="0">
                <a:solidFill>
                  <a:srgbClr val="000000"/>
                </a:solidFill>
                <a:latin typeface="+mj-lt"/>
              </a:rPr>
              <a:t>space</a:t>
            </a:r>
            <a:r>
              <a:rPr lang="en-US" altLang="en-US" sz="1200" i="1" dirty="0">
                <a:solidFill>
                  <a:srgbClr val="000000"/>
                </a:solidFill>
                <a:latin typeface="+mj-lt"/>
              </a:rPr>
              <a:t>, </a:t>
            </a:r>
            <a:r>
              <a:rPr lang="en-US" altLang="en-US" sz="1200" b="1" i="1" dirty="0">
                <a:solidFill>
                  <a:srgbClr val="000000"/>
                </a:solidFill>
                <a:latin typeface="+mj-lt"/>
              </a:rPr>
              <a:t>purpose</a:t>
            </a:r>
            <a:r>
              <a:rPr lang="en-US" altLang="en-US" sz="1200" i="1" dirty="0">
                <a:solidFill>
                  <a:srgbClr val="000000"/>
                </a:solidFill>
                <a:latin typeface="+mj-lt"/>
              </a:rPr>
              <a:t>, and </a:t>
            </a:r>
            <a:r>
              <a:rPr lang="en-US" altLang="en-US" sz="1200" b="1" i="1" dirty="0">
                <a:solidFill>
                  <a:srgbClr val="000000"/>
                </a:solidFill>
                <a:latin typeface="+mj-lt"/>
              </a:rPr>
              <a:t>resources</a:t>
            </a:r>
            <a:r>
              <a:rPr lang="en-US" altLang="en-US" sz="1200" i="1" dirty="0">
                <a:solidFill>
                  <a:srgbClr val="000000"/>
                </a:solidFill>
                <a:latin typeface="+mj-lt"/>
              </a:rPr>
              <a:t>.</a:t>
            </a:r>
          </a:p>
        </p:txBody>
      </p:sp>
      <p:sp>
        <p:nvSpPr>
          <p:cNvPr id="161" name="Right Triangle 160"/>
          <p:cNvSpPr/>
          <p:nvPr/>
        </p:nvSpPr>
        <p:spPr>
          <a:xfrm>
            <a:off x="1143000" y="5461000"/>
            <a:ext cx="7696200" cy="304800"/>
          </a:xfrm>
          <a:prstGeom prst="rtTriangl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b="1" dirty="0">
              <a:solidFill>
                <a:prstClr val="white"/>
              </a:solidFill>
              <a:latin typeface="+mj-lt"/>
              <a:cs typeface="Arial" pitchFamily="34" charset="0"/>
            </a:endParaRPr>
          </a:p>
        </p:txBody>
      </p:sp>
      <p:sp>
        <p:nvSpPr>
          <p:cNvPr id="162" name="Right Triangle 161"/>
          <p:cNvSpPr/>
          <p:nvPr/>
        </p:nvSpPr>
        <p:spPr>
          <a:xfrm rot="10800000">
            <a:off x="1219200" y="5467350"/>
            <a:ext cx="7696200" cy="304800"/>
          </a:xfrm>
          <a:prstGeom prst="rtTriangl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b="1" dirty="0">
              <a:solidFill>
                <a:prstClr val="white"/>
              </a:solidFill>
              <a:latin typeface="+mj-lt"/>
              <a:cs typeface="Arial" pitchFamily="34" charset="0"/>
            </a:endParaRPr>
          </a:p>
        </p:txBody>
      </p:sp>
      <p:sp>
        <p:nvSpPr>
          <p:cNvPr id="6214" name="Left-Right Arrow 191"/>
          <p:cNvSpPr>
            <a:spLocks noChangeArrowheads="1"/>
          </p:cNvSpPr>
          <p:nvPr/>
        </p:nvSpPr>
        <p:spPr bwMode="auto">
          <a:xfrm>
            <a:off x="914400" y="5654675"/>
            <a:ext cx="8229600" cy="442913"/>
          </a:xfrm>
          <a:prstGeom prst="leftRightArrow">
            <a:avLst>
              <a:gd name="adj1" fmla="val 50000"/>
              <a:gd name="adj2" fmla="val 49978"/>
            </a:avLst>
          </a:prstGeom>
          <a:solidFill>
            <a:srgbClr val="FFFF00"/>
          </a:solidFill>
          <a:ln w="28575" algn="ctr">
            <a:solidFill>
              <a:schemeClr val="tx1"/>
            </a:solidFill>
            <a:round/>
            <a:headEnd/>
            <a:tailEnd/>
          </a:ln>
        </p:spPr>
        <p:txBody>
          <a:bodyPr lIns="91424" tIns="45712" rIns="91424" bIns="45712" anchor="ctr"/>
          <a:lstStyle/>
          <a:p>
            <a:pPr algn="ctr">
              <a:defRPr/>
            </a:pPr>
            <a:r>
              <a:rPr lang="en-US" altLang="en-US" sz="1600" b="1" dirty="0">
                <a:solidFill>
                  <a:srgbClr val="000000"/>
                </a:solidFill>
                <a:latin typeface="+mj-lt"/>
              </a:rPr>
              <a:t>COMMANDER</a:t>
            </a:r>
          </a:p>
        </p:txBody>
      </p:sp>
      <p:sp>
        <p:nvSpPr>
          <p:cNvPr id="6215" name="TextBox 162"/>
          <p:cNvSpPr txBox="1">
            <a:spLocks noChangeArrowheads="1"/>
          </p:cNvSpPr>
          <p:nvPr/>
        </p:nvSpPr>
        <p:spPr bwMode="auto">
          <a:xfrm>
            <a:off x="1358900" y="5429250"/>
            <a:ext cx="609600" cy="400050"/>
          </a:xfrm>
          <a:prstGeom prst="rect">
            <a:avLst/>
          </a:prstGeom>
          <a:noFill/>
          <a:ln w="9525">
            <a:noFill/>
            <a:miter lim="800000"/>
            <a:headEnd/>
            <a:tailEnd/>
          </a:ln>
        </p:spPr>
        <p:txBody>
          <a:bodyPr lIns="91424" tIns="45712" rIns="91424" bIns="45712">
            <a:spAutoFit/>
          </a:bodyPr>
          <a:lstStyle/>
          <a:p>
            <a:pPr>
              <a:defRPr/>
            </a:pPr>
            <a:r>
              <a:rPr lang="en-US" sz="2000" b="1" dirty="0">
                <a:solidFill>
                  <a:srgbClr val="FFFFFF"/>
                </a:solidFill>
                <a:latin typeface="+mj-lt"/>
              </a:rPr>
              <a:t>S3</a:t>
            </a:r>
          </a:p>
        </p:txBody>
      </p:sp>
      <p:sp>
        <p:nvSpPr>
          <p:cNvPr id="6216" name="TextBox 163"/>
          <p:cNvSpPr txBox="1">
            <a:spLocks noChangeArrowheads="1"/>
          </p:cNvSpPr>
          <p:nvPr/>
        </p:nvSpPr>
        <p:spPr bwMode="auto">
          <a:xfrm>
            <a:off x="8216900" y="5432425"/>
            <a:ext cx="609600" cy="400050"/>
          </a:xfrm>
          <a:prstGeom prst="rect">
            <a:avLst/>
          </a:prstGeom>
          <a:noFill/>
          <a:ln w="9525">
            <a:noFill/>
            <a:miter lim="800000"/>
            <a:headEnd/>
            <a:tailEnd/>
          </a:ln>
        </p:spPr>
        <p:txBody>
          <a:bodyPr lIns="91424" tIns="45712" rIns="91424" bIns="45712">
            <a:spAutoFit/>
          </a:bodyPr>
          <a:lstStyle/>
          <a:p>
            <a:pPr>
              <a:defRPr/>
            </a:pPr>
            <a:r>
              <a:rPr lang="en-US" sz="2000" b="1" dirty="0">
                <a:solidFill>
                  <a:srgbClr val="FFFFFF"/>
                </a:solidFill>
                <a:latin typeface="+mj-lt"/>
              </a:rPr>
              <a:t>XO</a:t>
            </a:r>
          </a:p>
        </p:txBody>
      </p:sp>
      <p:sp>
        <p:nvSpPr>
          <p:cNvPr id="195" name="Rectangle 194"/>
          <p:cNvSpPr/>
          <p:nvPr/>
        </p:nvSpPr>
        <p:spPr>
          <a:xfrm>
            <a:off x="1162050" y="3238500"/>
            <a:ext cx="3867150" cy="76200"/>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dirty="0">
              <a:solidFill>
                <a:prstClr val="white"/>
              </a:solidFill>
              <a:latin typeface="+mj-lt"/>
            </a:endParaRPr>
          </a:p>
        </p:txBody>
      </p:sp>
      <p:grpSp>
        <p:nvGrpSpPr>
          <p:cNvPr id="40001" name="Group 181"/>
          <p:cNvGrpSpPr>
            <a:grpSpLocks/>
          </p:cNvGrpSpPr>
          <p:nvPr/>
        </p:nvGrpSpPr>
        <p:grpSpPr bwMode="auto">
          <a:xfrm>
            <a:off x="1219200" y="2994025"/>
            <a:ext cx="447675" cy="381000"/>
            <a:chOff x="-838200" y="3962400"/>
            <a:chExt cx="447675" cy="381201"/>
          </a:xfrm>
        </p:grpSpPr>
        <p:grpSp>
          <p:nvGrpSpPr>
            <p:cNvPr id="40053" name="Group 152"/>
            <p:cNvGrpSpPr>
              <a:grpSpLocks/>
            </p:cNvGrpSpPr>
            <p:nvPr/>
          </p:nvGrpSpPr>
          <p:grpSpPr bwMode="auto">
            <a:xfrm>
              <a:off x="-838200" y="3962400"/>
              <a:ext cx="447675" cy="381201"/>
              <a:chOff x="1295400" y="3352799"/>
              <a:chExt cx="448138" cy="381159"/>
            </a:xfrm>
          </p:grpSpPr>
          <p:sp>
            <p:nvSpPr>
              <p:cNvPr id="6276" name="Rectangle 82"/>
              <p:cNvSpPr>
                <a:spLocks noChangeArrowheads="1"/>
              </p:cNvSpPr>
              <p:nvPr/>
            </p:nvSpPr>
            <p:spPr bwMode="auto">
              <a:xfrm>
                <a:off x="1295400" y="3456030"/>
                <a:ext cx="448138" cy="277928"/>
              </a:xfrm>
              <a:prstGeom prst="rect">
                <a:avLst/>
              </a:prstGeom>
              <a:solidFill>
                <a:srgbClr val="0033CC"/>
              </a:solidFill>
              <a:ln w="28575" algn="ctr">
                <a:solidFill>
                  <a:schemeClr val="tx1"/>
                </a:solidFill>
                <a:round/>
                <a:headEnd/>
                <a:tailEnd/>
              </a:ln>
            </p:spPr>
            <p:txBody>
              <a:bodyPr anchor="ctr"/>
              <a:lstStyle/>
              <a:p>
                <a:pPr algn="ctr">
                  <a:defRPr/>
                </a:pPr>
                <a:endParaRPr lang="en-US" altLang="en-US" sz="1300" b="1" dirty="0">
                  <a:solidFill>
                    <a:srgbClr val="000000"/>
                  </a:solidFill>
                  <a:latin typeface="+mj-lt"/>
                </a:endParaRPr>
              </a:p>
            </p:txBody>
          </p:sp>
          <p:cxnSp>
            <p:nvCxnSpPr>
              <p:cNvPr id="40057" name="Straight Connector 88"/>
              <p:cNvCxnSpPr>
                <a:cxnSpLocks noChangeShapeType="1"/>
              </p:cNvCxnSpPr>
              <p:nvPr/>
            </p:nvCxnSpPr>
            <p:spPr bwMode="auto">
              <a:xfrm flipV="1">
                <a:off x="1490714" y="3352799"/>
                <a:ext cx="0" cy="103952"/>
              </a:xfrm>
              <a:prstGeom prst="line">
                <a:avLst/>
              </a:prstGeom>
              <a:noFill/>
              <a:ln w="28575" algn="ctr">
                <a:solidFill>
                  <a:schemeClr val="tx1"/>
                </a:solidFill>
                <a:round/>
                <a:headEnd/>
                <a:tailEnd/>
              </a:ln>
            </p:spPr>
          </p:cxnSp>
        </p:grpSp>
        <p:grpSp>
          <p:nvGrpSpPr>
            <p:cNvPr id="11" name="Group 176"/>
            <p:cNvGrpSpPr/>
            <p:nvPr/>
          </p:nvGrpSpPr>
          <p:grpSpPr>
            <a:xfrm rot="5400000">
              <a:off x="-685800" y="4054056"/>
              <a:ext cx="152400" cy="304800"/>
              <a:chOff x="-685800" y="3505200"/>
              <a:chExt cx="76200" cy="152400"/>
            </a:xfrm>
            <a:solidFill>
              <a:srgbClr val="0033CC"/>
            </a:solidFill>
          </p:grpSpPr>
          <p:sp>
            <p:nvSpPr>
              <p:cNvPr id="175" name="Isosceles Triangle 174"/>
              <p:cNvSpPr/>
              <p:nvPr/>
            </p:nvSpPr>
            <p:spPr>
              <a:xfrm>
                <a:off x="-685800" y="3581400"/>
                <a:ext cx="76200" cy="76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solidFill>
                      <a:prstClr val="black"/>
                    </a:solidFill>
                  </a:ln>
                  <a:solidFill>
                    <a:prstClr val="white"/>
                  </a:solidFill>
                  <a:latin typeface="+mj-lt"/>
                </a:endParaRPr>
              </a:p>
            </p:txBody>
          </p:sp>
          <p:sp>
            <p:nvSpPr>
              <p:cNvPr id="176" name="Isosceles Triangle 175"/>
              <p:cNvSpPr/>
              <p:nvPr/>
            </p:nvSpPr>
            <p:spPr>
              <a:xfrm rot="10800000">
                <a:off x="-685800" y="3505200"/>
                <a:ext cx="76200" cy="76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solidFill>
                      <a:prstClr val="black"/>
                    </a:solidFill>
                  </a:ln>
                  <a:solidFill>
                    <a:prstClr val="white"/>
                  </a:solidFill>
                  <a:latin typeface="+mj-lt"/>
                </a:endParaRPr>
              </a:p>
            </p:txBody>
          </p:sp>
        </p:grpSp>
        <p:cxnSp>
          <p:nvCxnSpPr>
            <p:cNvPr id="40055" name="Straight Connector 88"/>
            <p:cNvCxnSpPr>
              <a:cxnSpLocks noChangeShapeType="1"/>
            </p:cNvCxnSpPr>
            <p:nvPr/>
          </p:nvCxnSpPr>
          <p:spPr bwMode="auto">
            <a:xfrm flipV="1">
              <a:off x="-572040" y="3962400"/>
              <a:ext cx="0" cy="103963"/>
            </a:xfrm>
            <a:prstGeom prst="line">
              <a:avLst/>
            </a:prstGeom>
            <a:noFill/>
            <a:ln w="28575" algn="ctr">
              <a:solidFill>
                <a:schemeClr val="tx1"/>
              </a:solidFill>
              <a:round/>
              <a:headEnd/>
              <a:tailEnd/>
            </a:ln>
          </p:spPr>
        </p:cxnSp>
      </p:grpSp>
      <p:sp>
        <p:nvSpPr>
          <p:cNvPr id="128" name="Rectangle 127"/>
          <p:cNvSpPr/>
          <p:nvPr/>
        </p:nvSpPr>
        <p:spPr bwMode="auto">
          <a:xfrm>
            <a:off x="1085850" y="4381500"/>
            <a:ext cx="2743200" cy="381000"/>
          </a:xfrm>
          <a:prstGeom prst="rect">
            <a:avLst/>
          </a:prstGeom>
          <a:noFill/>
          <a:ln w="9525" cap="flat" cmpd="sng" algn="ctr">
            <a:noFill/>
            <a:prstDash val="solid"/>
            <a:round/>
            <a:headEnd type="none" w="med" len="med"/>
            <a:tailEnd type="none" w="med" len="med"/>
          </a:ln>
          <a:effectLst/>
        </p:spPr>
        <p:txBody>
          <a:bodyPr lIns="91424" tIns="45712" rIns="91424" bIns="45712"/>
          <a:lstStyle/>
          <a:p>
            <a:pPr eaLnBrk="0" hangingPunct="0">
              <a:defRPr/>
            </a:pPr>
            <a:r>
              <a:rPr lang="en-US" sz="900" b="1" i="1" dirty="0">
                <a:solidFill>
                  <a:srgbClr val="1F497D">
                    <a:lumMod val="75000"/>
                  </a:srgbClr>
                </a:solidFill>
                <a:effectLst>
                  <a:outerShdw blurRad="38100" dist="38100" dir="2700000" algn="tl">
                    <a:srgbClr val="000000">
                      <a:alpha val="43137"/>
                    </a:srgbClr>
                  </a:outerShdw>
                </a:effectLst>
                <a:latin typeface="+mj-lt"/>
                <a:cs typeface="Arial" charset="0"/>
              </a:rPr>
              <a:t>Provide Task and Purpose IAW CDR’s Intent</a:t>
            </a:r>
          </a:p>
        </p:txBody>
      </p:sp>
      <p:sp>
        <p:nvSpPr>
          <p:cNvPr id="129" name="Rectangle 128"/>
          <p:cNvSpPr/>
          <p:nvPr/>
        </p:nvSpPr>
        <p:spPr bwMode="auto">
          <a:xfrm>
            <a:off x="3717925" y="4381500"/>
            <a:ext cx="2590800" cy="304800"/>
          </a:xfrm>
          <a:prstGeom prst="rect">
            <a:avLst/>
          </a:prstGeom>
          <a:noFill/>
          <a:ln w="9525" cap="flat" cmpd="sng" algn="ctr">
            <a:noFill/>
            <a:prstDash val="solid"/>
            <a:round/>
            <a:headEnd type="none" w="med" len="med"/>
            <a:tailEnd type="none" w="med" len="med"/>
          </a:ln>
          <a:effectLst/>
        </p:spPr>
        <p:txBody>
          <a:bodyPr lIns="91424" tIns="45712" rIns="91424" bIns="45712"/>
          <a:lstStyle/>
          <a:p>
            <a:pPr algn="ctr" eaLnBrk="0" hangingPunct="0">
              <a:defRPr/>
            </a:pPr>
            <a:r>
              <a:rPr lang="en-US" sz="900" b="1" i="1" dirty="0">
                <a:solidFill>
                  <a:srgbClr val="1F497D">
                    <a:lumMod val="75000"/>
                  </a:srgbClr>
                </a:solidFill>
                <a:effectLst>
                  <a:outerShdw blurRad="38100" dist="38100" dir="2700000" algn="tl">
                    <a:srgbClr val="000000">
                      <a:alpha val="43137"/>
                    </a:srgbClr>
                  </a:outerShdw>
                </a:effectLst>
                <a:latin typeface="+mj-lt"/>
                <a:cs typeface="Arial" charset="0"/>
              </a:rPr>
              <a:t>Integrate and Synchronize</a:t>
            </a:r>
          </a:p>
        </p:txBody>
      </p:sp>
      <p:sp>
        <p:nvSpPr>
          <p:cNvPr id="130" name="Rectangle 129"/>
          <p:cNvSpPr/>
          <p:nvPr/>
        </p:nvSpPr>
        <p:spPr bwMode="auto">
          <a:xfrm>
            <a:off x="6448425" y="4381500"/>
            <a:ext cx="2362200" cy="304800"/>
          </a:xfrm>
          <a:prstGeom prst="rect">
            <a:avLst/>
          </a:prstGeom>
          <a:noFill/>
          <a:ln w="9525" cap="flat" cmpd="sng" algn="ctr">
            <a:noFill/>
            <a:prstDash val="solid"/>
            <a:round/>
            <a:headEnd type="none" w="med" len="med"/>
            <a:tailEnd type="none" w="med" len="med"/>
          </a:ln>
          <a:effectLst/>
        </p:spPr>
        <p:txBody>
          <a:bodyPr lIns="91424" tIns="45712" rIns="91424" bIns="45712"/>
          <a:lstStyle/>
          <a:p>
            <a:pPr algn="ctr" eaLnBrk="0" hangingPunct="0">
              <a:defRPr/>
            </a:pPr>
            <a:r>
              <a:rPr lang="en-US" sz="900" b="1" i="1" dirty="0">
                <a:solidFill>
                  <a:srgbClr val="1F497D">
                    <a:lumMod val="75000"/>
                  </a:srgbClr>
                </a:solidFill>
                <a:effectLst>
                  <a:outerShdw blurRad="38100" dist="38100" dir="2700000" algn="tl">
                    <a:srgbClr val="000000">
                      <a:alpha val="43137"/>
                    </a:srgbClr>
                  </a:outerShdw>
                </a:effectLst>
                <a:latin typeface="+mj-lt"/>
                <a:cs typeface="Arial" charset="0"/>
              </a:rPr>
              <a:t>Anticipate and Coordinate</a:t>
            </a:r>
          </a:p>
        </p:txBody>
      </p:sp>
      <p:grpSp>
        <p:nvGrpSpPr>
          <p:cNvPr id="12" name="Group 91"/>
          <p:cNvGrpSpPr>
            <a:grpSpLocks/>
          </p:cNvGrpSpPr>
          <p:nvPr/>
        </p:nvGrpSpPr>
        <p:grpSpPr bwMode="auto">
          <a:xfrm>
            <a:off x="1219204" y="3445354"/>
            <a:ext cx="448139" cy="381158"/>
            <a:chOff x="2362200" y="4572000"/>
            <a:chExt cx="630382" cy="533400"/>
          </a:xfrm>
          <a:solidFill>
            <a:srgbClr val="FF0000"/>
          </a:solidFill>
        </p:grpSpPr>
        <p:sp>
          <p:nvSpPr>
            <p:cNvPr id="26725" name="Rectangle 82"/>
            <p:cNvSpPr>
              <a:spLocks noChangeArrowheads="1"/>
            </p:cNvSpPr>
            <p:nvPr/>
          </p:nvSpPr>
          <p:spPr bwMode="auto">
            <a:xfrm>
              <a:off x="2362200" y="4717473"/>
              <a:ext cx="630382" cy="387927"/>
            </a:xfrm>
            <a:prstGeom prst="rect">
              <a:avLst/>
            </a:prstGeom>
            <a:grpFill/>
            <a:ln w="28575" algn="ctr">
              <a:solidFill>
                <a:schemeClr val="tx1"/>
              </a:solidFill>
              <a:round/>
              <a:headEnd/>
              <a:tailEnd/>
            </a:ln>
          </p:spPr>
          <p:txBody>
            <a:bodyPr anchor="ctr"/>
            <a:lstStyle/>
            <a:p>
              <a:pPr algn="ctr">
                <a:defRPr/>
              </a:pPr>
              <a:endParaRPr lang="en-US" altLang="en-US" sz="1300" b="1" dirty="0">
                <a:solidFill>
                  <a:srgbClr val="000000"/>
                </a:solidFill>
                <a:latin typeface="+mj-lt"/>
                <a:cs typeface="Arial" charset="0"/>
              </a:endParaRPr>
            </a:p>
          </p:txBody>
        </p:sp>
        <p:cxnSp>
          <p:nvCxnSpPr>
            <p:cNvPr id="26726" name="Straight Connector 88"/>
            <p:cNvCxnSpPr>
              <a:cxnSpLocks noChangeShapeType="1"/>
            </p:cNvCxnSpPr>
            <p:nvPr/>
          </p:nvCxnSpPr>
          <p:spPr bwMode="auto">
            <a:xfrm flipV="1">
              <a:off x="2635653" y="4572000"/>
              <a:ext cx="0" cy="145473"/>
            </a:xfrm>
            <a:prstGeom prst="line">
              <a:avLst/>
            </a:prstGeom>
            <a:grpFill/>
            <a:ln w="28575" algn="ctr">
              <a:solidFill>
                <a:schemeClr val="tx1"/>
              </a:solidFill>
              <a:round/>
              <a:headEnd/>
              <a:tailEnd/>
            </a:ln>
          </p:spPr>
        </p:cxnSp>
        <p:cxnSp>
          <p:nvCxnSpPr>
            <p:cNvPr id="26727" name="Straight Connector 89"/>
            <p:cNvCxnSpPr>
              <a:cxnSpLocks noChangeShapeType="1"/>
            </p:cNvCxnSpPr>
            <p:nvPr/>
          </p:nvCxnSpPr>
          <p:spPr bwMode="auto">
            <a:xfrm flipV="1">
              <a:off x="2732635" y="4572000"/>
              <a:ext cx="0" cy="145473"/>
            </a:xfrm>
            <a:prstGeom prst="line">
              <a:avLst/>
            </a:prstGeom>
            <a:grpFill/>
            <a:ln w="28575" algn="ctr">
              <a:solidFill>
                <a:schemeClr val="tx1"/>
              </a:solidFill>
              <a:round/>
              <a:headEnd/>
              <a:tailEnd/>
            </a:ln>
          </p:spPr>
        </p:cxnSp>
        <p:sp>
          <p:nvSpPr>
            <p:cNvPr id="26728" name="Oval 90"/>
            <p:cNvSpPr>
              <a:spLocks noChangeArrowheads="1"/>
            </p:cNvSpPr>
            <p:nvPr/>
          </p:nvSpPr>
          <p:spPr bwMode="auto">
            <a:xfrm>
              <a:off x="2606566" y="4816366"/>
              <a:ext cx="168166" cy="168166"/>
            </a:xfrm>
            <a:prstGeom prst="ellipse">
              <a:avLst/>
            </a:prstGeom>
            <a:solidFill>
              <a:schemeClr val="tx1"/>
            </a:solidFill>
            <a:ln w="28575" algn="ctr">
              <a:solidFill>
                <a:schemeClr val="tx1"/>
              </a:solidFill>
              <a:round/>
              <a:headEnd/>
              <a:tailEnd/>
            </a:ln>
          </p:spPr>
          <p:txBody>
            <a:bodyPr anchor="ctr"/>
            <a:lstStyle/>
            <a:p>
              <a:pPr algn="ctr">
                <a:defRPr/>
              </a:pPr>
              <a:endParaRPr lang="en-US" altLang="en-US" sz="1300" b="1" dirty="0">
                <a:solidFill>
                  <a:srgbClr val="000000"/>
                </a:solidFill>
                <a:latin typeface="+mj-lt"/>
                <a:cs typeface="Arial" charset="0"/>
              </a:endParaRPr>
            </a:p>
          </p:txBody>
        </p:sp>
      </p:grpSp>
      <p:sp>
        <p:nvSpPr>
          <p:cNvPr id="202" name="Rectangle 201"/>
          <p:cNvSpPr/>
          <p:nvPr/>
        </p:nvSpPr>
        <p:spPr>
          <a:xfrm>
            <a:off x="1676400" y="3695706"/>
            <a:ext cx="3733800" cy="76199"/>
          </a:xfrm>
          <a:prstGeom prst="rect">
            <a:avLst/>
          </a:prstGeom>
          <a:gradFill flip="none" rotWithShape="1">
            <a:gsLst>
              <a:gs pos="9000">
                <a:srgbClr val="FF0000"/>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dirty="0">
              <a:solidFill>
                <a:prstClr val="white"/>
              </a:solidFill>
              <a:latin typeface="+mj-lt"/>
            </a:endParaRPr>
          </a:p>
        </p:txBody>
      </p:sp>
      <p:grpSp>
        <p:nvGrpSpPr>
          <p:cNvPr id="13" name="Group 16"/>
          <p:cNvGrpSpPr/>
          <p:nvPr/>
        </p:nvGrpSpPr>
        <p:grpSpPr bwMode="auto">
          <a:xfrm>
            <a:off x="5943606" y="3437846"/>
            <a:ext cx="788585" cy="685800"/>
            <a:chOff x="6477000" y="762000"/>
            <a:chExt cx="1752600" cy="1524000"/>
          </a:xfrm>
          <a:effectLst>
            <a:outerShdw blurRad="50800" dist="38100" dir="2700000" algn="tl" rotWithShape="0">
              <a:prstClr val="black">
                <a:alpha val="40000"/>
              </a:prstClr>
            </a:outerShdw>
          </a:effectLst>
        </p:grpSpPr>
        <p:sp>
          <p:nvSpPr>
            <p:cNvPr id="178" name="Rectangle 177"/>
            <p:cNvSpPr/>
            <p:nvPr/>
          </p:nvSpPr>
          <p:spPr>
            <a:xfrm>
              <a:off x="6477000" y="762000"/>
              <a:ext cx="1752600" cy="152400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defRPr/>
              </a:pPr>
              <a:r>
                <a:rPr lang="en-US" sz="1000" dirty="0">
                  <a:solidFill>
                    <a:srgbClr val="000000"/>
                  </a:solidFill>
                  <a:latin typeface="+mj-lt"/>
                </a:rPr>
                <a:t>  STAB</a:t>
              </a:r>
            </a:p>
          </p:txBody>
        </p:sp>
        <p:sp>
          <p:nvSpPr>
            <p:cNvPr id="179" name="Rectangle 178"/>
            <p:cNvSpPr/>
            <p:nvPr/>
          </p:nvSpPr>
          <p:spPr>
            <a:xfrm>
              <a:off x="7467600" y="762000"/>
              <a:ext cx="762000" cy="50292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1000" dirty="0">
                  <a:solidFill>
                    <a:srgbClr val="000000"/>
                  </a:solidFill>
                  <a:latin typeface="+mj-lt"/>
                </a:rPr>
                <a:t>OFF</a:t>
              </a:r>
            </a:p>
          </p:txBody>
        </p:sp>
        <p:sp>
          <p:nvSpPr>
            <p:cNvPr id="180" name="Rectangle 179"/>
            <p:cNvSpPr/>
            <p:nvPr/>
          </p:nvSpPr>
          <p:spPr>
            <a:xfrm>
              <a:off x="7467600" y="1270000"/>
              <a:ext cx="762000" cy="45720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1000" dirty="0">
                  <a:solidFill>
                    <a:srgbClr val="000000"/>
                  </a:solidFill>
                  <a:latin typeface="+mj-lt"/>
                </a:rPr>
                <a:t>DEF</a:t>
              </a:r>
            </a:p>
          </p:txBody>
        </p:sp>
      </p:grpSp>
      <p:sp>
        <p:nvSpPr>
          <p:cNvPr id="4186" name="TextBox 210"/>
          <p:cNvSpPr txBox="1">
            <a:spLocks noChangeArrowheads="1"/>
          </p:cNvSpPr>
          <p:nvPr/>
        </p:nvSpPr>
        <p:spPr bwMode="auto">
          <a:xfrm>
            <a:off x="4419600" y="1714500"/>
            <a:ext cx="600075" cy="311150"/>
          </a:xfrm>
          <a:prstGeom prst="rect">
            <a:avLst/>
          </a:prstGeom>
          <a:noFill/>
          <a:ln w="9525">
            <a:noFill/>
            <a:miter lim="800000"/>
            <a:headEnd/>
            <a:tailEnd/>
          </a:ln>
        </p:spPr>
        <p:txBody>
          <a:bodyPr lIns="91424" tIns="45712" rIns="91424" bIns="45712">
            <a:spAutoFit/>
          </a:bodyPr>
          <a:lstStyle/>
          <a:p>
            <a:pPr algn="r">
              <a:defRPr/>
            </a:pPr>
            <a:r>
              <a:rPr lang="en-US" sz="700" b="1" dirty="0">
                <a:solidFill>
                  <a:prstClr val="black"/>
                </a:solidFill>
                <a:effectLst>
                  <a:outerShdw blurRad="38100" dist="38100" dir="2700000" algn="tl">
                    <a:srgbClr val="000000">
                      <a:alpha val="43137"/>
                    </a:srgbClr>
                  </a:outerShdw>
                </a:effectLst>
                <a:latin typeface="+mj-lt"/>
                <a:cs typeface="Arial" charset="0"/>
              </a:rPr>
              <a:t>BCT ASSETS</a:t>
            </a:r>
          </a:p>
        </p:txBody>
      </p:sp>
      <p:sp>
        <p:nvSpPr>
          <p:cNvPr id="4187" name="TextBox 211"/>
          <p:cNvSpPr txBox="1">
            <a:spLocks noChangeArrowheads="1"/>
          </p:cNvSpPr>
          <p:nvPr/>
        </p:nvSpPr>
        <p:spPr bwMode="auto">
          <a:xfrm>
            <a:off x="4903788" y="1714500"/>
            <a:ext cx="600075" cy="311150"/>
          </a:xfrm>
          <a:prstGeom prst="rect">
            <a:avLst/>
          </a:prstGeom>
          <a:noFill/>
          <a:ln w="9525">
            <a:noFill/>
            <a:miter lim="800000"/>
            <a:headEnd/>
            <a:tailEnd/>
          </a:ln>
        </p:spPr>
        <p:txBody>
          <a:bodyPr lIns="91424" tIns="45712" rIns="91424" bIns="45712">
            <a:spAutoFit/>
          </a:bodyPr>
          <a:lstStyle/>
          <a:p>
            <a:pPr>
              <a:defRPr/>
            </a:pPr>
            <a:r>
              <a:rPr lang="en-US" sz="700" b="1" dirty="0">
                <a:solidFill>
                  <a:prstClr val="black"/>
                </a:solidFill>
                <a:effectLst>
                  <a:outerShdw blurRad="38100" dist="38100" dir="2700000" algn="tl">
                    <a:srgbClr val="000000">
                      <a:alpha val="43137"/>
                    </a:srgbClr>
                  </a:outerShdw>
                </a:effectLst>
                <a:latin typeface="+mj-lt"/>
                <a:cs typeface="Arial" charset="0"/>
              </a:rPr>
              <a:t>DIV ASSETS</a:t>
            </a:r>
          </a:p>
        </p:txBody>
      </p:sp>
      <p:sp>
        <p:nvSpPr>
          <p:cNvPr id="6229" name="TextBox 214"/>
          <p:cNvSpPr txBox="1">
            <a:spLocks noChangeArrowheads="1"/>
          </p:cNvSpPr>
          <p:nvPr/>
        </p:nvSpPr>
        <p:spPr bwMode="auto">
          <a:xfrm>
            <a:off x="228600" y="2781300"/>
            <a:ext cx="1447800" cy="276225"/>
          </a:xfrm>
          <a:prstGeom prst="rect">
            <a:avLst/>
          </a:prstGeom>
          <a:noFill/>
          <a:ln w="9525">
            <a:noFill/>
            <a:miter lim="800000"/>
            <a:headEnd/>
            <a:tailEnd/>
          </a:ln>
        </p:spPr>
        <p:txBody>
          <a:bodyPr lIns="91424" tIns="45712" rIns="91424" bIns="45712">
            <a:spAutoFit/>
          </a:bodyPr>
          <a:lstStyle/>
          <a:p>
            <a:pPr>
              <a:defRPr/>
            </a:pPr>
            <a:r>
              <a:rPr lang="en-US" sz="1200" b="1" i="1" dirty="0">
                <a:solidFill>
                  <a:srgbClr val="595959"/>
                </a:solidFill>
                <a:latin typeface="+mj-lt"/>
              </a:rPr>
              <a:t>Maneuver</a:t>
            </a:r>
          </a:p>
        </p:txBody>
      </p:sp>
      <p:sp>
        <p:nvSpPr>
          <p:cNvPr id="6230" name="TextBox 215"/>
          <p:cNvSpPr txBox="1">
            <a:spLocks noChangeArrowheads="1"/>
          </p:cNvSpPr>
          <p:nvPr/>
        </p:nvSpPr>
        <p:spPr bwMode="auto">
          <a:xfrm>
            <a:off x="228600" y="3343275"/>
            <a:ext cx="1447800" cy="276225"/>
          </a:xfrm>
          <a:prstGeom prst="rect">
            <a:avLst/>
          </a:prstGeom>
          <a:noFill/>
          <a:ln w="9525">
            <a:noFill/>
            <a:miter lim="800000"/>
            <a:headEnd/>
            <a:tailEnd/>
          </a:ln>
        </p:spPr>
        <p:txBody>
          <a:bodyPr lIns="91424" tIns="45712" rIns="91424" bIns="45712">
            <a:spAutoFit/>
          </a:bodyPr>
          <a:lstStyle/>
          <a:p>
            <a:pPr>
              <a:defRPr/>
            </a:pPr>
            <a:r>
              <a:rPr lang="en-US" sz="1200" b="1" i="1" dirty="0">
                <a:solidFill>
                  <a:srgbClr val="595959"/>
                </a:solidFill>
                <a:latin typeface="+mj-lt"/>
              </a:rPr>
              <a:t>Fires</a:t>
            </a:r>
          </a:p>
        </p:txBody>
      </p:sp>
      <p:sp>
        <p:nvSpPr>
          <p:cNvPr id="6231" name="TextBox 216"/>
          <p:cNvSpPr txBox="1">
            <a:spLocks noChangeArrowheads="1"/>
          </p:cNvSpPr>
          <p:nvPr/>
        </p:nvSpPr>
        <p:spPr bwMode="auto">
          <a:xfrm>
            <a:off x="228600" y="3937000"/>
            <a:ext cx="1447800" cy="276225"/>
          </a:xfrm>
          <a:prstGeom prst="rect">
            <a:avLst/>
          </a:prstGeom>
          <a:noFill/>
          <a:ln w="9525">
            <a:noFill/>
            <a:miter lim="800000"/>
            <a:headEnd/>
            <a:tailEnd/>
          </a:ln>
        </p:spPr>
        <p:txBody>
          <a:bodyPr lIns="91424" tIns="45712" rIns="91424" bIns="45712">
            <a:spAutoFit/>
          </a:bodyPr>
          <a:lstStyle/>
          <a:p>
            <a:pPr>
              <a:defRPr/>
            </a:pPr>
            <a:r>
              <a:rPr lang="en-US" sz="1200" b="1" i="1" dirty="0">
                <a:solidFill>
                  <a:srgbClr val="595959"/>
                </a:solidFill>
                <a:latin typeface="+mj-lt"/>
              </a:rPr>
              <a:t>Enemy</a:t>
            </a:r>
          </a:p>
        </p:txBody>
      </p:sp>
      <p:pic>
        <p:nvPicPr>
          <p:cNvPr id="40015" name="Picture 183" descr="f16-f35-f22.jpg"/>
          <p:cNvPicPr>
            <a:picLocks noChangeAspect="1"/>
          </p:cNvPicPr>
          <p:nvPr/>
        </p:nvPicPr>
        <p:blipFill>
          <a:blip r:embed="rId6" cstate="print">
            <a:clrChange>
              <a:clrFrom>
                <a:srgbClr val="FFFFFF"/>
              </a:clrFrom>
              <a:clrTo>
                <a:srgbClr val="FFFFFF">
                  <a:alpha val="0"/>
                </a:srgbClr>
              </a:clrTo>
            </a:clrChange>
          </a:blip>
          <a:srcRect l="21504" t="33000" r="15170" b="35001"/>
          <a:stretch>
            <a:fillRect/>
          </a:stretch>
        </p:blipFill>
        <p:spPr bwMode="auto">
          <a:xfrm>
            <a:off x="5029200" y="2400300"/>
            <a:ext cx="685800" cy="549275"/>
          </a:xfrm>
          <a:prstGeom prst="rect">
            <a:avLst/>
          </a:prstGeom>
          <a:noFill/>
          <a:ln w="9525">
            <a:noFill/>
            <a:miter lim="800000"/>
            <a:headEnd/>
            <a:tailEnd/>
          </a:ln>
        </p:spPr>
      </p:pic>
      <p:pic>
        <p:nvPicPr>
          <p:cNvPr id="40016" name="Picture 184" descr="Apache 1.jpg"/>
          <p:cNvPicPr>
            <a:picLocks noChangeAspect="1"/>
          </p:cNvPicPr>
          <p:nvPr/>
        </p:nvPicPr>
        <p:blipFill>
          <a:blip r:embed="rId7" cstate="print">
            <a:clrChange>
              <a:clrFrom>
                <a:srgbClr val="FFFFFF"/>
              </a:clrFrom>
              <a:clrTo>
                <a:srgbClr val="FFFFFF">
                  <a:alpha val="0"/>
                </a:srgbClr>
              </a:clrTo>
            </a:clrChange>
          </a:blip>
          <a:srcRect b="46667"/>
          <a:stretch>
            <a:fillRect/>
          </a:stretch>
        </p:blipFill>
        <p:spPr bwMode="auto">
          <a:xfrm>
            <a:off x="4572000" y="3086100"/>
            <a:ext cx="762000" cy="304800"/>
          </a:xfrm>
          <a:prstGeom prst="rect">
            <a:avLst/>
          </a:prstGeom>
          <a:noFill/>
          <a:ln w="9525">
            <a:noFill/>
            <a:miter lim="800000"/>
            <a:headEnd/>
            <a:tailEnd/>
          </a:ln>
        </p:spPr>
      </p:pic>
      <p:pic>
        <p:nvPicPr>
          <p:cNvPr id="40017" name="Picture 185" descr="Paladin.png"/>
          <p:cNvPicPr>
            <a:picLocks noChangeAspect="1"/>
          </p:cNvPicPr>
          <p:nvPr/>
        </p:nvPicPr>
        <p:blipFill>
          <a:blip r:embed="rId8" cstate="print">
            <a:clrChange>
              <a:clrFrom>
                <a:srgbClr val="FFFFFF"/>
              </a:clrFrom>
              <a:clrTo>
                <a:srgbClr val="FFFFFF">
                  <a:alpha val="0"/>
                </a:srgbClr>
              </a:clrTo>
            </a:clrChange>
          </a:blip>
          <a:srcRect t="5057"/>
          <a:stretch>
            <a:fillRect/>
          </a:stretch>
        </p:blipFill>
        <p:spPr bwMode="auto">
          <a:xfrm>
            <a:off x="4343400" y="3467100"/>
            <a:ext cx="661988" cy="395288"/>
          </a:xfrm>
          <a:prstGeom prst="rect">
            <a:avLst/>
          </a:prstGeom>
          <a:noFill/>
          <a:ln w="9525">
            <a:noFill/>
            <a:miter lim="800000"/>
            <a:headEnd/>
            <a:tailEnd/>
          </a:ln>
        </p:spPr>
      </p:pic>
      <p:pic>
        <p:nvPicPr>
          <p:cNvPr id="40018" name="Picture 187" descr="MLRS2.jp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5029200" y="3390900"/>
            <a:ext cx="533400" cy="482600"/>
          </a:xfrm>
          <a:prstGeom prst="rect">
            <a:avLst/>
          </a:prstGeom>
          <a:noFill/>
          <a:ln w="9525">
            <a:noFill/>
            <a:miter lim="800000"/>
            <a:headEnd/>
            <a:tailEnd/>
          </a:ln>
        </p:spPr>
      </p:pic>
      <p:grpSp>
        <p:nvGrpSpPr>
          <p:cNvPr id="40019" name="Group 207"/>
          <p:cNvGrpSpPr>
            <a:grpSpLocks/>
          </p:cNvGrpSpPr>
          <p:nvPr/>
        </p:nvGrpSpPr>
        <p:grpSpPr bwMode="auto">
          <a:xfrm>
            <a:off x="2892425" y="2184400"/>
            <a:ext cx="460375" cy="392113"/>
            <a:chOff x="2324100" y="2971800"/>
            <a:chExt cx="460001" cy="391745"/>
          </a:xfrm>
        </p:grpSpPr>
        <p:grpSp>
          <p:nvGrpSpPr>
            <p:cNvPr id="15" name="Group 44"/>
            <p:cNvGrpSpPr>
              <a:grpSpLocks/>
            </p:cNvGrpSpPr>
            <p:nvPr/>
          </p:nvGrpSpPr>
          <p:grpSpPr bwMode="auto">
            <a:xfrm>
              <a:off x="2324100" y="2971800"/>
              <a:ext cx="460001" cy="391745"/>
              <a:chOff x="2667000" y="3962400"/>
              <a:chExt cx="990600" cy="838200"/>
            </a:xfrm>
            <a:solidFill>
              <a:srgbClr val="FFFF00"/>
            </a:solidFill>
          </p:grpSpPr>
          <p:sp>
            <p:nvSpPr>
              <p:cNvPr id="26705" name="Rectangle 45"/>
              <p:cNvSpPr>
                <a:spLocks noChangeArrowheads="1"/>
              </p:cNvSpPr>
              <p:nvPr/>
            </p:nvSpPr>
            <p:spPr bwMode="auto">
              <a:xfrm>
                <a:off x="2667000" y="4191000"/>
                <a:ext cx="990600" cy="609600"/>
              </a:xfrm>
              <a:prstGeom prst="rect">
                <a:avLst/>
              </a:prstGeom>
              <a:grpFill/>
              <a:ln w="28575" algn="ctr">
                <a:solidFill>
                  <a:schemeClr val="tx1"/>
                </a:solidFill>
                <a:round/>
                <a:headEnd/>
                <a:tailEnd/>
              </a:ln>
            </p:spPr>
            <p:txBody>
              <a:bodyPr anchor="ctr"/>
              <a:lstStyle/>
              <a:p>
                <a:pPr algn="ctr">
                  <a:defRPr/>
                </a:pPr>
                <a:endParaRPr lang="en-US" altLang="en-US" sz="1300" b="1" dirty="0">
                  <a:solidFill>
                    <a:srgbClr val="000000"/>
                  </a:solidFill>
                  <a:latin typeface="+mj-lt"/>
                  <a:cs typeface="Arial" charset="0"/>
                </a:endParaRPr>
              </a:p>
            </p:txBody>
          </p:sp>
          <p:sp>
            <p:nvSpPr>
              <p:cNvPr id="26706" name="Oval 46"/>
              <p:cNvSpPr>
                <a:spLocks noChangeArrowheads="1"/>
              </p:cNvSpPr>
              <p:nvPr/>
            </p:nvSpPr>
            <p:spPr bwMode="auto">
              <a:xfrm>
                <a:off x="2770003" y="4322897"/>
                <a:ext cx="741258" cy="320563"/>
              </a:xfrm>
              <a:prstGeom prst="ellipse">
                <a:avLst/>
              </a:prstGeom>
              <a:grpFill/>
              <a:ln w="28575" algn="ctr">
                <a:solidFill>
                  <a:schemeClr val="tx1"/>
                </a:solidFill>
                <a:round/>
                <a:headEnd/>
                <a:tailEnd/>
              </a:ln>
            </p:spPr>
            <p:txBody>
              <a:bodyPr anchor="ctr"/>
              <a:lstStyle/>
              <a:p>
                <a:pPr algn="ctr">
                  <a:defRPr/>
                </a:pPr>
                <a:endParaRPr lang="en-US" altLang="en-US" sz="1300" b="1" dirty="0">
                  <a:solidFill>
                    <a:srgbClr val="000000"/>
                  </a:solidFill>
                  <a:latin typeface="+mj-lt"/>
                  <a:cs typeface="Arial" charset="0"/>
                </a:endParaRPr>
              </a:p>
            </p:txBody>
          </p:sp>
          <p:cxnSp>
            <p:nvCxnSpPr>
              <p:cNvPr id="26707" name="Straight Connector 51"/>
              <p:cNvCxnSpPr>
                <a:cxnSpLocks noChangeShapeType="1"/>
              </p:cNvCxnSpPr>
              <p:nvPr/>
            </p:nvCxnSpPr>
            <p:spPr bwMode="auto">
              <a:xfrm flipV="1">
                <a:off x="3097399" y="3962400"/>
                <a:ext cx="0" cy="228600"/>
              </a:xfrm>
              <a:prstGeom prst="line">
                <a:avLst/>
              </a:prstGeom>
              <a:grpFill/>
              <a:ln w="28575" algn="ctr">
                <a:solidFill>
                  <a:schemeClr val="tx1"/>
                </a:solidFill>
                <a:round/>
                <a:headEnd/>
                <a:tailEnd/>
              </a:ln>
            </p:spPr>
          </p:cxnSp>
          <p:cxnSp>
            <p:nvCxnSpPr>
              <p:cNvPr id="26708" name="Straight Connector 52"/>
              <p:cNvCxnSpPr>
                <a:cxnSpLocks noChangeShapeType="1"/>
              </p:cNvCxnSpPr>
              <p:nvPr/>
            </p:nvCxnSpPr>
            <p:spPr bwMode="auto">
              <a:xfrm flipV="1">
                <a:off x="3249798" y="3962400"/>
                <a:ext cx="0" cy="228600"/>
              </a:xfrm>
              <a:prstGeom prst="line">
                <a:avLst/>
              </a:prstGeom>
              <a:grpFill/>
              <a:ln w="28575" algn="ctr">
                <a:solidFill>
                  <a:schemeClr val="tx1"/>
                </a:solidFill>
                <a:round/>
                <a:headEnd/>
                <a:tailEnd/>
              </a:ln>
            </p:spPr>
          </p:cxnSp>
        </p:grpSp>
        <p:cxnSp>
          <p:nvCxnSpPr>
            <p:cNvPr id="190" name="Straight Connector 189"/>
            <p:cNvCxnSpPr>
              <a:stCxn id="26706" idx="3"/>
              <a:endCxn id="26706" idx="7"/>
            </p:cNvCxnSpPr>
            <p:nvPr/>
          </p:nvCxnSpPr>
          <p:spPr>
            <a:xfrm flipV="1">
              <a:off x="2422445" y="3162121"/>
              <a:ext cx="242691" cy="10626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26706" idx="1"/>
              <a:endCxn id="26706" idx="5"/>
            </p:cNvCxnSpPr>
            <p:nvPr/>
          </p:nvCxnSpPr>
          <p:spPr>
            <a:xfrm>
              <a:off x="2422445" y="3162121"/>
              <a:ext cx="242691" cy="10626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020" name="Group 208"/>
          <p:cNvGrpSpPr>
            <a:grpSpLocks/>
          </p:cNvGrpSpPr>
          <p:nvPr/>
        </p:nvGrpSpPr>
        <p:grpSpPr bwMode="auto">
          <a:xfrm>
            <a:off x="2587625" y="2641600"/>
            <a:ext cx="449263" cy="381000"/>
            <a:chOff x="2057400" y="2562225"/>
            <a:chExt cx="448138" cy="381158"/>
          </a:xfrm>
        </p:grpSpPr>
        <p:grpSp>
          <p:nvGrpSpPr>
            <p:cNvPr id="17" name="Group 74"/>
            <p:cNvGrpSpPr>
              <a:grpSpLocks/>
            </p:cNvGrpSpPr>
            <p:nvPr/>
          </p:nvGrpSpPr>
          <p:grpSpPr bwMode="auto">
            <a:xfrm>
              <a:off x="2057400" y="2562225"/>
              <a:ext cx="448138" cy="381158"/>
              <a:chOff x="2133600" y="2590800"/>
              <a:chExt cx="630238" cy="533400"/>
            </a:xfrm>
            <a:solidFill>
              <a:srgbClr val="3399FF"/>
            </a:solidFill>
          </p:grpSpPr>
          <p:sp>
            <p:nvSpPr>
              <p:cNvPr id="26711" name="Rectangle 45"/>
              <p:cNvSpPr>
                <a:spLocks noChangeArrowheads="1"/>
              </p:cNvSpPr>
              <p:nvPr/>
            </p:nvSpPr>
            <p:spPr bwMode="auto">
              <a:xfrm>
                <a:off x="2133600" y="2736273"/>
                <a:ext cx="630238" cy="387927"/>
              </a:xfrm>
              <a:prstGeom prst="rect">
                <a:avLst/>
              </a:prstGeom>
              <a:grpFill/>
              <a:ln w="28575" algn="ctr">
                <a:solidFill>
                  <a:schemeClr val="tx1"/>
                </a:solidFill>
                <a:round/>
                <a:headEnd/>
                <a:tailEnd/>
              </a:ln>
            </p:spPr>
            <p:txBody>
              <a:bodyPr anchor="ctr"/>
              <a:lstStyle/>
              <a:p>
                <a:pPr algn="ctr">
                  <a:defRPr/>
                </a:pPr>
                <a:endParaRPr lang="en-US" altLang="en-US" sz="1300" b="1" dirty="0">
                  <a:solidFill>
                    <a:srgbClr val="000000"/>
                  </a:solidFill>
                  <a:latin typeface="+mj-lt"/>
                  <a:cs typeface="Arial" charset="0"/>
                </a:endParaRPr>
              </a:p>
            </p:txBody>
          </p:sp>
          <p:cxnSp>
            <p:nvCxnSpPr>
              <p:cNvPr id="26713" name="Straight Connector 51"/>
              <p:cNvCxnSpPr>
                <a:cxnSpLocks noChangeShapeType="1"/>
              </p:cNvCxnSpPr>
              <p:nvPr/>
            </p:nvCxnSpPr>
            <p:spPr bwMode="auto">
              <a:xfrm flipV="1">
                <a:off x="2406991" y="2590800"/>
                <a:ext cx="0" cy="145473"/>
              </a:xfrm>
              <a:prstGeom prst="line">
                <a:avLst/>
              </a:prstGeom>
              <a:grpFill/>
              <a:ln w="28575" algn="ctr">
                <a:solidFill>
                  <a:schemeClr val="tx1"/>
                </a:solidFill>
                <a:round/>
                <a:headEnd/>
                <a:tailEnd/>
              </a:ln>
            </p:spPr>
          </p:cxnSp>
          <p:cxnSp>
            <p:nvCxnSpPr>
              <p:cNvPr id="26714" name="Straight Connector 52"/>
              <p:cNvCxnSpPr>
                <a:cxnSpLocks noChangeShapeType="1"/>
              </p:cNvCxnSpPr>
              <p:nvPr/>
            </p:nvCxnSpPr>
            <p:spPr bwMode="auto">
              <a:xfrm flipV="1">
                <a:off x="2503950" y="2590800"/>
                <a:ext cx="0" cy="145473"/>
              </a:xfrm>
              <a:prstGeom prst="line">
                <a:avLst/>
              </a:prstGeom>
              <a:grpFill/>
              <a:ln w="28575" algn="ctr">
                <a:solidFill>
                  <a:schemeClr val="tx1"/>
                </a:solidFill>
                <a:round/>
                <a:headEnd/>
                <a:tailEnd/>
              </a:ln>
            </p:spPr>
          </p:cxnSp>
        </p:grpSp>
        <p:sp>
          <p:nvSpPr>
            <p:cNvPr id="6267" name="Oval 46"/>
            <p:cNvSpPr>
              <a:spLocks noChangeArrowheads="1"/>
            </p:cNvSpPr>
            <p:nvPr/>
          </p:nvSpPr>
          <p:spPr bwMode="auto">
            <a:xfrm>
              <a:off x="2112824" y="2730570"/>
              <a:ext cx="345208" cy="150876"/>
            </a:xfrm>
            <a:prstGeom prst="ellipse">
              <a:avLst/>
            </a:prstGeom>
            <a:noFill/>
            <a:ln w="28575" algn="ctr">
              <a:solidFill>
                <a:schemeClr val="tx1"/>
              </a:solidFill>
              <a:round/>
              <a:headEnd/>
              <a:tailEnd/>
            </a:ln>
          </p:spPr>
          <p:txBody>
            <a:bodyPr anchor="ctr"/>
            <a:lstStyle/>
            <a:p>
              <a:pPr algn="ctr">
                <a:defRPr/>
              </a:pPr>
              <a:endParaRPr lang="en-US" altLang="en-US" sz="1300" b="1" dirty="0">
                <a:solidFill>
                  <a:srgbClr val="000000"/>
                </a:solidFill>
                <a:latin typeface="+mj-lt"/>
              </a:endParaRPr>
            </a:p>
          </p:txBody>
        </p:sp>
        <p:cxnSp>
          <p:nvCxnSpPr>
            <p:cNvPr id="194" name="Straight Connector 193"/>
            <p:cNvCxnSpPr>
              <a:stCxn id="6267" idx="3"/>
              <a:endCxn id="6267" idx="7"/>
            </p:cNvCxnSpPr>
            <p:nvPr/>
          </p:nvCxnSpPr>
          <p:spPr>
            <a:xfrm flipV="1">
              <a:off x="2163497" y="2752804"/>
              <a:ext cx="243863" cy="1064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6267" idx="1"/>
              <a:endCxn id="6267" idx="5"/>
            </p:cNvCxnSpPr>
            <p:nvPr/>
          </p:nvCxnSpPr>
          <p:spPr>
            <a:xfrm>
              <a:off x="2163497" y="2752804"/>
              <a:ext cx="243863" cy="1064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021" name="Group 155"/>
          <p:cNvGrpSpPr>
            <a:grpSpLocks/>
          </p:cNvGrpSpPr>
          <p:nvPr/>
        </p:nvGrpSpPr>
        <p:grpSpPr bwMode="auto">
          <a:xfrm>
            <a:off x="3621088" y="2032000"/>
            <a:ext cx="463550" cy="381000"/>
            <a:chOff x="3574596" y="2286000"/>
            <a:chExt cx="464004" cy="381000"/>
          </a:xfrm>
        </p:grpSpPr>
        <p:sp>
          <p:nvSpPr>
            <p:cNvPr id="6260" name="Rectangle 45"/>
            <p:cNvSpPr>
              <a:spLocks noChangeArrowheads="1"/>
            </p:cNvSpPr>
            <p:nvPr/>
          </p:nvSpPr>
          <p:spPr bwMode="auto">
            <a:xfrm>
              <a:off x="3574596" y="2389188"/>
              <a:ext cx="464004" cy="277812"/>
            </a:xfrm>
            <a:prstGeom prst="rect">
              <a:avLst/>
            </a:prstGeom>
            <a:solidFill>
              <a:schemeClr val="bg1"/>
            </a:solidFill>
            <a:ln w="28575" algn="ctr">
              <a:solidFill>
                <a:schemeClr val="tx1"/>
              </a:solidFill>
              <a:round/>
              <a:headEnd/>
              <a:tailEnd/>
            </a:ln>
          </p:spPr>
          <p:txBody>
            <a:bodyPr anchor="ctr"/>
            <a:lstStyle/>
            <a:p>
              <a:pPr algn="ctr">
                <a:defRPr/>
              </a:pPr>
              <a:endParaRPr lang="en-US" sz="1300" b="1" dirty="0">
                <a:solidFill>
                  <a:srgbClr val="000000"/>
                </a:solidFill>
                <a:latin typeface="+mj-lt"/>
              </a:endParaRPr>
            </a:p>
          </p:txBody>
        </p:sp>
        <p:sp>
          <p:nvSpPr>
            <p:cNvPr id="6261" name="Right Triangle 154"/>
            <p:cNvSpPr>
              <a:spLocks noChangeArrowheads="1"/>
            </p:cNvSpPr>
            <p:nvPr/>
          </p:nvSpPr>
          <p:spPr bwMode="auto">
            <a:xfrm flipV="1">
              <a:off x="3580952" y="2393950"/>
              <a:ext cx="457648" cy="273050"/>
            </a:xfrm>
            <a:prstGeom prst="rtTriangle">
              <a:avLst/>
            </a:prstGeom>
            <a:solidFill>
              <a:srgbClr val="FF0000"/>
            </a:solidFill>
            <a:ln w="9525" algn="ctr">
              <a:solidFill>
                <a:schemeClr val="tx1"/>
              </a:solidFill>
              <a:round/>
              <a:headEnd/>
              <a:tailEnd/>
            </a:ln>
          </p:spPr>
          <p:txBody>
            <a:bodyPr/>
            <a:lstStyle/>
            <a:p>
              <a:pPr eaLnBrk="0" hangingPunct="0">
                <a:defRPr/>
              </a:pPr>
              <a:endParaRPr lang="en-US" sz="900" b="1" dirty="0">
                <a:solidFill>
                  <a:srgbClr val="000000"/>
                </a:solidFill>
                <a:latin typeface="+mj-lt"/>
              </a:endParaRPr>
            </a:p>
          </p:txBody>
        </p:sp>
        <p:cxnSp>
          <p:nvCxnSpPr>
            <p:cNvPr id="40042" name="Straight Connector 50"/>
            <p:cNvCxnSpPr>
              <a:cxnSpLocks noChangeShapeType="1"/>
            </p:cNvCxnSpPr>
            <p:nvPr/>
          </p:nvCxnSpPr>
          <p:spPr bwMode="auto">
            <a:xfrm flipV="1">
              <a:off x="3580952" y="2389910"/>
              <a:ext cx="457648" cy="277090"/>
            </a:xfrm>
            <a:prstGeom prst="line">
              <a:avLst/>
            </a:prstGeom>
            <a:noFill/>
            <a:ln w="28575" algn="ctr">
              <a:solidFill>
                <a:schemeClr val="tx1"/>
              </a:solidFill>
              <a:round/>
              <a:headEnd/>
              <a:tailEnd/>
            </a:ln>
          </p:spPr>
        </p:cxnSp>
        <p:cxnSp>
          <p:nvCxnSpPr>
            <p:cNvPr id="40043" name="Straight Connector 51"/>
            <p:cNvCxnSpPr>
              <a:cxnSpLocks noChangeShapeType="1"/>
            </p:cNvCxnSpPr>
            <p:nvPr/>
          </p:nvCxnSpPr>
          <p:spPr bwMode="auto">
            <a:xfrm flipV="1">
              <a:off x="3775876" y="2286000"/>
              <a:ext cx="0" cy="103909"/>
            </a:xfrm>
            <a:prstGeom prst="line">
              <a:avLst/>
            </a:prstGeom>
            <a:noFill/>
            <a:ln w="28575" algn="ctr">
              <a:solidFill>
                <a:schemeClr val="tx1"/>
              </a:solidFill>
              <a:round/>
              <a:headEnd/>
              <a:tailEnd/>
            </a:ln>
          </p:spPr>
        </p:cxnSp>
        <p:cxnSp>
          <p:nvCxnSpPr>
            <p:cNvPr id="40044" name="Straight Connector 52"/>
            <p:cNvCxnSpPr>
              <a:cxnSpLocks noChangeShapeType="1"/>
            </p:cNvCxnSpPr>
            <p:nvPr/>
          </p:nvCxnSpPr>
          <p:spPr bwMode="auto">
            <a:xfrm flipV="1">
              <a:off x="3847261" y="2286000"/>
              <a:ext cx="0" cy="103909"/>
            </a:xfrm>
            <a:prstGeom prst="line">
              <a:avLst/>
            </a:prstGeom>
            <a:noFill/>
            <a:ln w="28575" algn="ctr">
              <a:solidFill>
                <a:schemeClr val="tx1"/>
              </a:solidFill>
              <a:round/>
              <a:headEnd/>
              <a:tailEnd/>
            </a:ln>
          </p:spPr>
        </p:cxnSp>
        <p:sp>
          <p:nvSpPr>
            <p:cNvPr id="6265" name="Oval 46"/>
            <p:cNvSpPr>
              <a:spLocks noChangeArrowheads="1"/>
            </p:cNvSpPr>
            <p:nvPr/>
          </p:nvSpPr>
          <p:spPr bwMode="auto">
            <a:xfrm>
              <a:off x="3609555" y="2449513"/>
              <a:ext cx="394086" cy="139700"/>
            </a:xfrm>
            <a:prstGeom prst="ellipse">
              <a:avLst/>
            </a:prstGeom>
            <a:noFill/>
            <a:ln w="28575" algn="ctr">
              <a:solidFill>
                <a:schemeClr val="tx1"/>
              </a:solidFill>
              <a:round/>
              <a:headEnd/>
              <a:tailEnd/>
            </a:ln>
          </p:spPr>
          <p:txBody>
            <a:bodyPr anchor="ctr"/>
            <a:lstStyle/>
            <a:p>
              <a:pPr algn="ctr">
                <a:defRPr/>
              </a:pPr>
              <a:endParaRPr lang="en-US" sz="1300" b="1" dirty="0">
                <a:solidFill>
                  <a:srgbClr val="000000"/>
                </a:solidFill>
                <a:latin typeface="+mj-lt"/>
              </a:endParaRPr>
            </a:p>
          </p:txBody>
        </p:sp>
      </p:grpSp>
      <p:cxnSp>
        <p:nvCxnSpPr>
          <p:cNvPr id="40022" name="Straight Connector 168"/>
          <p:cNvCxnSpPr>
            <a:cxnSpLocks noChangeShapeType="1"/>
          </p:cNvCxnSpPr>
          <p:nvPr/>
        </p:nvCxnSpPr>
        <p:spPr bwMode="auto">
          <a:xfrm>
            <a:off x="3048000" y="4619625"/>
            <a:ext cx="0" cy="261938"/>
          </a:xfrm>
          <a:prstGeom prst="line">
            <a:avLst/>
          </a:prstGeom>
          <a:noFill/>
          <a:ln w="9525" algn="ctr">
            <a:solidFill>
              <a:schemeClr val="tx1"/>
            </a:solidFill>
            <a:round/>
            <a:headEnd/>
            <a:tailEnd/>
          </a:ln>
        </p:spPr>
      </p:cxnSp>
      <p:cxnSp>
        <p:nvCxnSpPr>
          <p:cNvPr id="40023" name="Straight Connector 168"/>
          <p:cNvCxnSpPr>
            <a:cxnSpLocks noChangeShapeType="1"/>
          </p:cNvCxnSpPr>
          <p:nvPr/>
        </p:nvCxnSpPr>
        <p:spPr bwMode="auto">
          <a:xfrm>
            <a:off x="1828800" y="4619625"/>
            <a:ext cx="0" cy="261938"/>
          </a:xfrm>
          <a:prstGeom prst="line">
            <a:avLst/>
          </a:prstGeom>
          <a:noFill/>
          <a:ln w="9525" algn="ctr">
            <a:solidFill>
              <a:schemeClr val="tx1"/>
            </a:solidFill>
            <a:round/>
            <a:headEnd/>
            <a:tailEnd/>
          </a:ln>
        </p:spPr>
      </p:cxnSp>
      <p:cxnSp>
        <p:nvCxnSpPr>
          <p:cNvPr id="40024" name="Straight Connector 168"/>
          <p:cNvCxnSpPr>
            <a:cxnSpLocks noChangeShapeType="1"/>
          </p:cNvCxnSpPr>
          <p:nvPr/>
        </p:nvCxnSpPr>
        <p:spPr bwMode="auto">
          <a:xfrm>
            <a:off x="4389438" y="4624388"/>
            <a:ext cx="0" cy="261937"/>
          </a:xfrm>
          <a:prstGeom prst="line">
            <a:avLst/>
          </a:prstGeom>
          <a:noFill/>
          <a:ln w="9525" algn="ctr">
            <a:solidFill>
              <a:schemeClr val="tx1"/>
            </a:solidFill>
            <a:round/>
            <a:headEnd/>
            <a:tailEnd/>
          </a:ln>
        </p:spPr>
      </p:cxnSp>
      <p:cxnSp>
        <p:nvCxnSpPr>
          <p:cNvPr id="40025" name="Straight Connector 168"/>
          <p:cNvCxnSpPr>
            <a:cxnSpLocks noChangeShapeType="1"/>
          </p:cNvCxnSpPr>
          <p:nvPr/>
        </p:nvCxnSpPr>
        <p:spPr bwMode="auto">
          <a:xfrm>
            <a:off x="5060950" y="4619625"/>
            <a:ext cx="0" cy="261938"/>
          </a:xfrm>
          <a:prstGeom prst="line">
            <a:avLst/>
          </a:prstGeom>
          <a:noFill/>
          <a:ln w="9525" algn="ctr">
            <a:solidFill>
              <a:schemeClr val="tx1"/>
            </a:solidFill>
            <a:round/>
            <a:headEnd/>
            <a:tailEnd/>
          </a:ln>
        </p:spPr>
      </p:cxnSp>
      <p:cxnSp>
        <p:nvCxnSpPr>
          <p:cNvPr id="40026" name="Straight Connector 168"/>
          <p:cNvCxnSpPr>
            <a:cxnSpLocks noChangeShapeType="1"/>
          </p:cNvCxnSpPr>
          <p:nvPr/>
        </p:nvCxnSpPr>
        <p:spPr bwMode="auto">
          <a:xfrm>
            <a:off x="5638800" y="4622800"/>
            <a:ext cx="0" cy="261938"/>
          </a:xfrm>
          <a:prstGeom prst="line">
            <a:avLst/>
          </a:prstGeom>
          <a:noFill/>
          <a:ln w="9525" algn="ctr">
            <a:solidFill>
              <a:schemeClr val="tx1"/>
            </a:solidFill>
            <a:round/>
            <a:headEnd/>
            <a:tailEnd/>
          </a:ln>
        </p:spPr>
      </p:cxnSp>
      <p:pic>
        <p:nvPicPr>
          <p:cNvPr id="40027" name="Picture 221" descr="Grey Eagle.jpg"/>
          <p:cNvPicPr>
            <a:picLocks noChangeAspect="1"/>
          </p:cNvPicPr>
          <p:nvPr/>
        </p:nvPicPr>
        <p:blipFill>
          <a:blip r:embed="rId10" cstate="print">
            <a:clrChange>
              <a:clrFrom>
                <a:srgbClr val="96C6F0"/>
              </a:clrFrom>
              <a:clrTo>
                <a:srgbClr val="96C6F0">
                  <a:alpha val="0"/>
                </a:srgbClr>
              </a:clrTo>
            </a:clrChange>
          </a:blip>
          <a:srcRect l="9167" t="36256" r="17500" b="28760"/>
          <a:stretch>
            <a:fillRect/>
          </a:stretch>
        </p:blipFill>
        <p:spPr bwMode="auto">
          <a:xfrm>
            <a:off x="5029200" y="2032000"/>
            <a:ext cx="762000" cy="242888"/>
          </a:xfrm>
          <a:prstGeom prst="rect">
            <a:avLst/>
          </a:prstGeom>
          <a:noFill/>
          <a:ln w="9525">
            <a:noFill/>
            <a:miter lim="800000"/>
            <a:headEnd/>
            <a:tailEnd/>
          </a:ln>
        </p:spPr>
      </p:pic>
      <p:pic>
        <p:nvPicPr>
          <p:cNvPr id="40028" name="Picture 127"/>
          <p:cNvPicPr>
            <a:picLocks noChangeAspect="1" noChangeArrowheads="1"/>
          </p:cNvPicPr>
          <p:nvPr/>
        </p:nvPicPr>
        <p:blipFill>
          <a:blip r:embed="rId11" cstate="print"/>
          <a:srcRect/>
          <a:stretch>
            <a:fillRect/>
          </a:stretch>
        </p:blipFill>
        <p:spPr bwMode="auto">
          <a:xfrm>
            <a:off x="7162800" y="3849688"/>
            <a:ext cx="381000" cy="544512"/>
          </a:xfrm>
          <a:prstGeom prst="rect">
            <a:avLst/>
          </a:prstGeom>
          <a:noFill/>
          <a:ln w="9525">
            <a:noFill/>
            <a:miter lim="800000"/>
            <a:headEnd/>
            <a:tailEnd/>
          </a:ln>
        </p:spPr>
      </p:pic>
      <p:pic>
        <p:nvPicPr>
          <p:cNvPr id="40029" name="Picture 128"/>
          <p:cNvPicPr>
            <a:picLocks noChangeAspect="1" noChangeArrowheads="1"/>
          </p:cNvPicPr>
          <p:nvPr/>
        </p:nvPicPr>
        <p:blipFill>
          <a:blip r:embed="rId12" cstate="print"/>
          <a:srcRect/>
          <a:stretch>
            <a:fillRect/>
          </a:stretch>
        </p:blipFill>
        <p:spPr bwMode="auto">
          <a:xfrm>
            <a:off x="7772400" y="3860800"/>
            <a:ext cx="381000" cy="544513"/>
          </a:xfrm>
          <a:prstGeom prst="rect">
            <a:avLst/>
          </a:prstGeom>
          <a:noFill/>
          <a:ln w="9525">
            <a:noFill/>
            <a:miter lim="800000"/>
            <a:headEnd/>
            <a:tailEnd/>
          </a:ln>
        </p:spPr>
      </p:pic>
      <p:sp>
        <p:nvSpPr>
          <p:cNvPr id="240" name="Rectangle 239"/>
          <p:cNvSpPr/>
          <p:nvPr/>
        </p:nvSpPr>
        <p:spPr>
          <a:xfrm>
            <a:off x="6400800" y="4630738"/>
            <a:ext cx="2438400" cy="246062"/>
          </a:xfrm>
          <a:prstGeom prst="rect">
            <a:avLst/>
          </a:prstGeom>
        </p:spPr>
        <p:txBody>
          <a:bodyPr lIns="91424" tIns="45712" rIns="91424" bIns="45712">
            <a:spAutoFit/>
          </a:bodyPr>
          <a:lstStyle/>
          <a:p>
            <a:pPr algn="ctr">
              <a:defRPr/>
            </a:pPr>
            <a:r>
              <a:rPr lang="en-US" altLang="en-US" sz="1000" b="1" dirty="0">
                <a:solidFill>
                  <a:prstClr val="black"/>
                </a:solidFill>
                <a:effectLst>
                  <a:outerShdw blurRad="38100" dist="38100" dir="2700000" algn="tl">
                    <a:srgbClr val="000000">
                      <a:alpha val="43137"/>
                    </a:srgbClr>
                  </a:outerShdw>
                </a:effectLst>
                <a:latin typeface="+mj-lt"/>
                <a:cs typeface="Arial" charset="0"/>
              </a:rPr>
              <a:t>Collaboration</a:t>
            </a:r>
            <a:endParaRPr lang="en-US" dirty="0">
              <a:solidFill>
                <a:prstClr val="black"/>
              </a:solidFill>
              <a:effectLst>
                <a:outerShdw blurRad="38100" dist="38100" dir="2700000" algn="tl">
                  <a:srgbClr val="000000">
                    <a:alpha val="43137"/>
                  </a:srgbClr>
                </a:outerShdw>
              </a:effectLst>
              <a:latin typeface="+mj-lt"/>
              <a:cs typeface="Arial" charset="0"/>
            </a:endParaRPr>
          </a:p>
        </p:txBody>
      </p:sp>
      <p:grpSp>
        <p:nvGrpSpPr>
          <p:cNvPr id="40031" name="Group 248"/>
          <p:cNvGrpSpPr>
            <a:grpSpLocks/>
          </p:cNvGrpSpPr>
          <p:nvPr/>
        </p:nvGrpSpPr>
        <p:grpSpPr bwMode="auto">
          <a:xfrm>
            <a:off x="1768475" y="2641600"/>
            <a:ext cx="447675" cy="400050"/>
            <a:chOff x="1914525" y="2667000"/>
            <a:chExt cx="447675" cy="400675"/>
          </a:xfrm>
        </p:grpSpPr>
        <p:grpSp>
          <p:nvGrpSpPr>
            <p:cNvPr id="40035" name="Group 152"/>
            <p:cNvGrpSpPr>
              <a:grpSpLocks/>
            </p:cNvGrpSpPr>
            <p:nvPr/>
          </p:nvGrpSpPr>
          <p:grpSpPr bwMode="auto">
            <a:xfrm>
              <a:off x="1914525" y="2667000"/>
              <a:ext cx="447675" cy="400675"/>
              <a:chOff x="1295400" y="3352800"/>
              <a:chExt cx="448138" cy="400631"/>
            </a:xfrm>
          </p:grpSpPr>
          <p:sp>
            <p:nvSpPr>
              <p:cNvPr id="6255" name="Rectangle 82"/>
              <p:cNvSpPr>
                <a:spLocks noChangeArrowheads="1"/>
              </p:cNvSpPr>
              <p:nvPr/>
            </p:nvSpPr>
            <p:spPr bwMode="auto">
              <a:xfrm>
                <a:off x="1295400" y="3456138"/>
                <a:ext cx="448138" cy="278215"/>
              </a:xfrm>
              <a:prstGeom prst="rect">
                <a:avLst/>
              </a:prstGeom>
              <a:solidFill>
                <a:srgbClr val="FF0000"/>
              </a:solidFill>
              <a:ln w="28575" algn="ctr">
                <a:solidFill>
                  <a:schemeClr val="tx1"/>
                </a:solidFill>
                <a:round/>
                <a:headEnd/>
                <a:tailEnd/>
              </a:ln>
            </p:spPr>
            <p:txBody>
              <a:bodyPr anchor="ctr"/>
              <a:lstStyle/>
              <a:p>
                <a:pPr algn="ctr">
                  <a:defRPr/>
                </a:pPr>
                <a:endParaRPr lang="en-US" altLang="en-US" sz="1300" b="1" dirty="0">
                  <a:solidFill>
                    <a:srgbClr val="000000"/>
                  </a:solidFill>
                  <a:latin typeface="+mj-lt"/>
                </a:endParaRPr>
              </a:p>
            </p:txBody>
          </p:sp>
          <p:cxnSp>
            <p:nvCxnSpPr>
              <p:cNvPr id="40038" name="Straight Connector 88"/>
              <p:cNvCxnSpPr>
                <a:cxnSpLocks noChangeShapeType="1"/>
              </p:cNvCxnSpPr>
              <p:nvPr/>
            </p:nvCxnSpPr>
            <p:spPr bwMode="auto">
              <a:xfrm flipV="1">
                <a:off x="1554512" y="3352800"/>
                <a:ext cx="0" cy="103952"/>
              </a:xfrm>
              <a:prstGeom prst="line">
                <a:avLst/>
              </a:prstGeom>
              <a:noFill/>
              <a:ln w="28575" algn="ctr">
                <a:solidFill>
                  <a:schemeClr val="tx1"/>
                </a:solidFill>
                <a:round/>
                <a:headEnd/>
                <a:tailEnd/>
              </a:ln>
            </p:spPr>
          </p:cxnSp>
          <p:sp>
            <p:nvSpPr>
              <p:cNvPr id="6257" name="TextBox 151"/>
              <p:cNvSpPr txBox="1">
                <a:spLocks noChangeArrowheads="1"/>
              </p:cNvSpPr>
              <p:nvPr/>
            </p:nvSpPr>
            <p:spPr bwMode="auto">
              <a:xfrm rot="5400000">
                <a:off x="1340620" y="3399777"/>
                <a:ext cx="338628" cy="368681"/>
              </a:xfrm>
              <a:prstGeom prst="rect">
                <a:avLst/>
              </a:prstGeom>
              <a:noFill/>
              <a:ln w="9525">
                <a:noFill/>
                <a:miter lim="800000"/>
                <a:headEnd/>
                <a:tailEnd/>
              </a:ln>
            </p:spPr>
            <p:txBody>
              <a:bodyPr wrap="none">
                <a:spAutoFit/>
              </a:bodyPr>
              <a:lstStyle/>
              <a:p>
                <a:pPr>
                  <a:defRPr/>
                </a:pPr>
                <a:r>
                  <a:rPr lang="en-US" b="1">
                    <a:solidFill>
                      <a:srgbClr val="000000"/>
                    </a:solidFill>
                    <a:latin typeface="+mj-lt"/>
                  </a:rPr>
                  <a:t>E</a:t>
                </a:r>
              </a:p>
            </p:txBody>
          </p:sp>
        </p:grpSp>
        <p:cxnSp>
          <p:nvCxnSpPr>
            <p:cNvPr id="40036" name="Straight Connector 88"/>
            <p:cNvCxnSpPr>
              <a:cxnSpLocks noChangeShapeType="1"/>
            </p:cNvCxnSpPr>
            <p:nvPr/>
          </p:nvCxnSpPr>
          <p:spPr bwMode="auto">
            <a:xfrm flipV="1">
              <a:off x="2110740" y="2667000"/>
              <a:ext cx="0" cy="103963"/>
            </a:xfrm>
            <a:prstGeom prst="line">
              <a:avLst/>
            </a:prstGeom>
            <a:noFill/>
            <a:ln w="28575" algn="ctr">
              <a:solidFill>
                <a:schemeClr val="tx1"/>
              </a:solidFill>
              <a:round/>
              <a:headEnd/>
              <a:tailEnd/>
            </a:ln>
          </p:spPr>
        </p:cxnSp>
      </p:grpSp>
      <p:grpSp>
        <p:nvGrpSpPr>
          <p:cNvPr id="40032" name="Group 242"/>
          <p:cNvGrpSpPr>
            <a:grpSpLocks/>
          </p:cNvGrpSpPr>
          <p:nvPr/>
        </p:nvGrpSpPr>
        <p:grpSpPr bwMode="auto">
          <a:xfrm>
            <a:off x="1219200" y="2184400"/>
            <a:ext cx="447675" cy="381000"/>
            <a:chOff x="-1978399" y="2096025"/>
            <a:chExt cx="448138" cy="381158"/>
          </a:xfrm>
        </p:grpSpPr>
        <p:grpSp>
          <p:nvGrpSpPr>
            <p:cNvPr id="22" name="Group 91"/>
            <p:cNvGrpSpPr>
              <a:grpSpLocks/>
            </p:cNvGrpSpPr>
            <p:nvPr/>
          </p:nvGrpSpPr>
          <p:grpSpPr bwMode="auto">
            <a:xfrm>
              <a:off x="-1978399" y="2096025"/>
              <a:ext cx="448138" cy="381158"/>
              <a:chOff x="2362200" y="4572000"/>
              <a:chExt cx="630382" cy="533400"/>
            </a:xfrm>
            <a:solidFill>
              <a:srgbClr val="96190E"/>
            </a:solidFill>
          </p:grpSpPr>
          <p:sp>
            <p:nvSpPr>
              <p:cNvPr id="246" name="Rectangle 82"/>
              <p:cNvSpPr>
                <a:spLocks noChangeArrowheads="1"/>
              </p:cNvSpPr>
              <p:nvPr/>
            </p:nvSpPr>
            <p:spPr bwMode="auto">
              <a:xfrm>
                <a:off x="2362200" y="4717473"/>
                <a:ext cx="630382" cy="387927"/>
              </a:xfrm>
              <a:prstGeom prst="rect">
                <a:avLst/>
              </a:prstGeom>
              <a:grpFill/>
              <a:ln w="28575" algn="ctr">
                <a:solidFill>
                  <a:schemeClr val="tx1"/>
                </a:solidFill>
                <a:round/>
                <a:headEnd/>
                <a:tailEnd/>
              </a:ln>
            </p:spPr>
            <p:txBody>
              <a:bodyPr anchor="ctr"/>
              <a:lstStyle/>
              <a:p>
                <a:pPr algn="ctr">
                  <a:defRPr/>
                </a:pPr>
                <a:endParaRPr lang="en-US" altLang="en-US" sz="1300" b="1" dirty="0">
                  <a:solidFill>
                    <a:srgbClr val="000000"/>
                  </a:solidFill>
                  <a:latin typeface="+mj-lt"/>
                  <a:cs typeface="Arial" charset="0"/>
                </a:endParaRPr>
              </a:p>
            </p:txBody>
          </p:sp>
          <p:cxnSp>
            <p:nvCxnSpPr>
              <p:cNvPr id="247" name="Straight Connector 88"/>
              <p:cNvCxnSpPr>
                <a:cxnSpLocks noChangeShapeType="1"/>
              </p:cNvCxnSpPr>
              <p:nvPr/>
            </p:nvCxnSpPr>
            <p:spPr bwMode="auto">
              <a:xfrm flipV="1">
                <a:off x="2635653" y="4572000"/>
                <a:ext cx="0" cy="145473"/>
              </a:xfrm>
              <a:prstGeom prst="line">
                <a:avLst/>
              </a:prstGeom>
              <a:grpFill/>
              <a:ln w="28575" algn="ctr">
                <a:solidFill>
                  <a:schemeClr val="tx1"/>
                </a:solidFill>
                <a:round/>
                <a:headEnd/>
                <a:tailEnd/>
              </a:ln>
            </p:spPr>
          </p:cxnSp>
          <p:cxnSp>
            <p:nvCxnSpPr>
              <p:cNvPr id="248" name="Straight Connector 89"/>
              <p:cNvCxnSpPr>
                <a:cxnSpLocks noChangeShapeType="1"/>
              </p:cNvCxnSpPr>
              <p:nvPr/>
            </p:nvCxnSpPr>
            <p:spPr bwMode="auto">
              <a:xfrm flipV="1">
                <a:off x="2732635" y="4572000"/>
                <a:ext cx="0" cy="145473"/>
              </a:xfrm>
              <a:prstGeom prst="line">
                <a:avLst/>
              </a:prstGeom>
              <a:grpFill/>
              <a:ln w="28575" algn="ctr">
                <a:solidFill>
                  <a:schemeClr val="tx1"/>
                </a:solidFill>
                <a:round/>
                <a:headEnd/>
                <a:tailEnd/>
              </a:ln>
            </p:spPr>
          </p:cxnSp>
        </p:grpSp>
        <p:cxnSp>
          <p:nvCxnSpPr>
            <p:cNvPr id="40034" name="Straight Connector 53"/>
            <p:cNvCxnSpPr>
              <a:cxnSpLocks noChangeShapeType="1"/>
            </p:cNvCxnSpPr>
            <p:nvPr/>
          </p:nvCxnSpPr>
          <p:spPr bwMode="auto">
            <a:xfrm>
              <a:off x="-1978025" y="2387600"/>
              <a:ext cx="447675" cy="0"/>
            </a:xfrm>
            <a:prstGeom prst="line">
              <a:avLst/>
            </a:prstGeom>
            <a:noFill/>
            <a:ln w="28575" algn="ctr">
              <a:solidFill>
                <a:schemeClr val="tx1"/>
              </a:solidFill>
              <a:round/>
              <a:headEnd/>
              <a:tailEnd/>
            </a:ln>
          </p:spPr>
        </p:cxnSp>
      </p:grpSp>
    </p:spTree>
    <p:extLst>
      <p:ext uri="{BB962C8B-B14F-4D97-AF65-F5344CB8AC3E}">
        <p14:creationId xmlns:p14="http://schemas.microsoft.com/office/powerpoint/2010/main" val="231119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44" y="1211705"/>
            <a:ext cx="8716156" cy="5262979"/>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solidFill>
                  <a:srgbClr val="0000FF"/>
                </a:solidFill>
              </a:rPr>
              <a:t>FA BN Commanders struggle defining FSCOORD responsibilities – increasing BN FG responsibilities.</a:t>
            </a:r>
          </a:p>
          <a:p>
            <a:pPr marL="285750" indent="-285750">
              <a:buFont typeface="Arial" panose="020B0604020202020204" pitchFamily="34" charset="0"/>
              <a:buChar char="•"/>
            </a:pPr>
            <a:endParaRPr lang="en-US" sz="1400" b="1" dirty="0">
              <a:solidFill>
                <a:srgbClr val="0000FF"/>
              </a:solidFill>
            </a:endParaRPr>
          </a:p>
          <a:p>
            <a:pPr marL="285750" indent="-285750">
              <a:buFont typeface="Arial" panose="020B0604020202020204" pitchFamily="34" charset="0"/>
              <a:buChar char="•"/>
            </a:pPr>
            <a:r>
              <a:rPr lang="en-US" sz="1400" b="1" dirty="0" err="1" smtClean="0">
                <a:solidFill>
                  <a:srgbClr val="0000FF"/>
                </a:solidFill>
              </a:rPr>
              <a:t>Gunlines</a:t>
            </a:r>
            <a:r>
              <a:rPr lang="en-US" sz="1400" b="1" dirty="0" smtClean="0">
                <a:solidFill>
                  <a:srgbClr val="0000FF"/>
                </a:solidFill>
              </a:rPr>
              <a:t> are </a:t>
            </a:r>
            <a:r>
              <a:rPr lang="en-US" sz="1400" b="1" dirty="0">
                <a:solidFill>
                  <a:srgbClr val="0000FF"/>
                </a:solidFill>
              </a:rPr>
              <a:t>not trained above </a:t>
            </a:r>
            <a:r>
              <a:rPr lang="en-US" sz="1400" b="1" dirty="0" smtClean="0">
                <a:solidFill>
                  <a:srgbClr val="0000FF"/>
                </a:solidFill>
              </a:rPr>
              <a:t>the PLT </a:t>
            </a:r>
            <a:r>
              <a:rPr lang="en-US" sz="1400" b="1" dirty="0">
                <a:solidFill>
                  <a:srgbClr val="0000FF"/>
                </a:solidFill>
              </a:rPr>
              <a:t>level and </a:t>
            </a:r>
            <a:r>
              <a:rPr lang="en-US" sz="1400" b="1" dirty="0" smtClean="0">
                <a:solidFill>
                  <a:srgbClr val="0000FF"/>
                </a:solidFill>
              </a:rPr>
              <a:t>cannot mass Fires.</a:t>
            </a:r>
            <a:r>
              <a:rPr lang="en-US" sz="1400" b="1" dirty="0">
                <a:solidFill>
                  <a:srgbClr val="0000FF"/>
                </a:solidFill>
              </a:rPr>
              <a:t> </a:t>
            </a:r>
            <a:endParaRPr lang="en-US" sz="1400" b="1" dirty="0" smtClean="0">
              <a:solidFill>
                <a:srgbClr val="0000FF"/>
              </a:solidFill>
            </a:endParaRPr>
          </a:p>
          <a:p>
            <a:pPr marL="285750" indent="-285750">
              <a:buFont typeface="Arial" panose="020B0604020202020204" pitchFamily="34" charset="0"/>
              <a:buChar char="•"/>
            </a:pPr>
            <a:endParaRPr lang="en-US" sz="1400" b="1" dirty="0">
              <a:solidFill>
                <a:srgbClr val="0000FF"/>
              </a:solidFill>
            </a:endParaRPr>
          </a:p>
          <a:p>
            <a:pPr marL="285750" indent="-285750">
              <a:buFont typeface="Arial" panose="020B0604020202020204" pitchFamily="34" charset="0"/>
              <a:buChar char="•"/>
            </a:pPr>
            <a:r>
              <a:rPr lang="en-US" sz="1400" b="1" dirty="0" smtClean="0">
                <a:solidFill>
                  <a:srgbClr val="0000FF"/>
                </a:solidFill>
              </a:rPr>
              <a:t>FISTs and FSOs at all levels are not trained.  TLE at or above 650m.</a:t>
            </a:r>
          </a:p>
          <a:p>
            <a:pPr marL="285750" indent="-285750">
              <a:buFont typeface="Arial" panose="020B0604020202020204" pitchFamily="34" charset="0"/>
              <a:buChar char="•"/>
            </a:pPr>
            <a:endParaRPr lang="en-US" sz="1400" b="1" dirty="0">
              <a:solidFill>
                <a:srgbClr val="0000FF"/>
              </a:solidFill>
            </a:endParaRPr>
          </a:p>
          <a:p>
            <a:pPr marL="285750" indent="-285750">
              <a:buFont typeface="Arial" panose="020B0604020202020204" pitchFamily="34" charset="0"/>
              <a:buChar char="•"/>
            </a:pPr>
            <a:r>
              <a:rPr lang="en-US" sz="1400" b="1" dirty="0" smtClean="0">
                <a:solidFill>
                  <a:srgbClr val="0000FF"/>
                </a:solidFill>
              </a:rPr>
              <a:t>FIST do not want to come back to FA BNs.  NCOs believe their careers peak at SFC.</a:t>
            </a:r>
          </a:p>
          <a:p>
            <a:pPr marL="285750" indent="-285750">
              <a:buFont typeface="Arial" panose="020B0604020202020204" pitchFamily="34" charset="0"/>
              <a:buChar char="•"/>
            </a:pPr>
            <a:endParaRPr lang="en-US" sz="1400" b="1" dirty="0">
              <a:solidFill>
                <a:srgbClr val="0000FF"/>
              </a:solidFill>
            </a:endParaRPr>
          </a:p>
          <a:p>
            <a:pPr marL="285750" indent="-285750">
              <a:buFont typeface="Arial" panose="020B0604020202020204" pitchFamily="34" charset="0"/>
              <a:buChar char="•"/>
            </a:pPr>
            <a:r>
              <a:rPr lang="en-US" sz="1400" b="1" dirty="0" smtClean="0">
                <a:solidFill>
                  <a:srgbClr val="0000FF"/>
                </a:solidFill>
              </a:rPr>
              <a:t>Gun sections cannot shoot degraded (non-digital).  TMDE of equipment, training, and not certified.</a:t>
            </a:r>
          </a:p>
          <a:p>
            <a:pPr marL="285750" indent="-285750">
              <a:buFont typeface="Arial" panose="020B0604020202020204" pitchFamily="34" charset="0"/>
              <a:buChar char="•"/>
            </a:pPr>
            <a:endParaRPr lang="en-US" sz="1400" b="1" dirty="0" smtClean="0">
              <a:solidFill>
                <a:srgbClr val="0000FF"/>
              </a:solidFill>
            </a:endParaRPr>
          </a:p>
          <a:p>
            <a:pPr marL="285750" indent="-285750">
              <a:buFont typeface="Arial" panose="020B0604020202020204" pitchFamily="34" charset="0"/>
              <a:buChar char="•"/>
            </a:pPr>
            <a:r>
              <a:rPr lang="en-US" sz="1400" b="1" dirty="0" smtClean="0"/>
              <a:t>“FDOs and their chiefs don't understand troubleshooting when they are not accurate and often we see the Five RAF as a goal, not a requirement.”</a:t>
            </a:r>
          </a:p>
          <a:p>
            <a:pPr marL="285750" indent="-285750">
              <a:buFont typeface="Arial" panose="020B0604020202020204" pitchFamily="34" charset="0"/>
              <a:buChar char="•"/>
            </a:pPr>
            <a:endParaRPr lang="en-US" sz="1400" b="1" dirty="0" smtClean="0"/>
          </a:p>
          <a:p>
            <a:pPr marL="285750" indent="-285750">
              <a:buFont typeface="Arial" panose="020B0604020202020204" pitchFamily="34" charset="0"/>
              <a:buChar char="•"/>
            </a:pPr>
            <a:r>
              <a:rPr lang="en-US" sz="1400" b="1" dirty="0" smtClean="0"/>
              <a:t>“Integration and synchronization of fires continues to challenge BCTs.”</a:t>
            </a:r>
          </a:p>
          <a:p>
            <a:pPr marL="285750" indent="-285750">
              <a:buFont typeface="Arial" panose="020B0604020202020204" pitchFamily="34" charset="0"/>
              <a:buChar char="•"/>
            </a:pPr>
            <a:endParaRPr lang="en-US" sz="1400" b="1" dirty="0" smtClean="0"/>
          </a:p>
          <a:p>
            <a:pPr marL="285750" indent="-285750">
              <a:buFont typeface="Arial" panose="020B0604020202020204" pitchFamily="34" charset="0"/>
              <a:buChar char="•"/>
            </a:pPr>
            <a:r>
              <a:rPr lang="en-US" sz="1400" b="1" dirty="0" smtClean="0"/>
              <a:t>“[BCTs] underutilize or misallocate joint fires assets to include traditional surface to surface fires, CAS, CCA, and EW and </a:t>
            </a:r>
            <a:r>
              <a:rPr lang="en-US" sz="1400" b="1" dirty="0"/>
              <a:t>rarely plan airspace or ground control measures</a:t>
            </a:r>
            <a:r>
              <a:rPr lang="en-US" sz="1400" b="1" dirty="0" smtClean="0"/>
              <a:t>.”</a:t>
            </a:r>
          </a:p>
          <a:p>
            <a:pPr marL="285750" indent="-285750">
              <a:buFont typeface="Arial" panose="020B0604020202020204" pitchFamily="34" charset="0"/>
              <a:buChar char="•"/>
            </a:pPr>
            <a:endParaRPr lang="en-US" sz="1400" b="1" dirty="0" smtClean="0"/>
          </a:p>
          <a:p>
            <a:pPr marL="285750" indent="-285750">
              <a:buFont typeface="Arial" panose="020B0604020202020204" pitchFamily="34" charset="0"/>
              <a:buChar char="•"/>
            </a:pPr>
            <a:r>
              <a:rPr lang="en-US" sz="1400" b="1" dirty="0" smtClean="0"/>
              <a:t>“Units treat targeting as a planning or problem solving process.” Not as an integrating process to integrate and synchronize fires into operations.</a:t>
            </a:r>
          </a:p>
          <a:p>
            <a:pPr marL="285750" indent="-285750">
              <a:buFont typeface="Arial" panose="020B0604020202020204" pitchFamily="34" charset="0"/>
              <a:buChar char="•"/>
            </a:pPr>
            <a:endParaRPr lang="en-US" sz="1400" b="1" dirty="0" smtClean="0"/>
          </a:p>
          <a:p>
            <a:pPr marL="285750" indent="-285750">
              <a:buFont typeface="Arial" panose="020B0604020202020204" pitchFamily="34" charset="0"/>
              <a:buChar char="•"/>
            </a:pPr>
            <a:r>
              <a:rPr lang="en-US" sz="1400" b="1" dirty="0" smtClean="0"/>
              <a:t>“Units are challenged developing and executing a coordinated and synchronized fires support plan to achieve the specific lethal and nonlethal effects required to support a COA.” </a:t>
            </a:r>
          </a:p>
          <a:p>
            <a:pPr marL="285750" indent="-285750">
              <a:buFont typeface="Arial" panose="020B0604020202020204" pitchFamily="34" charset="0"/>
              <a:buChar char="•"/>
            </a:pPr>
            <a:endParaRPr lang="en-US" sz="1400" b="1" dirty="0" smtClean="0"/>
          </a:p>
        </p:txBody>
      </p:sp>
      <p:sp>
        <p:nvSpPr>
          <p:cNvPr id="3" name="Title 3"/>
          <p:cNvSpPr txBox="1">
            <a:spLocks/>
          </p:cNvSpPr>
          <p:nvPr/>
        </p:nvSpPr>
        <p:spPr bwMode="auto">
          <a:xfrm>
            <a:off x="723900" y="304800"/>
            <a:ext cx="7772400" cy="9144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CTC and My Observations</a:t>
            </a:r>
          </a:p>
        </p:txBody>
      </p:sp>
    </p:spTree>
    <p:extLst>
      <p:ext uri="{BB962C8B-B14F-4D97-AF65-F5344CB8AC3E}">
        <p14:creationId xmlns:p14="http://schemas.microsoft.com/office/powerpoint/2010/main" val="1614957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17065" y="1353965"/>
          <a:ext cx="6497488" cy="2106909"/>
        </p:xfrm>
        <a:graphic>
          <a:graphicData uri="http://schemas.openxmlformats.org/drawingml/2006/table">
            <a:tbl>
              <a:tblPr/>
              <a:tblGrid>
                <a:gridCol w="745677"/>
                <a:gridCol w="1522423"/>
                <a:gridCol w="1992357"/>
                <a:gridCol w="745677"/>
                <a:gridCol w="745677"/>
                <a:gridCol w="745677"/>
              </a:tblGrid>
              <a:tr h="96159">
                <a:tc>
                  <a:txBody>
                    <a:bodyPr/>
                    <a:lstStyle/>
                    <a:p>
                      <a:pPr algn="ctr" fontAlgn="b"/>
                      <a:r>
                        <a:rPr lang="en-US" sz="600" b="0" i="0" u="none" strike="noStrike" dirty="0">
                          <a:solidFill>
                            <a:srgbClr val="000000"/>
                          </a:solidFill>
                          <a:latin typeface="Calibri"/>
                        </a:rPr>
                        <a:t>Rank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latin typeface="Calibri"/>
                        </a:rPr>
                        <a:t>Score </a:t>
                      </a:r>
                      <a:r>
                        <a:rPr lang="en-US" sz="600" b="0" i="0" u="none" strike="noStrike" dirty="0" err="1">
                          <a:solidFill>
                            <a:srgbClr val="000000"/>
                          </a:solidFill>
                          <a:latin typeface="Calibri"/>
                        </a:rPr>
                        <a:t>pecentage</a:t>
                      </a:r>
                      <a:r>
                        <a:rPr lang="en-US" sz="600" b="0" i="0" u="none" strike="noStrike" dirty="0">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Questions missed out of 44</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PASS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FAIL</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CPT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50%</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22</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2LT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45%</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24</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2LT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50%</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22</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2LT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41%</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26</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2LT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45%</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24</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SSG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83%</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11</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SSG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64%</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16</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SGT</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54%</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20</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SGT</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57%</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19</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dirty="0">
                          <a:solidFill>
                            <a:srgbClr val="000000"/>
                          </a:solidFill>
                          <a:latin typeface="Calibri"/>
                        </a:rPr>
                        <a:t>PFC</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70%</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13</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dirty="0">
                          <a:solidFill>
                            <a:srgbClr val="000000"/>
                          </a:solidFill>
                          <a:latin typeface="Calibri"/>
                        </a:rPr>
                        <a:t>PFC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77%</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9.5</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SPC</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81%</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8.5</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PV2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69%</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13.5</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PFC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49%</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22.5</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PFC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54%</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20</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PFC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66%</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15</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PV2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latin typeface="Calibri"/>
                        </a:rPr>
                        <a:t>66%</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15</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PV2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64%</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16</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PFC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66%</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15</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159">
                <a:tc>
                  <a:txBody>
                    <a:bodyPr/>
                    <a:lstStyle/>
                    <a:p>
                      <a:pPr algn="ctr" fontAlgn="b"/>
                      <a:r>
                        <a:rPr lang="en-US" sz="600" b="0" i="0" u="none" strike="noStrike">
                          <a:solidFill>
                            <a:srgbClr val="000000"/>
                          </a:solidFill>
                          <a:latin typeface="Calibri"/>
                        </a:rPr>
                        <a:t>PFC </a:t>
                      </a:r>
                    </a:p>
                  </a:txBody>
                  <a:tcPr marL="8889" marR="8889" marT="88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57%</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19</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889" marR="8889" marT="8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dirty="0">
                          <a:solidFill>
                            <a:srgbClr val="000000"/>
                          </a:solidFill>
                          <a:latin typeface="Calibri"/>
                        </a:rPr>
                        <a:t> </a:t>
                      </a:r>
                    </a:p>
                  </a:txBody>
                  <a:tcPr marL="8889" marR="8889" marT="88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917065" y="1076966"/>
            <a:ext cx="4419600" cy="276999"/>
          </a:xfrm>
          <a:prstGeom prst="rect">
            <a:avLst/>
          </a:prstGeom>
          <a:noFill/>
        </p:spPr>
        <p:txBody>
          <a:bodyPr wrap="square" rtlCol="0">
            <a:spAutoFit/>
          </a:bodyPr>
          <a:lstStyle/>
          <a:p>
            <a:r>
              <a:rPr lang="en-US" sz="1200" b="1" dirty="0" smtClean="0">
                <a:latin typeface="Arial" pitchFamily="34" charset="0"/>
                <a:cs typeface="Arial" pitchFamily="34" charset="0"/>
              </a:rPr>
              <a:t>FIST 10 Level Written Exam Pass / Fail </a:t>
            </a:r>
            <a:endParaRPr lang="en-US" sz="1200" b="1" dirty="0">
              <a:latin typeface="Arial" pitchFamily="34" charset="0"/>
              <a:cs typeface="Arial" pitchFamily="34" charset="0"/>
            </a:endParaRPr>
          </a:p>
        </p:txBody>
      </p:sp>
      <p:sp>
        <p:nvSpPr>
          <p:cNvPr id="8" name="TextBox 7"/>
          <p:cNvSpPr txBox="1"/>
          <p:nvPr/>
        </p:nvSpPr>
        <p:spPr>
          <a:xfrm>
            <a:off x="917065" y="3562818"/>
            <a:ext cx="4419600" cy="276999"/>
          </a:xfrm>
          <a:prstGeom prst="rect">
            <a:avLst/>
          </a:prstGeom>
          <a:noFill/>
        </p:spPr>
        <p:txBody>
          <a:bodyPr wrap="square" rtlCol="0">
            <a:spAutoFit/>
          </a:bodyPr>
          <a:lstStyle/>
          <a:p>
            <a:r>
              <a:rPr lang="en-US" sz="1200" b="1" dirty="0" smtClean="0">
                <a:latin typeface="Arial" pitchFamily="34" charset="0"/>
                <a:cs typeface="Arial" pitchFamily="34" charset="0"/>
              </a:rPr>
              <a:t>FIST 20 Level Written Exam Pass/ Fail </a:t>
            </a:r>
            <a:endParaRPr lang="en-US" sz="1200" b="1" dirty="0">
              <a:latin typeface="Arial" pitchFamily="34" charset="0"/>
              <a:cs typeface="Arial" pitchFamily="34" charset="0"/>
            </a:endParaRPr>
          </a:p>
        </p:txBody>
      </p:sp>
      <p:graphicFrame>
        <p:nvGraphicFramePr>
          <p:cNvPr id="9" name="Table 8"/>
          <p:cNvGraphicFramePr>
            <a:graphicFrameLocks noGrp="1"/>
          </p:cNvGraphicFramePr>
          <p:nvPr>
            <p:extLst/>
          </p:nvPr>
        </p:nvGraphicFramePr>
        <p:xfrm>
          <a:off x="917065" y="3812190"/>
          <a:ext cx="6517468" cy="1064610"/>
        </p:xfrm>
        <a:graphic>
          <a:graphicData uri="http://schemas.openxmlformats.org/drawingml/2006/table">
            <a:tbl>
              <a:tblPr/>
              <a:tblGrid>
                <a:gridCol w="737826"/>
                <a:gridCol w="1491025"/>
                <a:gridCol w="2075139"/>
                <a:gridCol w="737826"/>
                <a:gridCol w="737826"/>
                <a:gridCol w="737826"/>
              </a:tblGrid>
              <a:tr h="98724">
                <a:tc>
                  <a:txBody>
                    <a:bodyPr/>
                    <a:lstStyle/>
                    <a:p>
                      <a:pPr algn="ctr" fontAlgn="b"/>
                      <a:r>
                        <a:rPr lang="en-US" sz="600" b="0" i="0" u="none" strike="noStrike" dirty="0">
                          <a:solidFill>
                            <a:srgbClr val="000000"/>
                          </a:solidFill>
                          <a:latin typeface="Calibri"/>
                        </a:rPr>
                        <a:t>Rank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latin typeface="Calibri"/>
                        </a:rPr>
                        <a:t>Score </a:t>
                      </a:r>
                      <a:r>
                        <a:rPr lang="en-US" sz="600" b="0" i="0" u="none" strike="noStrike" dirty="0" err="1">
                          <a:solidFill>
                            <a:srgbClr val="000000"/>
                          </a:solidFill>
                          <a:latin typeface="Calibri"/>
                        </a:rPr>
                        <a:t>pecentage</a:t>
                      </a:r>
                      <a:r>
                        <a:rPr lang="en-US" sz="600" b="0" i="0" u="none" strike="noStrike" dirty="0">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latin typeface="Calibri"/>
                        </a:rPr>
                        <a:t>Questions missed out of </a:t>
                      </a:r>
                      <a:r>
                        <a:rPr lang="en-US" sz="600" b="0" i="0" u="none" strike="noStrike" dirty="0" smtClean="0">
                          <a:solidFill>
                            <a:srgbClr val="000000"/>
                          </a:solidFill>
                          <a:latin typeface="Calibri"/>
                        </a:rPr>
                        <a:t>54</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PASS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FAIL</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724">
                <a:tc>
                  <a:txBody>
                    <a:bodyPr/>
                    <a:lstStyle/>
                    <a:p>
                      <a:pPr algn="ctr" fontAlgn="b"/>
                      <a:r>
                        <a:rPr lang="en-US" sz="600" b="0" i="0" u="none" strike="noStrike">
                          <a:solidFill>
                            <a:srgbClr val="000000"/>
                          </a:solidFill>
                          <a:latin typeface="Calibri"/>
                        </a:rPr>
                        <a:t>CPT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52%</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25.5</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724">
                <a:tc>
                  <a:txBody>
                    <a:bodyPr/>
                    <a:lstStyle/>
                    <a:p>
                      <a:pPr algn="ctr" fontAlgn="b"/>
                      <a:r>
                        <a:rPr lang="en-US" sz="600" b="0" i="0" u="none" strike="noStrike">
                          <a:solidFill>
                            <a:srgbClr val="000000"/>
                          </a:solidFill>
                          <a:latin typeface="Calibri"/>
                        </a:rPr>
                        <a:t>2LT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44%</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30</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724">
                <a:tc>
                  <a:txBody>
                    <a:bodyPr/>
                    <a:lstStyle/>
                    <a:p>
                      <a:pPr algn="ctr" fontAlgn="b"/>
                      <a:r>
                        <a:rPr lang="en-US" sz="600" b="0" i="0" u="none" strike="noStrike">
                          <a:solidFill>
                            <a:srgbClr val="000000"/>
                          </a:solidFill>
                          <a:latin typeface="Calibri"/>
                        </a:rPr>
                        <a:t>2LT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46%</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29</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dirty="0">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724">
                <a:tc>
                  <a:txBody>
                    <a:bodyPr/>
                    <a:lstStyle/>
                    <a:p>
                      <a:pPr algn="ctr" fontAlgn="b"/>
                      <a:r>
                        <a:rPr lang="en-US" sz="600" b="0" i="0" u="none" strike="noStrike">
                          <a:solidFill>
                            <a:srgbClr val="000000"/>
                          </a:solidFill>
                          <a:latin typeface="Calibri"/>
                        </a:rPr>
                        <a:t>2LT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47%</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28.5</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724">
                <a:tc>
                  <a:txBody>
                    <a:bodyPr/>
                    <a:lstStyle/>
                    <a:p>
                      <a:pPr algn="ctr" fontAlgn="b"/>
                      <a:r>
                        <a:rPr lang="en-US" sz="600" b="0" i="0" u="none" strike="noStrike">
                          <a:solidFill>
                            <a:srgbClr val="000000"/>
                          </a:solidFill>
                          <a:latin typeface="Calibri"/>
                        </a:rPr>
                        <a:t>2LT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41%</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31.5</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724">
                <a:tc>
                  <a:txBody>
                    <a:bodyPr/>
                    <a:lstStyle/>
                    <a:p>
                      <a:pPr algn="ctr" fontAlgn="b"/>
                      <a:r>
                        <a:rPr lang="en-US" sz="600" b="0" i="0" u="none" strike="noStrike">
                          <a:solidFill>
                            <a:srgbClr val="000000"/>
                          </a:solidFill>
                          <a:latin typeface="Calibri"/>
                        </a:rPr>
                        <a:t>SSG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64%</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19</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0" i="0" u="none" strike="noStrike" dirty="0" smtClean="0">
                          <a:solidFill>
                            <a:srgbClr val="000000"/>
                          </a:solidFill>
                          <a:latin typeface="Calibri"/>
                        </a:rPr>
                        <a:t>X</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724">
                <a:tc>
                  <a:txBody>
                    <a:bodyPr/>
                    <a:lstStyle/>
                    <a:p>
                      <a:pPr algn="ctr" fontAlgn="b"/>
                      <a:r>
                        <a:rPr lang="en-US" sz="600" b="0" i="0" u="none" strike="noStrike">
                          <a:solidFill>
                            <a:srgbClr val="000000"/>
                          </a:solidFill>
                          <a:latin typeface="Calibri"/>
                        </a:rPr>
                        <a:t>SSG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60%</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smtClean="0">
                          <a:solidFill>
                            <a:srgbClr val="000000"/>
                          </a:solidFill>
                          <a:latin typeface="Calibri"/>
                        </a:rPr>
                        <a:t>21.5</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548">
                <a:tc>
                  <a:txBody>
                    <a:bodyPr/>
                    <a:lstStyle/>
                    <a:p>
                      <a:pPr algn="ctr" fontAlgn="b"/>
                      <a:r>
                        <a:rPr lang="en-US" sz="800" b="0" i="0" u="none" strike="noStrike" dirty="0">
                          <a:solidFill>
                            <a:srgbClr val="000000"/>
                          </a:solidFill>
                          <a:latin typeface="Calibri"/>
                        </a:rPr>
                        <a:t>SGT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548">
                <a:tc>
                  <a:txBody>
                    <a:bodyPr/>
                    <a:lstStyle/>
                    <a:p>
                      <a:pPr algn="ctr" fontAlgn="b"/>
                      <a:r>
                        <a:rPr lang="en-US" sz="800" b="0" i="0" u="none" strike="noStrike">
                          <a:solidFill>
                            <a:srgbClr val="000000"/>
                          </a:solidFill>
                          <a:latin typeface="Calibri"/>
                        </a:rPr>
                        <a:t>SGT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917065" y="4944357"/>
            <a:ext cx="4419600" cy="276999"/>
          </a:xfrm>
          <a:prstGeom prst="rect">
            <a:avLst/>
          </a:prstGeom>
          <a:noFill/>
        </p:spPr>
        <p:txBody>
          <a:bodyPr wrap="square" rtlCol="0">
            <a:spAutoFit/>
          </a:bodyPr>
          <a:lstStyle/>
          <a:p>
            <a:r>
              <a:rPr lang="en-US" sz="1200" b="1" dirty="0" smtClean="0">
                <a:latin typeface="Arial" pitchFamily="34" charset="0"/>
                <a:cs typeface="Arial" pitchFamily="34" charset="0"/>
              </a:rPr>
              <a:t>FIST 30 Level Written Exam Pass/ Fail </a:t>
            </a:r>
            <a:endParaRPr lang="en-US" sz="1200" b="1" dirty="0">
              <a:latin typeface="Arial" pitchFamily="34" charset="0"/>
              <a:cs typeface="Arial" pitchFamily="34" charset="0"/>
            </a:endParaRPr>
          </a:p>
        </p:txBody>
      </p:sp>
      <p:graphicFrame>
        <p:nvGraphicFramePr>
          <p:cNvPr id="11" name="Table 10"/>
          <p:cNvGraphicFramePr>
            <a:graphicFrameLocks noGrp="1"/>
          </p:cNvGraphicFramePr>
          <p:nvPr>
            <p:extLst/>
          </p:nvPr>
        </p:nvGraphicFramePr>
        <p:xfrm>
          <a:off x="917065" y="5181600"/>
          <a:ext cx="6573687" cy="1066810"/>
        </p:xfrm>
        <a:graphic>
          <a:graphicData uri="http://schemas.openxmlformats.org/drawingml/2006/table">
            <a:tbl>
              <a:tblPr/>
              <a:tblGrid>
                <a:gridCol w="744191"/>
                <a:gridCol w="1503885"/>
                <a:gridCol w="2093038"/>
                <a:gridCol w="744191"/>
                <a:gridCol w="744191"/>
                <a:gridCol w="744191"/>
              </a:tblGrid>
              <a:tr h="106681">
                <a:tc>
                  <a:txBody>
                    <a:bodyPr/>
                    <a:lstStyle/>
                    <a:p>
                      <a:pPr algn="ctr" fontAlgn="b"/>
                      <a:r>
                        <a:rPr lang="en-US" sz="600" b="0" i="0" u="none" strike="noStrike" dirty="0">
                          <a:solidFill>
                            <a:srgbClr val="000000"/>
                          </a:solidFill>
                          <a:latin typeface="Calibri"/>
                        </a:rPr>
                        <a:t>Rank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latin typeface="Calibri"/>
                        </a:rPr>
                        <a:t>Score </a:t>
                      </a:r>
                      <a:r>
                        <a:rPr lang="en-US" sz="600" b="0" i="0" u="none" strike="noStrike" dirty="0" err="1">
                          <a:solidFill>
                            <a:srgbClr val="000000"/>
                          </a:solidFill>
                          <a:latin typeface="Calibri"/>
                        </a:rPr>
                        <a:t>pecentage</a:t>
                      </a:r>
                      <a:r>
                        <a:rPr lang="en-US" sz="600" b="0" i="0" u="none" strike="noStrike" dirty="0">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Questions missed out of 67</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PASS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FAIL</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681">
                <a:tc>
                  <a:txBody>
                    <a:bodyPr/>
                    <a:lstStyle/>
                    <a:p>
                      <a:pPr algn="ctr" fontAlgn="b"/>
                      <a:r>
                        <a:rPr lang="en-US" sz="600" b="0" i="0" u="none" strike="noStrike">
                          <a:solidFill>
                            <a:srgbClr val="000000"/>
                          </a:solidFill>
                          <a:latin typeface="Calibri"/>
                        </a:rPr>
                        <a:t>CPT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50%</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33.5</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681">
                <a:tc>
                  <a:txBody>
                    <a:bodyPr/>
                    <a:lstStyle/>
                    <a:p>
                      <a:pPr algn="ctr" fontAlgn="b"/>
                      <a:r>
                        <a:rPr lang="en-US" sz="600" b="0" i="0" u="none" strike="noStrike">
                          <a:solidFill>
                            <a:srgbClr val="000000"/>
                          </a:solidFill>
                          <a:latin typeface="Calibri"/>
                        </a:rPr>
                        <a:t>2LT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40%</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40</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681">
                <a:tc>
                  <a:txBody>
                    <a:bodyPr/>
                    <a:lstStyle/>
                    <a:p>
                      <a:pPr algn="ctr" fontAlgn="b"/>
                      <a:r>
                        <a:rPr lang="en-US" sz="600" b="0" i="0" u="none" strike="noStrike">
                          <a:solidFill>
                            <a:srgbClr val="000000"/>
                          </a:solidFill>
                          <a:latin typeface="Calibri"/>
                        </a:rPr>
                        <a:t>2LT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46%</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36</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dirty="0">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681">
                <a:tc>
                  <a:txBody>
                    <a:bodyPr/>
                    <a:lstStyle/>
                    <a:p>
                      <a:pPr algn="ctr" fontAlgn="b"/>
                      <a:r>
                        <a:rPr lang="en-US" sz="600" b="0" i="0" u="none" strike="noStrike">
                          <a:solidFill>
                            <a:srgbClr val="000000"/>
                          </a:solidFill>
                          <a:latin typeface="Calibri"/>
                        </a:rPr>
                        <a:t>2LT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51%</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32.5</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681">
                <a:tc>
                  <a:txBody>
                    <a:bodyPr/>
                    <a:lstStyle/>
                    <a:p>
                      <a:pPr algn="ctr" fontAlgn="b"/>
                      <a:r>
                        <a:rPr lang="en-US" sz="600" b="0" i="0" u="none" strike="noStrike">
                          <a:solidFill>
                            <a:srgbClr val="000000"/>
                          </a:solidFill>
                          <a:latin typeface="Calibri"/>
                        </a:rPr>
                        <a:t>2LT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36%</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42.5</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681">
                <a:tc>
                  <a:txBody>
                    <a:bodyPr/>
                    <a:lstStyle/>
                    <a:p>
                      <a:pPr algn="ctr" fontAlgn="b"/>
                      <a:r>
                        <a:rPr lang="en-US" sz="600" b="0" i="0" u="none" strike="noStrike">
                          <a:solidFill>
                            <a:srgbClr val="000000"/>
                          </a:solidFill>
                          <a:latin typeface="Calibri"/>
                        </a:rPr>
                        <a:t>SSG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55%</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30</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0" i="0" u="none" strike="noStrike" dirty="0" smtClean="0">
                          <a:solidFill>
                            <a:srgbClr val="000000"/>
                          </a:solidFill>
                          <a:latin typeface="Calibri"/>
                        </a:rPr>
                        <a:t>X</a:t>
                      </a:r>
                      <a:endParaRPr lang="en-US" sz="600" b="0" i="0" u="none" strike="noStrike" dirty="0">
                        <a:solidFill>
                          <a:srgbClr val="000000"/>
                        </a:solidFill>
                        <a:latin typeface="Calibri"/>
                      </a:endParaRP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681">
                <a:tc>
                  <a:txBody>
                    <a:bodyPr/>
                    <a:lstStyle/>
                    <a:p>
                      <a:pPr algn="ctr" fontAlgn="b"/>
                      <a:r>
                        <a:rPr lang="en-US" sz="600" b="0" i="0" u="none" strike="noStrike">
                          <a:solidFill>
                            <a:srgbClr val="000000"/>
                          </a:solidFill>
                          <a:latin typeface="Calibri"/>
                        </a:rPr>
                        <a:t>SSG </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52%</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32</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681">
                <a:tc>
                  <a:txBody>
                    <a:bodyPr/>
                    <a:lstStyle/>
                    <a:p>
                      <a:pPr algn="ctr" fontAlgn="b"/>
                      <a:r>
                        <a:rPr lang="en-US" sz="600" b="0" i="0" u="none" strike="noStrike">
                          <a:solidFill>
                            <a:srgbClr val="000000"/>
                          </a:solidFill>
                          <a:latin typeface="Calibri"/>
                        </a:rPr>
                        <a:t>SGT</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58%</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27.5</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681">
                <a:tc>
                  <a:txBody>
                    <a:bodyPr/>
                    <a:lstStyle/>
                    <a:p>
                      <a:pPr algn="ctr" fontAlgn="b"/>
                      <a:r>
                        <a:rPr lang="en-US" sz="600" b="0" i="0" u="none" strike="noStrike">
                          <a:solidFill>
                            <a:srgbClr val="000000"/>
                          </a:solidFill>
                          <a:latin typeface="Calibri"/>
                        </a:rPr>
                        <a:t>SGT</a:t>
                      </a:r>
                    </a:p>
                  </a:txBody>
                  <a:tcPr marL="8775" marR="8775" marT="87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latin typeface="Calibri"/>
                        </a:rPr>
                        <a:t>44%</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latin typeface="Calibri"/>
                        </a:rPr>
                        <a:t>37.5</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latin typeface="Calibri"/>
                        </a:rPr>
                        <a:t>X</a:t>
                      </a:r>
                    </a:p>
                  </a:txBody>
                  <a:tcPr marL="8775" marR="8775" marT="87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dirty="0">
                          <a:solidFill>
                            <a:srgbClr val="000000"/>
                          </a:solidFill>
                          <a:latin typeface="Calibri"/>
                        </a:rPr>
                        <a:t> </a:t>
                      </a:r>
                    </a:p>
                  </a:txBody>
                  <a:tcPr marL="8775" marR="8775" marT="87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TextBox 11"/>
          <p:cNvSpPr txBox="1"/>
          <p:nvPr/>
        </p:nvSpPr>
        <p:spPr>
          <a:xfrm>
            <a:off x="2133600" y="149397"/>
            <a:ext cx="4443268" cy="830997"/>
          </a:xfrm>
          <a:prstGeom prst="rect">
            <a:avLst/>
          </a:prstGeom>
          <a:noFill/>
        </p:spPr>
        <p:txBody>
          <a:bodyPr wrap="none" rtlCol="0">
            <a:spAutoFit/>
          </a:bodyPr>
          <a:lstStyle/>
          <a:p>
            <a:r>
              <a:rPr lang="en-US" sz="2400" b="1" dirty="0" smtClean="0">
                <a:solidFill>
                  <a:schemeClr val="bg1"/>
                </a:solidFill>
                <a:latin typeface="Arial" pitchFamily="34" charset="0"/>
                <a:cs typeface="Arial" pitchFamily="34" charset="0"/>
              </a:rPr>
              <a:t>Core Competency Snapshot </a:t>
            </a:r>
          </a:p>
          <a:p>
            <a:r>
              <a:rPr lang="en-US" sz="2400" b="1" dirty="0" smtClean="0">
                <a:solidFill>
                  <a:schemeClr val="bg1"/>
                </a:solidFill>
                <a:latin typeface="Arial" pitchFamily="34" charset="0"/>
                <a:cs typeface="Arial" pitchFamily="34" charset="0"/>
              </a:rPr>
              <a:t>(2014 Actual Testing Results)</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898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991600" cy="4525963"/>
          </a:xfrm>
        </p:spPr>
        <p:txBody>
          <a:bodyPr>
            <a:noAutofit/>
          </a:bodyPr>
          <a:lstStyle/>
          <a:p>
            <a:pPr>
              <a:spcBef>
                <a:spcPts val="0"/>
              </a:spcBef>
            </a:pPr>
            <a:r>
              <a:rPr lang="en-US" sz="1600" b="1" dirty="0">
                <a:solidFill>
                  <a:srgbClr val="0000FF"/>
                </a:solidFill>
              </a:rPr>
              <a:t>The </a:t>
            </a:r>
            <a:r>
              <a:rPr lang="en-US" sz="1600" b="1" dirty="0" smtClean="0">
                <a:solidFill>
                  <a:srgbClr val="0000FF"/>
                </a:solidFill>
              </a:rPr>
              <a:t>Infantry’s promotion </a:t>
            </a:r>
            <a:r>
              <a:rPr lang="en-US" sz="1600" b="1" dirty="0">
                <a:solidFill>
                  <a:srgbClr val="0000FF"/>
                </a:solidFill>
              </a:rPr>
              <a:t>rate </a:t>
            </a:r>
            <a:r>
              <a:rPr lang="en-US" sz="1600" b="1" dirty="0" smtClean="0">
                <a:solidFill>
                  <a:srgbClr val="0000FF"/>
                </a:solidFill>
              </a:rPr>
              <a:t>to LTC was </a:t>
            </a:r>
            <a:r>
              <a:rPr lang="en-US" sz="1600" b="1" dirty="0">
                <a:solidFill>
                  <a:srgbClr val="0000FF"/>
                </a:solidFill>
              </a:rPr>
              <a:t>78% compared to </a:t>
            </a:r>
            <a:r>
              <a:rPr lang="en-US" sz="1600" b="1" dirty="0" smtClean="0">
                <a:solidFill>
                  <a:srgbClr val="0000FF"/>
                </a:solidFill>
              </a:rPr>
              <a:t>48</a:t>
            </a:r>
            <a:r>
              <a:rPr lang="en-US" sz="1600" b="1" dirty="0">
                <a:solidFill>
                  <a:srgbClr val="0000FF"/>
                </a:solidFill>
              </a:rPr>
              <a:t>% for FA </a:t>
            </a:r>
            <a:r>
              <a:rPr lang="en-US" sz="1600" b="1" dirty="0" smtClean="0">
                <a:solidFill>
                  <a:srgbClr val="0000FF"/>
                </a:solidFill>
              </a:rPr>
              <a:t>officers</a:t>
            </a:r>
          </a:p>
          <a:p>
            <a:pPr>
              <a:spcBef>
                <a:spcPts val="0"/>
              </a:spcBef>
            </a:pPr>
            <a:endParaRPr lang="en-US" sz="1600" b="1" dirty="0"/>
          </a:p>
          <a:p>
            <a:pPr>
              <a:spcBef>
                <a:spcPts val="0"/>
              </a:spcBef>
            </a:pPr>
            <a:r>
              <a:rPr lang="en-US" sz="1600" b="1" dirty="0"/>
              <a:t>FA Branch PZ selection rate decreased from 31.9% (FY14) to 26.1</a:t>
            </a:r>
            <a:r>
              <a:rPr lang="en-US" sz="1600" b="1" dirty="0" smtClean="0"/>
              <a:t>% (FY15)</a:t>
            </a:r>
          </a:p>
          <a:p>
            <a:pPr>
              <a:spcBef>
                <a:spcPts val="0"/>
              </a:spcBef>
            </a:pPr>
            <a:endParaRPr lang="en-US" sz="1600" b="1" dirty="0"/>
          </a:p>
          <a:p>
            <a:pPr>
              <a:spcBef>
                <a:spcPts val="0"/>
              </a:spcBef>
            </a:pPr>
            <a:r>
              <a:rPr lang="en-US" sz="1600" b="1" dirty="0">
                <a:solidFill>
                  <a:srgbClr val="0000FF"/>
                </a:solidFill>
              </a:rPr>
              <a:t>No FA O6/COLs were selected for an O6 Immaterial Command on the FY17 </a:t>
            </a:r>
            <a:r>
              <a:rPr lang="en-US" sz="1600" b="1" dirty="0" smtClean="0">
                <a:solidFill>
                  <a:srgbClr val="0000FF"/>
                </a:solidFill>
              </a:rPr>
              <a:t>CSL</a:t>
            </a:r>
          </a:p>
          <a:p>
            <a:pPr>
              <a:spcBef>
                <a:spcPts val="0"/>
              </a:spcBef>
            </a:pPr>
            <a:endParaRPr lang="en-US" sz="1600" b="1" dirty="0"/>
          </a:p>
          <a:p>
            <a:pPr>
              <a:spcBef>
                <a:spcPts val="0"/>
              </a:spcBef>
            </a:pPr>
            <a:r>
              <a:rPr lang="en-US" sz="1600" b="1" dirty="0" smtClean="0"/>
              <a:t>There </a:t>
            </a:r>
            <a:r>
              <a:rPr lang="en-US" sz="1600" b="1" dirty="0"/>
              <a:t>were </a:t>
            </a:r>
            <a:r>
              <a:rPr lang="en-US" sz="1600" b="1" dirty="0" smtClean="0"/>
              <a:t>12 </a:t>
            </a:r>
            <a:r>
              <a:rPr lang="en-US" sz="1600" b="1" dirty="0"/>
              <a:t>Former BN Commanders not selected for </a:t>
            </a:r>
            <a:r>
              <a:rPr lang="en-US" sz="1600" b="1" dirty="0" smtClean="0"/>
              <a:t>O6 </a:t>
            </a:r>
          </a:p>
          <a:p>
            <a:pPr>
              <a:spcBef>
                <a:spcPts val="0"/>
              </a:spcBef>
            </a:pPr>
            <a:endParaRPr lang="en-US" sz="1600" b="1" dirty="0" smtClean="0"/>
          </a:p>
          <a:p>
            <a:pPr>
              <a:spcBef>
                <a:spcPts val="0"/>
              </a:spcBef>
            </a:pPr>
            <a:r>
              <a:rPr lang="en-US" sz="1600" b="1" dirty="0" smtClean="0"/>
              <a:t>FA </a:t>
            </a:r>
            <a:r>
              <a:rPr lang="en-US" sz="1600" b="1" dirty="0"/>
              <a:t>Officers </a:t>
            </a:r>
            <a:r>
              <a:rPr lang="en-US" sz="1600" b="1" dirty="0" smtClean="0"/>
              <a:t>serving in FABs were </a:t>
            </a:r>
            <a:r>
              <a:rPr lang="en-US" sz="1600" b="1" dirty="0"/>
              <a:t>selected for promotion at a </a:t>
            </a:r>
            <a:r>
              <a:rPr lang="en-US" sz="1600" b="1" dirty="0" smtClean="0"/>
              <a:t>higher rate </a:t>
            </a:r>
            <a:r>
              <a:rPr lang="en-US" sz="1600" b="1" dirty="0"/>
              <a:t>than officers who served in </a:t>
            </a:r>
            <a:r>
              <a:rPr lang="en-US" sz="1600" b="1" dirty="0" smtClean="0"/>
              <a:t>BCTs (68% vs 47%) </a:t>
            </a:r>
          </a:p>
          <a:p>
            <a:pPr>
              <a:spcBef>
                <a:spcPts val="0"/>
              </a:spcBef>
            </a:pPr>
            <a:endParaRPr lang="en-US" sz="1600" b="1" dirty="0"/>
          </a:p>
          <a:p>
            <a:pPr>
              <a:spcBef>
                <a:spcPts val="0"/>
              </a:spcBef>
            </a:pPr>
            <a:r>
              <a:rPr lang="en-US" sz="1600" b="1" dirty="0" smtClean="0"/>
              <a:t>70</a:t>
            </a:r>
            <a:r>
              <a:rPr lang="en-US" sz="1600" b="1" dirty="0"/>
              <a:t>% of FA officers selected for promotion did not serve as BDE </a:t>
            </a:r>
            <a:r>
              <a:rPr lang="en-US" sz="1600" b="1" dirty="0" smtClean="0"/>
              <a:t>FSOs</a:t>
            </a:r>
          </a:p>
          <a:p>
            <a:pPr marL="0" indent="0">
              <a:spcBef>
                <a:spcPts val="0"/>
              </a:spcBef>
              <a:buNone/>
            </a:pPr>
            <a:r>
              <a:rPr lang="en-US" sz="1600" b="1" dirty="0" smtClean="0"/>
              <a:t>  </a:t>
            </a:r>
            <a:endParaRPr lang="en-US" sz="1600" b="1" dirty="0"/>
          </a:p>
          <a:p>
            <a:pPr>
              <a:spcBef>
                <a:spcPts val="0"/>
              </a:spcBef>
            </a:pPr>
            <a:r>
              <a:rPr lang="en-US" sz="1600" b="1" dirty="0" smtClean="0">
                <a:solidFill>
                  <a:srgbClr val="0000FF"/>
                </a:solidFill>
              </a:rPr>
              <a:t>77% of all BDE FSOs received COM reports</a:t>
            </a:r>
          </a:p>
          <a:p>
            <a:pPr>
              <a:spcBef>
                <a:spcPts val="0"/>
              </a:spcBef>
            </a:pPr>
            <a:endParaRPr lang="en-US" sz="1600" b="1" dirty="0" smtClean="0">
              <a:solidFill>
                <a:srgbClr val="0000FF"/>
              </a:solidFill>
            </a:endParaRPr>
          </a:p>
          <a:p>
            <a:pPr>
              <a:spcBef>
                <a:spcPts val="0"/>
              </a:spcBef>
            </a:pPr>
            <a:r>
              <a:rPr lang="en-US" sz="1600" b="1" dirty="0" smtClean="0">
                <a:solidFill>
                  <a:srgbClr val="0000FF"/>
                </a:solidFill>
              </a:rPr>
              <a:t>Serving </a:t>
            </a:r>
            <a:r>
              <a:rPr lang="en-US" sz="1600" b="1" dirty="0">
                <a:solidFill>
                  <a:srgbClr val="0000FF"/>
                </a:solidFill>
              </a:rPr>
              <a:t>as a BDE FSO puts </a:t>
            </a:r>
            <a:r>
              <a:rPr lang="en-US" sz="1600" b="1" dirty="0" smtClean="0">
                <a:solidFill>
                  <a:srgbClr val="0000FF"/>
                </a:solidFill>
              </a:rPr>
              <a:t>officers at </a:t>
            </a:r>
            <a:r>
              <a:rPr lang="en-US" sz="1600" b="1" dirty="0">
                <a:solidFill>
                  <a:srgbClr val="0000FF"/>
                </a:solidFill>
              </a:rPr>
              <a:t>severe risk for </a:t>
            </a:r>
            <a:r>
              <a:rPr lang="en-US" sz="1600" b="1" dirty="0" smtClean="0">
                <a:solidFill>
                  <a:srgbClr val="0000FF"/>
                </a:solidFill>
              </a:rPr>
              <a:t>promotion</a:t>
            </a:r>
          </a:p>
          <a:p>
            <a:pPr>
              <a:spcBef>
                <a:spcPts val="0"/>
              </a:spcBef>
            </a:pPr>
            <a:endParaRPr lang="en-US" sz="1600" b="1" dirty="0" smtClean="0">
              <a:solidFill>
                <a:srgbClr val="0000FF"/>
              </a:solidFill>
            </a:endParaRPr>
          </a:p>
          <a:p>
            <a:pPr>
              <a:spcBef>
                <a:spcPts val="0"/>
              </a:spcBef>
            </a:pPr>
            <a:r>
              <a:rPr lang="en-US" sz="1600" b="1" dirty="0" smtClean="0">
                <a:solidFill>
                  <a:srgbClr val="0000FF"/>
                </a:solidFill>
              </a:rPr>
              <a:t>The </a:t>
            </a:r>
            <a:r>
              <a:rPr lang="en-US" sz="1600" b="1" dirty="0">
                <a:solidFill>
                  <a:srgbClr val="0000FF"/>
                </a:solidFill>
              </a:rPr>
              <a:t>BDE FSO </a:t>
            </a:r>
            <a:r>
              <a:rPr lang="en-US" sz="1600" b="1" dirty="0" smtClean="0">
                <a:solidFill>
                  <a:srgbClr val="0000FF"/>
                </a:solidFill>
              </a:rPr>
              <a:t>billet is </a:t>
            </a:r>
            <a:r>
              <a:rPr lang="en-US" sz="1600" b="1" dirty="0">
                <a:solidFill>
                  <a:srgbClr val="0000FF"/>
                </a:solidFill>
              </a:rPr>
              <a:t>a key </a:t>
            </a:r>
            <a:r>
              <a:rPr lang="en-US" sz="1600" b="1" dirty="0" smtClean="0">
                <a:solidFill>
                  <a:srgbClr val="0000FF"/>
                </a:solidFill>
              </a:rPr>
              <a:t>position </a:t>
            </a:r>
            <a:r>
              <a:rPr lang="en-US" sz="1600" b="1" dirty="0">
                <a:solidFill>
                  <a:srgbClr val="0000FF"/>
                </a:solidFill>
              </a:rPr>
              <a:t>preparing officers to be </a:t>
            </a:r>
            <a:r>
              <a:rPr lang="en-US" sz="1600" b="1" dirty="0" smtClean="0">
                <a:solidFill>
                  <a:srgbClr val="0000FF"/>
                </a:solidFill>
              </a:rPr>
              <a:t>FSCOORDs</a:t>
            </a:r>
            <a:endParaRPr lang="en-US" sz="1600" b="1" dirty="0">
              <a:solidFill>
                <a:srgbClr val="0000FF"/>
              </a:solidFill>
            </a:endParaRPr>
          </a:p>
        </p:txBody>
      </p:sp>
      <p:sp>
        <p:nvSpPr>
          <p:cNvPr id="4" name="TextBox 3"/>
          <p:cNvSpPr txBox="1"/>
          <p:nvPr/>
        </p:nvSpPr>
        <p:spPr>
          <a:xfrm>
            <a:off x="1493618" y="304800"/>
            <a:ext cx="6309163" cy="584775"/>
          </a:xfrm>
          <a:prstGeom prst="rect">
            <a:avLst/>
          </a:prstGeom>
          <a:noFill/>
        </p:spPr>
        <p:txBody>
          <a:bodyPr wrap="none" rtlCol="0">
            <a:spAutoFit/>
          </a:bodyPr>
          <a:lstStyle/>
          <a:p>
            <a:r>
              <a:rPr lang="en-US" sz="3200" b="1" dirty="0" smtClean="0">
                <a:solidFill>
                  <a:schemeClr val="bg1"/>
                </a:solidFill>
              </a:rPr>
              <a:t>FA Officer Talent Management Facts</a:t>
            </a:r>
            <a:endParaRPr lang="en-US" sz="3200" b="1" dirty="0">
              <a:solidFill>
                <a:schemeClr val="bg1"/>
              </a:solidFill>
            </a:endParaRPr>
          </a:p>
        </p:txBody>
      </p:sp>
    </p:spTree>
    <p:extLst>
      <p:ext uri="{BB962C8B-B14F-4D97-AF65-F5344CB8AC3E}">
        <p14:creationId xmlns:p14="http://schemas.microsoft.com/office/powerpoint/2010/main" val="19826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96255" y="1132367"/>
          <a:ext cx="3840802" cy="2490840"/>
        </p:xfrm>
        <a:graphic>
          <a:graphicData uri="http://schemas.openxmlformats.org/drawingml/2006/table">
            <a:tbl>
              <a:tblPr firstRow="1" bandRow="1">
                <a:tableStyleId>{5C22544A-7EE6-4342-B048-85BDC9FD1C3A}</a:tableStyleId>
              </a:tblPr>
              <a:tblGrid>
                <a:gridCol w="548686"/>
                <a:gridCol w="548686"/>
                <a:gridCol w="548686"/>
                <a:gridCol w="548686"/>
                <a:gridCol w="548686"/>
                <a:gridCol w="548686"/>
                <a:gridCol w="548686"/>
              </a:tblGrid>
              <a:tr h="244334">
                <a:tc>
                  <a:txBody>
                    <a:bodyPr/>
                    <a:lstStyle/>
                    <a:p>
                      <a:endParaRPr lang="en-US" sz="1100" dirty="0"/>
                    </a:p>
                  </a:txBody>
                  <a:tcPr marL="81445" marR="81445" marT="40722" marB="40722"/>
                </a:tc>
                <a:tc>
                  <a:txBody>
                    <a:bodyPr/>
                    <a:lstStyle/>
                    <a:p>
                      <a:pPr algn="ctr"/>
                      <a:r>
                        <a:rPr lang="en-US" sz="1100" dirty="0" smtClean="0"/>
                        <a:t>2011</a:t>
                      </a:r>
                      <a:endParaRPr lang="en-US" sz="1100" dirty="0"/>
                    </a:p>
                  </a:txBody>
                  <a:tcPr marL="81445" marR="81445" marT="40722" marB="40722"/>
                </a:tc>
                <a:tc>
                  <a:txBody>
                    <a:bodyPr/>
                    <a:lstStyle/>
                    <a:p>
                      <a:pPr algn="ctr"/>
                      <a:r>
                        <a:rPr lang="en-US" sz="1100" dirty="0" smtClean="0"/>
                        <a:t>2012</a:t>
                      </a:r>
                      <a:endParaRPr lang="en-US" sz="1100" dirty="0"/>
                    </a:p>
                  </a:txBody>
                  <a:tcPr marL="81445" marR="81445" marT="40722" marB="40722"/>
                </a:tc>
                <a:tc>
                  <a:txBody>
                    <a:bodyPr/>
                    <a:lstStyle/>
                    <a:p>
                      <a:pPr algn="ctr"/>
                      <a:r>
                        <a:rPr lang="en-US" sz="1100" dirty="0" smtClean="0"/>
                        <a:t>2013</a:t>
                      </a:r>
                      <a:endParaRPr lang="en-US" sz="1100" dirty="0"/>
                    </a:p>
                  </a:txBody>
                  <a:tcPr marL="81445" marR="81445" marT="40722" marB="40722"/>
                </a:tc>
                <a:tc>
                  <a:txBody>
                    <a:bodyPr/>
                    <a:lstStyle/>
                    <a:p>
                      <a:pPr algn="ctr"/>
                      <a:r>
                        <a:rPr lang="en-US" sz="1100" dirty="0" smtClean="0"/>
                        <a:t>2014</a:t>
                      </a:r>
                      <a:endParaRPr lang="en-US" sz="1100" dirty="0"/>
                    </a:p>
                  </a:txBody>
                  <a:tcPr marL="81445" marR="81445" marT="40722" marB="40722"/>
                </a:tc>
                <a:tc>
                  <a:txBody>
                    <a:bodyPr/>
                    <a:lstStyle/>
                    <a:p>
                      <a:pPr algn="ctr"/>
                      <a:r>
                        <a:rPr lang="en-US" sz="1100" dirty="0" smtClean="0"/>
                        <a:t>2015</a:t>
                      </a:r>
                      <a:endParaRPr lang="en-US" sz="1100" dirty="0"/>
                    </a:p>
                  </a:txBody>
                  <a:tcPr marL="81445" marR="81445" marT="40722" marB="40722"/>
                </a:tc>
                <a:tc>
                  <a:txBody>
                    <a:bodyPr/>
                    <a:lstStyle/>
                    <a:p>
                      <a:pPr algn="ctr"/>
                      <a:r>
                        <a:rPr lang="en-US" sz="1100" dirty="0" smtClean="0"/>
                        <a:t>2016</a:t>
                      </a:r>
                      <a:endParaRPr lang="en-US" sz="1100" dirty="0"/>
                    </a:p>
                  </a:txBody>
                  <a:tcPr marL="81445" marR="81445" marT="40722" marB="40722"/>
                </a:tc>
              </a:tr>
              <a:tr h="244334">
                <a:tc>
                  <a:txBody>
                    <a:bodyPr/>
                    <a:lstStyle/>
                    <a:p>
                      <a:r>
                        <a:rPr lang="en-US" sz="1100" dirty="0" smtClean="0"/>
                        <a:t>FA</a:t>
                      </a:r>
                      <a:endParaRPr lang="en-US" sz="1100" dirty="0"/>
                    </a:p>
                  </a:txBody>
                  <a:tcPr marL="81445" marR="81445" marT="40722" marB="40722"/>
                </a:tc>
                <a:tc>
                  <a:txBody>
                    <a:bodyPr/>
                    <a:lstStyle/>
                    <a:p>
                      <a:r>
                        <a:rPr lang="en-US" sz="1100" dirty="0" smtClean="0"/>
                        <a:t>44.6%</a:t>
                      </a:r>
                      <a:endParaRPr lang="en-US" sz="1100" dirty="0"/>
                    </a:p>
                  </a:txBody>
                  <a:tcPr marL="81445" marR="81445" marT="40722" marB="40722"/>
                </a:tc>
                <a:tc>
                  <a:txBody>
                    <a:bodyPr/>
                    <a:lstStyle/>
                    <a:p>
                      <a:r>
                        <a:rPr lang="en-US" sz="1100" dirty="0" smtClean="0"/>
                        <a:t>47.3%</a:t>
                      </a:r>
                      <a:endParaRPr lang="en-US" sz="1100" dirty="0"/>
                    </a:p>
                  </a:txBody>
                  <a:tcPr marL="81445" marR="81445" marT="40722" marB="40722"/>
                </a:tc>
                <a:tc>
                  <a:txBody>
                    <a:bodyPr/>
                    <a:lstStyle/>
                    <a:p>
                      <a:r>
                        <a:rPr lang="en-US" sz="1100" dirty="0" smtClean="0"/>
                        <a:t>36.2%</a:t>
                      </a:r>
                      <a:endParaRPr lang="en-US" sz="1100" dirty="0"/>
                    </a:p>
                  </a:txBody>
                  <a:tcPr marL="81445" marR="81445" marT="40722" marB="40722"/>
                </a:tc>
                <a:tc>
                  <a:txBody>
                    <a:bodyPr/>
                    <a:lstStyle/>
                    <a:p>
                      <a:r>
                        <a:rPr lang="en-US" sz="1100" dirty="0" smtClean="0"/>
                        <a:t>31.9%</a:t>
                      </a:r>
                      <a:endParaRPr lang="en-US" sz="1100" dirty="0"/>
                    </a:p>
                  </a:txBody>
                  <a:tcPr marL="81445" marR="81445" marT="40722" marB="40722"/>
                </a:tc>
                <a:tc>
                  <a:txBody>
                    <a:bodyPr/>
                    <a:lstStyle/>
                    <a:p>
                      <a:r>
                        <a:rPr lang="en-US" sz="1100" dirty="0" smtClean="0"/>
                        <a:t>26.1%</a:t>
                      </a:r>
                      <a:endParaRPr lang="en-US" sz="1100" dirty="0"/>
                    </a:p>
                  </a:txBody>
                  <a:tcPr marL="81445" marR="81445" marT="40722" marB="40722"/>
                </a:tc>
                <a:tc>
                  <a:txBody>
                    <a:bodyPr/>
                    <a:lstStyle/>
                    <a:p>
                      <a:r>
                        <a:rPr lang="en-US" sz="1100" dirty="0" smtClean="0"/>
                        <a:t> </a:t>
                      </a:r>
                      <a:endParaRPr lang="en-US" sz="1100" dirty="0"/>
                    </a:p>
                  </a:txBody>
                  <a:tcPr marL="81445" marR="81445" marT="40722" marB="40722">
                    <a:solidFill>
                      <a:srgbClr val="FF0000"/>
                    </a:solidFill>
                  </a:tcPr>
                </a:tc>
              </a:tr>
              <a:tr h="244334">
                <a:tc>
                  <a:txBody>
                    <a:bodyPr/>
                    <a:lstStyle/>
                    <a:p>
                      <a:r>
                        <a:rPr lang="en-US" sz="1100" dirty="0" smtClean="0"/>
                        <a:t>MFE</a:t>
                      </a:r>
                      <a:endParaRPr lang="en-US" sz="1100" dirty="0"/>
                    </a:p>
                  </a:txBody>
                  <a:tcPr marL="81445" marR="81445" marT="40722" marB="40722"/>
                </a:tc>
                <a:tc>
                  <a:txBody>
                    <a:bodyPr/>
                    <a:lstStyle/>
                    <a:p>
                      <a:r>
                        <a:rPr lang="en-US" sz="1100" dirty="0" smtClean="0"/>
                        <a:t>38.3%</a:t>
                      </a:r>
                      <a:endParaRPr lang="en-US" sz="1100" dirty="0"/>
                    </a:p>
                  </a:txBody>
                  <a:tcPr marL="81445" marR="81445" marT="40722" marB="40722"/>
                </a:tc>
                <a:tc>
                  <a:txBody>
                    <a:bodyPr/>
                    <a:lstStyle/>
                    <a:p>
                      <a:r>
                        <a:rPr lang="en-US" sz="1100" dirty="0" smtClean="0"/>
                        <a:t>41.0%</a:t>
                      </a:r>
                      <a:endParaRPr lang="en-US" sz="1100" dirty="0"/>
                    </a:p>
                  </a:txBody>
                  <a:tcPr marL="81445" marR="81445" marT="40722" marB="40722"/>
                </a:tc>
                <a:tc>
                  <a:txBody>
                    <a:bodyPr/>
                    <a:lstStyle/>
                    <a:p>
                      <a:r>
                        <a:rPr lang="en-US" sz="1100" dirty="0" smtClean="0"/>
                        <a:t>42.9%</a:t>
                      </a:r>
                      <a:endParaRPr lang="en-US" sz="1100" dirty="0"/>
                    </a:p>
                  </a:txBody>
                  <a:tcPr marL="81445" marR="81445" marT="40722" marB="40722"/>
                </a:tc>
                <a:tc>
                  <a:txBody>
                    <a:bodyPr/>
                    <a:lstStyle/>
                    <a:p>
                      <a:r>
                        <a:rPr lang="en-US" sz="1100" dirty="0" smtClean="0"/>
                        <a:t>42.5%</a:t>
                      </a:r>
                      <a:endParaRPr lang="en-US" sz="1100" dirty="0"/>
                    </a:p>
                  </a:txBody>
                  <a:tcPr marL="81445" marR="81445" marT="40722" marB="40722"/>
                </a:tc>
                <a:tc>
                  <a:txBody>
                    <a:bodyPr/>
                    <a:lstStyle/>
                    <a:p>
                      <a:r>
                        <a:rPr lang="en-US" sz="1100" dirty="0" smtClean="0"/>
                        <a:t>40.7%</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ARMY</a:t>
                      </a:r>
                      <a:endParaRPr lang="en-US" sz="1100" dirty="0"/>
                    </a:p>
                  </a:txBody>
                  <a:tcPr marL="81445" marR="81445" marT="40722" marB="40722"/>
                </a:tc>
                <a:tc>
                  <a:txBody>
                    <a:bodyPr/>
                    <a:lstStyle/>
                    <a:p>
                      <a:r>
                        <a:rPr lang="en-US" sz="1100" dirty="0" smtClean="0"/>
                        <a:t>36.2%</a:t>
                      </a:r>
                      <a:endParaRPr lang="en-US" sz="1100" dirty="0"/>
                    </a:p>
                  </a:txBody>
                  <a:tcPr marL="81445" marR="81445" marT="40722" marB="40722"/>
                </a:tc>
                <a:tc>
                  <a:txBody>
                    <a:bodyPr/>
                    <a:lstStyle/>
                    <a:p>
                      <a:r>
                        <a:rPr lang="en-US" sz="1100" dirty="0" smtClean="0"/>
                        <a:t>37.3%</a:t>
                      </a:r>
                      <a:endParaRPr lang="en-US" sz="1100" dirty="0"/>
                    </a:p>
                  </a:txBody>
                  <a:tcPr marL="81445" marR="81445" marT="40722" marB="40722"/>
                </a:tc>
                <a:tc>
                  <a:txBody>
                    <a:bodyPr/>
                    <a:lstStyle/>
                    <a:p>
                      <a:r>
                        <a:rPr lang="en-US" sz="1100" dirty="0" smtClean="0"/>
                        <a:t>41.9%</a:t>
                      </a:r>
                      <a:endParaRPr lang="en-US" sz="1100" dirty="0"/>
                    </a:p>
                  </a:txBody>
                  <a:tcPr marL="81445" marR="81445" marT="40722" marB="40722"/>
                </a:tc>
                <a:tc>
                  <a:txBody>
                    <a:bodyPr/>
                    <a:lstStyle/>
                    <a:p>
                      <a:r>
                        <a:rPr lang="en-US" sz="1100" dirty="0" smtClean="0"/>
                        <a:t>40.5%</a:t>
                      </a:r>
                      <a:endParaRPr lang="en-US" sz="1100" dirty="0"/>
                    </a:p>
                  </a:txBody>
                  <a:tcPr marL="81445" marR="81445" marT="40722" marB="40722"/>
                </a:tc>
                <a:tc>
                  <a:txBody>
                    <a:bodyPr/>
                    <a:lstStyle/>
                    <a:p>
                      <a:r>
                        <a:rPr lang="en-US" sz="1100" dirty="0" smtClean="0"/>
                        <a:t>39.4%</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FA</a:t>
                      </a:r>
                      <a:endParaRPr lang="en-US" sz="1100" dirty="0"/>
                    </a:p>
                  </a:txBody>
                  <a:tcPr marL="81445" marR="81445" marT="40722" marB="40722"/>
                </a:tc>
                <a:tc>
                  <a:txBody>
                    <a:bodyPr/>
                    <a:lstStyle/>
                    <a:p>
                      <a:r>
                        <a:rPr lang="en-US" sz="1100" dirty="0" smtClean="0"/>
                        <a:t>94.8%</a:t>
                      </a:r>
                      <a:endParaRPr lang="en-US" sz="1100" dirty="0"/>
                    </a:p>
                  </a:txBody>
                  <a:tcPr marL="81445" marR="81445" marT="40722" marB="40722">
                    <a:solidFill>
                      <a:schemeClr val="accent1">
                        <a:lumMod val="20000"/>
                        <a:lumOff val="80000"/>
                      </a:schemeClr>
                    </a:solidFill>
                  </a:tcPr>
                </a:tc>
                <a:tc>
                  <a:txBody>
                    <a:bodyPr/>
                    <a:lstStyle/>
                    <a:p>
                      <a:r>
                        <a:rPr lang="en-US" sz="1100" dirty="0" smtClean="0"/>
                        <a:t>81.9%</a:t>
                      </a:r>
                      <a:endParaRPr lang="en-US" sz="1100" dirty="0"/>
                    </a:p>
                  </a:txBody>
                  <a:tcPr marL="81445" marR="81445" marT="40722" marB="40722">
                    <a:solidFill>
                      <a:schemeClr val="accent1">
                        <a:lumMod val="20000"/>
                        <a:lumOff val="80000"/>
                      </a:schemeClr>
                    </a:solidFill>
                  </a:tcPr>
                </a:tc>
                <a:tc>
                  <a:txBody>
                    <a:bodyPr/>
                    <a:lstStyle/>
                    <a:p>
                      <a:r>
                        <a:rPr lang="en-US" sz="1100" dirty="0" smtClean="0"/>
                        <a:t>66.3%</a:t>
                      </a:r>
                      <a:endParaRPr lang="en-US" sz="1100" dirty="0"/>
                    </a:p>
                  </a:txBody>
                  <a:tcPr marL="81445" marR="81445" marT="40722" marB="40722">
                    <a:solidFill>
                      <a:schemeClr val="accent1">
                        <a:lumMod val="20000"/>
                        <a:lumOff val="80000"/>
                      </a:schemeClr>
                    </a:solidFill>
                  </a:tcPr>
                </a:tc>
                <a:tc>
                  <a:txBody>
                    <a:bodyPr/>
                    <a:lstStyle/>
                    <a:p>
                      <a:r>
                        <a:rPr lang="en-US" sz="1100" dirty="0" smtClean="0"/>
                        <a:t>63.4%</a:t>
                      </a:r>
                      <a:endParaRPr lang="en-US" sz="1100" dirty="0"/>
                    </a:p>
                  </a:txBody>
                  <a:tcPr marL="81445" marR="81445" marT="40722" marB="40722">
                    <a:solidFill>
                      <a:schemeClr val="accent1">
                        <a:lumMod val="20000"/>
                        <a:lumOff val="80000"/>
                      </a:schemeClr>
                    </a:solidFill>
                  </a:tcPr>
                </a:tc>
                <a:tc>
                  <a:txBody>
                    <a:bodyPr/>
                    <a:lstStyle/>
                    <a:p>
                      <a:r>
                        <a:rPr lang="en-US" sz="1100" dirty="0" smtClean="0"/>
                        <a:t>61.6%</a:t>
                      </a:r>
                      <a:endParaRPr lang="en-US" sz="1100" dirty="0"/>
                    </a:p>
                  </a:txBody>
                  <a:tcPr marL="81445" marR="81445" marT="40722" marB="40722">
                    <a:solidFill>
                      <a:schemeClr val="accent1">
                        <a:lumMod val="20000"/>
                        <a:lumOff val="80000"/>
                      </a:schemeClr>
                    </a:solidFill>
                  </a:tcPr>
                </a:tc>
                <a:tc>
                  <a:txBody>
                    <a:bodyPr/>
                    <a:lstStyle/>
                    <a:p>
                      <a:r>
                        <a:rPr lang="en-US" sz="1100" dirty="0" smtClean="0"/>
                        <a:t>48.9</a:t>
                      </a:r>
                      <a:endParaRPr lang="en-US" sz="1100" dirty="0"/>
                    </a:p>
                  </a:txBody>
                  <a:tcPr marL="81445" marR="81445" marT="40722" marB="40722">
                    <a:solidFill>
                      <a:schemeClr val="accent1">
                        <a:lumMod val="20000"/>
                        <a:lumOff val="80000"/>
                      </a:schemeClr>
                    </a:solidFill>
                  </a:tcPr>
                </a:tc>
              </a:tr>
              <a:tr h="244334">
                <a:tc>
                  <a:txBody>
                    <a:bodyPr/>
                    <a:lstStyle/>
                    <a:p>
                      <a:r>
                        <a:rPr lang="en-US" sz="1100" dirty="0" smtClean="0"/>
                        <a:t>MFE</a:t>
                      </a:r>
                      <a:endParaRPr lang="en-US" sz="1100" dirty="0"/>
                    </a:p>
                  </a:txBody>
                  <a:tcPr marL="81445" marR="81445" marT="40722" marB="40722"/>
                </a:tc>
                <a:tc>
                  <a:txBody>
                    <a:bodyPr/>
                    <a:lstStyle/>
                    <a:p>
                      <a:r>
                        <a:rPr lang="en-US" sz="1100" dirty="0" smtClean="0"/>
                        <a:t>92.9%</a:t>
                      </a:r>
                      <a:endParaRPr lang="en-US" sz="1100" dirty="0"/>
                    </a:p>
                  </a:txBody>
                  <a:tcPr marL="81445" marR="81445" marT="40722" marB="40722"/>
                </a:tc>
                <a:tc>
                  <a:txBody>
                    <a:bodyPr/>
                    <a:lstStyle/>
                    <a:p>
                      <a:r>
                        <a:rPr lang="en-US" sz="1100" dirty="0" smtClean="0"/>
                        <a:t>84.6%</a:t>
                      </a:r>
                      <a:endParaRPr lang="en-US" sz="1100" dirty="0"/>
                    </a:p>
                  </a:txBody>
                  <a:tcPr marL="81445" marR="81445" marT="40722" marB="40722"/>
                </a:tc>
                <a:tc>
                  <a:txBody>
                    <a:bodyPr/>
                    <a:lstStyle/>
                    <a:p>
                      <a:r>
                        <a:rPr lang="en-US" sz="1100" dirty="0" smtClean="0"/>
                        <a:t>71.8%</a:t>
                      </a:r>
                      <a:endParaRPr lang="en-US" sz="1100" dirty="0"/>
                    </a:p>
                  </a:txBody>
                  <a:tcPr marL="81445" marR="81445" marT="40722" marB="40722"/>
                </a:tc>
                <a:tc>
                  <a:txBody>
                    <a:bodyPr/>
                    <a:lstStyle/>
                    <a:p>
                      <a:r>
                        <a:rPr lang="en-US" sz="1100" dirty="0" smtClean="0"/>
                        <a:t>63.1</a:t>
                      </a:r>
                      <a:endParaRPr lang="en-US" sz="1100" dirty="0"/>
                    </a:p>
                  </a:txBody>
                  <a:tcPr marL="81445" marR="81445" marT="40722" marB="40722"/>
                </a:tc>
                <a:tc>
                  <a:txBody>
                    <a:bodyPr/>
                    <a:lstStyle/>
                    <a:p>
                      <a:r>
                        <a:rPr lang="en-US" sz="1100" dirty="0" smtClean="0"/>
                        <a:t>60.5%</a:t>
                      </a:r>
                      <a:endParaRPr lang="en-US" sz="1100" dirty="0"/>
                    </a:p>
                  </a:txBody>
                  <a:tcPr marL="81445" marR="81445" marT="40722" marB="40722"/>
                </a:tc>
                <a:tc>
                  <a:txBody>
                    <a:bodyPr/>
                    <a:lstStyle/>
                    <a:p>
                      <a:r>
                        <a:rPr lang="en-US" sz="1100" dirty="0" smtClean="0"/>
                        <a:t>59.6</a:t>
                      </a:r>
                      <a:endParaRPr lang="en-US" sz="1100" dirty="0"/>
                    </a:p>
                  </a:txBody>
                  <a:tcPr marL="81445" marR="81445" marT="40722" marB="40722"/>
                </a:tc>
              </a:tr>
              <a:tr h="244334">
                <a:tc>
                  <a:txBody>
                    <a:bodyPr/>
                    <a:lstStyle/>
                    <a:p>
                      <a:r>
                        <a:rPr lang="en-US" sz="1100" dirty="0" smtClean="0"/>
                        <a:t>Army</a:t>
                      </a:r>
                      <a:endParaRPr lang="en-US" sz="1100" dirty="0"/>
                    </a:p>
                  </a:txBody>
                  <a:tcPr marL="81445" marR="81445" marT="40722" marB="40722"/>
                </a:tc>
                <a:tc>
                  <a:txBody>
                    <a:bodyPr/>
                    <a:lstStyle/>
                    <a:p>
                      <a:r>
                        <a:rPr lang="en-US" sz="1100" dirty="0" smtClean="0"/>
                        <a:t>86.8%</a:t>
                      </a:r>
                      <a:endParaRPr lang="en-US" sz="1100" dirty="0"/>
                    </a:p>
                  </a:txBody>
                  <a:tcPr marL="81445" marR="81445" marT="40722" marB="40722"/>
                </a:tc>
                <a:tc>
                  <a:txBody>
                    <a:bodyPr/>
                    <a:lstStyle/>
                    <a:p>
                      <a:r>
                        <a:rPr lang="en-US" sz="1100" dirty="0" smtClean="0"/>
                        <a:t>82.5%</a:t>
                      </a:r>
                      <a:endParaRPr lang="en-US" sz="1100" dirty="0"/>
                    </a:p>
                  </a:txBody>
                  <a:tcPr marL="81445" marR="81445" marT="40722" marB="40722"/>
                </a:tc>
                <a:tc>
                  <a:txBody>
                    <a:bodyPr/>
                    <a:lstStyle/>
                    <a:p>
                      <a:r>
                        <a:rPr lang="en-US" sz="1100" dirty="0" smtClean="0"/>
                        <a:t>71.9%</a:t>
                      </a:r>
                      <a:endParaRPr lang="en-US" sz="1100" dirty="0"/>
                    </a:p>
                  </a:txBody>
                  <a:tcPr marL="81445" marR="81445" marT="40722" marB="40722"/>
                </a:tc>
                <a:tc>
                  <a:txBody>
                    <a:bodyPr/>
                    <a:lstStyle/>
                    <a:p>
                      <a:r>
                        <a:rPr lang="en-US" sz="1100" dirty="0" smtClean="0"/>
                        <a:t>63.0</a:t>
                      </a:r>
                      <a:endParaRPr lang="en-US" sz="1100" dirty="0"/>
                    </a:p>
                  </a:txBody>
                  <a:tcPr marL="81445" marR="81445" marT="40722" marB="40722"/>
                </a:tc>
                <a:tc>
                  <a:txBody>
                    <a:bodyPr/>
                    <a:lstStyle/>
                    <a:p>
                      <a:r>
                        <a:rPr lang="en-US" sz="1100" dirty="0" smtClean="0"/>
                        <a:t>60.4%</a:t>
                      </a:r>
                      <a:endParaRPr lang="en-US" sz="1100" dirty="0"/>
                    </a:p>
                  </a:txBody>
                  <a:tcPr marL="81445" marR="81445" marT="40722" marB="40722"/>
                </a:tc>
                <a:tc>
                  <a:txBody>
                    <a:bodyPr/>
                    <a:lstStyle/>
                    <a:p>
                      <a:r>
                        <a:rPr lang="en-US" sz="1100" dirty="0" smtClean="0"/>
                        <a:t>59.6</a:t>
                      </a:r>
                      <a:endParaRPr lang="en-US" sz="1100" dirty="0"/>
                    </a:p>
                  </a:txBody>
                  <a:tcPr marL="81445" marR="81445" marT="40722" marB="40722"/>
                </a:tc>
              </a:tr>
              <a:tr h="244334">
                <a:tc>
                  <a:txBody>
                    <a:bodyPr/>
                    <a:lstStyle/>
                    <a:p>
                      <a:r>
                        <a:rPr lang="en-US" sz="1100" dirty="0" smtClean="0"/>
                        <a:t>FA</a:t>
                      </a:r>
                      <a:endParaRPr lang="en-US" sz="1100" dirty="0"/>
                    </a:p>
                  </a:txBody>
                  <a:tcPr marL="81445" marR="81445" marT="40722" marB="40722"/>
                </a:tc>
                <a:tc>
                  <a:txBody>
                    <a:bodyPr/>
                    <a:lstStyle/>
                    <a:p>
                      <a:r>
                        <a:rPr lang="en-US" sz="1100" dirty="0" smtClean="0"/>
                        <a:t>87.1%</a:t>
                      </a:r>
                      <a:endParaRPr lang="en-US" sz="1100" dirty="0"/>
                    </a:p>
                  </a:txBody>
                  <a:tcPr marL="81445" marR="81445" marT="40722" marB="40722"/>
                </a:tc>
                <a:tc>
                  <a:txBody>
                    <a:bodyPr/>
                    <a:lstStyle/>
                    <a:p>
                      <a:r>
                        <a:rPr lang="en-US" sz="1100" dirty="0" smtClean="0"/>
                        <a:t>83.9%</a:t>
                      </a:r>
                      <a:endParaRPr lang="en-US" sz="1100" dirty="0"/>
                    </a:p>
                  </a:txBody>
                  <a:tcPr marL="81445" marR="81445" marT="40722" marB="40722"/>
                </a:tc>
                <a:tc>
                  <a:txBody>
                    <a:bodyPr/>
                    <a:lstStyle/>
                    <a:p>
                      <a:r>
                        <a:rPr lang="en-US" sz="1100" dirty="0" smtClean="0"/>
                        <a:t>78.3%</a:t>
                      </a:r>
                      <a:endParaRPr lang="en-US" sz="1100" dirty="0"/>
                    </a:p>
                  </a:txBody>
                  <a:tcPr marL="81445" marR="81445" marT="40722" marB="40722"/>
                </a:tc>
                <a:tc>
                  <a:txBody>
                    <a:bodyPr/>
                    <a:lstStyle/>
                    <a:p>
                      <a:r>
                        <a:rPr lang="en-US" sz="1100" dirty="0" smtClean="0"/>
                        <a:t>71.1%</a:t>
                      </a:r>
                      <a:endParaRPr lang="en-US" sz="1100" dirty="0"/>
                    </a:p>
                  </a:txBody>
                  <a:tcPr marL="81445" marR="81445" marT="40722" marB="40722"/>
                </a:tc>
                <a:tc>
                  <a:txBody>
                    <a:bodyPr/>
                    <a:lstStyle/>
                    <a:p>
                      <a:r>
                        <a:rPr lang="en-US" sz="1100" dirty="0" smtClean="0"/>
                        <a:t>77.9%</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MFE</a:t>
                      </a:r>
                      <a:endParaRPr lang="en-US" sz="1100" dirty="0"/>
                    </a:p>
                  </a:txBody>
                  <a:tcPr marL="81445" marR="81445" marT="40722" marB="40722"/>
                </a:tc>
                <a:tc>
                  <a:txBody>
                    <a:bodyPr/>
                    <a:lstStyle/>
                    <a:p>
                      <a:r>
                        <a:rPr lang="en-US" sz="1100" dirty="0" smtClean="0"/>
                        <a:t>92.2%</a:t>
                      </a:r>
                      <a:endParaRPr lang="en-US" sz="1100" dirty="0"/>
                    </a:p>
                  </a:txBody>
                  <a:tcPr marL="81445" marR="81445" marT="40722" marB="40722"/>
                </a:tc>
                <a:tc>
                  <a:txBody>
                    <a:bodyPr/>
                    <a:lstStyle/>
                    <a:p>
                      <a:r>
                        <a:rPr lang="en-US" sz="1100" dirty="0" smtClean="0"/>
                        <a:t>88.2%</a:t>
                      </a:r>
                      <a:endParaRPr lang="en-US" sz="1100" dirty="0"/>
                    </a:p>
                  </a:txBody>
                  <a:tcPr marL="81445" marR="81445" marT="40722" marB="40722"/>
                </a:tc>
                <a:tc>
                  <a:txBody>
                    <a:bodyPr/>
                    <a:lstStyle/>
                    <a:p>
                      <a:r>
                        <a:rPr lang="en-US" sz="1100" dirty="0" smtClean="0"/>
                        <a:t>83.4%</a:t>
                      </a:r>
                      <a:endParaRPr lang="en-US" sz="1100" dirty="0"/>
                    </a:p>
                  </a:txBody>
                  <a:tcPr marL="81445" marR="81445" marT="40722" marB="40722"/>
                </a:tc>
                <a:tc>
                  <a:txBody>
                    <a:bodyPr/>
                    <a:lstStyle/>
                    <a:p>
                      <a:r>
                        <a:rPr lang="en-US" sz="1100" dirty="0" smtClean="0"/>
                        <a:t>66.4</a:t>
                      </a:r>
                      <a:endParaRPr lang="en-US" sz="1100" dirty="0"/>
                    </a:p>
                  </a:txBody>
                  <a:tcPr marL="81445" marR="81445" marT="40722" marB="40722"/>
                </a:tc>
                <a:tc>
                  <a:txBody>
                    <a:bodyPr/>
                    <a:lstStyle/>
                    <a:p>
                      <a:r>
                        <a:rPr lang="en-US" sz="1100" dirty="0" smtClean="0"/>
                        <a:t>70.3%</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Army</a:t>
                      </a:r>
                      <a:endParaRPr lang="en-US" sz="1100" dirty="0"/>
                    </a:p>
                  </a:txBody>
                  <a:tcPr marL="81445" marR="81445" marT="40722" marB="40722"/>
                </a:tc>
                <a:tc>
                  <a:txBody>
                    <a:bodyPr/>
                    <a:lstStyle/>
                    <a:p>
                      <a:r>
                        <a:rPr lang="en-US" sz="1100" dirty="0" smtClean="0"/>
                        <a:t>93.3%</a:t>
                      </a:r>
                      <a:endParaRPr lang="en-US" sz="1100" dirty="0"/>
                    </a:p>
                  </a:txBody>
                  <a:tcPr marL="81445" marR="81445" marT="40722" marB="40722"/>
                </a:tc>
                <a:tc>
                  <a:txBody>
                    <a:bodyPr/>
                    <a:lstStyle/>
                    <a:p>
                      <a:r>
                        <a:rPr lang="en-US" sz="1100" dirty="0" smtClean="0"/>
                        <a:t>88.6%</a:t>
                      </a:r>
                      <a:endParaRPr lang="en-US" sz="1100" dirty="0"/>
                    </a:p>
                  </a:txBody>
                  <a:tcPr marL="81445" marR="81445" marT="40722" marB="40722"/>
                </a:tc>
                <a:tc>
                  <a:txBody>
                    <a:bodyPr/>
                    <a:lstStyle/>
                    <a:p>
                      <a:r>
                        <a:rPr lang="en-US" sz="1100" dirty="0" smtClean="0"/>
                        <a:t>83.5%</a:t>
                      </a:r>
                      <a:endParaRPr lang="en-US" sz="1100" dirty="0"/>
                    </a:p>
                  </a:txBody>
                  <a:tcPr marL="81445" marR="81445" marT="40722" marB="40722"/>
                </a:tc>
                <a:tc>
                  <a:txBody>
                    <a:bodyPr/>
                    <a:lstStyle/>
                    <a:p>
                      <a:r>
                        <a:rPr lang="en-US" sz="1100" smtClean="0"/>
                        <a:t>65.6</a:t>
                      </a:r>
                      <a:endParaRPr lang="en-US" sz="1100" dirty="0"/>
                    </a:p>
                  </a:txBody>
                  <a:tcPr marL="81445" marR="81445" marT="40722" marB="40722"/>
                </a:tc>
                <a:tc>
                  <a:txBody>
                    <a:bodyPr/>
                    <a:lstStyle/>
                    <a:p>
                      <a:r>
                        <a:rPr lang="en-US" sz="1100" dirty="0" smtClean="0"/>
                        <a:t>69.6%</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bl>
          </a:graphicData>
        </a:graphic>
      </p:graphicFrame>
      <p:sp>
        <p:nvSpPr>
          <p:cNvPr id="3" name="TextBox 2"/>
          <p:cNvSpPr txBox="1"/>
          <p:nvPr/>
        </p:nvSpPr>
        <p:spPr>
          <a:xfrm>
            <a:off x="304800" y="1371600"/>
            <a:ext cx="435184" cy="276999"/>
          </a:xfrm>
          <a:prstGeom prst="rect">
            <a:avLst/>
          </a:prstGeom>
          <a:noFill/>
        </p:spPr>
        <p:txBody>
          <a:bodyPr wrap="none" rtlCol="0">
            <a:spAutoFit/>
          </a:bodyPr>
          <a:lstStyle/>
          <a:p>
            <a:r>
              <a:rPr lang="en-US" sz="1200" b="1" dirty="0" smtClean="0"/>
              <a:t>COL</a:t>
            </a:r>
            <a:endParaRPr lang="en-US" sz="1200" b="1" dirty="0"/>
          </a:p>
        </p:txBody>
      </p:sp>
      <p:sp>
        <p:nvSpPr>
          <p:cNvPr id="4" name="TextBox 3"/>
          <p:cNvSpPr txBox="1"/>
          <p:nvPr/>
        </p:nvSpPr>
        <p:spPr>
          <a:xfrm>
            <a:off x="304800" y="2133600"/>
            <a:ext cx="394403" cy="276999"/>
          </a:xfrm>
          <a:prstGeom prst="rect">
            <a:avLst/>
          </a:prstGeom>
          <a:noFill/>
        </p:spPr>
        <p:txBody>
          <a:bodyPr wrap="none" rtlCol="0">
            <a:spAutoFit/>
          </a:bodyPr>
          <a:lstStyle/>
          <a:p>
            <a:r>
              <a:rPr lang="en-US" sz="1200" b="1" dirty="0" smtClean="0"/>
              <a:t>LTC</a:t>
            </a:r>
            <a:endParaRPr lang="en-US" sz="1200" b="1" dirty="0"/>
          </a:p>
        </p:txBody>
      </p:sp>
      <p:sp>
        <p:nvSpPr>
          <p:cNvPr id="5" name="TextBox 4"/>
          <p:cNvSpPr txBox="1"/>
          <p:nvPr/>
        </p:nvSpPr>
        <p:spPr>
          <a:xfrm>
            <a:off x="304800" y="2895600"/>
            <a:ext cx="465705" cy="276999"/>
          </a:xfrm>
          <a:prstGeom prst="rect">
            <a:avLst/>
          </a:prstGeom>
          <a:noFill/>
        </p:spPr>
        <p:txBody>
          <a:bodyPr wrap="none" rtlCol="0">
            <a:spAutoFit/>
          </a:bodyPr>
          <a:lstStyle/>
          <a:p>
            <a:r>
              <a:rPr lang="en-US" sz="1200" b="1" dirty="0" smtClean="0"/>
              <a:t>MAJ</a:t>
            </a:r>
            <a:endParaRPr lang="en-US" sz="1200" b="1" dirty="0"/>
          </a:p>
        </p:txBody>
      </p:sp>
      <p:sp>
        <p:nvSpPr>
          <p:cNvPr id="6" name="TextBox 5"/>
          <p:cNvSpPr txBox="1"/>
          <p:nvPr/>
        </p:nvSpPr>
        <p:spPr>
          <a:xfrm>
            <a:off x="1004709" y="228087"/>
            <a:ext cx="7134582" cy="646331"/>
          </a:xfrm>
          <a:prstGeom prst="rect">
            <a:avLst/>
          </a:prstGeom>
          <a:noFill/>
        </p:spPr>
        <p:txBody>
          <a:bodyPr wrap="square" rtlCol="0">
            <a:spAutoFit/>
          </a:bodyPr>
          <a:lstStyle/>
          <a:p>
            <a:pPr algn="ctr"/>
            <a:r>
              <a:rPr lang="en-US" sz="3600" b="1" dirty="0" smtClean="0">
                <a:solidFill>
                  <a:schemeClr val="bg1"/>
                </a:solidFill>
              </a:rPr>
              <a:t>Primary Zone Promotion Statistics</a:t>
            </a:r>
          </a:p>
        </p:txBody>
      </p:sp>
      <p:sp>
        <p:nvSpPr>
          <p:cNvPr id="22" name="Rectangle 21"/>
          <p:cNvSpPr/>
          <p:nvPr/>
        </p:nvSpPr>
        <p:spPr>
          <a:xfrm>
            <a:off x="315255" y="4291312"/>
            <a:ext cx="142329" cy="143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22162" y="4221964"/>
            <a:ext cx="2681568" cy="276999"/>
          </a:xfrm>
          <a:prstGeom prst="rect">
            <a:avLst/>
          </a:prstGeom>
          <a:noFill/>
        </p:spPr>
        <p:txBody>
          <a:bodyPr wrap="none" rtlCol="0">
            <a:spAutoFit/>
          </a:bodyPr>
          <a:lstStyle/>
          <a:p>
            <a:r>
              <a:rPr lang="en-US" sz="1200" b="1" dirty="0" smtClean="0"/>
              <a:t>Denotes a decrease of greater than 5% </a:t>
            </a:r>
            <a:endParaRPr lang="en-US" sz="1200" b="1" dirty="0"/>
          </a:p>
        </p:txBody>
      </p:sp>
      <p:sp>
        <p:nvSpPr>
          <p:cNvPr id="24" name="Rectangle 23"/>
          <p:cNvSpPr/>
          <p:nvPr/>
        </p:nvSpPr>
        <p:spPr>
          <a:xfrm>
            <a:off x="304800" y="3956208"/>
            <a:ext cx="142329" cy="20567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18079" y="3913459"/>
            <a:ext cx="3130409" cy="276999"/>
          </a:xfrm>
          <a:prstGeom prst="rect">
            <a:avLst/>
          </a:prstGeom>
          <a:noFill/>
        </p:spPr>
        <p:txBody>
          <a:bodyPr wrap="none" rtlCol="0">
            <a:spAutoFit/>
          </a:bodyPr>
          <a:lstStyle/>
          <a:p>
            <a:r>
              <a:rPr lang="en-US" sz="1200" b="1" dirty="0" smtClean="0"/>
              <a:t>Denotes less percentage than MFE as a whole </a:t>
            </a:r>
            <a:endParaRPr lang="en-US" sz="1200" b="1" dirty="0"/>
          </a:p>
        </p:txBody>
      </p:sp>
      <p:sp>
        <p:nvSpPr>
          <p:cNvPr id="26" name="Rectangle 25"/>
          <p:cNvSpPr/>
          <p:nvPr/>
        </p:nvSpPr>
        <p:spPr>
          <a:xfrm>
            <a:off x="1797970" y="2155618"/>
            <a:ext cx="517804" cy="75513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48316" y="2126730"/>
            <a:ext cx="548414" cy="758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48316" y="2918093"/>
            <a:ext cx="548414" cy="721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95906" y="2916636"/>
            <a:ext cx="548414" cy="721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64762" y="2912943"/>
            <a:ext cx="548414" cy="721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31170" y="2155618"/>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31170" y="2917618"/>
            <a:ext cx="3810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 y="1143000"/>
            <a:ext cx="818557" cy="276999"/>
          </a:xfrm>
          <a:prstGeom prst="rect">
            <a:avLst/>
          </a:prstGeom>
          <a:noFill/>
        </p:spPr>
        <p:txBody>
          <a:bodyPr wrap="none" rtlCol="0">
            <a:spAutoFit/>
          </a:bodyPr>
          <a:lstStyle/>
          <a:p>
            <a:r>
              <a:rPr lang="en-US" sz="1200" b="1" u="sng" dirty="0" smtClean="0"/>
              <a:t>FA Branch</a:t>
            </a:r>
            <a:endParaRPr lang="en-US" sz="1200" b="1" u="sng" dirty="0"/>
          </a:p>
        </p:txBody>
      </p:sp>
      <p:sp>
        <p:nvSpPr>
          <p:cNvPr id="21" name="Rectangle 20"/>
          <p:cNvSpPr/>
          <p:nvPr/>
        </p:nvSpPr>
        <p:spPr>
          <a:xfrm>
            <a:off x="4007770" y="2144985"/>
            <a:ext cx="542964" cy="755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4572000" y="1066800"/>
            <a:ext cx="0" cy="5257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3756835"/>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3" name="Table 32"/>
          <p:cNvGraphicFramePr>
            <a:graphicFrameLocks noGrp="1"/>
          </p:cNvGraphicFramePr>
          <p:nvPr>
            <p:extLst/>
          </p:nvPr>
        </p:nvGraphicFramePr>
        <p:xfrm>
          <a:off x="5292565" y="1110412"/>
          <a:ext cx="3840802" cy="2490840"/>
        </p:xfrm>
        <a:graphic>
          <a:graphicData uri="http://schemas.openxmlformats.org/drawingml/2006/table">
            <a:tbl>
              <a:tblPr firstRow="1" bandRow="1">
                <a:tableStyleId>{5C22544A-7EE6-4342-B048-85BDC9FD1C3A}</a:tableStyleId>
              </a:tblPr>
              <a:tblGrid>
                <a:gridCol w="548686"/>
                <a:gridCol w="548686"/>
                <a:gridCol w="548686"/>
                <a:gridCol w="548686"/>
                <a:gridCol w="548686"/>
                <a:gridCol w="548686"/>
                <a:gridCol w="548686"/>
              </a:tblGrid>
              <a:tr h="244334">
                <a:tc>
                  <a:txBody>
                    <a:bodyPr/>
                    <a:lstStyle/>
                    <a:p>
                      <a:endParaRPr lang="en-US" sz="1100" dirty="0"/>
                    </a:p>
                  </a:txBody>
                  <a:tcPr marL="81445" marR="81445" marT="40722" marB="40722"/>
                </a:tc>
                <a:tc>
                  <a:txBody>
                    <a:bodyPr/>
                    <a:lstStyle/>
                    <a:p>
                      <a:pPr algn="ctr"/>
                      <a:r>
                        <a:rPr lang="en-US" sz="1100" dirty="0" smtClean="0"/>
                        <a:t>2011</a:t>
                      </a:r>
                      <a:endParaRPr lang="en-US" sz="1100" dirty="0"/>
                    </a:p>
                  </a:txBody>
                  <a:tcPr marL="81445" marR="81445" marT="40722" marB="40722"/>
                </a:tc>
                <a:tc>
                  <a:txBody>
                    <a:bodyPr/>
                    <a:lstStyle/>
                    <a:p>
                      <a:pPr algn="ctr"/>
                      <a:r>
                        <a:rPr lang="en-US" sz="1100" dirty="0" smtClean="0"/>
                        <a:t>2012</a:t>
                      </a:r>
                      <a:endParaRPr lang="en-US" sz="1100" dirty="0"/>
                    </a:p>
                  </a:txBody>
                  <a:tcPr marL="81445" marR="81445" marT="40722" marB="40722"/>
                </a:tc>
                <a:tc>
                  <a:txBody>
                    <a:bodyPr/>
                    <a:lstStyle/>
                    <a:p>
                      <a:pPr algn="ctr"/>
                      <a:r>
                        <a:rPr lang="en-US" sz="1100" dirty="0" smtClean="0"/>
                        <a:t>2013</a:t>
                      </a:r>
                      <a:endParaRPr lang="en-US" sz="1100" dirty="0"/>
                    </a:p>
                  </a:txBody>
                  <a:tcPr marL="81445" marR="81445" marT="40722" marB="40722"/>
                </a:tc>
                <a:tc>
                  <a:txBody>
                    <a:bodyPr/>
                    <a:lstStyle/>
                    <a:p>
                      <a:pPr algn="ctr"/>
                      <a:r>
                        <a:rPr lang="en-US" sz="1100" dirty="0" smtClean="0"/>
                        <a:t>2014</a:t>
                      </a:r>
                      <a:endParaRPr lang="en-US" sz="1100" dirty="0"/>
                    </a:p>
                  </a:txBody>
                  <a:tcPr marL="81445" marR="81445" marT="40722" marB="40722"/>
                </a:tc>
                <a:tc>
                  <a:txBody>
                    <a:bodyPr/>
                    <a:lstStyle/>
                    <a:p>
                      <a:pPr algn="ctr"/>
                      <a:r>
                        <a:rPr lang="en-US" sz="1100" dirty="0" smtClean="0"/>
                        <a:t>2015</a:t>
                      </a:r>
                      <a:endParaRPr lang="en-US" sz="1100" dirty="0"/>
                    </a:p>
                  </a:txBody>
                  <a:tcPr marL="81445" marR="81445" marT="40722" marB="40722"/>
                </a:tc>
                <a:tc>
                  <a:txBody>
                    <a:bodyPr/>
                    <a:lstStyle/>
                    <a:p>
                      <a:pPr algn="ctr"/>
                      <a:r>
                        <a:rPr lang="en-US" sz="1100" dirty="0" smtClean="0"/>
                        <a:t>2016</a:t>
                      </a:r>
                      <a:endParaRPr lang="en-US" sz="1100" dirty="0"/>
                    </a:p>
                  </a:txBody>
                  <a:tcPr marL="81445" marR="81445" marT="40722" marB="40722"/>
                </a:tc>
              </a:tr>
              <a:tr h="244334">
                <a:tc>
                  <a:txBody>
                    <a:bodyPr/>
                    <a:lstStyle/>
                    <a:p>
                      <a:r>
                        <a:rPr lang="en-US" sz="1100" dirty="0" smtClean="0"/>
                        <a:t>AD</a:t>
                      </a:r>
                      <a:endParaRPr lang="en-US" sz="1100" dirty="0"/>
                    </a:p>
                  </a:txBody>
                  <a:tcPr marL="81445" marR="81445" marT="40722" marB="40722"/>
                </a:tc>
                <a:tc>
                  <a:txBody>
                    <a:bodyPr/>
                    <a:lstStyle/>
                    <a:p>
                      <a:r>
                        <a:rPr lang="en-US" sz="1100" dirty="0" smtClean="0"/>
                        <a:t>33.3%</a:t>
                      </a:r>
                      <a:endParaRPr lang="en-US" sz="1100" dirty="0"/>
                    </a:p>
                  </a:txBody>
                  <a:tcPr marL="81445" marR="81445" marT="40722" marB="40722"/>
                </a:tc>
                <a:tc>
                  <a:txBody>
                    <a:bodyPr/>
                    <a:lstStyle/>
                    <a:p>
                      <a:r>
                        <a:rPr lang="en-US" sz="1100" dirty="0" smtClean="0"/>
                        <a:t>34.8%</a:t>
                      </a:r>
                      <a:endParaRPr lang="en-US" sz="1100" dirty="0"/>
                    </a:p>
                  </a:txBody>
                  <a:tcPr marL="81445" marR="81445" marT="40722" marB="40722"/>
                </a:tc>
                <a:tc>
                  <a:txBody>
                    <a:bodyPr/>
                    <a:lstStyle/>
                    <a:p>
                      <a:r>
                        <a:rPr lang="en-US" sz="1100" dirty="0" smtClean="0"/>
                        <a:t>52.2%</a:t>
                      </a:r>
                      <a:endParaRPr lang="en-US" sz="1100" dirty="0"/>
                    </a:p>
                  </a:txBody>
                  <a:tcPr marL="81445" marR="81445" marT="40722" marB="40722"/>
                </a:tc>
                <a:tc>
                  <a:txBody>
                    <a:bodyPr/>
                    <a:lstStyle/>
                    <a:p>
                      <a:r>
                        <a:rPr lang="en-US" sz="1100" dirty="0" smtClean="0"/>
                        <a:t>17.6%</a:t>
                      </a:r>
                      <a:endParaRPr lang="en-US" sz="1100" dirty="0"/>
                    </a:p>
                  </a:txBody>
                  <a:tcPr marL="81445" marR="81445" marT="40722" marB="40722"/>
                </a:tc>
                <a:tc>
                  <a:txBody>
                    <a:bodyPr/>
                    <a:lstStyle/>
                    <a:p>
                      <a:r>
                        <a:rPr lang="en-US" sz="1100" dirty="0" smtClean="0"/>
                        <a:t>29.6%</a:t>
                      </a:r>
                      <a:endParaRPr lang="en-US" sz="1100" dirty="0"/>
                    </a:p>
                  </a:txBody>
                  <a:tcPr marL="81445" marR="81445" marT="40722" marB="40722"/>
                </a:tc>
                <a:tc>
                  <a:txBody>
                    <a:bodyPr/>
                    <a:lstStyle/>
                    <a:p>
                      <a:r>
                        <a:rPr lang="en-US" sz="1100" dirty="0" smtClean="0"/>
                        <a:t> </a:t>
                      </a:r>
                      <a:endParaRPr lang="en-US" sz="1100" dirty="0"/>
                    </a:p>
                  </a:txBody>
                  <a:tcPr marL="81445" marR="81445" marT="40722" marB="40722">
                    <a:solidFill>
                      <a:srgbClr val="FF0000"/>
                    </a:solidFill>
                  </a:tcPr>
                </a:tc>
              </a:tr>
              <a:tr h="244334">
                <a:tc>
                  <a:txBody>
                    <a:bodyPr/>
                    <a:lstStyle/>
                    <a:p>
                      <a:r>
                        <a:rPr lang="en-US" sz="1100" dirty="0" smtClean="0"/>
                        <a:t>MFE</a:t>
                      </a:r>
                      <a:endParaRPr lang="en-US" sz="1100" dirty="0"/>
                    </a:p>
                  </a:txBody>
                  <a:tcPr marL="81445" marR="81445" marT="40722" marB="40722"/>
                </a:tc>
                <a:tc>
                  <a:txBody>
                    <a:bodyPr/>
                    <a:lstStyle/>
                    <a:p>
                      <a:r>
                        <a:rPr lang="en-US" sz="1100" dirty="0" smtClean="0"/>
                        <a:t>38.3%</a:t>
                      </a:r>
                      <a:endParaRPr lang="en-US" sz="1100" dirty="0"/>
                    </a:p>
                  </a:txBody>
                  <a:tcPr marL="81445" marR="81445" marT="40722" marB="40722"/>
                </a:tc>
                <a:tc>
                  <a:txBody>
                    <a:bodyPr/>
                    <a:lstStyle/>
                    <a:p>
                      <a:r>
                        <a:rPr lang="en-US" sz="1100" dirty="0" smtClean="0"/>
                        <a:t>41.0%</a:t>
                      </a:r>
                      <a:endParaRPr lang="en-US" sz="1100" dirty="0"/>
                    </a:p>
                  </a:txBody>
                  <a:tcPr marL="81445" marR="81445" marT="40722" marB="40722"/>
                </a:tc>
                <a:tc>
                  <a:txBody>
                    <a:bodyPr/>
                    <a:lstStyle/>
                    <a:p>
                      <a:r>
                        <a:rPr lang="en-US" sz="1100" dirty="0" smtClean="0"/>
                        <a:t>42.9%</a:t>
                      </a:r>
                      <a:endParaRPr lang="en-US" sz="1100" dirty="0"/>
                    </a:p>
                  </a:txBody>
                  <a:tcPr marL="81445" marR="81445" marT="40722" marB="40722"/>
                </a:tc>
                <a:tc>
                  <a:txBody>
                    <a:bodyPr/>
                    <a:lstStyle/>
                    <a:p>
                      <a:r>
                        <a:rPr lang="en-US" sz="1100" dirty="0" smtClean="0"/>
                        <a:t>42.5%</a:t>
                      </a:r>
                      <a:endParaRPr lang="en-US" sz="1100" dirty="0"/>
                    </a:p>
                  </a:txBody>
                  <a:tcPr marL="81445" marR="81445" marT="40722" marB="40722"/>
                </a:tc>
                <a:tc>
                  <a:txBody>
                    <a:bodyPr/>
                    <a:lstStyle/>
                    <a:p>
                      <a:r>
                        <a:rPr lang="en-US" sz="1100" dirty="0" smtClean="0"/>
                        <a:t>40.7%</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ARMY</a:t>
                      </a:r>
                      <a:endParaRPr lang="en-US" sz="1100" dirty="0"/>
                    </a:p>
                  </a:txBody>
                  <a:tcPr marL="81445" marR="81445" marT="40722" marB="40722"/>
                </a:tc>
                <a:tc>
                  <a:txBody>
                    <a:bodyPr/>
                    <a:lstStyle/>
                    <a:p>
                      <a:r>
                        <a:rPr lang="en-US" sz="1100" dirty="0" smtClean="0"/>
                        <a:t>36.2%</a:t>
                      </a:r>
                      <a:endParaRPr lang="en-US" sz="1100" dirty="0"/>
                    </a:p>
                  </a:txBody>
                  <a:tcPr marL="81445" marR="81445" marT="40722" marB="40722"/>
                </a:tc>
                <a:tc>
                  <a:txBody>
                    <a:bodyPr/>
                    <a:lstStyle/>
                    <a:p>
                      <a:r>
                        <a:rPr lang="en-US" sz="1100" dirty="0" smtClean="0"/>
                        <a:t>37.3%</a:t>
                      </a:r>
                      <a:endParaRPr lang="en-US" sz="1100" dirty="0"/>
                    </a:p>
                  </a:txBody>
                  <a:tcPr marL="81445" marR="81445" marT="40722" marB="40722"/>
                </a:tc>
                <a:tc>
                  <a:txBody>
                    <a:bodyPr/>
                    <a:lstStyle/>
                    <a:p>
                      <a:r>
                        <a:rPr lang="en-US" sz="1100" dirty="0" smtClean="0"/>
                        <a:t>41.9%</a:t>
                      </a:r>
                      <a:endParaRPr lang="en-US" sz="1100" dirty="0"/>
                    </a:p>
                  </a:txBody>
                  <a:tcPr marL="81445" marR="81445" marT="40722" marB="40722"/>
                </a:tc>
                <a:tc>
                  <a:txBody>
                    <a:bodyPr/>
                    <a:lstStyle/>
                    <a:p>
                      <a:r>
                        <a:rPr lang="en-US" sz="1100" dirty="0" smtClean="0"/>
                        <a:t>40.5%</a:t>
                      </a:r>
                      <a:endParaRPr lang="en-US" sz="1100" dirty="0"/>
                    </a:p>
                  </a:txBody>
                  <a:tcPr marL="81445" marR="81445" marT="40722" marB="40722"/>
                </a:tc>
                <a:tc>
                  <a:txBody>
                    <a:bodyPr/>
                    <a:lstStyle/>
                    <a:p>
                      <a:r>
                        <a:rPr lang="en-US" sz="1100" dirty="0" smtClean="0"/>
                        <a:t>39.4%</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AD</a:t>
                      </a:r>
                      <a:endParaRPr lang="en-US" sz="1100" dirty="0"/>
                    </a:p>
                  </a:txBody>
                  <a:tcPr marL="81445" marR="81445" marT="40722" marB="40722"/>
                </a:tc>
                <a:tc>
                  <a:txBody>
                    <a:bodyPr/>
                    <a:lstStyle/>
                    <a:p>
                      <a:r>
                        <a:rPr lang="en-US" sz="1100" dirty="0" smtClean="0"/>
                        <a:t>100%</a:t>
                      </a:r>
                      <a:endParaRPr lang="en-US" sz="1100" dirty="0"/>
                    </a:p>
                  </a:txBody>
                  <a:tcPr marL="81445" marR="81445" marT="40722" marB="40722">
                    <a:solidFill>
                      <a:schemeClr val="accent1">
                        <a:lumMod val="20000"/>
                        <a:lumOff val="80000"/>
                      </a:schemeClr>
                    </a:solidFill>
                  </a:tcPr>
                </a:tc>
                <a:tc>
                  <a:txBody>
                    <a:bodyPr/>
                    <a:lstStyle/>
                    <a:p>
                      <a:r>
                        <a:rPr lang="en-US" sz="1100" dirty="0" smtClean="0"/>
                        <a:t>76.7%</a:t>
                      </a:r>
                      <a:endParaRPr lang="en-US" sz="1100" dirty="0"/>
                    </a:p>
                  </a:txBody>
                  <a:tcPr marL="81445" marR="81445" marT="40722" marB="40722">
                    <a:solidFill>
                      <a:schemeClr val="accent1">
                        <a:lumMod val="20000"/>
                        <a:lumOff val="80000"/>
                      </a:schemeClr>
                    </a:solidFill>
                  </a:tcPr>
                </a:tc>
                <a:tc>
                  <a:txBody>
                    <a:bodyPr/>
                    <a:lstStyle/>
                    <a:p>
                      <a:r>
                        <a:rPr lang="en-US" sz="1100" dirty="0" smtClean="0"/>
                        <a:t>58%</a:t>
                      </a:r>
                      <a:endParaRPr lang="en-US" sz="1100" dirty="0"/>
                    </a:p>
                  </a:txBody>
                  <a:tcPr marL="81445" marR="81445" marT="40722" marB="40722">
                    <a:solidFill>
                      <a:schemeClr val="accent1">
                        <a:lumMod val="20000"/>
                        <a:lumOff val="80000"/>
                      </a:schemeClr>
                    </a:solidFill>
                  </a:tcPr>
                </a:tc>
                <a:tc>
                  <a:txBody>
                    <a:bodyPr/>
                    <a:lstStyle/>
                    <a:p>
                      <a:r>
                        <a:rPr lang="en-US" sz="1100" dirty="0" smtClean="0"/>
                        <a:t>56.3%</a:t>
                      </a:r>
                      <a:endParaRPr lang="en-US" sz="1100" dirty="0"/>
                    </a:p>
                  </a:txBody>
                  <a:tcPr marL="81445" marR="81445" marT="40722" marB="40722">
                    <a:solidFill>
                      <a:schemeClr val="accent1">
                        <a:lumMod val="20000"/>
                        <a:lumOff val="80000"/>
                      </a:schemeClr>
                    </a:solidFill>
                  </a:tcPr>
                </a:tc>
                <a:tc>
                  <a:txBody>
                    <a:bodyPr/>
                    <a:lstStyle/>
                    <a:p>
                      <a:r>
                        <a:rPr lang="en-US" sz="1100" dirty="0" smtClean="0"/>
                        <a:t>63.6%</a:t>
                      </a:r>
                      <a:endParaRPr lang="en-US" sz="1100" dirty="0"/>
                    </a:p>
                  </a:txBody>
                  <a:tcPr marL="81445" marR="81445" marT="40722" marB="40722">
                    <a:solidFill>
                      <a:schemeClr val="accent1">
                        <a:lumMod val="20000"/>
                        <a:lumOff val="80000"/>
                      </a:schemeClr>
                    </a:solidFill>
                  </a:tcPr>
                </a:tc>
                <a:tc>
                  <a:txBody>
                    <a:bodyPr/>
                    <a:lstStyle/>
                    <a:p>
                      <a:r>
                        <a:rPr lang="en-US" sz="1100" dirty="0" smtClean="0"/>
                        <a:t>54.5</a:t>
                      </a:r>
                      <a:endParaRPr lang="en-US" sz="1100" dirty="0"/>
                    </a:p>
                  </a:txBody>
                  <a:tcPr marL="81445" marR="81445" marT="40722" marB="40722">
                    <a:solidFill>
                      <a:schemeClr val="accent1">
                        <a:lumMod val="20000"/>
                        <a:lumOff val="80000"/>
                      </a:schemeClr>
                    </a:solidFill>
                  </a:tcPr>
                </a:tc>
              </a:tr>
              <a:tr h="244334">
                <a:tc>
                  <a:txBody>
                    <a:bodyPr/>
                    <a:lstStyle/>
                    <a:p>
                      <a:r>
                        <a:rPr lang="en-US" sz="1100" dirty="0" smtClean="0"/>
                        <a:t>MFE</a:t>
                      </a:r>
                      <a:endParaRPr lang="en-US" sz="1100" dirty="0"/>
                    </a:p>
                  </a:txBody>
                  <a:tcPr marL="81445" marR="81445" marT="40722" marB="40722"/>
                </a:tc>
                <a:tc>
                  <a:txBody>
                    <a:bodyPr/>
                    <a:lstStyle/>
                    <a:p>
                      <a:r>
                        <a:rPr lang="en-US" sz="1100" dirty="0" smtClean="0"/>
                        <a:t>92.9%</a:t>
                      </a:r>
                      <a:endParaRPr lang="en-US" sz="1100" dirty="0"/>
                    </a:p>
                  </a:txBody>
                  <a:tcPr marL="81445" marR="81445" marT="40722" marB="40722"/>
                </a:tc>
                <a:tc>
                  <a:txBody>
                    <a:bodyPr/>
                    <a:lstStyle/>
                    <a:p>
                      <a:r>
                        <a:rPr lang="en-US" sz="1100" dirty="0" smtClean="0"/>
                        <a:t>84.6%</a:t>
                      </a:r>
                      <a:endParaRPr lang="en-US" sz="1100" dirty="0"/>
                    </a:p>
                  </a:txBody>
                  <a:tcPr marL="81445" marR="81445" marT="40722" marB="40722"/>
                </a:tc>
                <a:tc>
                  <a:txBody>
                    <a:bodyPr/>
                    <a:lstStyle/>
                    <a:p>
                      <a:r>
                        <a:rPr lang="en-US" sz="1100" dirty="0" smtClean="0"/>
                        <a:t>71.8%</a:t>
                      </a:r>
                      <a:endParaRPr lang="en-US" sz="1100" dirty="0"/>
                    </a:p>
                  </a:txBody>
                  <a:tcPr marL="81445" marR="81445" marT="40722" marB="40722"/>
                </a:tc>
                <a:tc>
                  <a:txBody>
                    <a:bodyPr/>
                    <a:lstStyle/>
                    <a:p>
                      <a:r>
                        <a:rPr lang="en-US" sz="1100" dirty="0" smtClean="0"/>
                        <a:t>63.1</a:t>
                      </a:r>
                      <a:endParaRPr lang="en-US" sz="1100" dirty="0"/>
                    </a:p>
                  </a:txBody>
                  <a:tcPr marL="81445" marR="81445" marT="40722" marB="40722"/>
                </a:tc>
                <a:tc>
                  <a:txBody>
                    <a:bodyPr/>
                    <a:lstStyle/>
                    <a:p>
                      <a:r>
                        <a:rPr lang="en-US" sz="1100" dirty="0" smtClean="0"/>
                        <a:t>60.5%</a:t>
                      </a:r>
                      <a:endParaRPr lang="en-US" sz="1100" dirty="0"/>
                    </a:p>
                  </a:txBody>
                  <a:tcPr marL="81445" marR="81445" marT="40722" marB="40722"/>
                </a:tc>
                <a:tc>
                  <a:txBody>
                    <a:bodyPr/>
                    <a:lstStyle/>
                    <a:p>
                      <a:r>
                        <a:rPr lang="en-US" sz="1100" dirty="0" smtClean="0"/>
                        <a:t>59.6</a:t>
                      </a:r>
                      <a:endParaRPr lang="en-US" sz="1100" dirty="0"/>
                    </a:p>
                  </a:txBody>
                  <a:tcPr marL="81445" marR="81445" marT="40722" marB="40722"/>
                </a:tc>
              </a:tr>
              <a:tr h="244334">
                <a:tc>
                  <a:txBody>
                    <a:bodyPr/>
                    <a:lstStyle/>
                    <a:p>
                      <a:r>
                        <a:rPr lang="en-US" sz="1100" dirty="0" smtClean="0"/>
                        <a:t>Army</a:t>
                      </a:r>
                      <a:endParaRPr lang="en-US" sz="1100" dirty="0"/>
                    </a:p>
                  </a:txBody>
                  <a:tcPr marL="81445" marR="81445" marT="40722" marB="40722"/>
                </a:tc>
                <a:tc>
                  <a:txBody>
                    <a:bodyPr/>
                    <a:lstStyle/>
                    <a:p>
                      <a:r>
                        <a:rPr lang="en-US" sz="1100" dirty="0" smtClean="0"/>
                        <a:t>86.8%</a:t>
                      </a:r>
                      <a:endParaRPr lang="en-US" sz="1100" dirty="0"/>
                    </a:p>
                  </a:txBody>
                  <a:tcPr marL="81445" marR="81445" marT="40722" marB="40722"/>
                </a:tc>
                <a:tc>
                  <a:txBody>
                    <a:bodyPr/>
                    <a:lstStyle/>
                    <a:p>
                      <a:r>
                        <a:rPr lang="en-US" sz="1100" dirty="0" smtClean="0"/>
                        <a:t>82.5%</a:t>
                      </a:r>
                      <a:endParaRPr lang="en-US" sz="1100" dirty="0"/>
                    </a:p>
                  </a:txBody>
                  <a:tcPr marL="81445" marR="81445" marT="40722" marB="40722"/>
                </a:tc>
                <a:tc>
                  <a:txBody>
                    <a:bodyPr/>
                    <a:lstStyle/>
                    <a:p>
                      <a:r>
                        <a:rPr lang="en-US" sz="1100" dirty="0" smtClean="0"/>
                        <a:t>71.9%</a:t>
                      </a:r>
                      <a:endParaRPr lang="en-US" sz="1100" dirty="0"/>
                    </a:p>
                  </a:txBody>
                  <a:tcPr marL="81445" marR="81445" marT="40722" marB="40722"/>
                </a:tc>
                <a:tc>
                  <a:txBody>
                    <a:bodyPr/>
                    <a:lstStyle/>
                    <a:p>
                      <a:r>
                        <a:rPr lang="en-US" sz="1100" dirty="0" smtClean="0"/>
                        <a:t>63.0</a:t>
                      </a:r>
                      <a:endParaRPr lang="en-US" sz="1100" dirty="0"/>
                    </a:p>
                  </a:txBody>
                  <a:tcPr marL="81445" marR="81445" marT="40722" marB="40722"/>
                </a:tc>
                <a:tc>
                  <a:txBody>
                    <a:bodyPr/>
                    <a:lstStyle/>
                    <a:p>
                      <a:r>
                        <a:rPr lang="en-US" sz="1100" dirty="0" smtClean="0"/>
                        <a:t>60.4%</a:t>
                      </a:r>
                      <a:endParaRPr lang="en-US" sz="1100" dirty="0"/>
                    </a:p>
                  </a:txBody>
                  <a:tcPr marL="81445" marR="81445" marT="40722" marB="40722"/>
                </a:tc>
                <a:tc>
                  <a:txBody>
                    <a:bodyPr/>
                    <a:lstStyle/>
                    <a:p>
                      <a:r>
                        <a:rPr lang="en-US" sz="1100" dirty="0" smtClean="0"/>
                        <a:t>59.6</a:t>
                      </a:r>
                      <a:endParaRPr lang="en-US" sz="1100" dirty="0"/>
                    </a:p>
                  </a:txBody>
                  <a:tcPr marL="81445" marR="81445" marT="40722" marB="40722"/>
                </a:tc>
              </a:tr>
              <a:tr h="244334">
                <a:tc>
                  <a:txBody>
                    <a:bodyPr/>
                    <a:lstStyle/>
                    <a:p>
                      <a:r>
                        <a:rPr lang="en-US" sz="1100" dirty="0" smtClean="0"/>
                        <a:t>AD</a:t>
                      </a:r>
                      <a:endParaRPr lang="en-US" sz="1100" dirty="0"/>
                    </a:p>
                  </a:txBody>
                  <a:tcPr marL="81445" marR="81445" marT="40722" marB="40722"/>
                </a:tc>
                <a:tc>
                  <a:txBody>
                    <a:bodyPr/>
                    <a:lstStyle/>
                    <a:p>
                      <a:r>
                        <a:rPr lang="en-US" sz="1100" dirty="0" smtClean="0"/>
                        <a:t>84.8%</a:t>
                      </a:r>
                      <a:endParaRPr lang="en-US" sz="1100" dirty="0"/>
                    </a:p>
                  </a:txBody>
                  <a:tcPr marL="81445" marR="81445" marT="40722" marB="40722"/>
                </a:tc>
                <a:tc>
                  <a:txBody>
                    <a:bodyPr/>
                    <a:lstStyle/>
                    <a:p>
                      <a:r>
                        <a:rPr lang="en-US" sz="1100" dirty="0" smtClean="0"/>
                        <a:t>77.1%</a:t>
                      </a:r>
                      <a:endParaRPr lang="en-US" sz="1100" dirty="0"/>
                    </a:p>
                  </a:txBody>
                  <a:tcPr marL="81445" marR="81445" marT="40722" marB="40722"/>
                </a:tc>
                <a:tc>
                  <a:txBody>
                    <a:bodyPr/>
                    <a:lstStyle/>
                    <a:p>
                      <a:r>
                        <a:rPr lang="en-US" sz="1100" dirty="0" smtClean="0"/>
                        <a:t>81.5%</a:t>
                      </a:r>
                      <a:endParaRPr lang="en-US" sz="1100" dirty="0"/>
                    </a:p>
                  </a:txBody>
                  <a:tcPr marL="81445" marR="81445" marT="40722" marB="40722"/>
                </a:tc>
                <a:tc>
                  <a:txBody>
                    <a:bodyPr/>
                    <a:lstStyle/>
                    <a:p>
                      <a:r>
                        <a:rPr lang="en-US" sz="1100" dirty="0" smtClean="0"/>
                        <a:t>56.3%</a:t>
                      </a:r>
                      <a:endParaRPr lang="en-US" sz="1100" dirty="0"/>
                    </a:p>
                  </a:txBody>
                  <a:tcPr marL="81445" marR="81445" marT="40722" marB="40722"/>
                </a:tc>
                <a:tc>
                  <a:txBody>
                    <a:bodyPr/>
                    <a:lstStyle/>
                    <a:p>
                      <a:r>
                        <a:rPr lang="en-US" sz="1100" dirty="0" smtClean="0"/>
                        <a:t>54.9%</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MFE</a:t>
                      </a:r>
                      <a:endParaRPr lang="en-US" sz="1100" dirty="0"/>
                    </a:p>
                  </a:txBody>
                  <a:tcPr marL="81445" marR="81445" marT="40722" marB="40722"/>
                </a:tc>
                <a:tc>
                  <a:txBody>
                    <a:bodyPr/>
                    <a:lstStyle/>
                    <a:p>
                      <a:r>
                        <a:rPr lang="en-US" sz="1100" dirty="0" smtClean="0"/>
                        <a:t>92.2%</a:t>
                      </a:r>
                      <a:endParaRPr lang="en-US" sz="1100" dirty="0"/>
                    </a:p>
                  </a:txBody>
                  <a:tcPr marL="81445" marR="81445" marT="40722" marB="40722"/>
                </a:tc>
                <a:tc>
                  <a:txBody>
                    <a:bodyPr/>
                    <a:lstStyle/>
                    <a:p>
                      <a:r>
                        <a:rPr lang="en-US" sz="1100" dirty="0" smtClean="0"/>
                        <a:t>88.2%</a:t>
                      </a:r>
                      <a:endParaRPr lang="en-US" sz="1100" dirty="0"/>
                    </a:p>
                  </a:txBody>
                  <a:tcPr marL="81445" marR="81445" marT="40722" marB="40722"/>
                </a:tc>
                <a:tc>
                  <a:txBody>
                    <a:bodyPr/>
                    <a:lstStyle/>
                    <a:p>
                      <a:r>
                        <a:rPr lang="en-US" sz="1100" dirty="0" smtClean="0"/>
                        <a:t>83.4%</a:t>
                      </a:r>
                      <a:endParaRPr lang="en-US" sz="1100" dirty="0"/>
                    </a:p>
                  </a:txBody>
                  <a:tcPr marL="81445" marR="81445" marT="40722" marB="40722"/>
                </a:tc>
                <a:tc>
                  <a:txBody>
                    <a:bodyPr/>
                    <a:lstStyle/>
                    <a:p>
                      <a:r>
                        <a:rPr lang="en-US" sz="1100" dirty="0" smtClean="0"/>
                        <a:t>66.4</a:t>
                      </a:r>
                      <a:endParaRPr lang="en-US" sz="1100" dirty="0"/>
                    </a:p>
                  </a:txBody>
                  <a:tcPr marL="81445" marR="81445" marT="40722" marB="40722"/>
                </a:tc>
                <a:tc>
                  <a:txBody>
                    <a:bodyPr/>
                    <a:lstStyle/>
                    <a:p>
                      <a:r>
                        <a:rPr lang="en-US" sz="1100" dirty="0" smtClean="0"/>
                        <a:t>70.3%</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Army</a:t>
                      </a:r>
                      <a:endParaRPr lang="en-US" sz="1100" dirty="0"/>
                    </a:p>
                  </a:txBody>
                  <a:tcPr marL="81445" marR="81445" marT="40722" marB="40722"/>
                </a:tc>
                <a:tc>
                  <a:txBody>
                    <a:bodyPr/>
                    <a:lstStyle/>
                    <a:p>
                      <a:r>
                        <a:rPr lang="en-US" sz="1100" dirty="0" smtClean="0"/>
                        <a:t>93.3%</a:t>
                      </a:r>
                      <a:endParaRPr lang="en-US" sz="1100" dirty="0"/>
                    </a:p>
                  </a:txBody>
                  <a:tcPr marL="81445" marR="81445" marT="40722" marB="40722"/>
                </a:tc>
                <a:tc>
                  <a:txBody>
                    <a:bodyPr/>
                    <a:lstStyle/>
                    <a:p>
                      <a:r>
                        <a:rPr lang="en-US" sz="1100" dirty="0" smtClean="0"/>
                        <a:t>88.6%</a:t>
                      </a:r>
                      <a:endParaRPr lang="en-US" sz="1100" dirty="0"/>
                    </a:p>
                  </a:txBody>
                  <a:tcPr marL="81445" marR="81445" marT="40722" marB="40722"/>
                </a:tc>
                <a:tc>
                  <a:txBody>
                    <a:bodyPr/>
                    <a:lstStyle/>
                    <a:p>
                      <a:r>
                        <a:rPr lang="en-US" sz="1100" dirty="0" smtClean="0"/>
                        <a:t>83.5%</a:t>
                      </a:r>
                      <a:endParaRPr lang="en-US" sz="1100" dirty="0"/>
                    </a:p>
                  </a:txBody>
                  <a:tcPr marL="81445" marR="81445" marT="40722" marB="40722"/>
                </a:tc>
                <a:tc>
                  <a:txBody>
                    <a:bodyPr/>
                    <a:lstStyle/>
                    <a:p>
                      <a:r>
                        <a:rPr lang="en-US" sz="1100" smtClean="0"/>
                        <a:t>65.6</a:t>
                      </a:r>
                      <a:endParaRPr lang="en-US" sz="1100" dirty="0"/>
                    </a:p>
                  </a:txBody>
                  <a:tcPr marL="81445" marR="81445" marT="40722" marB="40722"/>
                </a:tc>
                <a:tc>
                  <a:txBody>
                    <a:bodyPr/>
                    <a:lstStyle/>
                    <a:p>
                      <a:r>
                        <a:rPr lang="en-US" sz="1100" dirty="0" smtClean="0"/>
                        <a:t>69.6%</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bl>
          </a:graphicData>
        </a:graphic>
      </p:graphicFrame>
      <p:sp>
        <p:nvSpPr>
          <p:cNvPr id="34" name="TextBox 33"/>
          <p:cNvSpPr txBox="1"/>
          <p:nvPr/>
        </p:nvSpPr>
        <p:spPr>
          <a:xfrm>
            <a:off x="4800600" y="1371600"/>
            <a:ext cx="435184" cy="276999"/>
          </a:xfrm>
          <a:prstGeom prst="rect">
            <a:avLst/>
          </a:prstGeom>
          <a:noFill/>
        </p:spPr>
        <p:txBody>
          <a:bodyPr wrap="none" rtlCol="0">
            <a:spAutoFit/>
          </a:bodyPr>
          <a:lstStyle/>
          <a:p>
            <a:r>
              <a:rPr lang="en-US" sz="1200" b="1" dirty="0" smtClean="0"/>
              <a:t>COL</a:t>
            </a:r>
            <a:endParaRPr lang="en-US" sz="1200" b="1" dirty="0"/>
          </a:p>
        </p:txBody>
      </p:sp>
      <p:sp>
        <p:nvSpPr>
          <p:cNvPr id="35" name="TextBox 34"/>
          <p:cNvSpPr txBox="1"/>
          <p:nvPr/>
        </p:nvSpPr>
        <p:spPr>
          <a:xfrm>
            <a:off x="4800600" y="2133600"/>
            <a:ext cx="394403" cy="276999"/>
          </a:xfrm>
          <a:prstGeom prst="rect">
            <a:avLst/>
          </a:prstGeom>
          <a:noFill/>
        </p:spPr>
        <p:txBody>
          <a:bodyPr wrap="none" rtlCol="0">
            <a:spAutoFit/>
          </a:bodyPr>
          <a:lstStyle/>
          <a:p>
            <a:r>
              <a:rPr lang="en-US" sz="1200" b="1" dirty="0" smtClean="0"/>
              <a:t>LTC</a:t>
            </a:r>
            <a:endParaRPr lang="en-US" sz="1200" b="1" dirty="0"/>
          </a:p>
        </p:txBody>
      </p:sp>
      <p:sp>
        <p:nvSpPr>
          <p:cNvPr id="36" name="TextBox 35"/>
          <p:cNvSpPr txBox="1"/>
          <p:nvPr/>
        </p:nvSpPr>
        <p:spPr>
          <a:xfrm>
            <a:off x="4800600" y="2819400"/>
            <a:ext cx="465705" cy="276999"/>
          </a:xfrm>
          <a:prstGeom prst="rect">
            <a:avLst/>
          </a:prstGeom>
          <a:noFill/>
        </p:spPr>
        <p:txBody>
          <a:bodyPr wrap="none" rtlCol="0">
            <a:spAutoFit/>
          </a:bodyPr>
          <a:lstStyle/>
          <a:p>
            <a:r>
              <a:rPr lang="en-US" sz="1200" b="1" dirty="0" smtClean="0"/>
              <a:t>MAJ</a:t>
            </a:r>
            <a:endParaRPr lang="en-US" sz="1200" b="1" dirty="0"/>
          </a:p>
        </p:txBody>
      </p:sp>
      <p:sp>
        <p:nvSpPr>
          <p:cNvPr id="38" name="Rectangle 37"/>
          <p:cNvSpPr/>
          <p:nvPr/>
        </p:nvSpPr>
        <p:spPr>
          <a:xfrm>
            <a:off x="5867400" y="1371600"/>
            <a:ext cx="517804" cy="75513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518102" y="1143000"/>
            <a:ext cx="854529" cy="276999"/>
          </a:xfrm>
          <a:prstGeom prst="rect">
            <a:avLst/>
          </a:prstGeom>
          <a:noFill/>
        </p:spPr>
        <p:txBody>
          <a:bodyPr wrap="none" rtlCol="0">
            <a:spAutoFit/>
          </a:bodyPr>
          <a:lstStyle/>
          <a:p>
            <a:r>
              <a:rPr lang="en-US" sz="1200" b="1" u="sng" dirty="0" smtClean="0"/>
              <a:t>AD Branch</a:t>
            </a:r>
            <a:endParaRPr lang="en-US" sz="1200" b="1" u="sng" dirty="0"/>
          </a:p>
        </p:txBody>
      </p:sp>
      <p:sp>
        <p:nvSpPr>
          <p:cNvPr id="44" name="Rectangle 43"/>
          <p:cNvSpPr/>
          <p:nvPr/>
        </p:nvSpPr>
        <p:spPr>
          <a:xfrm>
            <a:off x="7467600" y="1371600"/>
            <a:ext cx="542964" cy="755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p:cNvGraphicFramePr>
            <a:graphicFrameLocks noGrp="1"/>
          </p:cNvGraphicFramePr>
          <p:nvPr>
            <p:extLst/>
          </p:nvPr>
        </p:nvGraphicFramePr>
        <p:xfrm>
          <a:off x="5271299" y="3817440"/>
          <a:ext cx="3840802" cy="2490840"/>
        </p:xfrm>
        <a:graphic>
          <a:graphicData uri="http://schemas.openxmlformats.org/drawingml/2006/table">
            <a:tbl>
              <a:tblPr firstRow="1" bandRow="1">
                <a:tableStyleId>{5C22544A-7EE6-4342-B048-85BDC9FD1C3A}</a:tableStyleId>
              </a:tblPr>
              <a:tblGrid>
                <a:gridCol w="548686"/>
                <a:gridCol w="548686"/>
                <a:gridCol w="548686"/>
                <a:gridCol w="548686"/>
                <a:gridCol w="548686"/>
                <a:gridCol w="548686"/>
                <a:gridCol w="548686"/>
              </a:tblGrid>
              <a:tr h="244334">
                <a:tc>
                  <a:txBody>
                    <a:bodyPr/>
                    <a:lstStyle/>
                    <a:p>
                      <a:endParaRPr lang="en-US" sz="1100" dirty="0"/>
                    </a:p>
                  </a:txBody>
                  <a:tcPr marL="81445" marR="81445" marT="40722" marB="40722"/>
                </a:tc>
                <a:tc>
                  <a:txBody>
                    <a:bodyPr/>
                    <a:lstStyle/>
                    <a:p>
                      <a:pPr algn="ctr"/>
                      <a:r>
                        <a:rPr lang="en-US" sz="1100" dirty="0" smtClean="0"/>
                        <a:t>2011</a:t>
                      </a:r>
                      <a:endParaRPr lang="en-US" sz="1100" dirty="0"/>
                    </a:p>
                  </a:txBody>
                  <a:tcPr marL="81445" marR="81445" marT="40722" marB="40722"/>
                </a:tc>
                <a:tc>
                  <a:txBody>
                    <a:bodyPr/>
                    <a:lstStyle/>
                    <a:p>
                      <a:pPr algn="ctr"/>
                      <a:r>
                        <a:rPr lang="en-US" sz="1100" dirty="0" smtClean="0"/>
                        <a:t>2012</a:t>
                      </a:r>
                      <a:endParaRPr lang="en-US" sz="1100" dirty="0"/>
                    </a:p>
                  </a:txBody>
                  <a:tcPr marL="81445" marR="81445" marT="40722" marB="40722"/>
                </a:tc>
                <a:tc>
                  <a:txBody>
                    <a:bodyPr/>
                    <a:lstStyle/>
                    <a:p>
                      <a:pPr algn="ctr"/>
                      <a:r>
                        <a:rPr lang="en-US" sz="1100" dirty="0" smtClean="0"/>
                        <a:t>2013</a:t>
                      </a:r>
                      <a:endParaRPr lang="en-US" sz="1100" dirty="0"/>
                    </a:p>
                  </a:txBody>
                  <a:tcPr marL="81445" marR="81445" marT="40722" marB="40722"/>
                </a:tc>
                <a:tc>
                  <a:txBody>
                    <a:bodyPr/>
                    <a:lstStyle/>
                    <a:p>
                      <a:pPr algn="ctr"/>
                      <a:r>
                        <a:rPr lang="en-US" sz="1100" dirty="0" smtClean="0"/>
                        <a:t>2014</a:t>
                      </a:r>
                      <a:endParaRPr lang="en-US" sz="1100" dirty="0"/>
                    </a:p>
                  </a:txBody>
                  <a:tcPr marL="81445" marR="81445" marT="40722" marB="40722"/>
                </a:tc>
                <a:tc>
                  <a:txBody>
                    <a:bodyPr/>
                    <a:lstStyle/>
                    <a:p>
                      <a:pPr algn="ctr"/>
                      <a:r>
                        <a:rPr lang="en-US" sz="1100" dirty="0" smtClean="0"/>
                        <a:t>2015</a:t>
                      </a:r>
                      <a:endParaRPr lang="en-US" sz="1100" dirty="0"/>
                    </a:p>
                  </a:txBody>
                  <a:tcPr marL="81445" marR="81445" marT="40722" marB="40722"/>
                </a:tc>
                <a:tc>
                  <a:txBody>
                    <a:bodyPr/>
                    <a:lstStyle/>
                    <a:p>
                      <a:pPr algn="ctr"/>
                      <a:r>
                        <a:rPr lang="en-US" sz="1100" dirty="0" smtClean="0"/>
                        <a:t>2016</a:t>
                      </a:r>
                      <a:endParaRPr lang="en-US" sz="1100" dirty="0"/>
                    </a:p>
                  </a:txBody>
                  <a:tcPr marL="81445" marR="81445" marT="40722" marB="40722"/>
                </a:tc>
              </a:tr>
              <a:tr h="244334">
                <a:tc>
                  <a:txBody>
                    <a:bodyPr/>
                    <a:lstStyle/>
                    <a:p>
                      <a:r>
                        <a:rPr lang="en-US" sz="1100" dirty="0" smtClean="0"/>
                        <a:t>AR</a:t>
                      </a:r>
                      <a:endParaRPr lang="en-US" sz="1100" dirty="0"/>
                    </a:p>
                  </a:txBody>
                  <a:tcPr marL="81445" marR="81445" marT="40722" marB="40722"/>
                </a:tc>
                <a:tc>
                  <a:txBody>
                    <a:bodyPr/>
                    <a:lstStyle/>
                    <a:p>
                      <a:r>
                        <a:rPr lang="en-US" sz="1100" dirty="0" smtClean="0"/>
                        <a:t>55%</a:t>
                      </a:r>
                      <a:endParaRPr lang="en-US" sz="1100" dirty="0"/>
                    </a:p>
                  </a:txBody>
                  <a:tcPr marL="81445" marR="81445" marT="40722" marB="40722"/>
                </a:tc>
                <a:tc>
                  <a:txBody>
                    <a:bodyPr/>
                    <a:lstStyle/>
                    <a:p>
                      <a:r>
                        <a:rPr lang="en-US" sz="1100" dirty="0" smtClean="0"/>
                        <a:t>48%</a:t>
                      </a:r>
                      <a:endParaRPr lang="en-US" sz="1100" dirty="0"/>
                    </a:p>
                  </a:txBody>
                  <a:tcPr marL="81445" marR="81445" marT="40722" marB="40722"/>
                </a:tc>
                <a:tc>
                  <a:txBody>
                    <a:bodyPr/>
                    <a:lstStyle/>
                    <a:p>
                      <a:r>
                        <a:rPr lang="en-US" sz="1100" dirty="0" smtClean="0"/>
                        <a:t>56.9%</a:t>
                      </a:r>
                      <a:endParaRPr lang="en-US" sz="1100" dirty="0"/>
                    </a:p>
                  </a:txBody>
                  <a:tcPr marL="81445" marR="81445" marT="40722" marB="40722"/>
                </a:tc>
                <a:tc>
                  <a:txBody>
                    <a:bodyPr/>
                    <a:lstStyle/>
                    <a:p>
                      <a:r>
                        <a:rPr lang="en-US" sz="1100" dirty="0" smtClean="0"/>
                        <a:t>41.6%</a:t>
                      </a:r>
                      <a:endParaRPr lang="en-US" sz="1100" dirty="0"/>
                    </a:p>
                  </a:txBody>
                  <a:tcPr marL="81445" marR="81445" marT="40722" marB="40722"/>
                </a:tc>
                <a:tc>
                  <a:txBody>
                    <a:bodyPr/>
                    <a:lstStyle/>
                    <a:p>
                      <a:r>
                        <a:rPr lang="en-US" sz="1100" dirty="0" smtClean="0"/>
                        <a:t>46.3%</a:t>
                      </a:r>
                      <a:endParaRPr lang="en-US" sz="1100" dirty="0"/>
                    </a:p>
                  </a:txBody>
                  <a:tcPr marL="81445" marR="81445" marT="40722" marB="40722"/>
                </a:tc>
                <a:tc>
                  <a:txBody>
                    <a:bodyPr/>
                    <a:lstStyle/>
                    <a:p>
                      <a:r>
                        <a:rPr lang="en-US" sz="1100" dirty="0" smtClean="0"/>
                        <a:t> </a:t>
                      </a:r>
                      <a:endParaRPr lang="en-US" sz="1100" dirty="0"/>
                    </a:p>
                  </a:txBody>
                  <a:tcPr marL="81445" marR="81445" marT="40722" marB="40722">
                    <a:solidFill>
                      <a:srgbClr val="FF0000"/>
                    </a:solidFill>
                  </a:tcPr>
                </a:tc>
              </a:tr>
              <a:tr h="244334">
                <a:tc>
                  <a:txBody>
                    <a:bodyPr/>
                    <a:lstStyle/>
                    <a:p>
                      <a:r>
                        <a:rPr lang="en-US" sz="1100" dirty="0" smtClean="0"/>
                        <a:t>MFE</a:t>
                      </a:r>
                      <a:endParaRPr lang="en-US" sz="1100" dirty="0"/>
                    </a:p>
                  </a:txBody>
                  <a:tcPr marL="81445" marR="81445" marT="40722" marB="40722"/>
                </a:tc>
                <a:tc>
                  <a:txBody>
                    <a:bodyPr/>
                    <a:lstStyle/>
                    <a:p>
                      <a:r>
                        <a:rPr lang="en-US" sz="1100" dirty="0" smtClean="0"/>
                        <a:t>38.3%</a:t>
                      </a:r>
                      <a:endParaRPr lang="en-US" sz="1100" dirty="0"/>
                    </a:p>
                  </a:txBody>
                  <a:tcPr marL="81445" marR="81445" marT="40722" marB="40722"/>
                </a:tc>
                <a:tc>
                  <a:txBody>
                    <a:bodyPr/>
                    <a:lstStyle/>
                    <a:p>
                      <a:r>
                        <a:rPr lang="en-US" sz="1100" dirty="0" smtClean="0"/>
                        <a:t>41.0%</a:t>
                      </a:r>
                      <a:endParaRPr lang="en-US" sz="1100" dirty="0"/>
                    </a:p>
                  </a:txBody>
                  <a:tcPr marL="81445" marR="81445" marT="40722" marB="40722"/>
                </a:tc>
                <a:tc>
                  <a:txBody>
                    <a:bodyPr/>
                    <a:lstStyle/>
                    <a:p>
                      <a:r>
                        <a:rPr lang="en-US" sz="1100" dirty="0" smtClean="0"/>
                        <a:t>42.9%</a:t>
                      </a:r>
                      <a:endParaRPr lang="en-US" sz="1100" dirty="0"/>
                    </a:p>
                  </a:txBody>
                  <a:tcPr marL="81445" marR="81445" marT="40722" marB="40722"/>
                </a:tc>
                <a:tc>
                  <a:txBody>
                    <a:bodyPr/>
                    <a:lstStyle/>
                    <a:p>
                      <a:r>
                        <a:rPr lang="en-US" sz="1100" dirty="0" smtClean="0"/>
                        <a:t>42.5%</a:t>
                      </a:r>
                      <a:endParaRPr lang="en-US" sz="1100" dirty="0"/>
                    </a:p>
                  </a:txBody>
                  <a:tcPr marL="81445" marR="81445" marT="40722" marB="40722"/>
                </a:tc>
                <a:tc>
                  <a:txBody>
                    <a:bodyPr/>
                    <a:lstStyle/>
                    <a:p>
                      <a:r>
                        <a:rPr lang="en-US" sz="1100" dirty="0" smtClean="0"/>
                        <a:t>40.7%</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ARMY</a:t>
                      </a:r>
                      <a:endParaRPr lang="en-US" sz="1100" dirty="0"/>
                    </a:p>
                  </a:txBody>
                  <a:tcPr marL="81445" marR="81445" marT="40722" marB="40722"/>
                </a:tc>
                <a:tc>
                  <a:txBody>
                    <a:bodyPr/>
                    <a:lstStyle/>
                    <a:p>
                      <a:r>
                        <a:rPr lang="en-US" sz="1100" dirty="0" smtClean="0"/>
                        <a:t>36.2%</a:t>
                      </a:r>
                      <a:endParaRPr lang="en-US" sz="1100" dirty="0"/>
                    </a:p>
                  </a:txBody>
                  <a:tcPr marL="81445" marR="81445" marT="40722" marB="40722"/>
                </a:tc>
                <a:tc>
                  <a:txBody>
                    <a:bodyPr/>
                    <a:lstStyle/>
                    <a:p>
                      <a:r>
                        <a:rPr lang="en-US" sz="1100" dirty="0" smtClean="0"/>
                        <a:t>37.3%</a:t>
                      </a:r>
                      <a:endParaRPr lang="en-US" sz="1100" dirty="0"/>
                    </a:p>
                  </a:txBody>
                  <a:tcPr marL="81445" marR="81445" marT="40722" marB="40722"/>
                </a:tc>
                <a:tc>
                  <a:txBody>
                    <a:bodyPr/>
                    <a:lstStyle/>
                    <a:p>
                      <a:r>
                        <a:rPr lang="en-US" sz="1100" dirty="0" smtClean="0"/>
                        <a:t>41.9%</a:t>
                      </a:r>
                      <a:endParaRPr lang="en-US" sz="1100" dirty="0"/>
                    </a:p>
                  </a:txBody>
                  <a:tcPr marL="81445" marR="81445" marT="40722" marB="40722"/>
                </a:tc>
                <a:tc>
                  <a:txBody>
                    <a:bodyPr/>
                    <a:lstStyle/>
                    <a:p>
                      <a:r>
                        <a:rPr lang="en-US" sz="1100" dirty="0" smtClean="0"/>
                        <a:t>40.5%</a:t>
                      </a:r>
                      <a:endParaRPr lang="en-US" sz="1100" dirty="0"/>
                    </a:p>
                  </a:txBody>
                  <a:tcPr marL="81445" marR="81445" marT="40722" marB="40722"/>
                </a:tc>
                <a:tc>
                  <a:txBody>
                    <a:bodyPr/>
                    <a:lstStyle/>
                    <a:p>
                      <a:r>
                        <a:rPr lang="en-US" sz="1100" dirty="0" smtClean="0"/>
                        <a:t>39.4%</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AR</a:t>
                      </a:r>
                      <a:endParaRPr lang="en-US" sz="1100" dirty="0"/>
                    </a:p>
                  </a:txBody>
                  <a:tcPr marL="81445" marR="81445" marT="40722" marB="40722"/>
                </a:tc>
                <a:tc>
                  <a:txBody>
                    <a:bodyPr/>
                    <a:lstStyle/>
                    <a:p>
                      <a:r>
                        <a:rPr lang="en-US" sz="1100" dirty="0" smtClean="0"/>
                        <a:t>91.7%</a:t>
                      </a:r>
                      <a:endParaRPr lang="en-US" sz="1100" dirty="0"/>
                    </a:p>
                  </a:txBody>
                  <a:tcPr marL="81445" marR="81445" marT="40722" marB="40722">
                    <a:solidFill>
                      <a:schemeClr val="accent1">
                        <a:lumMod val="20000"/>
                        <a:lumOff val="80000"/>
                      </a:schemeClr>
                    </a:solidFill>
                  </a:tcPr>
                </a:tc>
                <a:tc>
                  <a:txBody>
                    <a:bodyPr/>
                    <a:lstStyle/>
                    <a:p>
                      <a:r>
                        <a:rPr lang="en-US" sz="1100" dirty="0" smtClean="0"/>
                        <a:t>84.3</a:t>
                      </a:r>
                      <a:endParaRPr lang="en-US" sz="1100" dirty="0"/>
                    </a:p>
                  </a:txBody>
                  <a:tcPr marL="81445" marR="81445" marT="40722" marB="40722">
                    <a:solidFill>
                      <a:schemeClr val="accent1">
                        <a:lumMod val="20000"/>
                        <a:lumOff val="80000"/>
                      </a:schemeClr>
                    </a:solidFill>
                  </a:tcPr>
                </a:tc>
                <a:tc>
                  <a:txBody>
                    <a:bodyPr/>
                    <a:lstStyle/>
                    <a:p>
                      <a:r>
                        <a:rPr lang="en-US" sz="1100" dirty="0" smtClean="0"/>
                        <a:t>77.0%</a:t>
                      </a:r>
                      <a:endParaRPr lang="en-US" sz="1100" dirty="0"/>
                    </a:p>
                  </a:txBody>
                  <a:tcPr marL="81445" marR="81445" marT="40722" marB="40722">
                    <a:solidFill>
                      <a:schemeClr val="accent1">
                        <a:lumMod val="20000"/>
                        <a:lumOff val="80000"/>
                      </a:schemeClr>
                    </a:solidFill>
                  </a:tcPr>
                </a:tc>
                <a:tc>
                  <a:txBody>
                    <a:bodyPr/>
                    <a:lstStyle/>
                    <a:p>
                      <a:r>
                        <a:rPr lang="en-US" sz="1100" dirty="0" smtClean="0"/>
                        <a:t>73.2%</a:t>
                      </a:r>
                      <a:endParaRPr lang="en-US" sz="1100" dirty="0"/>
                    </a:p>
                  </a:txBody>
                  <a:tcPr marL="81445" marR="81445" marT="40722" marB="40722">
                    <a:solidFill>
                      <a:schemeClr val="accent1">
                        <a:lumMod val="20000"/>
                        <a:lumOff val="80000"/>
                      </a:schemeClr>
                    </a:solidFill>
                  </a:tcPr>
                </a:tc>
                <a:tc>
                  <a:txBody>
                    <a:bodyPr/>
                    <a:lstStyle/>
                    <a:p>
                      <a:r>
                        <a:rPr lang="en-US" sz="1100" dirty="0" smtClean="0"/>
                        <a:t>66.7%</a:t>
                      </a:r>
                      <a:endParaRPr lang="en-US" sz="1100" dirty="0"/>
                    </a:p>
                  </a:txBody>
                  <a:tcPr marL="81445" marR="81445" marT="40722" marB="40722">
                    <a:solidFill>
                      <a:schemeClr val="accent1">
                        <a:lumMod val="20000"/>
                        <a:lumOff val="80000"/>
                      </a:schemeClr>
                    </a:solidFill>
                  </a:tcPr>
                </a:tc>
                <a:tc>
                  <a:txBody>
                    <a:bodyPr/>
                    <a:lstStyle/>
                    <a:p>
                      <a:r>
                        <a:rPr lang="en-US" sz="1100" dirty="0" smtClean="0"/>
                        <a:t>69.4%</a:t>
                      </a:r>
                      <a:endParaRPr lang="en-US" sz="1100" dirty="0"/>
                    </a:p>
                  </a:txBody>
                  <a:tcPr marL="81445" marR="81445" marT="40722" marB="40722">
                    <a:solidFill>
                      <a:schemeClr val="accent1">
                        <a:lumMod val="20000"/>
                        <a:lumOff val="80000"/>
                      </a:schemeClr>
                    </a:solidFill>
                  </a:tcPr>
                </a:tc>
              </a:tr>
              <a:tr h="244334">
                <a:tc>
                  <a:txBody>
                    <a:bodyPr/>
                    <a:lstStyle/>
                    <a:p>
                      <a:r>
                        <a:rPr lang="en-US" sz="1100" dirty="0" smtClean="0"/>
                        <a:t>MFE</a:t>
                      </a:r>
                      <a:endParaRPr lang="en-US" sz="1100" dirty="0"/>
                    </a:p>
                  </a:txBody>
                  <a:tcPr marL="81445" marR="81445" marT="40722" marB="40722"/>
                </a:tc>
                <a:tc>
                  <a:txBody>
                    <a:bodyPr/>
                    <a:lstStyle/>
                    <a:p>
                      <a:r>
                        <a:rPr lang="en-US" sz="1100" dirty="0" smtClean="0"/>
                        <a:t>92.9%</a:t>
                      </a:r>
                      <a:endParaRPr lang="en-US" sz="1100" dirty="0"/>
                    </a:p>
                  </a:txBody>
                  <a:tcPr marL="81445" marR="81445" marT="40722" marB="40722"/>
                </a:tc>
                <a:tc>
                  <a:txBody>
                    <a:bodyPr/>
                    <a:lstStyle/>
                    <a:p>
                      <a:r>
                        <a:rPr lang="en-US" sz="1100" dirty="0" smtClean="0"/>
                        <a:t>84.6%</a:t>
                      </a:r>
                      <a:endParaRPr lang="en-US" sz="1100" dirty="0"/>
                    </a:p>
                  </a:txBody>
                  <a:tcPr marL="81445" marR="81445" marT="40722" marB="40722"/>
                </a:tc>
                <a:tc>
                  <a:txBody>
                    <a:bodyPr/>
                    <a:lstStyle/>
                    <a:p>
                      <a:r>
                        <a:rPr lang="en-US" sz="1100" dirty="0" smtClean="0"/>
                        <a:t>71.8%</a:t>
                      </a:r>
                      <a:endParaRPr lang="en-US" sz="1100" dirty="0"/>
                    </a:p>
                  </a:txBody>
                  <a:tcPr marL="81445" marR="81445" marT="40722" marB="40722"/>
                </a:tc>
                <a:tc>
                  <a:txBody>
                    <a:bodyPr/>
                    <a:lstStyle/>
                    <a:p>
                      <a:r>
                        <a:rPr lang="en-US" sz="1100" dirty="0" smtClean="0"/>
                        <a:t>63.1</a:t>
                      </a:r>
                      <a:endParaRPr lang="en-US" sz="1100" dirty="0"/>
                    </a:p>
                  </a:txBody>
                  <a:tcPr marL="81445" marR="81445" marT="40722" marB="40722"/>
                </a:tc>
                <a:tc>
                  <a:txBody>
                    <a:bodyPr/>
                    <a:lstStyle/>
                    <a:p>
                      <a:r>
                        <a:rPr lang="en-US" sz="1100" dirty="0" smtClean="0"/>
                        <a:t>60.5%</a:t>
                      </a:r>
                      <a:endParaRPr lang="en-US" sz="1100" dirty="0"/>
                    </a:p>
                  </a:txBody>
                  <a:tcPr marL="81445" marR="81445" marT="40722" marB="40722"/>
                </a:tc>
                <a:tc>
                  <a:txBody>
                    <a:bodyPr/>
                    <a:lstStyle/>
                    <a:p>
                      <a:r>
                        <a:rPr lang="en-US" sz="1100" dirty="0" smtClean="0"/>
                        <a:t>59.6</a:t>
                      </a:r>
                      <a:endParaRPr lang="en-US" sz="1100" dirty="0"/>
                    </a:p>
                  </a:txBody>
                  <a:tcPr marL="81445" marR="81445" marT="40722" marB="40722"/>
                </a:tc>
              </a:tr>
              <a:tr h="244334">
                <a:tc>
                  <a:txBody>
                    <a:bodyPr/>
                    <a:lstStyle/>
                    <a:p>
                      <a:r>
                        <a:rPr lang="en-US" sz="1100" dirty="0" smtClean="0"/>
                        <a:t>Army</a:t>
                      </a:r>
                      <a:endParaRPr lang="en-US" sz="1100" dirty="0"/>
                    </a:p>
                  </a:txBody>
                  <a:tcPr marL="81445" marR="81445" marT="40722" marB="40722"/>
                </a:tc>
                <a:tc>
                  <a:txBody>
                    <a:bodyPr/>
                    <a:lstStyle/>
                    <a:p>
                      <a:r>
                        <a:rPr lang="en-US" sz="1100" dirty="0" smtClean="0"/>
                        <a:t>86.8%</a:t>
                      </a:r>
                      <a:endParaRPr lang="en-US" sz="1100" dirty="0"/>
                    </a:p>
                  </a:txBody>
                  <a:tcPr marL="81445" marR="81445" marT="40722" marB="40722"/>
                </a:tc>
                <a:tc>
                  <a:txBody>
                    <a:bodyPr/>
                    <a:lstStyle/>
                    <a:p>
                      <a:r>
                        <a:rPr lang="en-US" sz="1100" dirty="0" smtClean="0"/>
                        <a:t>82.5%</a:t>
                      </a:r>
                      <a:endParaRPr lang="en-US" sz="1100" dirty="0"/>
                    </a:p>
                  </a:txBody>
                  <a:tcPr marL="81445" marR="81445" marT="40722" marB="40722"/>
                </a:tc>
                <a:tc>
                  <a:txBody>
                    <a:bodyPr/>
                    <a:lstStyle/>
                    <a:p>
                      <a:r>
                        <a:rPr lang="en-US" sz="1100" dirty="0" smtClean="0"/>
                        <a:t>71.9%</a:t>
                      </a:r>
                      <a:endParaRPr lang="en-US" sz="1100" dirty="0"/>
                    </a:p>
                  </a:txBody>
                  <a:tcPr marL="81445" marR="81445" marT="40722" marB="40722"/>
                </a:tc>
                <a:tc>
                  <a:txBody>
                    <a:bodyPr/>
                    <a:lstStyle/>
                    <a:p>
                      <a:r>
                        <a:rPr lang="en-US" sz="1100" dirty="0" smtClean="0"/>
                        <a:t>63.0</a:t>
                      </a:r>
                      <a:endParaRPr lang="en-US" sz="1100" dirty="0"/>
                    </a:p>
                  </a:txBody>
                  <a:tcPr marL="81445" marR="81445" marT="40722" marB="40722"/>
                </a:tc>
                <a:tc>
                  <a:txBody>
                    <a:bodyPr/>
                    <a:lstStyle/>
                    <a:p>
                      <a:r>
                        <a:rPr lang="en-US" sz="1100" dirty="0" smtClean="0"/>
                        <a:t>60.4%</a:t>
                      </a:r>
                      <a:endParaRPr lang="en-US" sz="1100" dirty="0"/>
                    </a:p>
                  </a:txBody>
                  <a:tcPr marL="81445" marR="81445" marT="40722" marB="40722"/>
                </a:tc>
                <a:tc>
                  <a:txBody>
                    <a:bodyPr/>
                    <a:lstStyle/>
                    <a:p>
                      <a:r>
                        <a:rPr lang="en-US" sz="1100" dirty="0" smtClean="0"/>
                        <a:t>59.6</a:t>
                      </a:r>
                      <a:endParaRPr lang="en-US" sz="1100" dirty="0"/>
                    </a:p>
                  </a:txBody>
                  <a:tcPr marL="81445" marR="81445" marT="40722" marB="40722"/>
                </a:tc>
              </a:tr>
              <a:tr h="244334">
                <a:tc>
                  <a:txBody>
                    <a:bodyPr/>
                    <a:lstStyle/>
                    <a:p>
                      <a:r>
                        <a:rPr lang="en-US" sz="1100" dirty="0" smtClean="0"/>
                        <a:t>AR</a:t>
                      </a:r>
                      <a:endParaRPr lang="en-US" sz="1100" dirty="0"/>
                    </a:p>
                  </a:txBody>
                  <a:tcPr marL="81445" marR="81445" marT="40722" marB="40722"/>
                </a:tc>
                <a:tc>
                  <a:txBody>
                    <a:bodyPr/>
                    <a:lstStyle/>
                    <a:p>
                      <a:r>
                        <a:rPr lang="en-US" sz="1100" dirty="0" smtClean="0"/>
                        <a:t>64.1%</a:t>
                      </a:r>
                      <a:endParaRPr lang="en-US" sz="1100" dirty="0"/>
                    </a:p>
                  </a:txBody>
                  <a:tcPr marL="81445" marR="81445" marT="40722" marB="40722"/>
                </a:tc>
                <a:tc>
                  <a:txBody>
                    <a:bodyPr/>
                    <a:lstStyle/>
                    <a:p>
                      <a:r>
                        <a:rPr lang="en-US" sz="1100" dirty="0" smtClean="0"/>
                        <a:t>93.8%</a:t>
                      </a:r>
                      <a:endParaRPr lang="en-US" sz="1100" dirty="0"/>
                    </a:p>
                  </a:txBody>
                  <a:tcPr marL="81445" marR="81445" marT="40722" marB="40722"/>
                </a:tc>
                <a:tc>
                  <a:txBody>
                    <a:bodyPr/>
                    <a:lstStyle/>
                    <a:p>
                      <a:r>
                        <a:rPr lang="en-US" sz="1100" dirty="0" smtClean="0"/>
                        <a:t>82.1%</a:t>
                      </a:r>
                      <a:endParaRPr lang="en-US" sz="1100" dirty="0"/>
                    </a:p>
                  </a:txBody>
                  <a:tcPr marL="81445" marR="81445" marT="40722" marB="40722"/>
                </a:tc>
                <a:tc>
                  <a:txBody>
                    <a:bodyPr/>
                    <a:lstStyle/>
                    <a:p>
                      <a:r>
                        <a:rPr lang="en-US" sz="1100" dirty="0" smtClean="0"/>
                        <a:t>73.2%</a:t>
                      </a:r>
                      <a:endParaRPr lang="en-US" sz="1100" dirty="0"/>
                    </a:p>
                  </a:txBody>
                  <a:tcPr marL="81445" marR="81445" marT="40722" marB="40722"/>
                </a:tc>
                <a:tc>
                  <a:txBody>
                    <a:bodyPr/>
                    <a:lstStyle/>
                    <a:p>
                      <a:r>
                        <a:rPr lang="en-US" sz="1100" dirty="0" smtClean="0"/>
                        <a:t>79.6%</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MFE</a:t>
                      </a:r>
                      <a:endParaRPr lang="en-US" sz="1100" dirty="0"/>
                    </a:p>
                  </a:txBody>
                  <a:tcPr marL="81445" marR="81445" marT="40722" marB="40722"/>
                </a:tc>
                <a:tc>
                  <a:txBody>
                    <a:bodyPr/>
                    <a:lstStyle/>
                    <a:p>
                      <a:r>
                        <a:rPr lang="en-US" sz="1100" dirty="0" smtClean="0"/>
                        <a:t>92.2%</a:t>
                      </a:r>
                      <a:endParaRPr lang="en-US" sz="1100" dirty="0"/>
                    </a:p>
                  </a:txBody>
                  <a:tcPr marL="81445" marR="81445" marT="40722" marB="40722"/>
                </a:tc>
                <a:tc>
                  <a:txBody>
                    <a:bodyPr/>
                    <a:lstStyle/>
                    <a:p>
                      <a:r>
                        <a:rPr lang="en-US" sz="1100" dirty="0" smtClean="0"/>
                        <a:t>88.2%</a:t>
                      </a:r>
                      <a:endParaRPr lang="en-US" sz="1100" dirty="0"/>
                    </a:p>
                  </a:txBody>
                  <a:tcPr marL="81445" marR="81445" marT="40722" marB="40722"/>
                </a:tc>
                <a:tc>
                  <a:txBody>
                    <a:bodyPr/>
                    <a:lstStyle/>
                    <a:p>
                      <a:r>
                        <a:rPr lang="en-US" sz="1100" dirty="0" smtClean="0"/>
                        <a:t>83.4%</a:t>
                      </a:r>
                      <a:endParaRPr lang="en-US" sz="1100" dirty="0"/>
                    </a:p>
                  </a:txBody>
                  <a:tcPr marL="81445" marR="81445" marT="40722" marB="40722"/>
                </a:tc>
                <a:tc>
                  <a:txBody>
                    <a:bodyPr/>
                    <a:lstStyle/>
                    <a:p>
                      <a:r>
                        <a:rPr lang="en-US" sz="1100" dirty="0" smtClean="0"/>
                        <a:t>66.4</a:t>
                      </a:r>
                      <a:endParaRPr lang="en-US" sz="1100" dirty="0"/>
                    </a:p>
                  </a:txBody>
                  <a:tcPr marL="81445" marR="81445" marT="40722" marB="40722"/>
                </a:tc>
                <a:tc>
                  <a:txBody>
                    <a:bodyPr/>
                    <a:lstStyle/>
                    <a:p>
                      <a:r>
                        <a:rPr lang="en-US" sz="1100" dirty="0" smtClean="0"/>
                        <a:t>70.3%</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r h="244334">
                <a:tc>
                  <a:txBody>
                    <a:bodyPr/>
                    <a:lstStyle/>
                    <a:p>
                      <a:r>
                        <a:rPr lang="en-US" sz="1100" dirty="0" smtClean="0"/>
                        <a:t>Army</a:t>
                      </a:r>
                      <a:endParaRPr lang="en-US" sz="1100" dirty="0"/>
                    </a:p>
                  </a:txBody>
                  <a:tcPr marL="81445" marR="81445" marT="40722" marB="40722"/>
                </a:tc>
                <a:tc>
                  <a:txBody>
                    <a:bodyPr/>
                    <a:lstStyle/>
                    <a:p>
                      <a:r>
                        <a:rPr lang="en-US" sz="1100" dirty="0" smtClean="0"/>
                        <a:t>93.3%</a:t>
                      </a:r>
                      <a:endParaRPr lang="en-US" sz="1100" dirty="0"/>
                    </a:p>
                  </a:txBody>
                  <a:tcPr marL="81445" marR="81445" marT="40722" marB="40722"/>
                </a:tc>
                <a:tc>
                  <a:txBody>
                    <a:bodyPr/>
                    <a:lstStyle/>
                    <a:p>
                      <a:r>
                        <a:rPr lang="en-US" sz="1100" dirty="0" smtClean="0"/>
                        <a:t>88.6%</a:t>
                      </a:r>
                      <a:endParaRPr lang="en-US" sz="1100" dirty="0"/>
                    </a:p>
                  </a:txBody>
                  <a:tcPr marL="81445" marR="81445" marT="40722" marB="40722"/>
                </a:tc>
                <a:tc>
                  <a:txBody>
                    <a:bodyPr/>
                    <a:lstStyle/>
                    <a:p>
                      <a:r>
                        <a:rPr lang="en-US" sz="1100" dirty="0" smtClean="0"/>
                        <a:t>83.5%</a:t>
                      </a:r>
                      <a:endParaRPr lang="en-US" sz="1100" dirty="0"/>
                    </a:p>
                  </a:txBody>
                  <a:tcPr marL="81445" marR="81445" marT="40722" marB="40722"/>
                </a:tc>
                <a:tc>
                  <a:txBody>
                    <a:bodyPr/>
                    <a:lstStyle/>
                    <a:p>
                      <a:r>
                        <a:rPr lang="en-US" sz="1100" smtClean="0"/>
                        <a:t>65.6</a:t>
                      </a:r>
                      <a:endParaRPr lang="en-US" sz="1100" dirty="0"/>
                    </a:p>
                  </a:txBody>
                  <a:tcPr marL="81445" marR="81445" marT="40722" marB="40722"/>
                </a:tc>
                <a:tc>
                  <a:txBody>
                    <a:bodyPr/>
                    <a:lstStyle/>
                    <a:p>
                      <a:r>
                        <a:rPr lang="en-US" sz="1100" dirty="0" smtClean="0"/>
                        <a:t>69.6%</a:t>
                      </a:r>
                      <a:endParaRPr lang="en-US" sz="1100" dirty="0"/>
                    </a:p>
                  </a:txBody>
                  <a:tcPr marL="81445" marR="81445" marT="40722" marB="40722"/>
                </a:tc>
                <a:tc>
                  <a:txBody>
                    <a:bodyPr/>
                    <a:lstStyle/>
                    <a:p>
                      <a:endParaRPr lang="en-US" sz="1100" dirty="0"/>
                    </a:p>
                  </a:txBody>
                  <a:tcPr marL="81445" marR="81445" marT="40722" marB="40722">
                    <a:solidFill>
                      <a:srgbClr val="FF0000"/>
                    </a:solidFill>
                  </a:tcPr>
                </a:tc>
              </a:tr>
            </a:tbl>
          </a:graphicData>
        </a:graphic>
      </p:graphicFrame>
      <p:sp>
        <p:nvSpPr>
          <p:cNvPr id="46" name="TextBox 45"/>
          <p:cNvSpPr txBox="1"/>
          <p:nvPr/>
        </p:nvSpPr>
        <p:spPr>
          <a:xfrm>
            <a:off x="4800600" y="4038600"/>
            <a:ext cx="435184" cy="276999"/>
          </a:xfrm>
          <a:prstGeom prst="rect">
            <a:avLst/>
          </a:prstGeom>
          <a:noFill/>
        </p:spPr>
        <p:txBody>
          <a:bodyPr wrap="none" rtlCol="0">
            <a:spAutoFit/>
          </a:bodyPr>
          <a:lstStyle/>
          <a:p>
            <a:r>
              <a:rPr lang="en-US" sz="1200" b="1" dirty="0" smtClean="0"/>
              <a:t>COL</a:t>
            </a:r>
            <a:endParaRPr lang="en-US" sz="1200" b="1" dirty="0"/>
          </a:p>
        </p:txBody>
      </p:sp>
      <p:sp>
        <p:nvSpPr>
          <p:cNvPr id="47" name="TextBox 46"/>
          <p:cNvSpPr txBox="1"/>
          <p:nvPr/>
        </p:nvSpPr>
        <p:spPr>
          <a:xfrm>
            <a:off x="4800600" y="4800600"/>
            <a:ext cx="394403" cy="276999"/>
          </a:xfrm>
          <a:prstGeom prst="rect">
            <a:avLst/>
          </a:prstGeom>
          <a:noFill/>
        </p:spPr>
        <p:txBody>
          <a:bodyPr wrap="none" rtlCol="0">
            <a:spAutoFit/>
          </a:bodyPr>
          <a:lstStyle/>
          <a:p>
            <a:r>
              <a:rPr lang="en-US" sz="1200" b="1" dirty="0" smtClean="0"/>
              <a:t>LTC</a:t>
            </a:r>
            <a:endParaRPr lang="en-US" sz="1200" b="1" dirty="0"/>
          </a:p>
        </p:txBody>
      </p:sp>
      <p:sp>
        <p:nvSpPr>
          <p:cNvPr id="48" name="TextBox 47"/>
          <p:cNvSpPr txBox="1"/>
          <p:nvPr/>
        </p:nvSpPr>
        <p:spPr>
          <a:xfrm>
            <a:off x="4800600" y="5562600"/>
            <a:ext cx="465705" cy="276999"/>
          </a:xfrm>
          <a:prstGeom prst="rect">
            <a:avLst/>
          </a:prstGeom>
          <a:noFill/>
        </p:spPr>
        <p:txBody>
          <a:bodyPr wrap="none" rtlCol="0">
            <a:spAutoFit/>
          </a:bodyPr>
          <a:lstStyle/>
          <a:p>
            <a:r>
              <a:rPr lang="en-US" sz="1200" b="1" dirty="0" smtClean="0"/>
              <a:t>MAJ</a:t>
            </a:r>
            <a:endParaRPr lang="en-US" sz="1200" b="1" dirty="0"/>
          </a:p>
        </p:txBody>
      </p:sp>
      <p:sp>
        <p:nvSpPr>
          <p:cNvPr id="54" name="Rectangle 53"/>
          <p:cNvSpPr/>
          <p:nvPr/>
        </p:nvSpPr>
        <p:spPr>
          <a:xfrm>
            <a:off x="5804890" y="5598016"/>
            <a:ext cx="548414" cy="721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517066" y="3810000"/>
            <a:ext cx="843308" cy="276999"/>
          </a:xfrm>
          <a:prstGeom prst="rect">
            <a:avLst/>
          </a:prstGeom>
          <a:noFill/>
        </p:spPr>
        <p:txBody>
          <a:bodyPr wrap="none" rtlCol="0">
            <a:spAutoFit/>
          </a:bodyPr>
          <a:lstStyle/>
          <a:p>
            <a:r>
              <a:rPr lang="en-US" sz="1200" b="1" u="sng" dirty="0" smtClean="0"/>
              <a:t>AR Branch</a:t>
            </a:r>
            <a:endParaRPr lang="en-US" sz="1200" b="1" u="sng" dirty="0"/>
          </a:p>
        </p:txBody>
      </p:sp>
      <p:sp>
        <p:nvSpPr>
          <p:cNvPr id="72" name="Rectangle 71"/>
          <p:cNvSpPr/>
          <p:nvPr/>
        </p:nvSpPr>
        <p:spPr>
          <a:xfrm>
            <a:off x="6400800" y="1371600"/>
            <a:ext cx="517804" cy="75513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001000" y="1371600"/>
            <a:ext cx="542964" cy="755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400800" y="2133600"/>
            <a:ext cx="542964"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934200" y="2133600"/>
            <a:ext cx="542964"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7467600" y="2133600"/>
            <a:ext cx="542964"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867400" y="2895600"/>
            <a:ext cx="542964"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400800" y="2819400"/>
            <a:ext cx="542964" cy="755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934200" y="2819400"/>
            <a:ext cx="542964" cy="75513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467600" y="2819400"/>
            <a:ext cx="542964" cy="755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001000" y="2819400"/>
            <a:ext cx="542964" cy="755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362200" y="1371600"/>
            <a:ext cx="542964" cy="755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895600" y="1371600"/>
            <a:ext cx="542964" cy="755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429000" y="1371600"/>
            <a:ext cx="542964" cy="755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579264" y="2133600"/>
            <a:ext cx="542964"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6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6790</TotalTime>
  <Words>3180</Words>
  <Application>Microsoft Office PowerPoint</Application>
  <PresentationFormat>On-screen Show (4:3)</PresentationFormat>
  <Paragraphs>1003</Paragraphs>
  <Slides>19</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8" baseType="lpstr">
      <vt:lpstr> Arial</vt:lpstr>
      <vt:lpstr>Arial</vt:lpstr>
      <vt:lpstr>Arial Narrow</vt:lpstr>
      <vt:lpstr>Calibri</vt:lpstr>
      <vt:lpstr>Calibri Light</vt:lpstr>
      <vt:lpstr>Wingdings</vt:lpstr>
      <vt:lpstr>Office Theme</vt:lpstr>
      <vt:lpstr>Custom Design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Ukraine’s Artillery Duel</vt:lpstr>
      <vt:lpstr>VIDEO</vt:lpstr>
      <vt:lpstr>Loss of Capacity</vt:lpstr>
      <vt:lpstr>PowerPoint Presentation</vt:lpstr>
      <vt:lpstr>Going Back to the Force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Folland, John M CPT NG USA</dc:creator>
  <cp:lastModifiedBy>McMahan, Curtis S CTR USA TRADOC</cp:lastModifiedBy>
  <cp:revision>302</cp:revision>
  <dcterms:created xsi:type="dcterms:W3CDTF">2006-08-16T00:00:00Z</dcterms:created>
  <dcterms:modified xsi:type="dcterms:W3CDTF">2016-04-29T13:54:40Z</dcterms:modified>
</cp:coreProperties>
</file>