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335" r:id="rId3"/>
    <p:sldId id="328" r:id="rId4"/>
    <p:sldId id="337" r:id="rId5"/>
    <p:sldId id="333" r:id="rId6"/>
    <p:sldId id="329" r:id="rId7"/>
    <p:sldId id="330" r:id="rId8"/>
    <p:sldId id="331" r:id="rId9"/>
    <p:sldId id="332" r:id="rId10"/>
    <p:sldId id="336" r:id="rId11"/>
    <p:sldId id="334" r:id="rId12"/>
    <p:sldId id="340" r:id="rId13"/>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66" autoAdjust="0"/>
    <p:restoredTop sz="87961" autoAdjust="0"/>
  </p:normalViewPr>
  <p:slideViewPr>
    <p:cSldViewPr>
      <p:cViewPr>
        <p:scale>
          <a:sx n="75" d="100"/>
          <a:sy n="75" d="100"/>
        </p:scale>
        <p:origin x="-1522"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9110CB4F-A6B3-47F3-BB62-EF1DBBD660DF}" type="datetimeFigureOut">
              <a:rPr lang="en-US"/>
              <a:pPr>
                <a:defRPr/>
              </a:pPr>
              <a:t>1/30/2015</a:t>
            </a:fld>
            <a:endParaRPr lang="en-US"/>
          </a:p>
        </p:txBody>
      </p:sp>
      <p:sp>
        <p:nvSpPr>
          <p:cNvPr id="4" name="Footer Placeholder 3"/>
          <p:cNvSpPr>
            <a:spLocks noGrp="1"/>
          </p:cNvSpPr>
          <p:nvPr>
            <p:ph type="ftr" sz="quarter" idx="2"/>
          </p:nvPr>
        </p:nvSpPr>
        <p:spPr>
          <a:xfrm>
            <a:off x="0" y="6657975"/>
            <a:ext cx="4029075" cy="350838"/>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6E9D7D56-49A5-4636-A0F8-96B320AA9E4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4BA43513-435E-436F-B339-FF4E48DF131F}" type="datetimeFigureOut">
              <a:rPr lang="en-US"/>
              <a:pPr>
                <a:defRPr/>
              </a:pPr>
              <a:t>1/30/2015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57975"/>
            <a:ext cx="4029075" cy="3508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8E971CD7-7418-4A4B-A9D3-D66247D590F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739FF3-D369-4D53-9991-DEE4C37FD7F3}" type="slidenum">
              <a:rPr lang="en-US" smtClean="0">
                <a:solidFill>
                  <a:srgbClr val="000000"/>
                </a:solidFill>
                <a:latin typeface="Times New Roman" pitchFamily="18" charset="0"/>
                <a:cs typeface="Arial" charset="0"/>
              </a:rPr>
              <a:pPr fontAlgn="base">
                <a:spcBef>
                  <a:spcPct val="0"/>
                </a:spcBef>
                <a:spcAft>
                  <a:spcPct val="0"/>
                </a:spcAft>
              </a:pPr>
              <a:t>1</a:t>
            </a:fld>
            <a:endParaRPr lang="en-US" smtClean="0">
              <a:solidFill>
                <a:srgbClr val="000000"/>
              </a:solidFill>
              <a:latin typeface="Times New Roman" pitchFamily="18" charset="0"/>
              <a:cs typeface="Arial" charset="0"/>
            </a:endParaRPr>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2E991AF6-71A4-42B3-884F-EBF1915D9068}" type="datetimeFigureOut">
              <a:rPr lang="en-US"/>
              <a:pPr>
                <a:defRPr/>
              </a:pPr>
              <a:t>1/30/2015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a:xfrm>
            <a:off x="6553200" y="6324600"/>
            <a:ext cx="2133600" cy="396875"/>
          </a:xfrm>
        </p:spPr>
        <p:txBody>
          <a:bodyPr/>
          <a:lstStyle>
            <a:lvl1pPr>
              <a:defRPr>
                <a:latin typeface="Arial" pitchFamily="34" charset="0"/>
                <a:cs typeface="Arial" pitchFamily="34" charset="0"/>
              </a:defRPr>
            </a:lvl1pPr>
          </a:lstStyle>
          <a:p>
            <a:pPr>
              <a:defRPr/>
            </a:pPr>
            <a:fld id="{1FECA105-0B08-4C55-9B68-C74B616C8D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630"/>
            <a:ext cx="9144000" cy="457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C4AD1D2A-D6A1-4412-A606-08CE49EC18B7}" type="datetimeFigureOut">
              <a:rPr lang="en-US"/>
              <a:pPr>
                <a:defRPr/>
              </a:pPr>
              <a:t>1/30/2015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a:xfrm>
            <a:off x="6553200" y="6324600"/>
            <a:ext cx="2133600" cy="396875"/>
          </a:xfrm>
        </p:spPr>
        <p:txBody>
          <a:bodyPr/>
          <a:lstStyle>
            <a:lvl1pPr>
              <a:defRPr/>
            </a:lvl1pPr>
          </a:lstStyle>
          <a:p>
            <a:pPr>
              <a:defRPr/>
            </a:pPr>
            <a:fld id="{8CE5CBED-4DC1-4717-A4F0-2E5F8F490D6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D516F847-2F8E-4D98-8085-FA9869802B5B}" type="datetimeFigureOut">
              <a:rPr lang="en-US"/>
              <a:pPr>
                <a:defRPr/>
              </a:pPr>
              <a:t>1/30/2015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a:xfrm>
            <a:off x="6553200" y="6324600"/>
            <a:ext cx="2133600" cy="396875"/>
          </a:xfrm>
        </p:spPr>
        <p:txBody>
          <a:bodyPr/>
          <a:lstStyle>
            <a:lvl1pPr>
              <a:defRPr>
                <a:latin typeface="Arial" pitchFamily="34" charset="0"/>
                <a:cs typeface="Arial" pitchFamily="34" charset="0"/>
              </a:defRPr>
            </a:lvl1pPr>
          </a:lstStyle>
          <a:p>
            <a:pPr>
              <a:defRPr/>
            </a:pPr>
            <a:fld id="{4127D485-E929-4509-8F94-20232F3F2B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630"/>
            <a:ext cx="9144000" cy="457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33346E36-A684-4420-AE19-42CB4D366274}" type="datetimeFigureOut">
              <a:rPr lang="en-US"/>
              <a:pPr>
                <a:defRPr/>
              </a:pPr>
              <a:t>1/30/2015</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7" name="Slide Number Placeholder 5"/>
          <p:cNvSpPr>
            <a:spLocks noGrp="1"/>
          </p:cNvSpPr>
          <p:nvPr>
            <p:ph type="sldNum" sz="quarter" idx="12"/>
          </p:nvPr>
        </p:nvSpPr>
        <p:spPr>
          <a:xfrm>
            <a:off x="6553200" y="6324600"/>
            <a:ext cx="2133600" cy="396875"/>
          </a:xfrm>
        </p:spPr>
        <p:txBody>
          <a:bodyPr/>
          <a:lstStyle>
            <a:lvl1pPr>
              <a:defRPr/>
            </a:lvl1pPr>
          </a:lstStyle>
          <a:p>
            <a:pPr>
              <a:defRPr/>
            </a:pPr>
            <a:fld id="{08D4DDB8-2A95-4392-AC8C-A837BEB0C1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2630"/>
            <a:ext cx="9144000" cy="457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19ED57A1-5CE0-4C15-9FB6-B459C5314D7F}" type="datetimeFigureOut">
              <a:rPr lang="en-US"/>
              <a:pPr>
                <a:defRPr/>
              </a:pPr>
              <a:t>1/30/2015</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9" name="Slide Number Placeholder 5"/>
          <p:cNvSpPr>
            <a:spLocks noGrp="1"/>
          </p:cNvSpPr>
          <p:nvPr>
            <p:ph type="sldNum" sz="quarter" idx="12"/>
          </p:nvPr>
        </p:nvSpPr>
        <p:spPr>
          <a:xfrm>
            <a:off x="6553200" y="6324600"/>
            <a:ext cx="2133600" cy="396875"/>
          </a:xfrm>
        </p:spPr>
        <p:txBody>
          <a:bodyPr/>
          <a:lstStyle>
            <a:lvl1pPr>
              <a:defRPr/>
            </a:lvl1pPr>
          </a:lstStyle>
          <a:p>
            <a:pPr>
              <a:defRPr/>
            </a:pPr>
            <a:fld id="{D3625A6E-F448-453B-B7FD-7565EB791C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2630"/>
            <a:ext cx="9144000" cy="457200"/>
          </a:xfrm>
          <a:prstGeom prst="rect">
            <a:avLst/>
          </a:prstGeo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DB22D83F-40F8-4BF6-BB8A-57BA1D4FB48F}" type="datetimeFigureOut">
              <a:rPr lang="en-US"/>
              <a:pPr>
                <a:defRPr/>
              </a:pPr>
              <a:t>1/30/2015</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5" name="Slide Number Placeholder 5"/>
          <p:cNvSpPr>
            <a:spLocks noGrp="1"/>
          </p:cNvSpPr>
          <p:nvPr>
            <p:ph type="sldNum" sz="quarter" idx="12"/>
          </p:nvPr>
        </p:nvSpPr>
        <p:spPr>
          <a:xfrm>
            <a:off x="6553200" y="6324600"/>
            <a:ext cx="2133600" cy="396875"/>
          </a:xfrm>
        </p:spPr>
        <p:txBody>
          <a:bodyPr/>
          <a:lstStyle>
            <a:lvl1pPr>
              <a:defRPr/>
            </a:lvl1pPr>
          </a:lstStyle>
          <a:p>
            <a:pPr>
              <a:defRPr/>
            </a:pPr>
            <a:fld id="{40BA6D28-668A-4E70-8751-34F91868F44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pPr>
              <a:defRPr/>
            </a:pPr>
            <a:fld id="{01E1690B-A3E8-4F25-9DFA-96F5A838C9A6}" type="datetimeFigureOut">
              <a:rPr lang="en-US"/>
              <a:pPr>
                <a:defRPr/>
              </a:pPr>
              <a:t>1/30/2015</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4" name="Slide Number Placeholder 5"/>
          <p:cNvSpPr>
            <a:spLocks noGrp="1"/>
          </p:cNvSpPr>
          <p:nvPr>
            <p:ph type="sldNum" sz="quarter" idx="12"/>
          </p:nvPr>
        </p:nvSpPr>
        <p:spPr>
          <a:xfrm>
            <a:off x="6553200" y="6324600"/>
            <a:ext cx="2133600" cy="396875"/>
          </a:xfrm>
        </p:spPr>
        <p:txBody>
          <a:bodyPr/>
          <a:lstStyle>
            <a:lvl1pPr>
              <a:defRPr/>
            </a:lvl1pPr>
          </a:lstStyle>
          <a:p>
            <a:pPr>
              <a:defRPr/>
            </a:pPr>
            <a:fld id="{34CDC55C-5F0C-42ED-9441-484D2478ED2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0668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17"/>
          <p:cNvSpPr>
            <a:spLocks noChangeArrowheads="1"/>
          </p:cNvSpPr>
          <p:nvPr userDrawn="1"/>
        </p:nvSpPr>
        <p:spPr bwMode="auto">
          <a:xfrm>
            <a:off x="0" y="0"/>
            <a:ext cx="9144000" cy="457200"/>
          </a:xfrm>
          <a:prstGeom prst="rect">
            <a:avLst/>
          </a:prstGeom>
          <a:gradFill rotWithShape="1">
            <a:gsLst>
              <a:gs pos="0">
                <a:srgbClr val="000000"/>
              </a:gs>
              <a:gs pos="100000">
                <a:srgbClr val="F20000"/>
              </a:gs>
            </a:gsLst>
            <a:lin ang="0" scaled="1"/>
          </a:gradFill>
          <a:ln w="19050" algn="ctr">
            <a:solidFill>
              <a:schemeClr val="tx1"/>
            </a:solidFill>
            <a:miter lim="800000"/>
            <a:headEnd/>
            <a:tailEnd/>
          </a:ln>
          <a:effectLst/>
        </p:spPr>
        <p:txBody>
          <a:bodyPr wrap="none" lIns="0" tIns="0" rIns="0" bIns="0" anchor="ctr">
            <a:spAutoFit/>
          </a:bodyPr>
          <a:lstStyle/>
          <a:p>
            <a:pPr fontAlgn="auto">
              <a:spcBef>
                <a:spcPts val="0"/>
              </a:spcBef>
              <a:spcAft>
                <a:spcPts val="0"/>
              </a:spcAft>
              <a:defRPr/>
            </a:pPr>
            <a:endParaRPr lang="en-US" sz="1000">
              <a:latin typeface="Arial" pitchFamily="34" charset="0"/>
              <a:cs typeface="+mn-cs"/>
            </a:endParaRPr>
          </a:p>
        </p:txBody>
      </p:sp>
      <p:pic>
        <p:nvPicPr>
          <p:cNvPr id="1028" name="Picture 9" descr="Fake Unit Crest"/>
          <p:cNvPicPr>
            <a:picLocks noChangeAspect="1" noChangeArrowheads="1"/>
          </p:cNvPicPr>
          <p:nvPr userDrawn="1"/>
        </p:nvPicPr>
        <p:blipFill>
          <a:blip r:embed="rId9" cstate="print">
            <a:clrChange>
              <a:clrFrom>
                <a:srgbClr val="FEFEFE"/>
              </a:clrFrom>
              <a:clrTo>
                <a:srgbClr val="FEFEFE">
                  <a:alpha val="0"/>
                </a:srgbClr>
              </a:clrTo>
            </a:clrChange>
          </a:blip>
          <a:srcRect/>
          <a:stretch>
            <a:fillRect/>
          </a:stretch>
        </p:blipFill>
        <p:spPr bwMode="auto">
          <a:xfrm>
            <a:off x="8678863" y="-14288"/>
            <a:ext cx="460375" cy="471488"/>
          </a:xfrm>
          <a:prstGeom prst="rect">
            <a:avLst/>
          </a:prstGeom>
          <a:noFill/>
          <a:ln w="9525">
            <a:noFill/>
            <a:miter lim="800000"/>
            <a:headEnd/>
            <a:tailEnd/>
          </a:ln>
        </p:spPr>
      </p:pic>
      <p:sp>
        <p:nvSpPr>
          <p:cNvPr id="9" name="Text Box 18"/>
          <p:cNvSpPr txBox="1">
            <a:spLocks noChangeArrowheads="1"/>
          </p:cNvSpPr>
          <p:nvPr userDrawn="1"/>
        </p:nvSpPr>
        <p:spPr bwMode="auto">
          <a:xfrm>
            <a:off x="901700" y="71438"/>
            <a:ext cx="7300913" cy="487362"/>
          </a:xfrm>
          <a:prstGeom prst="rect">
            <a:avLst/>
          </a:prstGeom>
          <a:noFill/>
          <a:ln w="19050" algn="ctr">
            <a:noFill/>
            <a:miter lim="800000"/>
            <a:headEnd/>
            <a:tailEnd/>
          </a:ln>
          <a:effectLst/>
        </p:spPr>
        <p:txBody>
          <a:bodyPr lIns="0" tIns="0" rIns="0" bIns="0">
            <a:spAutoFit/>
          </a:bodyPr>
          <a:lstStyle/>
          <a:p>
            <a:pPr fontAlgn="auto">
              <a:spcBef>
                <a:spcPct val="50000"/>
              </a:spcBef>
              <a:spcAft>
                <a:spcPts val="0"/>
              </a:spcAft>
              <a:defRPr/>
            </a:pPr>
            <a:endParaRPr lang="en-US" i="1">
              <a:solidFill>
                <a:schemeClr val="bg1"/>
              </a:solidFill>
              <a:latin typeface="Arial" pitchFamily="34" charset="0"/>
              <a:cs typeface="+mn-cs"/>
            </a:endParaRPr>
          </a:p>
        </p:txBody>
      </p:sp>
      <p:pic>
        <p:nvPicPr>
          <p:cNvPr id="1030" name="Picture 19" descr="Crossed-Sabers"/>
          <p:cNvPicPr>
            <a:picLocks noChangeAspect="1" noChangeArrowheads="1"/>
          </p:cNvPicPr>
          <p:nvPr userDrawn="1"/>
        </p:nvPicPr>
        <p:blipFill>
          <a:blip r:embed="rId10" cstate="print"/>
          <a:srcRect/>
          <a:stretch>
            <a:fillRect/>
          </a:stretch>
        </p:blipFill>
        <p:spPr bwMode="auto">
          <a:xfrm>
            <a:off x="0" y="7938"/>
            <a:ext cx="639763" cy="481012"/>
          </a:xfrm>
          <a:prstGeom prst="rect">
            <a:avLst/>
          </a:prstGeom>
          <a:noFill/>
          <a:ln w="9525">
            <a:noFill/>
            <a:miter lim="800000"/>
            <a:headEnd/>
            <a:tailEnd/>
          </a:ln>
        </p:spPr>
      </p:pic>
      <p:sp>
        <p:nvSpPr>
          <p:cNvPr id="1031" name="Title Placeholder 1"/>
          <p:cNvSpPr>
            <a:spLocks noGrp="1"/>
          </p:cNvSpPr>
          <p:nvPr>
            <p:ph type="title"/>
          </p:nvPr>
        </p:nvSpPr>
        <p:spPr bwMode="auto">
          <a:xfrm>
            <a:off x="0" y="0"/>
            <a:ext cx="91440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 name="Rectangle 10"/>
          <p:cNvSpPr/>
          <p:nvPr userDrawn="1"/>
        </p:nvSpPr>
        <p:spPr>
          <a:xfrm>
            <a:off x="0" y="6705600"/>
            <a:ext cx="9144000" cy="152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latin typeface="Arial" pitchFamily="34" charset="0"/>
                <a:cs typeface="Arial" pitchFamily="34" charset="0"/>
              </a:rPr>
              <a:t>UNCLASSIFIED // FOR OFFICIAL USE ONLY</a:t>
            </a:r>
          </a:p>
        </p:txBody>
      </p:sp>
      <p:sp>
        <p:nvSpPr>
          <p:cNvPr id="12" name="Slide Number Placeholder 11"/>
          <p:cNvSpPr>
            <a:spLocks noGrp="1"/>
          </p:cNvSpPr>
          <p:nvPr>
            <p:ph type="sldNum" sz="quarter" idx="4"/>
          </p:nvPr>
        </p:nvSpPr>
        <p:spPr>
          <a:xfrm>
            <a:off x="6921500" y="6581775"/>
            <a:ext cx="2133600" cy="365125"/>
          </a:xfrm>
          <a:prstGeom prst="rect">
            <a:avLst/>
          </a:prstGeom>
        </p:spPr>
        <p:txBody>
          <a:bodyPr vert="horz" lIns="91440" tIns="45720" rIns="91440" bIns="45720" rtlCol="0" anchor="ctr"/>
          <a:lstStyle>
            <a:lvl1pPr algn="r">
              <a:defRPr sz="1200">
                <a:solidFill>
                  <a:schemeClr val="tx1"/>
                </a:solidFill>
                <a:latin typeface="Arial" pitchFamily="34" charset="0"/>
                <a:cs typeface="Arial" pitchFamily="34" charset="0"/>
              </a:defRPr>
            </a:lvl1pPr>
          </a:lstStyle>
          <a:p>
            <a:pPr>
              <a:defRPr/>
            </a:pPr>
            <a:fld id="{8DF648A1-07A6-4BAA-A0DB-20EBB40C90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09" r:id="rId1"/>
    <p:sldLayoutId id="2147485710" r:id="rId2"/>
    <p:sldLayoutId id="2147485711" r:id="rId3"/>
    <p:sldLayoutId id="2147485712" r:id="rId4"/>
    <p:sldLayoutId id="2147485713" r:id="rId5"/>
    <p:sldLayoutId id="2147485714" r:id="rId6"/>
    <p:sldLayoutId id="2147485715" r:id="rId7"/>
  </p:sldLayoutIdLst>
  <p:txStyles>
    <p:titleStyle>
      <a:lvl1pPr algn="ctr" rtl="0" eaLnBrk="0" fontAlgn="base" hangingPunct="0">
        <a:spcBef>
          <a:spcPct val="0"/>
        </a:spcBef>
        <a:spcAft>
          <a:spcPct val="0"/>
        </a:spcAft>
        <a:defRPr sz="2400" b="1"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2400" b="1">
          <a:solidFill>
            <a:schemeClr val="bg1"/>
          </a:solidFill>
          <a:latin typeface="Arial" pitchFamily="34" charset="0"/>
          <a:cs typeface="Arial" pitchFamily="34" charset="0"/>
        </a:defRPr>
      </a:lvl2pPr>
      <a:lvl3pPr algn="ctr" rtl="0" eaLnBrk="0" fontAlgn="base" hangingPunct="0">
        <a:spcBef>
          <a:spcPct val="0"/>
        </a:spcBef>
        <a:spcAft>
          <a:spcPct val="0"/>
        </a:spcAft>
        <a:defRPr sz="2400" b="1">
          <a:solidFill>
            <a:schemeClr val="bg1"/>
          </a:solidFill>
          <a:latin typeface="Arial" pitchFamily="34" charset="0"/>
          <a:cs typeface="Arial" pitchFamily="34" charset="0"/>
        </a:defRPr>
      </a:lvl3pPr>
      <a:lvl4pPr algn="ctr" rtl="0" eaLnBrk="0" fontAlgn="base" hangingPunct="0">
        <a:spcBef>
          <a:spcPct val="0"/>
        </a:spcBef>
        <a:spcAft>
          <a:spcPct val="0"/>
        </a:spcAft>
        <a:defRPr sz="2400" b="1">
          <a:solidFill>
            <a:schemeClr val="bg1"/>
          </a:solidFill>
          <a:latin typeface="Arial" pitchFamily="34" charset="0"/>
          <a:cs typeface="Arial" pitchFamily="34" charset="0"/>
        </a:defRPr>
      </a:lvl4pPr>
      <a:lvl5pPr algn="ctr" rtl="0" eaLnBrk="0" fontAlgn="base" hangingPunct="0">
        <a:spcBef>
          <a:spcPct val="0"/>
        </a:spcBef>
        <a:spcAft>
          <a:spcPct val="0"/>
        </a:spcAft>
        <a:defRPr sz="2400" b="1">
          <a:solidFill>
            <a:schemeClr val="bg1"/>
          </a:solidFill>
          <a:latin typeface="Arial" pitchFamily="34" charset="0"/>
          <a:cs typeface="Arial" pitchFamily="34" charset="0"/>
        </a:defRPr>
      </a:lvl5pPr>
      <a:lvl6pPr marL="457200" algn="ctr" rtl="0" fontAlgn="base">
        <a:spcBef>
          <a:spcPct val="0"/>
        </a:spcBef>
        <a:spcAft>
          <a:spcPct val="0"/>
        </a:spcAft>
        <a:defRPr sz="2800" b="1">
          <a:solidFill>
            <a:schemeClr val="bg1"/>
          </a:solidFill>
          <a:latin typeface="Arial" pitchFamily="34" charset="0"/>
          <a:cs typeface="Arial" pitchFamily="34" charset="0"/>
        </a:defRPr>
      </a:lvl6pPr>
      <a:lvl7pPr marL="914400" algn="ctr" rtl="0" fontAlgn="base">
        <a:spcBef>
          <a:spcPct val="0"/>
        </a:spcBef>
        <a:spcAft>
          <a:spcPct val="0"/>
        </a:spcAft>
        <a:defRPr sz="2800" b="1">
          <a:solidFill>
            <a:schemeClr val="bg1"/>
          </a:solidFill>
          <a:latin typeface="Arial" pitchFamily="34" charset="0"/>
          <a:cs typeface="Arial" pitchFamily="34" charset="0"/>
        </a:defRPr>
      </a:lvl7pPr>
      <a:lvl8pPr marL="1371600" algn="ctr" rtl="0" fontAlgn="base">
        <a:spcBef>
          <a:spcPct val="0"/>
        </a:spcBef>
        <a:spcAft>
          <a:spcPct val="0"/>
        </a:spcAft>
        <a:defRPr sz="2800" b="1">
          <a:solidFill>
            <a:schemeClr val="bg1"/>
          </a:solidFill>
          <a:latin typeface="Arial" pitchFamily="34" charset="0"/>
          <a:cs typeface="Arial" pitchFamily="34" charset="0"/>
        </a:defRPr>
      </a:lvl8pPr>
      <a:lvl9pPr marL="1828800" algn="ctr" rtl="0" fontAlgn="base">
        <a:spcBef>
          <a:spcPct val="0"/>
        </a:spcBef>
        <a:spcAft>
          <a:spcPct val="0"/>
        </a:spcAft>
        <a:defRPr sz="2800" b="1">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695325" y="4343400"/>
            <a:ext cx="7772400" cy="1143000"/>
          </a:xfrm>
          <a:prstGeom prst="rect">
            <a:avLst/>
          </a:prstGeom>
          <a:noFill/>
          <a:ln w="9525">
            <a:noFill/>
            <a:miter lim="800000"/>
            <a:headEnd/>
            <a:tailEnd/>
          </a:ln>
        </p:spPr>
        <p:txBody>
          <a:bodyPr/>
          <a:lstStyle/>
          <a:p>
            <a:pPr algn="ctr"/>
            <a:r>
              <a:rPr lang="en-US" sz="3200" b="1">
                <a:solidFill>
                  <a:srgbClr val="000000"/>
                </a:solidFill>
              </a:rPr>
              <a:t>How to Boresight, and fill an LRAS3 with a DAGR &amp; SKL</a:t>
            </a:r>
          </a:p>
        </p:txBody>
      </p:sp>
      <p:grpSp>
        <p:nvGrpSpPr>
          <p:cNvPr id="9219" name="Group 4"/>
          <p:cNvGrpSpPr>
            <a:grpSpLocks/>
          </p:cNvGrpSpPr>
          <p:nvPr/>
        </p:nvGrpSpPr>
        <p:grpSpPr bwMode="auto">
          <a:xfrm>
            <a:off x="2540000" y="1752600"/>
            <a:ext cx="4559300" cy="2168525"/>
            <a:chOff x="2539973" y="1688403"/>
            <a:chExt cx="4559187" cy="2169042"/>
          </a:xfrm>
        </p:grpSpPr>
        <p:pic>
          <p:nvPicPr>
            <p:cNvPr id="9222" name="Picture 5"/>
            <p:cNvPicPr>
              <a:picLocks noChangeAspect="1" noChangeArrowheads="1"/>
            </p:cNvPicPr>
            <p:nvPr/>
          </p:nvPicPr>
          <p:blipFill>
            <a:blip r:embed="rId3" cstate="print"/>
            <a:srcRect r="-63" b="130"/>
            <a:stretch>
              <a:fillRect/>
            </a:stretch>
          </p:blipFill>
          <p:spPr bwMode="auto">
            <a:xfrm>
              <a:off x="2539973" y="1688403"/>
              <a:ext cx="4508204" cy="2169042"/>
            </a:xfrm>
            <a:prstGeom prst="rect">
              <a:avLst/>
            </a:prstGeom>
            <a:solidFill>
              <a:schemeClr val="bg1"/>
            </a:solidFill>
            <a:ln w="9525">
              <a:noFill/>
              <a:miter lim="800000"/>
              <a:headEnd/>
              <a:tailEnd/>
            </a:ln>
          </p:spPr>
        </p:pic>
        <p:sp>
          <p:nvSpPr>
            <p:cNvPr id="9223" name="Freeform 6"/>
            <p:cNvSpPr>
              <a:spLocks/>
            </p:cNvSpPr>
            <p:nvPr/>
          </p:nvSpPr>
          <p:spPr bwMode="auto">
            <a:xfrm>
              <a:off x="5848141" y="1748413"/>
              <a:ext cx="1251019" cy="2014695"/>
            </a:xfrm>
            <a:custGeom>
              <a:avLst/>
              <a:gdLst>
                <a:gd name="T0" fmla="*/ 1215850 w 1251019"/>
                <a:gd name="T1" fmla="*/ 0 h 2014695"/>
                <a:gd name="T2" fmla="*/ 0 w 1251019"/>
                <a:gd name="T3" fmla="*/ 1019908 h 2014695"/>
                <a:gd name="T4" fmla="*/ 1251019 w 1251019"/>
                <a:gd name="T5" fmla="*/ 2014695 h 2014695"/>
                <a:gd name="T6" fmla="*/ 1215850 w 1251019"/>
                <a:gd name="T7" fmla="*/ 0 h 2014695"/>
                <a:gd name="T8" fmla="*/ 0 60000 65536"/>
                <a:gd name="T9" fmla="*/ 0 60000 65536"/>
                <a:gd name="T10" fmla="*/ 0 60000 65536"/>
                <a:gd name="T11" fmla="*/ 0 60000 65536"/>
                <a:gd name="T12" fmla="*/ 0 w 1251019"/>
                <a:gd name="T13" fmla="*/ 0 h 2014695"/>
                <a:gd name="T14" fmla="*/ 1251019 w 1251019"/>
                <a:gd name="T15" fmla="*/ 2014695 h 2014695"/>
              </a:gdLst>
              <a:ahLst/>
              <a:cxnLst>
                <a:cxn ang="T8">
                  <a:pos x="T0" y="T1"/>
                </a:cxn>
                <a:cxn ang="T9">
                  <a:pos x="T2" y="T3"/>
                </a:cxn>
                <a:cxn ang="T10">
                  <a:pos x="T4" y="T5"/>
                </a:cxn>
                <a:cxn ang="T11">
                  <a:pos x="T6" y="T7"/>
                </a:cxn>
              </a:cxnLst>
              <a:rect l="T12" t="T13" r="T14" b="T15"/>
              <a:pathLst>
                <a:path w="1251019" h="2014695">
                  <a:moveTo>
                    <a:pt x="1215850" y="0"/>
                  </a:moveTo>
                  <a:lnTo>
                    <a:pt x="0" y="1019908"/>
                  </a:lnTo>
                  <a:lnTo>
                    <a:pt x="1251019" y="2014695"/>
                  </a:lnTo>
                  <a:lnTo>
                    <a:pt x="1215850" y="0"/>
                  </a:lnTo>
                  <a:close/>
                </a:path>
              </a:pathLst>
            </a:custGeom>
            <a:solidFill>
              <a:schemeClr val="bg1"/>
            </a:solidFill>
            <a:ln w="12700" cap="flat" cmpd="sng" algn="ctr">
              <a:noFill/>
              <a:prstDash val="solid"/>
              <a:round/>
              <a:headEnd type="none" w="med" len="med"/>
              <a:tailEnd type="none" w="med" len="med"/>
            </a:ln>
          </p:spPr>
          <p:txBody>
            <a:bodyPr>
              <a:spAutoFit/>
            </a:bodyPr>
            <a:lstStyle/>
            <a:p>
              <a:endParaRPr lang="en-US"/>
            </a:p>
          </p:txBody>
        </p:sp>
      </p:grpSp>
      <p:sp>
        <p:nvSpPr>
          <p:cNvPr id="9220" name="Rectangle 6"/>
          <p:cNvSpPr>
            <a:spLocks noChangeArrowheads="1"/>
          </p:cNvSpPr>
          <p:nvPr/>
        </p:nvSpPr>
        <p:spPr bwMode="auto">
          <a:xfrm>
            <a:off x="908050" y="990600"/>
            <a:ext cx="7327900" cy="584200"/>
          </a:xfrm>
          <a:prstGeom prst="rect">
            <a:avLst/>
          </a:prstGeom>
          <a:noFill/>
          <a:ln w="9525">
            <a:noFill/>
            <a:miter lim="800000"/>
            <a:headEnd/>
            <a:tailEnd/>
          </a:ln>
        </p:spPr>
        <p:txBody>
          <a:bodyPr wrap="none">
            <a:spAutoFit/>
          </a:bodyPr>
          <a:lstStyle/>
          <a:p>
            <a:pPr algn="ctr"/>
            <a:r>
              <a:rPr lang="en-US" sz="3200" b="1">
                <a:solidFill>
                  <a:srgbClr val="0000FF"/>
                </a:solidFill>
              </a:rPr>
              <a:t>Cobra Team, Operations Group, NTC</a:t>
            </a:r>
          </a:p>
        </p:txBody>
      </p:sp>
      <p:sp>
        <p:nvSpPr>
          <p:cNvPr id="9221" name="TextBox 7"/>
          <p:cNvSpPr txBox="1">
            <a:spLocks noChangeArrowheads="1"/>
          </p:cNvSpPr>
          <p:nvPr/>
        </p:nvSpPr>
        <p:spPr bwMode="auto">
          <a:xfrm>
            <a:off x="647700" y="5638800"/>
            <a:ext cx="7848600" cy="954088"/>
          </a:xfrm>
          <a:prstGeom prst="rect">
            <a:avLst/>
          </a:prstGeom>
          <a:noFill/>
          <a:ln w="9525">
            <a:noFill/>
            <a:miter lim="800000"/>
            <a:headEnd/>
            <a:tailEnd/>
          </a:ln>
        </p:spPr>
        <p:txBody>
          <a:bodyPr>
            <a:spAutoFit/>
          </a:bodyPr>
          <a:lstStyle/>
          <a:p>
            <a:pPr algn="ctr"/>
            <a:r>
              <a:rPr lang="en-US" sz="2800" b="1">
                <a:solidFill>
                  <a:srgbClr val="FF0000"/>
                </a:solidFill>
              </a:rPr>
              <a:t>If you do not do this, your grids will be extremely off when calling for indirect fires!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4"/>
          <p:cNvGrpSpPr>
            <a:grpSpLocks/>
          </p:cNvGrpSpPr>
          <p:nvPr/>
        </p:nvGrpSpPr>
        <p:grpSpPr bwMode="auto">
          <a:xfrm>
            <a:off x="2540000" y="1689100"/>
            <a:ext cx="4559300" cy="2168525"/>
            <a:chOff x="2539973" y="1688403"/>
            <a:chExt cx="4559187" cy="2169042"/>
          </a:xfrm>
        </p:grpSpPr>
        <p:pic>
          <p:nvPicPr>
            <p:cNvPr id="18436" name="Picture 5"/>
            <p:cNvPicPr>
              <a:picLocks noChangeAspect="1" noChangeArrowheads="1"/>
            </p:cNvPicPr>
            <p:nvPr/>
          </p:nvPicPr>
          <p:blipFill>
            <a:blip r:embed="rId2" cstate="print"/>
            <a:srcRect r="-63" b="130"/>
            <a:stretch>
              <a:fillRect/>
            </a:stretch>
          </p:blipFill>
          <p:spPr bwMode="auto">
            <a:xfrm>
              <a:off x="2539973" y="1688403"/>
              <a:ext cx="4508204" cy="2169042"/>
            </a:xfrm>
            <a:prstGeom prst="rect">
              <a:avLst/>
            </a:prstGeom>
            <a:solidFill>
              <a:schemeClr val="bg1"/>
            </a:solidFill>
            <a:ln w="9525">
              <a:noFill/>
              <a:miter lim="800000"/>
              <a:headEnd/>
              <a:tailEnd/>
            </a:ln>
          </p:spPr>
        </p:pic>
        <p:sp>
          <p:nvSpPr>
            <p:cNvPr id="18437" name="Freeform 6"/>
            <p:cNvSpPr>
              <a:spLocks/>
            </p:cNvSpPr>
            <p:nvPr/>
          </p:nvSpPr>
          <p:spPr bwMode="auto">
            <a:xfrm>
              <a:off x="5848141" y="1748413"/>
              <a:ext cx="1251019" cy="2014695"/>
            </a:xfrm>
            <a:custGeom>
              <a:avLst/>
              <a:gdLst>
                <a:gd name="T0" fmla="*/ 1215850 w 1251019"/>
                <a:gd name="T1" fmla="*/ 0 h 2014695"/>
                <a:gd name="T2" fmla="*/ 0 w 1251019"/>
                <a:gd name="T3" fmla="*/ 1019908 h 2014695"/>
                <a:gd name="T4" fmla="*/ 1251019 w 1251019"/>
                <a:gd name="T5" fmla="*/ 2014695 h 2014695"/>
                <a:gd name="T6" fmla="*/ 1215850 w 1251019"/>
                <a:gd name="T7" fmla="*/ 0 h 2014695"/>
                <a:gd name="T8" fmla="*/ 0 60000 65536"/>
                <a:gd name="T9" fmla="*/ 0 60000 65536"/>
                <a:gd name="T10" fmla="*/ 0 60000 65536"/>
                <a:gd name="T11" fmla="*/ 0 60000 65536"/>
                <a:gd name="T12" fmla="*/ 0 w 1251019"/>
                <a:gd name="T13" fmla="*/ 0 h 2014695"/>
                <a:gd name="T14" fmla="*/ 1251019 w 1251019"/>
                <a:gd name="T15" fmla="*/ 2014695 h 2014695"/>
              </a:gdLst>
              <a:ahLst/>
              <a:cxnLst>
                <a:cxn ang="T8">
                  <a:pos x="T0" y="T1"/>
                </a:cxn>
                <a:cxn ang="T9">
                  <a:pos x="T2" y="T3"/>
                </a:cxn>
                <a:cxn ang="T10">
                  <a:pos x="T4" y="T5"/>
                </a:cxn>
                <a:cxn ang="T11">
                  <a:pos x="T6" y="T7"/>
                </a:cxn>
              </a:cxnLst>
              <a:rect l="T12" t="T13" r="T14" b="T15"/>
              <a:pathLst>
                <a:path w="1251019" h="2014695">
                  <a:moveTo>
                    <a:pt x="1215850" y="0"/>
                  </a:moveTo>
                  <a:lnTo>
                    <a:pt x="0" y="1019908"/>
                  </a:lnTo>
                  <a:lnTo>
                    <a:pt x="1251019" y="2014695"/>
                  </a:lnTo>
                  <a:lnTo>
                    <a:pt x="1215850" y="0"/>
                  </a:lnTo>
                  <a:close/>
                </a:path>
              </a:pathLst>
            </a:custGeom>
            <a:solidFill>
              <a:schemeClr val="bg1"/>
            </a:solidFill>
            <a:ln w="12700" cap="flat" cmpd="sng" algn="ctr">
              <a:noFill/>
              <a:prstDash val="solid"/>
              <a:round/>
              <a:headEnd type="none" w="med" len="med"/>
              <a:tailEnd type="none" w="med" len="med"/>
            </a:ln>
          </p:spPr>
          <p:txBody>
            <a:bodyPr>
              <a:spAutoFit/>
            </a:bodyPr>
            <a:lstStyle/>
            <a:p>
              <a:endParaRPr lang="en-US"/>
            </a:p>
          </p:txBody>
        </p:sp>
      </p:grpSp>
      <p:sp>
        <p:nvSpPr>
          <p:cNvPr id="18435" name="Rectangle 5"/>
          <p:cNvSpPr>
            <a:spLocks noChangeArrowheads="1"/>
          </p:cNvSpPr>
          <p:nvPr/>
        </p:nvSpPr>
        <p:spPr bwMode="auto">
          <a:xfrm>
            <a:off x="1752600" y="4191000"/>
            <a:ext cx="5715000" cy="1570038"/>
          </a:xfrm>
          <a:prstGeom prst="rect">
            <a:avLst/>
          </a:prstGeom>
          <a:noFill/>
          <a:ln w="9525">
            <a:noFill/>
            <a:miter lim="800000"/>
            <a:headEnd/>
            <a:tailEnd/>
          </a:ln>
        </p:spPr>
        <p:txBody>
          <a:bodyPr>
            <a:spAutoFit/>
          </a:bodyPr>
          <a:lstStyle/>
          <a:p>
            <a:pPr algn="ctr"/>
            <a:r>
              <a:rPr lang="en-US" sz="3200" b="1"/>
              <a:t>How to load Crypto into an LRAS3 with a Simplified Key Loader (SKL)</a:t>
            </a:r>
            <a:endParaRPr lang="en-US" sz="3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idx="4294967295"/>
          </p:nvPr>
        </p:nvSpPr>
        <p:spPr>
          <a:xfrm>
            <a:off x="0" y="-3175"/>
            <a:ext cx="9144000" cy="457200"/>
          </a:xfrm>
        </p:spPr>
        <p:txBody>
          <a:bodyPr/>
          <a:lstStyle/>
          <a:p>
            <a:r>
              <a:rPr lang="en-US" sz="3200" smtClean="0">
                <a:latin typeface="Arial" charset="0"/>
                <a:cs typeface="Arial" charset="0"/>
              </a:rPr>
              <a:t>Importance of loading Crypto from SKL</a:t>
            </a:r>
          </a:p>
        </p:txBody>
      </p:sp>
      <p:sp>
        <p:nvSpPr>
          <p:cNvPr id="19459" name="Content Placeholder 2"/>
          <p:cNvSpPr txBox="1">
            <a:spLocks/>
          </p:cNvSpPr>
          <p:nvPr/>
        </p:nvSpPr>
        <p:spPr bwMode="auto">
          <a:xfrm>
            <a:off x="0" y="457200"/>
            <a:ext cx="9144000" cy="6400800"/>
          </a:xfrm>
          <a:prstGeom prst="rect">
            <a:avLst/>
          </a:prstGeom>
          <a:noFill/>
          <a:ln w="9525">
            <a:noFill/>
            <a:miter lim="800000"/>
            <a:headEnd/>
            <a:tailEnd/>
          </a:ln>
        </p:spPr>
        <p:txBody>
          <a:bodyPr/>
          <a:lstStyle/>
          <a:p>
            <a:r>
              <a:rPr lang="en-US" sz="1600" b="1"/>
              <a:t>How Crypto Effects FTL:</a:t>
            </a:r>
            <a:r>
              <a:rPr lang="en-US" sz="1600"/>
              <a:t>  If the correct Crypto fills are not loaded it affects the accuracy of the GPS receivers and GPSIS systems because they default to the commercial GPS standard and do not take advantage of the military only Precision Positioning System (PPS).  When the self position and bearing information are degraded due to to lack of crypto it affects the performance of FTL.  The simple matter of fact is that if you do not key your LRAS3  you will end with a greater error of  the target location.</a:t>
            </a:r>
          </a:p>
          <a:p>
            <a:r>
              <a:rPr lang="en-US" sz="1600"/>
              <a:t>	Also, when a LRAS3 is loaded with crypto it prevents the enemy from tampering with the Global Positioning System (GPS) code.  This prevents the enemy from sending false grid coordinates to the LRAS3, causing the user to possibly call indirect fire on an inaccurate grid.</a:t>
            </a:r>
          </a:p>
          <a:p>
            <a:endParaRPr lang="en-US" sz="1600" b="1"/>
          </a:p>
          <a:p>
            <a:r>
              <a:rPr lang="en-US" sz="1600" b="1"/>
              <a:t>Why Is FTL Performance Important:  </a:t>
            </a:r>
            <a:r>
              <a:rPr lang="en-US" sz="1600"/>
              <a:t>Far target location is important because it is the data that is sent for FBCB2 to disseminate target location to the remainder of the force or when calling for indirect fires.  The effect of a bad FTL is most dramatic when calling for fires because the rounds will not hit where they were intended to due to the error in the FTL.  Rounds impacting in the wrong area can have grave consequences especially when friendly units or civilians are in the area.</a:t>
            </a:r>
          </a:p>
          <a:p>
            <a:endParaRPr lang="en-US" sz="1600" b="1"/>
          </a:p>
          <a:p>
            <a:r>
              <a:rPr lang="en-US" sz="1600" b="1"/>
              <a:t>Background:  </a:t>
            </a:r>
            <a:r>
              <a:rPr lang="en-US" sz="1600"/>
              <a:t>There has been some confusion regarding the compatibility of the new AN/PYQ-10 Simplified Key Loader (SKL) with the LRAS3 system.  The SKL is an upgraded key loading device that is replacing the older AN/CYZ-10 and the AN/KYK-13, and is backwards compatible with the LRAS3.  This memo will outline the procedure for using the SKL to load LRAS3 with crypto as well as some common mistakes associated with crypto/LRAS3 in general.</a:t>
            </a:r>
          </a:p>
          <a:p>
            <a:endParaRPr lang="en-US" sz="1600"/>
          </a:p>
          <a:p>
            <a:r>
              <a:rPr lang="en-US" sz="1600" b="1"/>
              <a:t>Note:  </a:t>
            </a:r>
            <a:r>
              <a:rPr lang="en-US" sz="1600"/>
              <a:t>When loading black keys into the LRAS3 system multiple loads are required.  The sight must be loaded with current Black Key Algorithm Update Parameters BKAUD, Black Key Unique Variable BGUV, and the actual black crypto key either weekly or monthly.</a:t>
            </a:r>
          </a:p>
          <a:p>
            <a:endParaRPr lang="en-US" sz="1600"/>
          </a:p>
          <a:p>
            <a:endParaRPr lang="en-US" sz="16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idx="4294967295"/>
          </p:nvPr>
        </p:nvSpPr>
        <p:spPr>
          <a:xfrm>
            <a:off x="0" y="-3175"/>
            <a:ext cx="9144000" cy="457200"/>
          </a:xfrm>
        </p:spPr>
        <p:txBody>
          <a:bodyPr/>
          <a:lstStyle/>
          <a:p>
            <a:r>
              <a:rPr lang="en-US" sz="3200" smtClean="0">
                <a:latin typeface="Arial" charset="0"/>
                <a:cs typeface="Arial" charset="0"/>
              </a:rPr>
              <a:t>SKL Loading Procedure</a:t>
            </a:r>
          </a:p>
        </p:txBody>
      </p:sp>
      <p:sp>
        <p:nvSpPr>
          <p:cNvPr id="20483" name="Content Placeholder 2"/>
          <p:cNvSpPr txBox="1">
            <a:spLocks/>
          </p:cNvSpPr>
          <p:nvPr/>
        </p:nvSpPr>
        <p:spPr bwMode="auto">
          <a:xfrm>
            <a:off x="0" y="457200"/>
            <a:ext cx="9144000" cy="6400800"/>
          </a:xfrm>
          <a:prstGeom prst="rect">
            <a:avLst/>
          </a:prstGeom>
          <a:noFill/>
          <a:ln w="9525">
            <a:noFill/>
            <a:miter lim="800000"/>
            <a:headEnd/>
            <a:tailEnd/>
          </a:ln>
        </p:spPr>
        <p:txBody>
          <a:bodyPr/>
          <a:lstStyle/>
          <a:p>
            <a:pPr>
              <a:buFont typeface="Wingdings" pitchFamily="2" charset="2"/>
              <a:buChar char="Ø"/>
            </a:pPr>
            <a:r>
              <a:rPr lang="en-US" sz="1600"/>
              <a:t> Power up the LRAS3 sight and insure PBIT is complete</a:t>
            </a:r>
          </a:p>
          <a:p>
            <a:endParaRPr lang="en-US" sz="1600"/>
          </a:p>
          <a:p>
            <a:pPr>
              <a:buFont typeface="Wingdings" pitchFamily="2" charset="2"/>
              <a:buChar char="Ø"/>
            </a:pPr>
            <a:r>
              <a:rPr lang="en-US" sz="1600"/>
              <a:t> Turn on SKL (Note: Upon Power up SKL should load Logon screen automatically)</a:t>
            </a:r>
          </a:p>
          <a:p>
            <a:pPr>
              <a:buFont typeface="Wingdings" pitchFamily="2" charset="2"/>
              <a:buChar char="Ø"/>
            </a:pPr>
            <a:r>
              <a:rPr lang="en-US" sz="1600"/>
              <a:t> Double click “CoreLib” </a:t>
            </a:r>
          </a:p>
          <a:p>
            <a:pPr>
              <a:buFont typeface="Wingdings" pitchFamily="2" charset="2"/>
              <a:buChar char="Ø"/>
            </a:pPr>
            <a:r>
              <a:rPr lang="en-US" sz="1600"/>
              <a:t> Go to “LAUNCH”</a:t>
            </a:r>
          </a:p>
          <a:p>
            <a:pPr>
              <a:buFont typeface="Wingdings" pitchFamily="2" charset="2"/>
              <a:buChar char="Ø"/>
            </a:pPr>
            <a:r>
              <a:rPr lang="en-US" sz="1600"/>
              <a:t> Select “LAUNCH UAS”</a:t>
            </a:r>
          </a:p>
          <a:p>
            <a:pPr>
              <a:buFont typeface="Wingdings" pitchFamily="2" charset="2"/>
              <a:buChar char="Ø"/>
            </a:pPr>
            <a:r>
              <a:rPr lang="en-US" sz="1600"/>
              <a:t> Log in (standard windows user/password method)</a:t>
            </a:r>
          </a:p>
          <a:p>
            <a:pPr>
              <a:buFont typeface="Wingdings" pitchFamily="2" charset="2"/>
              <a:buChar char="Ø"/>
            </a:pPr>
            <a:r>
              <a:rPr lang="en-US" sz="1600"/>
              <a:t> Select “OK” </a:t>
            </a:r>
          </a:p>
          <a:p>
            <a:pPr>
              <a:buFont typeface="Wingdings" pitchFamily="2" charset="2"/>
              <a:buChar char="Ø"/>
            </a:pPr>
            <a:r>
              <a:rPr lang="en-US" sz="1600"/>
              <a:t> At “Startup Information” screen select “OK”</a:t>
            </a:r>
          </a:p>
          <a:p>
            <a:pPr>
              <a:buFont typeface="Wingdings" pitchFamily="2" charset="2"/>
              <a:buChar char="Ø"/>
            </a:pPr>
            <a:r>
              <a:rPr lang="en-US" sz="1600"/>
              <a:t> Select “KEYS” tab (should happen automatically)</a:t>
            </a:r>
          </a:p>
          <a:p>
            <a:pPr>
              <a:buFont typeface="Wingdings" pitchFamily="2" charset="2"/>
              <a:buChar char="Ø"/>
            </a:pPr>
            <a:r>
              <a:rPr lang="en-US" sz="1600"/>
              <a:t> Expand the appropriate key short title to show segments (101040, 102040 and 103040)</a:t>
            </a:r>
          </a:p>
          <a:p>
            <a:pPr>
              <a:buFont typeface="Wingdings" pitchFamily="2" charset="2"/>
              <a:buChar char="Ø"/>
            </a:pPr>
            <a:r>
              <a:rPr lang="en-US" sz="1600"/>
              <a:t> Select “File” from the upper left hand corner of the screen</a:t>
            </a:r>
          </a:p>
          <a:p>
            <a:pPr>
              <a:buFont typeface="Wingdings" pitchFamily="2" charset="2"/>
              <a:buChar char="Ø"/>
            </a:pPr>
            <a:r>
              <a:rPr lang="en-US" sz="1600"/>
              <a:t> Select “Transmit” from the  “File” menu</a:t>
            </a:r>
          </a:p>
          <a:p>
            <a:pPr>
              <a:buFont typeface="Wingdings" pitchFamily="2" charset="2"/>
              <a:buChar char="Ø"/>
            </a:pPr>
            <a:r>
              <a:rPr lang="en-US" sz="1600"/>
              <a:t> Select “Load Selected Keys” from the “Transmit” menu</a:t>
            </a:r>
          </a:p>
          <a:p>
            <a:pPr>
              <a:buFont typeface="Wingdings" pitchFamily="2" charset="2"/>
              <a:buChar char="Ø"/>
            </a:pPr>
            <a:r>
              <a:rPr lang="en-US" sz="1600"/>
              <a:t> Put checkmarks next to 101040, 102040 and 103040.  Then select “OK”</a:t>
            </a:r>
          </a:p>
          <a:p>
            <a:pPr>
              <a:buFont typeface="Wingdings" pitchFamily="2" charset="2"/>
              <a:buChar char="Ø"/>
            </a:pPr>
            <a:r>
              <a:rPr lang="en-US" sz="1600"/>
              <a:t> On “Key Load Settings” screen under “Protocol” select “DS102” from dropdown menu and under    </a:t>
            </a:r>
          </a:p>
          <a:p>
            <a:r>
              <a:rPr lang="en-US" sz="1600"/>
              <a:t>    “Activate Mode” select “KYK-13”</a:t>
            </a:r>
          </a:p>
          <a:p>
            <a:pPr>
              <a:buFont typeface="Wingdings" pitchFamily="2" charset="2"/>
              <a:buChar char="Ø"/>
            </a:pPr>
            <a:r>
              <a:rPr lang="en-US" sz="1600"/>
              <a:t> Select “OK”</a:t>
            </a:r>
          </a:p>
          <a:p>
            <a:endParaRPr lang="en-US" sz="1600"/>
          </a:p>
          <a:p>
            <a:r>
              <a:rPr lang="en-US" sz="1600"/>
              <a:t>Ensure that the proper key description parameters (Short Title, Edition, Segment, etc.) were entered into the SKL when the key was loaded into the SKL</a:t>
            </a:r>
          </a:p>
          <a:p>
            <a:endParaRPr lang="en-US" sz="1600"/>
          </a:p>
          <a:p>
            <a:r>
              <a:rPr lang="en-US" sz="1600"/>
              <a:t>Ensure that only valid and current keys are loaded into the LRAS3 system.  Outdated keys can be successfully loaded into the LRAS3 system.  The “BAD KEY” message should replace the “No CRYPTO KEY” message if outdated or invalid keys are loaded into the LRAS3 sight</a:t>
            </a:r>
          </a:p>
          <a:p>
            <a:r>
              <a:rPr lang="en-US" sz="1600"/>
              <a:t/>
            </a:r>
            <a:br>
              <a:rPr lang="en-US" sz="1600"/>
            </a:br>
            <a:endParaRPr lang="en-US" sz="1600"/>
          </a:p>
          <a:p>
            <a:endParaRPr lang="en-US" sz="1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1714500" y="4648200"/>
            <a:ext cx="5715000" cy="584200"/>
          </a:xfrm>
          <a:prstGeom prst="rect">
            <a:avLst/>
          </a:prstGeom>
          <a:noFill/>
          <a:ln w="9525">
            <a:noFill/>
            <a:miter lim="800000"/>
            <a:headEnd/>
            <a:tailEnd/>
          </a:ln>
        </p:spPr>
        <p:txBody>
          <a:bodyPr>
            <a:spAutoFit/>
          </a:bodyPr>
          <a:lstStyle/>
          <a:p>
            <a:pPr algn="ctr"/>
            <a:r>
              <a:rPr lang="en-US" sz="3200" b="1"/>
              <a:t>How to Boresight an LRAS3</a:t>
            </a:r>
            <a:endParaRPr lang="en-US" sz="3200"/>
          </a:p>
        </p:txBody>
      </p:sp>
      <p:grpSp>
        <p:nvGrpSpPr>
          <p:cNvPr id="10243" name="Group 4"/>
          <p:cNvGrpSpPr>
            <a:grpSpLocks/>
          </p:cNvGrpSpPr>
          <p:nvPr/>
        </p:nvGrpSpPr>
        <p:grpSpPr bwMode="auto">
          <a:xfrm>
            <a:off x="2540000" y="1689100"/>
            <a:ext cx="4559300" cy="2168525"/>
            <a:chOff x="2539973" y="1688403"/>
            <a:chExt cx="4559187" cy="2169042"/>
          </a:xfrm>
        </p:grpSpPr>
        <p:pic>
          <p:nvPicPr>
            <p:cNvPr id="10244" name="Picture 5"/>
            <p:cNvPicPr>
              <a:picLocks noChangeAspect="1" noChangeArrowheads="1"/>
            </p:cNvPicPr>
            <p:nvPr/>
          </p:nvPicPr>
          <p:blipFill>
            <a:blip r:embed="rId2" cstate="print"/>
            <a:srcRect r="-63" b="130"/>
            <a:stretch>
              <a:fillRect/>
            </a:stretch>
          </p:blipFill>
          <p:spPr bwMode="auto">
            <a:xfrm>
              <a:off x="2539973" y="1688403"/>
              <a:ext cx="4508204" cy="2169042"/>
            </a:xfrm>
            <a:prstGeom prst="rect">
              <a:avLst/>
            </a:prstGeom>
            <a:solidFill>
              <a:schemeClr val="bg1"/>
            </a:solidFill>
            <a:ln w="9525">
              <a:noFill/>
              <a:miter lim="800000"/>
              <a:headEnd/>
              <a:tailEnd/>
            </a:ln>
          </p:spPr>
        </p:pic>
        <p:sp>
          <p:nvSpPr>
            <p:cNvPr id="10245" name="Freeform 6"/>
            <p:cNvSpPr>
              <a:spLocks/>
            </p:cNvSpPr>
            <p:nvPr/>
          </p:nvSpPr>
          <p:spPr bwMode="auto">
            <a:xfrm>
              <a:off x="5848141" y="1748413"/>
              <a:ext cx="1251019" cy="2014695"/>
            </a:xfrm>
            <a:custGeom>
              <a:avLst/>
              <a:gdLst>
                <a:gd name="T0" fmla="*/ 1215850 w 1251019"/>
                <a:gd name="T1" fmla="*/ 0 h 2014695"/>
                <a:gd name="T2" fmla="*/ 0 w 1251019"/>
                <a:gd name="T3" fmla="*/ 1019908 h 2014695"/>
                <a:gd name="T4" fmla="*/ 1251019 w 1251019"/>
                <a:gd name="T5" fmla="*/ 2014695 h 2014695"/>
                <a:gd name="T6" fmla="*/ 1215850 w 1251019"/>
                <a:gd name="T7" fmla="*/ 0 h 2014695"/>
                <a:gd name="T8" fmla="*/ 0 60000 65536"/>
                <a:gd name="T9" fmla="*/ 0 60000 65536"/>
                <a:gd name="T10" fmla="*/ 0 60000 65536"/>
                <a:gd name="T11" fmla="*/ 0 60000 65536"/>
                <a:gd name="T12" fmla="*/ 0 w 1251019"/>
                <a:gd name="T13" fmla="*/ 0 h 2014695"/>
                <a:gd name="T14" fmla="*/ 1251019 w 1251019"/>
                <a:gd name="T15" fmla="*/ 2014695 h 2014695"/>
              </a:gdLst>
              <a:ahLst/>
              <a:cxnLst>
                <a:cxn ang="T8">
                  <a:pos x="T0" y="T1"/>
                </a:cxn>
                <a:cxn ang="T9">
                  <a:pos x="T2" y="T3"/>
                </a:cxn>
                <a:cxn ang="T10">
                  <a:pos x="T4" y="T5"/>
                </a:cxn>
                <a:cxn ang="T11">
                  <a:pos x="T6" y="T7"/>
                </a:cxn>
              </a:cxnLst>
              <a:rect l="T12" t="T13" r="T14" b="T15"/>
              <a:pathLst>
                <a:path w="1251019" h="2014695">
                  <a:moveTo>
                    <a:pt x="1215850" y="0"/>
                  </a:moveTo>
                  <a:lnTo>
                    <a:pt x="0" y="1019908"/>
                  </a:lnTo>
                  <a:lnTo>
                    <a:pt x="1251019" y="2014695"/>
                  </a:lnTo>
                  <a:lnTo>
                    <a:pt x="1215850" y="0"/>
                  </a:lnTo>
                  <a:close/>
                </a:path>
              </a:pathLst>
            </a:custGeom>
            <a:solidFill>
              <a:schemeClr val="bg1"/>
            </a:solidFill>
            <a:ln w="12700" cap="flat" cmpd="sng" algn="ctr">
              <a:noFill/>
              <a:prstDash val="solid"/>
              <a:round/>
              <a:headEnd type="none" w="med" len="med"/>
              <a:tailEnd type="none" w="med" len="med"/>
            </a:ln>
          </p:spPr>
          <p:txBody>
            <a:bodyPr>
              <a:spAutoFit/>
            </a:bodyPr>
            <a:lstStyle/>
            <a:p>
              <a:endParaRPr lang="en-US"/>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idx="4294967295"/>
          </p:nvPr>
        </p:nvSpPr>
        <p:spPr>
          <a:xfrm>
            <a:off x="0" y="-3175"/>
            <a:ext cx="9144000" cy="457200"/>
          </a:xfrm>
        </p:spPr>
        <p:txBody>
          <a:bodyPr/>
          <a:lstStyle/>
          <a:p>
            <a:r>
              <a:rPr lang="en-US" sz="3600" smtClean="0">
                <a:latin typeface="Arial" charset="0"/>
                <a:cs typeface="Arial" charset="0"/>
              </a:rPr>
              <a:t>LRAS3 Boresight Procedures</a:t>
            </a:r>
          </a:p>
        </p:txBody>
      </p:sp>
      <p:pic>
        <p:nvPicPr>
          <p:cNvPr id="11267" name="Picture 2"/>
          <p:cNvPicPr>
            <a:picLocks noGrp="1" noChangeAspect="1" noChangeArrowheads="1"/>
          </p:cNvPicPr>
          <p:nvPr>
            <p:ph sz="quarter" idx="4294967295"/>
          </p:nvPr>
        </p:nvPicPr>
        <p:blipFill>
          <a:blip r:embed="rId2" cstate="print"/>
          <a:srcRect b="2008"/>
          <a:stretch>
            <a:fillRect/>
          </a:stretch>
        </p:blipFill>
        <p:spPr>
          <a:xfrm>
            <a:off x="2209800" y="469900"/>
            <a:ext cx="4724400" cy="61976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4"/>
          <p:cNvGrpSpPr>
            <a:grpSpLocks/>
          </p:cNvGrpSpPr>
          <p:nvPr/>
        </p:nvGrpSpPr>
        <p:grpSpPr bwMode="auto">
          <a:xfrm>
            <a:off x="2540000" y="1689100"/>
            <a:ext cx="4559300" cy="2168525"/>
            <a:chOff x="2539973" y="1688403"/>
            <a:chExt cx="4559187" cy="2169042"/>
          </a:xfrm>
        </p:grpSpPr>
        <p:pic>
          <p:nvPicPr>
            <p:cNvPr id="12292" name="Picture 5"/>
            <p:cNvPicPr>
              <a:picLocks noChangeAspect="1" noChangeArrowheads="1"/>
            </p:cNvPicPr>
            <p:nvPr/>
          </p:nvPicPr>
          <p:blipFill>
            <a:blip r:embed="rId2" cstate="print"/>
            <a:srcRect r="-63" b="130"/>
            <a:stretch>
              <a:fillRect/>
            </a:stretch>
          </p:blipFill>
          <p:spPr bwMode="auto">
            <a:xfrm>
              <a:off x="2539973" y="1688403"/>
              <a:ext cx="4508204" cy="2169042"/>
            </a:xfrm>
            <a:prstGeom prst="rect">
              <a:avLst/>
            </a:prstGeom>
            <a:solidFill>
              <a:schemeClr val="bg1"/>
            </a:solidFill>
            <a:ln w="9525">
              <a:noFill/>
              <a:miter lim="800000"/>
              <a:headEnd/>
              <a:tailEnd/>
            </a:ln>
          </p:spPr>
        </p:pic>
        <p:sp>
          <p:nvSpPr>
            <p:cNvPr id="12293" name="Freeform 6"/>
            <p:cNvSpPr>
              <a:spLocks/>
            </p:cNvSpPr>
            <p:nvPr/>
          </p:nvSpPr>
          <p:spPr bwMode="auto">
            <a:xfrm>
              <a:off x="5848141" y="1748413"/>
              <a:ext cx="1251019" cy="2014695"/>
            </a:xfrm>
            <a:custGeom>
              <a:avLst/>
              <a:gdLst>
                <a:gd name="T0" fmla="*/ 1215850 w 1251019"/>
                <a:gd name="T1" fmla="*/ 0 h 2014695"/>
                <a:gd name="T2" fmla="*/ 0 w 1251019"/>
                <a:gd name="T3" fmla="*/ 1019908 h 2014695"/>
                <a:gd name="T4" fmla="*/ 1251019 w 1251019"/>
                <a:gd name="T5" fmla="*/ 2014695 h 2014695"/>
                <a:gd name="T6" fmla="*/ 1215850 w 1251019"/>
                <a:gd name="T7" fmla="*/ 0 h 2014695"/>
                <a:gd name="T8" fmla="*/ 0 60000 65536"/>
                <a:gd name="T9" fmla="*/ 0 60000 65536"/>
                <a:gd name="T10" fmla="*/ 0 60000 65536"/>
                <a:gd name="T11" fmla="*/ 0 60000 65536"/>
                <a:gd name="T12" fmla="*/ 0 w 1251019"/>
                <a:gd name="T13" fmla="*/ 0 h 2014695"/>
                <a:gd name="T14" fmla="*/ 1251019 w 1251019"/>
                <a:gd name="T15" fmla="*/ 2014695 h 2014695"/>
              </a:gdLst>
              <a:ahLst/>
              <a:cxnLst>
                <a:cxn ang="T8">
                  <a:pos x="T0" y="T1"/>
                </a:cxn>
                <a:cxn ang="T9">
                  <a:pos x="T2" y="T3"/>
                </a:cxn>
                <a:cxn ang="T10">
                  <a:pos x="T4" y="T5"/>
                </a:cxn>
                <a:cxn ang="T11">
                  <a:pos x="T6" y="T7"/>
                </a:cxn>
              </a:cxnLst>
              <a:rect l="T12" t="T13" r="T14" b="T15"/>
              <a:pathLst>
                <a:path w="1251019" h="2014695">
                  <a:moveTo>
                    <a:pt x="1215850" y="0"/>
                  </a:moveTo>
                  <a:lnTo>
                    <a:pt x="0" y="1019908"/>
                  </a:lnTo>
                  <a:lnTo>
                    <a:pt x="1251019" y="2014695"/>
                  </a:lnTo>
                  <a:lnTo>
                    <a:pt x="1215850" y="0"/>
                  </a:lnTo>
                  <a:close/>
                </a:path>
              </a:pathLst>
            </a:custGeom>
            <a:solidFill>
              <a:schemeClr val="bg1"/>
            </a:solidFill>
            <a:ln w="12700" cap="flat" cmpd="sng" algn="ctr">
              <a:noFill/>
              <a:prstDash val="solid"/>
              <a:round/>
              <a:headEnd type="none" w="med" len="med"/>
              <a:tailEnd type="none" w="med" len="med"/>
            </a:ln>
          </p:spPr>
          <p:txBody>
            <a:bodyPr>
              <a:spAutoFit/>
            </a:bodyPr>
            <a:lstStyle/>
            <a:p>
              <a:endParaRPr lang="en-US"/>
            </a:p>
          </p:txBody>
        </p:sp>
      </p:grpSp>
      <p:sp>
        <p:nvSpPr>
          <p:cNvPr id="12291" name="Rectangle 5"/>
          <p:cNvSpPr>
            <a:spLocks noChangeArrowheads="1"/>
          </p:cNvSpPr>
          <p:nvPr/>
        </p:nvSpPr>
        <p:spPr bwMode="auto">
          <a:xfrm>
            <a:off x="0" y="4648200"/>
            <a:ext cx="9144000" cy="646113"/>
          </a:xfrm>
          <a:prstGeom prst="rect">
            <a:avLst/>
          </a:prstGeom>
          <a:noFill/>
          <a:ln w="9525">
            <a:noFill/>
            <a:miter lim="800000"/>
            <a:headEnd/>
            <a:tailEnd/>
          </a:ln>
        </p:spPr>
        <p:txBody>
          <a:bodyPr>
            <a:spAutoFit/>
          </a:bodyPr>
          <a:lstStyle/>
          <a:p>
            <a:pPr algn="ctr"/>
            <a:r>
              <a:rPr lang="en-US" sz="3600" b="1"/>
              <a:t>How to fill an LRAS3 with DAGR Datum</a:t>
            </a:r>
            <a:endParaRPr lang="en-US" sz="36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idx="4294967295"/>
          </p:nvPr>
        </p:nvSpPr>
        <p:spPr>
          <a:xfrm>
            <a:off x="0" y="-3175"/>
            <a:ext cx="9144000" cy="457200"/>
          </a:xfrm>
        </p:spPr>
        <p:txBody>
          <a:bodyPr/>
          <a:lstStyle/>
          <a:p>
            <a:r>
              <a:rPr lang="en-US" sz="3200" smtClean="0">
                <a:latin typeface="Arial" charset="0"/>
                <a:cs typeface="Arial" charset="0"/>
              </a:rPr>
              <a:t>Importance of Datums for LRAS3</a:t>
            </a:r>
          </a:p>
        </p:txBody>
      </p:sp>
      <p:sp>
        <p:nvSpPr>
          <p:cNvPr id="13315" name="Content Placeholder 2"/>
          <p:cNvSpPr txBox="1">
            <a:spLocks/>
          </p:cNvSpPr>
          <p:nvPr/>
        </p:nvSpPr>
        <p:spPr bwMode="auto">
          <a:xfrm>
            <a:off x="0" y="457200"/>
            <a:ext cx="9144000" cy="5943600"/>
          </a:xfrm>
          <a:prstGeom prst="rect">
            <a:avLst/>
          </a:prstGeom>
          <a:noFill/>
          <a:ln w="9525">
            <a:noFill/>
            <a:miter lim="800000"/>
            <a:headEnd/>
            <a:tailEnd/>
          </a:ln>
        </p:spPr>
        <p:txBody>
          <a:bodyPr/>
          <a:lstStyle/>
          <a:p>
            <a:r>
              <a:rPr lang="en-US" sz="1600"/>
              <a:t>Datum is a reference point used for calculating the location of the Earth's center. This center calculation is used in establishing coordinate locations, such as latitude and longitude, on the Earth's surface.  Coordinates calculated using one datum may represent a geographic location several hundred feet away from the same coordinate numbers calculated from another datum. This is because the two sets of coordinates are being measured from different reference points.  The United States uses thirty different datums, the most common being WGS84/WGD (World Geodetic System of 1984), this is also the default datum used on the LRAS3.</a:t>
            </a:r>
          </a:p>
          <a:p>
            <a:endParaRPr lang="en-US" sz="1600"/>
          </a:p>
          <a:p>
            <a:r>
              <a:rPr lang="en-US" sz="1600" b="1"/>
              <a:t> </a:t>
            </a:r>
            <a:r>
              <a:rPr lang="en-US" sz="1600"/>
              <a:t>LRAS3 uses the selected datum to calculate the coordinates for both self position and Far Target Location.  These coordinates are displayed to the LRAS3 operator through the biocular display as well as what is transferred to FBCB2.  If your LRAS3 is set up to use a different datum then FBCB2 or any other system the grid coordinates supplied by LRAS3 will represent a different location</a:t>
            </a:r>
          </a:p>
          <a:p>
            <a:endParaRPr lang="en-US" sz="1600"/>
          </a:p>
          <a:p>
            <a:r>
              <a:rPr lang="en-US" sz="1600" b="1"/>
              <a:t>Loading/Changing LRAS3 Map Datums:  </a:t>
            </a:r>
            <a:r>
              <a:rPr lang="en-US" sz="1600"/>
              <a:t>The map datum in use by LRAS3 can be changed by using either a PLGR or DAGR.  For a detailed description of the procedures for changing the LRAS3 datum refer to the LRAS3 Operators Manual TM 11-5855-310-12&amp;P-1(Appendixes G and H).</a:t>
            </a:r>
          </a:p>
          <a:p>
            <a:endParaRPr lang="en-US" sz="1600"/>
          </a:p>
          <a:p>
            <a:endParaRPr lang="en-US" sz="1600"/>
          </a:p>
        </p:txBody>
      </p:sp>
      <p:pic>
        <p:nvPicPr>
          <p:cNvPr id="13316" name="Picture 3" descr="DAGR"/>
          <p:cNvPicPr>
            <a:picLocks noChangeAspect="1" noChangeArrowheads="1"/>
          </p:cNvPicPr>
          <p:nvPr/>
        </p:nvPicPr>
        <p:blipFill>
          <a:blip r:embed="rId2" cstate="print"/>
          <a:srcRect/>
          <a:stretch>
            <a:fillRect/>
          </a:stretch>
        </p:blipFill>
        <p:spPr bwMode="auto">
          <a:xfrm>
            <a:off x="3009900" y="4495800"/>
            <a:ext cx="31242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idx="4294967295"/>
          </p:nvPr>
        </p:nvSpPr>
        <p:spPr>
          <a:xfrm>
            <a:off x="0" y="-3175"/>
            <a:ext cx="9144000" cy="457200"/>
          </a:xfrm>
        </p:spPr>
        <p:txBody>
          <a:bodyPr/>
          <a:lstStyle/>
          <a:p>
            <a:r>
              <a:rPr lang="en-US" sz="3600" smtClean="0">
                <a:latin typeface="Arial" charset="0"/>
                <a:cs typeface="Arial" charset="0"/>
              </a:rPr>
              <a:t>Filling the LRAS3 with DAGR Datum</a:t>
            </a:r>
          </a:p>
        </p:txBody>
      </p:sp>
      <p:sp>
        <p:nvSpPr>
          <p:cNvPr id="6" name="Content Placeholder 2"/>
          <p:cNvSpPr txBox="1">
            <a:spLocks/>
          </p:cNvSpPr>
          <p:nvPr/>
        </p:nvSpPr>
        <p:spPr>
          <a:xfrm>
            <a:off x="0" y="685800"/>
            <a:ext cx="9144000" cy="4525963"/>
          </a:xfrm>
          <a:prstGeom prst="rect">
            <a:avLst/>
          </a:prstGeom>
        </p:spPr>
        <p:txBody>
          <a:bodyPr/>
          <a:lstStyle/>
          <a:p>
            <a:pPr marL="342900" indent="-342900" eaLnBrk="0" hangingPunct="0">
              <a:spcBef>
                <a:spcPct val="20000"/>
              </a:spcBef>
              <a:buFont typeface="Arial" charset="0"/>
              <a:buNone/>
              <a:defRPr/>
            </a:pPr>
            <a:r>
              <a:rPr lang="en-US" b="1" u="sng" dirty="0"/>
              <a:t>LRAS3 Mission Planning</a:t>
            </a:r>
          </a:p>
          <a:p>
            <a:pPr marL="342900" indent="-342900" eaLnBrk="0" hangingPunct="0">
              <a:spcBef>
                <a:spcPct val="20000"/>
              </a:spcBef>
              <a:buFont typeface="Arial" charset="0"/>
              <a:buNone/>
              <a:defRPr/>
            </a:pPr>
            <a:r>
              <a:rPr lang="en-US" dirty="0"/>
              <a:t>Using a </a:t>
            </a:r>
            <a:r>
              <a:rPr lang="en-US" dirty="0" err="1"/>
              <a:t>DAGR</a:t>
            </a:r>
            <a:r>
              <a:rPr lang="en-US" dirty="0"/>
              <a:t> receiver to configure the LRAS3 datum and local time offset simply involves configuring a </a:t>
            </a:r>
            <a:r>
              <a:rPr lang="en-US" dirty="0" err="1"/>
              <a:t>DAGR</a:t>
            </a:r>
            <a:r>
              <a:rPr lang="en-US" dirty="0"/>
              <a:t> to the desired mission setup (datum and local time offset) and then using the data transfer capabilities of the </a:t>
            </a:r>
            <a:r>
              <a:rPr lang="en-US" dirty="0" err="1"/>
              <a:t>DAGR</a:t>
            </a:r>
            <a:r>
              <a:rPr lang="en-US" dirty="0"/>
              <a:t> to transfer that setup to the LRAS3 master GPS receiver. The default set-up for the LRAS3 is WGS-84 datum (Datum code </a:t>
            </a:r>
            <a:r>
              <a:rPr lang="en-US" dirty="0" err="1"/>
              <a:t>WGD</a:t>
            </a:r>
            <a:r>
              <a:rPr lang="en-US" dirty="0"/>
              <a:t>) and a Zulu time display. The setting for the current LRAS3 datum can be verified by using the Current Datum Menu under the </a:t>
            </a:r>
            <a:r>
              <a:rPr lang="en-US" dirty="0" err="1"/>
              <a:t>FTL</a:t>
            </a:r>
            <a:r>
              <a:rPr lang="en-US" dirty="0"/>
              <a:t> Menu. </a:t>
            </a:r>
            <a:r>
              <a:rPr lang="en-US" dirty="0" err="1"/>
              <a:t>Zeroizing</a:t>
            </a:r>
            <a:r>
              <a:rPr lang="en-US" dirty="0"/>
              <a:t> the LRAS3 GPS receivers using the </a:t>
            </a:r>
            <a:r>
              <a:rPr lang="en-US" dirty="0" err="1"/>
              <a:t>Zeroize</a:t>
            </a:r>
            <a:r>
              <a:rPr lang="en-US" dirty="0"/>
              <a:t> Menu will re-set the LRAS3 datum and local time offset to the default values.</a:t>
            </a:r>
          </a:p>
          <a:p>
            <a:pPr marL="342900" indent="-342900" eaLnBrk="0" hangingPunct="0">
              <a:spcBef>
                <a:spcPct val="20000"/>
              </a:spcBef>
              <a:buFont typeface="Arial" charset="0"/>
              <a:buNone/>
              <a:defRPr/>
            </a:pPr>
            <a:endParaRPr lang="en-US" dirty="0"/>
          </a:p>
          <a:p>
            <a:pPr>
              <a:defRPr/>
            </a:pPr>
            <a:r>
              <a:rPr lang="en-US" b="1" u="sng" dirty="0"/>
              <a:t>NOTE</a:t>
            </a:r>
          </a:p>
          <a:p>
            <a:pPr eaLnBrk="0" hangingPunct="0">
              <a:defRPr/>
            </a:pPr>
            <a:r>
              <a:rPr lang="en-US" dirty="0"/>
              <a:t>The </a:t>
            </a:r>
            <a:r>
              <a:rPr lang="en-US" dirty="0" err="1"/>
              <a:t>GPSIS</a:t>
            </a:r>
            <a:r>
              <a:rPr lang="en-US" dirty="0"/>
              <a:t> backup batteries must be installed in the LRAS3 in order to successfully perform the LRAS3 system set-up. If the batteries are not installed in the sight, the new settings will not be retained during a sight power cycle.</a:t>
            </a:r>
          </a:p>
          <a:p>
            <a:pPr eaLnBrk="0" hangingPunct="0">
              <a:defRPr/>
            </a:pPr>
            <a:endParaRPr lang="en-US" b="1" dirty="0"/>
          </a:p>
          <a:p>
            <a:pPr eaLnBrk="0" hangingPunct="0">
              <a:defRPr/>
            </a:pPr>
            <a:r>
              <a:rPr lang="en-US" b="1" dirty="0">
                <a:solidFill>
                  <a:srgbClr val="FF0000"/>
                </a:solidFill>
              </a:rPr>
              <a:t>Also, understand that if you cover the LRAS3 with a </a:t>
            </a:r>
            <a:r>
              <a:rPr lang="en-US" b="1" dirty="0" err="1">
                <a:solidFill>
                  <a:srgbClr val="FF0000"/>
                </a:solidFill>
              </a:rPr>
              <a:t>cammo</a:t>
            </a:r>
            <a:r>
              <a:rPr lang="en-US" b="1" dirty="0">
                <a:solidFill>
                  <a:srgbClr val="FF0000"/>
                </a:solidFill>
              </a:rPr>
              <a:t> net, specifically radar scattering, it will impede the GPS.</a:t>
            </a:r>
          </a:p>
          <a:p>
            <a:pPr marL="342900" indent="-342900" eaLnBrk="0" hangingPunct="0">
              <a:spcBef>
                <a:spcPct val="20000"/>
              </a:spcBef>
              <a:buFont typeface="Arial" charset="0"/>
              <a:buNone/>
              <a:defRPr/>
            </a:pPr>
            <a:endParaRPr lang="en-US" dirty="0"/>
          </a:p>
          <a:p>
            <a:pPr marL="342900" indent="-342900" eaLnBrk="0" hangingPunct="0">
              <a:spcBef>
                <a:spcPct val="20000"/>
              </a:spcBef>
              <a:buFont typeface="Arial" charset="0"/>
              <a:buNone/>
              <a:defRPr/>
            </a:pPr>
            <a:endParaRPr lang="en-US" dirty="0"/>
          </a:p>
          <a:p>
            <a:pPr marL="342900" indent="-342900" eaLnBrk="0" hangingPunct="0">
              <a:spcBef>
                <a:spcPct val="20000"/>
              </a:spcBef>
              <a:buFont typeface="Arial" charset="0"/>
              <a:buNone/>
              <a:defRPr/>
            </a:pPr>
            <a:endParaRPr lang="en-US" dirty="0"/>
          </a:p>
          <a:p>
            <a:pPr marL="342900" indent="-342900" eaLnBrk="0" hangingPunct="0">
              <a:spcBef>
                <a:spcPct val="20000"/>
              </a:spcBef>
              <a:buFont typeface="Arial" charset="0"/>
              <a:buNone/>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idx="4294967295"/>
          </p:nvPr>
        </p:nvSpPr>
        <p:spPr>
          <a:xfrm>
            <a:off x="0" y="-3175"/>
            <a:ext cx="9144000" cy="457200"/>
          </a:xfrm>
        </p:spPr>
        <p:txBody>
          <a:bodyPr/>
          <a:lstStyle/>
          <a:p>
            <a:r>
              <a:rPr lang="en-US" sz="3600" smtClean="0">
                <a:latin typeface="Arial" charset="0"/>
                <a:cs typeface="Arial" charset="0"/>
              </a:rPr>
              <a:t>DAGR Configuration Procedure</a:t>
            </a:r>
          </a:p>
        </p:txBody>
      </p:sp>
      <p:sp>
        <p:nvSpPr>
          <p:cNvPr id="6" name="Content Placeholder 2"/>
          <p:cNvSpPr txBox="1">
            <a:spLocks/>
          </p:cNvSpPr>
          <p:nvPr/>
        </p:nvSpPr>
        <p:spPr>
          <a:xfrm>
            <a:off x="0" y="457200"/>
            <a:ext cx="9144000" cy="6248400"/>
          </a:xfrm>
          <a:prstGeom prst="rect">
            <a:avLst/>
          </a:prstGeom>
        </p:spPr>
        <p:txBody>
          <a:bodyPr/>
          <a:lstStyle/>
          <a:p>
            <a:pPr algn="ctr">
              <a:defRPr/>
            </a:pPr>
            <a:r>
              <a:rPr lang="en-US" sz="1600" b="1" dirty="0"/>
              <a:t>To perform the mission planning function, the </a:t>
            </a:r>
            <a:r>
              <a:rPr lang="en-US" sz="1600" b="1" dirty="0" err="1"/>
              <a:t>DAGR</a:t>
            </a:r>
            <a:r>
              <a:rPr lang="en-US" sz="1600" b="1" dirty="0"/>
              <a:t> receiver must be programmed to the desired datum and local time offset (from Zulu time).</a:t>
            </a:r>
          </a:p>
          <a:p>
            <a:pPr>
              <a:defRPr/>
            </a:pPr>
            <a:endParaRPr lang="en-US" sz="1600" dirty="0"/>
          </a:p>
          <a:p>
            <a:pPr marL="342900" indent="-342900">
              <a:buFontTx/>
              <a:buAutoNum type="alphaUcPeriod"/>
              <a:defRPr/>
            </a:pPr>
            <a:r>
              <a:rPr lang="en-US" sz="1600" dirty="0"/>
              <a:t>Power the </a:t>
            </a:r>
            <a:r>
              <a:rPr lang="en-US" sz="1600" dirty="0" err="1"/>
              <a:t>DAGR</a:t>
            </a:r>
            <a:r>
              <a:rPr lang="en-US" sz="1600" dirty="0"/>
              <a:t> on.</a:t>
            </a:r>
          </a:p>
          <a:p>
            <a:pPr marL="342900" indent="-342900">
              <a:defRPr/>
            </a:pPr>
            <a:endParaRPr lang="en-US" sz="1600" dirty="0"/>
          </a:p>
          <a:p>
            <a:pPr>
              <a:defRPr/>
            </a:pPr>
            <a:r>
              <a:rPr lang="en-US" sz="1600" dirty="0"/>
              <a:t>B.   Push the key to acknowledge any message pop-ups. Press and hold the to access the Present Position page.</a:t>
            </a:r>
          </a:p>
          <a:p>
            <a:pPr>
              <a:defRPr/>
            </a:pPr>
            <a:endParaRPr lang="en-US" sz="1600" dirty="0"/>
          </a:p>
          <a:p>
            <a:pPr>
              <a:defRPr/>
            </a:pPr>
            <a:r>
              <a:rPr lang="en-US" sz="1600" dirty="0"/>
              <a:t>C.   Select the desired map datum.</a:t>
            </a:r>
          </a:p>
          <a:p>
            <a:pPr>
              <a:defRPr/>
            </a:pPr>
            <a:r>
              <a:rPr lang="en-US" sz="1600" dirty="0"/>
              <a:t>	(1) From the Present Position page, push the key.</a:t>
            </a:r>
          </a:p>
          <a:p>
            <a:pPr>
              <a:defRPr/>
            </a:pPr>
            <a:r>
              <a:rPr lang="en-US" sz="1600" dirty="0"/>
              <a:t>	(2) Using the or keys, highlight Select Datum, and then push the key</a:t>
            </a:r>
          </a:p>
          <a:p>
            <a:pPr>
              <a:defRPr/>
            </a:pPr>
            <a:r>
              <a:rPr lang="en-US" sz="1600" dirty="0"/>
              <a:t>	(3) Scroll using the or keys to select the datum corresponding to the geographical map 	being used, then push the key.</a:t>
            </a:r>
          </a:p>
          <a:p>
            <a:pPr>
              <a:defRPr/>
            </a:pPr>
            <a:r>
              <a:rPr lang="en-US" sz="1600" dirty="0"/>
              <a:t>	(4) The display returns to the Present Position page with the datum change made.</a:t>
            </a:r>
          </a:p>
          <a:p>
            <a:pPr>
              <a:defRPr/>
            </a:pPr>
            <a:endParaRPr lang="en-US" sz="1600" dirty="0"/>
          </a:p>
          <a:p>
            <a:pPr>
              <a:defRPr/>
            </a:pPr>
            <a:r>
              <a:rPr lang="en-US" sz="1600" dirty="0"/>
              <a:t>D.   Select the desired local time offset.</a:t>
            </a:r>
          </a:p>
          <a:p>
            <a:pPr>
              <a:defRPr/>
            </a:pPr>
            <a:r>
              <a:rPr lang="en-US" sz="1600" dirty="0"/>
              <a:t>	(1) From the Present Position page, push the key to highlight a field.</a:t>
            </a:r>
          </a:p>
          <a:p>
            <a:pPr>
              <a:defRPr/>
            </a:pPr>
            <a:r>
              <a:rPr lang="en-US" sz="1600" dirty="0"/>
              <a:t>	(2) Using the or keys, scroll down to the Time field, and push the key.</a:t>
            </a:r>
          </a:p>
          <a:p>
            <a:pPr>
              <a:defRPr/>
            </a:pPr>
            <a:r>
              <a:rPr lang="en-US" sz="1600" dirty="0"/>
              <a:t>	(3) Using the or keys, highlight Select Time Zone, and then push the key.</a:t>
            </a:r>
          </a:p>
          <a:p>
            <a:pPr>
              <a:defRPr/>
            </a:pPr>
            <a:r>
              <a:rPr lang="en-US" sz="1600" dirty="0"/>
              <a:t>	(4) Scroll using the or keys to select the Zulu Time offset corresponding to the local time, 	and then push the key.</a:t>
            </a:r>
          </a:p>
          <a:p>
            <a:pPr>
              <a:defRPr/>
            </a:pPr>
            <a:r>
              <a:rPr lang="en-US" sz="1600" dirty="0"/>
              <a:t>	(5) The display returns to the Present Position page with the local time offset change 	made.</a:t>
            </a:r>
          </a:p>
          <a:p>
            <a:pPr>
              <a:defRPr/>
            </a:pPr>
            <a:endParaRPr lang="en-US" sz="1600" dirty="0"/>
          </a:p>
          <a:p>
            <a:pPr>
              <a:defRPr/>
            </a:pPr>
            <a:r>
              <a:rPr lang="en-US" sz="1600" dirty="0"/>
              <a:t>E.   The </a:t>
            </a:r>
            <a:r>
              <a:rPr lang="en-US" sz="1600" dirty="0" err="1"/>
              <a:t>DAGR</a:t>
            </a:r>
            <a:r>
              <a:rPr lang="en-US" sz="1600" dirty="0"/>
              <a:t> mission planning configuration is completed.</a:t>
            </a:r>
          </a:p>
          <a:p>
            <a:pPr>
              <a:defRPr/>
            </a:pP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idx="4294967295"/>
          </p:nvPr>
        </p:nvSpPr>
        <p:spPr>
          <a:xfrm>
            <a:off x="0" y="-3175"/>
            <a:ext cx="9144000" cy="457200"/>
          </a:xfrm>
        </p:spPr>
        <p:txBody>
          <a:bodyPr/>
          <a:lstStyle/>
          <a:p>
            <a:r>
              <a:rPr lang="en-US" sz="3600" smtClean="0">
                <a:latin typeface="Arial" charset="0"/>
                <a:cs typeface="Arial" charset="0"/>
              </a:rPr>
              <a:t>Transferring Data</a:t>
            </a:r>
          </a:p>
        </p:txBody>
      </p:sp>
      <p:sp>
        <p:nvSpPr>
          <p:cNvPr id="16387" name="Content Placeholder 2"/>
          <p:cNvSpPr txBox="1">
            <a:spLocks/>
          </p:cNvSpPr>
          <p:nvPr/>
        </p:nvSpPr>
        <p:spPr bwMode="auto">
          <a:xfrm>
            <a:off x="0" y="457200"/>
            <a:ext cx="9144000" cy="5943600"/>
          </a:xfrm>
          <a:prstGeom prst="rect">
            <a:avLst/>
          </a:prstGeom>
          <a:noFill/>
          <a:ln w="9525">
            <a:noFill/>
            <a:miter lim="800000"/>
            <a:headEnd/>
            <a:tailEnd/>
          </a:ln>
        </p:spPr>
        <p:txBody>
          <a:bodyPr/>
          <a:lstStyle/>
          <a:p>
            <a:pPr algn="ctr"/>
            <a:r>
              <a:rPr lang="en-US" sz="1600" b="1"/>
              <a:t>Once the DAGR receiver has been correctly configured, the DAGR mission set-up can be transferred to the LRAS3.</a:t>
            </a:r>
          </a:p>
          <a:p>
            <a:endParaRPr lang="en-US" sz="1600"/>
          </a:p>
          <a:p>
            <a:r>
              <a:rPr lang="en-US" sz="1600"/>
              <a:t>A.  Power up the LRAS3 sight system.</a:t>
            </a:r>
          </a:p>
          <a:p>
            <a:r>
              <a:rPr lang="en-US" sz="1600" b="1"/>
              <a:t>	NOTE: </a:t>
            </a:r>
            <a:r>
              <a:rPr lang="en-US" sz="1600"/>
              <a:t>Do not connect the DAGR to the LRAS3 sight until the LRAS3 has completed its 	power-up cycle.</a:t>
            </a:r>
          </a:p>
          <a:p>
            <a:endParaRPr lang="en-US" sz="1600"/>
          </a:p>
          <a:p>
            <a:r>
              <a:rPr lang="en-US" sz="1600"/>
              <a:t>B.  After the LRAS3 sight display indicates that the system is operational and power-up BIT has been completed, connect the J2 connector of the DAGR receiver to the upper DAGR/PLGR connector (J4) of the LRAS3 sight using the DAGR-DAGR (PLGR-PLGR) cable.</a:t>
            </a:r>
          </a:p>
          <a:p>
            <a:endParaRPr lang="en-US" sz="1600"/>
          </a:p>
          <a:p>
            <a:r>
              <a:rPr lang="en-US" sz="1600"/>
              <a:t>C. Power the DAGR on.</a:t>
            </a:r>
          </a:p>
          <a:p>
            <a:endParaRPr lang="en-US" sz="1600"/>
          </a:p>
          <a:p>
            <a:r>
              <a:rPr lang="en-US" sz="1600"/>
              <a:t>D. On the DAGR, push the key. The Receiver Status display is shown.</a:t>
            </a:r>
          </a:p>
          <a:p>
            <a:endParaRPr lang="en-US" sz="1600"/>
          </a:p>
          <a:p>
            <a:r>
              <a:rPr lang="en-US" sz="1600"/>
              <a:t>E. Use the or keys to view the Function Set status of the DAGR.</a:t>
            </a:r>
          </a:p>
          <a:p>
            <a:endParaRPr lang="en-US" sz="1600"/>
          </a:p>
          <a:p>
            <a:r>
              <a:rPr lang="en-US" sz="1600"/>
              <a:t>F.  If in the Advanced function set, proceed with the next step. If already in Basic, push the</a:t>
            </a:r>
          </a:p>
          <a:p>
            <a:r>
              <a:rPr lang="en-US" sz="1600"/>
              <a:t>key and proceed to step j.</a:t>
            </a:r>
          </a:p>
          <a:p>
            <a:endParaRPr lang="en-US" sz="1600"/>
          </a:p>
          <a:p>
            <a:r>
              <a:rPr lang="en-US" sz="1600"/>
              <a:t>G. Push the key. Highlight Select Function Set, and then push the key.</a:t>
            </a:r>
          </a:p>
          <a:p>
            <a:endParaRPr lang="en-US" sz="1600"/>
          </a:p>
          <a:p>
            <a:r>
              <a:rPr lang="en-US" sz="1600"/>
              <a:t>H. Highlight Basic, and then push the key. A changing profiles message appears</a:t>
            </a:r>
          </a:p>
          <a:p>
            <a:endParaRPr lang="en-US" sz="1600"/>
          </a:p>
          <a:p>
            <a:r>
              <a:rPr lang="en-US" sz="1600"/>
              <a:t>I. Push the key to acknowledge. The display returns to the Receiver Status display.</a:t>
            </a:r>
          </a:p>
          <a:p>
            <a:endParaRPr lang="en-US" sz="1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idx="4294967295"/>
          </p:nvPr>
        </p:nvSpPr>
        <p:spPr>
          <a:xfrm>
            <a:off x="0" y="-3175"/>
            <a:ext cx="9144000" cy="457200"/>
          </a:xfrm>
        </p:spPr>
        <p:txBody>
          <a:bodyPr/>
          <a:lstStyle/>
          <a:p>
            <a:r>
              <a:rPr lang="en-US" sz="3600" smtClean="0">
                <a:latin typeface="Arial" charset="0"/>
                <a:cs typeface="Arial" charset="0"/>
              </a:rPr>
              <a:t>Transferring Data Continued</a:t>
            </a:r>
          </a:p>
        </p:txBody>
      </p:sp>
      <p:sp>
        <p:nvSpPr>
          <p:cNvPr id="17411" name="Content Placeholder 2"/>
          <p:cNvSpPr txBox="1">
            <a:spLocks/>
          </p:cNvSpPr>
          <p:nvPr/>
        </p:nvSpPr>
        <p:spPr bwMode="auto">
          <a:xfrm>
            <a:off x="0" y="457200"/>
            <a:ext cx="9144000" cy="5943600"/>
          </a:xfrm>
          <a:prstGeom prst="rect">
            <a:avLst/>
          </a:prstGeom>
          <a:noFill/>
          <a:ln w="9525">
            <a:noFill/>
            <a:miter lim="800000"/>
            <a:headEnd/>
            <a:tailEnd/>
          </a:ln>
        </p:spPr>
        <p:txBody>
          <a:bodyPr/>
          <a:lstStyle/>
          <a:p>
            <a:r>
              <a:rPr lang="en-US" sz="1600"/>
              <a:t>J. Push the key to acknowledge, and, if necessary, push the key to acknowledge other message pop-ups. The display shows the Present Position page.</a:t>
            </a:r>
          </a:p>
          <a:p>
            <a:endParaRPr lang="en-US" sz="1600"/>
          </a:p>
          <a:p>
            <a:r>
              <a:rPr lang="en-US" sz="1600"/>
              <a:t>K. Push the key twice to access the Main menu.</a:t>
            </a:r>
          </a:p>
          <a:p>
            <a:endParaRPr lang="en-US" sz="1600"/>
          </a:p>
          <a:p>
            <a:r>
              <a:rPr lang="en-US" sz="1600"/>
              <a:t>L. Highlight Communications, and then push the key.</a:t>
            </a:r>
          </a:p>
          <a:p>
            <a:endParaRPr lang="en-US" sz="1600"/>
          </a:p>
          <a:p>
            <a:r>
              <a:rPr lang="en-US" sz="1600"/>
              <a:t>M. Highlight Data Transfer, and then push the key. The Data Transfer page is displayed.</a:t>
            </a:r>
          </a:p>
          <a:p>
            <a:endParaRPr lang="en-US" sz="1600"/>
          </a:p>
          <a:p>
            <a:r>
              <a:rPr lang="en-US" sz="1600"/>
              <a:t>N. On the Data Transfer page of the DAGR, push the key to highlight a field.</a:t>
            </a:r>
          </a:p>
          <a:p>
            <a:endParaRPr lang="en-US" sz="1600"/>
          </a:p>
          <a:p>
            <a:r>
              <a:rPr lang="en-US" sz="1600"/>
              <a:t>O. Use the or keys to highlight the COM Port field.</a:t>
            </a:r>
          </a:p>
          <a:p>
            <a:endParaRPr lang="en-US" sz="1600"/>
          </a:p>
          <a:p>
            <a:r>
              <a:rPr lang="en-US" sz="1600"/>
              <a:t>P. Push the key, then highlight COM Port 1 and push the key.</a:t>
            </a:r>
          </a:p>
          <a:p>
            <a:endParaRPr lang="en-US" sz="1600"/>
          </a:p>
          <a:p>
            <a:r>
              <a:rPr lang="en-US" sz="1600"/>
              <a:t>Q. Use the or keys to highlight the Mode field.</a:t>
            </a:r>
          </a:p>
          <a:p>
            <a:endParaRPr lang="en-US" sz="1600"/>
          </a:p>
          <a:p>
            <a:r>
              <a:rPr lang="en-US" sz="1600"/>
              <a:t>R. Push the key, and then highlight:</a:t>
            </a:r>
          </a:p>
          <a:p>
            <a:endParaRPr lang="en-US" sz="1600"/>
          </a:p>
          <a:p>
            <a:r>
              <a:rPr lang="en-US" sz="1600"/>
              <a:t>S. Use the or keys to highlight the Data To Transfer field.</a:t>
            </a:r>
          </a:p>
          <a:p>
            <a:endParaRPr lang="en-US" sz="1600"/>
          </a:p>
          <a:p>
            <a:r>
              <a:rPr lang="en-US" sz="1600"/>
              <a:t>T. Push the key, and then, depending on the data to be sent, use the or keys highlight either:</a:t>
            </a:r>
          </a:p>
          <a:p>
            <a:endParaRPr lang="en-US" sz="1600" b="1"/>
          </a:p>
          <a:p>
            <a:r>
              <a:rPr lang="en-US" sz="1600" b="1"/>
              <a:t>Setup Data </a:t>
            </a:r>
            <a:r>
              <a:rPr lang="en-US" sz="1600"/>
              <a:t>– For Local Time Offset &amp; Datum Transfer (Mission Planning), or</a:t>
            </a:r>
          </a:p>
          <a:p>
            <a:r>
              <a:rPr lang="en-US" sz="1600" b="1"/>
              <a:t>SV/POS/Time Data </a:t>
            </a:r>
            <a:r>
              <a:rPr lang="en-US" sz="1600"/>
              <a:t>– For SV Data, Position and Timing Transfer and push the key.</a:t>
            </a:r>
          </a:p>
          <a:p>
            <a:endParaRPr lang="en-US" sz="1600"/>
          </a:p>
          <a:p>
            <a:endParaRPr lang="en-US" sz="16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2480</TotalTime>
  <Words>1172</Words>
  <Application>Microsoft Office PowerPoint</Application>
  <PresentationFormat>On-screen Show (4:3)</PresentationFormat>
  <Paragraphs>125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LRAS3 Boresight Procedures</vt:lpstr>
      <vt:lpstr>Slide 4</vt:lpstr>
      <vt:lpstr>Importance of Datums for LRAS3</vt:lpstr>
      <vt:lpstr>Filling the LRAS3 with DAGR Datum</vt:lpstr>
      <vt:lpstr>DAGR Configuration Procedure</vt:lpstr>
      <vt:lpstr>Transferring Data</vt:lpstr>
      <vt:lpstr>Transferring Data Continued</vt:lpstr>
      <vt:lpstr>Slide 10</vt:lpstr>
      <vt:lpstr>Importance of loading Crypto from SKL</vt:lpstr>
      <vt:lpstr>SKL Loading Procedure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Aaron Tucker</dc:creator>
  <cp:lastModifiedBy>Curtis.McMahan</cp:lastModifiedBy>
  <cp:revision>243</cp:revision>
  <dcterms:created xsi:type="dcterms:W3CDTF">2014-03-14T13:31:16Z</dcterms:created>
  <dcterms:modified xsi:type="dcterms:W3CDTF">2015-01-30T12:19:37Z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000800402a000000000001023720</vt:lpwstr>
  </property>
</Properties>
</file>