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12" r:id="rId2"/>
    <p:sldId id="322" r:id="rId3"/>
    <p:sldId id="323" r:id="rId4"/>
    <p:sldId id="332" r:id="rId5"/>
    <p:sldId id="325" r:id="rId6"/>
    <p:sldId id="326" r:id="rId7"/>
    <p:sldId id="340" r:id="rId8"/>
    <p:sldId id="327" r:id="rId9"/>
    <p:sldId id="330" r:id="rId10"/>
    <p:sldId id="331" r:id="rId11"/>
    <p:sldId id="328" r:id="rId12"/>
    <p:sldId id="329" r:id="rId13"/>
    <p:sldId id="335" r:id="rId14"/>
    <p:sldId id="333" r:id="rId15"/>
    <p:sldId id="334" r:id="rId16"/>
    <p:sldId id="336" r:id="rId17"/>
    <p:sldId id="337" r:id="rId18"/>
    <p:sldId id="338" r:id="rId19"/>
    <p:sldId id="339" r:id="rId20"/>
    <p:sldId id="341" r:id="rId21"/>
    <p:sldId id="342" r:id="rId22"/>
    <p:sldId id="343" r:id="rId23"/>
    <p:sldId id="324" r:id="rId24"/>
    <p:sldId id="321"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Default Section" id="{2140DF95-10F1-45A7-A55B-A08735D2C654}">
          <p14:sldIdLst>
            <p14:sldId id="312"/>
            <p14:sldId id="322"/>
            <p14:sldId id="323"/>
            <p14:sldId id="332"/>
            <p14:sldId id="325"/>
            <p14:sldId id="326"/>
            <p14:sldId id="340"/>
            <p14:sldId id="327"/>
            <p14:sldId id="330"/>
            <p14:sldId id="331"/>
            <p14:sldId id="328"/>
            <p14:sldId id="329"/>
            <p14:sldId id="335"/>
            <p14:sldId id="333"/>
            <p14:sldId id="334"/>
            <p14:sldId id="336"/>
            <p14:sldId id="337"/>
            <p14:sldId id="338"/>
            <p14:sldId id="339"/>
            <p14:sldId id="341"/>
            <p14:sldId id="342"/>
            <p14:sldId id="343"/>
            <p14:sldId id="324"/>
            <p14:sldId id="321"/>
          </p14:sldIdLst>
        </p14:section>
        <p14:section name="Untitled Section" id="{E79E2382-5FDF-45C5-8C19-60999A657C2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0" autoAdjust="0"/>
    <p:restoredTop sz="92832" autoAdjust="0"/>
  </p:normalViewPr>
  <p:slideViewPr>
    <p:cSldViewPr>
      <p:cViewPr varScale="1">
        <p:scale>
          <a:sx n="83" d="100"/>
          <a:sy n="83" d="100"/>
        </p:scale>
        <p:origin x="1440"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defRPr>
            </a:lvl1pPr>
          </a:lstStyle>
          <a:p>
            <a:pPr>
              <a:defRPr/>
            </a:pPr>
            <a:endParaRPr lang="en-US"/>
          </a:p>
        </p:txBody>
      </p:sp>
      <p:sp>
        <p:nvSpPr>
          <p:cNvPr id="1638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defRPr>
            </a:lvl1pPr>
          </a:lstStyle>
          <a:p>
            <a:pPr>
              <a:defRPr/>
            </a:pPr>
            <a:endParaRPr lang="en-US"/>
          </a:p>
        </p:txBody>
      </p:sp>
      <p:sp>
        <p:nvSpPr>
          <p:cNvPr id="1639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767A19E5-EE33-4B18-A49A-2B4CF06BBDDD}" type="slidenum">
              <a:rPr lang="en-US" altLang="en-US"/>
              <a:pPr/>
              <a:t>‹#›</a:t>
            </a:fld>
            <a:endParaRPr lang="en-US" altLang="en-US"/>
          </a:p>
        </p:txBody>
      </p:sp>
    </p:spTree>
    <p:extLst>
      <p:ext uri="{BB962C8B-B14F-4D97-AF65-F5344CB8AC3E}">
        <p14:creationId xmlns:p14="http://schemas.microsoft.com/office/powerpoint/2010/main" val="12480587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extBox 6"/>
          <p:cNvSpPr txBox="1"/>
          <p:nvPr userDrawn="1"/>
        </p:nvSpPr>
        <p:spPr>
          <a:xfrm>
            <a:off x="24581" y="5812840"/>
            <a:ext cx="2069349" cy="1015663"/>
          </a:xfrm>
          <a:prstGeom prst="rect">
            <a:avLst/>
          </a:prstGeom>
          <a:noFill/>
        </p:spPr>
        <p:txBody>
          <a:bodyPr wrap="none" rtlCol="0">
            <a:spAutoFit/>
          </a:bodyPr>
          <a:lstStyle/>
          <a:p>
            <a:r>
              <a:rPr lang="en-US" sz="1200" b="1" dirty="0" smtClean="0"/>
              <a:t>PRODUCT CREATED BY:</a:t>
            </a:r>
          </a:p>
          <a:p>
            <a:r>
              <a:rPr lang="en-US" sz="1200" baseline="0" dirty="0" smtClean="0"/>
              <a:t>Brock J. Young</a:t>
            </a:r>
          </a:p>
          <a:p>
            <a:r>
              <a:rPr lang="en-US" sz="1200" baseline="0" dirty="0" smtClean="0"/>
              <a:t>Brock.j.young.mil@mail.mil</a:t>
            </a:r>
          </a:p>
          <a:p>
            <a:endParaRPr lang="en-US" sz="1200" baseline="0" dirty="0" smtClean="0"/>
          </a:p>
          <a:p>
            <a:r>
              <a:rPr lang="en-US" sz="1200" b="1" baseline="0" dirty="0" smtClean="0"/>
              <a:t>“Pride, Honor, Discipline”</a:t>
            </a:r>
            <a:endParaRPr lang="en-US" sz="1200" b="1" dirty="0"/>
          </a:p>
        </p:txBody>
      </p:sp>
      <p:sp>
        <p:nvSpPr>
          <p:cNvPr id="8" name="TextBox 7"/>
          <p:cNvSpPr txBox="1"/>
          <p:nvPr userDrawn="1"/>
        </p:nvSpPr>
        <p:spPr>
          <a:xfrm>
            <a:off x="3485901" y="6366838"/>
            <a:ext cx="2172198" cy="461665"/>
          </a:xfrm>
          <a:prstGeom prst="rect">
            <a:avLst/>
          </a:prstGeom>
          <a:noFill/>
        </p:spPr>
        <p:txBody>
          <a:bodyPr wrap="none" rtlCol="0">
            <a:spAutoFit/>
          </a:bodyPr>
          <a:lstStyle/>
          <a:p>
            <a:pPr algn="ctr"/>
            <a:r>
              <a:rPr lang="en-US" sz="1200" b="1" dirty="0" smtClean="0"/>
              <a:t>CURRENT VERSION DATE:</a:t>
            </a:r>
          </a:p>
          <a:p>
            <a:pPr algn="ctr"/>
            <a:r>
              <a:rPr lang="en-US" sz="1200" b="0" dirty="0" smtClean="0"/>
              <a:t>v2 20160713</a:t>
            </a:r>
          </a:p>
        </p:txBody>
      </p:sp>
    </p:spTree>
    <p:extLst>
      <p:ext uri="{BB962C8B-B14F-4D97-AF65-F5344CB8AC3E}">
        <p14:creationId xmlns:p14="http://schemas.microsoft.com/office/powerpoint/2010/main" val="16505681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5BAF16E-988A-469C-BB62-8219C8F6E4DB}" type="slidenum">
              <a:rPr lang="en-US" altLang="en-US"/>
              <a:pPr/>
              <a:t>‹#›</a:t>
            </a:fld>
            <a:endParaRPr lang="en-US" altLang="en-US"/>
          </a:p>
        </p:txBody>
      </p:sp>
    </p:spTree>
    <p:extLst>
      <p:ext uri="{BB962C8B-B14F-4D97-AF65-F5344CB8AC3E}">
        <p14:creationId xmlns:p14="http://schemas.microsoft.com/office/powerpoint/2010/main" val="3387007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C095E2-3A7C-4FC1-94EB-B29C073F4ACF}" type="slidenum">
              <a:rPr lang="en-US" altLang="en-US"/>
              <a:pPr/>
              <a:t>‹#›</a:t>
            </a:fld>
            <a:endParaRPr lang="en-US" altLang="en-US"/>
          </a:p>
        </p:txBody>
      </p:sp>
    </p:spTree>
    <p:extLst>
      <p:ext uri="{BB962C8B-B14F-4D97-AF65-F5344CB8AC3E}">
        <p14:creationId xmlns:p14="http://schemas.microsoft.com/office/powerpoint/2010/main" val="4154973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02E2F47-156B-4970-85C2-1D645C91FDCB}" type="slidenum">
              <a:rPr lang="en-US" altLang="en-US"/>
              <a:pPr/>
              <a:t>‹#›</a:t>
            </a:fld>
            <a:endParaRPr lang="en-US" altLang="en-US"/>
          </a:p>
        </p:txBody>
      </p:sp>
    </p:spTree>
    <p:extLst>
      <p:ext uri="{BB962C8B-B14F-4D97-AF65-F5344CB8AC3E}">
        <p14:creationId xmlns:p14="http://schemas.microsoft.com/office/powerpoint/2010/main" val="638909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67898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2" name="Picture 26" descr="csf_inside"/>
          <p:cNvPicPr>
            <a:picLocks noChangeAspect="1" noChangeArrowheads="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10" name="Slide Number Placeholder 2"/>
          <p:cNvSpPr txBox="1">
            <a:spLocks noGrp="1"/>
          </p:cNvSpPr>
          <p:nvPr userDrawn="1"/>
        </p:nvSpPr>
        <p:spPr>
          <a:xfrm>
            <a:off x="7259638" y="6600825"/>
            <a:ext cx="1828800" cy="182563"/>
          </a:xfrm>
          <a:prstGeom prst="rect">
            <a:avLst/>
          </a:prstGeom>
          <a:noFill/>
        </p:spPr>
        <p:txBody>
          <a:bodyPr/>
          <a:lstStyle/>
          <a:p>
            <a:pPr algn="r">
              <a:defRPr/>
            </a:pPr>
            <a:fld id="{FF82D9A5-2B96-4E1C-AAA7-343399D36B57}" type="slidenum">
              <a:rPr lang="en-US" sz="900">
                <a:solidFill>
                  <a:schemeClr val="bg1">
                    <a:lumMod val="50000"/>
                  </a:schemeClr>
                </a:solidFill>
              </a:rPr>
              <a:pPr algn="r">
                <a:defRPr/>
              </a:pPr>
              <a:t>‹#›</a:t>
            </a:fld>
            <a:endParaRPr lang="en-US" sz="900" dirty="0">
              <a:solidFill>
                <a:schemeClr val="bg1">
                  <a:lumMod val="50000"/>
                </a:schemeClr>
              </a:solidFill>
            </a:endParaRPr>
          </a:p>
        </p:txBody>
      </p:sp>
      <p:sp>
        <p:nvSpPr>
          <p:cNvPr id="12" name="Date Placeholder 3"/>
          <p:cNvSpPr txBox="1">
            <a:spLocks/>
          </p:cNvSpPr>
          <p:nvPr userDrawn="1"/>
        </p:nvSpPr>
        <p:spPr>
          <a:xfrm>
            <a:off x="4053543" y="6604363"/>
            <a:ext cx="1371600" cy="180975"/>
          </a:xfrm>
          <a:prstGeom prst="rect">
            <a:avLst/>
          </a:prstGeom>
        </p:spPr>
        <p:txBody>
          <a:bodyPr/>
          <a:lstStyle/>
          <a:p>
            <a:pPr algn="ctr">
              <a:defRPr/>
            </a:pPr>
            <a:r>
              <a:rPr lang="en-US" sz="900" dirty="0">
                <a:solidFill>
                  <a:srgbClr val="808080"/>
                </a:solidFill>
                <a:latin typeface="+mn-lt"/>
                <a:cs typeface="Arial" charset="0"/>
              </a:rPr>
              <a:t>DAMO-CSF</a:t>
            </a:r>
          </a:p>
        </p:txBody>
      </p:sp>
      <p:pic>
        <p:nvPicPr>
          <p:cNvPr id="6" name="Picture 5" descr="CSF2-slide-template-text.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4400" y="-72554"/>
            <a:ext cx="3429000" cy="1143000"/>
          </a:xfrm>
          <a:prstGeom prst="rect">
            <a:avLst/>
          </a:prstGeom>
        </p:spPr>
      </p:pic>
      <p:pic>
        <p:nvPicPr>
          <p:cNvPr id="7" name="Picture 6" descr="csf2_logo-l.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5720" y="34836"/>
            <a:ext cx="868680" cy="868680"/>
          </a:xfrm>
          <a:prstGeom prst="rect">
            <a:avLst/>
          </a:prstGeom>
        </p:spPr>
      </p:pic>
    </p:spTree>
    <p:extLst>
      <p:ext uri="{BB962C8B-B14F-4D97-AF65-F5344CB8AC3E}">
        <p14:creationId xmlns:p14="http://schemas.microsoft.com/office/powerpoint/2010/main" val="2740639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2" name="Picture 26" descr="csf_inside"/>
          <p:cNvPicPr>
            <a:picLocks noChangeAspect="1" noChangeArrowheads="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10" name="Slide Number Placeholder 2"/>
          <p:cNvSpPr txBox="1">
            <a:spLocks noGrp="1"/>
          </p:cNvSpPr>
          <p:nvPr userDrawn="1"/>
        </p:nvSpPr>
        <p:spPr>
          <a:xfrm>
            <a:off x="7259638" y="6600825"/>
            <a:ext cx="1828800" cy="182563"/>
          </a:xfrm>
          <a:prstGeom prst="rect">
            <a:avLst/>
          </a:prstGeom>
          <a:noFill/>
        </p:spPr>
        <p:txBody>
          <a:bodyPr/>
          <a:lstStyle/>
          <a:p>
            <a:pPr algn="r">
              <a:defRPr/>
            </a:pPr>
            <a:fld id="{FF82D9A5-2B96-4E1C-AAA7-343399D36B57}" type="slidenum">
              <a:rPr lang="en-US" sz="900">
                <a:solidFill>
                  <a:schemeClr val="bg1">
                    <a:lumMod val="50000"/>
                  </a:schemeClr>
                </a:solidFill>
              </a:rPr>
              <a:pPr algn="r">
                <a:defRPr/>
              </a:pPr>
              <a:t>‹#›</a:t>
            </a:fld>
            <a:endParaRPr lang="en-US" sz="900" dirty="0">
              <a:solidFill>
                <a:schemeClr val="bg1">
                  <a:lumMod val="50000"/>
                </a:schemeClr>
              </a:solidFill>
            </a:endParaRPr>
          </a:p>
        </p:txBody>
      </p:sp>
      <p:sp>
        <p:nvSpPr>
          <p:cNvPr id="12" name="Date Placeholder 3"/>
          <p:cNvSpPr txBox="1">
            <a:spLocks/>
          </p:cNvSpPr>
          <p:nvPr userDrawn="1"/>
        </p:nvSpPr>
        <p:spPr>
          <a:xfrm>
            <a:off x="4053543" y="6604363"/>
            <a:ext cx="1371600" cy="180975"/>
          </a:xfrm>
          <a:prstGeom prst="rect">
            <a:avLst/>
          </a:prstGeom>
        </p:spPr>
        <p:txBody>
          <a:bodyPr/>
          <a:lstStyle/>
          <a:p>
            <a:pPr algn="ctr">
              <a:defRPr/>
            </a:pPr>
            <a:r>
              <a:rPr lang="en-US" sz="900" dirty="0">
                <a:solidFill>
                  <a:srgbClr val="808080"/>
                </a:solidFill>
                <a:latin typeface="+mn-lt"/>
                <a:cs typeface="Arial" charset="0"/>
              </a:rPr>
              <a:t>DAMO-CSF</a:t>
            </a:r>
          </a:p>
        </p:txBody>
      </p:sp>
      <p:pic>
        <p:nvPicPr>
          <p:cNvPr id="6" name="Picture 5" descr="CSF2-slide-template-text.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4400" y="-72554"/>
            <a:ext cx="3429000" cy="1143000"/>
          </a:xfrm>
          <a:prstGeom prst="rect">
            <a:avLst/>
          </a:prstGeom>
        </p:spPr>
      </p:pic>
      <p:pic>
        <p:nvPicPr>
          <p:cNvPr id="7" name="Picture 6" descr="csf2_logo-l.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5720" y="34836"/>
            <a:ext cx="868680" cy="868680"/>
          </a:xfrm>
          <a:prstGeom prst="rect">
            <a:avLst/>
          </a:prstGeom>
        </p:spPr>
      </p:pic>
    </p:spTree>
    <p:extLst>
      <p:ext uri="{BB962C8B-B14F-4D97-AF65-F5344CB8AC3E}">
        <p14:creationId xmlns:p14="http://schemas.microsoft.com/office/powerpoint/2010/main" val="3717808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2" name="Picture 26" descr="csf_inside"/>
          <p:cNvPicPr>
            <a:picLocks noChangeAspect="1" noChangeArrowheads="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10" name="Slide Number Placeholder 2"/>
          <p:cNvSpPr txBox="1">
            <a:spLocks noGrp="1"/>
          </p:cNvSpPr>
          <p:nvPr userDrawn="1"/>
        </p:nvSpPr>
        <p:spPr>
          <a:xfrm>
            <a:off x="7259638" y="6600825"/>
            <a:ext cx="1828800" cy="182563"/>
          </a:xfrm>
          <a:prstGeom prst="rect">
            <a:avLst/>
          </a:prstGeom>
          <a:noFill/>
        </p:spPr>
        <p:txBody>
          <a:bodyPr/>
          <a:lstStyle/>
          <a:p>
            <a:pPr algn="r">
              <a:defRPr/>
            </a:pPr>
            <a:fld id="{FF82D9A5-2B96-4E1C-AAA7-343399D36B57}" type="slidenum">
              <a:rPr lang="en-US" sz="900">
                <a:solidFill>
                  <a:schemeClr val="bg1">
                    <a:lumMod val="50000"/>
                  </a:schemeClr>
                </a:solidFill>
              </a:rPr>
              <a:pPr algn="r">
                <a:defRPr/>
              </a:pPr>
              <a:t>‹#›</a:t>
            </a:fld>
            <a:endParaRPr lang="en-US" sz="900" dirty="0">
              <a:solidFill>
                <a:schemeClr val="bg1">
                  <a:lumMod val="50000"/>
                </a:schemeClr>
              </a:solidFill>
            </a:endParaRPr>
          </a:p>
        </p:txBody>
      </p:sp>
      <p:sp>
        <p:nvSpPr>
          <p:cNvPr id="12" name="Date Placeholder 3"/>
          <p:cNvSpPr txBox="1">
            <a:spLocks/>
          </p:cNvSpPr>
          <p:nvPr userDrawn="1"/>
        </p:nvSpPr>
        <p:spPr>
          <a:xfrm>
            <a:off x="4053543" y="6604363"/>
            <a:ext cx="1371600" cy="180975"/>
          </a:xfrm>
          <a:prstGeom prst="rect">
            <a:avLst/>
          </a:prstGeom>
        </p:spPr>
        <p:txBody>
          <a:bodyPr/>
          <a:lstStyle/>
          <a:p>
            <a:pPr algn="ctr">
              <a:defRPr/>
            </a:pPr>
            <a:r>
              <a:rPr lang="en-US" sz="900" dirty="0">
                <a:solidFill>
                  <a:srgbClr val="808080"/>
                </a:solidFill>
                <a:latin typeface="+mn-lt"/>
                <a:cs typeface="Arial" charset="0"/>
              </a:rPr>
              <a:t>DAMO-CSF</a:t>
            </a:r>
          </a:p>
        </p:txBody>
      </p:sp>
      <p:pic>
        <p:nvPicPr>
          <p:cNvPr id="6" name="Picture 5" descr="CSF2-slide-template-text.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4400" y="-72554"/>
            <a:ext cx="3429000" cy="1143000"/>
          </a:xfrm>
          <a:prstGeom prst="rect">
            <a:avLst/>
          </a:prstGeom>
        </p:spPr>
      </p:pic>
      <p:pic>
        <p:nvPicPr>
          <p:cNvPr id="7" name="Picture 6" descr="csf2_logo-l.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5720" y="34836"/>
            <a:ext cx="868680" cy="868680"/>
          </a:xfrm>
          <a:prstGeom prst="rect">
            <a:avLst/>
          </a:prstGeom>
        </p:spPr>
      </p:pic>
    </p:spTree>
    <p:extLst>
      <p:ext uri="{BB962C8B-B14F-4D97-AF65-F5344CB8AC3E}">
        <p14:creationId xmlns:p14="http://schemas.microsoft.com/office/powerpoint/2010/main" val="3337394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2" name="Picture 26" descr="csf_inside"/>
          <p:cNvPicPr>
            <a:picLocks noChangeAspect="1" noChangeArrowheads="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10" name="Slide Number Placeholder 2"/>
          <p:cNvSpPr txBox="1">
            <a:spLocks noGrp="1"/>
          </p:cNvSpPr>
          <p:nvPr userDrawn="1"/>
        </p:nvSpPr>
        <p:spPr>
          <a:xfrm>
            <a:off x="7259638" y="6600825"/>
            <a:ext cx="1828800" cy="182563"/>
          </a:xfrm>
          <a:prstGeom prst="rect">
            <a:avLst/>
          </a:prstGeom>
          <a:noFill/>
        </p:spPr>
        <p:txBody>
          <a:bodyPr/>
          <a:lstStyle/>
          <a:p>
            <a:pPr algn="r">
              <a:defRPr/>
            </a:pPr>
            <a:fld id="{FF82D9A5-2B96-4E1C-AAA7-343399D36B57}" type="slidenum">
              <a:rPr lang="en-US" sz="900">
                <a:solidFill>
                  <a:schemeClr val="bg1">
                    <a:lumMod val="50000"/>
                  </a:schemeClr>
                </a:solidFill>
              </a:rPr>
              <a:pPr algn="r">
                <a:defRPr/>
              </a:pPr>
              <a:t>‹#›</a:t>
            </a:fld>
            <a:endParaRPr lang="en-US" sz="900" dirty="0">
              <a:solidFill>
                <a:schemeClr val="bg1">
                  <a:lumMod val="50000"/>
                </a:schemeClr>
              </a:solidFill>
            </a:endParaRPr>
          </a:p>
        </p:txBody>
      </p:sp>
      <p:sp>
        <p:nvSpPr>
          <p:cNvPr id="12" name="Date Placeholder 3"/>
          <p:cNvSpPr txBox="1">
            <a:spLocks/>
          </p:cNvSpPr>
          <p:nvPr userDrawn="1"/>
        </p:nvSpPr>
        <p:spPr>
          <a:xfrm>
            <a:off x="4053543" y="6604363"/>
            <a:ext cx="1371600" cy="180975"/>
          </a:xfrm>
          <a:prstGeom prst="rect">
            <a:avLst/>
          </a:prstGeom>
        </p:spPr>
        <p:txBody>
          <a:bodyPr/>
          <a:lstStyle/>
          <a:p>
            <a:pPr algn="ctr">
              <a:defRPr/>
            </a:pPr>
            <a:r>
              <a:rPr lang="en-US" sz="900" dirty="0">
                <a:solidFill>
                  <a:srgbClr val="808080"/>
                </a:solidFill>
                <a:latin typeface="+mn-lt"/>
                <a:cs typeface="Arial" charset="0"/>
              </a:rPr>
              <a:t>DAMO-CSF</a:t>
            </a:r>
          </a:p>
        </p:txBody>
      </p:sp>
      <p:pic>
        <p:nvPicPr>
          <p:cNvPr id="6" name="Picture 5" descr="CSF2-slide-template-text.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4400" y="-72554"/>
            <a:ext cx="3429000" cy="1143000"/>
          </a:xfrm>
          <a:prstGeom prst="rect">
            <a:avLst/>
          </a:prstGeom>
        </p:spPr>
      </p:pic>
      <p:pic>
        <p:nvPicPr>
          <p:cNvPr id="7" name="Picture 6" descr="csf2_logo-l.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5720" y="34836"/>
            <a:ext cx="868680" cy="868680"/>
          </a:xfrm>
          <a:prstGeom prst="rect">
            <a:avLst/>
          </a:prstGeom>
        </p:spPr>
      </p:pic>
    </p:spTree>
    <p:extLst>
      <p:ext uri="{BB962C8B-B14F-4D97-AF65-F5344CB8AC3E}">
        <p14:creationId xmlns:p14="http://schemas.microsoft.com/office/powerpoint/2010/main" val="1126537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2" name="Picture 26" descr="csf_inside"/>
          <p:cNvPicPr>
            <a:picLocks noChangeAspect="1" noChangeArrowheads="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10" name="Slide Number Placeholder 2"/>
          <p:cNvSpPr txBox="1">
            <a:spLocks noGrp="1"/>
          </p:cNvSpPr>
          <p:nvPr userDrawn="1"/>
        </p:nvSpPr>
        <p:spPr>
          <a:xfrm>
            <a:off x="7259638" y="6600825"/>
            <a:ext cx="1828800" cy="182563"/>
          </a:xfrm>
          <a:prstGeom prst="rect">
            <a:avLst/>
          </a:prstGeom>
          <a:noFill/>
        </p:spPr>
        <p:txBody>
          <a:bodyPr/>
          <a:lstStyle/>
          <a:p>
            <a:pPr algn="r">
              <a:defRPr/>
            </a:pPr>
            <a:fld id="{FF82D9A5-2B96-4E1C-AAA7-343399D36B57}" type="slidenum">
              <a:rPr lang="en-US" sz="900">
                <a:solidFill>
                  <a:schemeClr val="bg1">
                    <a:lumMod val="50000"/>
                  </a:schemeClr>
                </a:solidFill>
              </a:rPr>
              <a:pPr algn="r">
                <a:defRPr/>
              </a:pPr>
              <a:t>‹#›</a:t>
            </a:fld>
            <a:endParaRPr lang="en-US" sz="900" dirty="0">
              <a:solidFill>
                <a:schemeClr val="bg1">
                  <a:lumMod val="50000"/>
                </a:schemeClr>
              </a:solidFill>
            </a:endParaRPr>
          </a:p>
        </p:txBody>
      </p:sp>
      <p:sp>
        <p:nvSpPr>
          <p:cNvPr id="12" name="Date Placeholder 3"/>
          <p:cNvSpPr txBox="1">
            <a:spLocks/>
          </p:cNvSpPr>
          <p:nvPr userDrawn="1"/>
        </p:nvSpPr>
        <p:spPr>
          <a:xfrm>
            <a:off x="4053543" y="6604363"/>
            <a:ext cx="1371600" cy="180975"/>
          </a:xfrm>
          <a:prstGeom prst="rect">
            <a:avLst/>
          </a:prstGeom>
        </p:spPr>
        <p:txBody>
          <a:bodyPr/>
          <a:lstStyle/>
          <a:p>
            <a:pPr algn="ctr">
              <a:defRPr/>
            </a:pPr>
            <a:r>
              <a:rPr lang="en-US" sz="900" dirty="0">
                <a:solidFill>
                  <a:srgbClr val="808080"/>
                </a:solidFill>
                <a:latin typeface="+mn-lt"/>
                <a:cs typeface="Arial" charset="0"/>
              </a:rPr>
              <a:t>DAMO-CSF</a:t>
            </a:r>
          </a:p>
        </p:txBody>
      </p:sp>
      <p:pic>
        <p:nvPicPr>
          <p:cNvPr id="6" name="Picture 5" descr="CSF2-slide-template-text.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4400" y="-72554"/>
            <a:ext cx="3429000" cy="1143000"/>
          </a:xfrm>
          <a:prstGeom prst="rect">
            <a:avLst/>
          </a:prstGeom>
        </p:spPr>
      </p:pic>
      <p:pic>
        <p:nvPicPr>
          <p:cNvPr id="7" name="Picture 6" descr="csf2_logo-l.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5720" y="34836"/>
            <a:ext cx="868680" cy="868680"/>
          </a:xfrm>
          <a:prstGeom prst="rect">
            <a:avLst/>
          </a:prstGeom>
        </p:spPr>
      </p:pic>
    </p:spTree>
    <p:extLst>
      <p:ext uri="{BB962C8B-B14F-4D97-AF65-F5344CB8AC3E}">
        <p14:creationId xmlns:p14="http://schemas.microsoft.com/office/powerpoint/2010/main" val="3131085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2" name="Picture 26" descr="csf_inside"/>
          <p:cNvPicPr>
            <a:picLocks noChangeAspect="1" noChangeArrowheads="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10" name="Slide Number Placeholder 2"/>
          <p:cNvSpPr txBox="1">
            <a:spLocks noGrp="1"/>
          </p:cNvSpPr>
          <p:nvPr userDrawn="1"/>
        </p:nvSpPr>
        <p:spPr>
          <a:xfrm>
            <a:off x="7259638" y="6600825"/>
            <a:ext cx="1828800" cy="182563"/>
          </a:xfrm>
          <a:prstGeom prst="rect">
            <a:avLst/>
          </a:prstGeom>
          <a:noFill/>
        </p:spPr>
        <p:txBody>
          <a:bodyPr/>
          <a:lstStyle/>
          <a:p>
            <a:pPr algn="r">
              <a:defRPr/>
            </a:pPr>
            <a:fld id="{FF82D9A5-2B96-4E1C-AAA7-343399D36B57}" type="slidenum">
              <a:rPr lang="en-US" sz="900">
                <a:solidFill>
                  <a:schemeClr val="bg1">
                    <a:lumMod val="50000"/>
                  </a:schemeClr>
                </a:solidFill>
              </a:rPr>
              <a:pPr algn="r">
                <a:defRPr/>
              </a:pPr>
              <a:t>‹#›</a:t>
            </a:fld>
            <a:endParaRPr lang="en-US" sz="900" dirty="0">
              <a:solidFill>
                <a:schemeClr val="bg1">
                  <a:lumMod val="50000"/>
                </a:schemeClr>
              </a:solidFill>
            </a:endParaRPr>
          </a:p>
        </p:txBody>
      </p:sp>
      <p:sp>
        <p:nvSpPr>
          <p:cNvPr id="12" name="Date Placeholder 3"/>
          <p:cNvSpPr txBox="1">
            <a:spLocks/>
          </p:cNvSpPr>
          <p:nvPr userDrawn="1"/>
        </p:nvSpPr>
        <p:spPr>
          <a:xfrm>
            <a:off x="4053543" y="6604363"/>
            <a:ext cx="1371600" cy="180975"/>
          </a:xfrm>
          <a:prstGeom prst="rect">
            <a:avLst/>
          </a:prstGeom>
        </p:spPr>
        <p:txBody>
          <a:bodyPr/>
          <a:lstStyle/>
          <a:p>
            <a:pPr algn="ctr">
              <a:defRPr/>
            </a:pPr>
            <a:r>
              <a:rPr lang="en-US" sz="900" dirty="0">
                <a:solidFill>
                  <a:srgbClr val="808080"/>
                </a:solidFill>
                <a:latin typeface="+mn-lt"/>
                <a:cs typeface="Arial" charset="0"/>
              </a:rPr>
              <a:t>DAMO-CSF</a:t>
            </a:r>
          </a:p>
        </p:txBody>
      </p:sp>
      <p:pic>
        <p:nvPicPr>
          <p:cNvPr id="6" name="Picture 5" descr="CSF2-slide-template-text.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4400" y="-72554"/>
            <a:ext cx="3429000" cy="1143000"/>
          </a:xfrm>
          <a:prstGeom prst="rect">
            <a:avLst/>
          </a:prstGeom>
        </p:spPr>
      </p:pic>
      <p:pic>
        <p:nvPicPr>
          <p:cNvPr id="7" name="Picture 6" descr="csf2_logo-l.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5720" y="34836"/>
            <a:ext cx="868680" cy="868680"/>
          </a:xfrm>
          <a:prstGeom prst="rect">
            <a:avLst/>
          </a:prstGeom>
        </p:spPr>
      </p:pic>
    </p:spTree>
    <p:extLst>
      <p:ext uri="{BB962C8B-B14F-4D97-AF65-F5344CB8AC3E}">
        <p14:creationId xmlns:p14="http://schemas.microsoft.com/office/powerpoint/2010/main" val="323467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B65AE26-44EE-4AFE-AF2F-9AB270E2BC96}" type="slidenum">
              <a:rPr lang="en-US" altLang="en-US"/>
              <a:pPr/>
              <a:t>‹#›</a:t>
            </a:fld>
            <a:endParaRPr lang="en-US" altLang="en-US"/>
          </a:p>
        </p:txBody>
      </p:sp>
    </p:spTree>
    <p:extLst>
      <p:ext uri="{BB962C8B-B14F-4D97-AF65-F5344CB8AC3E}">
        <p14:creationId xmlns:p14="http://schemas.microsoft.com/office/powerpoint/2010/main" val="15235179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sp>
        <p:nvSpPr>
          <p:cNvPr id="3" name="TextBox 14"/>
          <p:cNvSpPr txBox="1">
            <a:spLocks noChangeArrowheads="1"/>
          </p:cNvSpPr>
          <p:nvPr userDrawn="1"/>
        </p:nvSpPr>
        <p:spPr bwMode="auto">
          <a:xfrm>
            <a:off x="3309938" y="5522913"/>
            <a:ext cx="184731" cy="461665"/>
          </a:xfrm>
          <a:prstGeom prst="rect">
            <a:avLst/>
          </a:prstGeom>
          <a:noFill/>
          <a:ln w="9525">
            <a:noFill/>
            <a:miter lim="800000"/>
            <a:headEnd/>
            <a:tailEnd/>
          </a:ln>
        </p:spPr>
        <p:txBody>
          <a:bodyPr wrap="none">
            <a:spAutoFit/>
          </a:bodyPr>
          <a:lstStyle/>
          <a:p>
            <a:pPr>
              <a:defRPr/>
            </a:pPr>
            <a:endParaRPr lang="en-US" dirty="0"/>
          </a:p>
        </p:txBody>
      </p:sp>
      <p:sp>
        <p:nvSpPr>
          <p:cNvPr id="16" name="Text Box 28"/>
          <p:cNvSpPr txBox="1">
            <a:spLocks noChangeArrowheads="1"/>
          </p:cNvSpPr>
          <p:nvPr userDrawn="1"/>
        </p:nvSpPr>
        <p:spPr bwMode="auto">
          <a:xfrm>
            <a:off x="2787651" y="-9525"/>
            <a:ext cx="1490663" cy="246221"/>
          </a:xfrm>
          <a:prstGeom prst="rect">
            <a:avLst/>
          </a:prstGeom>
          <a:noFill/>
          <a:ln w="12700" algn="ctr">
            <a:noFill/>
            <a:miter lim="800000"/>
            <a:headEnd/>
            <a:tailEnd/>
          </a:ln>
        </p:spPr>
        <p:txBody>
          <a:bodyPr>
            <a:spAutoFit/>
          </a:bodyPr>
          <a:lstStyle/>
          <a:p>
            <a:pPr algn="r">
              <a:defRPr/>
            </a:pPr>
            <a:r>
              <a:rPr lang="en-US" sz="1000" b="1" dirty="0">
                <a:solidFill>
                  <a:srgbClr val="006600"/>
                </a:solidFill>
                <a:cs typeface="Arial" pitchFamily="34" charset="0"/>
              </a:rPr>
              <a:t> </a:t>
            </a:r>
          </a:p>
        </p:txBody>
      </p:sp>
      <p:sp>
        <p:nvSpPr>
          <p:cNvPr id="18" name="Text Box 19"/>
          <p:cNvSpPr txBox="1">
            <a:spLocks noChangeArrowheads="1"/>
          </p:cNvSpPr>
          <p:nvPr userDrawn="1"/>
        </p:nvSpPr>
        <p:spPr bwMode="auto">
          <a:xfrm>
            <a:off x="4252914" y="1"/>
            <a:ext cx="4891087" cy="954099"/>
          </a:xfrm>
          <a:prstGeom prst="rect">
            <a:avLst/>
          </a:prstGeom>
          <a:noFill/>
          <a:ln w="9525">
            <a:noFill/>
            <a:miter lim="800000"/>
            <a:headEnd/>
            <a:tailEnd/>
          </a:ln>
        </p:spPr>
        <p:txBody>
          <a:bodyPr lIns="91432" tIns="45716" rIns="91432" bIns="45716">
            <a:spAutoFit/>
          </a:bodyPr>
          <a:lstStyle/>
          <a:p>
            <a:pPr algn="ctr">
              <a:defRPr/>
            </a:pPr>
            <a:endParaRPr lang="en-US" sz="2800" b="1" dirty="0">
              <a:solidFill>
                <a:schemeClr val="bg1"/>
              </a:solidFill>
              <a:effectLst>
                <a:outerShdw blurRad="38100" dist="38100" dir="2700000" algn="tl">
                  <a:srgbClr val="C0C0C0"/>
                </a:outerShdw>
              </a:effectLst>
            </a:endParaRPr>
          </a:p>
          <a:p>
            <a:pPr algn="ctr">
              <a:defRPr/>
            </a:pPr>
            <a:endParaRPr lang="en-US" sz="2800" b="1" dirty="0">
              <a:solidFill>
                <a:schemeClr val="bg1"/>
              </a:solidFill>
              <a:effectLst>
                <a:outerShdw blurRad="38100" dist="38100" dir="2700000" algn="tl">
                  <a:srgbClr val="C0C0C0"/>
                </a:outerShdw>
              </a:effectLst>
            </a:endParaRPr>
          </a:p>
        </p:txBody>
      </p:sp>
      <p:sp>
        <p:nvSpPr>
          <p:cNvPr id="22" name="Content Placeholder 2"/>
          <p:cNvSpPr>
            <a:spLocks noGrp="1"/>
          </p:cNvSpPr>
          <p:nvPr>
            <p:ph idx="1"/>
          </p:nvPr>
        </p:nvSpPr>
        <p:spPr>
          <a:xfrm>
            <a:off x="685800" y="1705628"/>
            <a:ext cx="7772400" cy="4114800"/>
          </a:xfrm>
        </p:spPr>
        <p:txBody>
          <a:bodyPr/>
          <a:lstStyle>
            <a:lvl1pPr>
              <a:defRPr>
                <a:latin typeface="Verdana" pitchFamily="34" charset="0"/>
              </a:defRPr>
            </a:lvl1pPr>
            <a:lvl2pPr>
              <a:defRPr>
                <a:latin typeface="Verdana" pitchFamily="34" charset="0"/>
              </a:defRPr>
            </a:lvl2pPr>
            <a:lvl3pPr>
              <a:defRPr>
                <a:latin typeface="Verdana" pitchFamily="34" charset="0"/>
              </a:defRPr>
            </a:lvl3pPr>
            <a:lvl4pPr>
              <a:defRPr>
                <a:latin typeface="Verdana" pitchFamily="34" charset="0"/>
              </a:defRPr>
            </a:lvl4pPr>
            <a:lvl5pPr>
              <a:defRPr>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475005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43914D1-DCED-4F28-BE48-D7877E53E388}" type="slidenum">
              <a:rPr lang="en-US" altLang="en-US"/>
              <a:pPr/>
              <a:t>‹#›</a:t>
            </a:fld>
            <a:endParaRPr lang="en-US" altLang="en-US"/>
          </a:p>
        </p:txBody>
      </p:sp>
    </p:spTree>
    <p:extLst>
      <p:ext uri="{BB962C8B-B14F-4D97-AF65-F5344CB8AC3E}">
        <p14:creationId xmlns:p14="http://schemas.microsoft.com/office/powerpoint/2010/main" val="150428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E16E1AC-8EAC-4B0A-8C3F-F60AAF0C97BD}" type="slidenum">
              <a:rPr lang="en-US" altLang="en-US"/>
              <a:pPr/>
              <a:t>‹#›</a:t>
            </a:fld>
            <a:endParaRPr lang="en-US" altLang="en-US"/>
          </a:p>
        </p:txBody>
      </p:sp>
    </p:spTree>
    <p:extLst>
      <p:ext uri="{BB962C8B-B14F-4D97-AF65-F5344CB8AC3E}">
        <p14:creationId xmlns:p14="http://schemas.microsoft.com/office/powerpoint/2010/main" val="385611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8CA47E19-C639-47BE-8F24-CEA8C343F8BD}" type="slidenum">
              <a:rPr lang="en-US" altLang="en-US"/>
              <a:pPr/>
              <a:t>‹#›</a:t>
            </a:fld>
            <a:endParaRPr lang="en-US" altLang="en-US"/>
          </a:p>
        </p:txBody>
      </p:sp>
    </p:spTree>
    <p:extLst>
      <p:ext uri="{BB962C8B-B14F-4D97-AF65-F5344CB8AC3E}">
        <p14:creationId xmlns:p14="http://schemas.microsoft.com/office/powerpoint/2010/main" val="395805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964F6DFF-E9E0-45F9-8FD1-8030C7B99F71}" type="slidenum">
              <a:rPr lang="en-US" altLang="en-US"/>
              <a:pPr/>
              <a:t>‹#›</a:t>
            </a:fld>
            <a:endParaRPr lang="en-US" altLang="en-US"/>
          </a:p>
        </p:txBody>
      </p:sp>
    </p:spTree>
    <p:extLst>
      <p:ext uri="{BB962C8B-B14F-4D97-AF65-F5344CB8AC3E}">
        <p14:creationId xmlns:p14="http://schemas.microsoft.com/office/powerpoint/2010/main" val="620188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6D6166D3-AD7E-492D-8994-87DB13283141}" type="slidenum">
              <a:rPr lang="en-US" altLang="en-US"/>
              <a:pPr/>
              <a:t>‹#›</a:t>
            </a:fld>
            <a:endParaRPr lang="en-US" altLang="en-US"/>
          </a:p>
        </p:txBody>
      </p:sp>
    </p:spTree>
    <p:extLst>
      <p:ext uri="{BB962C8B-B14F-4D97-AF65-F5344CB8AC3E}">
        <p14:creationId xmlns:p14="http://schemas.microsoft.com/office/powerpoint/2010/main" val="35505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AD240AC-2D4B-4544-9D1C-4D0EB98E40EB}" type="slidenum">
              <a:rPr lang="en-US" altLang="en-US"/>
              <a:pPr/>
              <a:t>‹#›</a:t>
            </a:fld>
            <a:endParaRPr lang="en-US" altLang="en-US"/>
          </a:p>
        </p:txBody>
      </p:sp>
    </p:spTree>
    <p:extLst>
      <p:ext uri="{BB962C8B-B14F-4D97-AF65-F5344CB8AC3E}">
        <p14:creationId xmlns:p14="http://schemas.microsoft.com/office/powerpoint/2010/main" val="1020007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9CDEDB0-B342-4EC2-A466-C67F2326D4B8}" type="slidenum">
              <a:rPr lang="en-US" altLang="en-US"/>
              <a:pPr/>
              <a:t>‹#›</a:t>
            </a:fld>
            <a:endParaRPr lang="en-US" altLang="en-US"/>
          </a:p>
        </p:txBody>
      </p:sp>
    </p:spTree>
    <p:extLst>
      <p:ext uri="{BB962C8B-B14F-4D97-AF65-F5344CB8AC3E}">
        <p14:creationId xmlns:p14="http://schemas.microsoft.com/office/powerpoint/2010/main" val="1917605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gi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7" name="Picture 9" descr="top-corner"/>
          <p:cNvPicPr>
            <a:picLocks noChangeAspect="1" noChangeArrowheads="1"/>
          </p:cNvPicPr>
          <p:nvPr userDrawn="1"/>
        </p:nvPicPr>
        <p:blipFill>
          <a:blip r:embed="rId22">
            <a:extLst>
              <a:ext uri="{28A0092B-C50C-407E-A947-70E740481C1C}">
                <a14:useLocalDpi xmlns:a14="http://schemas.microsoft.com/office/drawing/2010/main"/>
              </a:ext>
            </a:extLst>
          </a:blip>
          <a:srcRect/>
          <a:stretch>
            <a:fillRect/>
          </a:stretch>
        </p:blipFill>
        <p:spPr bwMode="auto">
          <a:xfrm>
            <a:off x="0" y="0"/>
            <a:ext cx="381000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PHD-patch-j.jpg"/>
          <p:cNvPicPr>
            <a:picLocks noChangeAspect="1"/>
          </p:cNvPicPr>
          <p:nvPr userDrawn="1"/>
        </p:nvPicPr>
        <p:blipFill>
          <a:blip r:embed="rId23"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3438" y="0"/>
            <a:ext cx="870962" cy="873659"/>
          </a:xfrm>
          <a:prstGeom prst="rect">
            <a:avLst/>
          </a:prstGeom>
        </p:spPr>
      </p:pic>
      <p:pic>
        <p:nvPicPr>
          <p:cNvPr id="10" name="Picture 9" descr="MP Pistols12.gif"/>
          <p:cNvPicPr>
            <a:picLocks noChangeAspect="1"/>
          </p:cNvPicPr>
          <p:nvPr userDrawn="1"/>
        </p:nvPicPr>
        <p:blipFill>
          <a:blip r:embed="rId24" cstate="screen">
            <a:extLst>
              <a:ext uri="{28A0092B-C50C-407E-A947-70E740481C1C}">
                <a14:useLocalDpi xmlns:a14="http://schemas.microsoft.com/office/drawing/2010/main"/>
              </a:ext>
            </a:extLst>
          </a:blip>
          <a:stretch>
            <a:fillRect/>
          </a:stretch>
        </p:blipFill>
        <p:spPr>
          <a:xfrm>
            <a:off x="8265655" y="61759"/>
            <a:ext cx="838200" cy="624042"/>
          </a:xfrm>
          <a:prstGeom prst="rect">
            <a:avLst/>
          </a:prstGeom>
        </p:spPr>
      </p:pic>
      <p:pic>
        <p:nvPicPr>
          <p:cNvPr id="1026" name="Picture 11" descr="bottom-corner"/>
          <p:cNvPicPr>
            <a:picLocks noChangeAspect="1" noChangeArrowheads="1"/>
          </p:cNvPicPr>
          <p:nvPr userDrawn="1"/>
        </p:nvPicPr>
        <p:blipFill>
          <a:blip r:embed="rId25">
            <a:extLst>
              <a:ext uri="{28A0092B-C50C-407E-A947-70E740481C1C}">
                <a14:useLocalDpi xmlns:a14="http://schemas.microsoft.com/office/drawing/2010/main"/>
              </a:ext>
            </a:extLst>
          </a:blip>
          <a:srcRect/>
          <a:stretch>
            <a:fillRect/>
          </a:stretch>
        </p:blipFill>
        <p:spPr bwMode="auto">
          <a:xfrm>
            <a:off x="5334000" y="3562350"/>
            <a:ext cx="381000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37FF9BD-D2B8-4F08-A02B-3972924B037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85" r:id="rId20"/>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ilsuite.mil/" TargetMode="External"/><Relationship Id="rId2" Type="http://schemas.openxmlformats.org/officeDocument/2006/relationships/hyperlink" Target="https://evaluations.hrc.army.mi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milsuite.mil/book/docs/DOC-278659" TargetMode="External"/><Relationship Id="rId2" Type="http://schemas.openxmlformats.org/officeDocument/2006/relationships/hyperlink" Target="https://www.milsuite.mil/book/message/574677"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milsuite.mil/book/docs/DOC-263142" TargetMode="External"/><Relationship Id="rId2" Type="http://schemas.openxmlformats.org/officeDocument/2006/relationships/hyperlink" Target="http://www.milsuite.mil/" TargetMode="External"/><Relationship Id="rId1" Type="http://schemas.openxmlformats.org/officeDocument/2006/relationships/slideLayout" Target="../slideLayouts/slideLayout1.xml"/><Relationship Id="rId4" Type="http://schemas.openxmlformats.org/officeDocument/2006/relationships/hyperlink" Target="https://www.milsuite.mil/book/docs/DOC-20256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valuations.hrc.army.mil/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2209800"/>
            <a:ext cx="8839200" cy="2308324"/>
          </a:xfrm>
          <a:prstGeom prst="rect">
            <a:avLst/>
          </a:prstGeom>
          <a:noFill/>
        </p:spPr>
        <p:txBody>
          <a:bodyPr wrap="square" rtlCol="0">
            <a:spAutoFit/>
          </a:bodyPr>
          <a:lstStyle/>
          <a:p>
            <a:pPr algn="ctr"/>
            <a:r>
              <a:rPr lang="en-US" sz="3600" b="1" dirty="0" smtClean="0"/>
              <a:t>(Evaluation Entry System)</a:t>
            </a:r>
          </a:p>
          <a:p>
            <a:pPr algn="ctr"/>
            <a:endParaRPr lang="en-US" sz="3600" b="1" dirty="0"/>
          </a:p>
          <a:p>
            <a:pPr algn="ctr"/>
            <a:r>
              <a:rPr lang="en-US" sz="3600" b="1" dirty="0" smtClean="0"/>
              <a:t>What YOU need to know, </a:t>
            </a:r>
          </a:p>
          <a:p>
            <a:pPr algn="ctr"/>
            <a:r>
              <a:rPr lang="en-US" sz="3600" b="1" dirty="0" smtClean="0"/>
              <a:t>Mixed with some </a:t>
            </a:r>
            <a:r>
              <a:rPr lang="en-US" sz="3600" b="1" dirty="0" err="1" smtClean="0"/>
              <a:t>Eval</a:t>
            </a:r>
            <a:r>
              <a:rPr lang="en-US" sz="3600" b="1" dirty="0" smtClean="0"/>
              <a:t> basics.</a:t>
            </a:r>
            <a:endParaRPr lang="en-US" sz="3600" b="1" dirty="0"/>
          </a:p>
        </p:txBody>
      </p:sp>
      <p:sp>
        <p:nvSpPr>
          <p:cNvPr id="5" name="TextBox 4"/>
          <p:cNvSpPr txBox="1"/>
          <p:nvPr/>
        </p:nvSpPr>
        <p:spPr>
          <a:xfrm>
            <a:off x="152400" y="1440359"/>
            <a:ext cx="8839200" cy="769441"/>
          </a:xfrm>
          <a:prstGeom prst="rect">
            <a:avLst/>
          </a:prstGeom>
          <a:noFill/>
        </p:spPr>
        <p:txBody>
          <a:bodyPr wrap="square" rtlCol="0">
            <a:spAutoFit/>
          </a:bodyPr>
          <a:lstStyle/>
          <a:p>
            <a:pPr algn="ctr"/>
            <a:r>
              <a:rPr lang="en-US" sz="4400" b="1" dirty="0" smtClean="0"/>
              <a:t>Intro to EES</a:t>
            </a:r>
            <a:endParaRPr lang="en-US" sz="4400" b="1" dirty="0"/>
          </a:p>
        </p:txBody>
      </p:sp>
    </p:spTree>
    <p:extLst>
      <p:ext uri="{BB962C8B-B14F-4D97-AF65-F5344CB8AC3E}">
        <p14:creationId xmlns:p14="http://schemas.microsoft.com/office/powerpoint/2010/main" val="2114425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4800" y="990600"/>
            <a:ext cx="3484346" cy="3427575"/>
          </a:xfrm>
          <a:prstGeom prst="rect">
            <a:avLst/>
          </a:prstGeom>
          <a:ln>
            <a:solidFill>
              <a:schemeClr val="tx1"/>
            </a:solidFill>
          </a:ln>
        </p:spPr>
      </p:pic>
      <p:sp>
        <p:nvSpPr>
          <p:cNvPr id="2" name="Title 1"/>
          <p:cNvSpPr>
            <a:spLocks noGrp="1"/>
          </p:cNvSpPr>
          <p:nvPr>
            <p:ph type="title"/>
          </p:nvPr>
        </p:nvSpPr>
        <p:spPr>
          <a:xfrm>
            <a:off x="457200" y="0"/>
            <a:ext cx="8229600" cy="1143000"/>
          </a:xfrm>
        </p:spPr>
        <p:txBody>
          <a:bodyPr/>
          <a:lstStyle/>
          <a:p>
            <a:r>
              <a:rPr lang="en-US" b="1" dirty="0" smtClean="0"/>
              <a:t>Creating a Support Form</a:t>
            </a:r>
            <a:endParaRPr lang="en-US" b="1" dirty="0"/>
          </a:p>
        </p:txBody>
      </p:sp>
      <p:sp>
        <p:nvSpPr>
          <p:cNvPr id="5" name="TextBox 4"/>
          <p:cNvSpPr txBox="1"/>
          <p:nvPr/>
        </p:nvSpPr>
        <p:spPr>
          <a:xfrm>
            <a:off x="4724400" y="1295400"/>
            <a:ext cx="3314700" cy="738664"/>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Enter any applicable Counseling Dates.</a:t>
            </a:r>
          </a:p>
          <a:p>
            <a:pPr algn="ctr"/>
            <a:r>
              <a:rPr lang="en-US" sz="1400" b="1" dirty="0" smtClean="0"/>
              <a:t>Click “NEXT”</a:t>
            </a:r>
            <a:endParaRPr lang="en-US" sz="1400" dirty="0" smtClean="0"/>
          </a:p>
        </p:txBody>
      </p:sp>
      <p:cxnSp>
        <p:nvCxnSpPr>
          <p:cNvPr id="23" name="Straight Arrow Connector 22"/>
          <p:cNvCxnSpPr/>
          <p:nvPr/>
        </p:nvCxnSpPr>
        <p:spPr>
          <a:xfrm flipH="1">
            <a:off x="2046973" y="1673943"/>
            <a:ext cx="2677427" cy="231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4675655" y="2719460"/>
            <a:ext cx="3178227" cy="3651412"/>
          </a:xfrm>
          <a:prstGeom prst="rect">
            <a:avLst/>
          </a:prstGeom>
          <a:ln>
            <a:solidFill>
              <a:schemeClr val="tx1"/>
            </a:solidFill>
          </a:ln>
        </p:spPr>
      </p:pic>
      <p:sp>
        <p:nvSpPr>
          <p:cNvPr id="15" name="TextBox 14"/>
          <p:cNvSpPr txBox="1"/>
          <p:nvPr/>
        </p:nvSpPr>
        <p:spPr>
          <a:xfrm>
            <a:off x="686219" y="4815845"/>
            <a:ext cx="3314700" cy="1169551"/>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Begin filling out applicable sections.</a:t>
            </a:r>
          </a:p>
          <a:p>
            <a:pPr algn="ctr"/>
            <a:r>
              <a:rPr lang="en-US" sz="1400" dirty="0" smtClean="0"/>
              <a:t>How to fill out this information can </a:t>
            </a:r>
            <a:r>
              <a:rPr lang="en-US" sz="1400" dirty="0"/>
              <a:t>be found in </a:t>
            </a:r>
            <a:r>
              <a:rPr lang="en-US" sz="1400" dirty="0" smtClean="0"/>
              <a:t>the PowerPoint class entitled “</a:t>
            </a:r>
            <a:r>
              <a:rPr lang="en-US" sz="1400" dirty="0" err="1" smtClean="0"/>
              <a:t>NCOER</a:t>
            </a:r>
            <a:r>
              <a:rPr lang="en-US" sz="1400" dirty="0" smtClean="0"/>
              <a:t> </a:t>
            </a:r>
            <a:r>
              <a:rPr lang="en-US" sz="1400" dirty="0"/>
              <a:t>Support Form Class - v4 </a:t>
            </a:r>
            <a:r>
              <a:rPr lang="en-US" sz="1400" dirty="0" smtClean="0"/>
              <a:t>20150516”</a:t>
            </a:r>
          </a:p>
        </p:txBody>
      </p:sp>
      <p:cxnSp>
        <p:nvCxnSpPr>
          <p:cNvPr id="17" name="Straight Arrow Connector 16"/>
          <p:cNvCxnSpPr/>
          <p:nvPr/>
        </p:nvCxnSpPr>
        <p:spPr>
          <a:xfrm>
            <a:off x="4011805" y="5400620"/>
            <a:ext cx="788795"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3629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Create an Evaluation</a:t>
            </a:r>
            <a:endParaRPr lang="en-US" b="1" dirty="0"/>
          </a:p>
        </p:txBody>
      </p:sp>
      <p:pic>
        <p:nvPicPr>
          <p:cNvPr id="4" name="Picture 3"/>
          <p:cNvPicPr>
            <a:picLocks noChangeAspect="1"/>
          </p:cNvPicPr>
          <p:nvPr/>
        </p:nvPicPr>
        <p:blipFill rotWithShape="1">
          <a:blip r:embed="rId2"/>
          <a:srcRect t="16346" b="27351"/>
          <a:stretch/>
        </p:blipFill>
        <p:spPr>
          <a:xfrm>
            <a:off x="3886200" y="4343399"/>
            <a:ext cx="5105400" cy="2362201"/>
          </a:xfrm>
          <a:prstGeom prst="rect">
            <a:avLst/>
          </a:prstGeom>
          <a:ln>
            <a:solidFill>
              <a:schemeClr val="tx1"/>
            </a:solidFill>
          </a:ln>
        </p:spPr>
      </p:pic>
      <p:sp>
        <p:nvSpPr>
          <p:cNvPr id="5" name="TextBox 4"/>
          <p:cNvSpPr txBox="1"/>
          <p:nvPr/>
        </p:nvSpPr>
        <p:spPr>
          <a:xfrm>
            <a:off x="83318" y="3734482"/>
            <a:ext cx="3733800" cy="2000548"/>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2) Create an Evaluation From Scratch (no Support Form used):</a:t>
            </a:r>
          </a:p>
          <a:p>
            <a:pPr algn="ctr"/>
            <a:r>
              <a:rPr lang="en-US" sz="1200" dirty="0" smtClean="0"/>
              <a:t>Click on applicable button and begin form.  You will need to enter all administrative data as well as duties, responsibilities, MOS/</a:t>
            </a:r>
            <a:r>
              <a:rPr lang="en-US" sz="1200" dirty="0" err="1" smtClean="0"/>
              <a:t>AOC</a:t>
            </a:r>
            <a:r>
              <a:rPr lang="en-US" sz="1200" dirty="0" smtClean="0"/>
              <a:t>, etc.</a:t>
            </a:r>
          </a:p>
          <a:p>
            <a:pPr algn="ctr"/>
            <a:r>
              <a:rPr lang="en-US" sz="1200" dirty="0" smtClean="0"/>
              <a:t>NOTE: If you are the </a:t>
            </a:r>
            <a:r>
              <a:rPr lang="en-US" sz="1200" b="1" dirty="0" smtClean="0"/>
              <a:t>Rated Soldier</a:t>
            </a:r>
            <a:r>
              <a:rPr lang="en-US" sz="1200" dirty="0" smtClean="0"/>
              <a:t>, you can create and input your own evaluation information, however once you EXIT the evaluation, </a:t>
            </a:r>
            <a:r>
              <a:rPr lang="en-US" sz="1200" dirty="0"/>
              <a:t>you will not have access to view it </a:t>
            </a:r>
            <a:r>
              <a:rPr lang="en-US" sz="1200" dirty="0" smtClean="0"/>
              <a:t>again until </a:t>
            </a:r>
            <a:r>
              <a:rPr lang="en-US" sz="1200" dirty="0"/>
              <a:t>it is ready for your signature</a:t>
            </a:r>
            <a:r>
              <a:rPr lang="en-US" sz="1200" dirty="0" smtClean="0"/>
              <a:t>.</a:t>
            </a:r>
            <a:endParaRPr lang="en-US" sz="1200" dirty="0"/>
          </a:p>
        </p:txBody>
      </p:sp>
      <p:cxnSp>
        <p:nvCxnSpPr>
          <p:cNvPr id="6" name="Straight Arrow Connector 5"/>
          <p:cNvCxnSpPr/>
          <p:nvPr/>
        </p:nvCxnSpPr>
        <p:spPr>
          <a:xfrm>
            <a:off x="3817118" y="4711533"/>
            <a:ext cx="2507482" cy="102349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817118" y="4711533"/>
            <a:ext cx="1059682" cy="102349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bwMode="auto">
          <a:xfrm>
            <a:off x="2037932" y="931385"/>
            <a:ext cx="5068137" cy="4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2400" b="1" kern="0" dirty="0" smtClean="0"/>
              <a:t>2 ways to create an Evaluation:</a:t>
            </a:r>
            <a:endParaRPr lang="en-US" sz="2400" b="1" kern="0" dirty="0"/>
          </a:p>
        </p:txBody>
      </p:sp>
      <p:pic>
        <p:nvPicPr>
          <p:cNvPr id="12" name="Picture 11"/>
          <p:cNvPicPr>
            <a:picLocks noChangeAspect="1"/>
          </p:cNvPicPr>
          <p:nvPr/>
        </p:nvPicPr>
        <p:blipFill rotWithShape="1">
          <a:blip r:embed="rId3"/>
          <a:srcRect l="6680" r="9823"/>
          <a:stretch/>
        </p:blipFill>
        <p:spPr>
          <a:xfrm>
            <a:off x="3886200" y="2924947"/>
            <a:ext cx="5181600" cy="1114615"/>
          </a:xfrm>
          <a:prstGeom prst="rect">
            <a:avLst/>
          </a:prstGeom>
          <a:ln>
            <a:solidFill>
              <a:schemeClr val="tx1"/>
            </a:solidFill>
          </a:ln>
        </p:spPr>
      </p:pic>
      <p:sp>
        <p:nvSpPr>
          <p:cNvPr id="13" name="TextBox 12"/>
          <p:cNvSpPr txBox="1"/>
          <p:nvPr/>
        </p:nvSpPr>
        <p:spPr>
          <a:xfrm>
            <a:off x="228600" y="1406518"/>
            <a:ext cx="4724400" cy="1415772"/>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1) Create an Evaluation From an active Support Form:</a:t>
            </a:r>
          </a:p>
          <a:p>
            <a:pPr algn="ctr"/>
            <a:r>
              <a:rPr lang="en-US" sz="1200" dirty="0" smtClean="0"/>
              <a:t>Click on “Create </a:t>
            </a:r>
            <a:r>
              <a:rPr lang="en-US" sz="1200" dirty="0" err="1" smtClean="0"/>
              <a:t>OER</a:t>
            </a:r>
            <a:r>
              <a:rPr lang="en-US" sz="1200" dirty="0" smtClean="0"/>
              <a:t> (or </a:t>
            </a:r>
            <a:r>
              <a:rPr lang="en-US" sz="1200" dirty="0" err="1" smtClean="0"/>
              <a:t>NCOER</a:t>
            </a:r>
            <a:r>
              <a:rPr lang="en-US" sz="1200" dirty="0" smtClean="0"/>
              <a:t>)” button.  This way is PREFERRED because it will import all of the bullets from the Support Form.  </a:t>
            </a:r>
          </a:p>
          <a:p>
            <a:pPr algn="ctr"/>
            <a:r>
              <a:rPr lang="en-US" sz="1200" dirty="0" smtClean="0"/>
              <a:t>NOTE: If you are the </a:t>
            </a:r>
            <a:r>
              <a:rPr lang="en-US" sz="1200" b="1" dirty="0" smtClean="0"/>
              <a:t>Rated Soldier</a:t>
            </a:r>
            <a:r>
              <a:rPr lang="en-US" sz="1200" dirty="0" smtClean="0"/>
              <a:t>, once you create the evaluation you will not have access to view it until it is ready for your signature.</a:t>
            </a:r>
          </a:p>
        </p:txBody>
      </p:sp>
      <p:cxnSp>
        <p:nvCxnSpPr>
          <p:cNvPr id="15" name="Straight Arrow Connector 14"/>
          <p:cNvCxnSpPr>
            <a:stCxn id="13" idx="2"/>
          </p:cNvCxnSpPr>
          <p:nvPr/>
        </p:nvCxnSpPr>
        <p:spPr>
          <a:xfrm>
            <a:off x="2590800" y="2822290"/>
            <a:ext cx="2667000" cy="30383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088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t>Create an Evaluation</a:t>
            </a:r>
            <a:endParaRPr lang="en-US" dirty="0"/>
          </a:p>
        </p:txBody>
      </p:sp>
      <p:sp>
        <p:nvSpPr>
          <p:cNvPr id="7" name="TextBox 6"/>
          <p:cNvSpPr txBox="1"/>
          <p:nvPr/>
        </p:nvSpPr>
        <p:spPr>
          <a:xfrm>
            <a:off x="546747" y="914400"/>
            <a:ext cx="8050506" cy="5139869"/>
          </a:xfrm>
          <a:prstGeom prst="rect">
            <a:avLst/>
          </a:prstGeom>
          <a:noFill/>
        </p:spPr>
        <p:txBody>
          <a:bodyPr wrap="square" rtlCol="0" anchor="t">
            <a:spAutoFit/>
          </a:bodyPr>
          <a:lstStyle/>
          <a:p>
            <a:pPr marL="285750" indent="-285750">
              <a:spcAft>
                <a:spcPts val="600"/>
              </a:spcAft>
              <a:buFont typeface="Arial" panose="020B0604020202020204" pitchFamily="34" charset="0"/>
              <a:buChar char="•"/>
            </a:pPr>
            <a:r>
              <a:rPr lang="en-US" dirty="0" smtClean="0"/>
              <a:t>Once created, the Rater and Senior Rater will input the applicable information, bullets/narratives into the form.  </a:t>
            </a:r>
          </a:p>
          <a:p>
            <a:pPr marL="285750" indent="-285750">
              <a:spcAft>
                <a:spcPts val="600"/>
              </a:spcAft>
              <a:buFont typeface="Arial" panose="020B0604020202020204" pitchFamily="34" charset="0"/>
              <a:buChar char="•"/>
            </a:pPr>
            <a:r>
              <a:rPr lang="en-US" dirty="0" err="1" smtClean="0"/>
              <a:t>OERs</a:t>
            </a:r>
            <a:r>
              <a:rPr lang="en-US" dirty="0" smtClean="0"/>
              <a:t>: Every box will be in narrative format. </a:t>
            </a:r>
          </a:p>
          <a:p>
            <a:pPr marL="285750" indent="-285750">
              <a:spcAft>
                <a:spcPts val="600"/>
              </a:spcAft>
              <a:buFont typeface="Arial" panose="020B0604020202020204" pitchFamily="34" charset="0"/>
              <a:buChar char="•"/>
            </a:pPr>
            <a:r>
              <a:rPr lang="en-US" dirty="0" err="1" smtClean="0"/>
              <a:t>NCOERs</a:t>
            </a:r>
            <a:r>
              <a:rPr lang="en-US" dirty="0" smtClean="0"/>
              <a:t>: Rater boxes will be in bullet format on SGT and SSG/MSG-1SG </a:t>
            </a:r>
            <a:r>
              <a:rPr lang="en-US" dirty="0" err="1" smtClean="0"/>
              <a:t>NCOERs</a:t>
            </a:r>
            <a:r>
              <a:rPr lang="en-US" dirty="0" smtClean="0"/>
              <a:t>(no change to old formatting); </a:t>
            </a:r>
            <a:r>
              <a:rPr lang="en-US" dirty="0" err="1" smtClean="0"/>
              <a:t>SGM</a:t>
            </a:r>
            <a:r>
              <a:rPr lang="en-US" dirty="0" smtClean="0"/>
              <a:t>/CSM </a:t>
            </a:r>
            <a:r>
              <a:rPr lang="en-US" dirty="0" err="1" smtClean="0"/>
              <a:t>NCOERs</a:t>
            </a:r>
            <a:r>
              <a:rPr lang="en-US" dirty="0" smtClean="0"/>
              <a:t> will be all </a:t>
            </a:r>
            <a:r>
              <a:rPr lang="en-US" dirty="0" err="1" smtClean="0"/>
              <a:t>narative</a:t>
            </a:r>
            <a:r>
              <a:rPr lang="en-US" dirty="0" smtClean="0"/>
              <a:t>.  Senior Rater comments will be in a narrative format.</a:t>
            </a:r>
          </a:p>
          <a:p>
            <a:pPr marL="742950" lvl="1" indent="-285750">
              <a:spcAft>
                <a:spcPts val="600"/>
              </a:spcAft>
              <a:buFont typeface="Arial" panose="020B0604020202020204" pitchFamily="34" charset="0"/>
              <a:buChar char="•"/>
            </a:pPr>
            <a:r>
              <a:rPr lang="en-US" dirty="0" smtClean="0"/>
              <a:t>A good </a:t>
            </a:r>
            <a:r>
              <a:rPr lang="en-US" dirty="0" err="1" smtClean="0"/>
              <a:t>TTP</a:t>
            </a:r>
            <a:r>
              <a:rPr lang="en-US" dirty="0" smtClean="0"/>
              <a:t>, Senior Rater should comment on; promotion potential (command, positons, assignments), school potential (both Mil and </a:t>
            </a:r>
            <a:r>
              <a:rPr lang="en-US" dirty="0" err="1" smtClean="0"/>
              <a:t>Civ</a:t>
            </a:r>
            <a:r>
              <a:rPr lang="en-US" dirty="0" smtClean="0"/>
              <a:t>), performance potential, and retention </a:t>
            </a:r>
            <a:r>
              <a:rPr lang="en-US" dirty="0" err="1" smtClean="0"/>
              <a:t>protential</a:t>
            </a:r>
            <a:r>
              <a:rPr lang="en-US" dirty="0" smtClean="0"/>
              <a:t>. </a:t>
            </a:r>
          </a:p>
          <a:p>
            <a:pPr marL="285750" indent="-285750">
              <a:spcAft>
                <a:spcPts val="600"/>
              </a:spcAft>
              <a:buFont typeface="Arial" panose="020B0604020202020204" pitchFamily="34" charset="0"/>
              <a:buChar char="•"/>
            </a:pPr>
            <a:r>
              <a:rPr lang="en-US" dirty="0" smtClean="0"/>
              <a:t>Once everything is good and the Enlisted Advisor has reviewed the evaluation (for </a:t>
            </a:r>
            <a:r>
              <a:rPr lang="en-US" dirty="0" err="1" smtClean="0"/>
              <a:t>NCOERs</a:t>
            </a:r>
            <a:r>
              <a:rPr lang="en-US" dirty="0" smtClean="0"/>
              <a:t>; see section on Assigning Delegates), the evaluation must be signed in order:</a:t>
            </a:r>
          </a:p>
          <a:p>
            <a:pPr marL="742950" lvl="1" indent="-285750">
              <a:spcAft>
                <a:spcPts val="600"/>
              </a:spcAft>
              <a:buFont typeface="Arial" panose="020B0604020202020204" pitchFamily="34" charset="0"/>
              <a:buChar char="•"/>
            </a:pPr>
            <a:r>
              <a:rPr lang="en-US" dirty="0" smtClean="0"/>
              <a:t>Rater</a:t>
            </a:r>
          </a:p>
          <a:p>
            <a:pPr marL="742950" lvl="1" indent="-285750">
              <a:spcAft>
                <a:spcPts val="600"/>
              </a:spcAft>
              <a:buFont typeface="Arial" panose="020B0604020202020204" pitchFamily="34" charset="0"/>
              <a:buChar char="•"/>
            </a:pPr>
            <a:r>
              <a:rPr lang="en-US" dirty="0" smtClean="0"/>
              <a:t>Senior Rater</a:t>
            </a:r>
          </a:p>
          <a:p>
            <a:pPr marL="742950" lvl="1" indent="-285750">
              <a:spcAft>
                <a:spcPts val="600"/>
              </a:spcAft>
              <a:buFont typeface="Arial" panose="020B0604020202020204" pitchFamily="34" charset="0"/>
              <a:buChar char="•"/>
            </a:pPr>
            <a:r>
              <a:rPr lang="en-US" dirty="0" smtClean="0"/>
              <a:t>Rated Soldier.</a:t>
            </a:r>
          </a:p>
          <a:p>
            <a:pPr marL="742950" lvl="1" indent="-285750">
              <a:spcAft>
                <a:spcPts val="600"/>
              </a:spcAft>
              <a:buFont typeface="Arial" panose="020B0604020202020204" pitchFamily="34" charset="0"/>
              <a:buChar char="•"/>
            </a:pPr>
            <a:r>
              <a:rPr lang="en-US" dirty="0"/>
              <a:t>Reviewer (if applicable</a:t>
            </a:r>
            <a:r>
              <a:rPr lang="en-US" dirty="0" smtClean="0"/>
              <a:t>)</a:t>
            </a:r>
            <a:endParaRPr lang="en-US" dirty="0"/>
          </a:p>
        </p:txBody>
      </p:sp>
    </p:spTree>
    <p:extLst>
      <p:ext uri="{BB962C8B-B14F-4D97-AF65-F5344CB8AC3E}">
        <p14:creationId xmlns:p14="http://schemas.microsoft.com/office/powerpoint/2010/main" val="155554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Completing an </a:t>
            </a:r>
            <a:r>
              <a:rPr lang="en-US" b="1" dirty="0"/>
              <a:t>Evaluation</a:t>
            </a:r>
            <a:endParaRPr lang="en-US" dirty="0"/>
          </a:p>
        </p:txBody>
      </p:sp>
      <p:sp>
        <p:nvSpPr>
          <p:cNvPr id="7" name="TextBox 6"/>
          <p:cNvSpPr txBox="1"/>
          <p:nvPr/>
        </p:nvSpPr>
        <p:spPr>
          <a:xfrm>
            <a:off x="546747" y="1143000"/>
            <a:ext cx="8050506" cy="4678204"/>
          </a:xfrm>
          <a:prstGeom prst="rect">
            <a:avLst/>
          </a:prstGeom>
          <a:noFill/>
        </p:spPr>
        <p:txBody>
          <a:bodyPr wrap="square" rtlCol="0" anchor="t">
            <a:spAutoFit/>
          </a:bodyPr>
          <a:lstStyle/>
          <a:p>
            <a:pPr marL="285750" indent="-285750">
              <a:spcAft>
                <a:spcPts val="600"/>
              </a:spcAft>
              <a:buFont typeface="Arial" panose="020B0604020202020204" pitchFamily="34" charset="0"/>
              <a:buChar char="•"/>
            </a:pPr>
            <a:r>
              <a:rPr lang="en-US" sz="2000" dirty="0" smtClean="0"/>
              <a:t>Once the evaluation is signed by the Rated Soldier, the </a:t>
            </a:r>
            <a:r>
              <a:rPr lang="en-US" sz="2000" b="1" dirty="0" smtClean="0"/>
              <a:t>Senior Rater </a:t>
            </a:r>
            <a:r>
              <a:rPr lang="en-US" sz="2000" dirty="0" smtClean="0"/>
              <a:t>submits the evaluation to </a:t>
            </a:r>
            <a:r>
              <a:rPr lang="en-US" sz="2000" dirty="0" err="1" smtClean="0"/>
              <a:t>HQDA</a:t>
            </a:r>
            <a:r>
              <a:rPr lang="en-US" sz="2000" dirty="0" smtClean="0"/>
              <a:t> for submission:</a:t>
            </a:r>
          </a:p>
          <a:p>
            <a:pPr marL="285750" indent="-285750">
              <a:spcAft>
                <a:spcPts val="600"/>
              </a:spcAft>
              <a:buFont typeface="Arial" panose="020B0604020202020204" pitchFamily="34" charset="0"/>
              <a:buChar char="•"/>
            </a:pPr>
            <a:endParaRPr lang="en-US" sz="2000" dirty="0"/>
          </a:p>
          <a:p>
            <a:pPr marL="285750" indent="-285750">
              <a:spcAft>
                <a:spcPts val="600"/>
              </a:spcAft>
              <a:buFont typeface="Arial" panose="020B0604020202020204" pitchFamily="34" charset="0"/>
              <a:buChar char="•"/>
            </a:pPr>
            <a:endParaRPr lang="en-US" sz="2000" dirty="0" smtClean="0"/>
          </a:p>
          <a:p>
            <a:pPr marL="285750" indent="-285750">
              <a:spcAft>
                <a:spcPts val="600"/>
              </a:spcAft>
              <a:buFont typeface="Arial" panose="020B0604020202020204" pitchFamily="34" charset="0"/>
              <a:buChar char="•"/>
            </a:pPr>
            <a:endParaRPr lang="en-US" sz="2000" dirty="0"/>
          </a:p>
          <a:p>
            <a:pPr marL="285750" indent="-285750">
              <a:spcAft>
                <a:spcPts val="600"/>
              </a:spcAft>
              <a:buFont typeface="Arial" panose="020B0604020202020204" pitchFamily="34" charset="0"/>
              <a:buChar char="•"/>
            </a:pPr>
            <a:endParaRPr lang="en-US" sz="2000" dirty="0" smtClean="0"/>
          </a:p>
          <a:p>
            <a:pPr marL="285750" indent="-285750">
              <a:spcAft>
                <a:spcPts val="600"/>
              </a:spcAft>
              <a:buFont typeface="Arial" panose="020B0604020202020204" pitchFamily="34" charset="0"/>
              <a:buChar char="•"/>
            </a:pPr>
            <a:endParaRPr lang="en-US" sz="2000" dirty="0"/>
          </a:p>
          <a:p>
            <a:pPr>
              <a:spcAft>
                <a:spcPts val="600"/>
              </a:spcAft>
            </a:pPr>
            <a:endParaRPr lang="en-US" sz="2000" dirty="0"/>
          </a:p>
          <a:p>
            <a:pPr marL="285750" indent="-285750">
              <a:spcAft>
                <a:spcPts val="600"/>
              </a:spcAft>
              <a:buFont typeface="Arial" panose="020B0604020202020204" pitchFamily="34" charset="0"/>
              <a:buChar char="•"/>
            </a:pPr>
            <a:r>
              <a:rPr lang="en-US" sz="2000" b="1" dirty="0" smtClean="0"/>
              <a:t>NOTE FOR ALL </a:t>
            </a:r>
            <a:r>
              <a:rPr lang="en-US" sz="2000" b="1" dirty="0" err="1" smtClean="0"/>
              <a:t>OERs</a:t>
            </a:r>
            <a:r>
              <a:rPr lang="en-US" sz="2000" dirty="0" smtClean="0"/>
              <a:t>: Senior Raters </a:t>
            </a:r>
            <a:r>
              <a:rPr lang="en-US" sz="2000" b="1" u="sng" dirty="0" smtClean="0"/>
              <a:t>WILL NOT </a:t>
            </a:r>
            <a:r>
              <a:rPr lang="en-US" sz="2000" dirty="0" smtClean="0"/>
              <a:t>submit </a:t>
            </a:r>
            <a:r>
              <a:rPr lang="en-US" sz="2000" dirty="0" err="1" smtClean="0"/>
              <a:t>OERs</a:t>
            </a:r>
            <a:r>
              <a:rPr lang="en-US" sz="2000" dirty="0" smtClean="0"/>
              <a:t> until they have informed the BN S1 that the </a:t>
            </a:r>
            <a:r>
              <a:rPr lang="en-US" sz="2000" dirty="0" err="1" smtClean="0"/>
              <a:t>OER</a:t>
            </a:r>
            <a:r>
              <a:rPr lang="en-US" sz="2000" dirty="0" smtClean="0"/>
              <a:t> is complete and ready for submission.  The BN S1 will inform the 49</a:t>
            </a:r>
            <a:r>
              <a:rPr lang="en-US" sz="2000" baseline="30000" dirty="0" smtClean="0"/>
              <a:t>th</a:t>
            </a:r>
            <a:r>
              <a:rPr lang="en-US" sz="2000" dirty="0" smtClean="0"/>
              <a:t> MP BDE S1, who will review and code </a:t>
            </a:r>
            <a:r>
              <a:rPr lang="en-US" sz="2000" dirty="0" err="1" smtClean="0"/>
              <a:t>OERs</a:t>
            </a:r>
            <a:r>
              <a:rPr lang="en-US" sz="2000" dirty="0" smtClean="0"/>
              <a:t> prior to submission.</a:t>
            </a:r>
          </a:p>
          <a:p>
            <a:pPr marL="285750" indent="-285750">
              <a:spcAft>
                <a:spcPts val="600"/>
              </a:spcAft>
              <a:buFont typeface="Arial" panose="020B0604020202020204" pitchFamily="34" charset="0"/>
              <a:buChar char="•"/>
            </a:pPr>
            <a:r>
              <a:rPr lang="en-US" sz="2000" dirty="0" err="1" smtClean="0"/>
              <a:t>NCOERs</a:t>
            </a:r>
            <a:r>
              <a:rPr lang="en-US" sz="2000" dirty="0" smtClean="0"/>
              <a:t> can be submitted when complete. </a:t>
            </a:r>
          </a:p>
        </p:txBody>
      </p:sp>
      <p:pic>
        <p:nvPicPr>
          <p:cNvPr id="3" name="Picture 2"/>
          <p:cNvPicPr>
            <a:picLocks noChangeAspect="1"/>
          </p:cNvPicPr>
          <p:nvPr/>
        </p:nvPicPr>
        <p:blipFill>
          <a:blip r:embed="rId2"/>
          <a:stretch>
            <a:fillRect/>
          </a:stretch>
        </p:blipFill>
        <p:spPr>
          <a:xfrm>
            <a:off x="797159" y="2247436"/>
            <a:ext cx="7549682" cy="1535102"/>
          </a:xfrm>
          <a:prstGeom prst="rect">
            <a:avLst/>
          </a:prstGeom>
          <a:ln>
            <a:solidFill>
              <a:schemeClr val="tx1"/>
            </a:solidFill>
          </a:ln>
        </p:spPr>
      </p:pic>
      <p:cxnSp>
        <p:nvCxnSpPr>
          <p:cNvPr id="5" name="Straight Arrow Connector 4"/>
          <p:cNvCxnSpPr/>
          <p:nvPr/>
        </p:nvCxnSpPr>
        <p:spPr>
          <a:xfrm flipH="1">
            <a:off x="5334000" y="1943499"/>
            <a:ext cx="685800" cy="60787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9926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Evaluation Process</a:t>
            </a:r>
            <a:endParaRPr lang="en-US" dirty="0"/>
          </a:p>
        </p:txBody>
      </p:sp>
      <p:sp>
        <p:nvSpPr>
          <p:cNvPr id="3" name="Rectangle 2"/>
          <p:cNvSpPr/>
          <p:nvPr/>
        </p:nvSpPr>
        <p:spPr>
          <a:xfrm>
            <a:off x="328612" y="990600"/>
            <a:ext cx="8486775" cy="6555641"/>
          </a:xfrm>
          <a:prstGeom prst="rect">
            <a:avLst/>
          </a:prstGeom>
        </p:spPr>
        <p:txBody>
          <a:bodyPr wrap="square">
            <a:spAutoFit/>
          </a:bodyPr>
          <a:lstStyle/>
          <a:p>
            <a:pPr marL="457200" indent="-457200">
              <a:spcAft>
                <a:spcPts val="1200"/>
              </a:spcAft>
              <a:buFont typeface="+mj-lt"/>
              <a:buAutoNum type="arabicPeriod"/>
            </a:pPr>
            <a:r>
              <a:rPr lang="en-US" sz="2000" b="1" dirty="0"/>
              <a:t>Initial </a:t>
            </a:r>
            <a:r>
              <a:rPr lang="en-US" sz="2000" b="1" dirty="0" smtClean="0"/>
              <a:t>Counseling. </a:t>
            </a:r>
            <a:r>
              <a:rPr lang="en-US" sz="2000" dirty="0" smtClean="0"/>
              <a:t>Following this, the </a:t>
            </a:r>
            <a:r>
              <a:rPr lang="en-US" sz="2000" u="sng" dirty="0" smtClean="0"/>
              <a:t>Rated Soldier </a:t>
            </a:r>
            <a:r>
              <a:rPr lang="en-US" sz="2000" dirty="0" smtClean="0"/>
              <a:t>should create their </a:t>
            </a:r>
            <a:r>
              <a:rPr lang="en-US" sz="2000" dirty="0" err="1" smtClean="0"/>
              <a:t>NCOER</a:t>
            </a:r>
            <a:r>
              <a:rPr lang="en-US" sz="2000" dirty="0" smtClean="0"/>
              <a:t>/</a:t>
            </a:r>
            <a:r>
              <a:rPr lang="en-US" sz="2000" dirty="0" err="1" smtClean="0"/>
              <a:t>OER</a:t>
            </a:r>
            <a:r>
              <a:rPr lang="en-US" sz="2000" dirty="0" smtClean="0"/>
              <a:t> Support Form if their Rater hasn’t done so already. </a:t>
            </a:r>
          </a:p>
          <a:p>
            <a:pPr marL="457200" indent="-457200">
              <a:spcAft>
                <a:spcPts val="1200"/>
              </a:spcAft>
              <a:buFont typeface="+mj-lt"/>
              <a:buAutoNum type="arabicPeriod"/>
            </a:pPr>
            <a:r>
              <a:rPr lang="en-US" sz="2000" b="1" dirty="0" smtClean="0"/>
              <a:t>Follow-up Counseling: </a:t>
            </a:r>
            <a:r>
              <a:rPr lang="en-US" sz="2000" dirty="0" smtClean="0"/>
              <a:t>Quarterly at a minimum. Suggest that counseling also take place after a period of extended duty, e.g. AT, long </a:t>
            </a:r>
            <a:r>
              <a:rPr lang="en-US" sz="2000" dirty="0" err="1" smtClean="0"/>
              <a:t>ODT</a:t>
            </a:r>
            <a:r>
              <a:rPr lang="en-US" sz="2000" dirty="0" smtClean="0"/>
              <a:t>, etc. Updates are made to Support form and or 4856.</a:t>
            </a:r>
          </a:p>
          <a:p>
            <a:pPr marL="457200" indent="-457200">
              <a:spcAft>
                <a:spcPts val="1200"/>
              </a:spcAft>
              <a:buFont typeface="+mj-lt"/>
              <a:buAutoNum type="arabicPeriod"/>
            </a:pPr>
            <a:r>
              <a:rPr lang="en-US" sz="2000" b="1" dirty="0" smtClean="0"/>
              <a:t>Evaluation Creation.</a:t>
            </a:r>
            <a:r>
              <a:rPr lang="en-US" sz="2000" dirty="0" smtClean="0"/>
              <a:t> Takes place at any time, but it is suggested to have the draft complete 30 days from the “THRU” date.</a:t>
            </a:r>
          </a:p>
          <a:p>
            <a:pPr marL="457200" indent="-457200">
              <a:spcAft>
                <a:spcPts val="1200"/>
              </a:spcAft>
              <a:buFont typeface="+mj-lt"/>
              <a:buAutoNum type="arabicPeriod"/>
            </a:pPr>
            <a:r>
              <a:rPr lang="en-US" sz="2000" b="1" dirty="0" smtClean="0"/>
              <a:t>Signing the Evaluation</a:t>
            </a:r>
            <a:r>
              <a:rPr lang="en-US" sz="2000" dirty="0" smtClean="0"/>
              <a:t>. Evaluations can be signed up to 14 days before the “THRU” date. </a:t>
            </a:r>
          </a:p>
          <a:p>
            <a:pPr marL="457200" indent="-457200">
              <a:spcAft>
                <a:spcPts val="1200"/>
              </a:spcAft>
              <a:buFont typeface="+mj-lt"/>
              <a:buAutoNum type="arabicPeriod"/>
            </a:pPr>
            <a:r>
              <a:rPr lang="en-US" sz="2000" b="1" dirty="0" smtClean="0"/>
              <a:t>Submission to </a:t>
            </a:r>
            <a:r>
              <a:rPr lang="en-US" sz="2000" b="1" dirty="0" err="1" smtClean="0"/>
              <a:t>HQDA</a:t>
            </a:r>
            <a:r>
              <a:rPr lang="en-US" sz="2000" dirty="0" smtClean="0"/>
              <a:t>. Once signed by the Rated Soldier, the Senior Rater will forward the evaluation to </a:t>
            </a:r>
            <a:r>
              <a:rPr lang="en-US" sz="2000" dirty="0" err="1" smtClean="0"/>
              <a:t>HQDA</a:t>
            </a:r>
            <a:r>
              <a:rPr lang="en-US" sz="2000" dirty="0" smtClean="0"/>
              <a:t> (except Officers in 49 MP BDE). Must be done after the “THRU” date. </a:t>
            </a:r>
          </a:p>
          <a:p>
            <a:pPr marL="457200" indent="-457200">
              <a:spcAft>
                <a:spcPts val="0"/>
              </a:spcAft>
              <a:buFont typeface="+mj-lt"/>
              <a:buAutoNum type="arabicPeriod"/>
            </a:pPr>
            <a:r>
              <a:rPr lang="en-US" sz="2000" b="1" dirty="0" smtClean="0"/>
              <a:t>Coding/</a:t>
            </a:r>
            <a:r>
              <a:rPr lang="en-US" sz="2000" b="1" dirty="0" err="1" smtClean="0"/>
              <a:t>PERMing</a:t>
            </a:r>
            <a:r>
              <a:rPr lang="en-US" sz="2000" b="1" dirty="0" smtClean="0"/>
              <a:t>. </a:t>
            </a:r>
            <a:r>
              <a:rPr lang="en-US" sz="2000" dirty="0" smtClean="0"/>
              <a:t>It’s taking roughly 3-4 months to process </a:t>
            </a:r>
          </a:p>
          <a:p>
            <a:pPr marL="457200">
              <a:spcAft>
                <a:spcPts val="0"/>
              </a:spcAft>
            </a:pPr>
            <a:r>
              <a:rPr lang="en-US" sz="2000" dirty="0" smtClean="0"/>
              <a:t>an </a:t>
            </a:r>
            <a:r>
              <a:rPr lang="en-US" sz="2000" dirty="0" err="1" smtClean="0"/>
              <a:t>NCOER</a:t>
            </a:r>
            <a:r>
              <a:rPr lang="en-US" sz="2000" dirty="0" smtClean="0"/>
              <a:t>, and 1-3 months to process </a:t>
            </a:r>
            <a:r>
              <a:rPr lang="en-US" sz="2000" dirty="0" err="1" smtClean="0"/>
              <a:t>OERs</a:t>
            </a:r>
            <a:r>
              <a:rPr lang="en-US" sz="2000" dirty="0" smtClean="0"/>
              <a:t>. Once coded it </a:t>
            </a:r>
          </a:p>
          <a:p>
            <a:pPr marL="457200">
              <a:spcAft>
                <a:spcPts val="0"/>
              </a:spcAft>
            </a:pPr>
            <a:r>
              <a:rPr lang="en-US" sz="2000" dirty="0" smtClean="0"/>
              <a:t>is placed in your </a:t>
            </a:r>
            <a:r>
              <a:rPr lang="en-US" sz="2000" dirty="0" err="1" smtClean="0"/>
              <a:t>IPERMS</a:t>
            </a:r>
            <a:r>
              <a:rPr lang="en-US" sz="2000" dirty="0" smtClean="0"/>
              <a:t> file.</a:t>
            </a:r>
          </a:p>
          <a:p>
            <a:pPr marL="457200" indent="-457200">
              <a:spcAft>
                <a:spcPts val="1200"/>
              </a:spcAft>
              <a:buFont typeface="+mj-lt"/>
              <a:buAutoNum type="arabicPeriod"/>
            </a:pPr>
            <a:endParaRPr lang="en-US" sz="2000" dirty="0" smtClean="0"/>
          </a:p>
          <a:p>
            <a:pPr marL="457200" indent="-457200">
              <a:spcAft>
                <a:spcPts val="1200"/>
              </a:spcAft>
              <a:buFont typeface="+mj-lt"/>
              <a:buAutoNum type="arabicPeriod"/>
            </a:pPr>
            <a:endParaRPr lang="en-US" sz="2000" dirty="0"/>
          </a:p>
        </p:txBody>
      </p:sp>
    </p:spTree>
    <p:extLst>
      <p:ext uri="{BB962C8B-B14F-4D97-AF65-F5344CB8AC3E}">
        <p14:creationId xmlns:p14="http://schemas.microsoft.com/office/powerpoint/2010/main" val="848992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Assigning Delegates</a:t>
            </a:r>
            <a:endParaRPr lang="en-US" dirty="0"/>
          </a:p>
        </p:txBody>
      </p:sp>
      <p:sp>
        <p:nvSpPr>
          <p:cNvPr id="3" name="TextBox 2"/>
          <p:cNvSpPr txBox="1"/>
          <p:nvPr/>
        </p:nvSpPr>
        <p:spPr>
          <a:xfrm>
            <a:off x="418159" y="990600"/>
            <a:ext cx="8307681" cy="5709255"/>
          </a:xfrm>
          <a:prstGeom prst="rect">
            <a:avLst/>
          </a:prstGeom>
          <a:noFill/>
        </p:spPr>
        <p:txBody>
          <a:bodyPr wrap="square" rtlCol="0" anchor="t">
            <a:spAutoFit/>
          </a:bodyPr>
          <a:lstStyle/>
          <a:p>
            <a:pPr marL="285750" indent="-285750">
              <a:spcAft>
                <a:spcPts val="600"/>
              </a:spcAft>
              <a:buFont typeface="Arial" panose="020B0604020202020204" pitchFamily="34" charset="0"/>
              <a:buChar char="•"/>
            </a:pPr>
            <a:r>
              <a:rPr lang="en-US" sz="2000" dirty="0" smtClean="0"/>
              <a:t>Assigning delegates allows visibility of evaluations and support form by Soldiers out side of the rating chain.</a:t>
            </a:r>
          </a:p>
          <a:p>
            <a:pPr marL="285750" indent="-285750">
              <a:spcAft>
                <a:spcPts val="600"/>
              </a:spcAft>
              <a:buFont typeface="Arial" panose="020B0604020202020204" pitchFamily="34" charset="0"/>
              <a:buChar char="•"/>
            </a:pPr>
            <a:r>
              <a:rPr lang="en-US" sz="2000" b="1" dirty="0" smtClean="0"/>
              <a:t>Mandatory delegates:</a:t>
            </a:r>
          </a:p>
          <a:p>
            <a:pPr marL="742950" lvl="1" indent="-285750">
              <a:spcAft>
                <a:spcPts val="600"/>
              </a:spcAft>
              <a:buFont typeface="Arial" panose="020B0604020202020204" pitchFamily="34" charset="0"/>
              <a:buChar char="•"/>
            </a:pPr>
            <a:r>
              <a:rPr lang="en-US" sz="2000" b="1" dirty="0" smtClean="0"/>
              <a:t>All Officers</a:t>
            </a:r>
            <a:r>
              <a:rPr lang="en-US" sz="2000" dirty="0" smtClean="0"/>
              <a:t>: Assign BN S1 Officer and BDE S1 Warrant as delegates with the following permissions:</a:t>
            </a:r>
          </a:p>
          <a:p>
            <a:pPr marL="1200150" lvl="2" indent="-285750">
              <a:spcAft>
                <a:spcPts val="600"/>
              </a:spcAft>
              <a:buFont typeface="Wingdings" panose="05000000000000000000" pitchFamily="2" charset="2"/>
              <a:buChar char="§"/>
            </a:pPr>
            <a:r>
              <a:rPr lang="en-US" sz="2000" dirty="0" smtClean="0"/>
              <a:t>View Rating Profile</a:t>
            </a:r>
          </a:p>
          <a:p>
            <a:pPr marL="1200150" lvl="2" indent="-285750">
              <a:spcAft>
                <a:spcPts val="600"/>
              </a:spcAft>
              <a:buFont typeface="Wingdings" panose="05000000000000000000" pitchFamily="2" charset="2"/>
              <a:buChar char="§"/>
            </a:pPr>
            <a:r>
              <a:rPr lang="en-US" sz="2000" dirty="0" smtClean="0"/>
              <a:t>Edit Evaluations</a:t>
            </a:r>
          </a:p>
          <a:p>
            <a:pPr marL="1200150" lvl="2" indent="-285750">
              <a:spcAft>
                <a:spcPts val="600"/>
              </a:spcAft>
              <a:buFont typeface="Wingdings" panose="05000000000000000000" pitchFamily="2" charset="2"/>
              <a:buChar char="§"/>
            </a:pPr>
            <a:r>
              <a:rPr lang="en-US" sz="2000" dirty="0" smtClean="0"/>
              <a:t>Submit Evaluations/ Remove Signatures</a:t>
            </a:r>
          </a:p>
          <a:p>
            <a:pPr marL="742950" lvl="1" indent="-285750">
              <a:spcAft>
                <a:spcPts val="600"/>
              </a:spcAft>
              <a:buFont typeface="Arial" panose="020B0604020202020204" pitchFamily="34" charset="0"/>
              <a:buChar char="•"/>
            </a:pPr>
            <a:r>
              <a:rPr lang="en-US" sz="2000" b="1" dirty="0" smtClean="0"/>
              <a:t>All NCOs</a:t>
            </a:r>
            <a:r>
              <a:rPr lang="en-US" sz="2000" dirty="0" smtClean="0"/>
              <a:t>: Assign Company 1SG or </a:t>
            </a:r>
            <a:r>
              <a:rPr lang="en-US" sz="2000" dirty="0" err="1" smtClean="0"/>
              <a:t>DET</a:t>
            </a:r>
            <a:r>
              <a:rPr lang="en-US" sz="2000" dirty="0" smtClean="0"/>
              <a:t> SGT (at a minimum) as delegate with the “Enlisted Advisor” permissions.</a:t>
            </a:r>
          </a:p>
          <a:p>
            <a:pPr marL="742950" lvl="1" indent="-285750">
              <a:spcAft>
                <a:spcPts val="600"/>
              </a:spcAft>
              <a:buFont typeface="Arial" panose="020B0604020202020204" pitchFamily="34" charset="0"/>
              <a:buChar char="•"/>
            </a:pPr>
            <a:r>
              <a:rPr lang="en-US" sz="2000" b="1" dirty="0" smtClean="0"/>
              <a:t>NCOs with BC as Senior Rater or Reviewer</a:t>
            </a:r>
            <a:r>
              <a:rPr lang="en-US" sz="2000" dirty="0" smtClean="0"/>
              <a:t>: Assign BN CSM </a:t>
            </a:r>
            <a:r>
              <a:rPr lang="en-US" sz="2000" dirty="0"/>
              <a:t>as delegate with the “Enlisted Advisor” permissions</a:t>
            </a:r>
            <a:r>
              <a:rPr lang="en-US" sz="2000" dirty="0" smtClean="0"/>
              <a:t>.</a:t>
            </a:r>
          </a:p>
          <a:p>
            <a:pPr marL="285750" indent="-285750">
              <a:spcAft>
                <a:spcPts val="600"/>
              </a:spcAft>
              <a:buFont typeface="Arial" panose="020B0604020202020204" pitchFamily="34" charset="0"/>
              <a:buChar char="•"/>
            </a:pPr>
            <a:r>
              <a:rPr lang="en-US" sz="2000" dirty="0" smtClean="0"/>
              <a:t>Other delegates can be assigned at the unit level as appropriate. Suggested delegates include company XO, Platoon Sergeants,           Training or Readiness NCOs, etc.</a:t>
            </a:r>
          </a:p>
          <a:p>
            <a:pPr>
              <a:spcAft>
                <a:spcPts val="600"/>
              </a:spcAft>
            </a:pPr>
            <a:endParaRPr lang="en-US" sz="2000" dirty="0"/>
          </a:p>
        </p:txBody>
      </p:sp>
    </p:spTree>
    <p:extLst>
      <p:ext uri="{BB962C8B-B14F-4D97-AF65-F5344CB8AC3E}">
        <p14:creationId xmlns:p14="http://schemas.microsoft.com/office/powerpoint/2010/main" val="42352091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Assigning Delegates</a:t>
            </a:r>
            <a:endParaRPr lang="en-US" dirty="0"/>
          </a:p>
        </p:txBody>
      </p:sp>
      <p:sp>
        <p:nvSpPr>
          <p:cNvPr id="3" name="TextBox 2"/>
          <p:cNvSpPr txBox="1"/>
          <p:nvPr/>
        </p:nvSpPr>
        <p:spPr>
          <a:xfrm>
            <a:off x="607718" y="1007983"/>
            <a:ext cx="8307681" cy="400110"/>
          </a:xfrm>
          <a:prstGeom prst="rect">
            <a:avLst/>
          </a:prstGeom>
          <a:noFill/>
        </p:spPr>
        <p:txBody>
          <a:bodyPr wrap="square" rtlCol="0" anchor="t">
            <a:spAutoFit/>
          </a:bodyPr>
          <a:lstStyle/>
          <a:p>
            <a:pPr marL="285750" indent="-285750">
              <a:spcAft>
                <a:spcPts val="600"/>
              </a:spcAft>
              <a:buFont typeface="Arial" panose="020B0604020202020204" pitchFamily="34" charset="0"/>
              <a:buChar char="•"/>
            </a:pPr>
            <a:r>
              <a:rPr lang="en-US" sz="2000" dirty="0" smtClean="0"/>
              <a:t>How to assign a delegate:</a:t>
            </a:r>
            <a:endParaRPr lang="en-US" sz="2000" dirty="0"/>
          </a:p>
        </p:txBody>
      </p:sp>
      <p:pic>
        <p:nvPicPr>
          <p:cNvPr id="4" name="Picture 3"/>
          <p:cNvPicPr>
            <a:picLocks noChangeAspect="1"/>
          </p:cNvPicPr>
          <p:nvPr/>
        </p:nvPicPr>
        <p:blipFill>
          <a:blip r:embed="rId2"/>
          <a:stretch>
            <a:fillRect/>
          </a:stretch>
        </p:blipFill>
        <p:spPr>
          <a:xfrm>
            <a:off x="5105400" y="1100800"/>
            <a:ext cx="2989248" cy="2566675"/>
          </a:xfrm>
          <a:prstGeom prst="rect">
            <a:avLst/>
          </a:prstGeom>
          <a:ln>
            <a:solidFill>
              <a:schemeClr val="tx1"/>
            </a:solidFill>
          </a:ln>
        </p:spPr>
      </p:pic>
      <p:sp>
        <p:nvSpPr>
          <p:cNvPr id="5" name="TextBox 4"/>
          <p:cNvSpPr txBox="1"/>
          <p:nvPr/>
        </p:nvSpPr>
        <p:spPr>
          <a:xfrm>
            <a:off x="607718" y="1724114"/>
            <a:ext cx="3314700" cy="307777"/>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1) Select “Manage Delegates”</a:t>
            </a:r>
            <a:endParaRPr lang="en-US" sz="1400" dirty="0" smtClean="0"/>
          </a:p>
        </p:txBody>
      </p:sp>
      <p:cxnSp>
        <p:nvCxnSpPr>
          <p:cNvPr id="6" name="Straight Arrow Connector 5"/>
          <p:cNvCxnSpPr>
            <a:stCxn id="5" idx="3"/>
          </p:cNvCxnSpPr>
          <p:nvPr/>
        </p:nvCxnSpPr>
        <p:spPr>
          <a:xfrm>
            <a:off x="3922418" y="1878003"/>
            <a:ext cx="2958593" cy="110155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rotWithShape="1">
          <a:blip r:embed="rId3"/>
          <a:srcRect l="16805" t="13324" r="13959" b="26907"/>
          <a:stretch/>
        </p:blipFill>
        <p:spPr>
          <a:xfrm>
            <a:off x="3505200" y="4137385"/>
            <a:ext cx="3962400" cy="2388297"/>
          </a:xfrm>
          <a:prstGeom prst="rect">
            <a:avLst/>
          </a:prstGeom>
          <a:ln>
            <a:solidFill>
              <a:schemeClr val="tx1"/>
            </a:solidFill>
          </a:ln>
        </p:spPr>
      </p:pic>
      <p:sp>
        <p:nvSpPr>
          <p:cNvPr id="12" name="TextBox 11"/>
          <p:cNvSpPr txBox="1"/>
          <p:nvPr/>
        </p:nvSpPr>
        <p:spPr>
          <a:xfrm>
            <a:off x="607718" y="3647376"/>
            <a:ext cx="3314700" cy="1384995"/>
          </a:xfrm>
          <a:prstGeom prst="rect">
            <a:avLst/>
          </a:prstGeom>
          <a:solidFill>
            <a:srgbClr val="92D050"/>
          </a:solidFill>
          <a:ln w="38100">
            <a:solidFill>
              <a:srgbClr val="FFC000"/>
            </a:solidFill>
          </a:ln>
        </p:spPr>
        <p:txBody>
          <a:bodyPr wrap="square" rtlCol="0" anchor="ctr">
            <a:spAutoFit/>
          </a:bodyPr>
          <a:lstStyle/>
          <a:p>
            <a:pPr algn="ctr"/>
            <a:r>
              <a:rPr lang="en-US" sz="1400" b="1" dirty="0"/>
              <a:t>2</a:t>
            </a:r>
            <a:r>
              <a:rPr lang="en-US" sz="1400" b="1" dirty="0" smtClean="0"/>
              <a:t>) If adding your first delegate your screen will look like this. Use the drop down to select </a:t>
            </a:r>
          </a:p>
          <a:p>
            <a:pPr algn="ctr"/>
            <a:r>
              <a:rPr lang="en-US" sz="1400" b="1" dirty="0" smtClean="0"/>
              <a:t>“Rater” or “Senior Rater” depending on what role you would like to assign.</a:t>
            </a:r>
            <a:endParaRPr lang="en-US" sz="1400" dirty="0" smtClean="0"/>
          </a:p>
        </p:txBody>
      </p:sp>
      <p:cxnSp>
        <p:nvCxnSpPr>
          <p:cNvPr id="13" name="Straight Arrow Connector 12"/>
          <p:cNvCxnSpPr/>
          <p:nvPr/>
        </p:nvCxnSpPr>
        <p:spPr>
          <a:xfrm>
            <a:off x="3922418" y="5032371"/>
            <a:ext cx="497182" cy="37782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56411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568859" y="1208038"/>
            <a:ext cx="4097009" cy="2195974"/>
          </a:xfrm>
          <a:prstGeom prst="rect">
            <a:avLst/>
          </a:prstGeom>
          <a:ln>
            <a:solidFill>
              <a:schemeClr val="tx1"/>
            </a:solidFill>
          </a:ln>
        </p:spPr>
      </p:pic>
      <p:sp>
        <p:nvSpPr>
          <p:cNvPr id="2" name="Title 1"/>
          <p:cNvSpPr>
            <a:spLocks noGrp="1"/>
          </p:cNvSpPr>
          <p:nvPr>
            <p:ph type="title"/>
          </p:nvPr>
        </p:nvSpPr>
        <p:spPr>
          <a:xfrm>
            <a:off x="457200" y="0"/>
            <a:ext cx="8229600" cy="1143000"/>
          </a:xfrm>
        </p:spPr>
        <p:txBody>
          <a:bodyPr/>
          <a:lstStyle/>
          <a:p>
            <a:r>
              <a:rPr lang="en-US" b="1" dirty="0" smtClean="0"/>
              <a:t>Assigning Delegates</a:t>
            </a:r>
            <a:endParaRPr lang="en-US" dirty="0"/>
          </a:p>
        </p:txBody>
      </p:sp>
      <p:sp>
        <p:nvSpPr>
          <p:cNvPr id="3" name="TextBox 2"/>
          <p:cNvSpPr txBox="1"/>
          <p:nvPr/>
        </p:nvSpPr>
        <p:spPr>
          <a:xfrm>
            <a:off x="607718" y="1007983"/>
            <a:ext cx="8307681" cy="400110"/>
          </a:xfrm>
          <a:prstGeom prst="rect">
            <a:avLst/>
          </a:prstGeom>
          <a:noFill/>
        </p:spPr>
        <p:txBody>
          <a:bodyPr wrap="square" rtlCol="0" anchor="t">
            <a:spAutoFit/>
          </a:bodyPr>
          <a:lstStyle/>
          <a:p>
            <a:pPr marL="285750" indent="-285750">
              <a:spcAft>
                <a:spcPts val="600"/>
              </a:spcAft>
              <a:buFont typeface="Arial" panose="020B0604020202020204" pitchFamily="34" charset="0"/>
              <a:buChar char="•"/>
            </a:pPr>
            <a:r>
              <a:rPr lang="en-US" sz="2000" dirty="0" smtClean="0"/>
              <a:t>How to assign a delegate:</a:t>
            </a:r>
            <a:endParaRPr lang="en-US" sz="2000" dirty="0"/>
          </a:p>
        </p:txBody>
      </p:sp>
      <p:sp>
        <p:nvSpPr>
          <p:cNvPr id="5" name="TextBox 4"/>
          <p:cNvSpPr txBox="1"/>
          <p:nvPr/>
        </p:nvSpPr>
        <p:spPr>
          <a:xfrm>
            <a:off x="607718" y="1616393"/>
            <a:ext cx="3314700" cy="523220"/>
          </a:xfrm>
          <a:prstGeom prst="rect">
            <a:avLst/>
          </a:prstGeom>
          <a:solidFill>
            <a:srgbClr val="92D050"/>
          </a:solidFill>
          <a:ln w="38100">
            <a:solidFill>
              <a:srgbClr val="FFC000"/>
            </a:solidFill>
          </a:ln>
        </p:spPr>
        <p:txBody>
          <a:bodyPr wrap="square" rtlCol="0" anchor="ctr">
            <a:spAutoFit/>
          </a:bodyPr>
          <a:lstStyle/>
          <a:p>
            <a:pPr algn="ctr"/>
            <a:r>
              <a:rPr lang="en-US" sz="1400" b="1" dirty="0"/>
              <a:t>3</a:t>
            </a:r>
            <a:r>
              <a:rPr lang="en-US" sz="1400" b="1" dirty="0" smtClean="0"/>
              <a:t>) Enter the delegate’s DOD ID number or SSN and Last Name</a:t>
            </a:r>
            <a:endParaRPr lang="en-US" sz="1400" dirty="0" smtClean="0"/>
          </a:p>
        </p:txBody>
      </p:sp>
      <p:cxnSp>
        <p:nvCxnSpPr>
          <p:cNvPr id="6" name="Straight Arrow Connector 5"/>
          <p:cNvCxnSpPr>
            <a:stCxn id="5" idx="3"/>
          </p:cNvCxnSpPr>
          <p:nvPr/>
        </p:nvCxnSpPr>
        <p:spPr>
          <a:xfrm>
            <a:off x="3922418" y="1878003"/>
            <a:ext cx="1335382" cy="46990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4498" y="3447366"/>
            <a:ext cx="3314700" cy="738664"/>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4) When information populates, ensure delegate’s information is correct.</a:t>
            </a:r>
            <a:endParaRPr lang="en-US" sz="1400" dirty="0" smtClean="0"/>
          </a:p>
        </p:txBody>
      </p:sp>
      <p:cxnSp>
        <p:nvCxnSpPr>
          <p:cNvPr id="13" name="Straight Arrow Connector 12"/>
          <p:cNvCxnSpPr/>
          <p:nvPr/>
        </p:nvCxnSpPr>
        <p:spPr>
          <a:xfrm>
            <a:off x="3922418" y="5032371"/>
            <a:ext cx="497182" cy="37782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922418" y="3902489"/>
            <a:ext cx="4000640" cy="2259764"/>
          </a:xfrm>
          <a:prstGeom prst="rect">
            <a:avLst/>
          </a:prstGeom>
          <a:ln>
            <a:solidFill>
              <a:schemeClr val="tx1"/>
            </a:solidFill>
          </a:ln>
        </p:spPr>
      </p:pic>
      <p:sp>
        <p:nvSpPr>
          <p:cNvPr id="14" name="TextBox 13"/>
          <p:cNvSpPr txBox="1"/>
          <p:nvPr/>
        </p:nvSpPr>
        <p:spPr>
          <a:xfrm>
            <a:off x="284498" y="5410200"/>
            <a:ext cx="3314700" cy="738664"/>
          </a:xfrm>
          <a:prstGeom prst="rect">
            <a:avLst/>
          </a:prstGeom>
          <a:solidFill>
            <a:srgbClr val="92D050"/>
          </a:solidFill>
          <a:ln w="38100">
            <a:solidFill>
              <a:srgbClr val="FFC000"/>
            </a:solidFill>
          </a:ln>
        </p:spPr>
        <p:txBody>
          <a:bodyPr wrap="square" rtlCol="0" anchor="ctr">
            <a:spAutoFit/>
          </a:bodyPr>
          <a:lstStyle/>
          <a:p>
            <a:pPr algn="ctr"/>
            <a:r>
              <a:rPr lang="en-US" sz="1400" b="1" dirty="0"/>
              <a:t>5</a:t>
            </a:r>
            <a:r>
              <a:rPr lang="en-US" sz="1400" b="1" dirty="0" smtClean="0"/>
              <a:t>) Select roles; an “Enlisted Advisor” will </a:t>
            </a:r>
            <a:r>
              <a:rPr lang="en-US" sz="1400" b="1" smtClean="0"/>
              <a:t>only be a </a:t>
            </a:r>
            <a:r>
              <a:rPr lang="en-US" sz="1400" b="1" dirty="0" smtClean="0"/>
              <a:t>delegate for Rater or Senior Rater.</a:t>
            </a:r>
            <a:endParaRPr lang="en-US" sz="1400" dirty="0" smtClean="0"/>
          </a:p>
        </p:txBody>
      </p:sp>
      <p:cxnSp>
        <p:nvCxnSpPr>
          <p:cNvPr id="15" name="Straight Arrow Connector 14"/>
          <p:cNvCxnSpPr/>
          <p:nvPr/>
        </p:nvCxnSpPr>
        <p:spPr>
          <a:xfrm>
            <a:off x="3599198" y="3835220"/>
            <a:ext cx="1506202" cy="55196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599198" y="5334000"/>
            <a:ext cx="571811" cy="44553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24563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352299" y="1143000"/>
            <a:ext cx="4311840" cy="2740251"/>
          </a:xfrm>
          <a:prstGeom prst="rect">
            <a:avLst/>
          </a:prstGeom>
          <a:ln>
            <a:solidFill>
              <a:schemeClr val="tx1"/>
            </a:solidFill>
          </a:ln>
        </p:spPr>
      </p:pic>
      <p:sp>
        <p:nvSpPr>
          <p:cNvPr id="2" name="Title 1"/>
          <p:cNvSpPr>
            <a:spLocks noGrp="1"/>
          </p:cNvSpPr>
          <p:nvPr>
            <p:ph type="title"/>
          </p:nvPr>
        </p:nvSpPr>
        <p:spPr>
          <a:xfrm>
            <a:off x="457200" y="0"/>
            <a:ext cx="8229600" cy="1143000"/>
          </a:xfrm>
        </p:spPr>
        <p:txBody>
          <a:bodyPr/>
          <a:lstStyle/>
          <a:p>
            <a:r>
              <a:rPr lang="en-US" b="1" dirty="0" smtClean="0"/>
              <a:t>Assigning Delegates</a:t>
            </a:r>
            <a:endParaRPr lang="en-US" dirty="0"/>
          </a:p>
        </p:txBody>
      </p:sp>
      <p:sp>
        <p:nvSpPr>
          <p:cNvPr id="3" name="TextBox 2"/>
          <p:cNvSpPr txBox="1"/>
          <p:nvPr/>
        </p:nvSpPr>
        <p:spPr>
          <a:xfrm>
            <a:off x="607718" y="1007983"/>
            <a:ext cx="8307681" cy="400110"/>
          </a:xfrm>
          <a:prstGeom prst="rect">
            <a:avLst/>
          </a:prstGeom>
          <a:noFill/>
        </p:spPr>
        <p:txBody>
          <a:bodyPr wrap="square" rtlCol="0" anchor="t">
            <a:spAutoFit/>
          </a:bodyPr>
          <a:lstStyle/>
          <a:p>
            <a:pPr marL="285750" indent="-285750">
              <a:spcAft>
                <a:spcPts val="600"/>
              </a:spcAft>
              <a:buFont typeface="Arial" panose="020B0604020202020204" pitchFamily="34" charset="0"/>
              <a:buChar char="•"/>
            </a:pPr>
            <a:r>
              <a:rPr lang="en-US" sz="2000" dirty="0" smtClean="0"/>
              <a:t>How to assign a delegate:</a:t>
            </a:r>
            <a:endParaRPr lang="en-US" sz="2000" dirty="0"/>
          </a:p>
        </p:txBody>
      </p:sp>
      <p:sp>
        <p:nvSpPr>
          <p:cNvPr id="5" name="TextBox 4"/>
          <p:cNvSpPr txBox="1"/>
          <p:nvPr/>
        </p:nvSpPr>
        <p:spPr>
          <a:xfrm>
            <a:off x="264401" y="1551655"/>
            <a:ext cx="3314700" cy="1169551"/>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6) Check the applicable delegate permissions. Unless granting additional permissions, only select the “Enlisted Advisor” permission for the Enlisted Advisor.</a:t>
            </a:r>
            <a:endParaRPr lang="en-US" sz="1400" dirty="0" smtClean="0"/>
          </a:p>
        </p:txBody>
      </p:sp>
      <p:cxnSp>
        <p:nvCxnSpPr>
          <p:cNvPr id="6" name="Straight Arrow Connector 5"/>
          <p:cNvCxnSpPr>
            <a:stCxn id="5" idx="3"/>
          </p:cNvCxnSpPr>
          <p:nvPr/>
        </p:nvCxnSpPr>
        <p:spPr>
          <a:xfrm>
            <a:off x="3579101" y="2136431"/>
            <a:ext cx="1545349" cy="1438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4401" y="2852011"/>
            <a:ext cx="3314700" cy="523220"/>
          </a:xfrm>
          <a:prstGeom prst="rect">
            <a:avLst/>
          </a:prstGeom>
          <a:solidFill>
            <a:srgbClr val="92D050"/>
          </a:solidFill>
          <a:ln w="38100">
            <a:solidFill>
              <a:srgbClr val="FFC000"/>
            </a:solidFill>
          </a:ln>
        </p:spPr>
        <p:txBody>
          <a:bodyPr wrap="square" rtlCol="0" anchor="ctr">
            <a:spAutoFit/>
          </a:bodyPr>
          <a:lstStyle/>
          <a:p>
            <a:pPr algn="ctr"/>
            <a:r>
              <a:rPr lang="en-US" sz="1400" b="1" dirty="0"/>
              <a:t>7</a:t>
            </a:r>
            <a:r>
              <a:rPr lang="en-US" sz="1400" b="1" dirty="0" smtClean="0"/>
              <a:t>) Select “Update Permissions” to save work; </a:t>
            </a:r>
            <a:endParaRPr lang="en-US" sz="1400" dirty="0" smtClean="0"/>
          </a:p>
        </p:txBody>
      </p:sp>
      <p:cxnSp>
        <p:nvCxnSpPr>
          <p:cNvPr id="13" name="Straight Arrow Connector 12"/>
          <p:cNvCxnSpPr/>
          <p:nvPr/>
        </p:nvCxnSpPr>
        <p:spPr>
          <a:xfrm flipV="1">
            <a:off x="5064683" y="1774509"/>
            <a:ext cx="1167284" cy="236548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749983" y="4088216"/>
            <a:ext cx="3314700" cy="1384995"/>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8) Use drop down to change the role you would like your delegate to have permissions</a:t>
            </a:r>
            <a:r>
              <a:rPr lang="en-US" sz="1400" b="1" dirty="0"/>
              <a:t> </a:t>
            </a:r>
            <a:r>
              <a:rPr lang="en-US" sz="1400" b="1" dirty="0" smtClean="0"/>
              <a:t>(Note: only a delegate with “Submit Evaluations” permission in the Senior Rater role can submit completed evaluations). </a:t>
            </a:r>
            <a:endParaRPr lang="en-US" sz="1400" dirty="0" smtClean="0"/>
          </a:p>
        </p:txBody>
      </p:sp>
      <p:cxnSp>
        <p:nvCxnSpPr>
          <p:cNvPr id="15" name="Straight Arrow Connector 14"/>
          <p:cNvCxnSpPr>
            <a:stCxn id="12" idx="3"/>
          </p:cNvCxnSpPr>
          <p:nvPr/>
        </p:nvCxnSpPr>
        <p:spPr>
          <a:xfrm>
            <a:off x="3579101" y="3113621"/>
            <a:ext cx="1069099" cy="51658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957165" y="5839627"/>
            <a:ext cx="3314700" cy="738664"/>
          </a:xfrm>
          <a:prstGeom prst="rect">
            <a:avLst/>
          </a:prstGeom>
          <a:solidFill>
            <a:srgbClr val="92D050"/>
          </a:solidFill>
          <a:ln w="38100">
            <a:solidFill>
              <a:srgbClr val="FFC000"/>
            </a:solidFill>
          </a:ln>
        </p:spPr>
        <p:txBody>
          <a:bodyPr wrap="square" rtlCol="0" anchor="ctr">
            <a:spAutoFit/>
          </a:bodyPr>
          <a:lstStyle/>
          <a:p>
            <a:pPr algn="ctr"/>
            <a:r>
              <a:rPr lang="en-US" sz="1400" b="1" dirty="0"/>
              <a:t>9</a:t>
            </a:r>
            <a:r>
              <a:rPr lang="en-US" sz="1400" b="1" dirty="0" smtClean="0"/>
              <a:t>) Add any additional delegates you need to add. When complete, return to the HOME screen.</a:t>
            </a:r>
            <a:endParaRPr lang="en-US" sz="1400" dirty="0" smtClean="0"/>
          </a:p>
        </p:txBody>
      </p:sp>
      <p:cxnSp>
        <p:nvCxnSpPr>
          <p:cNvPr id="23" name="Straight Arrow Connector 22"/>
          <p:cNvCxnSpPr/>
          <p:nvPr/>
        </p:nvCxnSpPr>
        <p:spPr>
          <a:xfrm flipH="1" flipV="1">
            <a:off x="6172200" y="3630207"/>
            <a:ext cx="1047958" cy="220942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406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Profiling</a:t>
            </a:r>
            <a:endParaRPr lang="en-US" b="1" dirty="0"/>
          </a:p>
        </p:txBody>
      </p:sp>
      <p:sp>
        <p:nvSpPr>
          <p:cNvPr id="3" name="TextBox 2"/>
          <p:cNvSpPr txBox="1"/>
          <p:nvPr/>
        </p:nvSpPr>
        <p:spPr>
          <a:xfrm>
            <a:off x="462643" y="914400"/>
            <a:ext cx="8307681" cy="5478423"/>
          </a:xfrm>
          <a:prstGeom prst="rect">
            <a:avLst/>
          </a:prstGeom>
          <a:noFill/>
        </p:spPr>
        <p:txBody>
          <a:bodyPr wrap="square" rtlCol="0" anchor="t">
            <a:spAutoFit/>
          </a:bodyPr>
          <a:lstStyle/>
          <a:p>
            <a:r>
              <a:rPr lang="en-US" sz="2000" b="1" dirty="0" smtClean="0"/>
              <a:t>What is a “Profile” with regards to evaluations?</a:t>
            </a:r>
          </a:p>
          <a:p>
            <a:endParaRPr lang="en-US" sz="2000" b="1" dirty="0" smtClean="0"/>
          </a:p>
          <a:p>
            <a:pPr marL="342900" indent="-342900">
              <a:spcAft>
                <a:spcPts val="1200"/>
              </a:spcAft>
              <a:buFont typeface="Arial" panose="020B0604020202020204" pitchFamily="34" charset="0"/>
              <a:buChar char="•"/>
            </a:pPr>
            <a:r>
              <a:rPr lang="en-US" sz="2000" dirty="0" smtClean="0"/>
              <a:t>A “Profile” is a management technique used to prevent Senior Raters/Raters </a:t>
            </a:r>
            <a:r>
              <a:rPr lang="en-US" sz="2000" dirty="0"/>
              <a:t>from placing everyone in the top </a:t>
            </a:r>
            <a:r>
              <a:rPr lang="en-US" sz="2000" dirty="0" smtClean="0"/>
              <a:t>box.</a:t>
            </a:r>
          </a:p>
          <a:p>
            <a:pPr lvl="1">
              <a:spcAft>
                <a:spcPts val="1200"/>
              </a:spcAft>
            </a:pPr>
            <a:r>
              <a:rPr lang="en-US" sz="2000" dirty="0"/>
              <a:t>	</a:t>
            </a:r>
            <a:r>
              <a:rPr lang="en-US" sz="2000" dirty="0" smtClean="0"/>
              <a:t>(if everyone is AWESOME, then no one is awesome)</a:t>
            </a:r>
          </a:p>
          <a:p>
            <a:pPr marL="342900" indent="-342900">
              <a:spcAft>
                <a:spcPts val="1200"/>
              </a:spcAft>
              <a:buFont typeface="Arial" panose="020B0604020202020204" pitchFamily="34" charset="0"/>
              <a:buChar char="•"/>
            </a:pPr>
            <a:r>
              <a:rPr lang="en-US" sz="2000" dirty="0" smtClean="0"/>
              <a:t>It is designed to force Raters and Senior Raters to give better, more accurate assessments of their subordinates. </a:t>
            </a:r>
          </a:p>
          <a:p>
            <a:pPr marL="342900" indent="-342900">
              <a:spcAft>
                <a:spcPts val="1200"/>
              </a:spcAft>
              <a:buFont typeface="Arial" panose="020B0604020202020204" pitchFamily="34" charset="0"/>
              <a:buChar char="•"/>
            </a:pPr>
            <a:r>
              <a:rPr lang="en-US" sz="2000" dirty="0" smtClean="0"/>
              <a:t>Profiling doesn’t mean good NCOs/Officers are harmed by the rating check, it just requires </a:t>
            </a:r>
            <a:r>
              <a:rPr lang="en-US" sz="2000" dirty="0"/>
              <a:t>more succinct narrative </a:t>
            </a:r>
            <a:r>
              <a:rPr lang="en-US" sz="2000" dirty="0" smtClean="0"/>
              <a:t>and bullet comments.</a:t>
            </a:r>
          </a:p>
          <a:p>
            <a:pPr marL="342900" indent="-342900">
              <a:spcAft>
                <a:spcPts val="1200"/>
              </a:spcAft>
              <a:buFont typeface="Arial" panose="020B0604020202020204" pitchFamily="34" charset="0"/>
              <a:buChar char="•"/>
            </a:pPr>
            <a:r>
              <a:rPr lang="en-US" sz="2000" b="1" dirty="0" err="1" smtClean="0"/>
              <a:t>OERs</a:t>
            </a:r>
            <a:r>
              <a:rPr lang="en-US" sz="2000" b="1" dirty="0" smtClean="0"/>
              <a:t>: </a:t>
            </a:r>
            <a:r>
              <a:rPr lang="en-US" sz="2000" dirty="0" smtClean="0"/>
              <a:t>BOTH the Rater and Senior Rater Profiles are CONSTRAINED, meaning EES/</a:t>
            </a:r>
            <a:r>
              <a:rPr lang="en-US" sz="2000" dirty="0" err="1" smtClean="0"/>
              <a:t>HQDA</a:t>
            </a:r>
            <a:r>
              <a:rPr lang="en-US" sz="2000" dirty="0" smtClean="0"/>
              <a:t> will not allow a Far Exceeds or Most Qualified if your profile doesn’t allow it (AR 623-3, </a:t>
            </a:r>
            <a:r>
              <a:rPr lang="en-US" sz="2000" dirty="0" err="1" smtClean="0"/>
              <a:t>ch</a:t>
            </a:r>
            <a:r>
              <a:rPr lang="en-US" sz="2000" dirty="0" smtClean="0"/>
              <a:t> 3-11). </a:t>
            </a:r>
          </a:p>
          <a:p>
            <a:pPr marL="342900" indent="-342900">
              <a:spcAft>
                <a:spcPts val="0"/>
              </a:spcAft>
              <a:buFont typeface="Arial" panose="020B0604020202020204" pitchFamily="34" charset="0"/>
              <a:buChar char="•"/>
            </a:pPr>
            <a:r>
              <a:rPr lang="en-US" sz="2000" b="1" dirty="0" err="1" smtClean="0"/>
              <a:t>NCOERs</a:t>
            </a:r>
            <a:r>
              <a:rPr lang="en-US" sz="2000" b="1" dirty="0" smtClean="0"/>
              <a:t>: </a:t>
            </a:r>
            <a:r>
              <a:rPr lang="en-US" sz="2000" dirty="0" smtClean="0"/>
              <a:t>Only Senior Rater Profiles are constrained, but </a:t>
            </a:r>
          </a:p>
          <a:p>
            <a:pPr marL="342900">
              <a:spcAft>
                <a:spcPts val="0"/>
              </a:spcAft>
            </a:pPr>
            <a:r>
              <a:rPr lang="en-US" sz="2000" dirty="0" smtClean="0"/>
              <a:t>Rater profiles are tracked to check “tendency,” which will</a:t>
            </a:r>
          </a:p>
          <a:p>
            <a:pPr marL="342900">
              <a:spcAft>
                <a:spcPts val="0"/>
              </a:spcAft>
            </a:pPr>
            <a:r>
              <a:rPr lang="en-US" sz="2000" dirty="0" smtClean="0"/>
              <a:t>effect how boards treat Rater bullets. </a:t>
            </a:r>
          </a:p>
        </p:txBody>
      </p:sp>
    </p:spTree>
    <p:extLst>
      <p:ext uri="{BB962C8B-B14F-4D97-AF65-F5344CB8AC3E}">
        <p14:creationId xmlns:p14="http://schemas.microsoft.com/office/powerpoint/2010/main" val="3892716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lstStyle/>
          <a:p>
            <a:r>
              <a:rPr lang="en-US" b="1" dirty="0" smtClean="0"/>
              <a:t>EES NOTE</a:t>
            </a:r>
            <a:endParaRPr lang="en-US" b="1" dirty="0"/>
          </a:p>
        </p:txBody>
      </p:sp>
      <p:sp>
        <p:nvSpPr>
          <p:cNvPr id="4" name="Content Placeholder 3"/>
          <p:cNvSpPr>
            <a:spLocks noGrp="1"/>
          </p:cNvSpPr>
          <p:nvPr>
            <p:ph idx="1"/>
          </p:nvPr>
        </p:nvSpPr>
        <p:spPr>
          <a:xfrm>
            <a:off x="457200" y="914400"/>
            <a:ext cx="8229600" cy="4525963"/>
          </a:xfrm>
        </p:spPr>
        <p:txBody>
          <a:bodyPr/>
          <a:lstStyle/>
          <a:p>
            <a:r>
              <a:rPr lang="en-US" sz="2800" b="1" dirty="0" smtClean="0"/>
              <a:t>Use of EES is MANDATORY for all </a:t>
            </a:r>
            <a:r>
              <a:rPr lang="en-US" sz="2800" b="1" dirty="0" err="1" smtClean="0"/>
              <a:t>NCOERs</a:t>
            </a:r>
            <a:r>
              <a:rPr lang="en-US" sz="2800" b="1" dirty="0" smtClean="0"/>
              <a:t> with a “THRU” date of 1 JAN 16 or later. </a:t>
            </a:r>
          </a:p>
          <a:p>
            <a:pPr lvl="1"/>
            <a:r>
              <a:rPr lang="en-US" sz="2000" b="1" dirty="0" err="1" smtClean="0"/>
              <a:t>NCOERs</a:t>
            </a:r>
            <a:r>
              <a:rPr lang="en-US" sz="2000" b="1" dirty="0" smtClean="0"/>
              <a:t> with a “THRU” date before 1 JAN 16, will be submitted through the proper S1 channels using the applicable form for that date. </a:t>
            </a:r>
          </a:p>
          <a:p>
            <a:r>
              <a:rPr lang="en-US" sz="2800" b="1" dirty="0" smtClean="0"/>
              <a:t>Use of EES for </a:t>
            </a:r>
            <a:r>
              <a:rPr lang="en-US" sz="2800" b="1" dirty="0" err="1" smtClean="0"/>
              <a:t>OER</a:t>
            </a:r>
            <a:r>
              <a:rPr lang="en-US" sz="2800" b="1" dirty="0" smtClean="0"/>
              <a:t> submission has been mandatory for several years.</a:t>
            </a:r>
          </a:p>
          <a:p>
            <a:pPr marL="0" indent="0" algn="ctr">
              <a:buNone/>
            </a:pPr>
            <a:r>
              <a:rPr lang="en-US" sz="3200" dirty="0" smtClean="0">
                <a:hlinkClick r:id="rId2"/>
              </a:rPr>
              <a:t>https</a:t>
            </a:r>
            <a:r>
              <a:rPr lang="en-US" sz="3200" dirty="0">
                <a:hlinkClick r:id="rId2"/>
              </a:rPr>
              <a:t>://</a:t>
            </a:r>
            <a:r>
              <a:rPr lang="en-US" sz="3200" dirty="0" smtClean="0">
                <a:hlinkClick r:id="rId2"/>
              </a:rPr>
              <a:t>evaluations.hrc.army.mil/</a:t>
            </a:r>
            <a:r>
              <a:rPr lang="en-US" sz="3200" dirty="0" smtClean="0"/>
              <a:t> </a:t>
            </a:r>
          </a:p>
          <a:p>
            <a:endParaRPr lang="en-US" sz="1400" dirty="0" smtClean="0"/>
          </a:p>
          <a:p>
            <a:r>
              <a:rPr lang="en-US" sz="2800" dirty="0" smtClean="0"/>
              <a:t>This class will not cover the </a:t>
            </a:r>
            <a:r>
              <a:rPr lang="en-US" sz="2800" b="1" dirty="0" smtClean="0"/>
              <a:t>art</a:t>
            </a:r>
            <a:r>
              <a:rPr lang="en-US" sz="2800" dirty="0" smtClean="0"/>
              <a:t> of writing evaluations. For information on how to create and compile evaluations, see S1Net at;</a:t>
            </a:r>
          </a:p>
          <a:p>
            <a:pPr marL="0" indent="0" algn="ctr">
              <a:buNone/>
            </a:pPr>
            <a:r>
              <a:rPr lang="en-US" sz="2800" dirty="0" smtClean="0">
                <a:hlinkClick r:id="rId3"/>
              </a:rPr>
              <a:t>www.milsuite.mil</a:t>
            </a:r>
            <a:r>
              <a:rPr lang="en-US" sz="2800" dirty="0" smtClean="0"/>
              <a:t> </a:t>
            </a:r>
          </a:p>
        </p:txBody>
      </p:sp>
    </p:spTree>
    <p:extLst>
      <p:ext uri="{BB962C8B-B14F-4D97-AF65-F5344CB8AC3E}">
        <p14:creationId xmlns:p14="http://schemas.microsoft.com/office/powerpoint/2010/main" val="736142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Profiling, cont.</a:t>
            </a:r>
            <a:endParaRPr lang="en-US" b="1" dirty="0"/>
          </a:p>
        </p:txBody>
      </p:sp>
      <p:sp>
        <p:nvSpPr>
          <p:cNvPr id="3" name="TextBox 2"/>
          <p:cNvSpPr txBox="1"/>
          <p:nvPr/>
        </p:nvSpPr>
        <p:spPr>
          <a:xfrm>
            <a:off x="457200" y="914400"/>
            <a:ext cx="8307681" cy="5478423"/>
          </a:xfrm>
          <a:prstGeom prst="rect">
            <a:avLst/>
          </a:prstGeom>
          <a:noFill/>
        </p:spPr>
        <p:txBody>
          <a:bodyPr wrap="square" rtlCol="0" anchor="t">
            <a:spAutoFit/>
          </a:bodyPr>
          <a:lstStyle/>
          <a:p>
            <a:r>
              <a:rPr lang="en-US" sz="2000" b="1" dirty="0" smtClean="0"/>
              <a:t>What are the constraints? </a:t>
            </a:r>
          </a:p>
          <a:p>
            <a:endParaRPr lang="en-US" sz="2000" b="1" dirty="0" smtClean="0"/>
          </a:p>
          <a:p>
            <a:pPr marL="342900" indent="-342900">
              <a:spcBef>
                <a:spcPts val="0"/>
              </a:spcBef>
              <a:buFont typeface="Arial" panose="020B0604020202020204" pitchFamily="34" charset="0"/>
              <a:buChar char="•"/>
            </a:pPr>
            <a:r>
              <a:rPr lang="en-US" sz="2000" b="1" dirty="0" err="1" smtClean="0"/>
              <a:t>NCOERs</a:t>
            </a:r>
            <a:r>
              <a:rPr lang="en-US" sz="2000" b="1" dirty="0"/>
              <a:t>:  Raters must maintain a credible RATER PROFILE.  </a:t>
            </a:r>
            <a:r>
              <a:rPr lang="en-US" sz="2000" dirty="0"/>
              <a:t>Your Rater Profile is</a:t>
            </a:r>
            <a:r>
              <a:rPr lang="en-US" sz="2000" b="1" dirty="0"/>
              <a:t> UN-CONSTRAINED</a:t>
            </a:r>
            <a:r>
              <a:rPr lang="en-US" sz="2000" dirty="0"/>
              <a:t>, meaning you can give as many “FAR EXCEEDS” ratings as you like. However, your “Rater Tendency,” or rating history for each grade they rate, is maintained within the EES. It follows a rater through their career and while not constrained, will affect how an evaluation is looked at; e.g. if a Rater only gives “FAR EXCEEDS” to certain grades (from SSG-CSM/</a:t>
            </a:r>
            <a:r>
              <a:rPr lang="en-US" sz="2000" dirty="0" err="1"/>
              <a:t>SGM</a:t>
            </a:r>
            <a:r>
              <a:rPr lang="en-US" sz="2000" dirty="0"/>
              <a:t>), it will give less weight to their comments on a particular evaluation. </a:t>
            </a:r>
            <a:endParaRPr lang="en-US" sz="2000" dirty="0" smtClean="0"/>
          </a:p>
          <a:p>
            <a:pPr marL="342900" indent="-342900">
              <a:spcBef>
                <a:spcPts val="1200"/>
              </a:spcBef>
              <a:buFont typeface="Arial" panose="020B0604020202020204" pitchFamily="34" charset="0"/>
              <a:buChar char="•"/>
            </a:pPr>
            <a:r>
              <a:rPr lang="en-US" sz="2000" b="1" dirty="0" err="1" smtClean="0"/>
              <a:t>NCOERs</a:t>
            </a:r>
            <a:r>
              <a:rPr lang="en-US" sz="2000" b="1" dirty="0"/>
              <a:t>: Senior Rater Profile. </a:t>
            </a:r>
            <a:r>
              <a:rPr lang="en-US" sz="2000" dirty="0" smtClean="0"/>
              <a:t>Senior </a:t>
            </a:r>
            <a:r>
              <a:rPr lang="en-US" sz="2000" dirty="0"/>
              <a:t>Rater Profile is</a:t>
            </a:r>
            <a:r>
              <a:rPr lang="en-US" sz="2000" b="1" dirty="0"/>
              <a:t> CONSTRAINED</a:t>
            </a:r>
            <a:r>
              <a:rPr lang="en-US" sz="2000" dirty="0"/>
              <a:t>, meaning you are limited to marking 24% of </a:t>
            </a:r>
            <a:r>
              <a:rPr lang="en-US" sz="2000" dirty="0" err="1"/>
              <a:t>SSGs</a:t>
            </a:r>
            <a:r>
              <a:rPr lang="en-US" sz="2000" dirty="0"/>
              <a:t>-CSM/</a:t>
            </a:r>
            <a:r>
              <a:rPr lang="en-US" sz="2000" dirty="0" err="1"/>
              <a:t>SGM</a:t>
            </a:r>
            <a:r>
              <a:rPr lang="en-US" sz="2000" dirty="0"/>
              <a:t> (, “MOST QUALIFIED.”  There is a “Silver Bullet Exception,” meaning with immature profiles (under 5 </a:t>
            </a:r>
            <a:endParaRPr lang="en-US" sz="2000" dirty="0" smtClean="0"/>
          </a:p>
          <a:p>
            <a:pPr marL="342900">
              <a:spcBef>
                <a:spcPts val="0"/>
              </a:spcBef>
            </a:pPr>
            <a:r>
              <a:rPr lang="en-US" sz="2000" dirty="0" smtClean="0"/>
              <a:t>evaluations</a:t>
            </a:r>
            <a:r>
              <a:rPr lang="en-US" sz="2000" dirty="0"/>
              <a:t>) 1 of the first 4 </a:t>
            </a:r>
            <a:r>
              <a:rPr lang="en-US" sz="2000" dirty="0" err="1"/>
              <a:t>NCOERs</a:t>
            </a:r>
            <a:r>
              <a:rPr lang="en-US" sz="2000" dirty="0"/>
              <a:t> can be given the “MOST QUALIFIED” ranking. </a:t>
            </a:r>
            <a:r>
              <a:rPr lang="en-US" sz="2000" dirty="0" smtClean="0"/>
              <a:t>This is a ONE TIME USE per rank.</a:t>
            </a:r>
            <a:endParaRPr lang="en-US" sz="2000" dirty="0"/>
          </a:p>
        </p:txBody>
      </p:sp>
    </p:spTree>
    <p:extLst>
      <p:ext uri="{BB962C8B-B14F-4D97-AF65-F5344CB8AC3E}">
        <p14:creationId xmlns:p14="http://schemas.microsoft.com/office/powerpoint/2010/main" val="2164416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Profiling, cont.</a:t>
            </a:r>
            <a:endParaRPr lang="en-US" b="1" dirty="0"/>
          </a:p>
        </p:txBody>
      </p:sp>
      <p:sp>
        <p:nvSpPr>
          <p:cNvPr id="3" name="TextBox 2"/>
          <p:cNvSpPr txBox="1"/>
          <p:nvPr/>
        </p:nvSpPr>
        <p:spPr>
          <a:xfrm>
            <a:off x="457200" y="990600"/>
            <a:ext cx="8307681" cy="5632311"/>
          </a:xfrm>
          <a:prstGeom prst="rect">
            <a:avLst/>
          </a:prstGeom>
          <a:noFill/>
        </p:spPr>
        <p:txBody>
          <a:bodyPr wrap="square" rtlCol="0" anchor="t">
            <a:spAutoFit/>
          </a:bodyPr>
          <a:lstStyle/>
          <a:p>
            <a:pPr marL="342900" indent="-342900">
              <a:spcAft>
                <a:spcPts val="1200"/>
              </a:spcAft>
              <a:buFont typeface="Arial" panose="020B0604020202020204" pitchFamily="34" charset="0"/>
              <a:buChar char="•"/>
            </a:pPr>
            <a:r>
              <a:rPr lang="en-US" sz="2000" b="1" dirty="0" err="1" smtClean="0"/>
              <a:t>OERs</a:t>
            </a:r>
            <a:r>
              <a:rPr lang="en-US" sz="2000" b="1" dirty="0"/>
              <a:t>: Rater and Senior Rater Profiles are CONSTRAINED, </a:t>
            </a:r>
            <a:r>
              <a:rPr lang="en-US" sz="2000" dirty="0"/>
              <a:t>meaning</a:t>
            </a:r>
            <a:r>
              <a:rPr lang="en-US" sz="2000" b="1" dirty="0"/>
              <a:t> </a:t>
            </a:r>
            <a:r>
              <a:rPr lang="en-US" sz="2000" dirty="0"/>
              <a:t>Officers are only allowed to grant 49% of each rank they rate with either an “EXCELS” (as Rater) or “MOST QUALIFIED” (as Senior Rater).  HOWEVER, if you have an immature profile, and have only just begun rating/senior rating Officers of a certain rank, you are allowed a ONE TIME option of giving one of the first </a:t>
            </a:r>
            <a:r>
              <a:rPr lang="en-US" sz="2000" dirty="0" smtClean="0"/>
              <a:t>4 evaluations </a:t>
            </a:r>
            <a:r>
              <a:rPr lang="en-US" sz="2000" dirty="0"/>
              <a:t>you make at a particular grade, an “EXCELS” (as Rater) or “MOST QUALIFIED” (as Senior Rater</a:t>
            </a:r>
            <a:r>
              <a:rPr lang="en-US" sz="2000" dirty="0" smtClean="0"/>
              <a:t>).</a:t>
            </a:r>
            <a:endParaRPr lang="en-US" sz="2000" dirty="0"/>
          </a:p>
          <a:p>
            <a:pPr>
              <a:spcAft>
                <a:spcPts val="1200"/>
              </a:spcAft>
            </a:pPr>
            <a:r>
              <a:rPr lang="en-US" sz="2000" b="1" dirty="0" smtClean="0"/>
              <a:t>Managing your Profile.</a:t>
            </a:r>
          </a:p>
          <a:p>
            <a:pPr marL="342900" indent="-342900">
              <a:spcAft>
                <a:spcPts val="1200"/>
              </a:spcAft>
              <a:buFont typeface="Arial" panose="020B0604020202020204" pitchFamily="34" charset="0"/>
              <a:buChar char="•"/>
            </a:pPr>
            <a:r>
              <a:rPr lang="en-US" sz="2000" dirty="0" smtClean="0"/>
              <a:t>You can keep track of your profile through EES.</a:t>
            </a:r>
          </a:p>
          <a:p>
            <a:pPr marL="342900" indent="-342900">
              <a:spcAft>
                <a:spcPts val="1200"/>
              </a:spcAft>
              <a:buFont typeface="Arial" panose="020B0604020202020204" pitchFamily="34" charset="0"/>
              <a:buChar char="•"/>
            </a:pPr>
            <a:r>
              <a:rPr lang="en-US" sz="2000" dirty="0" smtClean="0"/>
              <a:t>Managing profiles for the good of your subordinates requires forethought and planning.</a:t>
            </a:r>
          </a:p>
          <a:p>
            <a:pPr marL="342900" indent="-342900">
              <a:spcAft>
                <a:spcPts val="1200"/>
              </a:spcAft>
              <a:buFont typeface="Arial" panose="020B0604020202020204" pitchFamily="34" charset="0"/>
              <a:buChar char="•"/>
            </a:pPr>
            <a:r>
              <a:rPr lang="en-US" sz="2000" dirty="0" smtClean="0"/>
              <a:t>Get a tracker. Here are two:</a:t>
            </a:r>
          </a:p>
          <a:p>
            <a:pPr marL="800100" lvl="1" indent="-342900">
              <a:spcAft>
                <a:spcPts val="1200"/>
              </a:spcAft>
              <a:buFont typeface="Arial" panose="020B0604020202020204" pitchFamily="34" charset="0"/>
              <a:buChar char="•"/>
            </a:pPr>
            <a:r>
              <a:rPr lang="en-US" sz="2000" dirty="0">
                <a:hlinkClick r:id="rId2"/>
              </a:rPr>
              <a:t>https://</a:t>
            </a:r>
            <a:r>
              <a:rPr lang="en-US" sz="2000" dirty="0" smtClean="0">
                <a:hlinkClick r:id="rId2"/>
              </a:rPr>
              <a:t>www.milsuite.mil/book/message/574677</a:t>
            </a:r>
            <a:endParaRPr lang="en-US" sz="2000" dirty="0" smtClean="0"/>
          </a:p>
          <a:p>
            <a:pPr marL="800100" lvl="1" indent="-342900">
              <a:spcAft>
                <a:spcPts val="1200"/>
              </a:spcAft>
              <a:buFont typeface="Arial" panose="020B0604020202020204" pitchFamily="34" charset="0"/>
              <a:buChar char="•"/>
            </a:pPr>
            <a:r>
              <a:rPr lang="en-US" sz="2000" dirty="0">
                <a:hlinkClick r:id="rId3"/>
              </a:rPr>
              <a:t>https://</a:t>
            </a:r>
            <a:r>
              <a:rPr lang="en-US" sz="2000" dirty="0" smtClean="0">
                <a:hlinkClick r:id="rId3"/>
              </a:rPr>
              <a:t>www.milsuite.mil/book/docs/DOC-278659</a:t>
            </a:r>
            <a:r>
              <a:rPr lang="en-US" sz="2000" dirty="0" smtClean="0"/>
              <a:t> </a:t>
            </a:r>
            <a:endParaRPr lang="en-US" sz="2000" dirty="0"/>
          </a:p>
        </p:txBody>
      </p:sp>
    </p:spTree>
    <p:extLst>
      <p:ext uri="{BB962C8B-B14F-4D97-AF65-F5344CB8AC3E}">
        <p14:creationId xmlns:p14="http://schemas.microsoft.com/office/powerpoint/2010/main" val="1135551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Types of </a:t>
            </a:r>
            <a:r>
              <a:rPr lang="en-US" b="1" dirty="0" err="1" smtClean="0"/>
              <a:t>Evals</a:t>
            </a:r>
            <a:endParaRPr lang="en-US" b="1" dirty="0"/>
          </a:p>
        </p:txBody>
      </p:sp>
      <p:sp>
        <p:nvSpPr>
          <p:cNvPr id="4" name="Content Placeholder 2"/>
          <p:cNvSpPr>
            <a:spLocks noGrp="1"/>
          </p:cNvSpPr>
          <p:nvPr>
            <p:ph idx="1"/>
          </p:nvPr>
        </p:nvSpPr>
        <p:spPr>
          <a:xfrm>
            <a:off x="457200" y="990600"/>
            <a:ext cx="8229600" cy="4525963"/>
          </a:xfrm>
        </p:spPr>
        <p:txBody>
          <a:bodyPr/>
          <a:lstStyle/>
          <a:p>
            <a:pPr marL="0" indent="0">
              <a:spcBef>
                <a:spcPts val="0"/>
              </a:spcBef>
              <a:spcAft>
                <a:spcPts val="600"/>
              </a:spcAft>
              <a:buNone/>
            </a:pPr>
            <a:r>
              <a:rPr lang="en-US" sz="2000" b="1" dirty="0" smtClean="0"/>
              <a:t>When is YOUR evaluation due? </a:t>
            </a:r>
          </a:p>
          <a:p>
            <a:pPr marL="0" indent="0">
              <a:spcBef>
                <a:spcPts val="0"/>
              </a:spcBef>
              <a:spcAft>
                <a:spcPts val="600"/>
              </a:spcAft>
              <a:buNone/>
            </a:pPr>
            <a:r>
              <a:rPr lang="en-US" dirty="0" smtClean="0"/>
              <a:t>(These are only the typical types of evaluations, see AR 623-3 for a complete list)</a:t>
            </a:r>
          </a:p>
          <a:p>
            <a:pPr>
              <a:spcBef>
                <a:spcPts val="0"/>
              </a:spcBef>
              <a:spcAft>
                <a:spcPts val="600"/>
              </a:spcAft>
            </a:pPr>
            <a:r>
              <a:rPr lang="en-US" b="1" dirty="0" smtClean="0"/>
              <a:t>Annual: </a:t>
            </a:r>
            <a:r>
              <a:rPr lang="en-US" b="1" u="sng" dirty="0" smtClean="0"/>
              <a:t>365 rated days</a:t>
            </a:r>
            <a:r>
              <a:rPr lang="en-US" b="1" dirty="0" smtClean="0"/>
              <a:t> </a:t>
            </a:r>
            <a:r>
              <a:rPr lang="en-US" dirty="0" smtClean="0"/>
              <a:t>from last THRU or promotion to SGT/Commission; </a:t>
            </a:r>
            <a:r>
              <a:rPr lang="en-US" b="1" u="sng" dirty="0" smtClean="0"/>
              <a:t>NO unrated time</a:t>
            </a:r>
            <a:r>
              <a:rPr lang="en-US" dirty="0" smtClean="0"/>
              <a:t>. </a:t>
            </a:r>
          </a:p>
          <a:p>
            <a:pPr>
              <a:spcBef>
                <a:spcPts val="0"/>
              </a:spcBef>
              <a:spcAft>
                <a:spcPts val="600"/>
              </a:spcAft>
            </a:pPr>
            <a:r>
              <a:rPr lang="en-US" b="1" dirty="0" smtClean="0"/>
              <a:t>Extended Annual: </a:t>
            </a:r>
            <a:r>
              <a:rPr lang="en-US" b="1" u="sng" dirty="0" smtClean="0"/>
              <a:t>365 rated days</a:t>
            </a:r>
            <a:r>
              <a:rPr lang="en-US" b="1" dirty="0" smtClean="0"/>
              <a:t> </a:t>
            </a:r>
            <a:r>
              <a:rPr lang="en-US" dirty="0" smtClean="0"/>
              <a:t>with additional unrated time from </a:t>
            </a:r>
            <a:r>
              <a:rPr lang="en-US" dirty="0"/>
              <a:t>last THRU or promotion to </a:t>
            </a:r>
            <a:r>
              <a:rPr lang="en-US" dirty="0" smtClean="0"/>
              <a:t>SGT/Commission. Typically, 1</a:t>
            </a:r>
            <a:r>
              <a:rPr lang="en-US" baseline="30000" dirty="0" smtClean="0"/>
              <a:t>st</a:t>
            </a:r>
            <a:r>
              <a:rPr lang="en-US" dirty="0" smtClean="0"/>
              <a:t> time </a:t>
            </a:r>
            <a:r>
              <a:rPr lang="en-US" dirty="0" err="1" smtClean="0"/>
              <a:t>OERs</a:t>
            </a:r>
            <a:r>
              <a:rPr lang="en-US" dirty="0" smtClean="0"/>
              <a:t> for 2LTs will be Extended Annual. </a:t>
            </a:r>
          </a:p>
          <a:p>
            <a:pPr>
              <a:spcBef>
                <a:spcPts val="0"/>
              </a:spcBef>
              <a:spcAft>
                <a:spcPts val="600"/>
              </a:spcAft>
            </a:pPr>
            <a:r>
              <a:rPr lang="en-US" b="1" dirty="0" smtClean="0"/>
              <a:t>Change of Rater: </a:t>
            </a:r>
            <a:r>
              <a:rPr lang="en-US" dirty="0" smtClean="0"/>
              <a:t>Mandatory when Rater changes but has been Rater for over 90 days.</a:t>
            </a:r>
          </a:p>
          <a:p>
            <a:pPr>
              <a:spcBef>
                <a:spcPts val="0"/>
              </a:spcBef>
              <a:spcAft>
                <a:spcPts val="600"/>
              </a:spcAft>
            </a:pPr>
            <a:r>
              <a:rPr lang="en-US" b="1" dirty="0" smtClean="0"/>
              <a:t>Change of Duty: </a:t>
            </a:r>
            <a:r>
              <a:rPr lang="en-US" dirty="0" smtClean="0"/>
              <a:t>Changes duty while under same Rater (to include going into the ING).</a:t>
            </a:r>
          </a:p>
          <a:p>
            <a:pPr>
              <a:spcBef>
                <a:spcPts val="0"/>
              </a:spcBef>
              <a:spcAft>
                <a:spcPts val="600"/>
              </a:spcAft>
            </a:pPr>
            <a:r>
              <a:rPr lang="en-US" b="1" dirty="0" smtClean="0"/>
              <a:t>Complete the Record (</a:t>
            </a:r>
            <a:r>
              <a:rPr lang="en-US" b="1" dirty="0" err="1" smtClean="0"/>
              <a:t>OERs</a:t>
            </a:r>
            <a:r>
              <a:rPr lang="en-US" b="1" dirty="0" smtClean="0"/>
              <a:t> only)</a:t>
            </a:r>
            <a:r>
              <a:rPr lang="en-US" dirty="0" smtClean="0"/>
              <a:t>: Used to close out a rating period before an </a:t>
            </a:r>
            <a:r>
              <a:rPr lang="en-US" dirty="0" err="1" smtClean="0"/>
              <a:t>HQDA</a:t>
            </a:r>
            <a:r>
              <a:rPr lang="en-US" dirty="0" smtClean="0"/>
              <a:t> Board.</a:t>
            </a:r>
          </a:p>
          <a:p>
            <a:pPr>
              <a:spcBef>
                <a:spcPts val="0"/>
              </a:spcBef>
              <a:spcAft>
                <a:spcPts val="0"/>
              </a:spcAft>
            </a:pPr>
            <a:r>
              <a:rPr lang="en-US" b="1" dirty="0" smtClean="0"/>
              <a:t>Relief for Cause: </a:t>
            </a:r>
            <a:r>
              <a:rPr lang="en-US" dirty="0"/>
              <a:t>is required when an NCO </a:t>
            </a:r>
            <a:r>
              <a:rPr lang="en-US" dirty="0" smtClean="0"/>
              <a:t>or Officer is</a:t>
            </a:r>
          </a:p>
          <a:p>
            <a:pPr indent="0">
              <a:spcBef>
                <a:spcPts val="0"/>
              </a:spcBef>
              <a:spcAft>
                <a:spcPts val="0"/>
              </a:spcAft>
              <a:buNone/>
            </a:pPr>
            <a:r>
              <a:rPr lang="en-US" dirty="0" smtClean="0"/>
              <a:t>relieved </a:t>
            </a:r>
            <a:r>
              <a:rPr lang="en-US" dirty="0"/>
              <a:t>for cause. Must include counseling (or other </a:t>
            </a:r>
          </a:p>
          <a:p>
            <a:pPr indent="0">
              <a:spcBef>
                <a:spcPts val="0"/>
              </a:spcBef>
              <a:spcAft>
                <a:spcPts val="0"/>
              </a:spcAft>
              <a:buNone/>
            </a:pPr>
            <a:r>
              <a:rPr lang="en-US" dirty="0"/>
              <a:t>applicable </a:t>
            </a:r>
            <a:r>
              <a:rPr lang="en-US" dirty="0" smtClean="0"/>
              <a:t>documentation).</a:t>
            </a:r>
          </a:p>
        </p:txBody>
      </p:sp>
    </p:spTree>
    <p:extLst>
      <p:ext uri="{BB962C8B-B14F-4D97-AF65-F5344CB8AC3E}">
        <p14:creationId xmlns:p14="http://schemas.microsoft.com/office/powerpoint/2010/main" val="191115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Major Issues</a:t>
            </a:r>
            <a:endParaRPr lang="en-US" b="1" dirty="0"/>
          </a:p>
        </p:txBody>
      </p:sp>
      <p:sp>
        <p:nvSpPr>
          <p:cNvPr id="3" name="Content Placeholder 2"/>
          <p:cNvSpPr>
            <a:spLocks noGrp="1"/>
          </p:cNvSpPr>
          <p:nvPr>
            <p:ph idx="1"/>
          </p:nvPr>
        </p:nvSpPr>
        <p:spPr>
          <a:xfrm>
            <a:off x="457200" y="990600"/>
            <a:ext cx="8229600" cy="4525963"/>
          </a:xfrm>
        </p:spPr>
        <p:txBody>
          <a:bodyPr/>
          <a:lstStyle/>
          <a:p>
            <a:pPr marL="0" indent="0">
              <a:spcBef>
                <a:spcPts val="0"/>
              </a:spcBef>
              <a:spcAft>
                <a:spcPts val="1200"/>
              </a:spcAft>
              <a:buNone/>
            </a:pPr>
            <a:r>
              <a:rPr lang="en-US" sz="2400" b="1" dirty="0" smtClean="0"/>
              <a:t>Major Issues that cause evaluations to be returned:</a:t>
            </a:r>
          </a:p>
          <a:p>
            <a:r>
              <a:rPr lang="en-US" dirty="0" smtClean="0"/>
              <a:t>Formatting </a:t>
            </a:r>
            <a:r>
              <a:rPr lang="en-US" dirty="0"/>
              <a:t>issues in Rater and Senior Rater’s comment </a:t>
            </a:r>
            <a:r>
              <a:rPr lang="en-US" dirty="0" smtClean="0"/>
              <a:t>sections on </a:t>
            </a:r>
            <a:r>
              <a:rPr lang="en-US" dirty="0" err="1" smtClean="0"/>
              <a:t>NCOERs</a:t>
            </a:r>
            <a:endParaRPr lang="en-US" dirty="0"/>
          </a:p>
          <a:p>
            <a:pPr lvl="1"/>
            <a:r>
              <a:rPr lang="en-US" sz="1600" dirty="0"/>
              <a:t>D</a:t>
            </a:r>
            <a:r>
              <a:rPr lang="en-US" sz="1600" dirty="0" smtClean="0"/>
              <a:t>A </a:t>
            </a:r>
            <a:r>
              <a:rPr lang="en-US" sz="1600" dirty="0"/>
              <a:t>PAM 623-3 para 3-6b, 3-11b - Raters of MSG and below will use bullet(s) for all blocks in Part IV</a:t>
            </a:r>
          </a:p>
          <a:p>
            <a:pPr lvl="1"/>
            <a:r>
              <a:rPr lang="en-US" sz="1600" dirty="0" smtClean="0"/>
              <a:t>DA </a:t>
            </a:r>
            <a:r>
              <a:rPr lang="en-US" sz="1600" dirty="0"/>
              <a:t>PAM 623-3 para 3-16b - Raters of </a:t>
            </a:r>
            <a:r>
              <a:rPr lang="en-US" sz="1600" dirty="0" err="1"/>
              <a:t>SGMs</a:t>
            </a:r>
            <a:r>
              <a:rPr lang="en-US" sz="1600" dirty="0"/>
              <a:t> / </a:t>
            </a:r>
            <a:r>
              <a:rPr lang="en-US" sz="1600" dirty="0" err="1"/>
              <a:t>CSMs</a:t>
            </a:r>
            <a:r>
              <a:rPr lang="en-US" sz="1600" dirty="0"/>
              <a:t> will use narrative comments for Part IV blocks c, d and f</a:t>
            </a:r>
          </a:p>
          <a:p>
            <a:pPr lvl="1"/>
            <a:r>
              <a:rPr lang="en-US" sz="1600" dirty="0" smtClean="0"/>
              <a:t>DA </a:t>
            </a:r>
            <a:r>
              <a:rPr lang="en-US" sz="1600" dirty="0"/>
              <a:t>PAM 623-3 para 3-7c, 3-12e,  3-17e - Senior Raters of all NCOs will use narrative comments</a:t>
            </a:r>
          </a:p>
          <a:p>
            <a:r>
              <a:rPr lang="en-US" dirty="0" smtClean="0"/>
              <a:t>Raters comment on performance, </a:t>
            </a:r>
            <a:r>
              <a:rPr lang="en-US" b="1" dirty="0" smtClean="0"/>
              <a:t>NOT potential.</a:t>
            </a:r>
            <a:endParaRPr lang="en-US" b="1" dirty="0"/>
          </a:p>
          <a:p>
            <a:r>
              <a:rPr lang="en-US" dirty="0" smtClean="0"/>
              <a:t>Senior Raters comment on potential, </a:t>
            </a:r>
            <a:r>
              <a:rPr lang="en-US" b="1" dirty="0" smtClean="0"/>
              <a:t>NOT performance.</a:t>
            </a:r>
            <a:r>
              <a:rPr lang="en-US" b="1" dirty="0"/>
              <a:t> </a:t>
            </a:r>
          </a:p>
          <a:p>
            <a:r>
              <a:rPr lang="en-US" dirty="0"/>
              <a:t>Missing SHARP </a:t>
            </a:r>
            <a:r>
              <a:rPr lang="en-US" dirty="0" smtClean="0"/>
              <a:t>statement in </a:t>
            </a:r>
            <a:r>
              <a:rPr lang="en-US" dirty="0"/>
              <a:t>Part IV block c (Character</a:t>
            </a:r>
            <a:r>
              <a:rPr lang="en-US" dirty="0" smtClean="0"/>
              <a:t>).</a:t>
            </a:r>
            <a:endParaRPr lang="en-US" dirty="0"/>
          </a:p>
          <a:p>
            <a:r>
              <a:rPr lang="en-US" dirty="0" smtClean="0"/>
              <a:t>Unqualified </a:t>
            </a:r>
            <a:r>
              <a:rPr lang="en-US" dirty="0"/>
              <a:t>Senior </a:t>
            </a:r>
            <a:r>
              <a:rPr lang="en-US" dirty="0" smtClean="0"/>
              <a:t>Rater (must </a:t>
            </a:r>
            <a:r>
              <a:rPr lang="en-US" dirty="0"/>
              <a:t>be two pay grades above rated </a:t>
            </a:r>
            <a:r>
              <a:rPr lang="en-US" dirty="0" smtClean="0"/>
              <a:t>NCO)</a:t>
            </a:r>
            <a:r>
              <a:rPr lang="en-US" dirty="0"/>
              <a:t> </a:t>
            </a:r>
          </a:p>
          <a:p>
            <a:r>
              <a:rPr lang="en-US" dirty="0"/>
              <a:t>Missing Required Supplementary </a:t>
            </a:r>
            <a:r>
              <a:rPr lang="en-US" dirty="0" smtClean="0"/>
              <a:t>Reviewer, e.g. </a:t>
            </a:r>
            <a:r>
              <a:rPr lang="en-US" dirty="0" err="1" smtClean="0"/>
              <a:t>NCOERs</a:t>
            </a:r>
            <a:r>
              <a:rPr lang="en-US" dirty="0" smtClean="0"/>
              <a:t> with Senior </a:t>
            </a:r>
            <a:r>
              <a:rPr lang="en-US" dirty="0"/>
              <a:t>Raters in ranks of SFC–MSG, WO1–CW2, </a:t>
            </a:r>
            <a:r>
              <a:rPr lang="en-US" dirty="0" smtClean="0"/>
              <a:t>2LT–1LT.</a:t>
            </a:r>
            <a:endParaRPr lang="en-US" dirty="0"/>
          </a:p>
          <a:p>
            <a:r>
              <a:rPr lang="en-US" dirty="0" smtClean="0"/>
              <a:t>Improper </a:t>
            </a:r>
            <a:r>
              <a:rPr lang="en-US" dirty="0"/>
              <a:t>use of “Extended Annual</a:t>
            </a:r>
            <a:r>
              <a:rPr lang="en-US" dirty="0" smtClean="0"/>
              <a:t>” report (wrong type of </a:t>
            </a:r>
            <a:r>
              <a:rPr lang="en-US" dirty="0" err="1" smtClean="0"/>
              <a:t>eval</a:t>
            </a:r>
            <a:r>
              <a:rPr lang="en-US" dirty="0" smtClean="0"/>
              <a:t>).</a:t>
            </a:r>
          </a:p>
          <a:p>
            <a:r>
              <a:rPr lang="en-US" dirty="0" smtClean="0"/>
              <a:t>Senior Rater now uses NARRATIVE on </a:t>
            </a:r>
            <a:r>
              <a:rPr lang="en-US" dirty="0" err="1" smtClean="0"/>
              <a:t>NCOER</a:t>
            </a:r>
            <a:r>
              <a:rPr lang="en-US" dirty="0" smtClean="0"/>
              <a:t>, not bullets.</a:t>
            </a:r>
            <a:endParaRPr lang="en-US" dirty="0"/>
          </a:p>
        </p:txBody>
      </p:sp>
    </p:spTree>
    <p:extLst>
      <p:ext uri="{BB962C8B-B14F-4D97-AF65-F5344CB8AC3E}">
        <p14:creationId xmlns:p14="http://schemas.microsoft.com/office/powerpoint/2010/main" val="4988603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2" y="304800"/>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effectLst/>
                <a:uLnTx/>
                <a:uFillTx/>
                <a:latin typeface="+mj-lt"/>
                <a:ea typeface="+mj-ea"/>
                <a:cs typeface="+mj-cs"/>
              </a:rPr>
              <a:t>QUESTIONS?</a:t>
            </a:r>
            <a:endParaRPr kumimoji="0" lang="en-US" sz="4400" b="1" i="0" u="none" strike="noStrike" kern="0" cap="none" spc="0" normalizeH="0" baseline="0" noProof="0" dirty="0">
              <a:ln>
                <a:noFill/>
              </a:ln>
              <a:effectLst/>
              <a:uLnTx/>
              <a:uFillTx/>
              <a:latin typeface="+mj-lt"/>
              <a:ea typeface="+mj-ea"/>
              <a:cs typeface="+mj-cs"/>
            </a:endParaRPr>
          </a:p>
        </p:txBody>
      </p:sp>
      <p:sp>
        <p:nvSpPr>
          <p:cNvPr id="3" name="Rectangle 2"/>
          <p:cNvSpPr/>
          <p:nvPr/>
        </p:nvSpPr>
        <p:spPr>
          <a:xfrm>
            <a:off x="856554" y="1600200"/>
            <a:ext cx="7430895" cy="4031873"/>
          </a:xfrm>
          <a:prstGeom prst="rect">
            <a:avLst/>
          </a:prstGeom>
        </p:spPr>
        <p:txBody>
          <a:bodyPr wrap="square">
            <a:spAutoFit/>
          </a:bodyPr>
          <a:lstStyle/>
          <a:p>
            <a:pPr algn="ctr">
              <a:spcAft>
                <a:spcPts val="600"/>
              </a:spcAft>
            </a:pPr>
            <a:r>
              <a:rPr lang="en-US" sz="2400" dirty="0" smtClean="0"/>
              <a:t>For additional personal growth and development, </a:t>
            </a:r>
          </a:p>
          <a:p>
            <a:pPr algn="ctr">
              <a:spcAft>
                <a:spcPts val="600"/>
              </a:spcAft>
            </a:pPr>
            <a:r>
              <a:rPr lang="en-US" sz="2400" dirty="0" smtClean="0"/>
              <a:t>visit:</a:t>
            </a:r>
          </a:p>
          <a:p>
            <a:pPr algn="ctr">
              <a:spcAft>
                <a:spcPts val="600"/>
              </a:spcAft>
            </a:pPr>
            <a:r>
              <a:rPr lang="en-US" sz="2400" b="1" dirty="0" smtClean="0"/>
              <a:t>Army Professional Forums;</a:t>
            </a:r>
          </a:p>
          <a:p>
            <a:pPr algn="ctr">
              <a:spcAft>
                <a:spcPts val="600"/>
              </a:spcAft>
            </a:pPr>
            <a:r>
              <a:rPr lang="en-US" sz="2400" b="1" dirty="0" smtClean="0">
                <a:hlinkClick r:id="rId2"/>
              </a:rPr>
              <a:t>www.milsuite.mil</a:t>
            </a:r>
            <a:endParaRPr lang="en-US" sz="2400" b="1" dirty="0" smtClean="0"/>
          </a:p>
          <a:p>
            <a:pPr algn="ctr">
              <a:spcAft>
                <a:spcPts val="600"/>
              </a:spcAft>
            </a:pPr>
            <a:r>
              <a:rPr lang="en-US" sz="2400" b="1" dirty="0" err="1" smtClean="0"/>
              <a:t>NCOER</a:t>
            </a:r>
            <a:r>
              <a:rPr lang="en-US" sz="2400" b="1" dirty="0" smtClean="0"/>
              <a:t> </a:t>
            </a:r>
            <a:r>
              <a:rPr lang="en-US" sz="2400" b="1" dirty="0"/>
              <a:t>Bullet </a:t>
            </a:r>
            <a:r>
              <a:rPr lang="en-US" sz="2400" b="1" dirty="0" smtClean="0"/>
              <a:t>Guide;</a:t>
            </a:r>
          </a:p>
          <a:p>
            <a:pPr algn="ctr">
              <a:spcAft>
                <a:spcPts val="600"/>
              </a:spcAft>
            </a:pPr>
            <a:r>
              <a:rPr lang="en-US" sz="2400" b="1" dirty="0" smtClean="0">
                <a:hlinkClick r:id="rId3"/>
              </a:rPr>
              <a:t>https://www.milsuite.mil/book/docs/DOC-263142</a:t>
            </a:r>
            <a:endParaRPr lang="en-US" sz="2400" b="1" dirty="0" smtClean="0"/>
          </a:p>
          <a:p>
            <a:pPr algn="ctr">
              <a:spcAft>
                <a:spcPts val="600"/>
              </a:spcAft>
            </a:pPr>
            <a:r>
              <a:rPr lang="en-US" sz="2400" b="1" dirty="0" err="1" smtClean="0"/>
              <a:t>NCOER</a:t>
            </a:r>
            <a:r>
              <a:rPr lang="en-US" sz="2400" b="1" dirty="0" smtClean="0"/>
              <a:t> (</a:t>
            </a:r>
            <a:r>
              <a:rPr lang="en-US" sz="2400" b="1" dirty="0" err="1" smtClean="0"/>
              <a:t>OER</a:t>
            </a:r>
            <a:r>
              <a:rPr lang="en-US" sz="2400" b="1" dirty="0" smtClean="0"/>
              <a:t>) Support Form Class;</a:t>
            </a:r>
          </a:p>
          <a:p>
            <a:pPr algn="ctr">
              <a:spcAft>
                <a:spcPts val="600"/>
              </a:spcAft>
            </a:pPr>
            <a:r>
              <a:rPr lang="en-US" sz="2400" b="1" dirty="0">
                <a:hlinkClick r:id="rId4"/>
              </a:rPr>
              <a:t>https://</a:t>
            </a:r>
            <a:r>
              <a:rPr lang="en-US" sz="2400" b="1" dirty="0" smtClean="0">
                <a:hlinkClick r:id="rId4"/>
              </a:rPr>
              <a:t>www.milsuite.mil/book/docs/DOC-202566</a:t>
            </a:r>
            <a:endParaRPr lang="en-US" sz="2400" b="1" dirty="0" smtClean="0"/>
          </a:p>
          <a:p>
            <a:pPr algn="ctr">
              <a:spcAft>
                <a:spcPts val="600"/>
              </a:spcAft>
            </a:pPr>
            <a:endParaRPr lang="en-US" sz="2400" b="1" dirty="0"/>
          </a:p>
        </p:txBody>
      </p:sp>
    </p:spTree>
    <p:extLst>
      <p:ext uri="{BB962C8B-B14F-4D97-AF65-F5344CB8AC3E}">
        <p14:creationId xmlns:p14="http://schemas.microsoft.com/office/powerpoint/2010/main" val="2914519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Agenda</a:t>
            </a:r>
            <a:endParaRPr lang="en-US" b="1" dirty="0"/>
          </a:p>
        </p:txBody>
      </p:sp>
      <p:sp>
        <p:nvSpPr>
          <p:cNvPr id="3" name="Content Placeholder 2"/>
          <p:cNvSpPr>
            <a:spLocks noGrp="1"/>
          </p:cNvSpPr>
          <p:nvPr>
            <p:ph idx="1"/>
          </p:nvPr>
        </p:nvSpPr>
        <p:spPr>
          <a:xfrm>
            <a:off x="457200" y="914400"/>
            <a:ext cx="8229600" cy="4525963"/>
          </a:xfrm>
        </p:spPr>
        <p:txBody>
          <a:bodyPr/>
          <a:lstStyle/>
          <a:p>
            <a:r>
              <a:rPr lang="en-US" sz="2800" dirty="0" smtClean="0"/>
              <a:t>References</a:t>
            </a:r>
          </a:p>
          <a:p>
            <a:r>
              <a:rPr lang="en-US" sz="2800" dirty="0" smtClean="0"/>
              <a:t>Navigating EES</a:t>
            </a:r>
          </a:p>
          <a:p>
            <a:r>
              <a:rPr lang="en-US" sz="2800" dirty="0" smtClean="0"/>
              <a:t>Responsibilities</a:t>
            </a:r>
          </a:p>
          <a:p>
            <a:r>
              <a:rPr lang="en-US" sz="2800" dirty="0" smtClean="0"/>
              <a:t>Creating an </a:t>
            </a:r>
            <a:r>
              <a:rPr lang="en-US" sz="2800" dirty="0" err="1" smtClean="0"/>
              <a:t>OER</a:t>
            </a:r>
            <a:r>
              <a:rPr lang="en-US" sz="2800" dirty="0" smtClean="0"/>
              <a:t>/</a:t>
            </a:r>
            <a:r>
              <a:rPr lang="en-US" sz="2800" dirty="0" err="1" smtClean="0"/>
              <a:t>NCOER</a:t>
            </a:r>
            <a:r>
              <a:rPr lang="en-US" sz="2800" dirty="0" smtClean="0"/>
              <a:t> Support Form</a:t>
            </a:r>
          </a:p>
          <a:p>
            <a:r>
              <a:rPr lang="en-US" sz="2800" dirty="0" smtClean="0"/>
              <a:t>Creating an </a:t>
            </a:r>
            <a:r>
              <a:rPr lang="en-US" sz="2800" dirty="0" err="1" smtClean="0"/>
              <a:t>OER</a:t>
            </a:r>
            <a:r>
              <a:rPr lang="en-US" sz="2800" dirty="0" smtClean="0"/>
              <a:t>/</a:t>
            </a:r>
            <a:r>
              <a:rPr lang="en-US" sz="2800" dirty="0" err="1" smtClean="0"/>
              <a:t>NCOER</a:t>
            </a:r>
            <a:endParaRPr lang="en-US" sz="2800" dirty="0" smtClean="0"/>
          </a:p>
          <a:p>
            <a:r>
              <a:rPr lang="en-US" sz="2800" dirty="0"/>
              <a:t>Evaluation Process</a:t>
            </a:r>
          </a:p>
          <a:p>
            <a:r>
              <a:rPr lang="en-US" sz="2800" dirty="0" smtClean="0"/>
              <a:t>Assigning Delegates</a:t>
            </a:r>
          </a:p>
          <a:p>
            <a:r>
              <a:rPr lang="en-US" sz="2800" dirty="0" smtClean="0"/>
              <a:t>“Profiling” and Rater/SR Profile</a:t>
            </a:r>
          </a:p>
          <a:p>
            <a:r>
              <a:rPr lang="en-US" sz="2800" dirty="0" smtClean="0"/>
              <a:t>Types of Evaluations</a:t>
            </a:r>
          </a:p>
          <a:p>
            <a:r>
              <a:rPr lang="en-US" sz="2800" dirty="0" smtClean="0"/>
              <a:t>Major Issues</a:t>
            </a:r>
          </a:p>
          <a:p>
            <a:r>
              <a:rPr lang="en-US" sz="2800" dirty="0" smtClean="0"/>
              <a:t>Questions</a:t>
            </a:r>
            <a:endParaRPr lang="en-US" sz="2800" dirty="0"/>
          </a:p>
        </p:txBody>
      </p:sp>
    </p:spTree>
    <p:extLst>
      <p:ext uri="{BB962C8B-B14F-4D97-AF65-F5344CB8AC3E}">
        <p14:creationId xmlns:p14="http://schemas.microsoft.com/office/powerpoint/2010/main" val="1651620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References</a:t>
            </a:r>
            <a:endParaRPr lang="en-US" b="1" dirty="0"/>
          </a:p>
        </p:txBody>
      </p:sp>
      <p:sp>
        <p:nvSpPr>
          <p:cNvPr id="3" name="Content Placeholder 2"/>
          <p:cNvSpPr>
            <a:spLocks noGrp="1"/>
          </p:cNvSpPr>
          <p:nvPr>
            <p:ph idx="1"/>
          </p:nvPr>
        </p:nvSpPr>
        <p:spPr>
          <a:xfrm>
            <a:off x="457200" y="1066800"/>
            <a:ext cx="8229600" cy="4525963"/>
          </a:xfrm>
        </p:spPr>
        <p:txBody>
          <a:bodyPr/>
          <a:lstStyle/>
          <a:p>
            <a:r>
              <a:rPr lang="en-US" sz="2000" dirty="0" smtClean="0"/>
              <a:t>EES </a:t>
            </a:r>
            <a:r>
              <a:rPr lang="en-US" sz="2000" dirty="0" err="1" smtClean="0"/>
              <a:t>Webstie</a:t>
            </a:r>
            <a:r>
              <a:rPr lang="en-US" sz="2000" dirty="0"/>
              <a:t>: </a:t>
            </a:r>
            <a:r>
              <a:rPr lang="en-US" sz="2000" dirty="0">
                <a:hlinkClick r:id="rId2"/>
              </a:rPr>
              <a:t>https://</a:t>
            </a:r>
            <a:r>
              <a:rPr lang="en-US" sz="2000" dirty="0" smtClean="0">
                <a:hlinkClick r:id="rId2"/>
              </a:rPr>
              <a:t>evaluations.hrc.army.mil/index.html</a:t>
            </a:r>
            <a:endParaRPr lang="en-US" sz="2000" dirty="0" smtClean="0"/>
          </a:p>
          <a:p>
            <a:r>
              <a:rPr lang="en-US" sz="2000" dirty="0" smtClean="0"/>
              <a:t>ADP </a:t>
            </a:r>
            <a:r>
              <a:rPr lang="en-US" sz="2000" dirty="0"/>
              <a:t>1, The Army</a:t>
            </a:r>
          </a:p>
          <a:p>
            <a:r>
              <a:rPr lang="en-US" sz="2000" dirty="0" err="1" smtClean="0"/>
              <a:t>ADRP</a:t>
            </a:r>
            <a:r>
              <a:rPr lang="en-US" sz="2000" dirty="0" smtClean="0"/>
              <a:t> </a:t>
            </a:r>
            <a:r>
              <a:rPr lang="en-US" sz="2000" dirty="0"/>
              <a:t>1, The Army Profession</a:t>
            </a:r>
          </a:p>
          <a:p>
            <a:r>
              <a:rPr lang="en-US" sz="2000" dirty="0" err="1" smtClean="0"/>
              <a:t>ADRP</a:t>
            </a:r>
            <a:r>
              <a:rPr lang="en-US" sz="2000" dirty="0" smtClean="0"/>
              <a:t> </a:t>
            </a:r>
            <a:r>
              <a:rPr lang="en-US" sz="2000" dirty="0"/>
              <a:t>6-22, Army Leadership</a:t>
            </a:r>
          </a:p>
          <a:p>
            <a:r>
              <a:rPr lang="en-US" sz="2000" dirty="0" err="1" smtClean="0"/>
              <a:t>ADRP</a:t>
            </a:r>
            <a:r>
              <a:rPr lang="en-US" sz="2000" dirty="0" smtClean="0"/>
              <a:t> </a:t>
            </a:r>
            <a:r>
              <a:rPr lang="en-US" sz="2000" dirty="0"/>
              <a:t>7-0, Training Units and Developing Leaders</a:t>
            </a:r>
          </a:p>
          <a:p>
            <a:r>
              <a:rPr lang="en-US" sz="2000" dirty="0" smtClean="0"/>
              <a:t>AR </a:t>
            </a:r>
            <a:r>
              <a:rPr lang="en-US" sz="2000" dirty="0"/>
              <a:t>27-10, Military Justice</a:t>
            </a:r>
          </a:p>
          <a:p>
            <a:r>
              <a:rPr lang="en-US" sz="2000" dirty="0" smtClean="0"/>
              <a:t>AR </a:t>
            </a:r>
            <a:r>
              <a:rPr lang="en-US" sz="2000" dirty="0"/>
              <a:t>350-1, Army Training and Leader Development</a:t>
            </a:r>
          </a:p>
          <a:p>
            <a:r>
              <a:rPr lang="en-US" sz="2000" dirty="0" smtClean="0"/>
              <a:t>AR </a:t>
            </a:r>
            <a:r>
              <a:rPr lang="en-US" sz="2000" dirty="0"/>
              <a:t>600-9, The Army Body Composition Program</a:t>
            </a:r>
          </a:p>
          <a:p>
            <a:r>
              <a:rPr lang="en-US" sz="2000" dirty="0" smtClean="0"/>
              <a:t>AR </a:t>
            </a:r>
            <a:r>
              <a:rPr lang="en-US" sz="2000" dirty="0"/>
              <a:t>600-20, Army Command Policy</a:t>
            </a:r>
          </a:p>
          <a:p>
            <a:r>
              <a:rPr lang="en-US" sz="2000" dirty="0" smtClean="0"/>
              <a:t>AR </a:t>
            </a:r>
            <a:r>
              <a:rPr lang="en-US" sz="2000" dirty="0"/>
              <a:t>623-3, Evaluation Reporting System</a:t>
            </a:r>
          </a:p>
          <a:p>
            <a:r>
              <a:rPr lang="en-US" sz="2000" dirty="0" smtClean="0"/>
              <a:t>ATP </a:t>
            </a:r>
            <a:r>
              <a:rPr lang="en-US" sz="2000" dirty="0"/>
              <a:t>6-22.1, The Counseling Process</a:t>
            </a:r>
          </a:p>
          <a:p>
            <a:r>
              <a:rPr lang="en-US" sz="2000" dirty="0" smtClean="0"/>
              <a:t>DA </a:t>
            </a:r>
            <a:r>
              <a:rPr lang="en-US" sz="2000" dirty="0"/>
              <a:t>Pam 611-21, Military Occupational Classification and Structure</a:t>
            </a:r>
          </a:p>
          <a:p>
            <a:r>
              <a:rPr lang="en-US" sz="2000" dirty="0" smtClean="0"/>
              <a:t>DA </a:t>
            </a:r>
            <a:r>
              <a:rPr lang="en-US" sz="2000" dirty="0"/>
              <a:t>Pam 623-3, Evaluation Reporting System</a:t>
            </a:r>
          </a:p>
          <a:p>
            <a:r>
              <a:rPr lang="en-US" sz="2000" dirty="0" smtClean="0"/>
              <a:t>FM </a:t>
            </a:r>
            <a:r>
              <a:rPr lang="en-US" sz="2000" dirty="0"/>
              <a:t>6-22, Army Leadership; Competent, Confident, and Agile</a:t>
            </a:r>
          </a:p>
          <a:p>
            <a:r>
              <a:rPr lang="en-US" sz="2000" dirty="0" smtClean="0"/>
              <a:t>TC </a:t>
            </a:r>
            <a:r>
              <a:rPr lang="en-US" sz="2000" dirty="0"/>
              <a:t>7-22.7, Noncommissioned Officer Guide</a:t>
            </a:r>
          </a:p>
        </p:txBody>
      </p:sp>
    </p:spTree>
    <p:extLst>
      <p:ext uri="{BB962C8B-B14F-4D97-AF65-F5344CB8AC3E}">
        <p14:creationId xmlns:p14="http://schemas.microsoft.com/office/powerpoint/2010/main" val="1224093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Navigating EES</a:t>
            </a:r>
            <a:endParaRPr lang="en-US" b="1" dirty="0"/>
          </a:p>
        </p:txBody>
      </p:sp>
      <p:pic>
        <p:nvPicPr>
          <p:cNvPr id="4" name="Picture 3"/>
          <p:cNvPicPr>
            <a:picLocks noChangeAspect="1"/>
          </p:cNvPicPr>
          <p:nvPr/>
        </p:nvPicPr>
        <p:blipFill>
          <a:blip r:embed="rId2"/>
          <a:stretch>
            <a:fillRect/>
          </a:stretch>
        </p:blipFill>
        <p:spPr>
          <a:xfrm>
            <a:off x="2019300" y="1600200"/>
            <a:ext cx="5105400" cy="4195527"/>
          </a:xfrm>
          <a:prstGeom prst="rect">
            <a:avLst/>
          </a:prstGeom>
          <a:ln>
            <a:solidFill>
              <a:schemeClr val="tx1"/>
            </a:solidFill>
          </a:ln>
        </p:spPr>
      </p:pic>
      <p:sp>
        <p:nvSpPr>
          <p:cNvPr id="5" name="TextBox 4"/>
          <p:cNvSpPr txBox="1"/>
          <p:nvPr/>
        </p:nvSpPr>
        <p:spPr>
          <a:xfrm>
            <a:off x="228600" y="1217583"/>
            <a:ext cx="2019300" cy="1077218"/>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Create / Continue Support Form:</a:t>
            </a:r>
          </a:p>
          <a:p>
            <a:pPr algn="ctr"/>
            <a:r>
              <a:rPr lang="en-US" sz="1200" dirty="0" smtClean="0"/>
              <a:t>Rated, Rater, SR or Delegates can create and edit support forms.</a:t>
            </a:r>
          </a:p>
        </p:txBody>
      </p:sp>
      <p:sp>
        <p:nvSpPr>
          <p:cNvPr id="6" name="TextBox 5"/>
          <p:cNvSpPr txBox="1"/>
          <p:nvPr/>
        </p:nvSpPr>
        <p:spPr>
          <a:xfrm>
            <a:off x="228600" y="3455267"/>
            <a:ext cx="2019300" cy="1261884"/>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Create / Continue Evaluation:</a:t>
            </a:r>
          </a:p>
          <a:p>
            <a:pPr algn="ctr"/>
            <a:r>
              <a:rPr lang="en-US" sz="1200" dirty="0" smtClean="0"/>
              <a:t>ANYONE can create, but only Rater, SR or delegate can view or edit once saved.</a:t>
            </a:r>
          </a:p>
        </p:txBody>
      </p:sp>
      <p:sp>
        <p:nvSpPr>
          <p:cNvPr id="7" name="TextBox 6"/>
          <p:cNvSpPr txBox="1"/>
          <p:nvPr/>
        </p:nvSpPr>
        <p:spPr>
          <a:xfrm>
            <a:off x="7135210" y="3547601"/>
            <a:ext cx="2019300" cy="677108"/>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Manage Delegates:</a:t>
            </a:r>
          </a:p>
          <a:p>
            <a:pPr algn="ctr"/>
            <a:r>
              <a:rPr lang="en-US" sz="1200" dirty="0" smtClean="0"/>
              <a:t>Go here to assign delegates.</a:t>
            </a:r>
          </a:p>
        </p:txBody>
      </p:sp>
      <p:cxnSp>
        <p:nvCxnSpPr>
          <p:cNvPr id="9" name="Straight Arrow Connector 8"/>
          <p:cNvCxnSpPr/>
          <p:nvPr/>
        </p:nvCxnSpPr>
        <p:spPr>
          <a:xfrm flipH="1">
            <a:off x="6477000" y="4224709"/>
            <a:ext cx="658210" cy="57589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258410" y="3547600"/>
            <a:ext cx="1943100" cy="16363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247900" y="3547600"/>
            <a:ext cx="723900" cy="16363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251184" y="4343400"/>
            <a:ext cx="1950326" cy="28141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240674" y="4343400"/>
            <a:ext cx="578726" cy="28141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268920" y="1728236"/>
            <a:ext cx="1932590" cy="86256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2258410" y="1728236"/>
            <a:ext cx="332390" cy="93876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268920" y="1722870"/>
            <a:ext cx="1769680" cy="119256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268920" y="1722870"/>
            <a:ext cx="321880" cy="13251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0887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Responsibilities</a:t>
            </a:r>
            <a:endParaRPr lang="en-US" b="1" dirty="0"/>
          </a:p>
        </p:txBody>
      </p:sp>
      <p:sp>
        <p:nvSpPr>
          <p:cNvPr id="3" name="Content Placeholder 2"/>
          <p:cNvSpPr>
            <a:spLocks noGrp="1"/>
          </p:cNvSpPr>
          <p:nvPr>
            <p:ph idx="1"/>
          </p:nvPr>
        </p:nvSpPr>
        <p:spPr>
          <a:xfrm>
            <a:off x="457200" y="990600"/>
            <a:ext cx="8534400" cy="4525963"/>
          </a:xfrm>
        </p:spPr>
        <p:txBody>
          <a:bodyPr/>
          <a:lstStyle/>
          <a:p>
            <a:pPr>
              <a:spcBef>
                <a:spcPts val="0"/>
              </a:spcBef>
              <a:spcAft>
                <a:spcPts val="600"/>
              </a:spcAft>
            </a:pPr>
            <a:r>
              <a:rPr lang="en-US" sz="2000" b="1" dirty="0" smtClean="0"/>
              <a:t>Commanders: </a:t>
            </a:r>
            <a:r>
              <a:rPr lang="en-US" sz="2000" dirty="0" smtClean="0"/>
              <a:t>Commander’s are ultimately responsible for the evaluations within their units. </a:t>
            </a:r>
          </a:p>
          <a:p>
            <a:pPr>
              <a:spcBef>
                <a:spcPts val="0"/>
              </a:spcBef>
              <a:spcAft>
                <a:spcPts val="600"/>
              </a:spcAft>
            </a:pPr>
            <a:r>
              <a:rPr lang="en-US" sz="2000" b="1" dirty="0" smtClean="0"/>
              <a:t>Rater:</a:t>
            </a:r>
            <a:r>
              <a:rPr lang="en-US" sz="2000" b="1" dirty="0"/>
              <a:t> </a:t>
            </a:r>
            <a:r>
              <a:rPr lang="en-US" sz="2000" b="1" dirty="0" smtClean="0"/>
              <a:t>Assesses PERFORMANCE. (AR 623-3, 2-12)</a:t>
            </a:r>
          </a:p>
          <a:p>
            <a:pPr lvl="1">
              <a:spcBef>
                <a:spcPts val="0"/>
              </a:spcBef>
              <a:spcAft>
                <a:spcPts val="600"/>
              </a:spcAft>
            </a:pPr>
            <a:r>
              <a:rPr lang="en-US" sz="2000" dirty="0" smtClean="0"/>
              <a:t>Counsel Soldier. Initial is a face-to-face </a:t>
            </a:r>
            <a:r>
              <a:rPr lang="en-US" sz="2000" dirty="0"/>
              <a:t>discussion of duties, responsibilities, and objectives </a:t>
            </a:r>
            <a:endParaRPr lang="en-US" sz="2000" dirty="0" smtClean="0"/>
          </a:p>
          <a:p>
            <a:pPr lvl="1">
              <a:spcBef>
                <a:spcPts val="0"/>
              </a:spcBef>
              <a:spcAft>
                <a:spcPts val="600"/>
              </a:spcAft>
            </a:pPr>
            <a:r>
              <a:rPr lang="en-US" sz="2000" dirty="0" smtClean="0"/>
              <a:t>Quarterly to assess </a:t>
            </a:r>
            <a:r>
              <a:rPr lang="en-US" sz="2000" dirty="0"/>
              <a:t>a Soldier’s </a:t>
            </a:r>
            <a:r>
              <a:rPr lang="en-US" sz="2000" dirty="0" smtClean="0"/>
              <a:t>performance against the standards - </a:t>
            </a:r>
            <a:r>
              <a:rPr lang="en-US" sz="2000" dirty="0"/>
              <a:t>the Army Leadership </a:t>
            </a:r>
            <a:r>
              <a:rPr lang="en-US" sz="2000" dirty="0" smtClean="0"/>
              <a:t>Requirements Model, </a:t>
            </a:r>
            <a:r>
              <a:rPr lang="en-US" sz="2000" dirty="0"/>
              <a:t>the </a:t>
            </a:r>
            <a:r>
              <a:rPr lang="en-US" sz="2000" dirty="0" smtClean="0"/>
              <a:t>org’s </a:t>
            </a:r>
            <a:r>
              <a:rPr lang="en-US" sz="2000" dirty="0"/>
              <a:t>mission, </a:t>
            </a:r>
            <a:r>
              <a:rPr lang="en-US" sz="2000" dirty="0" smtClean="0"/>
              <a:t>duties</a:t>
            </a:r>
            <a:r>
              <a:rPr lang="en-US" sz="2000" dirty="0"/>
              <a:t>, responsibilities, tasks, and </a:t>
            </a:r>
            <a:r>
              <a:rPr lang="en-US" sz="2000" dirty="0" smtClean="0"/>
              <a:t>objectives.</a:t>
            </a:r>
          </a:p>
          <a:p>
            <a:pPr lvl="1">
              <a:spcBef>
                <a:spcPts val="0"/>
              </a:spcBef>
              <a:spcAft>
                <a:spcPts val="600"/>
              </a:spcAft>
            </a:pPr>
            <a:r>
              <a:rPr lang="en-US" sz="2000" dirty="0" smtClean="0"/>
              <a:t>NOTE: Rater commenting on potential will result in in the evaluation being returned from </a:t>
            </a:r>
            <a:r>
              <a:rPr lang="en-US" sz="2000" dirty="0" err="1" smtClean="0"/>
              <a:t>HQDA</a:t>
            </a:r>
            <a:r>
              <a:rPr lang="en-US" sz="2000" dirty="0" smtClean="0"/>
              <a:t>. </a:t>
            </a:r>
          </a:p>
          <a:p>
            <a:pPr>
              <a:spcBef>
                <a:spcPts val="0"/>
              </a:spcBef>
              <a:spcAft>
                <a:spcPts val="600"/>
              </a:spcAft>
            </a:pPr>
            <a:r>
              <a:rPr lang="en-US" sz="2000" b="1" dirty="0" smtClean="0"/>
              <a:t>Senior Rater: Assesses POTENTIAL. (AR 623-3, 2-14)</a:t>
            </a:r>
          </a:p>
          <a:p>
            <a:pPr lvl="1">
              <a:spcBef>
                <a:spcPts val="0"/>
              </a:spcBef>
              <a:spcAft>
                <a:spcPts val="600"/>
              </a:spcAft>
            </a:pPr>
            <a:r>
              <a:rPr lang="en-US" sz="2000" dirty="0" smtClean="0"/>
              <a:t>Accurately assess </a:t>
            </a:r>
            <a:r>
              <a:rPr lang="en-US" sz="2000" b="1" dirty="0" smtClean="0"/>
              <a:t>POTENTIAL</a:t>
            </a:r>
            <a:r>
              <a:rPr lang="en-US" sz="2000" dirty="0" smtClean="0"/>
              <a:t> for greater responsibility measured against the above standards. Reviews for accuracy.  </a:t>
            </a:r>
          </a:p>
          <a:p>
            <a:pPr lvl="1">
              <a:spcBef>
                <a:spcPts val="0"/>
              </a:spcBef>
              <a:spcAft>
                <a:spcPts val="0"/>
              </a:spcAft>
            </a:pPr>
            <a:r>
              <a:rPr lang="en-US" sz="2000" dirty="0" smtClean="0"/>
              <a:t>NOTE: SR commenting on performance will result in the </a:t>
            </a:r>
          </a:p>
          <a:p>
            <a:pPr marL="750888" lvl="1" indent="0">
              <a:spcBef>
                <a:spcPts val="0"/>
              </a:spcBef>
              <a:spcAft>
                <a:spcPts val="600"/>
              </a:spcAft>
              <a:buNone/>
            </a:pPr>
            <a:r>
              <a:rPr lang="en-US" sz="2000" dirty="0" smtClean="0"/>
              <a:t>evaluation being returned from </a:t>
            </a:r>
            <a:r>
              <a:rPr lang="en-US" sz="2000" dirty="0" err="1" smtClean="0"/>
              <a:t>HQDA</a:t>
            </a:r>
            <a:r>
              <a:rPr lang="en-US" sz="2000" dirty="0" smtClean="0"/>
              <a:t>. </a:t>
            </a:r>
          </a:p>
        </p:txBody>
      </p:sp>
    </p:spTree>
    <p:extLst>
      <p:ext uri="{BB962C8B-B14F-4D97-AF65-F5344CB8AC3E}">
        <p14:creationId xmlns:p14="http://schemas.microsoft.com/office/powerpoint/2010/main" val="3116461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Responsibilities, cont.</a:t>
            </a:r>
            <a:endParaRPr lang="en-US" b="1" dirty="0"/>
          </a:p>
        </p:txBody>
      </p:sp>
      <p:sp>
        <p:nvSpPr>
          <p:cNvPr id="3" name="Content Placeholder 2"/>
          <p:cNvSpPr>
            <a:spLocks noGrp="1"/>
          </p:cNvSpPr>
          <p:nvPr>
            <p:ph idx="1"/>
          </p:nvPr>
        </p:nvSpPr>
        <p:spPr>
          <a:xfrm>
            <a:off x="462643" y="990600"/>
            <a:ext cx="8534400" cy="4525963"/>
          </a:xfrm>
        </p:spPr>
        <p:txBody>
          <a:bodyPr/>
          <a:lstStyle/>
          <a:p>
            <a:pPr>
              <a:spcBef>
                <a:spcPts val="0"/>
              </a:spcBef>
              <a:spcAft>
                <a:spcPts val="600"/>
              </a:spcAft>
            </a:pPr>
            <a:r>
              <a:rPr lang="en-US" sz="2000" b="1" dirty="0" smtClean="0"/>
              <a:t>Supplementary Reviewer (</a:t>
            </a:r>
            <a:r>
              <a:rPr lang="en-US" sz="2000" b="1" dirty="0" err="1" smtClean="0"/>
              <a:t>NCOERs</a:t>
            </a:r>
            <a:r>
              <a:rPr lang="en-US" sz="2000" b="1" dirty="0" smtClean="0"/>
              <a:t> only):</a:t>
            </a:r>
          </a:p>
          <a:p>
            <a:pPr lvl="1">
              <a:spcBef>
                <a:spcPts val="0"/>
              </a:spcBef>
              <a:spcAft>
                <a:spcPts val="600"/>
              </a:spcAft>
            </a:pPr>
            <a:r>
              <a:rPr lang="en-US" sz="2000" dirty="0" smtClean="0"/>
              <a:t>Ensures Rater and Senior Rater meet minimum requirements and bullets/ narrative comments meet the standards. </a:t>
            </a:r>
          </a:p>
          <a:p>
            <a:pPr lvl="1">
              <a:spcBef>
                <a:spcPts val="0"/>
              </a:spcBef>
              <a:spcAft>
                <a:spcPts val="600"/>
              </a:spcAft>
            </a:pPr>
            <a:r>
              <a:rPr lang="en-US" sz="2000" dirty="0" err="1" smtClean="0"/>
              <a:t>NCOERs</a:t>
            </a:r>
            <a:r>
              <a:rPr lang="en-US" sz="2000" dirty="0" smtClean="0"/>
              <a:t> do not need a Supplementary Reviewer if the Senior Rater is </a:t>
            </a:r>
            <a:r>
              <a:rPr lang="en-US" sz="2000" dirty="0" err="1" smtClean="0"/>
              <a:t>SGM</a:t>
            </a:r>
            <a:r>
              <a:rPr lang="en-US" sz="2000" dirty="0" smtClean="0"/>
              <a:t>/CSM, CW3-CW5, or CPT/higher</a:t>
            </a:r>
          </a:p>
          <a:p>
            <a:pPr>
              <a:spcBef>
                <a:spcPts val="0"/>
              </a:spcBef>
              <a:spcAft>
                <a:spcPts val="600"/>
              </a:spcAft>
            </a:pPr>
            <a:endParaRPr lang="en-US" sz="2000" b="1" dirty="0" smtClean="0"/>
          </a:p>
          <a:p>
            <a:pPr>
              <a:spcBef>
                <a:spcPts val="0"/>
              </a:spcBef>
              <a:spcAft>
                <a:spcPts val="600"/>
              </a:spcAft>
            </a:pPr>
            <a:r>
              <a:rPr lang="en-US" sz="2000" b="1" dirty="0" smtClean="0"/>
              <a:t>Rated Soldier: (</a:t>
            </a:r>
            <a:r>
              <a:rPr lang="en-US" sz="2000" b="1" dirty="0"/>
              <a:t>AR 623-3, 2-10</a:t>
            </a:r>
            <a:r>
              <a:rPr lang="en-US" sz="2000" b="1" dirty="0" smtClean="0"/>
              <a:t>)</a:t>
            </a:r>
          </a:p>
          <a:p>
            <a:pPr lvl="1">
              <a:spcBef>
                <a:spcPts val="0"/>
              </a:spcBef>
              <a:spcAft>
                <a:spcPts val="600"/>
              </a:spcAft>
            </a:pPr>
            <a:r>
              <a:rPr lang="en-US" sz="2000" b="1" dirty="0" smtClean="0"/>
              <a:t>Make sure your evaluation gets done, when it needs to be done (Annual vs. Change of Rater vs. Change of Duty, etc.)! </a:t>
            </a:r>
            <a:endParaRPr lang="en-US" sz="2000" b="1" dirty="0"/>
          </a:p>
          <a:p>
            <a:pPr marL="457200" lvl="1" indent="0" algn="ctr">
              <a:spcBef>
                <a:spcPts val="0"/>
              </a:spcBef>
              <a:spcAft>
                <a:spcPts val="600"/>
              </a:spcAft>
              <a:buNone/>
            </a:pPr>
            <a:r>
              <a:rPr lang="en-US" sz="2000" b="1" dirty="0" smtClean="0"/>
              <a:t>IT’S YOUR CAREER</a:t>
            </a:r>
            <a:r>
              <a:rPr lang="en-US" sz="2000" dirty="0" smtClean="0"/>
              <a:t>!!</a:t>
            </a:r>
          </a:p>
          <a:p>
            <a:pPr lvl="1">
              <a:spcBef>
                <a:spcPts val="0"/>
              </a:spcBef>
              <a:spcAft>
                <a:spcPts val="600"/>
              </a:spcAft>
            </a:pPr>
            <a:r>
              <a:rPr lang="en-US" sz="2000" dirty="0" smtClean="0"/>
              <a:t>Push for counseling and updates on performance.</a:t>
            </a:r>
          </a:p>
          <a:p>
            <a:pPr lvl="1">
              <a:spcBef>
                <a:spcPts val="0"/>
              </a:spcBef>
              <a:spcAft>
                <a:spcPts val="600"/>
              </a:spcAft>
            </a:pPr>
            <a:r>
              <a:rPr lang="en-US" sz="2000" dirty="0" smtClean="0"/>
              <a:t>Update Support Form with accomplishments, even those accomplishments in civilian education, training, etc. </a:t>
            </a:r>
          </a:p>
          <a:p>
            <a:pPr lvl="1">
              <a:spcBef>
                <a:spcPts val="0"/>
              </a:spcBef>
              <a:spcAft>
                <a:spcPts val="600"/>
              </a:spcAft>
            </a:pPr>
            <a:endParaRPr lang="en-US" sz="2000" dirty="0"/>
          </a:p>
        </p:txBody>
      </p:sp>
    </p:spTree>
    <p:extLst>
      <p:ext uri="{BB962C8B-B14F-4D97-AF65-F5344CB8AC3E}">
        <p14:creationId xmlns:p14="http://schemas.microsoft.com/office/powerpoint/2010/main" val="575730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Creating a Support Form</a:t>
            </a:r>
            <a:endParaRPr lang="en-US" b="1" dirty="0"/>
          </a:p>
        </p:txBody>
      </p:sp>
      <p:pic>
        <p:nvPicPr>
          <p:cNvPr id="4" name="Picture 3"/>
          <p:cNvPicPr>
            <a:picLocks noChangeAspect="1"/>
          </p:cNvPicPr>
          <p:nvPr/>
        </p:nvPicPr>
        <p:blipFill rotWithShape="1">
          <a:blip r:embed="rId2"/>
          <a:srcRect l="-746" t="14530" r="746" b="58227"/>
          <a:stretch/>
        </p:blipFill>
        <p:spPr>
          <a:xfrm>
            <a:off x="2019300" y="1218419"/>
            <a:ext cx="5105400" cy="1143001"/>
          </a:xfrm>
          <a:prstGeom prst="rect">
            <a:avLst/>
          </a:prstGeom>
          <a:ln>
            <a:solidFill>
              <a:schemeClr val="tx1"/>
            </a:solidFill>
          </a:ln>
        </p:spPr>
      </p:pic>
      <p:sp>
        <p:nvSpPr>
          <p:cNvPr id="5" name="TextBox 4"/>
          <p:cNvSpPr txBox="1"/>
          <p:nvPr/>
        </p:nvSpPr>
        <p:spPr>
          <a:xfrm>
            <a:off x="173420" y="1004569"/>
            <a:ext cx="2019300" cy="738664"/>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Create Support Form:</a:t>
            </a:r>
          </a:p>
          <a:p>
            <a:pPr algn="ctr"/>
            <a:r>
              <a:rPr lang="en-US" sz="1400" dirty="0" smtClean="0"/>
              <a:t>Click on applicable button.</a:t>
            </a:r>
          </a:p>
        </p:txBody>
      </p:sp>
      <p:cxnSp>
        <p:nvCxnSpPr>
          <p:cNvPr id="6" name="Straight Arrow Connector 5"/>
          <p:cNvCxnSpPr/>
          <p:nvPr/>
        </p:nvCxnSpPr>
        <p:spPr>
          <a:xfrm>
            <a:off x="2192720" y="1042677"/>
            <a:ext cx="779080" cy="55752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192720" y="1042677"/>
            <a:ext cx="2455480" cy="55752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3"/>
          <a:stretch>
            <a:fillRect/>
          </a:stretch>
        </p:blipFill>
        <p:spPr>
          <a:xfrm>
            <a:off x="3657600" y="1945723"/>
            <a:ext cx="3747616" cy="4830742"/>
          </a:xfrm>
          <a:prstGeom prst="rect">
            <a:avLst/>
          </a:prstGeom>
          <a:ln>
            <a:solidFill>
              <a:schemeClr val="tx1"/>
            </a:solidFill>
          </a:ln>
        </p:spPr>
      </p:pic>
      <p:sp>
        <p:nvSpPr>
          <p:cNvPr id="19" name="TextBox 18"/>
          <p:cNvSpPr txBox="1"/>
          <p:nvPr/>
        </p:nvSpPr>
        <p:spPr>
          <a:xfrm>
            <a:off x="457200" y="2765559"/>
            <a:ext cx="2453977" cy="1384995"/>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Enter applicable information for:</a:t>
            </a:r>
          </a:p>
          <a:p>
            <a:pPr algn="ctr"/>
            <a:r>
              <a:rPr lang="en-US" sz="1400" dirty="0" smtClean="0"/>
              <a:t>Rated NCO/OFFICER,</a:t>
            </a:r>
          </a:p>
          <a:p>
            <a:pPr algn="ctr"/>
            <a:r>
              <a:rPr lang="en-US" sz="1400" dirty="0" smtClean="0"/>
              <a:t>Senior Rater,</a:t>
            </a:r>
          </a:p>
          <a:p>
            <a:pPr algn="ctr"/>
            <a:r>
              <a:rPr lang="en-US" sz="1400" dirty="0" smtClean="0"/>
              <a:t>Reviewer (if applicable on </a:t>
            </a:r>
            <a:r>
              <a:rPr lang="en-US" sz="1400" dirty="0" err="1" smtClean="0"/>
              <a:t>NCOERs</a:t>
            </a:r>
            <a:r>
              <a:rPr lang="en-US" sz="1400" dirty="0" smtClean="0"/>
              <a:t> only)</a:t>
            </a:r>
          </a:p>
        </p:txBody>
      </p:sp>
      <p:cxnSp>
        <p:nvCxnSpPr>
          <p:cNvPr id="20" name="Straight Arrow Connector 19"/>
          <p:cNvCxnSpPr>
            <a:stCxn id="19" idx="3"/>
          </p:cNvCxnSpPr>
          <p:nvPr/>
        </p:nvCxnSpPr>
        <p:spPr>
          <a:xfrm flipV="1">
            <a:off x="2911177" y="3200401"/>
            <a:ext cx="822623" cy="25765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9" idx="3"/>
          </p:cNvCxnSpPr>
          <p:nvPr/>
        </p:nvCxnSpPr>
        <p:spPr>
          <a:xfrm>
            <a:off x="2911177" y="3458057"/>
            <a:ext cx="898823" cy="187594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9" idx="3"/>
          </p:cNvCxnSpPr>
          <p:nvPr/>
        </p:nvCxnSpPr>
        <p:spPr>
          <a:xfrm>
            <a:off x="2911177" y="3458057"/>
            <a:ext cx="822623" cy="286654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9157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2911177" y="3048000"/>
            <a:ext cx="3644079" cy="3728646"/>
          </a:xfrm>
          <a:prstGeom prst="rect">
            <a:avLst/>
          </a:prstGeom>
          <a:ln>
            <a:solidFill>
              <a:schemeClr val="tx1"/>
            </a:solidFill>
          </a:ln>
        </p:spPr>
      </p:pic>
      <p:pic>
        <p:nvPicPr>
          <p:cNvPr id="3" name="Picture 2"/>
          <p:cNvPicPr>
            <a:picLocks noChangeAspect="1"/>
          </p:cNvPicPr>
          <p:nvPr/>
        </p:nvPicPr>
        <p:blipFill>
          <a:blip r:embed="rId3"/>
          <a:stretch>
            <a:fillRect/>
          </a:stretch>
        </p:blipFill>
        <p:spPr>
          <a:xfrm>
            <a:off x="4733216" y="990600"/>
            <a:ext cx="4038600" cy="1873327"/>
          </a:xfrm>
          <a:prstGeom prst="rect">
            <a:avLst/>
          </a:prstGeom>
          <a:ln>
            <a:solidFill>
              <a:schemeClr val="tx1"/>
            </a:solidFill>
          </a:ln>
        </p:spPr>
      </p:pic>
      <p:sp>
        <p:nvSpPr>
          <p:cNvPr id="2" name="Title 1"/>
          <p:cNvSpPr>
            <a:spLocks noGrp="1"/>
          </p:cNvSpPr>
          <p:nvPr>
            <p:ph type="title"/>
          </p:nvPr>
        </p:nvSpPr>
        <p:spPr>
          <a:xfrm>
            <a:off x="457200" y="0"/>
            <a:ext cx="8229600" cy="1143000"/>
          </a:xfrm>
        </p:spPr>
        <p:txBody>
          <a:bodyPr/>
          <a:lstStyle/>
          <a:p>
            <a:r>
              <a:rPr lang="en-US" b="1" dirty="0" smtClean="0"/>
              <a:t>Creating a Support Form</a:t>
            </a:r>
            <a:endParaRPr lang="en-US" b="1" dirty="0"/>
          </a:p>
        </p:txBody>
      </p:sp>
      <p:sp>
        <p:nvSpPr>
          <p:cNvPr id="5" name="TextBox 4"/>
          <p:cNvSpPr txBox="1"/>
          <p:nvPr/>
        </p:nvSpPr>
        <p:spPr>
          <a:xfrm>
            <a:off x="1025227" y="1353024"/>
            <a:ext cx="3314700" cy="738664"/>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Confirm applicable information is correct.</a:t>
            </a:r>
          </a:p>
          <a:p>
            <a:pPr algn="ctr"/>
            <a:r>
              <a:rPr lang="en-US" sz="1400" b="1" dirty="0" smtClean="0"/>
              <a:t>Click “NEXT”</a:t>
            </a:r>
            <a:endParaRPr lang="en-US" sz="1400" dirty="0" smtClean="0"/>
          </a:p>
        </p:txBody>
      </p:sp>
      <p:sp>
        <p:nvSpPr>
          <p:cNvPr id="19" name="TextBox 18"/>
          <p:cNvSpPr txBox="1"/>
          <p:nvPr/>
        </p:nvSpPr>
        <p:spPr>
          <a:xfrm>
            <a:off x="228600" y="3491258"/>
            <a:ext cx="2453977" cy="523220"/>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Complete filling out the Section I Admin data.</a:t>
            </a:r>
          </a:p>
        </p:txBody>
      </p:sp>
      <p:cxnSp>
        <p:nvCxnSpPr>
          <p:cNvPr id="23" name="Straight Arrow Connector 22"/>
          <p:cNvCxnSpPr>
            <a:stCxn id="19" idx="3"/>
          </p:cNvCxnSpPr>
          <p:nvPr/>
        </p:nvCxnSpPr>
        <p:spPr>
          <a:xfrm>
            <a:off x="2682577" y="3752868"/>
            <a:ext cx="1051223" cy="150493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339927" y="2091688"/>
            <a:ext cx="2899073" cy="73544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339927" y="1066800"/>
            <a:ext cx="2945989" cy="29706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28600" y="4793117"/>
            <a:ext cx="2453977" cy="1169551"/>
          </a:xfrm>
          <a:prstGeom prst="rect">
            <a:avLst/>
          </a:prstGeom>
          <a:solidFill>
            <a:srgbClr val="92D050"/>
          </a:solidFill>
          <a:ln w="38100">
            <a:solidFill>
              <a:srgbClr val="FFC000"/>
            </a:solidFill>
          </a:ln>
        </p:spPr>
        <p:txBody>
          <a:bodyPr wrap="square" rtlCol="0" anchor="ctr">
            <a:spAutoFit/>
          </a:bodyPr>
          <a:lstStyle/>
          <a:p>
            <a:pPr algn="ctr"/>
            <a:r>
              <a:rPr lang="en-US" sz="1400" b="1" dirty="0" smtClean="0"/>
              <a:t>Click “NEXT,” and complete Section II Authentication </a:t>
            </a:r>
          </a:p>
          <a:p>
            <a:pPr algn="ctr"/>
            <a:r>
              <a:rPr lang="en-US" sz="1400" b="1" dirty="0" smtClean="0"/>
              <a:t>(Rater/ Senior Rater/ Reviewer Info)</a:t>
            </a:r>
          </a:p>
        </p:txBody>
      </p:sp>
    </p:spTree>
    <p:extLst>
      <p:ext uri="{BB962C8B-B14F-4D97-AF65-F5344CB8AC3E}">
        <p14:creationId xmlns:p14="http://schemas.microsoft.com/office/powerpoint/2010/main" val="2828529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7183</TotalTime>
  <Words>2216</Words>
  <Application>Microsoft Office PowerPoint</Application>
  <PresentationFormat>On-screen Show (4:3)</PresentationFormat>
  <Paragraphs>207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Verdana</vt:lpstr>
      <vt:lpstr>Wingdings</vt:lpstr>
      <vt:lpstr>Default Design</vt:lpstr>
      <vt:lpstr>PowerPoint Presentation</vt:lpstr>
      <vt:lpstr>EES NOTE</vt:lpstr>
      <vt:lpstr>Agenda</vt:lpstr>
      <vt:lpstr>References</vt:lpstr>
      <vt:lpstr>Navigating EES</vt:lpstr>
      <vt:lpstr>Responsibilities</vt:lpstr>
      <vt:lpstr>Responsibilities, cont.</vt:lpstr>
      <vt:lpstr>Creating a Support Form</vt:lpstr>
      <vt:lpstr>Creating a Support Form</vt:lpstr>
      <vt:lpstr>Creating a Support Form</vt:lpstr>
      <vt:lpstr>Create an Evaluation</vt:lpstr>
      <vt:lpstr>Create an Evaluation</vt:lpstr>
      <vt:lpstr>Completing an Evaluation</vt:lpstr>
      <vt:lpstr>Evaluation Process</vt:lpstr>
      <vt:lpstr>Assigning Delegates</vt:lpstr>
      <vt:lpstr>Assigning Delegates</vt:lpstr>
      <vt:lpstr>Assigning Delegates</vt:lpstr>
      <vt:lpstr>Assigning Delegates</vt:lpstr>
      <vt:lpstr>Profiling</vt:lpstr>
      <vt:lpstr>Profiling, cont.</vt:lpstr>
      <vt:lpstr>Profiling, cont.</vt:lpstr>
      <vt:lpstr>Types of Evals</vt:lpstr>
      <vt:lpstr>Major Issues</vt:lpstr>
      <vt:lpstr>PowerPoint Presentation</vt:lpstr>
    </vt:vector>
  </TitlesOfParts>
  <Company>InterPublicGroup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Army Strong INSERT LOGO</dc:title>
  <dc:creator>sara.gavin</dc:creator>
  <cp:lastModifiedBy>McMahan, Curtis S CTR USA TRADOC</cp:lastModifiedBy>
  <cp:revision>175</cp:revision>
  <dcterms:created xsi:type="dcterms:W3CDTF">2006-09-29T05:40:26Z</dcterms:created>
  <dcterms:modified xsi:type="dcterms:W3CDTF">2016-07-13T14:49:53Z</dcterms:modified>
</cp:coreProperties>
</file>