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4.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8" r:id="rId2"/>
    <p:sldMasterId id="2147483693" r:id="rId3"/>
  </p:sldMasterIdLst>
  <p:notesMasterIdLst>
    <p:notesMasterId r:id="rId11"/>
  </p:notesMasterIdLst>
  <p:sldIdLst>
    <p:sldId id="257" r:id="rId4"/>
    <p:sldId id="260" r:id="rId5"/>
    <p:sldId id="270" r:id="rId6"/>
    <p:sldId id="272" r:id="rId7"/>
    <p:sldId id="273" r:id="rId8"/>
    <p:sldId id="274" r:id="rId9"/>
    <p:sldId id="271"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94" d="100"/>
          <a:sy n="94" d="100"/>
        </p:scale>
        <p:origin x="-970" y="-6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45C234-6594-4657-880D-1673C599AD49}" type="datetimeFigureOut">
              <a:rPr lang="en-US" smtClean="0"/>
              <a:pPr/>
              <a:t>2/9/2015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7537F8A-DF5E-4C23-AA0D-F5884A3DAC90}" type="slidenum">
              <a:rPr lang="en-US" smtClean="0"/>
              <a:pPr/>
              <a:t>‹#›</a:t>
            </a:fld>
            <a:endParaRPr lang="en-US"/>
          </a:p>
        </p:txBody>
      </p:sp>
    </p:spTree>
    <p:extLst>
      <p:ext uri="{BB962C8B-B14F-4D97-AF65-F5344CB8AC3E}">
        <p14:creationId xmlns:p14="http://schemas.microsoft.com/office/powerpoint/2010/main" xmlns="" val="1842937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51005D4-6AF1-4A80-9EC0-E389AD7956D4}"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xmlns="" val="3892674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98373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708590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2874222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881408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592142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79014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809558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922245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143000"/>
          </a:xfrm>
          <a:prstGeom prst="rect">
            <a:avLst/>
          </a:prstGeom>
        </p:spPr>
        <p:txBody>
          <a:bodyPr/>
          <a:lstStyle>
            <a:lvl1pPr>
              <a:defRPr sz="3200"/>
            </a:lvl1pPr>
          </a:lstStyle>
          <a:p>
            <a:r>
              <a:rPr lang="en-US" dirty="0" smtClean="0"/>
              <a:t>Click to edit Master title style</a:t>
            </a:r>
            <a:endParaRPr lang="en-US" dirty="0"/>
          </a:p>
        </p:txBody>
      </p:sp>
      <p:sp>
        <p:nvSpPr>
          <p:cNvPr id="3" name="Slide Number Placeholder 6"/>
          <p:cNvSpPr>
            <a:spLocks noGrp="1"/>
          </p:cNvSpPr>
          <p:nvPr>
            <p:ph type="sldNum" sz="quarter" idx="10"/>
          </p:nvPr>
        </p:nvSpPr>
        <p:spPr>
          <a:xfrm>
            <a:off x="6948488" y="6553200"/>
            <a:ext cx="2133600" cy="152400"/>
          </a:xfrm>
          <a:prstGeom prst="rect">
            <a:avLst/>
          </a:prstGeom>
        </p:spPr>
        <p:txBody>
          <a:bodyPr vert="horz" wrap="square" lIns="91440" tIns="45720" rIns="91440" bIns="45720" numCol="1" anchor="t" anchorCtr="0" compatLnSpc="1">
            <a:prstTxWarp prst="textNoShape">
              <a:avLst/>
            </a:prstTxWarp>
          </a:bodyPr>
          <a:lstStyle>
            <a:lvl1pPr eaLnBrk="1" hangingPunct="1">
              <a:defRPr sz="800"/>
            </a:lvl1pPr>
          </a:lstStyle>
          <a:p>
            <a:pPr fontAlgn="base">
              <a:spcBef>
                <a:spcPct val="0"/>
              </a:spcBef>
              <a:spcAft>
                <a:spcPct val="0"/>
              </a:spcAft>
              <a:defRPr/>
            </a:pPr>
            <a:fld id="{18026F82-B974-4A9C-AE5F-D804A5EF9FCA}" type="slidenum">
              <a:rPr lang="en-US" altLang="en-US">
                <a:solidFill>
                  <a:srgbClr val="000000"/>
                </a:solidFill>
                <a:cs typeface="Arial" panose="020B0604020202020204" pitchFamily="34" charset="0"/>
              </a:rPr>
              <a:pPr fontAlgn="base">
                <a:spcBef>
                  <a:spcPct val="0"/>
                </a:spcBef>
                <a:spcAft>
                  <a:spcPct val="0"/>
                </a:spcAft>
                <a:defRPr/>
              </a:pPr>
              <a:t>‹#›</a:t>
            </a:fld>
            <a:endParaRPr lang="en-US" altLang="en-US">
              <a:solidFill>
                <a:srgbClr val="000000"/>
              </a:solidFill>
              <a:cs typeface="Arial" panose="020B0604020202020204" pitchFamily="34" charset="0"/>
            </a:endParaRPr>
          </a:p>
        </p:txBody>
      </p:sp>
      <p:sp>
        <p:nvSpPr>
          <p:cNvPr id="4" name="Footer Placeholder 3"/>
          <p:cNvSpPr>
            <a:spLocks noGrp="1" noChangeArrowheads="1"/>
          </p:cNvSpPr>
          <p:nvPr>
            <p:ph type="ftr" sz="quarter" idx="11"/>
          </p:nvPr>
        </p:nvSpPr>
        <p:spPr>
          <a:xfrm>
            <a:off x="3200400" y="6553200"/>
            <a:ext cx="3429000" cy="304800"/>
          </a:xfrm>
          <a:prstGeom prst="rect">
            <a:avLst/>
          </a:prstGeom>
        </p:spPr>
        <p:txBody>
          <a:bodyPr/>
          <a:lstStyle>
            <a:lvl1pPr algn="ctr" eaLnBrk="1" fontAlgn="auto" hangingPunct="1">
              <a:spcBef>
                <a:spcPts val="0"/>
              </a:spcBef>
              <a:spcAft>
                <a:spcPts val="0"/>
              </a:spcAft>
              <a:defRPr sz="800">
                <a:latin typeface="+mn-lt"/>
                <a:cs typeface="+mn-cs"/>
              </a:defRPr>
            </a:lvl1pPr>
          </a:lstStyle>
          <a:p>
            <a:pPr>
              <a:defRPr/>
            </a:pPr>
            <a:endParaRPr lang="en-US">
              <a:solidFill>
                <a:srgbClr val="000000"/>
              </a:solidFill>
            </a:endParaRPr>
          </a:p>
        </p:txBody>
      </p:sp>
    </p:spTree>
    <p:extLst>
      <p:ext uri="{BB962C8B-B14F-4D97-AF65-F5344CB8AC3E}">
        <p14:creationId xmlns:p14="http://schemas.microsoft.com/office/powerpoint/2010/main" xmlns="" val="3785203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Footer Placeholder 8"/>
          <p:cNvSpPr>
            <a:spLocks noGrp="1" noChangeArrowheads="1"/>
          </p:cNvSpPr>
          <p:nvPr>
            <p:ph type="ftr" sz="quarter" idx="10"/>
          </p:nvPr>
        </p:nvSpPr>
        <p:spPr>
          <a:xfrm>
            <a:off x="0" y="-39688"/>
            <a:ext cx="9144000" cy="196851"/>
          </a:xfrm>
          <a:prstGeom prst="rect">
            <a:avLst/>
          </a:prstGeom>
        </p:spPr>
        <p:txBody>
          <a:bodyPr/>
          <a:lstStyle>
            <a:lvl1pPr eaLnBrk="1" fontAlgn="auto" hangingPunct="1">
              <a:spcBef>
                <a:spcPts val="0"/>
              </a:spcBef>
              <a:spcAft>
                <a:spcPts val="0"/>
              </a:spcAft>
              <a:defRPr>
                <a:latin typeface="+mn-lt"/>
                <a:cs typeface="+mn-cs"/>
              </a:defRPr>
            </a:lvl1pPr>
          </a:lstStyle>
          <a:p>
            <a:pPr>
              <a:defRPr/>
            </a:pPr>
            <a:r>
              <a:rPr lang="en-US">
                <a:solidFill>
                  <a:srgbClr val="000000"/>
                </a:solidFill>
              </a:rPr>
              <a:t>Unclassified//FOUO</a:t>
            </a:r>
          </a:p>
        </p:txBody>
      </p:sp>
    </p:spTree>
    <p:extLst>
      <p:ext uri="{BB962C8B-B14F-4D97-AF65-F5344CB8AC3E}">
        <p14:creationId xmlns:p14="http://schemas.microsoft.com/office/powerpoint/2010/main" xmlns="" val="10125229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143000"/>
          </a:xfrm>
          <a:prstGeom prst="rect">
            <a:avLst/>
          </a:prstGeom>
        </p:spPr>
        <p:txBody>
          <a:bodyPr/>
          <a:lstStyle>
            <a:lvl1pPr>
              <a:defRPr sz="3200"/>
            </a:lvl1pPr>
          </a:lstStyle>
          <a:p>
            <a:r>
              <a:rPr lang="en-US" dirty="0" smtClean="0"/>
              <a:t>Click to edit Master title style</a:t>
            </a:r>
            <a:endParaRPr lang="en-US" dirty="0"/>
          </a:p>
        </p:txBody>
      </p:sp>
      <p:sp>
        <p:nvSpPr>
          <p:cNvPr id="3" name="Slide Number Placeholder 6"/>
          <p:cNvSpPr>
            <a:spLocks noGrp="1"/>
          </p:cNvSpPr>
          <p:nvPr>
            <p:ph type="sldNum" sz="quarter" idx="10"/>
          </p:nvPr>
        </p:nvSpPr>
        <p:spPr>
          <a:xfrm>
            <a:off x="6948488" y="6553200"/>
            <a:ext cx="2133600" cy="152400"/>
          </a:xfrm>
          <a:prstGeom prst="rect">
            <a:avLst/>
          </a:prstGeom>
        </p:spPr>
        <p:txBody>
          <a:bodyPr vert="horz" wrap="square" lIns="91440" tIns="45720" rIns="91440" bIns="45720" numCol="1" anchor="t" anchorCtr="0" compatLnSpc="1">
            <a:prstTxWarp prst="textNoShape">
              <a:avLst/>
            </a:prstTxWarp>
          </a:bodyPr>
          <a:lstStyle>
            <a:lvl1pPr eaLnBrk="1" hangingPunct="1">
              <a:defRPr sz="800"/>
            </a:lvl1pPr>
          </a:lstStyle>
          <a:p>
            <a:pPr fontAlgn="base">
              <a:spcBef>
                <a:spcPct val="0"/>
              </a:spcBef>
              <a:spcAft>
                <a:spcPct val="0"/>
              </a:spcAft>
              <a:defRPr/>
            </a:pPr>
            <a:fld id="{FDC68FE1-1E10-413C-8B56-851AC3D1A4C5}" type="slidenum">
              <a:rPr lang="en-US" altLang="en-US">
                <a:solidFill>
                  <a:srgbClr val="000000"/>
                </a:solidFill>
                <a:cs typeface="Arial" panose="020B0604020202020204" pitchFamily="34" charset="0"/>
              </a:rPr>
              <a:pPr fontAlgn="base">
                <a:spcBef>
                  <a:spcPct val="0"/>
                </a:spcBef>
                <a:spcAft>
                  <a:spcPct val="0"/>
                </a:spcAft>
                <a:defRPr/>
              </a:pPr>
              <a:t>‹#›</a:t>
            </a:fld>
            <a:endParaRPr lang="en-US" altLang="en-US">
              <a:solidFill>
                <a:srgbClr val="000000"/>
              </a:solidFill>
              <a:cs typeface="Arial" panose="020B0604020202020204" pitchFamily="34" charset="0"/>
            </a:endParaRPr>
          </a:p>
        </p:txBody>
      </p:sp>
      <p:sp>
        <p:nvSpPr>
          <p:cNvPr id="4" name="Footer Placeholder 3"/>
          <p:cNvSpPr>
            <a:spLocks noGrp="1" noChangeArrowheads="1"/>
          </p:cNvSpPr>
          <p:nvPr>
            <p:ph type="ftr" sz="quarter" idx="11"/>
          </p:nvPr>
        </p:nvSpPr>
        <p:spPr>
          <a:xfrm>
            <a:off x="3200400" y="6553200"/>
            <a:ext cx="3429000" cy="304800"/>
          </a:xfrm>
          <a:prstGeom prst="rect">
            <a:avLst/>
          </a:prstGeom>
        </p:spPr>
        <p:txBody>
          <a:bodyPr/>
          <a:lstStyle>
            <a:lvl1pPr algn="ctr" eaLnBrk="1" fontAlgn="auto" hangingPunct="1">
              <a:spcBef>
                <a:spcPts val="0"/>
              </a:spcBef>
              <a:spcAft>
                <a:spcPts val="0"/>
              </a:spcAft>
              <a:defRPr sz="800">
                <a:latin typeface="+mn-lt"/>
                <a:cs typeface="+mn-cs"/>
              </a:defRPr>
            </a:lvl1pPr>
          </a:lstStyle>
          <a:p>
            <a:pPr>
              <a:defRPr/>
            </a:pPr>
            <a:endParaRPr lang="en-US">
              <a:solidFill>
                <a:srgbClr val="000000"/>
              </a:solidFill>
            </a:endParaRPr>
          </a:p>
        </p:txBody>
      </p:sp>
    </p:spTree>
    <p:extLst>
      <p:ext uri="{BB962C8B-B14F-4D97-AF65-F5344CB8AC3E}">
        <p14:creationId xmlns:p14="http://schemas.microsoft.com/office/powerpoint/2010/main" xmlns="" val="98293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35CA8D41-2166-4765-AE53-CFE3234B2E9A}" type="slidenum">
              <a:rPr lang="en-US" altLang="en-US">
                <a:solidFill>
                  <a:prstClr val="black"/>
                </a:solidFill>
              </a:rPr>
              <a:pPr/>
              <a:t>‹#›</a:t>
            </a:fld>
            <a:endParaRPr lang="en-US" altLang="en-US">
              <a:solidFill>
                <a:prstClr val="black"/>
              </a:solidFill>
            </a:endParaRPr>
          </a:p>
        </p:txBody>
      </p:sp>
    </p:spTree>
    <p:extLst>
      <p:ext uri="{BB962C8B-B14F-4D97-AF65-F5344CB8AC3E}">
        <p14:creationId xmlns:p14="http://schemas.microsoft.com/office/powerpoint/2010/main" xmlns="" val="1315207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Stay-Danger-Strong-Banners"/>
          <p:cNvPicPr>
            <a:picLocks noChangeAspect="1" noChangeArrowheads="1"/>
          </p:cNvPicPr>
          <p:nvPr userDrawn="1"/>
        </p:nvPicPr>
        <p:blipFill>
          <a:blip r:embed="rId2" cstate="print">
            <a:lum bright="32000"/>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xmlns="" val="3802040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271873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0927101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4827707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8637500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34662625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2513618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3290024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8396420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935722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85108F1-C070-4C3F-BA93-AA5A05304190}" type="datetimeFigureOut">
              <a:rPr lang="en-US">
                <a:solidFill>
                  <a:prstClr val="black"/>
                </a:solidFill>
              </a:rPr>
              <a:pPr/>
              <a:t>2/9/2015</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0554F2F-DB57-4C2F-95AF-DF7ECA6EAEE4}"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21305582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1007843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143000"/>
          </a:xfrm>
          <a:prstGeom prst="rect">
            <a:avLst/>
          </a:prstGeom>
        </p:spPr>
        <p:txBody>
          <a:bodyPr/>
          <a:lstStyle>
            <a:lvl1pPr>
              <a:defRPr sz="3200"/>
            </a:lvl1pPr>
          </a:lstStyle>
          <a:p>
            <a:r>
              <a:rPr lang="en-US" dirty="0" smtClean="0"/>
              <a:t>Click to edit Master title style</a:t>
            </a:r>
            <a:endParaRPr lang="en-US" dirty="0"/>
          </a:p>
        </p:txBody>
      </p:sp>
      <p:sp>
        <p:nvSpPr>
          <p:cNvPr id="3" name="Slide Number Placeholder 6"/>
          <p:cNvSpPr>
            <a:spLocks noGrp="1"/>
          </p:cNvSpPr>
          <p:nvPr>
            <p:ph type="sldNum" sz="quarter" idx="10"/>
          </p:nvPr>
        </p:nvSpPr>
        <p:spPr>
          <a:xfrm>
            <a:off x="6948488" y="6553200"/>
            <a:ext cx="2133600" cy="152400"/>
          </a:xfrm>
          <a:prstGeom prst="rect">
            <a:avLst/>
          </a:prstGeom>
        </p:spPr>
        <p:txBody>
          <a:bodyPr vert="horz" wrap="square" lIns="91440" tIns="45720" rIns="91440" bIns="45720" numCol="1" anchor="t" anchorCtr="0" compatLnSpc="1">
            <a:prstTxWarp prst="textNoShape">
              <a:avLst/>
            </a:prstTxWarp>
          </a:bodyPr>
          <a:lstStyle>
            <a:lvl1pPr eaLnBrk="1" hangingPunct="1">
              <a:defRPr sz="800"/>
            </a:lvl1pPr>
          </a:lstStyle>
          <a:p>
            <a:pPr fontAlgn="base">
              <a:spcBef>
                <a:spcPct val="0"/>
              </a:spcBef>
              <a:spcAft>
                <a:spcPct val="0"/>
              </a:spcAft>
              <a:defRPr/>
            </a:pPr>
            <a:fld id="{E430CD90-357D-4185-8D8C-25E0F3EE4210}" type="slidenum">
              <a:rPr lang="en-US" altLang="en-US">
                <a:solidFill>
                  <a:srgbClr val="000000"/>
                </a:solidFill>
                <a:cs typeface="Arial" panose="020B0604020202020204" pitchFamily="34" charset="0"/>
              </a:rPr>
              <a:pPr fontAlgn="base">
                <a:spcBef>
                  <a:spcPct val="0"/>
                </a:spcBef>
                <a:spcAft>
                  <a:spcPct val="0"/>
                </a:spcAft>
                <a:defRPr/>
              </a:pPr>
              <a:t>‹#›</a:t>
            </a:fld>
            <a:endParaRPr lang="en-US" altLang="en-US">
              <a:solidFill>
                <a:srgbClr val="000000"/>
              </a:solidFill>
              <a:cs typeface="Arial" panose="020B0604020202020204" pitchFamily="34" charset="0"/>
            </a:endParaRPr>
          </a:p>
        </p:txBody>
      </p:sp>
      <p:sp>
        <p:nvSpPr>
          <p:cNvPr id="4" name="Footer Placeholder 3"/>
          <p:cNvSpPr>
            <a:spLocks noGrp="1" noChangeArrowheads="1"/>
          </p:cNvSpPr>
          <p:nvPr>
            <p:ph type="ftr" sz="quarter" idx="11"/>
          </p:nvPr>
        </p:nvSpPr>
        <p:spPr>
          <a:xfrm>
            <a:off x="3200400" y="6553200"/>
            <a:ext cx="3429000" cy="304800"/>
          </a:xfrm>
          <a:prstGeom prst="rect">
            <a:avLst/>
          </a:prstGeom>
        </p:spPr>
        <p:txBody>
          <a:bodyPr/>
          <a:lstStyle>
            <a:lvl1pPr algn="ctr" eaLnBrk="1" fontAlgn="auto" hangingPunct="1">
              <a:spcBef>
                <a:spcPts val="0"/>
              </a:spcBef>
              <a:spcAft>
                <a:spcPts val="0"/>
              </a:spcAft>
              <a:defRPr sz="800">
                <a:latin typeface="+mn-lt"/>
                <a:cs typeface="+mn-cs"/>
              </a:defRPr>
            </a:lvl1pPr>
          </a:lstStyle>
          <a:p>
            <a:pPr>
              <a:defRPr/>
            </a:pPr>
            <a:endParaRPr lang="en-US">
              <a:solidFill>
                <a:srgbClr val="000000"/>
              </a:solidFill>
            </a:endParaRPr>
          </a:p>
        </p:txBody>
      </p:sp>
    </p:spTree>
    <p:extLst>
      <p:ext uri="{BB962C8B-B14F-4D97-AF65-F5344CB8AC3E}">
        <p14:creationId xmlns:p14="http://schemas.microsoft.com/office/powerpoint/2010/main" xmlns="" val="2850511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Footer Placeholder 8"/>
          <p:cNvSpPr>
            <a:spLocks noGrp="1" noChangeArrowheads="1"/>
          </p:cNvSpPr>
          <p:nvPr>
            <p:ph type="ftr" sz="quarter" idx="10"/>
          </p:nvPr>
        </p:nvSpPr>
        <p:spPr>
          <a:xfrm>
            <a:off x="0" y="-39688"/>
            <a:ext cx="9144000" cy="196851"/>
          </a:xfrm>
          <a:prstGeom prst="rect">
            <a:avLst/>
          </a:prstGeom>
        </p:spPr>
        <p:txBody>
          <a:bodyPr/>
          <a:lstStyle>
            <a:lvl1pPr eaLnBrk="1" fontAlgn="auto" hangingPunct="1">
              <a:spcBef>
                <a:spcPts val="0"/>
              </a:spcBef>
              <a:spcAft>
                <a:spcPts val="0"/>
              </a:spcAft>
              <a:defRPr>
                <a:latin typeface="+mn-lt"/>
                <a:cs typeface="+mn-cs"/>
              </a:defRPr>
            </a:lvl1pPr>
          </a:lstStyle>
          <a:p>
            <a:pPr>
              <a:defRPr/>
            </a:pPr>
            <a:r>
              <a:rPr lang="en-US">
                <a:solidFill>
                  <a:srgbClr val="000000"/>
                </a:solidFill>
              </a:rPr>
              <a:t>Unclassified//FOUO</a:t>
            </a:r>
          </a:p>
        </p:txBody>
      </p:sp>
    </p:spTree>
    <p:extLst>
      <p:ext uri="{BB962C8B-B14F-4D97-AF65-F5344CB8AC3E}">
        <p14:creationId xmlns:p14="http://schemas.microsoft.com/office/powerpoint/2010/main" xmlns="" val="39776228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143000"/>
          </a:xfrm>
          <a:prstGeom prst="rect">
            <a:avLst/>
          </a:prstGeom>
        </p:spPr>
        <p:txBody>
          <a:bodyPr/>
          <a:lstStyle>
            <a:lvl1pPr>
              <a:defRPr sz="3200"/>
            </a:lvl1pPr>
          </a:lstStyle>
          <a:p>
            <a:r>
              <a:rPr lang="en-US" dirty="0" smtClean="0"/>
              <a:t>Click to edit Master title style</a:t>
            </a:r>
            <a:endParaRPr lang="en-US" dirty="0"/>
          </a:p>
        </p:txBody>
      </p:sp>
      <p:sp>
        <p:nvSpPr>
          <p:cNvPr id="3" name="Slide Number Placeholder 6"/>
          <p:cNvSpPr>
            <a:spLocks noGrp="1"/>
          </p:cNvSpPr>
          <p:nvPr>
            <p:ph type="sldNum" sz="quarter" idx="10"/>
          </p:nvPr>
        </p:nvSpPr>
        <p:spPr>
          <a:xfrm>
            <a:off x="6948488" y="6553200"/>
            <a:ext cx="2133600" cy="152400"/>
          </a:xfrm>
          <a:prstGeom prst="rect">
            <a:avLst/>
          </a:prstGeom>
        </p:spPr>
        <p:txBody>
          <a:bodyPr vert="horz" wrap="square" lIns="91440" tIns="45720" rIns="91440" bIns="45720" numCol="1" anchor="t" anchorCtr="0" compatLnSpc="1">
            <a:prstTxWarp prst="textNoShape">
              <a:avLst/>
            </a:prstTxWarp>
          </a:bodyPr>
          <a:lstStyle>
            <a:lvl1pPr eaLnBrk="1" hangingPunct="1">
              <a:defRPr sz="800"/>
            </a:lvl1pPr>
          </a:lstStyle>
          <a:p>
            <a:pPr fontAlgn="base">
              <a:spcBef>
                <a:spcPct val="0"/>
              </a:spcBef>
              <a:spcAft>
                <a:spcPct val="0"/>
              </a:spcAft>
              <a:defRPr/>
            </a:pPr>
            <a:fld id="{BB7281DF-0C6A-407F-A11A-B21354313878}" type="slidenum">
              <a:rPr lang="en-US" altLang="en-US">
                <a:solidFill>
                  <a:srgbClr val="000000"/>
                </a:solidFill>
                <a:cs typeface="Arial" panose="020B0604020202020204" pitchFamily="34" charset="0"/>
              </a:rPr>
              <a:pPr fontAlgn="base">
                <a:spcBef>
                  <a:spcPct val="0"/>
                </a:spcBef>
                <a:spcAft>
                  <a:spcPct val="0"/>
                </a:spcAft>
                <a:defRPr/>
              </a:pPr>
              <a:t>‹#›</a:t>
            </a:fld>
            <a:endParaRPr lang="en-US" altLang="en-US">
              <a:solidFill>
                <a:srgbClr val="000000"/>
              </a:solidFill>
              <a:cs typeface="Arial" panose="020B0604020202020204" pitchFamily="34" charset="0"/>
            </a:endParaRPr>
          </a:p>
        </p:txBody>
      </p:sp>
      <p:sp>
        <p:nvSpPr>
          <p:cNvPr id="4" name="Footer Placeholder 3"/>
          <p:cNvSpPr>
            <a:spLocks noGrp="1" noChangeArrowheads="1"/>
          </p:cNvSpPr>
          <p:nvPr>
            <p:ph type="ftr" sz="quarter" idx="11"/>
          </p:nvPr>
        </p:nvSpPr>
        <p:spPr>
          <a:xfrm>
            <a:off x="3200400" y="6553200"/>
            <a:ext cx="3429000" cy="304800"/>
          </a:xfrm>
          <a:prstGeom prst="rect">
            <a:avLst/>
          </a:prstGeom>
        </p:spPr>
        <p:txBody>
          <a:bodyPr/>
          <a:lstStyle>
            <a:lvl1pPr algn="ctr" eaLnBrk="1" fontAlgn="auto" hangingPunct="1">
              <a:spcBef>
                <a:spcPts val="0"/>
              </a:spcBef>
              <a:spcAft>
                <a:spcPts val="0"/>
              </a:spcAft>
              <a:defRPr sz="800">
                <a:latin typeface="+mn-lt"/>
                <a:cs typeface="+mn-cs"/>
              </a:defRPr>
            </a:lvl1pPr>
          </a:lstStyle>
          <a:p>
            <a:pPr>
              <a:defRPr/>
            </a:pPr>
            <a:endParaRPr lang="en-US">
              <a:solidFill>
                <a:srgbClr val="000000"/>
              </a:solidFill>
            </a:endParaRPr>
          </a:p>
        </p:txBody>
      </p:sp>
    </p:spTree>
    <p:extLst>
      <p:ext uri="{BB962C8B-B14F-4D97-AF65-F5344CB8AC3E}">
        <p14:creationId xmlns:p14="http://schemas.microsoft.com/office/powerpoint/2010/main" xmlns="" val="29404253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3_Storyboard">
    <p:spTree>
      <p:nvGrpSpPr>
        <p:cNvPr id="1" name=""/>
        <p:cNvGrpSpPr/>
        <p:nvPr/>
      </p:nvGrpSpPr>
      <p:grpSpPr>
        <a:xfrm>
          <a:off x="0" y="0"/>
          <a:ext cx="0" cy="0"/>
          <a:chOff x="0" y="0"/>
          <a:chExt cx="0" cy="0"/>
        </a:xfrm>
      </p:grpSpPr>
      <p:sp>
        <p:nvSpPr>
          <p:cNvPr id="5" name="Rectangle 4"/>
          <p:cNvSpPr/>
          <p:nvPr userDrawn="1"/>
        </p:nvSpPr>
        <p:spPr>
          <a:xfrm>
            <a:off x="4689475" y="1135063"/>
            <a:ext cx="4343400" cy="52578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endParaRPr>
          </a:p>
        </p:txBody>
      </p:sp>
      <p:sp>
        <p:nvSpPr>
          <p:cNvPr id="7" name="TextBox 6"/>
          <p:cNvSpPr txBox="1">
            <a:spLocks noChangeArrowheads="1"/>
          </p:cNvSpPr>
          <p:nvPr userDrawn="1"/>
        </p:nvSpPr>
        <p:spPr bwMode="auto">
          <a:xfrm>
            <a:off x="4689475" y="1135063"/>
            <a:ext cx="4338638"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defRPr/>
            </a:pPr>
            <a:r>
              <a:rPr lang="en-US" altLang="en-US" b="1" u="sng" smtClean="0">
                <a:solidFill>
                  <a:srgbClr val="000000"/>
                </a:solidFill>
              </a:rPr>
              <a:t>OPSUM</a:t>
            </a:r>
          </a:p>
        </p:txBody>
      </p:sp>
      <p:grpSp>
        <p:nvGrpSpPr>
          <p:cNvPr id="9" name="Group 16"/>
          <p:cNvGrpSpPr>
            <a:grpSpLocks/>
          </p:cNvGrpSpPr>
          <p:nvPr userDrawn="1"/>
        </p:nvGrpSpPr>
        <p:grpSpPr bwMode="auto">
          <a:xfrm>
            <a:off x="7394575" y="1169988"/>
            <a:ext cx="1674813" cy="1244600"/>
            <a:chOff x="2201784" y="3886200"/>
            <a:chExt cx="2105906" cy="2639287"/>
          </a:xfrm>
        </p:grpSpPr>
        <p:pic>
          <p:nvPicPr>
            <p:cNvPr id="10"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294082" y="3886200"/>
              <a:ext cx="1921310" cy="2639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Rectangle 10"/>
            <p:cNvSpPr/>
            <p:nvPr/>
          </p:nvSpPr>
          <p:spPr>
            <a:xfrm>
              <a:off x="2201784" y="6077087"/>
              <a:ext cx="2105906" cy="350469"/>
            </a:xfrm>
            <a:prstGeom prst="rect">
              <a:avLst/>
            </a:prstGeom>
            <a:solidFill>
              <a:sysClr val="window" lastClr="FFFFFF">
                <a:alpha val="25000"/>
              </a:sysClr>
            </a:solidFill>
            <a:ln w="12700" cap="flat" cmpd="sng" algn="ctr">
              <a:noFill/>
              <a:prstDash val="solid"/>
              <a:miter lim="800000"/>
            </a:ln>
            <a:effectLst>
              <a:softEdge rad="63500"/>
            </a:effectLst>
          </p:spPr>
          <p:txBody>
            <a:bodyPr anchor="ctr"/>
            <a:lstStyle/>
            <a:p>
              <a:pPr algn="ctr" eaLnBrk="0" fontAlgn="base" hangingPunct="0">
                <a:spcBef>
                  <a:spcPct val="0"/>
                </a:spcBef>
                <a:spcAft>
                  <a:spcPct val="0"/>
                </a:spcAft>
                <a:defRPr/>
              </a:pPr>
              <a:r>
                <a:rPr lang="en-US" b="1" kern="0" dirty="0">
                  <a:solidFill>
                    <a:srgbClr val="CC0000"/>
                  </a:solidFill>
                  <a:effectLst>
                    <a:outerShdw blurRad="38100" dist="38100" dir="2700000" algn="tl">
                      <a:srgbClr val="000000">
                        <a:alpha val="43137"/>
                      </a:srgbClr>
                    </a:outerShdw>
                  </a:effectLst>
                  <a:cs typeface="Arial" panose="020B0604020202020204" pitchFamily="34" charset="0"/>
                </a:rPr>
                <a:t>TEAMWORK</a:t>
              </a:r>
            </a:p>
          </p:txBody>
        </p:sp>
      </p:grpSp>
      <p:sp>
        <p:nvSpPr>
          <p:cNvPr id="2" name="Title 1"/>
          <p:cNvSpPr>
            <a:spLocks noGrp="1"/>
          </p:cNvSpPr>
          <p:nvPr>
            <p:ph type="title"/>
          </p:nvPr>
        </p:nvSpPr>
        <p:spPr>
          <a:xfrm>
            <a:off x="629841" y="324934"/>
            <a:ext cx="7886700" cy="609563"/>
          </a:xfrm>
          <a:prstGeom prst="rect">
            <a:avLst/>
          </a:prstGeom>
        </p:spPr>
        <p:txBody>
          <a:bodyPr/>
          <a:lstStyle/>
          <a:p>
            <a:r>
              <a:rPr lang="en-US" dirty="0" smtClean="0"/>
              <a:t>Click to edit Master title style</a:t>
            </a:r>
            <a:endParaRPr lang="en-US" dirty="0"/>
          </a:p>
        </p:txBody>
      </p:sp>
      <p:sp>
        <p:nvSpPr>
          <p:cNvPr id="6" name="Content Placeholder 5"/>
          <p:cNvSpPr>
            <a:spLocks noGrp="1"/>
          </p:cNvSpPr>
          <p:nvPr>
            <p:ph sz="quarter" idx="4"/>
          </p:nvPr>
        </p:nvSpPr>
        <p:spPr>
          <a:xfrm>
            <a:off x="4688685" y="1552574"/>
            <a:ext cx="4343400" cy="4840182"/>
          </a:xfrm>
          <a:prstGeom prst="rect">
            <a:avLst/>
          </a:prstGeom>
        </p:spPr>
        <p:txBody>
          <a:bodyPr/>
          <a:lstStyle>
            <a:lvl1pPr marL="0" indent="0">
              <a:buNone/>
              <a:defRPr/>
            </a:lvl1pPr>
          </a:lstStyle>
          <a:p>
            <a:pPr lvl="0"/>
            <a:r>
              <a:rPr lang="en-US" dirty="0" smtClean="0"/>
              <a:t>Click to edit Master text styles</a:t>
            </a:r>
          </a:p>
        </p:txBody>
      </p:sp>
      <p:sp>
        <p:nvSpPr>
          <p:cNvPr id="8" name="Picture Placeholder 7"/>
          <p:cNvSpPr>
            <a:spLocks noGrp="1"/>
          </p:cNvSpPr>
          <p:nvPr>
            <p:ph type="pic" sz="quarter" idx="10"/>
          </p:nvPr>
        </p:nvSpPr>
        <p:spPr>
          <a:xfrm>
            <a:off x="117772" y="1134956"/>
            <a:ext cx="4343400" cy="5257800"/>
          </a:xfrm>
          <a:prstGeom prst="rect">
            <a:avLst/>
          </a:prstGeom>
        </p:spPr>
        <p:txBody>
          <a:bodyPr/>
          <a:lstStyle/>
          <a:p>
            <a:pPr lvl="0"/>
            <a:endParaRPr lang="en-US" noProof="0"/>
          </a:p>
        </p:txBody>
      </p:sp>
      <p:sp>
        <p:nvSpPr>
          <p:cNvPr id="12" name="Slide Number Placeholder 5"/>
          <p:cNvSpPr>
            <a:spLocks noGrp="1"/>
          </p:cNvSpPr>
          <p:nvPr>
            <p:ph type="sldNum" sz="quarter" idx="11"/>
          </p:nvPr>
        </p:nvSpPr>
        <p:spPr>
          <a:xfrm>
            <a:off x="6970713" y="6542088"/>
            <a:ext cx="2057400" cy="365125"/>
          </a:xfrm>
          <a:prstGeom prst="rect">
            <a:avLst/>
          </a:prstGeom>
        </p:spPr>
        <p:txBody>
          <a:bodyPr/>
          <a:lstStyle>
            <a:lvl1pPr>
              <a:defRPr>
                <a:solidFill>
                  <a:prstClr val="black"/>
                </a:solidFill>
              </a:defRPr>
            </a:lvl1pPr>
          </a:lstStyle>
          <a:p>
            <a:pPr eaLnBrk="0" fontAlgn="base" hangingPunct="0">
              <a:spcBef>
                <a:spcPct val="0"/>
              </a:spcBef>
              <a:spcAft>
                <a:spcPct val="0"/>
              </a:spcAft>
              <a:defRPr/>
            </a:pPr>
            <a:fld id="{E14D21B2-82CC-4A09-A290-9A57EC42C0E8}" type="slidenum">
              <a:rPr lang="en-US">
                <a:cs typeface="Arial" panose="020B0604020202020204" pitchFamily="34" charset="0"/>
              </a:rPr>
              <a:pPr eaLnBrk="0" fontAlgn="base" hangingPunct="0">
                <a:spcBef>
                  <a:spcPct val="0"/>
                </a:spcBef>
                <a:spcAft>
                  <a:spcPct val="0"/>
                </a:spcAft>
                <a:defRPr/>
              </a:pPr>
              <a:t>‹#›</a:t>
            </a:fld>
            <a:endParaRPr lang="en-US">
              <a:cs typeface="Arial" panose="020B0604020202020204" pitchFamily="34" charset="0"/>
            </a:endParaRPr>
          </a:p>
        </p:txBody>
      </p:sp>
    </p:spTree>
    <p:extLst>
      <p:ext uri="{BB962C8B-B14F-4D97-AF65-F5344CB8AC3E}">
        <p14:creationId xmlns:p14="http://schemas.microsoft.com/office/powerpoint/2010/main" xmlns="" val="2324562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85108F1-C070-4C3F-BA93-AA5A05304190}" type="datetimeFigureOut">
              <a:rPr lang="en-US">
                <a:solidFill>
                  <a:prstClr val="black"/>
                </a:solidFill>
              </a:rPr>
              <a:pPr/>
              <a:t>2/9/2015</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0554F2F-DB57-4C2F-95AF-DF7ECA6EAEE4}"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2830564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0CFA938-46CA-4BBE-8A7C-EB343C324479}" type="datetime1">
              <a:rPr lang="en-US">
                <a:solidFill>
                  <a:prstClr val="black"/>
                </a:solidFill>
              </a:rPr>
              <a:pPr/>
              <a:t>2/9/2015</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B938A35-D362-4614-94BE-D65455CB6C92}"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2282942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Stay-Danger-Strong-Banners"/>
          <p:cNvPicPr>
            <a:picLocks noChangeAspect="1" noChangeArrowheads="1"/>
          </p:cNvPicPr>
          <p:nvPr userDrawn="1"/>
        </p:nvPicPr>
        <p:blipFill>
          <a:blip r:embed="rId2" cstate="print">
            <a:lum bright="32000"/>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xmlns="" val="250353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759581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321098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714512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image" Target="../media/image4.png"/><Relationship Id="rId2" Type="http://schemas.openxmlformats.org/officeDocument/2006/relationships/slideLayout" Target="../slideLayouts/slideLayout7.xml"/><Relationship Id="rId16"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theme" Target="../theme/theme2.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image" Target="../media/image4.png"/><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image" Target="../media/image3.jpeg"/><Relationship Id="rId2" Type="http://schemas.openxmlformats.org/officeDocument/2006/relationships/slideLayout" Target="../slideLayouts/slideLayout21.xml"/><Relationship Id="rId16" Type="http://schemas.openxmlformats.org/officeDocument/2006/relationships/theme" Target="../theme/theme3.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p:cNvCxnSpPr/>
          <p:nvPr userDrawn="1"/>
        </p:nvCxnSpPr>
        <p:spPr>
          <a:xfrm>
            <a:off x="0" y="6705600"/>
            <a:ext cx="9144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26" name="Rectangle 2"/>
          <p:cNvSpPr>
            <a:spLocks noGrp="1" noChangeArrowheads="1"/>
          </p:cNvSpPr>
          <p:nvPr>
            <p:ph type="title"/>
          </p:nvPr>
        </p:nvSpPr>
        <p:spPr bwMode="auto">
          <a:xfrm>
            <a:off x="990600" y="152400"/>
            <a:ext cx="71628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228600" y="1066800"/>
            <a:ext cx="8686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080" name="Rectangle 8"/>
          <p:cNvSpPr>
            <a:spLocks noChangeArrowheads="1"/>
          </p:cNvSpPr>
          <p:nvPr/>
        </p:nvSpPr>
        <p:spPr bwMode="auto">
          <a:xfrm>
            <a:off x="457200" y="1600200"/>
            <a:ext cx="8229600" cy="4525963"/>
          </a:xfrm>
          <a:prstGeom prst="rect">
            <a:avLst/>
          </a:prstGeom>
          <a:noFill/>
          <a:ln w="9525">
            <a:noFill/>
            <a:miter lim="800000"/>
            <a:headEnd/>
            <a:tailEnd/>
          </a:ln>
          <a:effectLst/>
        </p:spPr>
        <p:txBody>
          <a:bodyPr/>
          <a:lstStyle/>
          <a:p>
            <a:pPr marL="342900" indent="-342900">
              <a:spcBef>
                <a:spcPct val="20000"/>
              </a:spcBef>
              <a:buFontTx/>
              <a:buChar char="•"/>
              <a:defRPr/>
            </a:pPr>
            <a:endParaRPr lang="en-US" sz="3200" dirty="0">
              <a:solidFill>
                <a:prstClr val="black"/>
              </a:solidFill>
            </a:endParaRPr>
          </a:p>
        </p:txBody>
      </p:sp>
      <p:pic>
        <p:nvPicPr>
          <p:cNvPr id="20" name="Picture 19" descr="4CavalryRegtDUI.jpg"/>
          <p:cNvPicPr>
            <a:picLocks noChangeAspect="1"/>
          </p:cNvPicPr>
          <p:nvPr userDrawn="1"/>
        </p:nvPicPr>
        <p:blipFill>
          <a:blip r:embed="rId7" cstate="print"/>
          <a:stretch>
            <a:fillRect/>
          </a:stretch>
        </p:blipFill>
        <p:spPr>
          <a:xfrm>
            <a:off x="152400" y="43531"/>
            <a:ext cx="565149" cy="838200"/>
          </a:xfrm>
          <a:prstGeom prst="rect">
            <a:avLst/>
          </a:prstGeom>
        </p:spPr>
      </p:pic>
      <p:sp>
        <p:nvSpPr>
          <p:cNvPr id="17" name="Text Box 18"/>
          <p:cNvSpPr txBox="1">
            <a:spLocks noChangeArrowheads="1"/>
          </p:cNvSpPr>
          <p:nvPr userDrawn="1"/>
        </p:nvSpPr>
        <p:spPr bwMode="auto">
          <a:xfrm>
            <a:off x="228600" y="6519446"/>
            <a:ext cx="838200" cy="338554"/>
          </a:xfrm>
          <a:prstGeom prst="rect">
            <a:avLst/>
          </a:prstGeom>
          <a:solidFill>
            <a:schemeClr val="bg1"/>
          </a:solidFill>
          <a:ln w="9525" cap="rnd">
            <a:noFill/>
            <a:miter lim="800000"/>
            <a:headEnd/>
            <a:tailEnd/>
          </a:ln>
        </p:spPr>
        <p:txBody>
          <a:bodyPr wrap="square">
            <a:spAutoFit/>
          </a:bodyPr>
          <a:lstStyle/>
          <a:p>
            <a:pPr algn="ctr" eaLnBrk="0" hangingPunct="0">
              <a:defRPr/>
            </a:pPr>
            <a:r>
              <a:rPr lang="en-US" sz="2400" i="1" baseline="1000" dirty="0">
                <a:solidFill>
                  <a:prstClr val="black"/>
                </a:solidFill>
                <a:latin typeface="Impact" pitchFamily="34" charset="0"/>
              </a:rPr>
              <a:t>1-4 CAV</a:t>
            </a:r>
          </a:p>
        </p:txBody>
      </p:sp>
      <p:sp>
        <p:nvSpPr>
          <p:cNvPr id="21" name="Text Box 18"/>
          <p:cNvSpPr txBox="1">
            <a:spLocks noChangeArrowheads="1"/>
          </p:cNvSpPr>
          <p:nvPr userDrawn="1"/>
        </p:nvSpPr>
        <p:spPr bwMode="auto">
          <a:xfrm>
            <a:off x="6934200" y="6519446"/>
            <a:ext cx="1447800" cy="338554"/>
          </a:xfrm>
          <a:prstGeom prst="rect">
            <a:avLst/>
          </a:prstGeom>
          <a:solidFill>
            <a:schemeClr val="bg1"/>
          </a:solidFill>
          <a:ln w="9525" cap="rnd">
            <a:noFill/>
            <a:miter lim="800000"/>
            <a:headEnd/>
            <a:tailEnd/>
          </a:ln>
        </p:spPr>
        <p:txBody>
          <a:bodyPr wrap="square">
            <a:spAutoFit/>
          </a:bodyPr>
          <a:lstStyle/>
          <a:p>
            <a:pPr algn="ctr" eaLnBrk="0" hangingPunct="0">
              <a:defRPr/>
            </a:pPr>
            <a:r>
              <a:rPr lang="en-US" sz="2400" i="1" baseline="1000" dirty="0">
                <a:solidFill>
                  <a:prstClr val="black"/>
                </a:solidFill>
                <a:latin typeface="Impact" pitchFamily="34" charset="0"/>
              </a:rPr>
              <a:t>Quarterhorse</a:t>
            </a:r>
          </a:p>
        </p:txBody>
      </p:sp>
      <p:sp>
        <p:nvSpPr>
          <p:cNvPr id="23" name="Rectangle 5"/>
          <p:cNvSpPr txBox="1">
            <a:spLocks noChangeArrowheads="1"/>
          </p:cNvSpPr>
          <p:nvPr userDrawn="1"/>
        </p:nvSpPr>
        <p:spPr bwMode="auto">
          <a:xfrm>
            <a:off x="3752850" y="-60160"/>
            <a:ext cx="16383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006600"/>
                </a:solidFill>
                <a:latin typeface="Arial" charset="0"/>
                <a:cs typeface="+mn-cs"/>
              </a:defRPr>
            </a:lvl1pPr>
          </a:lstStyle>
          <a:p>
            <a:pPr>
              <a:defRPr/>
            </a:pPr>
            <a:r>
              <a:rPr lang="en-US" sz="1050" b="1" dirty="0" smtClean="0">
                <a:latin typeface="Calibri"/>
              </a:rPr>
              <a:t>UNCLASSIFIED//FOUO</a:t>
            </a:r>
          </a:p>
        </p:txBody>
      </p:sp>
      <p:sp>
        <p:nvSpPr>
          <p:cNvPr id="3094" name="Rectangle 22"/>
          <p:cNvSpPr>
            <a:spLocks noChangeArrowheads="1"/>
          </p:cNvSpPr>
          <p:nvPr/>
        </p:nvSpPr>
        <p:spPr bwMode="auto">
          <a:xfrm>
            <a:off x="8610600" y="6553200"/>
            <a:ext cx="533400" cy="304800"/>
          </a:xfrm>
          <a:prstGeom prst="rect">
            <a:avLst/>
          </a:prstGeom>
          <a:solidFill>
            <a:schemeClr val="bg1"/>
          </a:solidFill>
          <a:ln w="9525">
            <a:noFill/>
            <a:miter lim="800000"/>
            <a:headEnd/>
            <a:tailEnd/>
          </a:ln>
          <a:effectLst/>
        </p:spPr>
        <p:txBody>
          <a:bodyPr/>
          <a:lstStyle/>
          <a:p>
            <a:pPr algn="ctr" eaLnBrk="0" hangingPunct="0">
              <a:defRPr/>
            </a:pPr>
            <a:fld id="{191FA8CE-F576-48D7-A3D6-D1A31523A136}" type="slidenum">
              <a:rPr lang="en-US" sz="1200" i="1">
                <a:solidFill>
                  <a:prstClr val="black"/>
                </a:solidFill>
                <a:latin typeface="Impact" pitchFamily="34" charset="0"/>
              </a:rPr>
              <a:pPr algn="ctr" eaLnBrk="0" hangingPunct="0">
                <a:defRPr/>
              </a:pPr>
              <a:t>‹#›</a:t>
            </a:fld>
            <a:endParaRPr lang="en-US" sz="1200" i="1" dirty="0">
              <a:solidFill>
                <a:prstClr val="black"/>
              </a:solidFill>
              <a:latin typeface="Impact" pitchFamily="34" charset="0"/>
            </a:endParaRPr>
          </a:p>
        </p:txBody>
      </p:sp>
      <p:sp>
        <p:nvSpPr>
          <p:cNvPr id="14" name="Rectangle 5"/>
          <p:cNvSpPr txBox="1">
            <a:spLocks noChangeArrowheads="1"/>
          </p:cNvSpPr>
          <p:nvPr userDrawn="1"/>
        </p:nvSpPr>
        <p:spPr bwMode="auto">
          <a:xfrm>
            <a:off x="3752850" y="6653464"/>
            <a:ext cx="16383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006600"/>
                </a:solidFill>
                <a:latin typeface="Arial" charset="0"/>
                <a:cs typeface="+mn-cs"/>
              </a:defRPr>
            </a:lvl1pPr>
          </a:lstStyle>
          <a:p>
            <a:pPr>
              <a:defRPr/>
            </a:pPr>
            <a:r>
              <a:rPr lang="en-US" sz="1050" b="1" dirty="0" smtClean="0">
                <a:latin typeface="Calibri"/>
              </a:rPr>
              <a:t>UNCLASSIFIED//FOUO</a:t>
            </a:r>
          </a:p>
        </p:txBody>
      </p:sp>
      <p:pic>
        <p:nvPicPr>
          <p:cNvPr id="13" name="Picture 12" descr="Vectored Logo"/>
          <p:cNvPicPr>
            <a:picLocks noChangeAspect="1" noChangeArrowheads="1"/>
          </p:cNvPicPr>
          <p:nvPr userDrawn="1"/>
        </p:nvPicPr>
        <p:blipFill>
          <a:blip r:embed="rId8" cstate="print"/>
          <a:srcRect/>
          <a:stretch>
            <a:fillRect/>
          </a:stretch>
        </p:blipFill>
        <p:spPr bwMode="auto">
          <a:xfrm>
            <a:off x="8372475" y="43531"/>
            <a:ext cx="619125" cy="858837"/>
          </a:xfrm>
          <a:prstGeom prst="rect">
            <a:avLst/>
          </a:prstGeom>
          <a:noFill/>
          <a:ln w="9525">
            <a:noFill/>
            <a:miter lim="800000"/>
            <a:headEnd/>
            <a:tailEnd/>
          </a:ln>
        </p:spPr>
      </p:pic>
    </p:spTree>
    <p:extLst>
      <p:ext uri="{BB962C8B-B14F-4D97-AF65-F5344CB8AC3E}">
        <p14:creationId xmlns:p14="http://schemas.microsoft.com/office/powerpoint/2010/main" xmlns="" val="1067016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225425" indent="-225425" algn="l" rtl="0" eaLnBrk="0" fontAlgn="base" hangingPunct="0">
        <a:spcBef>
          <a:spcPct val="20000"/>
        </a:spcBef>
        <a:spcAft>
          <a:spcPct val="0"/>
        </a:spcAft>
        <a:buFont typeface="Arial" pitchFamily="34" charset="0"/>
        <a:buChar char="•"/>
        <a:defRPr sz="2400">
          <a:solidFill>
            <a:schemeClr val="tx1"/>
          </a:solidFill>
          <a:latin typeface="+mn-lt"/>
          <a:ea typeface="+mn-ea"/>
          <a:cs typeface="+mn-cs"/>
        </a:defRPr>
      </a:lvl1pPr>
      <a:lvl2pPr marL="688975" indent="-231775" algn="l" rtl="0" eaLnBrk="0" fontAlgn="base" hangingPunct="0">
        <a:spcBef>
          <a:spcPct val="20000"/>
        </a:spcBef>
        <a:spcAft>
          <a:spcPct val="0"/>
        </a:spcAft>
        <a:buFont typeface="Wingdings" pitchFamily="2" charset="2"/>
        <a:buChar char="§"/>
        <a:defRPr sz="2000">
          <a:solidFill>
            <a:schemeClr val="tx1"/>
          </a:solidFill>
          <a:latin typeface="+mn-lt"/>
        </a:defRPr>
      </a:lvl2pPr>
      <a:lvl3pPr marL="1139825" indent="-225425" algn="l" rtl="0" eaLnBrk="0" fontAlgn="base" hangingPunct="0">
        <a:spcBef>
          <a:spcPct val="20000"/>
        </a:spcBef>
        <a:spcAft>
          <a:spcPct val="0"/>
        </a:spcAft>
        <a:buFont typeface="Wingdings" pitchFamily="2" charset="2"/>
        <a:buChar char="Ø"/>
        <a:defRPr sz="18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sz="14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1ID-DUIa"/>
          <p:cNvPicPr>
            <a:picLocks noChangeAspect="1" noChangeArrowheads="1"/>
          </p:cNvPicPr>
          <p:nvPr/>
        </p:nvPicPr>
        <p:blipFill>
          <a:blip r:embed="rId16" cstate="print">
            <a:extLst>
              <a:ext uri="{28A0092B-C50C-407E-A947-70E740481C1C}">
                <a14:useLocalDpi xmlns:a14="http://schemas.microsoft.com/office/drawing/2010/main" xmlns="" val="0"/>
              </a:ext>
            </a:extLst>
          </a:blip>
          <a:srcRect/>
          <a:stretch>
            <a:fillRect/>
          </a:stretch>
        </p:blipFill>
        <p:spPr bwMode="auto">
          <a:xfrm>
            <a:off x="8507413" y="0"/>
            <a:ext cx="609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ext Box 8"/>
          <p:cNvSpPr txBox="1">
            <a:spLocks noChangeArrowheads="1"/>
          </p:cNvSpPr>
          <p:nvPr/>
        </p:nvSpPr>
        <p:spPr bwMode="auto">
          <a:xfrm>
            <a:off x="3790950" y="-38100"/>
            <a:ext cx="1558925" cy="244475"/>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en-US" sz="1000" b="1" smtClean="0">
                <a:solidFill>
                  <a:srgbClr val="33CC33"/>
                </a:solidFill>
              </a:rPr>
              <a:t>UNCLASSIFIED//FOUO</a:t>
            </a:r>
          </a:p>
        </p:txBody>
      </p:sp>
      <p:sp>
        <p:nvSpPr>
          <p:cNvPr id="1028" name="Text Box 10"/>
          <p:cNvSpPr txBox="1">
            <a:spLocks noChangeArrowheads="1"/>
          </p:cNvSpPr>
          <p:nvPr/>
        </p:nvSpPr>
        <p:spPr bwMode="auto">
          <a:xfrm>
            <a:off x="3790950" y="6648450"/>
            <a:ext cx="1558925" cy="244475"/>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en-US" sz="1000" b="1" smtClean="0">
                <a:solidFill>
                  <a:srgbClr val="33CC33"/>
                </a:solidFill>
              </a:rPr>
              <a:t>UNCLASSIFIED//FOUO</a:t>
            </a:r>
          </a:p>
        </p:txBody>
      </p:sp>
      <p:sp>
        <p:nvSpPr>
          <p:cNvPr id="1029" name="Rectangle 11"/>
          <p:cNvSpPr>
            <a:spLocks noChangeArrowheads="1"/>
          </p:cNvSpPr>
          <p:nvPr/>
        </p:nvSpPr>
        <p:spPr bwMode="auto">
          <a:xfrm>
            <a:off x="6934200" y="6686550"/>
            <a:ext cx="2209800" cy="171450"/>
          </a:xfrm>
          <a:prstGeom prst="rect">
            <a:avLst/>
          </a:prstGeom>
          <a:no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600" b="1" smtClean="0">
              <a:solidFill>
                <a:srgbClr val="000000"/>
              </a:solidFill>
            </a:endParaRPr>
          </a:p>
        </p:txBody>
      </p:sp>
      <p:grpSp>
        <p:nvGrpSpPr>
          <p:cNvPr id="1030" name="Group 15"/>
          <p:cNvGrpSpPr>
            <a:grpSpLocks/>
          </p:cNvGrpSpPr>
          <p:nvPr userDrawn="1"/>
        </p:nvGrpSpPr>
        <p:grpSpPr bwMode="auto">
          <a:xfrm>
            <a:off x="0" y="885825"/>
            <a:ext cx="9144000" cy="57150"/>
            <a:chOff x="768" y="624"/>
            <a:chExt cx="2825" cy="48"/>
          </a:xfrm>
        </p:grpSpPr>
        <p:sp>
          <p:nvSpPr>
            <p:cNvPr id="1040" name="Line 16"/>
            <p:cNvSpPr>
              <a:spLocks noChangeShapeType="1"/>
            </p:cNvSpPr>
            <p:nvPr/>
          </p:nvSpPr>
          <p:spPr bwMode="auto">
            <a:xfrm flipV="1">
              <a:off x="768" y="624"/>
              <a:ext cx="2824" cy="0"/>
            </a:xfrm>
            <a:prstGeom prst="line">
              <a:avLst/>
            </a:prstGeom>
            <a:noFill/>
            <a:ln w="50800">
              <a:solidFill>
                <a:srgbClr val="FF00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sp>
          <p:nvSpPr>
            <p:cNvPr id="1041" name="Line 17"/>
            <p:cNvSpPr>
              <a:spLocks noChangeShapeType="1"/>
            </p:cNvSpPr>
            <p:nvPr/>
          </p:nvSpPr>
          <p:spPr bwMode="auto">
            <a:xfrm flipV="1">
              <a:off x="768" y="672"/>
              <a:ext cx="2825" cy="0"/>
            </a:xfrm>
            <a:prstGeom prst="line">
              <a:avLst/>
            </a:prstGeom>
            <a:noFill/>
            <a:ln w="28575">
              <a:solidFill>
                <a:srgbClr val="0033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grpSp>
      <p:sp>
        <p:nvSpPr>
          <p:cNvPr id="1031" name="Text Box 18"/>
          <p:cNvSpPr txBox="1">
            <a:spLocks noChangeArrowheads="1"/>
          </p:cNvSpPr>
          <p:nvPr userDrawn="1"/>
        </p:nvSpPr>
        <p:spPr bwMode="auto">
          <a:xfrm>
            <a:off x="8842375" y="6662738"/>
            <a:ext cx="293688" cy="198437"/>
          </a:xfrm>
          <a:prstGeom prst="rect">
            <a:avLst/>
          </a:prstGeom>
          <a:noFill/>
          <a:ln>
            <a:noFill/>
          </a:ln>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fld id="{5265D482-BFBE-42D8-8FED-00C1FB791B30}" type="slidenum">
              <a:rPr lang="en-US" altLang="en-US" sz="700" b="1" smtClean="0">
                <a:solidFill>
                  <a:srgbClr val="000000"/>
                </a:solidFill>
              </a:rPr>
              <a:pPr eaLnBrk="1" fontAlgn="base" hangingPunct="1">
                <a:spcBef>
                  <a:spcPct val="0"/>
                </a:spcBef>
                <a:spcAft>
                  <a:spcPct val="0"/>
                </a:spcAft>
                <a:defRPr/>
              </a:pPr>
              <a:t>‹#›</a:t>
            </a:fld>
            <a:endParaRPr lang="en-US" altLang="en-US" sz="700" b="1" smtClean="0">
              <a:solidFill>
                <a:srgbClr val="000000"/>
              </a:solidFill>
            </a:endParaRPr>
          </a:p>
        </p:txBody>
      </p:sp>
      <p:sp>
        <p:nvSpPr>
          <p:cNvPr id="1032" name="Line 20"/>
          <p:cNvSpPr>
            <a:spLocks noChangeShapeType="1"/>
          </p:cNvSpPr>
          <p:nvPr userDrawn="1"/>
        </p:nvSpPr>
        <p:spPr bwMode="auto">
          <a:xfrm flipV="1">
            <a:off x="0" y="6599238"/>
            <a:ext cx="9139238" cy="0"/>
          </a:xfrm>
          <a:prstGeom prst="line">
            <a:avLst/>
          </a:prstGeom>
          <a:noFill/>
          <a:ln w="50800">
            <a:solidFill>
              <a:srgbClr val="FF00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sp>
        <p:nvSpPr>
          <p:cNvPr id="1033" name="Line 21"/>
          <p:cNvSpPr>
            <a:spLocks noChangeShapeType="1"/>
          </p:cNvSpPr>
          <p:nvPr userDrawn="1"/>
        </p:nvSpPr>
        <p:spPr bwMode="auto">
          <a:xfrm flipV="1">
            <a:off x="0" y="6656388"/>
            <a:ext cx="9144000" cy="0"/>
          </a:xfrm>
          <a:prstGeom prst="line">
            <a:avLst/>
          </a:prstGeom>
          <a:noFill/>
          <a:ln w="28575">
            <a:solidFill>
              <a:srgbClr val="0033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sp>
        <p:nvSpPr>
          <p:cNvPr id="1034" name="Line 22"/>
          <p:cNvSpPr>
            <a:spLocks noChangeShapeType="1"/>
          </p:cNvSpPr>
          <p:nvPr userDrawn="1"/>
        </p:nvSpPr>
        <p:spPr bwMode="auto">
          <a:xfrm flipV="1">
            <a:off x="0" y="6542088"/>
            <a:ext cx="9144000" cy="0"/>
          </a:xfrm>
          <a:prstGeom prst="line">
            <a:avLst/>
          </a:prstGeom>
          <a:noFill/>
          <a:ln w="28575">
            <a:solidFill>
              <a:srgbClr val="0033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sp>
        <p:nvSpPr>
          <p:cNvPr id="1035" name="Rectangle 23"/>
          <p:cNvSpPr>
            <a:spLocks noChangeArrowheads="1"/>
          </p:cNvSpPr>
          <p:nvPr userDrawn="1"/>
        </p:nvSpPr>
        <p:spPr bwMode="auto">
          <a:xfrm>
            <a:off x="7385050" y="6438900"/>
            <a:ext cx="1377950" cy="314325"/>
          </a:xfrm>
          <a:prstGeom prst="rect">
            <a:avLst/>
          </a:prstGeom>
          <a:solidFill>
            <a:schemeClr val="bg1"/>
          </a:solidFill>
          <a:ln w="12700">
            <a:solidFill>
              <a:schemeClr val="bg1"/>
            </a:solidFill>
            <a:miter lim="800000"/>
            <a:headEnd/>
            <a:tailEnd/>
          </a:ln>
        </p:spPr>
        <p:txBody>
          <a:bodyPr lIns="58738" tIns="28575" rIns="58738" bIns="28575">
            <a:spAutoFit/>
          </a:bodyPr>
          <a:lstStyle>
            <a:lvl1pPr defTabSz="574675" eaLnBrk="0" hangingPunct="0">
              <a:defRPr>
                <a:solidFill>
                  <a:schemeClr val="tx1"/>
                </a:solidFill>
                <a:latin typeface="Arial" charset="0"/>
                <a:cs typeface="Arial" charset="0"/>
              </a:defRPr>
            </a:lvl1pPr>
            <a:lvl2pPr marL="742950" indent="-285750" defTabSz="574675" eaLnBrk="0" hangingPunct="0">
              <a:defRPr>
                <a:solidFill>
                  <a:schemeClr val="tx1"/>
                </a:solidFill>
                <a:latin typeface="Arial" charset="0"/>
                <a:cs typeface="Arial" charset="0"/>
              </a:defRPr>
            </a:lvl2pPr>
            <a:lvl3pPr marL="1143000" indent="-228600" defTabSz="574675" eaLnBrk="0" hangingPunct="0">
              <a:defRPr>
                <a:solidFill>
                  <a:schemeClr val="tx1"/>
                </a:solidFill>
                <a:latin typeface="Arial" charset="0"/>
                <a:cs typeface="Arial" charset="0"/>
              </a:defRPr>
            </a:lvl3pPr>
            <a:lvl4pPr marL="1600200" indent="-228600" defTabSz="574675" eaLnBrk="0" hangingPunct="0">
              <a:defRPr>
                <a:solidFill>
                  <a:schemeClr val="tx1"/>
                </a:solidFill>
                <a:latin typeface="Arial" charset="0"/>
                <a:cs typeface="Arial" charset="0"/>
              </a:defRPr>
            </a:lvl4pPr>
            <a:lvl5pPr marL="2057400" indent="-228600" defTabSz="574675" eaLnBrk="0" hangingPunct="0">
              <a:defRPr>
                <a:solidFill>
                  <a:schemeClr val="tx1"/>
                </a:solidFill>
                <a:latin typeface="Arial" charset="0"/>
                <a:cs typeface="Arial" charset="0"/>
              </a:defRPr>
            </a:lvl5pPr>
            <a:lvl6pPr marL="2514600" indent="-228600" defTabSz="574675" eaLnBrk="0" fontAlgn="base" hangingPunct="0">
              <a:spcBef>
                <a:spcPct val="0"/>
              </a:spcBef>
              <a:spcAft>
                <a:spcPct val="0"/>
              </a:spcAft>
              <a:defRPr>
                <a:solidFill>
                  <a:schemeClr val="tx1"/>
                </a:solidFill>
                <a:latin typeface="Arial" charset="0"/>
                <a:cs typeface="Arial" charset="0"/>
              </a:defRPr>
            </a:lvl6pPr>
            <a:lvl7pPr marL="2971800" indent="-228600" defTabSz="574675" eaLnBrk="0" fontAlgn="base" hangingPunct="0">
              <a:spcBef>
                <a:spcPct val="0"/>
              </a:spcBef>
              <a:spcAft>
                <a:spcPct val="0"/>
              </a:spcAft>
              <a:defRPr>
                <a:solidFill>
                  <a:schemeClr val="tx1"/>
                </a:solidFill>
                <a:latin typeface="Arial" charset="0"/>
                <a:cs typeface="Arial" charset="0"/>
              </a:defRPr>
            </a:lvl7pPr>
            <a:lvl8pPr marL="3429000" indent="-228600" defTabSz="574675" eaLnBrk="0" fontAlgn="base" hangingPunct="0">
              <a:spcBef>
                <a:spcPct val="0"/>
              </a:spcBef>
              <a:spcAft>
                <a:spcPct val="0"/>
              </a:spcAft>
              <a:defRPr>
                <a:solidFill>
                  <a:schemeClr val="tx1"/>
                </a:solidFill>
                <a:latin typeface="Arial" charset="0"/>
                <a:cs typeface="Arial" charset="0"/>
              </a:defRPr>
            </a:lvl8pPr>
            <a:lvl9pPr marL="3886200" indent="-228600" defTabSz="574675"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r>
              <a:rPr lang="en-US" altLang="en-US" sz="1600" b="1" i="1" smtClean="0">
                <a:solidFill>
                  <a:srgbClr val="000000"/>
                </a:solidFill>
              </a:rPr>
              <a:t>Duty First!</a:t>
            </a:r>
          </a:p>
        </p:txBody>
      </p:sp>
      <p:pic>
        <p:nvPicPr>
          <p:cNvPr id="1036" name="Picture 14" descr="ACU BR1 png"/>
          <p:cNvPicPr>
            <a:picLocks noChangeAspect="1" noChangeArrowheads="1"/>
          </p:cNvPicPr>
          <p:nvPr userDrawn="1"/>
        </p:nvPicPr>
        <p:blipFill>
          <a:blip r:embed="rId17" cstate="print">
            <a:extLst>
              <a:ext uri="{28A0092B-C50C-407E-A947-70E740481C1C}">
                <a14:useLocalDpi xmlns:a14="http://schemas.microsoft.com/office/drawing/2010/main" xmlns="" val="0"/>
              </a:ext>
            </a:extLst>
          </a:blip>
          <a:srcRect l="7674" t="5811" r="5594"/>
          <a:stretch>
            <a:fillRect/>
          </a:stretch>
        </p:blipFill>
        <p:spPr bwMode="auto">
          <a:xfrm>
            <a:off x="26988" y="14288"/>
            <a:ext cx="622300" cy="82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037" name="Group 17"/>
          <p:cNvGrpSpPr>
            <a:grpSpLocks/>
          </p:cNvGrpSpPr>
          <p:nvPr userDrawn="1"/>
        </p:nvGrpSpPr>
        <p:grpSpPr bwMode="auto">
          <a:xfrm>
            <a:off x="914400" y="76200"/>
            <a:ext cx="7315200" cy="762000"/>
            <a:chOff x="914400" y="228600"/>
            <a:chExt cx="7315200" cy="762000"/>
          </a:xfrm>
        </p:grpSpPr>
        <p:sp>
          <p:nvSpPr>
            <p:cNvPr id="16" name="Rectangle 15"/>
            <p:cNvSpPr/>
            <p:nvPr/>
          </p:nvSpPr>
          <p:spPr>
            <a:xfrm>
              <a:off x="914400" y="228600"/>
              <a:ext cx="7315200" cy="7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endParaRPr>
            </a:p>
          </p:txBody>
        </p:sp>
        <p:sp>
          <p:nvSpPr>
            <p:cNvPr id="17" name="Right Triangle 16"/>
            <p:cNvSpPr/>
            <p:nvPr/>
          </p:nvSpPr>
          <p:spPr>
            <a:xfrm rot="10800000" flipH="1">
              <a:off x="914400" y="228600"/>
              <a:ext cx="7315200" cy="762000"/>
            </a:xfrm>
            <a:prstGeom prst="rtTriangl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endParaRPr>
            </a:p>
          </p:txBody>
        </p:sp>
      </p:grpSp>
    </p:spTree>
    <p:extLst>
      <p:ext uri="{BB962C8B-B14F-4D97-AF65-F5344CB8AC3E}">
        <p14:creationId xmlns:p14="http://schemas.microsoft.com/office/powerpoint/2010/main" xmlns="" val="262944090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1ID-DUIa"/>
          <p:cNvPicPr>
            <a:picLocks noChangeAspect="1" noChangeArrowheads="1"/>
          </p:cNvPicPr>
          <p:nvPr/>
        </p:nvPicPr>
        <p:blipFill>
          <a:blip r:embed="rId17" cstate="print">
            <a:extLst>
              <a:ext uri="{28A0092B-C50C-407E-A947-70E740481C1C}">
                <a14:useLocalDpi xmlns:a14="http://schemas.microsoft.com/office/drawing/2010/main" xmlns="" val="0"/>
              </a:ext>
            </a:extLst>
          </a:blip>
          <a:srcRect/>
          <a:stretch>
            <a:fillRect/>
          </a:stretch>
        </p:blipFill>
        <p:spPr bwMode="auto">
          <a:xfrm>
            <a:off x="8507413" y="0"/>
            <a:ext cx="609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ext Box 8"/>
          <p:cNvSpPr txBox="1">
            <a:spLocks noChangeArrowheads="1"/>
          </p:cNvSpPr>
          <p:nvPr/>
        </p:nvSpPr>
        <p:spPr bwMode="auto">
          <a:xfrm>
            <a:off x="3790950" y="-38100"/>
            <a:ext cx="1558925" cy="244475"/>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en-US" sz="1000" b="1" smtClean="0">
                <a:solidFill>
                  <a:srgbClr val="33CC33"/>
                </a:solidFill>
              </a:rPr>
              <a:t>UNCLASSIFIED//FOUO</a:t>
            </a:r>
          </a:p>
        </p:txBody>
      </p:sp>
      <p:sp>
        <p:nvSpPr>
          <p:cNvPr id="1028" name="Text Box 10"/>
          <p:cNvSpPr txBox="1">
            <a:spLocks noChangeArrowheads="1"/>
          </p:cNvSpPr>
          <p:nvPr/>
        </p:nvSpPr>
        <p:spPr bwMode="auto">
          <a:xfrm>
            <a:off x="3790950" y="6648450"/>
            <a:ext cx="1558925" cy="244475"/>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en-US" sz="1000" b="1" smtClean="0">
                <a:solidFill>
                  <a:srgbClr val="33CC33"/>
                </a:solidFill>
              </a:rPr>
              <a:t>UNCLASSIFIED//FOUO</a:t>
            </a:r>
          </a:p>
        </p:txBody>
      </p:sp>
      <p:sp>
        <p:nvSpPr>
          <p:cNvPr id="1029" name="Rectangle 11"/>
          <p:cNvSpPr>
            <a:spLocks noChangeArrowheads="1"/>
          </p:cNvSpPr>
          <p:nvPr/>
        </p:nvSpPr>
        <p:spPr bwMode="auto">
          <a:xfrm>
            <a:off x="6934200" y="6686550"/>
            <a:ext cx="2209800" cy="171450"/>
          </a:xfrm>
          <a:prstGeom prst="rect">
            <a:avLst/>
          </a:prstGeom>
          <a:no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600" b="1" smtClean="0">
              <a:solidFill>
                <a:srgbClr val="000000"/>
              </a:solidFill>
            </a:endParaRPr>
          </a:p>
        </p:txBody>
      </p:sp>
      <p:grpSp>
        <p:nvGrpSpPr>
          <p:cNvPr id="1030" name="Group 15"/>
          <p:cNvGrpSpPr>
            <a:grpSpLocks/>
          </p:cNvGrpSpPr>
          <p:nvPr userDrawn="1"/>
        </p:nvGrpSpPr>
        <p:grpSpPr bwMode="auto">
          <a:xfrm>
            <a:off x="0" y="885825"/>
            <a:ext cx="9144000" cy="57150"/>
            <a:chOff x="768" y="624"/>
            <a:chExt cx="2825" cy="48"/>
          </a:xfrm>
        </p:grpSpPr>
        <p:sp>
          <p:nvSpPr>
            <p:cNvPr id="1040" name="Line 16"/>
            <p:cNvSpPr>
              <a:spLocks noChangeShapeType="1"/>
            </p:cNvSpPr>
            <p:nvPr/>
          </p:nvSpPr>
          <p:spPr bwMode="auto">
            <a:xfrm flipV="1">
              <a:off x="768" y="624"/>
              <a:ext cx="2824" cy="0"/>
            </a:xfrm>
            <a:prstGeom prst="line">
              <a:avLst/>
            </a:prstGeom>
            <a:noFill/>
            <a:ln w="50800">
              <a:solidFill>
                <a:srgbClr val="FF00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sp>
          <p:nvSpPr>
            <p:cNvPr id="1041" name="Line 17"/>
            <p:cNvSpPr>
              <a:spLocks noChangeShapeType="1"/>
            </p:cNvSpPr>
            <p:nvPr/>
          </p:nvSpPr>
          <p:spPr bwMode="auto">
            <a:xfrm flipV="1">
              <a:off x="768" y="672"/>
              <a:ext cx="2825" cy="0"/>
            </a:xfrm>
            <a:prstGeom prst="line">
              <a:avLst/>
            </a:prstGeom>
            <a:noFill/>
            <a:ln w="28575">
              <a:solidFill>
                <a:srgbClr val="0033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grpSp>
      <p:sp>
        <p:nvSpPr>
          <p:cNvPr id="1031" name="Text Box 18"/>
          <p:cNvSpPr txBox="1">
            <a:spLocks noChangeArrowheads="1"/>
          </p:cNvSpPr>
          <p:nvPr userDrawn="1"/>
        </p:nvSpPr>
        <p:spPr bwMode="auto">
          <a:xfrm>
            <a:off x="8842375" y="6662738"/>
            <a:ext cx="293688" cy="198437"/>
          </a:xfrm>
          <a:prstGeom prst="rect">
            <a:avLst/>
          </a:prstGeom>
          <a:noFill/>
          <a:ln>
            <a:noFill/>
          </a:ln>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fld id="{AE1D5A91-A64A-47DA-A94C-41FB587119EC}" type="slidenum">
              <a:rPr lang="en-US" altLang="en-US" sz="700" b="1" smtClean="0">
                <a:solidFill>
                  <a:srgbClr val="000000"/>
                </a:solidFill>
              </a:rPr>
              <a:pPr eaLnBrk="1" fontAlgn="base" hangingPunct="1">
                <a:spcBef>
                  <a:spcPct val="0"/>
                </a:spcBef>
                <a:spcAft>
                  <a:spcPct val="0"/>
                </a:spcAft>
                <a:defRPr/>
              </a:pPr>
              <a:t>‹#›</a:t>
            </a:fld>
            <a:endParaRPr lang="en-US" altLang="en-US" sz="700" b="1" smtClean="0">
              <a:solidFill>
                <a:srgbClr val="000000"/>
              </a:solidFill>
            </a:endParaRPr>
          </a:p>
        </p:txBody>
      </p:sp>
      <p:sp>
        <p:nvSpPr>
          <p:cNvPr id="1032" name="Line 20"/>
          <p:cNvSpPr>
            <a:spLocks noChangeShapeType="1"/>
          </p:cNvSpPr>
          <p:nvPr userDrawn="1"/>
        </p:nvSpPr>
        <p:spPr bwMode="auto">
          <a:xfrm flipV="1">
            <a:off x="0" y="6599238"/>
            <a:ext cx="9139238" cy="0"/>
          </a:xfrm>
          <a:prstGeom prst="line">
            <a:avLst/>
          </a:prstGeom>
          <a:noFill/>
          <a:ln w="50800">
            <a:solidFill>
              <a:srgbClr val="FF00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sp>
        <p:nvSpPr>
          <p:cNvPr id="1033" name="Line 21"/>
          <p:cNvSpPr>
            <a:spLocks noChangeShapeType="1"/>
          </p:cNvSpPr>
          <p:nvPr userDrawn="1"/>
        </p:nvSpPr>
        <p:spPr bwMode="auto">
          <a:xfrm flipV="1">
            <a:off x="0" y="6656388"/>
            <a:ext cx="9144000" cy="0"/>
          </a:xfrm>
          <a:prstGeom prst="line">
            <a:avLst/>
          </a:prstGeom>
          <a:noFill/>
          <a:ln w="28575">
            <a:solidFill>
              <a:srgbClr val="0033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sp>
        <p:nvSpPr>
          <p:cNvPr id="1034" name="Line 22"/>
          <p:cNvSpPr>
            <a:spLocks noChangeShapeType="1"/>
          </p:cNvSpPr>
          <p:nvPr userDrawn="1"/>
        </p:nvSpPr>
        <p:spPr bwMode="auto">
          <a:xfrm flipV="1">
            <a:off x="0" y="6542088"/>
            <a:ext cx="9144000" cy="0"/>
          </a:xfrm>
          <a:prstGeom prst="line">
            <a:avLst/>
          </a:prstGeom>
          <a:noFill/>
          <a:ln w="28575">
            <a:solidFill>
              <a:srgbClr val="003300"/>
            </a:solidFill>
            <a:round/>
            <a:headEnd/>
            <a:tailEnd/>
          </a:ln>
          <a:extLst>
            <a:ext uri="{909E8E84-426E-40DD-AFC4-6F175D3DCCD1}">
              <a14:hiddenFill xmlns:a14="http://schemas.microsoft.com/office/drawing/2010/main" xmlns="">
                <a:noFill/>
              </a14:hiddenFill>
            </a:ext>
          </a:extLst>
        </p:spPr>
        <p:txBody>
          <a:bodyPr wrap="none" anchor="ctr"/>
          <a:lstStyle/>
          <a:p>
            <a:pPr eaLnBrk="0" fontAlgn="base" hangingPunct="0">
              <a:spcBef>
                <a:spcPct val="0"/>
              </a:spcBef>
              <a:spcAft>
                <a:spcPct val="0"/>
              </a:spcAft>
            </a:pPr>
            <a:endParaRPr lang="en-US" smtClean="0">
              <a:solidFill>
                <a:srgbClr val="000000"/>
              </a:solidFill>
              <a:cs typeface="Arial" panose="020B0604020202020204" pitchFamily="34" charset="0"/>
            </a:endParaRPr>
          </a:p>
        </p:txBody>
      </p:sp>
      <p:sp>
        <p:nvSpPr>
          <p:cNvPr id="1035" name="Rectangle 23"/>
          <p:cNvSpPr>
            <a:spLocks noChangeArrowheads="1"/>
          </p:cNvSpPr>
          <p:nvPr userDrawn="1"/>
        </p:nvSpPr>
        <p:spPr bwMode="auto">
          <a:xfrm>
            <a:off x="7385050" y="6438900"/>
            <a:ext cx="1377950" cy="314325"/>
          </a:xfrm>
          <a:prstGeom prst="rect">
            <a:avLst/>
          </a:prstGeom>
          <a:solidFill>
            <a:schemeClr val="bg1"/>
          </a:solidFill>
          <a:ln w="12700">
            <a:solidFill>
              <a:schemeClr val="bg1"/>
            </a:solidFill>
            <a:miter lim="800000"/>
            <a:headEnd/>
            <a:tailEnd/>
          </a:ln>
        </p:spPr>
        <p:txBody>
          <a:bodyPr lIns="58738" tIns="28575" rIns="58738" bIns="28575">
            <a:spAutoFit/>
          </a:bodyPr>
          <a:lstStyle>
            <a:lvl1pPr defTabSz="574675" eaLnBrk="0" hangingPunct="0">
              <a:defRPr>
                <a:solidFill>
                  <a:schemeClr val="tx1"/>
                </a:solidFill>
                <a:latin typeface="Arial" charset="0"/>
                <a:cs typeface="Arial" charset="0"/>
              </a:defRPr>
            </a:lvl1pPr>
            <a:lvl2pPr marL="742950" indent="-285750" defTabSz="574675" eaLnBrk="0" hangingPunct="0">
              <a:defRPr>
                <a:solidFill>
                  <a:schemeClr val="tx1"/>
                </a:solidFill>
                <a:latin typeface="Arial" charset="0"/>
                <a:cs typeface="Arial" charset="0"/>
              </a:defRPr>
            </a:lvl2pPr>
            <a:lvl3pPr marL="1143000" indent="-228600" defTabSz="574675" eaLnBrk="0" hangingPunct="0">
              <a:defRPr>
                <a:solidFill>
                  <a:schemeClr val="tx1"/>
                </a:solidFill>
                <a:latin typeface="Arial" charset="0"/>
                <a:cs typeface="Arial" charset="0"/>
              </a:defRPr>
            </a:lvl3pPr>
            <a:lvl4pPr marL="1600200" indent="-228600" defTabSz="574675" eaLnBrk="0" hangingPunct="0">
              <a:defRPr>
                <a:solidFill>
                  <a:schemeClr val="tx1"/>
                </a:solidFill>
                <a:latin typeface="Arial" charset="0"/>
                <a:cs typeface="Arial" charset="0"/>
              </a:defRPr>
            </a:lvl4pPr>
            <a:lvl5pPr marL="2057400" indent="-228600" defTabSz="574675" eaLnBrk="0" hangingPunct="0">
              <a:defRPr>
                <a:solidFill>
                  <a:schemeClr val="tx1"/>
                </a:solidFill>
                <a:latin typeface="Arial" charset="0"/>
                <a:cs typeface="Arial" charset="0"/>
              </a:defRPr>
            </a:lvl5pPr>
            <a:lvl6pPr marL="2514600" indent="-228600" defTabSz="574675" eaLnBrk="0" fontAlgn="base" hangingPunct="0">
              <a:spcBef>
                <a:spcPct val="0"/>
              </a:spcBef>
              <a:spcAft>
                <a:spcPct val="0"/>
              </a:spcAft>
              <a:defRPr>
                <a:solidFill>
                  <a:schemeClr val="tx1"/>
                </a:solidFill>
                <a:latin typeface="Arial" charset="0"/>
                <a:cs typeface="Arial" charset="0"/>
              </a:defRPr>
            </a:lvl6pPr>
            <a:lvl7pPr marL="2971800" indent="-228600" defTabSz="574675" eaLnBrk="0" fontAlgn="base" hangingPunct="0">
              <a:spcBef>
                <a:spcPct val="0"/>
              </a:spcBef>
              <a:spcAft>
                <a:spcPct val="0"/>
              </a:spcAft>
              <a:defRPr>
                <a:solidFill>
                  <a:schemeClr val="tx1"/>
                </a:solidFill>
                <a:latin typeface="Arial" charset="0"/>
                <a:cs typeface="Arial" charset="0"/>
              </a:defRPr>
            </a:lvl7pPr>
            <a:lvl8pPr marL="3429000" indent="-228600" defTabSz="574675" eaLnBrk="0" fontAlgn="base" hangingPunct="0">
              <a:spcBef>
                <a:spcPct val="0"/>
              </a:spcBef>
              <a:spcAft>
                <a:spcPct val="0"/>
              </a:spcAft>
              <a:defRPr>
                <a:solidFill>
                  <a:schemeClr val="tx1"/>
                </a:solidFill>
                <a:latin typeface="Arial" charset="0"/>
                <a:cs typeface="Arial" charset="0"/>
              </a:defRPr>
            </a:lvl8pPr>
            <a:lvl9pPr marL="3886200" indent="-228600" defTabSz="574675"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defRPr/>
            </a:pPr>
            <a:r>
              <a:rPr lang="en-US" altLang="en-US" sz="1600" b="1" i="1" smtClean="0">
                <a:solidFill>
                  <a:srgbClr val="000000"/>
                </a:solidFill>
              </a:rPr>
              <a:t>Duty First!</a:t>
            </a:r>
          </a:p>
        </p:txBody>
      </p:sp>
      <p:pic>
        <p:nvPicPr>
          <p:cNvPr id="1036" name="Picture 14" descr="ACU BR1 png"/>
          <p:cNvPicPr>
            <a:picLocks noChangeAspect="1" noChangeArrowheads="1"/>
          </p:cNvPicPr>
          <p:nvPr userDrawn="1"/>
        </p:nvPicPr>
        <p:blipFill>
          <a:blip r:embed="rId18" cstate="print">
            <a:extLst>
              <a:ext uri="{28A0092B-C50C-407E-A947-70E740481C1C}">
                <a14:useLocalDpi xmlns:a14="http://schemas.microsoft.com/office/drawing/2010/main" xmlns="" val="0"/>
              </a:ext>
            </a:extLst>
          </a:blip>
          <a:srcRect l="7674" t="5811" r="5594"/>
          <a:stretch>
            <a:fillRect/>
          </a:stretch>
        </p:blipFill>
        <p:spPr bwMode="auto">
          <a:xfrm>
            <a:off x="26988" y="14288"/>
            <a:ext cx="622300" cy="82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037" name="Group 17"/>
          <p:cNvGrpSpPr>
            <a:grpSpLocks/>
          </p:cNvGrpSpPr>
          <p:nvPr userDrawn="1"/>
        </p:nvGrpSpPr>
        <p:grpSpPr bwMode="auto">
          <a:xfrm>
            <a:off x="914400" y="76200"/>
            <a:ext cx="7315200" cy="762000"/>
            <a:chOff x="914400" y="228600"/>
            <a:chExt cx="7315200" cy="762000"/>
          </a:xfrm>
        </p:grpSpPr>
        <p:sp>
          <p:nvSpPr>
            <p:cNvPr id="16" name="Rectangle 15"/>
            <p:cNvSpPr/>
            <p:nvPr/>
          </p:nvSpPr>
          <p:spPr>
            <a:xfrm>
              <a:off x="914400" y="228600"/>
              <a:ext cx="7315200" cy="7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endParaRPr>
            </a:p>
          </p:txBody>
        </p:sp>
        <p:sp>
          <p:nvSpPr>
            <p:cNvPr id="17" name="Right Triangle 16"/>
            <p:cNvSpPr/>
            <p:nvPr/>
          </p:nvSpPr>
          <p:spPr>
            <a:xfrm rot="10800000" flipH="1">
              <a:off x="914400" y="228600"/>
              <a:ext cx="7315200" cy="762000"/>
            </a:xfrm>
            <a:prstGeom prst="rtTriangl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endParaRPr>
            </a:p>
          </p:txBody>
        </p:sp>
      </p:grpSp>
    </p:spTree>
    <p:extLst>
      <p:ext uri="{BB962C8B-B14F-4D97-AF65-F5344CB8AC3E}">
        <p14:creationId xmlns:p14="http://schemas.microsoft.com/office/powerpoint/2010/main" xmlns="" val="402786398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hyperlink" Target="https://necportal.riley.army.mil/1ID/DIVUnits/4IBCT/1-4CAV/S3/Shared%20Documents/Forms/AllItems.aspx?RootFolder=/1ID/DIVUnits/4IBCT/1-4CAV/S3/Shared%20Documents/OPORDs%20FY15/OPORD%2015-03%20(CAV%20Leaders%20University)/Additional%20Readings&amp;InitialTabId=Ribbon.Document&amp;VisibilityContext=WSSTabPersiste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4.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715962"/>
          </a:xfrm>
        </p:spPr>
        <p:txBody>
          <a:bodyPr>
            <a:noAutofit/>
          </a:bodyPr>
          <a:lstStyle/>
          <a:p>
            <a:r>
              <a:rPr lang="en-US" sz="2800" b="1" dirty="0" smtClean="0">
                <a:latin typeface="Arial" pitchFamily="34" charset="0"/>
                <a:cs typeface="Arial" pitchFamily="34" charset="0"/>
              </a:rPr>
              <a:t>CAV Leader University CONOP</a:t>
            </a:r>
            <a:br>
              <a:rPr lang="en-US" sz="2800" b="1" dirty="0" smtClean="0">
                <a:latin typeface="Arial" pitchFamily="34" charset="0"/>
                <a:cs typeface="Arial" pitchFamily="34" charset="0"/>
              </a:rPr>
            </a:br>
            <a:r>
              <a:rPr lang="en-US" sz="2000" b="1" dirty="0" smtClean="0">
                <a:latin typeface="Arial" pitchFamily="34" charset="0"/>
                <a:cs typeface="Arial" pitchFamily="34" charset="0"/>
              </a:rPr>
              <a:t>26-29 JAN 15</a:t>
            </a:r>
            <a:endParaRPr lang="en-US" sz="2000" b="1" dirty="0">
              <a:latin typeface="Arial" pitchFamily="34" charset="0"/>
              <a:cs typeface="Arial" pitchFamily="34" charset="0"/>
            </a:endParaRPr>
          </a:p>
        </p:txBody>
      </p:sp>
      <p:pic>
        <p:nvPicPr>
          <p:cNvPr id="10" name="Picture 9" descr="4CavalryRegtDUI.jpg"/>
          <p:cNvPicPr>
            <a:picLocks noChangeAspect="1"/>
          </p:cNvPicPr>
          <p:nvPr/>
        </p:nvPicPr>
        <p:blipFill>
          <a:blip r:embed="rId3" cstate="print"/>
          <a:stretch>
            <a:fillRect/>
          </a:stretch>
        </p:blipFill>
        <p:spPr>
          <a:xfrm>
            <a:off x="152400" y="43531"/>
            <a:ext cx="565149" cy="838200"/>
          </a:xfrm>
          <a:prstGeom prst="rect">
            <a:avLst/>
          </a:prstGeom>
        </p:spPr>
      </p:pic>
      <p:sp>
        <p:nvSpPr>
          <p:cNvPr id="11" name="Text Box 18"/>
          <p:cNvSpPr txBox="1">
            <a:spLocks noChangeArrowheads="1"/>
          </p:cNvSpPr>
          <p:nvPr/>
        </p:nvSpPr>
        <p:spPr bwMode="auto">
          <a:xfrm>
            <a:off x="228600" y="6519446"/>
            <a:ext cx="838200" cy="338554"/>
          </a:xfrm>
          <a:prstGeom prst="rect">
            <a:avLst/>
          </a:prstGeom>
          <a:solidFill>
            <a:schemeClr val="bg1"/>
          </a:solidFill>
          <a:ln w="9525" cap="rnd">
            <a:noFill/>
            <a:miter lim="800000"/>
            <a:headEnd/>
            <a:tailEnd/>
          </a:ln>
        </p:spPr>
        <p:txBody>
          <a:bodyPr wrap="square">
            <a:spAutoFit/>
          </a:bodyPr>
          <a:lstStyle/>
          <a:p>
            <a:pPr algn="ctr" eaLnBrk="0" hangingPunct="0">
              <a:defRPr/>
            </a:pPr>
            <a:r>
              <a:rPr lang="en-US" sz="2400" i="1" baseline="1000" dirty="0">
                <a:solidFill>
                  <a:prstClr val="black"/>
                </a:solidFill>
                <a:latin typeface="Impact" pitchFamily="34" charset="0"/>
              </a:rPr>
              <a:t>1-4 CAV</a:t>
            </a:r>
          </a:p>
        </p:txBody>
      </p:sp>
      <p:sp>
        <p:nvSpPr>
          <p:cNvPr id="12" name="Text Box 18"/>
          <p:cNvSpPr txBox="1">
            <a:spLocks noChangeArrowheads="1"/>
          </p:cNvSpPr>
          <p:nvPr/>
        </p:nvSpPr>
        <p:spPr bwMode="auto">
          <a:xfrm>
            <a:off x="6934200" y="6519446"/>
            <a:ext cx="1447800" cy="338554"/>
          </a:xfrm>
          <a:prstGeom prst="rect">
            <a:avLst/>
          </a:prstGeom>
          <a:solidFill>
            <a:schemeClr val="bg1"/>
          </a:solidFill>
          <a:ln w="9525" cap="rnd">
            <a:noFill/>
            <a:miter lim="800000"/>
            <a:headEnd/>
            <a:tailEnd/>
          </a:ln>
        </p:spPr>
        <p:txBody>
          <a:bodyPr wrap="square">
            <a:spAutoFit/>
          </a:bodyPr>
          <a:lstStyle/>
          <a:p>
            <a:pPr algn="ctr" eaLnBrk="0" hangingPunct="0">
              <a:defRPr/>
            </a:pPr>
            <a:r>
              <a:rPr lang="en-US" sz="2400" i="1" baseline="1000" dirty="0">
                <a:solidFill>
                  <a:prstClr val="black"/>
                </a:solidFill>
                <a:latin typeface="Impact" pitchFamily="34" charset="0"/>
              </a:rPr>
              <a:t>Quarterhorse </a:t>
            </a:r>
          </a:p>
        </p:txBody>
      </p:sp>
      <p:sp>
        <p:nvSpPr>
          <p:cNvPr id="13" name="Rectangle 5"/>
          <p:cNvSpPr txBox="1">
            <a:spLocks noChangeArrowheads="1"/>
          </p:cNvSpPr>
          <p:nvPr/>
        </p:nvSpPr>
        <p:spPr bwMode="auto">
          <a:xfrm>
            <a:off x="3752850" y="-60160"/>
            <a:ext cx="16383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006600"/>
                </a:solidFill>
                <a:latin typeface="Arial" charset="0"/>
                <a:cs typeface="+mn-cs"/>
              </a:defRPr>
            </a:lvl1pPr>
          </a:lstStyle>
          <a:p>
            <a:pPr>
              <a:defRPr/>
            </a:pPr>
            <a:r>
              <a:rPr lang="en-US" sz="1050" b="1" dirty="0" smtClean="0">
                <a:latin typeface="Calibri"/>
              </a:rPr>
              <a:t>UNCLASSIFIED//FOUO</a:t>
            </a:r>
          </a:p>
        </p:txBody>
      </p:sp>
      <p:sp>
        <p:nvSpPr>
          <p:cNvPr id="14" name="Rectangle 5"/>
          <p:cNvSpPr txBox="1">
            <a:spLocks noChangeArrowheads="1"/>
          </p:cNvSpPr>
          <p:nvPr/>
        </p:nvSpPr>
        <p:spPr bwMode="auto">
          <a:xfrm>
            <a:off x="3752850" y="6653464"/>
            <a:ext cx="16383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006600"/>
                </a:solidFill>
                <a:latin typeface="Arial" charset="0"/>
                <a:cs typeface="+mn-cs"/>
              </a:defRPr>
            </a:lvl1pPr>
          </a:lstStyle>
          <a:p>
            <a:pPr>
              <a:defRPr/>
            </a:pPr>
            <a:r>
              <a:rPr lang="en-US" sz="1050" b="1" dirty="0" smtClean="0">
                <a:latin typeface="Calibri"/>
              </a:rPr>
              <a:t>UNCLASSIFIED//FOUO</a:t>
            </a:r>
          </a:p>
        </p:txBody>
      </p:sp>
      <p:pic>
        <p:nvPicPr>
          <p:cNvPr id="15" name="Picture 14" descr="Vectored Logo"/>
          <p:cNvPicPr>
            <a:picLocks noChangeAspect="1" noChangeArrowheads="1"/>
          </p:cNvPicPr>
          <p:nvPr/>
        </p:nvPicPr>
        <p:blipFill>
          <a:blip r:embed="rId4" cstate="print"/>
          <a:srcRect/>
          <a:stretch>
            <a:fillRect/>
          </a:stretch>
        </p:blipFill>
        <p:spPr bwMode="auto">
          <a:xfrm>
            <a:off x="8372475" y="43531"/>
            <a:ext cx="619125" cy="858837"/>
          </a:xfrm>
          <a:prstGeom prst="rect">
            <a:avLst/>
          </a:prstGeom>
          <a:noFill/>
          <a:ln w="9525">
            <a:noFill/>
            <a:miter lim="800000"/>
            <a:headEnd/>
            <a:tailEnd/>
          </a:ln>
        </p:spPr>
      </p:pic>
      <p:sp>
        <p:nvSpPr>
          <p:cNvPr id="21" name="Rectangle 20"/>
          <p:cNvSpPr/>
          <p:nvPr/>
        </p:nvSpPr>
        <p:spPr>
          <a:xfrm>
            <a:off x="50652" y="2211588"/>
            <a:ext cx="3539865" cy="11265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lgn="ctr"/>
            <a:r>
              <a:rPr lang="en-US" sz="1100" b="1" u="sng" dirty="0">
                <a:solidFill>
                  <a:prstClr val="black"/>
                </a:solidFill>
                <a:latin typeface="Arial" pitchFamily="34" charset="0"/>
                <a:cs typeface="Arial" pitchFamily="34" charset="0"/>
              </a:rPr>
              <a:t>Key Training Objectives</a:t>
            </a:r>
          </a:p>
          <a:p>
            <a:pPr marL="228600" lvl="1" indent="-228600">
              <a:buFontTx/>
              <a:buAutoNum type="arabicPeriod"/>
            </a:pPr>
            <a:r>
              <a:rPr lang="en-US" sz="1100" b="1" dirty="0">
                <a:solidFill>
                  <a:prstClr val="black"/>
                </a:solidFill>
                <a:latin typeface="Arial" pitchFamily="34" charset="0"/>
                <a:cs typeface="Arial" pitchFamily="34" charset="0"/>
              </a:rPr>
              <a:t>Leader Development</a:t>
            </a:r>
          </a:p>
          <a:p>
            <a:pPr marL="228600" lvl="1" indent="-228600">
              <a:buFontTx/>
              <a:buAutoNum type="arabicPeriod"/>
            </a:pPr>
            <a:r>
              <a:rPr lang="en-US" sz="1100" b="1" dirty="0">
                <a:solidFill>
                  <a:prstClr val="black"/>
                </a:solidFill>
                <a:latin typeface="Arial" pitchFamily="34" charset="0"/>
                <a:cs typeface="Arial" pitchFamily="34" charset="0"/>
              </a:rPr>
              <a:t>Troopers gain knowledge in history, doctrine and theory</a:t>
            </a:r>
          </a:p>
          <a:p>
            <a:pPr marL="228600" lvl="1" indent="-228600">
              <a:buFontTx/>
              <a:buAutoNum type="arabicPeriod"/>
            </a:pPr>
            <a:r>
              <a:rPr lang="en-US" sz="1100" b="1" dirty="0">
                <a:solidFill>
                  <a:prstClr val="black"/>
                </a:solidFill>
                <a:latin typeface="Arial" pitchFamily="34" charset="0"/>
                <a:cs typeface="Arial" pitchFamily="34" charset="0"/>
              </a:rPr>
              <a:t>Troopers conduct practical exercises that develop their tactical decision making ability</a:t>
            </a:r>
          </a:p>
        </p:txBody>
      </p:sp>
      <p:sp>
        <p:nvSpPr>
          <p:cNvPr id="29" name="Rectangle 28"/>
          <p:cNvSpPr/>
          <p:nvPr/>
        </p:nvSpPr>
        <p:spPr>
          <a:xfrm>
            <a:off x="50652" y="922362"/>
            <a:ext cx="3539864" cy="121669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3" indent="-342900"/>
            <a:r>
              <a:rPr lang="en-US" sz="1200" b="1" u="sng" dirty="0">
                <a:solidFill>
                  <a:prstClr val="black"/>
                </a:solidFill>
                <a:latin typeface="Arial" pitchFamily="34" charset="0"/>
                <a:cs typeface="Arial" pitchFamily="34" charset="0"/>
              </a:rPr>
              <a:t>Mission</a:t>
            </a:r>
            <a:r>
              <a:rPr lang="en-US" sz="1200" b="1" dirty="0">
                <a:solidFill>
                  <a:prstClr val="black"/>
                </a:solidFill>
                <a:latin typeface="Arial" pitchFamily="34" charset="0"/>
                <a:cs typeface="Arial" pitchFamily="34" charset="0"/>
              </a:rPr>
              <a:t>. 1-4 CAV conducts CAV Leader University </a:t>
            </a:r>
            <a:r>
              <a:rPr lang="en-US" sz="1200" b="1" dirty="0" smtClean="0">
                <a:solidFill>
                  <a:prstClr val="black"/>
                </a:solidFill>
                <a:latin typeface="Arial" pitchFamily="34" charset="0"/>
                <a:cs typeface="Arial" pitchFamily="34" charset="0"/>
              </a:rPr>
              <a:t>26-29 JAN 14 </a:t>
            </a:r>
            <a:r>
              <a:rPr lang="en-US" sz="1200" b="1" dirty="0">
                <a:solidFill>
                  <a:prstClr val="black"/>
                </a:solidFill>
                <a:latin typeface="Arial" pitchFamily="34" charset="0"/>
                <a:cs typeface="Arial" pitchFamily="34" charset="0"/>
              </a:rPr>
              <a:t>in order to build World Class Cavalry Troopers through the use of professional reading, doctrine and theory, practical exercises and tactical training scenarios.  </a:t>
            </a:r>
          </a:p>
          <a:p>
            <a:pPr marL="0" lvl="3" indent="-342900"/>
            <a:r>
              <a:rPr lang="en-US" sz="1200" b="1" dirty="0">
                <a:solidFill>
                  <a:prstClr val="black"/>
                </a:solidFill>
                <a:latin typeface="Arial" pitchFamily="34" charset="0"/>
                <a:cs typeface="Arial" pitchFamily="34" charset="0"/>
              </a:rPr>
              <a:t> </a:t>
            </a:r>
          </a:p>
          <a:p>
            <a:pPr marL="0" lvl="3" indent="-342900"/>
            <a:endParaRPr lang="en-US" sz="1200" b="1" dirty="0">
              <a:solidFill>
                <a:prstClr val="black"/>
              </a:solidFill>
              <a:latin typeface="Arial" pitchFamily="34" charset="0"/>
              <a:cs typeface="Arial" pitchFamily="34" charset="0"/>
            </a:endParaRPr>
          </a:p>
        </p:txBody>
      </p:sp>
      <p:sp>
        <p:nvSpPr>
          <p:cNvPr id="17" name="Rectangle 16"/>
          <p:cNvSpPr/>
          <p:nvPr/>
        </p:nvSpPr>
        <p:spPr>
          <a:xfrm>
            <a:off x="56686" y="4710445"/>
            <a:ext cx="3536132" cy="18196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lgn="ctr"/>
            <a:r>
              <a:rPr lang="en-US" sz="900" b="1" u="sng" dirty="0">
                <a:solidFill>
                  <a:prstClr val="black"/>
                </a:solidFill>
                <a:latin typeface="Arial" pitchFamily="34" charset="0"/>
                <a:cs typeface="Arial" pitchFamily="34" charset="0"/>
              </a:rPr>
              <a:t>Timeline</a:t>
            </a:r>
          </a:p>
          <a:p>
            <a:pPr marL="171450" lvl="1" indent="-171450">
              <a:buFont typeface="Wingdings" panose="05000000000000000000" pitchFamily="2" charset="2"/>
              <a:buChar char="q"/>
            </a:pPr>
            <a:r>
              <a:rPr lang="en-US" sz="800" b="1" dirty="0">
                <a:solidFill>
                  <a:prstClr val="black"/>
                </a:solidFill>
                <a:latin typeface="Arial" pitchFamily="34" charset="0"/>
                <a:cs typeface="Arial" pitchFamily="34" charset="0"/>
              </a:rPr>
              <a:t>30 OCT-Professional Readings Issued</a:t>
            </a:r>
          </a:p>
          <a:p>
            <a:pPr marL="171450" lvl="1" indent="-171450">
              <a:buFont typeface="Wingdings" panose="05000000000000000000" pitchFamily="2" charset="2"/>
              <a:buChar char="q"/>
            </a:pPr>
            <a:r>
              <a:rPr lang="en-US" sz="800" b="1" dirty="0">
                <a:solidFill>
                  <a:prstClr val="black"/>
                </a:solidFill>
                <a:latin typeface="Arial" pitchFamily="34" charset="0"/>
                <a:cs typeface="Arial" pitchFamily="34" charset="0"/>
              </a:rPr>
              <a:t>30 OCT-WARNO 1 Issued</a:t>
            </a: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08 DEC- OPORD Published</a:t>
            </a: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09 DEC- IPR #1</a:t>
            </a: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06 </a:t>
            </a:r>
            <a:r>
              <a:rPr lang="en-US" sz="800" b="1" dirty="0">
                <a:solidFill>
                  <a:prstClr val="black"/>
                </a:solidFill>
                <a:latin typeface="Arial" pitchFamily="34" charset="0"/>
                <a:cs typeface="Arial" pitchFamily="34" charset="0"/>
              </a:rPr>
              <a:t>JAN- IPR #</a:t>
            </a:r>
            <a:r>
              <a:rPr lang="en-US" sz="800" b="1" dirty="0" smtClean="0">
                <a:solidFill>
                  <a:prstClr val="black"/>
                </a:solidFill>
                <a:latin typeface="Arial" pitchFamily="34" charset="0"/>
                <a:cs typeface="Arial" pitchFamily="34" charset="0"/>
              </a:rPr>
              <a:t>2</a:t>
            </a:r>
            <a:endParaRPr lang="en-US" sz="800" b="1" dirty="0">
              <a:solidFill>
                <a:prstClr val="black"/>
              </a:solidFill>
              <a:latin typeface="Arial" pitchFamily="34" charset="0"/>
              <a:cs typeface="Arial" pitchFamily="34" charset="0"/>
            </a:endParaRP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08 JAN- All reconnaissance complete</a:t>
            </a:r>
            <a:endParaRPr lang="en-US" sz="800" b="1" dirty="0">
              <a:solidFill>
                <a:prstClr val="black"/>
              </a:solidFill>
              <a:latin typeface="Arial" pitchFamily="34" charset="0"/>
              <a:cs typeface="Arial" pitchFamily="34" charset="0"/>
            </a:endParaRP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12 JAN-Professional </a:t>
            </a:r>
            <a:r>
              <a:rPr lang="en-US" sz="800" b="1" dirty="0">
                <a:solidFill>
                  <a:prstClr val="black"/>
                </a:solidFill>
                <a:latin typeface="Arial" pitchFamily="34" charset="0"/>
                <a:cs typeface="Arial" pitchFamily="34" charset="0"/>
              </a:rPr>
              <a:t>Reading Paper </a:t>
            </a:r>
            <a:r>
              <a:rPr lang="en-US" sz="800" b="1" dirty="0" smtClean="0">
                <a:solidFill>
                  <a:prstClr val="black"/>
                </a:solidFill>
                <a:latin typeface="Arial" pitchFamily="34" charset="0"/>
                <a:cs typeface="Arial" pitchFamily="34" charset="0"/>
              </a:rPr>
              <a:t>Due</a:t>
            </a: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20 JAN: IPR #3/ Conditions Check</a:t>
            </a:r>
            <a:endParaRPr lang="en-US" sz="800" b="1" dirty="0">
              <a:solidFill>
                <a:prstClr val="black"/>
              </a:solidFill>
              <a:latin typeface="Arial" pitchFamily="34" charset="0"/>
              <a:cs typeface="Arial" pitchFamily="34" charset="0"/>
            </a:endParaRP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26 JAN: Doctrinal Day</a:t>
            </a: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27 JAN: Technical Day</a:t>
            </a: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28 JAN: Table Top Exercise</a:t>
            </a:r>
          </a:p>
          <a:p>
            <a:pPr marL="171450" lvl="1" indent="-171450">
              <a:buFont typeface="Wingdings" panose="05000000000000000000" pitchFamily="2" charset="2"/>
              <a:buChar char="q"/>
            </a:pPr>
            <a:r>
              <a:rPr lang="en-US" sz="800" b="1" dirty="0" smtClean="0">
                <a:solidFill>
                  <a:prstClr val="black"/>
                </a:solidFill>
                <a:latin typeface="Arial" pitchFamily="34" charset="0"/>
                <a:cs typeface="Arial" pitchFamily="34" charset="0"/>
              </a:rPr>
              <a:t>29 JAN: TEWT</a:t>
            </a:r>
            <a:endParaRPr lang="en-US" sz="800" b="1" dirty="0">
              <a:solidFill>
                <a:prstClr val="black"/>
              </a:solidFill>
              <a:latin typeface="Arial" pitchFamily="34" charset="0"/>
              <a:cs typeface="Arial" pitchFamily="34" charset="0"/>
            </a:endParaRPr>
          </a:p>
          <a:p>
            <a:pPr marL="171450" lvl="1" indent="-171450">
              <a:buFont typeface="Wingdings" panose="05000000000000000000" pitchFamily="2" charset="2"/>
              <a:buChar char="q"/>
            </a:pPr>
            <a:r>
              <a:rPr lang="en-US" sz="800" b="1" dirty="0">
                <a:solidFill>
                  <a:prstClr val="black"/>
                </a:solidFill>
                <a:latin typeface="Arial" pitchFamily="34" charset="0"/>
                <a:cs typeface="Arial" pitchFamily="34" charset="0"/>
              </a:rPr>
              <a:t>02 FEB: AARs Due to Squadron S3</a:t>
            </a:r>
          </a:p>
          <a:p>
            <a:pPr marL="0" lvl="1"/>
            <a:endParaRPr lang="en-US" sz="900" b="1" dirty="0">
              <a:solidFill>
                <a:prstClr val="black"/>
              </a:solidFill>
              <a:latin typeface="Arial" pitchFamily="34" charset="0"/>
              <a:cs typeface="Arial" pitchFamily="34" charset="0"/>
            </a:endParaRPr>
          </a:p>
        </p:txBody>
      </p:sp>
      <p:sp>
        <p:nvSpPr>
          <p:cNvPr id="156" name="Rectangle 155"/>
          <p:cNvSpPr/>
          <p:nvPr/>
        </p:nvSpPr>
        <p:spPr>
          <a:xfrm>
            <a:off x="50652" y="3410716"/>
            <a:ext cx="3539865" cy="12271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2" rtlCol="0" anchor="t"/>
          <a:lstStyle/>
          <a:p>
            <a:pPr marL="0" lvl="2" algn="ctr"/>
            <a:r>
              <a:rPr lang="en-US" sz="1200" b="1" u="sng" dirty="0">
                <a:solidFill>
                  <a:prstClr val="black"/>
                </a:solidFill>
                <a:cs typeface="Arial" pitchFamily="34" charset="0"/>
              </a:rPr>
              <a:t>Resources </a:t>
            </a:r>
            <a:r>
              <a:rPr lang="en-US" sz="1200" b="1" u="sng" dirty="0" smtClean="0">
                <a:solidFill>
                  <a:prstClr val="black"/>
                </a:solidFill>
                <a:cs typeface="Arial" pitchFamily="34" charset="0"/>
              </a:rPr>
              <a:t>Required</a:t>
            </a:r>
          </a:p>
          <a:p>
            <a:pPr marL="171450" indent="-171450">
              <a:buFont typeface="Wingdings" panose="05000000000000000000" pitchFamily="2" charset="2"/>
              <a:buChar char="q"/>
            </a:pPr>
            <a:r>
              <a:rPr lang="en-US" sz="1200" dirty="0" smtClean="0">
                <a:solidFill>
                  <a:prstClr val="black"/>
                </a:solidFill>
              </a:rPr>
              <a:t>Instructors</a:t>
            </a:r>
          </a:p>
          <a:p>
            <a:pPr marL="171450" indent="-171450">
              <a:buFont typeface="Wingdings" panose="05000000000000000000" pitchFamily="2" charset="2"/>
              <a:buChar char="q"/>
            </a:pPr>
            <a:r>
              <a:rPr lang="en-US" sz="1200" dirty="0" smtClean="0">
                <a:solidFill>
                  <a:prstClr val="black"/>
                </a:solidFill>
              </a:rPr>
              <a:t>Land/ Facilities</a:t>
            </a:r>
          </a:p>
          <a:p>
            <a:pPr marL="171450" indent="-171450">
              <a:buFont typeface="Wingdings" panose="05000000000000000000" pitchFamily="2" charset="2"/>
              <a:buChar char="q"/>
            </a:pPr>
            <a:r>
              <a:rPr lang="en-US" sz="1200" dirty="0" smtClean="0">
                <a:solidFill>
                  <a:prstClr val="black"/>
                </a:solidFill>
              </a:rPr>
              <a:t>Optics</a:t>
            </a:r>
          </a:p>
          <a:p>
            <a:pPr marL="171450" indent="-171450">
              <a:buFont typeface="Wingdings" panose="05000000000000000000" pitchFamily="2" charset="2"/>
              <a:buChar char="q"/>
            </a:pPr>
            <a:r>
              <a:rPr lang="en-US" sz="1200" dirty="0" err="1" smtClean="0">
                <a:solidFill>
                  <a:prstClr val="black"/>
                </a:solidFill>
              </a:rPr>
              <a:t>Commo</a:t>
            </a:r>
            <a:r>
              <a:rPr lang="en-US" sz="1200" dirty="0" smtClean="0">
                <a:solidFill>
                  <a:prstClr val="black"/>
                </a:solidFill>
              </a:rPr>
              <a:t> Equipment</a:t>
            </a:r>
          </a:p>
          <a:p>
            <a:pPr marL="171450" indent="-171450">
              <a:buFont typeface="Wingdings" panose="05000000000000000000" pitchFamily="2" charset="2"/>
              <a:buChar char="q"/>
            </a:pPr>
            <a:r>
              <a:rPr lang="en-US" sz="1200" dirty="0" smtClean="0">
                <a:solidFill>
                  <a:prstClr val="black"/>
                </a:solidFill>
              </a:rPr>
              <a:t>TTX Equipment</a:t>
            </a:r>
          </a:p>
          <a:p>
            <a:pPr marL="171450" indent="-171450">
              <a:buFont typeface="Wingdings" panose="05000000000000000000" pitchFamily="2" charset="2"/>
              <a:buChar char="q"/>
            </a:pPr>
            <a:endParaRPr lang="en-US" sz="1200" dirty="0">
              <a:solidFill>
                <a:prstClr val="black"/>
              </a:solidFill>
            </a:endParaRPr>
          </a:p>
          <a:p>
            <a:pPr marL="171450" indent="-171450">
              <a:buFont typeface="Wingdings" panose="05000000000000000000" pitchFamily="2" charset="2"/>
              <a:buChar char="q"/>
            </a:pPr>
            <a:r>
              <a:rPr lang="en-US" sz="1200" dirty="0" smtClean="0">
                <a:solidFill>
                  <a:prstClr val="black"/>
                </a:solidFill>
              </a:rPr>
              <a:t>TAS-C Equipment</a:t>
            </a:r>
          </a:p>
          <a:p>
            <a:pPr marL="171450" indent="-171450">
              <a:buFont typeface="Wingdings" panose="05000000000000000000" pitchFamily="2" charset="2"/>
              <a:buChar char="q"/>
            </a:pPr>
            <a:r>
              <a:rPr lang="en-US" sz="1200" dirty="0" smtClean="0">
                <a:solidFill>
                  <a:prstClr val="black"/>
                </a:solidFill>
              </a:rPr>
              <a:t>Mystery Event</a:t>
            </a:r>
          </a:p>
          <a:p>
            <a:pPr marL="171450" indent="-171450">
              <a:buFont typeface="Wingdings" panose="05000000000000000000" pitchFamily="2" charset="2"/>
              <a:buChar char="q"/>
            </a:pPr>
            <a:r>
              <a:rPr lang="en-US" sz="1200" dirty="0" smtClean="0">
                <a:solidFill>
                  <a:prstClr val="black"/>
                </a:solidFill>
              </a:rPr>
              <a:t>Burn Barrels</a:t>
            </a:r>
          </a:p>
          <a:p>
            <a:pPr marL="171450" indent="-171450">
              <a:buFont typeface="Wingdings" panose="05000000000000000000" pitchFamily="2" charset="2"/>
              <a:buChar char="q"/>
            </a:pPr>
            <a:endParaRPr lang="en-US" sz="1200" dirty="0">
              <a:solidFill>
                <a:prstClr val="black"/>
              </a:solidFill>
            </a:endParaRPr>
          </a:p>
        </p:txBody>
      </p:sp>
      <p:sp>
        <p:nvSpPr>
          <p:cNvPr id="157" name="Rectangle 156"/>
          <p:cNvSpPr/>
          <p:nvPr/>
        </p:nvSpPr>
        <p:spPr>
          <a:xfrm>
            <a:off x="169380" y="3685944"/>
            <a:ext cx="80963" cy="8572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Box 4"/>
          <p:cNvSpPr txBox="1"/>
          <p:nvPr/>
        </p:nvSpPr>
        <p:spPr>
          <a:xfrm>
            <a:off x="7532308" y="6253080"/>
            <a:ext cx="1529289" cy="276999"/>
          </a:xfrm>
          <a:prstGeom prst="rect">
            <a:avLst/>
          </a:prstGeom>
          <a:noFill/>
          <a:ln>
            <a:solidFill>
              <a:schemeClr val="tx1"/>
            </a:solidFill>
          </a:ln>
        </p:spPr>
        <p:txBody>
          <a:bodyPr wrap="square" rtlCol="0">
            <a:spAutoFit/>
          </a:bodyPr>
          <a:lstStyle/>
          <a:p>
            <a:pPr algn="r"/>
            <a:r>
              <a:rPr lang="en-US" sz="1200" dirty="0" smtClean="0">
                <a:solidFill>
                  <a:prstClr val="black"/>
                </a:solidFill>
                <a:latin typeface="Arial" panose="020B0604020202020204" pitchFamily="34" charset="0"/>
                <a:cs typeface="Arial" panose="020B0604020202020204" pitchFamily="34" charset="0"/>
              </a:rPr>
              <a:t>v2 </a:t>
            </a:r>
            <a:r>
              <a:rPr lang="en-US" sz="1200" dirty="0">
                <a:solidFill>
                  <a:prstClr val="black"/>
                </a:solidFill>
                <a:latin typeface="Arial" panose="020B0604020202020204" pitchFamily="34" charset="0"/>
                <a:cs typeface="Arial" panose="020B0604020202020204" pitchFamily="34" charset="0"/>
              </a:rPr>
              <a:t>as of </a:t>
            </a:r>
            <a:r>
              <a:rPr lang="en-US" sz="1200" dirty="0" smtClean="0">
                <a:solidFill>
                  <a:prstClr val="black"/>
                </a:solidFill>
                <a:latin typeface="Arial" panose="020B0604020202020204" pitchFamily="34" charset="0"/>
                <a:cs typeface="Arial" panose="020B0604020202020204" pitchFamily="34" charset="0"/>
              </a:rPr>
              <a:t>04 DEC </a:t>
            </a:r>
            <a:r>
              <a:rPr lang="en-US" sz="1200" dirty="0">
                <a:solidFill>
                  <a:prstClr val="black"/>
                </a:solidFill>
                <a:latin typeface="Arial" panose="020B0604020202020204" pitchFamily="34" charset="0"/>
                <a:cs typeface="Arial" panose="020B0604020202020204" pitchFamily="34" charset="0"/>
              </a:rPr>
              <a:t>14</a:t>
            </a:r>
          </a:p>
        </p:txBody>
      </p:sp>
      <p:sp>
        <p:nvSpPr>
          <p:cNvPr id="26" name="Rectangle 25"/>
          <p:cNvSpPr/>
          <p:nvPr/>
        </p:nvSpPr>
        <p:spPr>
          <a:xfrm>
            <a:off x="166207" y="3866494"/>
            <a:ext cx="84136" cy="8572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Rectangle 26"/>
          <p:cNvSpPr/>
          <p:nvPr/>
        </p:nvSpPr>
        <p:spPr>
          <a:xfrm>
            <a:off x="163031" y="4050218"/>
            <a:ext cx="87311" cy="8505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8" name="Rectangle 27"/>
          <p:cNvSpPr/>
          <p:nvPr/>
        </p:nvSpPr>
        <p:spPr>
          <a:xfrm>
            <a:off x="169378" y="4233276"/>
            <a:ext cx="80963" cy="825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Rectangle 29"/>
          <p:cNvSpPr/>
          <p:nvPr/>
        </p:nvSpPr>
        <p:spPr>
          <a:xfrm>
            <a:off x="166206" y="4417001"/>
            <a:ext cx="84135" cy="849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Rectangle 30"/>
          <p:cNvSpPr/>
          <p:nvPr/>
        </p:nvSpPr>
        <p:spPr>
          <a:xfrm>
            <a:off x="1844708" y="3866920"/>
            <a:ext cx="80963" cy="825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Rectangle 31"/>
          <p:cNvSpPr/>
          <p:nvPr/>
        </p:nvSpPr>
        <p:spPr>
          <a:xfrm>
            <a:off x="1844708" y="4051736"/>
            <a:ext cx="80963" cy="825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Rectangle 32"/>
          <p:cNvSpPr/>
          <p:nvPr/>
        </p:nvSpPr>
        <p:spPr>
          <a:xfrm>
            <a:off x="1844708" y="3686611"/>
            <a:ext cx="80963" cy="825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3648311" y="5519129"/>
            <a:ext cx="5413286" cy="10109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numCol="2" rtlCol="0" anchor="t"/>
          <a:lstStyle/>
          <a:p>
            <a:pPr marL="0" lvl="2" algn="ctr"/>
            <a:r>
              <a:rPr lang="en-US" sz="1200" b="1" u="sng" dirty="0">
                <a:solidFill>
                  <a:prstClr val="black"/>
                </a:solidFill>
                <a:cs typeface="Arial" pitchFamily="34" charset="0"/>
              </a:rPr>
              <a:t>Concept of the Operation:</a:t>
            </a:r>
          </a:p>
          <a:p>
            <a:pPr marL="0" lvl="2">
              <a:tabLst>
                <a:tab pos="342900" algn="l"/>
                <a:tab pos="1828800" algn="l"/>
                <a:tab pos="2286000" algn="l"/>
              </a:tabLst>
            </a:pPr>
            <a:r>
              <a:rPr lang="en-US" sz="1200" b="1" u="sng" dirty="0">
                <a:solidFill>
                  <a:prstClr val="black"/>
                </a:solidFill>
                <a:cs typeface="Arial" pitchFamily="34" charset="0"/>
              </a:rPr>
              <a:t>PH I</a:t>
            </a:r>
            <a:r>
              <a:rPr lang="en-US" sz="1200" b="1" dirty="0">
                <a:solidFill>
                  <a:prstClr val="black"/>
                </a:solidFill>
                <a:cs typeface="Arial" pitchFamily="34" charset="0"/>
              </a:rPr>
              <a:t>: Professional Readings </a:t>
            </a:r>
            <a:r>
              <a:rPr lang="en-US" sz="1200" b="1" dirty="0" smtClean="0">
                <a:solidFill>
                  <a:prstClr val="black"/>
                </a:solidFill>
                <a:cs typeface="Arial" pitchFamily="34" charset="0"/>
              </a:rPr>
              <a:t>Assigned.  From 30 OCT 14- 12 JAN 15</a:t>
            </a:r>
            <a:endParaRPr lang="en-US" sz="1200" b="1" dirty="0">
              <a:solidFill>
                <a:prstClr val="black"/>
              </a:solidFill>
              <a:cs typeface="Arial" pitchFamily="34" charset="0"/>
            </a:endParaRPr>
          </a:p>
          <a:p>
            <a:pPr marL="0" lvl="2"/>
            <a:r>
              <a:rPr lang="en-US" sz="1200" b="1" u="sng" dirty="0">
                <a:solidFill>
                  <a:prstClr val="black"/>
                </a:solidFill>
                <a:cs typeface="Arial" pitchFamily="34" charset="0"/>
              </a:rPr>
              <a:t>PH II</a:t>
            </a:r>
            <a:r>
              <a:rPr lang="en-US" sz="1200" b="1" dirty="0">
                <a:solidFill>
                  <a:prstClr val="black"/>
                </a:solidFill>
                <a:cs typeface="Arial" pitchFamily="34" charset="0"/>
              </a:rPr>
              <a:t>: Professional Reading Papers Due to the Squadron </a:t>
            </a:r>
            <a:r>
              <a:rPr lang="en-US" sz="1200" b="1" dirty="0" smtClean="0">
                <a:solidFill>
                  <a:prstClr val="black"/>
                </a:solidFill>
                <a:cs typeface="Arial" pitchFamily="34" charset="0"/>
              </a:rPr>
              <a:t>Commander 12 JAN 15</a:t>
            </a:r>
            <a:endParaRPr lang="en-US" sz="1200" b="1" dirty="0">
              <a:solidFill>
                <a:prstClr val="black"/>
              </a:solidFill>
              <a:cs typeface="Arial" pitchFamily="34" charset="0"/>
            </a:endParaRPr>
          </a:p>
          <a:p>
            <a:pPr marL="117475" lvl="2" indent="115888"/>
            <a:endParaRPr lang="en-US" sz="1200" b="1" dirty="0" smtClean="0">
              <a:solidFill>
                <a:prstClr val="black"/>
              </a:solidFill>
              <a:cs typeface="Arial" pitchFamily="34" charset="0"/>
            </a:endParaRPr>
          </a:p>
          <a:p>
            <a:pPr marL="117475" lvl="2" indent="115888"/>
            <a:r>
              <a:rPr lang="en-US" sz="1200" b="1" u="sng" dirty="0" smtClean="0">
                <a:solidFill>
                  <a:prstClr val="black"/>
                </a:solidFill>
                <a:cs typeface="Arial" pitchFamily="34" charset="0"/>
              </a:rPr>
              <a:t>PH </a:t>
            </a:r>
            <a:r>
              <a:rPr lang="en-US" sz="1200" b="1" u="sng" dirty="0">
                <a:solidFill>
                  <a:prstClr val="black"/>
                </a:solidFill>
                <a:cs typeface="Arial" pitchFamily="34" charset="0"/>
              </a:rPr>
              <a:t>III</a:t>
            </a:r>
            <a:r>
              <a:rPr lang="en-US" sz="1200" b="1" dirty="0">
                <a:solidFill>
                  <a:prstClr val="black"/>
                </a:solidFill>
                <a:cs typeface="Arial" pitchFamily="34" charset="0"/>
              </a:rPr>
              <a:t>: Execution of CAV Leaders </a:t>
            </a:r>
            <a:endParaRPr lang="en-US" sz="1200" b="1" dirty="0" smtClean="0">
              <a:solidFill>
                <a:prstClr val="black"/>
              </a:solidFill>
              <a:cs typeface="Arial" pitchFamily="34" charset="0"/>
            </a:endParaRPr>
          </a:p>
          <a:p>
            <a:pPr marL="228600" lvl="2"/>
            <a:r>
              <a:rPr lang="en-US" sz="1200" b="1" dirty="0" smtClean="0">
                <a:solidFill>
                  <a:prstClr val="black"/>
                </a:solidFill>
                <a:cs typeface="Arial" pitchFamily="34" charset="0"/>
              </a:rPr>
              <a:t>University</a:t>
            </a:r>
            <a:r>
              <a:rPr lang="en-US" sz="1200" b="1" dirty="0">
                <a:solidFill>
                  <a:prstClr val="black"/>
                </a:solidFill>
                <a:cs typeface="Arial" pitchFamily="34" charset="0"/>
              </a:rPr>
              <a:t>, from Classroom to Tactical </a:t>
            </a:r>
            <a:r>
              <a:rPr lang="en-US" sz="1200" b="1" dirty="0" smtClean="0">
                <a:solidFill>
                  <a:prstClr val="black"/>
                </a:solidFill>
                <a:cs typeface="Arial" pitchFamily="34" charset="0"/>
              </a:rPr>
              <a:t>TEWT.  Begins 26 JAN, ends 29 JAN  </a:t>
            </a:r>
            <a:endParaRPr lang="en-US" sz="1200" b="1" dirty="0">
              <a:solidFill>
                <a:prstClr val="black"/>
              </a:solidFill>
              <a:cs typeface="Arial" pitchFamily="34" charset="0"/>
            </a:endParaRPr>
          </a:p>
        </p:txBody>
      </p:sp>
      <p:sp>
        <p:nvSpPr>
          <p:cNvPr id="3" name="Oval 2"/>
          <p:cNvSpPr/>
          <p:nvPr/>
        </p:nvSpPr>
        <p:spPr>
          <a:xfrm>
            <a:off x="3669274" y="2391772"/>
            <a:ext cx="725486" cy="13964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6" name="Freeform 5"/>
          <p:cNvSpPr/>
          <p:nvPr/>
        </p:nvSpPr>
        <p:spPr>
          <a:xfrm>
            <a:off x="4622102" y="1392865"/>
            <a:ext cx="91017" cy="3476847"/>
          </a:xfrm>
          <a:custGeom>
            <a:avLst/>
            <a:gdLst>
              <a:gd name="connsiteX0" fmla="*/ 0 w 106326"/>
              <a:gd name="connsiteY0" fmla="*/ 0 h 4061638"/>
              <a:gd name="connsiteX1" fmla="*/ 31898 w 106326"/>
              <a:gd name="connsiteY1" fmla="*/ 712382 h 4061638"/>
              <a:gd name="connsiteX2" fmla="*/ 106326 w 106326"/>
              <a:gd name="connsiteY2" fmla="*/ 2094614 h 4061638"/>
              <a:gd name="connsiteX3" fmla="*/ 10633 w 106326"/>
              <a:gd name="connsiteY3" fmla="*/ 3498112 h 4061638"/>
              <a:gd name="connsiteX4" fmla="*/ 10633 w 106326"/>
              <a:gd name="connsiteY4" fmla="*/ 4061638 h 4061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326" h="4061638">
                <a:moveTo>
                  <a:pt x="0" y="0"/>
                </a:moveTo>
                <a:lnTo>
                  <a:pt x="31898" y="712382"/>
                </a:lnTo>
                <a:lnTo>
                  <a:pt x="106326" y="2094614"/>
                </a:lnTo>
                <a:lnTo>
                  <a:pt x="10633" y="3498112"/>
                </a:lnTo>
                <a:lnTo>
                  <a:pt x="10633" y="4061638"/>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4260311" y="2560098"/>
            <a:ext cx="3076153" cy="1092203"/>
          </a:xfrm>
          <a:custGeom>
            <a:avLst/>
            <a:gdLst>
              <a:gd name="connsiteX0" fmla="*/ 127591 w 3785191"/>
              <a:gd name="connsiteY0" fmla="*/ 159489 h 1275907"/>
              <a:gd name="connsiteX1" fmla="*/ 871870 w 3785191"/>
              <a:gd name="connsiteY1" fmla="*/ 287079 h 1275907"/>
              <a:gd name="connsiteX2" fmla="*/ 3189767 w 3785191"/>
              <a:gd name="connsiteY2" fmla="*/ 276447 h 1275907"/>
              <a:gd name="connsiteX3" fmla="*/ 3168502 w 3785191"/>
              <a:gd name="connsiteY3" fmla="*/ 0 h 1275907"/>
              <a:gd name="connsiteX4" fmla="*/ 3785191 w 3785191"/>
              <a:gd name="connsiteY4" fmla="*/ 669851 h 1275907"/>
              <a:gd name="connsiteX5" fmla="*/ 3274828 w 3785191"/>
              <a:gd name="connsiteY5" fmla="*/ 1052623 h 1275907"/>
              <a:gd name="connsiteX6" fmla="*/ 3253563 w 3785191"/>
              <a:gd name="connsiteY6" fmla="*/ 839972 h 1275907"/>
              <a:gd name="connsiteX7" fmla="*/ 2402958 w 3785191"/>
              <a:gd name="connsiteY7" fmla="*/ 914400 h 1275907"/>
              <a:gd name="connsiteX8" fmla="*/ 903767 w 3785191"/>
              <a:gd name="connsiteY8" fmla="*/ 1041991 h 1275907"/>
              <a:gd name="connsiteX9" fmla="*/ 0 w 3785191"/>
              <a:gd name="connsiteY9" fmla="*/ 1275907 h 1275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85191" h="1275907">
                <a:moveTo>
                  <a:pt x="127591" y="159489"/>
                </a:moveTo>
                <a:lnTo>
                  <a:pt x="871870" y="287079"/>
                </a:lnTo>
                <a:lnTo>
                  <a:pt x="3189767" y="276447"/>
                </a:lnTo>
                <a:lnTo>
                  <a:pt x="3168502" y="0"/>
                </a:lnTo>
                <a:lnTo>
                  <a:pt x="3785191" y="669851"/>
                </a:lnTo>
                <a:lnTo>
                  <a:pt x="3274828" y="1052623"/>
                </a:lnTo>
                <a:lnTo>
                  <a:pt x="3253563" y="839972"/>
                </a:lnTo>
                <a:lnTo>
                  <a:pt x="2402958" y="914400"/>
                </a:lnTo>
                <a:lnTo>
                  <a:pt x="903767" y="1041991"/>
                </a:lnTo>
                <a:lnTo>
                  <a:pt x="0" y="1275907"/>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6115724" y="1742068"/>
            <a:ext cx="766059" cy="5545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Arial" panose="020B0604020202020204" pitchFamily="34" charset="0"/>
                <a:cs typeface="Arial" panose="020B0604020202020204" pitchFamily="34" charset="0"/>
              </a:rPr>
              <a:t>NAI Optics</a:t>
            </a:r>
            <a:endParaRPr lang="en-US" sz="1100" b="1" dirty="0">
              <a:solidFill>
                <a:schemeClr val="tx1"/>
              </a:solidFill>
              <a:latin typeface="Arial" panose="020B0604020202020204" pitchFamily="34" charset="0"/>
              <a:cs typeface="Arial" panose="020B0604020202020204" pitchFamily="34" charset="0"/>
            </a:endParaRPr>
          </a:p>
        </p:txBody>
      </p:sp>
      <p:sp>
        <p:nvSpPr>
          <p:cNvPr id="54" name="Rectangle 53"/>
          <p:cNvSpPr/>
          <p:nvPr/>
        </p:nvSpPr>
        <p:spPr>
          <a:xfrm rot="2751775">
            <a:off x="6411367" y="3867655"/>
            <a:ext cx="452028" cy="9003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latin typeface="Arial" panose="020B0604020202020204" pitchFamily="34" charset="0"/>
              <a:cs typeface="Arial" panose="020B0604020202020204" pitchFamily="34" charset="0"/>
            </a:endParaRPr>
          </a:p>
        </p:txBody>
      </p:sp>
      <p:sp>
        <p:nvSpPr>
          <p:cNvPr id="46" name="Freeform 45"/>
          <p:cNvSpPr/>
          <p:nvPr/>
        </p:nvSpPr>
        <p:spPr>
          <a:xfrm>
            <a:off x="5541374" y="1420170"/>
            <a:ext cx="518610" cy="3449542"/>
          </a:xfrm>
          <a:custGeom>
            <a:avLst/>
            <a:gdLst>
              <a:gd name="connsiteX0" fmla="*/ 871870 w 882503"/>
              <a:gd name="connsiteY0" fmla="*/ 0 h 4029740"/>
              <a:gd name="connsiteX1" fmla="*/ 882503 w 882503"/>
              <a:gd name="connsiteY1" fmla="*/ 818707 h 4029740"/>
              <a:gd name="connsiteX2" fmla="*/ 648586 w 882503"/>
              <a:gd name="connsiteY2" fmla="*/ 1648047 h 4029740"/>
              <a:gd name="connsiteX3" fmla="*/ 21266 w 882503"/>
              <a:gd name="connsiteY3" fmla="*/ 2328530 h 4029740"/>
              <a:gd name="connsiteX4" fmla="*/ 0 w 882503"/>
              <a:gd name="connsiteY4" fmla="*/ 3242930 h 4029740"/>
              <a:gd name="connsiteX5" fmla="*/ 106326 w 882503"/>
              <a:gd name="connsiteY5" fmla="*/ 4029740 h 4029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2503" h="4029740">
                <a:moveTo>
                  <a:pt x="871870" y="0"/>
                </a:moveTo>
                <a:lnTo>
                  <a:pt x="882503" y="818707"/>
                </a:lnTo>
                <a:lnTo>
                  <a:pt x="648586" y="1648047"/>
                </a:lnTo>
                <a:lnTo>
                  <a:pt x="21266" y="2328530"/>
                </a:lnTo>
                <a:lnTo>
                  <a:pt x="0" y="3242930"/>
                </a:lnTo>
                <a:lnTo>
                  <a:pt x="106326" y="402974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a:off x="6870221" y="1556695"/>
            <a:ext cx="209339" cy="3276609"/>
          </a:xfrm>
          <a:custGeom>
            <a:avLst/>
            <a:gdLst>
              <a:gd name="connsiteX0" fmla="*/ 0 w 244549"/>
              <a:gd name="connsiteY0" fmla="*/ 0 h 3827721"/>
              <a:gd name="connsiteX1" fmla="*/ 95693 w 244549"/>
              <a:gd name="connsiteY1" fmla="*/ 871870 h 3827721"/>
              <a:gd name="connsiteX2" fmla="*/ 244549 w 244549"/>
              <a:gd name="connsiteY2" fmla="*/ 2062717 h 3827721"/>
              <a:gd name="connsiteX3" fmla="*/ 223284 w 244549"/>
              <a:gd name="connsiteY3" fmla="*/ 3827721 h 3827721"/>
            </a:gdLst>
            <a:ahLst/>
            <a:cxnLst>
              <a:cxn ang="0">
                <a:pos x="connsiteX0" y="connsiteY0"/>
              </a:cxn>
              <a:cxn ang="0">
                <a:pos x="connsiteX1" y="connsiteY1"/>
              </a:cxn>
              <a:cxn ang="0">
                <a:pos x="connsiteX2" y="connsiteY2"/>
              </a:cxn>
              <a:cxn ang="0">
                <a:pos x="connsiteX3" y="connsiteY3"/>
              </a:cxn>
            </a:cxnLst>
            <a:rect l="l" t="t" r="r" b="b"/>
            <a:pathLst>
              <a:path w="244549" h="3827721">
                <a:moveTo>
                  <a:pt x="0" y="0"/>
                </a:moveTo>
                <a:lnTo>
                  <a:pt x="95693" y="871870"/>
                </a:lnTo>
                <a:lnTo>
                  <a:pt x="244549" y="2062717"/>
                </a:lnTo>
                <a:lnTo>
                  <a:pt x="223284" y="3827721"/>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133076" y="2552018"/>
            <a:ext cx="913739" cy="95525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latin typeface="Arial" panose="020B0604020202020204" pitchFamily="34" charset="0"/>
                <a:cs typeface="Arial" panose="020B0604020202020204" pitchFamily="34" charset="0"/>
              </a:rPr>
              <a:t>OBJ</a:t>
            </a:r>
          </a:p>
          <a:p>
            <a:pPr algn="ctr"/>
            <a:r>
              <a:rPr lang="en-US" sz="900" b="1" dirty="0" smtClean="0">
                <a:solidFill>
                  <a:schemeClr val="tx1"/>
                </a:solidFill>
                <a:latin typeface="Arial" panose="020B0604020202020204" pitchFamily="34" charset="0"/>
                <a:cs typeface="Arial" panose="020B0604020202020204" pitchFamily="34" charset="0"/>
              </a:rPr>
              <a:t>World Class</a:t>
            </a:r>
          </a:p>
          <a:p>
            <a:pPr algn="ctr"/>
            <a:r>
              <a:rPr lang="en-US" sz="900" b="1" dirty="0" err="1" smtClean="0">
                <a:solidFill>
                  <a:schemeClr val="tx1"/>
                </a:solidFill>
                <a:latin typeface="Arial" panose="020B0604020202020204" pitchFamily="34" charset="0"/>
                <a:cs typeface="Arial" panose="020B0604020202020204" pitchFamily="34" charset="0"/>
              </a:rPr>
              <a:t>CavalryLeaders</a:t>
            </a:r>
            <a:endParaRPr lang="en-US" sz="900" b="1" dirty="0">
              <a:solidFill>
                <a:schemeClr val="tx1"/>
              </a:solidFill>
              <a:latin typeface="Arial" panose="020B0604020202020204" pitchFamily="34" charset="0"/>
              <a:cs typeface="Arial" panose="020B0604020202020204" pitchFamily="34" charset="0"/>
            </a:endParaRPr>
          </a:p>
        </p:txBody>
      </p:sp>
      <p:sp>
        <p:nvSpPr>
          <p:cNvPr id="56" name="Freeform 55"/>
          <p:cNvSpPr/>
          <p:nvPr/>
        </p:nvSpPr>
        <p:spPr>
          <a:xfrm>
            <a:off x="7889357" y="1648047"/>
            <a:ext cx="244549" cy="3211033"/>
          </a:xfrm>
          <a:custGeom>
            <a:avLst/>
            <a:gdLst>
              <a:gd name="connsiteX0" fmla="*/ 0 w 244549"/>
              <a:gd name="connsiteY0" fmla="*/ 0 h 3211033"/>
              <a:gd name="connsiteX1" fmla="*/ 53163 w 244549"/>
              <a:gd name="connsiteY1" fmla="*/ 1158949 h 3211033"/>
              <a:gd name="connsiteX2" fmla="*/ 223284 w 244549"/>
              <a:gd name="connsiteY2" fmla="*/ 2583712 h 3211033"/>
              <a:gd name="connsiteX3" fmla="*/ 244549 w 244549"/>
              <a:gd name="connsiteY3" fmla="*/ 3211033 h 3211033"/>
            </a:gdLst>
            <a:ahLst/>
            <a:cxnLst>
              <a:cxn ang="0">
                <a:pos x="connsiteX0" y="connsiteY0"/>
              </a:cxn>
              <a:cxn ang="0">
                <a:pos x="connsiteX1" y="connsiteY1"/>
              </a:cxn>
              <a:cxn ang="0">
                <a:pos x="connsiteX2" y="connsiteY2"/>
              </a:cxn>
              <a:cxn ang="0">
                <a:pos x="connsiteX3" y="connsiteY3"/>
              </a:cxn>
            </a:cxnLst>
            <a:rect l="l" t="t" r="r" b="b"/>
            <a:pathLst>
              <a:path w="244549" h="3211033">
                <a:moveTo>
                  <a:pt x="0" y="0"/>
                </a:moveTo>
                <a:lnTo>
                  <a:pt x="53163" y="1158949"/>
                </a:lnTo>
                <a:lnTo>
                  <a:pt x="223284" y="2583712"/>
                </a:lnTo>
                <a:lnTo>
                  <a:pt x="244549" y="3211033"/>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0" name="Group 129"/>
          <p:cNvGrpSpPr/>
          <p:nvPr/>
        </p:nvGrpSpPr>
        <p:grpSpPr>
          <a:xfrm rot="15651927">
            <a:off x="7260282" y="3773351"/>
            <a:ext cx="1052623" cy="1082172"/>
            <a:chOff x="7234341" y="1223565"/>
            <a:chExt cx="1052623" cy="1082172"/>
          </a:xfrm>
        </p:grpSpPr>
        <p:sp>
          <p:nvSpPr>
            <p:cNvPr id="58" name="Freeform 57"/>
            <p:cNvSpPr/>
            <p:nvPr/>
          </p:nvSpPr>
          <p:spPr>
            <a:xfrm>
              <a:off x="7234341" y="1223565"/>
              <a:ext cx="691116" cy="669851"/>
            </a:xfrm>
            <a:custGeom>
              <a:avLst/>
              <a:gdLst>
                <a:gd name="connsiteX0" fmla="*/ 0 w 691116"/>
                <a:gd name="connsiteY0" fmla="*/ 584791 h 669851"/>
                <a:gd name="connsiteX1" fmla="*/ 287079 w 691116"/>
                <a:gd name="connsiteY1" fmla="*/ 669851 h 669851"/>
                <a:gd name="connsiteX2" fmla="*/ 680484 w 691116"/>
                <a:gd name="connsiteY2" fmla="*/ 308344 h 669851"/>
                <a:gd name="connsiteX3" fmla="*/ 691116 w 691116"/>
                <a:gd name="connsiteY3" fmla="*/ 0 h 669851"/>
                <a:gd name="connsiteX4" fmla="*/ 691116 w 691116"/>
                <a:gd name="connsiteY4" fmla="*/ 0 h 6698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1116" h="669851">
                  <a:moveTo>
                    <a:pt x="0" y="584791"/>
                  </a:moveTo>
                  <a:lnTo>
                    <a:pt x="287079" y="669851"/>
                  </a:lnTo>
                  <a:lnTo>
                    <a:pt x="680484" y="308344"/>
                  </a:lnTo>
                  <a:lnTo>
                    <a:pt x="691116" y="0"/>
                  </a:lnTo>
                  <a:lnTo>
                    <a:pt x="69111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Arrow Connector 59"/>
            <p:cNvCxnSpPr/>
            <p:nvPr/>
          </p:nvCxnSpPr>
          <p:spPr>
            <a:xfrm flipH="1">
              <a:off x="7489522" y="1893416"/>
              <a:ext cx="31898" cy="4123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7914825" y="1531909"/>
              <a:ext cx="372139" cy="1455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63" name="Freeform 62"/>
          <p:cNvSpPr/>
          <p:nvPr/>
        </p:nvSpPr>
        <p:spPr>
          <a:xfrm>
            <a:off x="7354252" y="2594458"/>
            <a:ext cx="329609" cy="1148316"/>
          </a:xfrm>
          <a:custGeom>
            <a:avLst/>
            <a:gdLst>
              <a:gd name="connsiteX0" fmla="*/ 0 w 329609"/>
              <a:gd name="connsiteY0" fmla="*/ 0 h 1148316"/>
              <a:gd name="connsiteX1" fmla="*/ 308344 w 329609"/>
              <a:gd name="connsiteY1" fmla="*/ 212651 h 1148316"/>
              <a:gd name="connsiteX2" fmla="*/ 329609 w 329609"/>
              <a:gd name="connsiteY2" fmla="*/ 903768 h 1148316"/>
              <a:gd name="connsiteX3" fmla="*/ 170121 w 329609"/>
              <a:gd name="connsiteY3" fmla="*/ 1148316 h 1148316"/>
              <a:gd name="connsiteX4" fmla="*/ 170121 w 329609"/>
              <a:gd name="connsiteY4" fmla="*/ 1148316 h 1148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609" h="1148316">
                <a:moveTo>
                  <a:pt x="0" y="0"/>
                </a:moveTo>
                <a:lnTo>
                  <a:pt x="308344" y="212651"/>
                </a:lnTo>
                <a:lnTo>
                  <a:pt x="329609" y="903768"/>
                </a:lnTo>
                <a:lnTo>
                  <a:pt x="170121" y="1148316"/>
                </a:lnTo>
                <a:lnTo>
                  <a:pt x="170121" y="1148316"/>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Arrow Connector 131"/>
          <p:cNvCxnSpPr/>
          <p:nvPr/>
        </p:nvCxnSpPr>
        <p:spPr>
          <a:xfrm flipV="1">
            <a:off x="7683861" y="3115453"/>
            <a:ext cx="457200" cy="212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5042729" y="2921533"/>
            <a:ext cx="1264272" cy="276999"/>
          </a:xfrm>
          <a:prstGeom prst="rect">
            <a:avLst/>
          </a:prstGeom>
          <a:noFill/>
        </p:spPr>
        <p:txBody>
          <a:bodyPr wrap="square" rtlCol="0">
            <a:spAutoFit/>
          </a:bodyPr>
          <a:lstStyle/>
          <a:p>
            <a:pPr algn="ctr"/>
            <a:r>
              <a:rPr lang="en-US" sz="1200" b="1" dirty="0" smtClean="0">
                <a:latin typeface="Arial" panose="020B0604020202020204" pitchFamily="34" charset="0"/>
                <a:cs typeface="Arial" panose="020B0604020202020204" pitchFamily="34" charset="0"/>
              </a:rPr>
              <a:t>CAV Leader</a:t>
            </a:r>
            <a:endParaRPr lang="en-US" sz="1200" b="1" dirty="0">
              <a:latin typeface="Arial" panose="020B0604020202020204" pitchFamily="34" charset="0"/>
              <a:cs typeface="Arial" panose="020B0604020202020204" pitchFamily="34" charset="0"/>
            </a:endParaRPr>
          </a:p>
        </p:txBody>
      </p:sp>
      <p:grpSp>
        <p:nvGrpSpPr>
          <p:cNvPr id="137" name="Group 136"/>
          <p:cNvGrpSpPr/>
          <p:nvPr/>
        </p:nvGrpSpPr>
        <p:grpSpPr>
          <a:xfrm>
            <a:off x="4726786" y="1497748"/>
            <a:ext cx="1355272" cy="337660"/>
            <a:chOff x="4766649" y="1583547"/>
            <a:chExt cx="1355272" cy="337660"/>
          </a:xfrm>
        </p:grpSpPr>
        <p:grpSp>
          <p:nvGrpSpPr>
            <p:cNvPr id="47" name="Group 46"/>
            <p:cNvGrpSpPr/>
            <p:nvPr/>
          </p:nvGrpSpPr>
          <p:grpSpPr>
            <a:xfrm>
              <a:off x="4766649" y="1709184"/>
              <a:ext cx="240083" cy="212023"/>
              <a:chOff x="5553739" y="1169581"/>
              <a:chExt cx="383926" cy="404038"/>
            </a:xfrm>
          </p:grpSpPr>
          <p:cxnSp>
            <p:nvCxnSpPr>
              <p:cNvPr id="48" name="Straight Connector 47"/>
              <p:cNvCxnSpPr/>
              <p:nvPr/>
            </p:nvCxnSpPr>
            <p:spPr>
              <a:xfrm>
                <a:off x="5752214" y="1169581"/>
                <a:ext cx="0" cy="4040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5553739" y="1371599"/>
                <a:ext cx="383926" cy="35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TextBox 71"/>
            <p:cNvSpPr txBox="1"/>
            <p:nvPr/>
          </p:nvSpPr>
          <p:spPr>
            <a:xfrm>
              <a:off x="4857649" y="1583547"/>
              <a:ext cx="1264272" cy="276999"/>
            </a:xfrm>
            <a:prstGeom prst="rect">
              <a:avLst/>
            </a:prstGeom>
            <a:noFill/>
          </p:spPr>
          <p:txBody>
            <a:bodyPr wrap="square" rtlCol="0">
              <a:spAutoFit/>
            </a:bodyPr>
            <a:lstStyle/>
            <a:p>
              <a:r>
                <a:rPr lang="en-US" sz="1200" b="1" dirty="0" smtClean="0">
                  <a:latin typeface="Arial" panose="020B0604020202020204" pitchFamily="34" charset="0"/>
                  <a:cs typeface="Arial" panose="020B0604020202020204" pitchFamily="34" charset="0"/>
                </a:rPr>
                <a:t>Recon Class</a:t>
              </a:r>
              <a:endParaRPr lang="en-US" sz="1200" b="1" dirty="0">
                <a:latin typeface="Arial" panose="020B0604020202020204" pitchFamily="34" charset="0"/>
                <a:cs typeface="Arial" panose="020B0604020202020204" pitchFamily="34" charset="0"/>
              </a:endParaRPr>
            </a:p>
          </p:txBody>
        </p:sp>
      </p:grpSp>
      <p:grpSp>
        <p:nvGrpSpPr>
          <p:cNvPr id="138" name="Group 137"/>
          <p:cNvGrpSpPr/>
          <p:nvPr/>
        </p:nvGrpSpPr>
        <p:grpSpPr>
          <a:xfrm>
            <a:off x="4817792" y="3706620"/>
            <a:ext cx="1341274" cy="333911"/>
            <a:chOff x="5198991" y="1802703"/>
            <a:chExt cx="1341274" cy="333911"/>
          </a:xfrm>
        </p:grpSpPr>
        <p:grpSp>
          <p:nvGrpSpPr>
            <p:cNvPr id="43" name="Group 42"/>
            <p:cNvGrpSpPr/>
            <p:nvPr/>
          </p:nvGrpSpPr>
          <p:grpSpPr>
            <a:xfrm>
              <a:off x="5198991" y="1924591"/>
              <a:ext cx="259373" cy="212023"/>
              <a:chOff x="5553739" y="1169581"/>
              <a:chExt cx="414772" cy="404038"/>
            </a:xfrm>
          </p:grpSpPr>
          <p:cxnSp>
            <p:nvCxnSpPr>
              <p:cNvPr id="18" name="Straight Connector 17"/>
              <p:cNvCxnSpPr/>
              <p:nvPr/>
            </p:nvCxnSpPr>
            <p:spPr>
              <a:xfrm>
                <a:off x="5752214" y="1169581"/>
                <a:ext cx="0" cy="4040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5553739" y="1375147"/>
                <a:ext cx="414772"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4" name="TextBox 73"/>
            <p:cNvSpPr txBox="1"/>
            <p:nvPr/>
          </p:nvSpPr>
          <p:spPr>
            <a:xfrm>
              <a:off x="5275993" y="1802703"/>
              <a:ext cx="1264272" cy="276999"/>
            </a:xfrm>
            <a:prstGeom prst="rect">
              <a:avLst/>
            </a:prstGeom>
            <a:noFill/>
          </p:spPr>
          <p:txBody>
            <a:bodyPr wrap="square" rtlCol="0">
              <a:spAutoFit/>
            </a:bodyPr>
            <a:lstStyle/>
            <a:p>
              <a:r>
                <a:rPr lang="en-US" sz="1200" b="1" dirty="0" smtClean="0">
                  <a:latin typeface="Arial" panose="020B0604020202020204" pitchFamily="34" charset="0"/>
                  <a:cs typeface="Arial" panose="020B0604020202020204" pitchFamily="34" charset="0"/>
                </a:rPr>
                <a:t>Offense Class</a:t>
              </a:r>
              <a:endParaRPr lang="en-US" sz="1200" b="1" dirty="0">
                <a:latin typeface="Arial" panose="020B0604020202020204" pitchFamily="34" charset="0"/>
                <a:cs typeface="Arial" panose="020B0604020202020204" pitchFamily="34" charset="0"/>
              </a:endParaRPr>
            </a:p>
          </p:txBody>
        </p:sp>
      </p:grpSp>
      <p:grpSp>
        <p:nvGrpSpPr>
          <p:cNvPr id="139" name="Group 138"/>
          <p:cNvGrpSpPr/>
          <p:nvPr/>
        </p:nvGrpSpPr>
        <p:grpSpPr>
          <a:xfrm>
            <a:off x="5013612" y="4241577"/>
            <a:ext cx="1355629" cy="332681"/>
            <a:chOff x="5059806" y="2164685"/>
            <a:chExt cx="1355629" cy="332681"/>
          </a:xfrm>
        </p:grpSpPr>
        <p:grpSp>
          <p:nvGrpSpPr>
            <p:cNvPr id="50" name="Group 49"/>
            <p:cNvGrpSpPr/>
            <p:nvPr/>
          </p:nvGrpSpPr>
          <p:grpSpPr>
            <a:xfrm>
              <a:off x="5059806" y="2285343"/>
              <a:ext cx="228701" cy="212023"/>
              <a:chOff x="5553739" y="1169581"/>
              <a:chExt cx="365724" cy="404038"/>
            </a:xfrm>
          </p:grpSpPr>
          <p:cxnSp>
            <p:nvCxnSpPr>
              <p:cNvPr id="51" name="Straight Connector 50"/>
              <p:cNvCxnSpPr/>
              <p:nvPr/>
            </p:nvCxnSpPr>
            <p:spPr>
              <a:xfrm>
                <a:off x="5752214" y="1169581"/>
                <a:ext cx="0" cy="4040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5553739" y="1375147"/>
                <a:ext cx="365724"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6" name="TextBox 75"/>
            <p:cNvSpPr txBox="1"/>
            <p:nvPr/>
          </p:nvSpPr>
          <p:spPr>
            <a:xfrm>
              <a:off x="5151163" y="2164685"/>
              <a:ext cx="1264272" cy="276999"/>
            </a:xfrm>
            <a:prstGeom prst="rect">
              <a:avLst/>
            </a:prstGeom>
            <a:noFill/>
          </p:spPr>
          <p:txBody>
            <a:bodyPr wrap="square" rtlCol="0">
              <a:spAutoFit/>
            </a:bodyPr>
            <a:lstStyle/>
            <a:p>
              <a:r>
                <a:rPr lang="en-US" sz="1200" b="1" dirty="0" smtClean="0">
                  <a:latin typeface="Arial" panose="020B0604020202020204" pitchFamily="34" charset="0"/>
                  <a:cs typeface="Arial" panose="020B0604020202020204" pitchFamily="34" charset="0"/>
                </a:rPr>
                <a:t>Defense Class</a:t>
              </a:r>
              <a:endParaRPr lang="en-US" sz="1200" b="1" dirty="0">
                <a:latin typeface="Arial" panose="020B0604020202020204" pitchFamily="34" charset="0"/>
                <a:cs typeface="Arial" panose="020B0604020202020204" pitchFamily="34" charset="0"/>
              </a:endParaRPr>
            </a:p>
          </p:txBody>
        </p:sp>
      </p:grpSp>
      <p:grpSp>
        <p:nvGrpSpPr>
          <p:cNvPr id="78" name="Group 77"/>
          <p:cNvGrpSpPr/>
          <p:nvPr/>
        </p:nvGrpSpPr>
        <p:grpSpPr>
          <a:xfrm>
            <a:off x="5476369" y="1265501"/>
            <a:ext cx="260732" cy="212023"/>
            <a:chOff x="5553739" y="1169581"/>
            <a:chExt cx="416947" cy="404038"/>
          </a:xfrm>
        </p:grpSpPr>
        <p:cxnSp>
          <p:nvCxnSpPr>
            <p:cNvPr id="79" name="Straight Connector 78"/>
            <p:cNvCxnSpPr/>
            <p:nvPr/>
          </p:nvCxnSpPr>
          <p:spPr>
            <a:xfrm>
              <a:off x="5752214" y="1169581"/>
              <a:ext cx="0" cy="4040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5553739" y="1375147"/>
              <a:ext cx="416947"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1" name="TextBox 80"/>
          <p:cNvSpPr txBox="1"/>
          <p:nvPr/>
        </p:nvSpPr>
        <p:spPr>
          <a:xfrm>
            <a:off x="5547660" y="1149106"/>
            <a:ext cx="1264272" cy="276999"/>
          </a:xfrm>
          <a:prstGeom prst="rect">
            <a:avLst/>
          </a:prstGeom>
          <a:noFill/>
        </p:spPr>
        <p:txBody>
          <a:bodyPr wrap="square" rtlCol="0">
            <a:spAutoFit/>
          </a:bodyPr>
          <a:lstStyle/>
          <a:p>
            <a:r>
              <a:rPr lang="en-US" sz="1200" b="1" dirty="0" smtClean="0">
                <a:latin typeface="Arial" panose="020B0604020202020204" pitchFamily="34" charset="0"/>
                <a:cs typeface="Arial" panose="020B0604020202020204" pitchFamily="34" charset="0"/>
              </a:rPr>
              <a:t>Security Class</a:t>
            </a:r>
            <a:endParaRPr lang="en-US" sz="1200" b="1" dirty="0">
              <a:latin typeface="Arial" panose="020B0604020202020204" pitchFamily="34" charset="0"/>
              <a:cs typeface="Arial" panose="020B0604020202020204" pitchFamily="34" charset="0"/>
            </a:endParaRPr>
          </a:p>
        </p:txBody>
      </p:sp>
      <p:sp>
        <p:nvSpPr>
          <p:cNvPr id="140" name="Rectangle 139"/>
          <p:cNvSpPr/>
          <p:nvPr/>
        </p:nvSpPr>
        <p:spPr>
          <a:xfrm rot="18964798">
            <a:off x="6255146" y="4089978"/>
            <a:ext cx="756937" cy="461665"/>
          </a:xfrm>
          <a:prstGeom prst="rect">
            <a:avLst/>
          </a:prstGeom>
        </p:spPr>
        <p:txBody>
          <a:bodyPr wrap="none">
            <a:spAutoFit/>
          </a:bodyPr>
          <a:lstStyle/>
          <a:p>
            <a:pPr algn="ctr"/>
            <a:r>
              <a:rPr lang="en-US" sz="1200" b="1" dirty="0">
                <a:latin typeface="Arial" panose="020B0604020202020204" pitchFamily="34" charset="0"/>
                <a:cs typeface="Arial" panose="020B0604020202020204" pitchFamily="34" charset="0"/>
              </a:rPr>
              <a:t>NAI </a:t>
            </a:r>
            <a:endParaRPr lang="en-US" sz="1200" b="1" dirty="0" smtClean="0">
              <a:latin typeface="Arial" panose="020B0604020202020204" pitchFamily="34" charset="0"/>
              <a:cs typeface="Arial" panose="020B0604020202020204" pitchFamily="34" charset="0"/>
            </a:endParaRPr>
          </a:p>
          <a:p>
            <a:pPr algn="ctr"/>
            <a:r>
              <a:rPr lang="en-US" sz="1200" b="1" dirty="0" err="1" smtClean="0">
                <a:latin typeface="Arial" panose="020B0604020202020204" pitchFamily="34" charset="0"/>
                <a:cs typeface="Arial" panose="020B0604020202020204" pitchFamily="34" charset="0"/>
              </a:rPr>
              <a:t>Commo</a:t>
            </a:r>
            <a:endParaRPr lang="en-US" sz="1200" b="1" dirty="0">
              <a:latin typeface="Arial" panose="020B0604020202020204" pitchFamily="34" charset="0"/>
              <a:cs typeface="Arial" panose="020B0604020202020204" pitchFamily="34" charset="0"/>
            </a:endParaRPr>
          </a:p>
        </p:txBody>
      </p:sp>
      <p:sp>
        <p:nvSpPr>
          <p:cNvPr id="86" name="Rectangle 85"/>
          <p:cNvSpPr/>
          <p:nvPr/>
        </p:nvSpPr>
        <p:spPr>
          <a:xfrm rot="2388290">
            <a:off x="7201541" y="4187453"/>
            <a:ext cx="766059" cy="554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Arial" panose="020B0604020202020204" pitchFamily="34" charset="0"/>
                <a:cs typeface="Arial" panose="020B0604020202020204" pitchFamily="34" charset="0"/>
              </a:rPr>
              <a:t>SBF TTX</a:t>
            </a:r>
            <a:endParaRPr lang="en-US" sz="1100" b="1" dirty="0">
              <a:solidFill>
                <a:schemeClr val="tx1"/>
              </a:solidFill>
              <a:latin typeface="Arial" panose="020B0604020202020204" pitchFamily="34" charset="0"/>
              <a:cs typeface="Arial" panose="020B0604020202020204" pitchFamily="34" charset="0"/>
            </a:endParaRPr>
          </a:p>
        </p:txBody>
      </p:sp>
      <p:sp>
        <p:nvSpPr>
          <p:cNvPr id="87" name="Rectangle 86"/>
          <p:cNvSpPr/>
          <p:nvPr/>
        </p:nvSpPr>
        <p:spPr>
          <a:xfrm rot="5400000">
            <a:off x="7009803" y="2869618"/>
            <a:ext cx="1000436" cy="554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Arial" panose="020B0604020202020204" pitchFamily="34" charset="0"/>
                <a:cs typeface="Arial" panose="020B0604020202020204" pitchFamily="34" charset="0"/>
              </a:rPr>
              <a:t>ATK POS</a:t>
            </a:r>
          </a:p>
          <a:p>
            <a:pPr algn="ctr"/>
            <a:r>
              <a:rPr lang="en-US" sz="1100" b="1" dirty="0" smtClean="0">
                <a:solidFill>
                  <a:schemeClr val="tx1"/>
                </a:solidFill>
                <a:latin typeface="Arial" panose="020B0604020202020204" pitchFamily="34" charset="0"/>
                <a:cs typeface="Arial" panose="020B0604020202020204" pitchFamily="34" charset="0"/>
              </a:rPr>
              <a:t>TEWT</a:t>
            </a:r>
            <a:endParaRPr lang="en-US" sz="1100" b="1" dirty="0">
              <a:solidFill>
                <a:schemeClr val="tx1"/>
              </a:solidFill>
              <a:latin typeface="Arial" panose="020B0604020202020204" pitchFamily="34" charset="0"/>
              <a:cs typeface="Arial" panose="020B0604020202020204" pitchFamily="34" charset="0"/>
            </a:endParaRPr>
          </a:p>
        </p:txBody>
      </p:sp>
      <p:sp>
        <p:nvSpPr>
          <p:cNvPr id="141" name="TextBox 140"/>
          <p:cNvSpPr txBox="1"/>
          <p:nvPr/>
        </p:nvSpPr>
        <p:spPr>
          <a:xfrm rot="18742865">
            <a:off x="3855411" y="4933585"/>
            <a:ext cx="94204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PL 26 JAN</a:t>
            </a:r>
            <a:endParaRPr lang="en-US" sz="1200" dirty="0">
              <a:latin typeface="Arial" panose="020B0604020202020204" pitchFamily="34" charset="0"/>
              <a:cs typeface="Arial" panose="020B0604020202020204" pitchFamily="34" charset="0"/>
            </a:endParaRPr>
          </a:p>
        </p:txBody>
      </p:sp>
      <p:cxnSp>
        <p:nvCxnSpPr>
          <p:cNvPr id="143" name="Straight Connector 142"/>
          <p:cNvCxnSpPr/>
          <p:nvPr/>
        </p:nvCxnSpPr>
        <p:spPr>
          <a:xfrm flipH="1">
            <a:off x="4136064" y="4869712"/>
            <a:ext cx="507275" cy="5635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rot="18742865">
            <a:off x="4826603" y="4926541"/>
            <a:ext cx="94204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PL 27 JAN</a:t>
            </a:r>
            <a:endParaRPr lang="en-US" sz="1200" dirty="0">
              <a:latin typeface="Arial" panose="020B0604020202020204" pitchFamily="34" charset="0"/>
              <a:cs typeface="Arial" panose="020B0604020202020204" pitchFamily="34" charset="0"/>
            </a:endParaRPr>
          </a:p>
        </p:txBody>
      </p:sp>
      <p:cxnSp>
        <p:nvCxnSpPr>
          <p:cNvPr id="92" name="Straight Connector 91"/>
          <p:cNvCxnSpPr/>
          <p:nvPr/>
        </p:nvCxnSpPr>
        <p:spPr>
          <a:xfrm flipH="1">
            <a:off x="5107256" y="4862668"/>
            <a:ext cx="507275" cy="5635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rot="18742865">
            <a:off x="6265809" y="4889847"/>
            <a:ext cx="94204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PL 28 JAN</a:t>
            </a:r>
            <a:endParaRPr lang="en-US" sz="1200" dirty="0">
              <a:latin typeface="Arial" panose="020B0604020202020204" pitchFamily="34" charset="0"/>
              <a:cs typeface="Arial" panose="020B0604020202020204" pitchFamily="34" charset="0"/>
            </a:endParaRPr>
          </a:p>
        </p:txBody>
      </p:sp>
      <p:cxnSp>
        <p:nvCxnSpPr>
          <p:cNvPr id="96" name="Straight Connector 95"/>
          <p:cNvCxnSpPr/>
          <p:nvPr/>
        </p:nvCxnSpPr>
        <p:spPr>
          <a:xfrm flipH="1">
            <a:off x="6546462" y="4825974"/>
            <a:ext cx="507275" cy="5635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rot="18742865">
            <a:off x="7354950" y="4914603"/>
            <a:ext cx="94204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PL 29 JAN</a:t>
            </a:r>
            <a:endParaRPr lang="en-US" sz="1200" dirty="0">
              <a:latin typeface="Arial" panose="020B0604020202020204" pitchFamily="34" charset="0"/>
              <a:cs typeface="Arial" panose="020B0604020202020204" pitchFamily="34" charset="0"/>
            </a:endParaRPr>
          </a:p>
        </p:txBody>
      </p:sp>
      <p:cxnSp>
        <p:nvCxnSpPr>
          <p:cNvPr id="98" name="Straight Connector 97"/>
          <p:cNvCxnSpPr/>
          <p:nvPr/>
        </p:nvCxnSpPr>
        <p:spPr>
          <a:xfrm flipH="1">
            <a:off x="7635603" y="4850730"/>
            <a:ext cx="507275" cy="5635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Rectangle 143"/>
          <p:cNvSpPr/>
          <p:nvPr/>
        </p:nvSpPr>
        <p:spPr>
          <a:xfrm rot="5400000">
            <a:off x="2977319" y="2783648"/>
            <a:ext cx="2214675" cy="646331"/>
          </a:xfrm>
          <a:prstGeom prst="rect">
            <a:avLst/>
          </a:prstGeom>
        </p:spPr>
        <p:txBody>
          <a:bodyPr wrap="square">
            <a:spAutoFit/>
          </a:bodyPr>
          <a:lstStyle/>
          <a:p>
            <a:pPr algn="ctr"/>
            <a:r>
              <a:rPr lang="en-US" sz="1200" b="1" dirty="0">
                <a:latin typeface="Arial" panose="020B0604020202020204" pitchFamily="34" charset="0"/>
                <a:cs typeface="Arial" panose="020B0604020202020204" pitchFamily="34" charset="0"/>
              </a:rPr>
              <a:t>AA </a:t>
            </a:r>
          </a:p>
          <a:p>
            <a:pPr algn="ctr"/>
            <a:r>
              <a:rPr lang="en-US" sz="1200" b="1" dirty="0">
                <a:latin typeface="Arial" panose="020B0604020202020204" pitchFamily="34" charset="0"/>
                <a:cs typeface="Arial" panose="020B0604020202020204" pitchFamily="34" charset="0"/>
              </a:rPr>
              <a:t>Leader </a:t>
            </a:r>
            <a:endParaRPr lang="en-US" sz="1200" b="1" dirty="0" smtClean="0">
              <a:latin typeface="Arial" panose="020B0604020202020204" pitchFamily="34" charset="0"/>
              <a:cs typeface="Arial" panose="020B0604020202020204" pitchFamily="34" charset="0"/>
            </a:endParaRPr>
          </a:p>
          <a:p>
            <a:pPr algn="ctr"/>
            <a:r>
              <a:rPr lang="en-US" sz="1200" b="1" dirty="0" smtClean="0">
                <a:latin typeface="Arial" panose="020B0604020202020204" pitchFamily="34" charset="0"/>
                <a:cs typeface="Arial" panose="020B0604020202020204" pitchFamily="34" charset="0"/>
              </a:rPr>
              <a:t>Development</a:t>
            </a:r>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956962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Professional Reading</a:t>
            </a:r>
            <a:endParaRPr lang="en-US" dirty="0">
              <a:latin typeface="Arial" panose="020B0604020202020204" pitchFamily="34" charset="0"/>
              <a:cs typeface="Arial" panose="020B0604020202020204" pitchFamily="34" charset="0"/>
            </a:endParaRPr>
          </a:p>
        </p:txBody>
      </p:sp>
      <p:sp>
        <p:nvSpPr>
          <p:cNvPr id="4" name="Rectangle 3"/>
          <p:cNvSpPr/>
          <p:nvPr/>
        </p:nvSpPr>
        <p:spPr>
          <a:xfrm>
            <a:off x="215900" y="5741580"/>
            <a:ext cx="8712200" cy="81870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prstClr val="black"/>
                </a:solidFill>
                <a:latin typeface="Arial" panose="020B0604020202020204" pitchFamily="34" charset="0"/>
                <a:cs typeface="Arial" panose="020B0604020202020204" pitchFamily="34" charset="0"/>
              </a:rPr>
              <a:t>Quarterhorse Leaders will read the selected chapters and compose a one page executive summary (bottom line: what did you learn?).  The Paper is due to the SQDN S3 for </a:t>
            </a:r>
            <a:r>
              <a:rPr lang="en-US" sz="1400" dirty="0" smtClean="0">
                <a:solidFill>
                  <a:prstClr val="black"/>
                </a:solidFill>
                <a:latin typeface="Arial" panose="020B0604020202020204" pitchFamily="34" charset="0"/>
                <a:cs typeface="Arial" panose="020B0604020202020204" pitchFamily="34" charset="0"/>
              </a:rPr>
              <a:t>consolidation </a:t>
            </a:r>
            <a:r>
              <a:rPr lang="en-US" sz="1400" dirty="0">
                <a:solidFill>
                  <a:prstClr val="black"/>
                </a:solidFill>
                <a:latin typeface="Arial" panose="020B0604020202020204" pitchFamily="34" charset="0"/>
                <a:cs typeface="Arial" panose="020B0604020202020204" pitchFamily="34" charset="0"/>
              </a:rPr>
              <a:t>on </a:t>
            </a:r>
            <a:r>
              <a:rPr lang="en-US" sz="1400" dirty="0" smtClean="0">
                <a:solidFill>
                  <a:prstClr val="black"/>
                </a:solidFill>
                <a:latin typeface="Arial" panose="020B0604020202020204" pitchFamily="34" charset="0"/>
                <a:cs typeface="Arial" panose="020B0604020202020204" pitchFamily="34" charset="0"/>
              </a:rPr>
              <a:t>12 JAN 14.</a:t>
            </a:r>
          </a:p>
          <a:p>
            <a:pPr algn="ctr"/>
            <a:r>
              <a:rPr lang="en-US" sz="1400" dirty="0" smtClean="0">
                <a:solidFill>
                  <a:prstClr val="black"/>
                </a:solidFill>
                <a:latin typeface="Arial" panose="020B0604020202020204" pitchFamily="34" charset="0"/>
                <a:cs typeface="Arial" panose="020B0604020202020204" pitchFamily="34" charset="0"/>
              </a:rPr>
              <a:t>A repository of information can be found at the following link</a:t>
            </a:r>
            <a:r>
              <a:rPr lang="en-US" sz="1400" dirty="0">
                <a:solidFill>
                  <a:prstClr val="black"/>
                </a:solidFill>
                <a:latin typeface="Arial" panose="020B0604020202020204" pitchFamily="34" charset="0"/>
                <a:cs typeface="Arial" panose="020B0604020202020204" pitchFamily="34" charset="0"/>
              </a:rPr>
              <a:t>: </a:t>
            </a:r>
            <a:endParaRPr lang="en-US" sz="1400" dirty="0" smtClean="0">
              <a:solidFill>
                <a:prstClr val="black"/>
              </a:solidFill>
              <a:latin typeface="Arial" panose="020B0604020202020204" pitchFamily="34" charset="0"/>
              <a:cs typeface="Arial" panose="020B0604020202020204" pitchFamily="34" charset="0"/>
            </a:endParaRPr>
          </a:p>
          <a:p>
            <a:pPr algn="ctr"/>
            <a:r>
              <a:rPr lang="en-US" sz="1400" dirty="0" smtClean="0">
                <a:solidFill>
                  <a:prstClr val="black"/>
                </a:solidFill>
                <a:latin typeface="Arial" panose="020B0604020202020204" pitchFamily="34" charset="0"/>
                <a:cs typeface="Arial" panose="020B0604020202020204" pitchFamily="34" charset="0"/>
                <a:hlinkClick r:id="rId2"/>
              </a:rPr>
              <a:t>Additional Reading</a:t>
            </a:r>
            <a:endParaRPr lang="en-US" sz="1400" dirty="0" smtClean="0">
              <a:solidFill>
                <a:prstClr val="black"/>
              </a:solidFill>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xmlns="" val="1680569067"/>
              </p:ext>
            </p:extLst>
          </p:nvPr>
        </p:nvGraphicFramePr>
        <p:xfrm>
          <a:off x="220518" y="990600"/>
          <a:ext cx="8707582" cy="4750226"/>
        </p:xfrm>
        <a:graphic>
          <a:graphicData uri="http://schemas.openxmlformats.org/drawingml/2006/table">
            <a:tbl>
              <a:tblPr firstRow="1" bandRow="1">
                <a:tableStyleId>{5C22544A-7EE6-4342-B048-85BDC9FD1C3A}</a:tableStyleId>
              </a:tblPr>
              <a:tblGrid>
                <a:gridCol w="1652536"/>
                <a:gridCol w="2701254"/>
                <a:gridCol w="1343821"/>
                <a:gridCol w="3009971"/>
              </a:tblGrid>
              <a:tr h="240193">
                <a:tc>
                  <a:txBody>
                    <a:bodyPr/>
                    <a:lstStyle/>
                    <a:p>
                      <a:r>
                        <a:rPr lang="en-US" sz="1200" dirty="0" smtClean="0"/>
                        <a:t>Publication Number</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50000"/>
                      </a:schemeClr>
                    </a:solidFill>
                  </a:tcPr>
                </a:tc>
                <a:tc>
                  <a:txBody>
                    <a:bodyPr/>
                    <a:lstStyle/>
                    <a:p>
                      <a:r>
                        <a:rPr lang="en-US" sz="1200" dirty="0" smtClean="0"/>
                        <a:t>Title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50000"/>
                      </a:schemeClr>
                    </a:solidFill>
                  </a:tcPr>
                </a:tc>
                <a:tc>
                  <a:txBody>
                    <a:bodyPr/>
                    <a:lstStyle/>
                    <a:p>
                      <a:r>
                        <a:rPr lang="en-US" sz="1200" dirty="0" smtClean="0"/>
                        <a:t>Selected</a:t>
                      </a:r>
                      <a:r>
                        <a:rPr lang="en-US" sz="1200" baseline="0" dirty="0" smtClean="0"/>
                        <a:t> Chapter</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50000"/>
                      </a:schemeClr>
                    </a:solidFill>
                  </a:tcPr>
                </a:tc>
                <a:tc>
                  <a:txBody>
                    <a:bodyPr/>
                    <a:lstStyle/>
                    <a:p>
                      <a:r>
                        <a:rPr lang="en-US" sz="1200" dirty="0" smtClean="0"/>
                        <a:t>Topic</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50000"/>
                      </a:schemeClr>
                    </a:solidFill>
                  </a:tcPr>
                </a:tc>
              </a:tr>
              <a:tr h="440354">
                <a:tc>
                  <a:txBody>
                    <a:bodyPr/>
                    <a:lstStyle/>
                    <a:p>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u="sng" dirty="0" smtClean="0">
                          <a:latin typeface="Arial" panose="020B0604020202020204" pitchFamily="34" charset="0"/>
                          <a:cs typeface="Arial" panose="020B0604020202020204" pitchFamily="34" charset="0"/>
                        </a:rPr>
                        <a:t>To Fight or Not to Fight</a:t>
                      </a:r>
                      <a:r>
                        <a:rPr lang="en-US" sz="1050" u="none" baseline="0" dirty="0" smtClean="0">
                          <a:latin typeface="Arial" panose="020B0604020202020204" pitchFamily="34" charset="0"/>
                          <a:cs typeface="Arial" panose="020B0604020202020204" pitchFamily="34" charset="0"/>
                        </a:rPr>
                        <a:t>  by Robert S. Cameron, Ph.D.</a:t>
                      </a:r>
                      <a:endParaRPr lang="en-US" sz="1050" u="sng"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aseline="0" dirty="0" smtClean="0">
                          <a:latin typeface="Arial" panose="020B0604020202020204" pitchFamily="34" charset="0"/>
                          <a:cs typeface="Arial" panose="020B0604020202020204" pitchFamily="34" charset="0"/>
                        </a:rPr>
                        <a:t>CH.7</a:t>
                      </a:r>
                    </a:p>
                    <a:p>
                      <a:pPr marL="0" marR="0" indent="0" algn="l" defTabSz="914400" rtl="0" eaLnBrk="1" fontAlgn="auto" latinLnBrk="0" hangingPunct="1">
                        <a:lnSpc>
                          <a:spcPct val="100000"/>
                        </a:lnSpc>
                        <a:spcBef>
                          <a:spcPts val="0"/>
                        </a:spcBef>
                        <a:spcAft>
                          <a:spcPts val="0"/>
                        </a:spcAft>
                        <a:buClrTx/>
                        <a:buSzTx/>
                        <a:buFontTx/>
                        <a:buNone/>
                        <a:tabLst/>
                        <a:defRPr/>
                      </a:pPr>
                      <a:r>
                        <a:rPr lang="en-US" sz="900" baseline="0" dirty="0" smtClean="0">
                          <a:latin typeface="Arial" panose="020B0604020202020204" pitchFamily="34" charset="0"/>
                          <a:cs typeface="Arial" panose="020B0604020202020204" pitchFamily="34" charset="0"/>
                        </a:rPr>
                        <a:t>(Recommend Intro xv-xvii)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latin typeface="Arial" panose="020B0604020202020204" pitchFamily="34" charset="0"/>
                          <a:cs typeface="Arial" panose="020B0604020202020204" pitchFamily="34" charset="0"/>
                        </a:rPr>
                        <a:t>(Recommend</a:t>
                      </a:r>
                      <a:r>
                        <a:rPr lang="en-US" sz="900" baseline="0" dirty="0" smtClean="0">
                          <a:latin typeface="Arial" panose="020B0604020202020204" pitchFamily="34" charset="0"/>
                          <a:cs typeface="Arial" panose="020B0604020202020204" pitchFamily="34" charset="0"/>
                        </a:rPr>
                        <a:t> all of CH.7) </a:t>
                      </a:r>
                      <a:r>
                        <a:rPr lang="en-US" sz="900" baseline="0" dirty="0" err="1" smtClean="0">
                          <a:latin typeface="Arial" panose="020B0604020202020204" pitchFamily="34" charset="0"/>
                          <a:cs typeface="Arial" panose="020B0604020202020204" pitchFamily="34" charset="0"/>
                        </a:rPr>
                        <a:t>Req</a:t>
                      </a:r>
                      <a:r>
                        <a:rPr lang="en-US" sz="900" baseline="0" dirty="0" smtClean="0">
                          <a:latin typeface="Arial" panose="020B0604020202020204" pitchFamily="34" charset="0"/>
                          <a:cs typeface="Arial" panose="020B0604020202020204" pitchFamily="34" charset="0"/>
                        </a:rPr>
                        <a:t>: Pages 335-339, 371-390, 417-424, 447-463, bottom of 465-468, and 514-519.</a:t>
                      </a:r>
                      <a:endParaRPr lang="en-US" sz="9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172">
                <a:tc rowSpan="3">
                  <a:txBody>
                    <a:bodyPr/>
                    <a:lstStyle/>
                    <a:p>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en-US" sz="1050" u="sng" dirty="0" smtClean="0">
                          <a:latin typeface="Arial" panose="020B0604020202020204" pitchFamily="34" charset="0"/>
                          <a:cs typeface="Arial" panose="020B0604020202020204" pitchFamily="34" charset="0"/>
                        </a:rPr>
                        <a:t>A History of Cavalry From the Earliest Times </a:t>
                      </a:r>
                      <a:r>
                        <a:rPr lang="en-US" sz="1050" dirty="0" smtClean="0">
                          <a:latin typeface="Arial" panose="020B0604020202020204" pitchFamily="34" charset="0"/>
                          <a:cs typeface="Arial" panose="020B0604020202020204" pitchFamily="34" charset="0"/>
                        </a:rPr>
                        <a:t>by George Taylor Denison</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aseline="0" dirty="0" smtClean="0">
                          <a:latin typeface="Arial" panose="020B0604020202020204" pitchFamily="34" charset="0"/>
                          <a:cs typeface="Arial" panose="020B0604020202020204" pitchFamily="34" charset="0"/>
                        </a:rPr>
                        <a:t>Period IV: CH.XXI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latin typeface="Arial" panose="020B0604020202020204" pitchFamily="34" charset="0"/>
                          <a:cs typeface="Arial" panose="020B0604020202020204" pitchFamily="34" charset="0"/>
                        </a:rPr>
                        <a:t>Austrian Cavalry in Frederick the Great’s Wars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172">
                <a:tc vMerge="1">
                  <a:txBody>
                    <a:bodyPr/>
                    <a:lstStyle/>
                    <a:p>
                      <a:endParaRPr lang="en-US"/>
                    </a:p>
                  </a:txBody>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aseline="0" dirty="0" smtClean="0">
                          <a:latin typeface="Arial" panose="020B0604020202020204" pitchFamily="34" charset="0"/>
                          <a:cs typeface="Arial" panose="020B0604020202020204" pitchFamily="34" charset="0"/>
                        </a:rPr>
                        <a:t>Period IV: CH.XXIII</a:t>
                      </a:r>
                      <a:endParaRPr lang="en-US" sz="9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latin typeface="Arial" panose="020B0604020202020204" pitchFamily="34" charset="0"/>
                          <a:cs typeface="Arial" panose="020B0604020202020204" pitchFamily="34" charset="0"/>
                        </a:rPr>
                        <a:t>Revolutionary</a:t>
                      </a:r>
                      <a:r>
                        <a:rPr lang="en-US" sz="900" baseline="0" dirty="0" smtClean="0">
                          <a:latin typeface="Arial" panose="020B0604020202020204" pitchFamily="34" charset="0"/>
                          <a:cs typeface="Arial" panose="020B0604020202020204" pitchFamily="34" charset="0"/>
                        </a:rPr>
                        <a:t> Wars of America and France</a:t>
                      </a:r>
                      <a:endParaRPr lang="en-US" sz="9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0257">
                <a:tc vMerge="1">
                  <a:txBody>
                    <a:bodyPr/>
                    <a:lstStyle/>
                    <a:p>
                      <a:endParaRPr lang="en-US"/>
                    </a:p>
                  </a:txBody>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aseline="0" dirty="0" smtClean="0">
                          <a:latin typeface="Arial" panose="020B0604020202020204" pitchFamily="34" charset="0"/>
                          <a:cs typeface="Arial" panose="020B0604020202020204" pitchFamily="34" charset="0"/>
                        </a:rPr>
                        <a:t>Pg. 366-370</a:t>
                      </a:r>
                      <a:endParaRPr lang="en-US" sz="900" dirty="0" smtClean="0">
                        <a:latin typeface="Arial" panose="020B0604020202020204" pitchFamily="34" charset="0"/>
                        <a:cs typeface="Arial" panose="020B0604020202020204" pitchFamily="34" charset="0"/>
                      </a:endParaRPr>
                    </a:p>
                    <a:p>
                      <a:endParaRPr lang="en-US" sz="9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latin typeface="Arial" panose="020B0604020202020204" pitchFamily="34" charset="0"/>
                          <a:cs typeface="Arial" panose="020B0604020202020204" pitchFamily="34" charset="0"/>
                        </a:rPr>
                        <a:t>J.E.B. Stuarts Raids in the American Civil War</a:t>
                      </a:r>
                      <a:endParaRPr lang="en-US" sz="9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0402">
                <a:tc>
                  <a:txBody>
                    <a:bodyPr/>
                    <a:lstStyle/>
                    <a:p>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Improving</a:t>
                      </a:r>
                      <a:r>
                        <a:rPr lang="en-US" sz="1050" baseline="0" dirty="0" smtClean="0">
                          <a:latin typeface="Arial" panose="020B0604020202020204" pitchFamily="34" charset="0"/>
                          <a:cs typeface="Arial" panose="020B0604020202020204" pitchFamily="34" charset="0"/>
                        </a:rPr>
                        <a:t> the Leader Development Experience in Army Units by COL </a:t>
                      </a:r>
                      <a:r>
                        <a:rPr lang="en-US" sz="1050" baseline="0" dirty="0" err="1" smtClean="0">
                          <a:latin typeface="Arial" panose="020B0604020202020204" pitchFamily="34" charset="0"/>
                          <a:cs typeface="Arial" panose="020B0604020202020204" pitchFamily="34" charset="0"/>
                        </a:rPr>
                        <a:t>Crissman</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All</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Improving</a:t>
                      </a:r>
                      <a:r>
                        <a:rPr lang="en-US" sz="1050" baseline="0" dirty="0" smtClean="0">
                          <a:latin typeface="Arial" panose="020B0604020202020204" pitchFamily="34" charset="0"/>
                          <a:cs typeface="Arial" panose="020B0604020202020204" pitchFamily="34" charset="0"/>
                        </a:rPr>
                        <a:t> Leader Development</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0289">
                <a:tc>
                  <a:txBody>
                    <a:bodyPr/>
                    <a:lstStyle/>
                    <a:p>
                      <a:r>
                        <a:rPr lang="en-US" sz="1050" dirty="0" smtClean="0">
                          <a:latin typeface="Arial" panose="020B0604020202020204" pitchFamily="34" charset="0"/>
                          <a:cs typeface="Arial" panose="020B0604020202020204" pitchFamily="34" charset="0"/>
                        </a:rPr>
                        <a:t>ADRP 6-0</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Mission Command</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CH.2</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The Mission Command Philosophy</a:t>
                      </a:r>
                      <a:r>
                        <a:rPr lang="en-US" sz="1050" baseline="0" dirty="0" smtClean="0">
                          <a:latin typeface="Arial" panose="020B0604020202020204" pitchFamily="34" charset="0"/>
                          <a:cs typeface="Arial" panose="020B0604020202020204" pitchFamily="34" charset="0"/>
                        </a:rPr>
                        <a:t> of Command</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0177">
                <a:tc rowSpan="2">
                  <a:txBody>
                    <a:bodyPr/>
                    <a:lstStyle/>
                    <a:p>
                      <a:r>
                        <a:rPr lang="en-US" sz="1050" dirty="0" smtClean="0">
                          <a:latin typeface="Arial" panose="020B0604020202020204" pitchFamily="34" charset="0"/>
                          <a:cs typeface="Arial" panose="020B0604020202020204" pitchFamily="34" charset="0"/>
                        </a:rPr>
                        <a:t>ADRP</a:t>
                      </a:r>
                      <a:r>
                        <a:rPr lang="en-US" sz="1050" baseline="0" dirty="0" smtClean="0">
                          <a:latin typeface="Arial" panose="020B0604020202020204" pitchFamily="34" charset="0"/>
                          <a:cs typeface="Arial" panose="020B0604020202020204" pitchFamily="34" charset="0"/>
                        </a:rPr>
                        <a:t> 7-0</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lang="en-US" sz="1050" dirty="0" smtClean="0">
                          <a:latin typeface="Arial" panose="020B0604020202020204" pitchFamily="34" charset="0"/>
                          <a:cs typeface="Arial" panose="020B0604020202020204" pitchFamily="34" charset="0"/>
                        </a:rPr>
                        <a:t>Training Units and Developing</a:t>
                      </a:r>
                      <a:r>
                        <a:rPr lang="en-US" sz="1050" baseline="0" dirty="0" smtClean="0">
                          <a:latin typeface="Arial" panose="020B0604020202020204" pitchFamily="34" charset="0"/>
                          <a:cs typeface="Arial" panose="020B0604020202020204" pitchFamily="34" charset="0"/>
                        </a:rPr>
                        <a:t> Leaders</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1-3 Paragraph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Role of the Commander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0177">
                <a:tc vMerge="1">
                  <a:txBody>
                    <a:bodyPr/>
                    <a:lstStyle/>
                    <a:p>
                      <a:endParaRPr lang="en-US"/>
                    </a:p>
                  </a:txBody>
                  <a:tcPr/>
                </a:tc>
                <a:tc vMerge="1">
                  <a:txBody>
                    <a:bodyPr/>
                    <a:lstStyle/>
                    <a:p>
                      <a:endParaRPr lang="en-US"/>
                    </a:p>
                  </a:txBody>
                  <a:tcPr/>
                </a:tc>
                <a:tc>
                  <a:txBody>
                    <a:bodyPr/>
                    <a:lstStyle/>
                    <a:p>
                      <a:r>
                        <a:rPr lang="en-US" sz="1050" dirty="0" smtClean="0">
                          <a:latin typeface="Arial" panose="020B0604020202020204" pitchFamily="34" charset="0"/>
                          <a:cs typeface="Arial" panose="020B0604020202020204" pitchFamily="34" charset="0"/>
                        </a:rPr>
                        <a:t>2-3 Paragraph</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Arial" panose="020B0604020202020204" pitchFamily="34" charset="0"/>
                          <a:cs typeface="Arial" panose="020B0604020202020204" pitchFamily="34" charset="0"/>
                        </a:rPr>
                        <a:t>Principles of Leader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3291">
                <a:tc>
                  <a:txBody>
                    <a:bodyPr/>
                    <a:lstStyle/>
                    <a:p>
                      <a:r>
                        <a:rPr lang="en-US" sz="1050" dirty="0" smtClean="0">
                          <a:latin typeface="Arial" panose="020B0604020202020204" pitchFamily="34" charset="0"/>
                          <a:cs typeface="Arial" panose="020B0604020202020204" pitchFamily="34" charset="0"/>
                        </a:rPr>
                        <a:t>ADRP 3-0</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Unified Land Operations</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CH.2</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The Army’s Operational Concept</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3291">
                <a:tc>
                  <a:txBody>
                    <a:bodyPr/>
                    <a:lstStyle/>
                    <a:p>
                      <a:r>
                        <a:rPr lang="en-US" sz="1050" dirty="0" smtClean="0">
                          <a:latin typeface="Arial" panose="020B0604020202020204" pitchFamily="34" charset="0"/>
                          <a:cs typeface="Arial" panose="020B0604020202020204" pitchFamily="34" charset="0"/>
                        </a:rPr>
                        <a:t>FM 3-20.96</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Reconnaissance and Cavalry Squadron</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CH.3</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Reconnaissance Operations</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0289">
                <a:tc>
                  <a:txBody>
                    <a:bodyPr/>
                    <a:lstStyle/>
                    <a:p>
                      <a:r>
                        <a:rPr lang="en-US" sz="1050" dirty="0" smtClean="0">
                          <a:latin typeface="Arial" panose="020B0604020202020204" pitchFamily="34" charset="0"/>
                          <a:cs typeface="Arial" panose="020B0604020202020204" pitchFamily="34" charset="0"/>
                        </a:rPr>
                        <a:t>FM 3-20.971</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Reconnaissance and Cavalry Troop</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CH. 5</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Cavalry Troop Offensive and</a:t>
                      </a:r>
                      <a:r>
                        <a:rPr lang="en-US" sz="1050" baseline="0" dirty="0" smtClean="0">
                          <a:latin typeface="Arial" panose="020B0604020202020204" pitchFamily="34" charset="0"/>
                          <a:cs typeface="Arial" panose="020B0604020202020204" pitchFamily="34" charset="0"/>
                        </a:rPr>
                        <a:t> Defensive Operations</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7">
                <a:tc>
                  <a:txBody>
                    <a:bodyPr/>
                    <a:lstStyle/>
                    <a:p>
                      <a:r>
                        <a:rPr lang="en-US" sz="1050" dirty="0" smtClean="0">
                          <a:latin typeface="Arial" panose="020B0604020202020204" pitchFamily="34" charset="0"/>
                          <a:cs typeface="Arial" panose="020B0604020202020204" pitchFamily="34" charset="0"/>
                        </a:rPr>
                        <a:t>ATP 3-20.98</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Reconnaissance Platoon</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CH. 4</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Security Operations</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7">
                <a:tc>
                  <a:txBody>
                    <a:bodyPr/>
                    <a:lstStyle/>
                    <a:p>
                      <a:r>
                        <a:rPr lang="en-US" sz="1050" dirty="0" smtClean="0">
                          <a:latin typeface="Arial" panose="020B0604020202020204" pitchFamily="34" charset="0"/>
                          <a:cs typeface="Arial" panose="020B0604020202020204" pitchFamily="34" charset="0"/>
                        </a:rPr>
                        <a:t>[</a:t>
                      </a:r>
                      <a:r>
                        <a:rPr lang="en-US" sz="1050" b="1" dirty="0" smtClean="0">
                          <a:solidFill>
                            <a:srgbClr val="FF0000"/>
                          </a:solidFill>
                          <a:latin typeface="Arial" panose="020B0604020202020204" pitchFamily="34" charset="0"/>
                          <a:cs typeface="Arial" panose="020B0604020202020204" pitchFamily="34" charset="0"/>
                        </a:rPr>
                        <a:t>ADD</a:t>
                      </a:r>
                      <a:r>
                        <a:rPr lang="en-US" sz="1050" dirty="0" smtClean="0">
                          <a:latin typeface="Arial" panose="020B0604020202020204" pitchFamily="34" charset="0"/>
                          <a:cs typeface="Arial" panose="020B0604020202020204" pitchFamily="34" charset="0"/>
                        </a:rPr>
                        <a:t>] ST 3-20.983</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Reconnaissance Platoon Handbook</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All</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smtClean="0">
                          <a:latin typeface="Arial" panose="020B0604020202020204" pitchFamily="34" charset="0"/>
                          <a:cs typeface="Arial" panose="020B0604020202020204" pitchFamily="34" charset="0"/>
                        </a:rPr>
                        <a:t>Familiarize with subject material</a:t>
                      </a:r>
                      <a:endParaRPr lang="en-US" sz="105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2619553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760" y="447040"/>
            <a:ext cx="7162800" cy="838200"/>
          </a:xfrm>
        </p:spPr>
        <p:txBody>
          <a:bodyPr/>
          <a:lstStyle/>
          <a:p>
            <a:r>
              <a:rPr lang="en-US" sz="3600" dirty="0" smtClean="0">
                <a:latin typeface="Arial" panose="020B0604020202020204" pitchFamily="34" charset="0"/>
                <a:cs typeface="Arial" panose="020B0604020202020204" pitchFamily="34" charset="0"/>
              </a:rPr>
              <a:t>CAV Leaders University Week</a:t>
            </a:r>
            <a:br>
              <a:rPr lang="en-US" sz="3600" dirty="0" smtClean="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2809523405"/>
              </p:ext>
            </p:extLst>
          </p:nvPr>
        </p:nvGraphicFramePr>
        <p:xfrm>
          <a:off x="170177" y="967296"/>
          <a:ext cx="8803701" cy="5423189"/>
        </p:xfrm>
        <a:graphic>
          <a:graphicData uri="http://schemas.openxmlformats.org/drawingml/2006/table">
            <a:tbl>
              <a:tblPr firstRow="1" bandRow="1">
                <a:tableStyleId>{5A111915-BE36-4E01-A7E5-04B1672EAD32}</a:tableStyleId>
              </a:tblPr>
              <a:tblGrid>
                <a:gridCol w="2009497"/>
                <a:gridCol w="2222205"/>
                <a:gridCol w="2169042"/>
                <a:gridCol w="2402957"/>
              </a:tblGrid>
              <a:tr h="670118">
                <a:tc>
                  <a:txBody>
                    <a:bodyPr/>
                    <a:lstStyle/>
                    <a:p>
                      <a:pPr algn="ctr"/>
                      <a:r>
                        <a:rPr lang="en-US" sz="1200" dirty="0" smtClean="0">
                          <a:solidFill>
                            <a:schemeClr val="tx1"/>
                          </a:solidFill>
                          <a:latin typeface="Arial" panose="020B0604020202020204" pitchFamily="34" charset="0"/>
                          <a:cs typeface="Arial" panose="020B0604020202020204" pitchFamily="34" charset="0"/>
                        </a:rPr>
                        <a:t>Monday</a:t>
                      </a:r>
                    </a:p>
                    <a:p>
                      <a:pPr algn="ctr"/>
                      <a:r>
                        <a:rPr lang="en-US" sz="1100" baseline="0" dirty="0" smtClean="0">
                          <a:solidFill>
                            <a:schemeClr val="tx1"/>
                          </a:solidFill>
                          <a:latin typeface="Arial" panose="020B0604020202020204" pitchFamily="34" charset="0"/>
                          <a:cs typeface="Arial" panose="020B0604020202020204" pitchFamily="34" charset="0"/>
                        </a:rPr>
                        <a:t>26 JAN</a:t>
                      </a:r>
                    </a:p>
                    <a:p>
                      <a:pPr algn="ctr"/>
                      <a:r>
                        <a:rPr lang="en-US" sz="1100" u="sng" dirty="0" smtClean="0">
                          <a:solidFill>
                            <a:schemeClr val="tx1"/>
                          </a:solidFill>
                          <a:latin typeface="Arial" panose="020B0604020202020204" pitchFamily="34" charset="0"/>
                          <a:cs typeface="Arial" panose="020B0604020202020204" pitchFamily="34" charset="0"/>
                        </a:rPr>
                        <a:t>Doctrinal</a:t>
                      </a:r>
                      <a:r>
                        <a:rPr lang="en-US" sz="1100" u="sng" baseline="0" dirty="0" smtClean="0">
                          <a:solidFill>
                            <a:schemeClr val="tx1"/>
                          </a:solidFill>
                          <a:latin typeface="Arial" panose="020B0604020202020204" pitchFamily="34" charset="0"/>
                          <a:cs typeface="Arial" panose="020B0604020202020204" pitchFamily="34" charset="0"/>
                        </a:rPr>
                        <a:t> Day</a:t>
                      </a:r>
                      <a:endParaRPr lang="en-US" sz="1100" u="sng"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Tuesday</a:t>
                      </a:r>
                    </a:p>
                    <a:p>
                      <a:pPr algn="ctr"/>
                      <a:r>
                        <a:rPr lang="en-US" sz="1100" dirty="0" smtClean="0">
                          <a:solidFill>
                            <a:schemeClr val="tx1"/>
                          </a:solidFill>
                          <a:latin typeface="Arial" panose="020B0604020202020204" pitchFamily="34" charset="0"/>
                          <a:cs typeface="Arial" panose="020B0604020202020204" pitchFamily="34" charset="0"/>
                        </a:rPr>
                        <a:t>27 JAN</a:t>
                      </a:r>
                    </a:p>
                    <a:p>
                      <a:pPr algn="ctr"/>
                      <a:r>
                        <a:rPr lang="en-US" sz="1100" u="sng" dirty="0" smtClean="0">
                          <a:solidFill>
                            <a:schemeClr val="tx1"/>
                          </a:solidFill>
                          <a:latin typeface="Arial" panose="020B0604020202020204" pitchFamily="34" charset="0"/>
                          <a:cs typeface="Arial" panose="020B0604020202020204" pitchFamily="34" charset="0"/>
                        </a:rPr>
                        <a:t>Technical Day</a:t>
                      </a:r>
                      <a:endParaRPr lang="en-US" sz="1100" u="sng"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Wednesday</a:t>
                      </a:r>
                    </a:p>
                    <a:p>
                      <a:pPr algn="ctr"/>
                      <a:r>
                        <a:rPr lang="en-US" sz="1100" dirty="0" smtClean="0">
                          <a:solidFill>
                            <a:schemeClr val="tx1"/>
                          </a:solidFill>
                          <a:latin typeface="Arial" panose="020B0604020202020204" pitchFamily="34" charset="0"/>
                          <a:cs typeface="Arial" panose="020B0604020202020204" pitchFamily="34" charset="0"/>
                        </a:rPr>
                        <a:t>28 JAN</a:t>
                      </a:r>
                    </a:p>
                    <a:p>
                      <a:pPr algn="ctr"/>
                      <a:r>
                        <a:rPr lang="en-US" sz="1100" u="sng" dirty="0" smtClean="0">
                          <a:solidFill>
                            <a:schemeClr val="tx1"/>
                          </a:solidFill>
                          <a:latin typeface="Arial" panose="020B0604020202020204" pitchFamily="34" charset="0"/>
                          <a:cs typeface="Arial" panose="020B0604020202020204" pitchFamily="34" charset="0"/>
                        </a:rPr>
                        <a:t>Table-Top</a:t>
                      </a:r>
                      <a:r>
                        <a:rPr lang="en-US" sz="1100" u="sng" baseline="0" dirty="0" smtClean="0">
                          <a:solidFill>
                            <a:schemeClr val="tx1"/>
                          </a:solidFill>
                          <a:latin typeface="Arial" panose="020B0604020202020204" pitchFamily="34" charset="0"/>
                          <a:cs typeface="Arial" panose="020B0604020202020204" pitchFamily="34" charset="0"/>
                        </a:rPr>
                        <a:t> Exercise</a:t>
                      </a:r>
                      <a:r>
                        <a:rPr lang="en-US" sz="1100" u="none" baseline="0" dirty="0" smtClean="0">
                          <a:solidFill>
                            <a:schemeClr val="tx1"/>
                          </a:solidFill>
                          <a:latin typeface="Arial" panose="020B0604020202020204" pitchFamily="34" charset="0"/>
                          <a:cs typeface="Arial" panose="020B0604020202020204" pitchFamily="34" charset="0"/>
                        </a:rPr>
                        <a:t> </a:t>
                      </a:r>
                      <a:r>
                        <a:rPr lang="en-US" sz="1100" baseline="0" dirty="0" smtClean="0">
                          <a:solidFill>
                            <a:schemeClr val="tx1"/>
                          </a:solidFill>
                          <a:latin typeface="Arial" panose="020B0604020202020204" pitchFamily="34" charset="0"/>
                          <a:cs typeface="Arial" panose="020B0604020202020204" pitchFamily="34" charset="0"/>
                        </a:rPr>
                        <a:t>(TTEX)</a:t>
                      </a:r>
                      <a:endParaRPr lang="en-US" sz="11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Thursday</a:t>
                      </a:r>
                    </a:p>
                    <a:p>
                      <a:pPr algn="ctr"/>
                      <a:r>
                        <a:rPr lang="en-US" sz="1100" dirty="0" smtClean="0">
                          <a:solidFill>
                            <a:schemeClr val="tx1"/>
                          </a:solidFill>
                          <a:latin typeface="Arial" panose="020B0604020202020204" pitchFamily="34" charset="0"/>
                          <a:cs typeface="Arial" panose="020B0604020202020204" pitchFamily="34" charset="0"/>
                        </a:rPr>
                        <a:t>29 JAN</a:t>
                      </a:r>
                    </a:p>
                    <a:p>
                      <a:pPr algn="ctr"/>
                      <a:r>
                        <a:rPr lang="en-US" sz="1000" u="sng" dirty="0" smtClean="0">
                          <a:solidFill>
                            <a:schemeClr val="tx1"/>
                          </a:solidFill>
                          <a:latin typeface="Arial" panose="020B0604020202020204" pitchFamily="34" charset="0"/>
                          <a:cs typeface="Arial" panose="020B0604020202020204" pitchFamily="34" charset="0"/>
                        </a:rPr>
                        <a:t>Terrain</a:t>
                      </a:r>
                      <a:r>
                        <a:rPr lang="en-US" sz="1000" u="sng" baseline="0" dirty="0" smtClean="0">
                          <a:solidFill>
                            <a:schemeClr val="tx1"/>
                          </a:solidFill>
                          <a:latin typeface="Arial" panose="020B0604020202020204" pitchFamily="34" charset="0"/>
                          <a:cs typeface="Arial" panose="020B0604020202020204" pitchFamily="34" charset="0"/>
                        </a:rPr>
                        <a:t> Exercise W/O Troops</a:t>
                      </a:r>
                      <a:r>
                        <a:rPr lang="en-US" sz="1000" baseline="0" dirty="0" smtClean="0">
                          <a:solidFill>
                            <a:schemeClr val="tx1"/>
                          </a:solidFill>
                          <a:latin typeface="Arial" panose="020B0604020202020204" pitchFamily="34" charset="0"/>
                          <a:cs typeface="Arial" panose="020B0604020202020204" pitchFamily="34" charset="0"/>
                        </a:rPr>
                        <a:t> (TEWT)</a:t>
                      </a:r>
                      <a:endParaRPr lang="en-US" sz="10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4753071">
                <a:tc>
                  <a:txBody>
                    <a:bodyPr/>
                    <a:lstStyle/>
                    <a:p>
                      <a:r>
                        <a:rPr lang="en-US" sz="1000" b="1" u="none" dirty="0" smtClean="0">
                          <a:latin typeface="Arial" panose="020B0604020202020204" pitchFamily="34" charset="0"/>
                          <a:cs typeface="Arial" panose="020B0604020202020204" pitchFamily="34" charset="0"/>
                        </a:rPr>
                        <a:t>(0900-1030) Doctrinal Review</a:t>
                      </a:r>
                    </a:p>
                    <a:p>
                      <a:pPr marL="171450" indent="-171450">
                        <a:buFont typeface="Arial" panose="020B0604020202020204" pitchFamily="34" charset="0"/>
                        <a:buChar char="•"/>
                      </a:pPr>
                      <a:r>
                        <a:rPr lang="en-US" sz="900" u="none" baseline="0" dirty="0" smtClean="0">
                          <a:latin typeface="Arial" panose="020B0604020202020204" pitchFamily="34" charset="0"/>
                          <a:cs typeface="Arial" panose="020B0604020202020204" pitchFamily="34" charset="0"/>
                        </a:rPr>
                        <a:t>Offense Operations</a:t>
                      </a:r>
                    </a:p>
                    <a:p>
                      <a:endParaRPr lang="en-US" sz="1000" b="1" dirty="0" smtClean="0">
                        <a:latin typeface="Arial" panose="020B0604020202020204" pitchFamily="34" charset="0"/>
                        <a:cs typeface="Arial" panose="020B0604020202020204" pitchFamily="34" charset="0"/>
                      </a:endParaRPr>
                    </a:p>
                    <a:p>
                      <a:r>
                        <a:rPr lang="en-US" sz="1000" b="1" dirty="0" smtClean="0">
                          <a:latin typeface="Arial" panose="020B0604020202020204" pitchFamily="34" charset="0"/>
                          <a:cs typeface="Arial" panose="020B0604020202020204" pitchFamily="34" charset="0"/>
                        </a:rPr>
                        <a:t>(1030-1200) </a:t>
                      </a:r>
                      <a:r>
                        <a:rPr lang="en-US" sz="1000" b="1" u="none" dirty="0" smtClean="0">
                          <a:latin typeface="Arial" panose="020B0604020202020204" pitchFamily="34" charset="0"/>
                          <a:cs typeface="Arial" panose="020B0604020202020204" pitchFamily="34" charset="0"/>
                        </a:rPr>
                        <a:t>Doctrinal Review</a:t>
                      </a:r>
                    </a:p>
                    <a:p>
                      <a:pPr marL="171450" indent="-171450">
                        <a:buFont typeface="Arial" panose="020B0604020202020204" pitchFamily="34" charset="0"/>
                        <a:buChar char="•"/>
                      </a:pPr>
                      <a:r>
                        <a:rPr lang="en-US" sz="900" u="none" baseline="0" dirty="0" smtClean="0">
                          <a:latin typeface="Arial" panose="020B0604020202020204" pitchFamily="34" charset="0"/>
                          <a:cs typeface="Arial" panose="020B0604020202020204" pitchFamily="34" charset="0"/>
                        </a:rPr>
                        <a:t>Defense Operations</a:t>
                      </a:r>
                    </a:p>
                    <a:p>
                      <a:pPr marL="0" indent="0">
                        <a:buFont typeface="Arial" panose="020B0604020202020204" pitchFamily="34" charset="0"/>
                        <a:buNone/>
                      </a:pPr>
                      <a:endParaRPr lang="en-US" sz="900" u="none" baseline="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1" dirty="0" smtClean="0">
                          <a:latin typeface="Arial" panose="020B0604020202020204" pitchFamily="34" charset="0"/>
                          <a:cs typeface="Arial" panose="020B0604020202020204" pitchFamily="34" charset="0"/>
                        </a:rPr>
                        <a:t>Lunch</a:t>
                      </a:r>
                    </a:p>
                    <a:p>
                      <a:pPr marL="0" indent="0">
                        <a:buFont typeface="Arial" panose="020B0604020202020204" pitchFamily="34" charset="0"/>
                        <a:buNone/>
                      </a:pPr>
                      <a:endParaRPr lang="en-US" sz="900" dirty="0" smtClean="0">
                        <a:latin typeface="Arial" panose="020B0604020202020204" pitchFamily="34" charset="0"/>
                        <a:cs typeface="Arial" panose="020B0604020202020204" pitchFamily="34" charset="0"/>
                      </a:endParaRPr>
                    </a:p>
                    <a:p>
                      <a:r>
                        <a:rPr lang="en-US" sz="1000" b="1" dirty="0" smtClean="0">
                          <a:latin typeface="Arial" panose="020B0604020202020204" pitchFamily="34" charset="0"/>
                          <a:cs typeface="Arial" panose="020B0604020202020204" pitchFamily="34" charset="0"/>
                        </a:rPr>
                        <a:t>(1300-1430) </a:t>
                      </a:r>
                      <a:r>
                        <a:rPr lang="en-US" sz="1000" b="1" u="none" dirty="0" smtClean="0">
                          <a:latin typeface="Arial" panose="020B0604020202020204" pitchFamily="34" charset="0"/>
                          <a:cs typeface="Arial" panose="020B0604020202020204" pitchFamily="34" charset="0"/>
                        </a:rPr>
                        <a:t>Doctrinal Review</a:t>
                      </a:r>
                    </a:p>
                    <a:p>
                      <a:pPr marL="171450" indent="-171450">
                        <a:buFont typeface="Arial" panose="020B0604020202020204" pitchFamily="34" charset="0"/>
                        <a:buChar char="•"/>
                      </a:pPr>
                      <a:r>
                        <a:rPr lang="en-US" sz="900" u="none" baseline="0" dirty="0" smtClean="0">
                          <a:latin typeface="Arial" panose="020B0604020202020204" pitchFamily="34" charset="0"/>
                          <a:cs typeface="Arial" panose="020B0604020202020204" pitchFamily="34" charset="0"/>
                        </a:rPr>
                        <a:t>Reconnaissance Operations</a:t>
                      </a:r>
                    </a:p>
                    <a:p>
                      <a:pPr marL="0" indent="0">
                        <a:buFont typeface="Arial" panose="020B0604020202020204" pitchFamily="34" charset="0"/>
                        <a:buNone/>
                      </a:pPr>
                      <a:endParaRPr lang="en-US" sz="900" dirty="0" smtClean="0">
                        <a:latin typeface="Arial" panose="020B0604020202020204" pitchFamily="34" charset="0"/>
                        <a:cs typeface="Arial" panose="020B0604020202020204" pitchFamily="34" charset="0"/>
                      </a:endParaRPr>
                    </a:p>
                    <a:p>
                      <a:r>
                        <a:rPr lang="en-US" sz="1000" b="1" dirty="0" smtClean="0">
                          <a:latin typeface="Arial" panose="020B0604020202020204" pitchFamily="34" charset="0"/>
                          <a:cs typeface="Arial" panose="020B0604020202020204" pitchFamily="34" charset="0"/>
                        </a:rPr>
                        <a:t>(1430-1600) </a:t>
                      </a:r>
                      <a:r>
                        <a:rPr lang="en-US" sz="1000" b="1" u="none" dirty="0" smtClean="0">
                          <a:latin typeface="Arial" panose="020B0604020202020204" pitchFamily="34" charset="0"/>
                          <a:cs typeface="Arial" panose="020B0604020202020204" pitchFamily="34" charset="0"/>
                        </a:rPr>
                        <a:t>Doctrinal Review</a:t>
                      </a:r>
                    </a:p>
                    <a:p>
                      <a:pPr marL="171450" indent="-171450">
                        <a:buFont typeface="Arial" panose="020B0604020202020204" pitchFamily="34" charset="0"/>
                        <a:buChar char="•"/>
                      </a:pPr>
                      <a:r>
                        <a:rPr lang="en-US" sz="900" u="none" baseline="0" dirty="0" smtClean="0">
                          <a:latin typeface="Arial" panose="020B0604020202020204" pitchFamily="34" charset="0"/>
                          <a:cs typeface="Arial" panose="020B0604020202020204" pitchFamily="34" charset="0"/>
                        </a:rPr>
                        <a:t>Security Operations</a:t>
                      </a:r>
                    </a:p>
                    <a:p>
                      <a:pPr marL="0" indent="0">
                        <a:buFont typeface="Arial" panose="020B0604020202020204" pitchFamily="34" charset="0"/>
                        <a:buNone/>
                      </a:pPr>
                      <a:endParaRPr lang="en-US" sz="900" dirty="0" smtClean="0">
                        <a:latin typeface="Arial" panose="020B0604020202020204" pitchFamily="34" charset="0"/>
                        <a:cs typeface="Arial" panose="020B0604020202020204" pitchFamily="34" charset="0"/>
                      </a:endParaRPr>
                    </a:p>
                    <a:p>
                      <a:r>
                        <a:rPr lang="en-US" sz="1000" b="1" u="none" dirty="0" smtClean="0">
                          <a:latin typeface="Arial" panose="020B0604020202020204" pitchFamily="34" charset="0"/>
                          <a:cs typeface="Arial" panose="020B0604020202020204" pitchFamily="34" charset="0"/>
                        </a:rPr>
                        <a:t>(1600-1700)</a:t>
                      </a:r>
                      <a:r>
                        <a:rPr lang="en-US" sz="1000" b="1" u="none" baseline="0" dirty="0" smtClean="0">
                          <a:latin typeface="Arial" panose="020B0604020202020204" pitchFamily="34" charset="0"/>
                          <a:cs typeface="Arial" panose="020B0604020202020204" pitchFamily="34" charset="0"/>
                        </a:rPr>
                        <a:t> Tactics Exam</a:t>
                      </a:r>
                    </a:p>
                    <a:p>
                      <a:endParaRPr lang="en-US" sz="900" b="1" u="sng" baseline="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b="1" dirty="0" smtClean="0">
                          <a:latin typeface="Arial" panose="020B0604020202020204" pitchFamily="34" charset="0"/>
                          <a:cs typeface="Arial" panose="020B0604020202020204" pitchFamily="34" charset="0"/>
                        </a:rPr>
                        <a:t>(0900-1200) </a:t>
                      </a:r>
                      <a:r>
                        <a:rPr lang="en-US" sz="900" b="1" dirty="0" err="1" smtClean="0">
                          <a:latin typeface="Arial" panose="020B0604020202020204" pitchFamily="34" charset="0"/>
                          <a:cs typeface="Arial" panose="020B0604020202020204" pitchFamily="34" charset="0"/>
                        </a:rPr>
                        <a:t>Commo</a:t>
                      </a:r>
                      <a:r>
                        <a:rPr lang="en-US" sz="900" b="1" dirty="0" smtClean="0">
                          <a:latin typeface="Arial" panose="020B0604020202020204" pitchFamily="34" charset="0"/>
                          <a:cs typeface="Arial" panose="020B0604020202020204" pitchFamily="34" charset="0"/>
                        </a:rPr>
                        <a:t> Equipment Familiarization </a:t>
                      </a:r>
                    </a:p>
                    <a:p>
                      <a:r>
                        <a:rPr lang="en-US" sz="900" dirty="0" smtClean="0">
                          <a:latin typeface="Arial" panose="020B0604020202020204" pitchFamily="34" charset="0"/>
                          <a:cs typeface="Arial" panose="020B0604020202020204" pitchFamily="34" charset="0"/>
                        </a:rPr>
                        <a:t>(0900-0945)</a:t>
                      </a:r>
                      <a:r>
                        <a:rPr lang="en-US" sz="900" baseline="0" dirty="0" smtClean="0">
                          <a:latin typeface="Arial" panose="020B0604020202020204" pitchFamily="34" charset="0"/>
                          <a:cs typeface="Arial" panose="020B0604020202020204" pitchFamily="34" charset="0"/>
                        </a:rPr>
                        <a:t> JCR/BFT </a:t>
                      </a:r>
                    </a:p>
                    <a:p>
                      <a:pPr marL="0" marR="0" indent="0" algn="l" defTabSz="914400" rtl="0" eaLnBrk="1" fontAlgn="auto" latinLnBrk="0" hangingPunct="1">
                        <a:lnSpc>
                          <a:spcPct val="100000"/>
                        </a:lnSpc>
                        <a:spcBef>
                          <a:spcPts val="0"/>
                        </a:spcBef>
                        <a:spcAft>
                          <a:spcPts val="0"/>
                        </a:spcAft>
                        <a:buClrTx/>
                        <a:buSzTx/>
                        <a:buFontTx/>
                        <a:buNone/>
                        <a:tabLst/>
                        <a:defRPr/>
                      </a:pPr>
                      <a:r>
                        <a:rPr lang="en-US" sz="900" u="none" baseline="0" dirty="0" smtClean="0">
                          <a:latin typeface="Arial" panose="020B0604020202020204" pitchFamily="34" charset="0"/>
                          <a:cs typeface="Arial" panose="020B0604020202020204" pitchFamily="34" charset="0"/>
                        </a:rPr>
                        <a:t>(0945-1030) HF </a:t>
                      </a:r>
                    </a:p>
                    <a:p>
                      <a:pPr marL="0" marR="0" indent="0" algn="l" defTabSz="914400" rtl="0" eaLnBrk="1" fontAlgn="auto" latinLnBrk="0" hangingPunct="1">
                        <a:lnSpc>
                          <a:spcPct val="100000"/>
                        </a:lnSpc>
                        <a:spcBef>
                          <a:spcPts val="0"/>
                        </a:spcBef>
                        <a:spcAft>
                          <a:spcPts val="0"/>
                        </a:spcAft>
                        <a:buClrTx/>
                        <a:buSzTx/>
                        <a:buFontTx/>
                        <a:buNone/>
                        <a:tabLst/>
                        <a:defRPr/>
                      </a:pPr>
                      <a:r>
                        <a:rPr lang="en-US" sz="900" u="none" baseline="0" dirty="0" smtClean="0">
                          <a:latin typeface="Arial" panose="020B0604020202020204" pitchFamily="34" charset="0"/>
                          <a:cs typeface="Arial" panose="020B0604020202020204" pitchFamily="34" charset="0"/>
                        </a:rPr>
                        <a:t>(1030-1115) TACSAT </a:t>
                      </a:r>
                    </a:p>
                    <a:p>
                      <a:pPr marL="0" marR="0" indent="0" algn="l" defTabSz="914400" rtl="0" eaLnBrk="1" fontAlgn="auto" latinLnBrk="0" hangingPunct="1">
                        <a:lnSpc>
                          <a:spcPct val="100000"/>
                        </a:lnSpc>
                        <a:spcBef>
                          <a:spcPts val="0"/>
                        </a:spcBef>
                        <a:spcAft>
                          <a:spcPts val="0"/>
                        </a:spcAft>
                        <a:buClrTx/>
                        <a:buSzTx/>
                        <a:buFontTx/>
                        <a:buNone/>
                        <a:tabLst/>
                        <a:defRPr/>
                      </a:pPr>
                      <a:r>
                        <a:rPr lang="en-US" sz="900" u="none" baseline="0" dirty="0" smtClean="0">
                          <a:latin typeface="Arial" panose="020B0604020202020204" pitchFamily="34" charset="0"/>
                          <a:cs typeface="Arial" panose="020B0604020202020204" pitchFamily="34" charset="0"/>
                        </a:rPr>
                        <a:t>(1115-1200) Antenna Theory</a:t>
                      </a:r>
                    </a:p>
                    <a:p>
                      <a:endParaRPr lang="en-US" sz="900" u="none" baseline="0" dirty="0" smtClean="0">
                        <a:latin typeface="Arial" panose="020B0604020202020204" pitchFamily="34" charset="0"/>
                        <a:cs typeface="Arial" panose="020B0604020202020204" pitchFamily="34" charset="0"/>
                      </a:endParaRPr>
                    </a:p>
                    <a:p>
                      <a:r>
                        <a:rPr lang="en-US" sz="900" b="1" u="none" baseline="0" dirty="0" smtClean="0">
                          <a:latin typeface="Arial" panose="020B0604020202020204" pitchFamily="34" charset="0"/>
                          <a:cs typeface="Arial" panose="020B0604020202020204" pitchFamily="34" charset="0"/>
                        </a:rPr>
                        <a:t>(0900-1200) Optics Familiarization/ Employment </a:t>
                      </a:r>
                    </a:p>
                    <a:p>
                      <a:r>
                        <a:rPr lang="en-US" sz="900" u="none" baseline="0" dirty="0" smtClean="0">
                          <a:latin typeface="Arial" panose="020B0604020202020204" pitchFamily="34" charset="0"/>
                          <a:cs typeface="Arial" panose="020B0604020202020204" pitchFamily="34" charset="0"/>
                        </a:rPr>
                        <a:t>(0900-1000) Mounted Optics </a:t>
                      </a:r>
                    </a:p>
                    <a:p>
                      <a:r>
                        <a:rPr lang="en-US" sz="900" u="none" baseline="0" dirty="0" smtClean="0">
                          <a:latin typeface="Arial" panose="020B0604020202020204" pitchFamily="34" charset="0"/>
                          <a:cs typeface="Arial" panose="020B0604020202020204" pitchFamily="34" charset="0"/>
                        </a:rPr>
                        <a:t>(1000-1100) Dismounted Optics</a:t>
                      </a:r>
                    </a:p>
                    <a:p>
                      <a:r>
                        <a:rPr lang="en-US" sz="900" u="none" baseline="0" dirty="0" smtClean="0">
                          <a:latin typeface="Arial" panose="020B0604020202020204" pitchFamily="34" charset="0"/>
                          <a:cs typeface="Arial" panose="020B0604020202020204" pitchFamily="34" charset="0"/>
                        </a:rPr>
                        <a:t>(1100-1200) Employment Lane </a:t>
                      </a:r>
                    </a:p>
                    <a:p>
                      <a:endParaRPr lang="en-US" sz="900" u="none" dirty="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1" dirty="0" smtClean="0">
                          <a:latin typeface="Arial" panose="020B0604020202020204" pitchFamily="34" charset="0"/>
                          <a:cs typeface="Arial" panose="020B0604020202020204" pitchFamily="34" charset="0"/>
                        </a:rPr>
                        <a:t>Lunch</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900" b="1" dirty="0" smtClean="0">
                        <a:latin typeface="Arial" panose="020B0604020202020204" pitchFamily="34" charset="0"/>
                        <a:cs typeface="Arial" panose="020B0604020202020204" pitchFamily="34" charset="0"/>
                      </a:endParaRPr>
                    </a:p>
                    <a:p>
                      <a:r>
                        <a:rPr lang="en-US" sz="900" b="1" dirty="0" smtClean="0">
                          <a:latin typeface="Arial" panose="020B0604020202020204" pitchFamily="34" charset="0"/>
                          <a:cs typeface="Arial" panose="020B0604020202020204" pitchFamily="34" charset="0"/>
                        </a:rPr>
                        <a:t>(1300-1600) </a:t>
                      </a:r>
                      <a:r>
                        <a:rPr lang="en-US" sz="900" b="1" dirty="0" err="1" smtClean="0">
                          <a:latin typeface="Arial" panose="020B0604020202020204" pitchFamily="34" charset="0"/>
                          <a:cs typeface="Arial" panose="020B0604020202020204" pitchFamily="34" charset="0"/>
                        </a:rPr>
                        <a:t>Commo</a:t>
                      </a:r>
                      <a:r>
                        <a:rPr lang="en-US" sz="900" b="1" dirty="0" smtClean="0">
                          <a:latin typeface="Arial" panose="020B0604020202020204" pitchFamily="34" charset="0"/>
                          <a:cs typeface="Arial" panose="020B0604020202020204" pitchFamily="34" charset="0"/>
                        </a:rPr>
                        <a:t> Equipment Familiarization </a:t>
                      </a:r>
                    </a:p>
                    <a:p>
                      <a:r>
                        <a:rPr lang="en-US" sz="900" b="0" dirty="0" smtClean="0">
                          <a:latin typeface="Arial" panose="020B0604020202020204" pitchFamily="34" charset="0"/>
                          <a:cs typeface="Arial" panose="020B0604020202020204" pitchFamily="34" charset="0"/>
                        </a:rPr>
                        <a:t>(1300-1345)</a:t>
                      </a:r>
                      <a:r>
                        <a:rPr lang="en-US" sz="900" b="0" baseline="0" dirty="0" smtClean="0">
                          <a:latin typeface="Arial" panose="020B0604020202020204" pitchFamily="34" charset="0"/>
                          <a:cs typeface="Arial" panose="020B0604020202020204" pitchFamily="34" charset="0"/>
                        </a:rPr>
                        <a:t> JCR/BFT</a:t>
                      </a:r>
                    </a:p>
                    <a:p>
                      <a:r>
                        <a:rPr lang="en-US" sz="900" b="0" baseline="0" dirty="0" smtClean="0">
                          <a:latin typeface="Arial" panose="020B0604020202020204" pitchFamily="34" charset="0"/>
                          <a:cs typeface="Arial" panose="020B0604020202020204" pitchFamily="34" charset="0"/>
                        </a:rPr>
                        <a:t>(1345-1430) HF</a:t>
                      </a:r>
                    </a:p>
                    <a:p>
                      <a:r>
                        <a:rPr lang="en-US" sz="900" b="0" baseline="0" dirty="0" smtClean="0">
                          <a:latin typeface="Arial" panose="020B0604020202020204" pitchFamily="34" charset="0"/>
                          <a:cs typeface="Arial" panose="020B0604020202020204" pitchFamily="34" charset="0"/>
                        </a:rPr>
                        <a:t>(1430-1515) TACSAT</a:t>
                      </a:r>
                    </a:p>
                    <a:p>
                      <a:r>
                        <a:rPr lang="en-US" sz="900" b="0" baseline="0" dirty="0" smtClean="0">
                          <a:latin typeface="Arial" panose="020B0604020202020204" pitchFamily="34" charset="0"/>
                          <a:cs typeface="Arial" panose="020B0604020202020204" pitchFamily="34" charset="0"/>
                        </a:rPr>
                        <a:t>(1515-1600) Antenna Theory</a:t>
                      </a:r>
                    </a:p>
                    <a:p>
                      <a:endParaRPr lang="en-US" sz="900" b="0" baseline="0" dirty="0" smtClean="0">
                        <a:latin typeface="Arial" panose="020B0604020202020204" pitchFamily="34" charset="0"/>
                        <a:cs typeface="Arial" panose="020B0604020202020204" pitchFamily="34" charset="0"/>
                      </a:endParaRPr>
                    </a:p>
                    <a:p>
                      <a:r>
                        <a:rPr lang="en-US" sz="900" b="1" baseline="0" dirty="0" smtClean="0">
                          <a:latin typeface="Arial" panose="020B0604020202020204" pitchFamily="34" charset="0"/>
                          <a:cs typeface="Arial" panose="020B0604020202020204" pitchFamily="34" charset="0"/>
                        </a:rPr>
                        <a:t>(1300-1600) Optics Familiarization/ Employment</a:t>
                      </a:r>
                    </a:p>
                    <a:p>
                      <a:r>
                        <a:rPr lang="en-US" sz="900" b="0" baseline="0" dirty="0" smtClean="0">
                          <a:latin typeface="Arial" panose="020B0604020202020204" pitchFamily="34" charset="0"/>
                          <a:cs typeface="Arial" panose="020B0604020202020204" pitchFamily="34" charset="0"/>
                        </a:rPr>
                        <a:t>(1300-1400) Mounted Optics</a:t>
                      </a:r>
                    </a:p>
                    <a:p>
                      <a:r>
                        <a:rPr lang="en-US" sz="900" b="0" baseline="0" dirty="0" smtClean="0">
                          <a:latin typeface="Arial" panose="020B0604020202020204" pitchFamily="34" charset="0"/>
                          <a:cs typeface="Arial" panose="020B0604020202020204" pitchFamily="34" charset="0"/>
                        </a:rPr>
                        <a:t>(1400-1500) Dismounted Optics</a:t>
                      </a:r>
                    </a:p>
                    <a:p>
                      <a:r>
                        <a:rPr lang="en-US" sz="900" b="0" baseline="0" dirty="0" smtClean="0">
                          <a:latin typeface="Arial" panose="020B0604020202020204" pitchFamily="34" charset="0"/>
                          <a:cs typeface="Arial" panose="020B0604020202020204" pitchFamily="34" charset="0"/>
                        </a:rPr>
                        <a:t>(1500-1600) Employment Lane</a:t>
                      </a:r>
                    </a:p>
                    <a:p>
                      <a:endParaRPr lang="en-US" sz="900" b="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b="1" baseline="0" dirty="0" smtClean="0">
                          <a:latin typeface="Arial" panose="020B0604020202020204" pitchFamily="34" charset="0"/>
                          <a:cs typeface="Arial" panose="020B0604020202020204" pitchFamily="34" charset="0"/>
                        </a:rPr>
                        <a:t>(1000-1130) TTX #1</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solidFill>
                            <a:schemeClr val="tx1"/>
                          </a:solidFill>
                          <a:latin typeface="Arial" panose="020B0604020202020204" pitchFamily="34" charset="0"/>
                          <a:cs typeface="Arial" panose="020B0604020202020204" pitchFamily="34" charset="0"/>
                        </a:rPr>
                        <a:t>Group 1: Zone Recon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solidFill>
                            <a:schemeClr val="tx1"/>
                          </a:solidFill>
                          <a:latin typeface="Arial" panose="020B0604020202020204" pitchFamily="34" charset="0"/>
                          <a:cs typeface="Arial" panose="020B0604020202020204" pitchFamily="34" charset="0"/>
                        </a:rPr>
                        <a:t>Group 2: Screen</a:t>
                      </a:r>
                    </a:p>
                    <a:p>
                      <a:pPr marL="171450" indent="-171450">
                        <a:buFont typeface="Arial" panose="020B0604020202020204" pitchFamily="34" charset="0"/>
                        <a:buChar char="•"/>
                      </a:pPr>
                      <a:r>
                        <a:rPr lang="en-US" sz="900" baseline="0" dirty="0" smtClean="0">
                          <a:solidFill>
                            <a:schemeClr val="tx1"/>
                          </a:solidFill>
                          <a:latin typeface="Arial" panose="020B0604020202020204" pitchFamily="34" charset="0"/>
                          <a:cs typeface="Arial" panose="020B0604020202020204" pitchFamily="34" charset="0"/>
                        </a:rPr>
                        <a:t>Group 3: Raid</a:t>
                      </a:r>
                      <a:endParaRPr lang="en-US" sz="900" baseline="0" dirty="0" smtClean="0">
                        <a:latin typeface="Arial" panose="020B0604020202020204" pitchFamily="34" charset="0"/>
                        <a:cs typeface="Arial" panose="020B0604020202020204" pitchFamily="34" charset="0"/>
                      </a:endParaRPr>
                    </a:p>
                    <a:p>
                      <a:endParaRPr lang="en-US" sz="1000" b="1" baseline="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1" dirty="0" smtClean="0">
                          <a:latin typeface="Arial" panose="020B0604020202020204" pitchFamily="34" charset="0"/>
                          <a:cs typeface="Arial" panose="020B0604020202020204" pitchFamily="34" charset="0"/>
                        </a:rPr>
                        <a:t>Lunch</a:t>
                      </a:r>
                    </a:p>
                    <a:p>
                      <a:endParaRPr lang="en-US" sz="1000" b="1" baseline="0" dirty="0" smtClean="0">
                        <a:latin typeface="Arial" panose="020B0604020202020204" pitchFamily="34" charset="0"/>
                        <a:cs typeface="Arial" panose="020B0604020202020204" pitchFamily="34" charset="0"/>
                      </a:endParaRPr>
                    </a:p>
                    <a:p>
                      <a:r>
                        <a:rPr lang="en-US" sz="900" b="1" baseline="0" dirty="0" smtClean="0">
                          <a:latin typeface="Arial" panose="020B0604020202020204" pitchFamily="34" charset="0"/>
                          <a:cs typeface="Arial" panose="020B0604020202020204" pitchFamily="34" charset="0"/>
                        </a:rPr>
                        <a:t>(1300-1430) TTX #2</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solidFill>
                            <a:schemeClr val="tx1"/>
                          </a:solidFill>
                          <a:latin typeface="Arial" panose="020B0604020202020204" pitchFamily="34" charset="0"/>
                          <a:cs typeface="Arial" panose="020B0604020202020204" pitchFamily="34" charset="0"/>
                        </a:rPr>
                        <a:t>Group 1: Screen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solidFill>
                            <a:schemeClr val="tx1"/>
                          </a:solidFill>
                          <a:latin typeface="Arial" panose="020B0604020202020204" pitchFamily="34" charset="0"/>
                          <a:cs typeface="Arial" panose="020B0604020202020204" pitchFamily="34" charset="0"/>
                        </a:rPr>
                        <a:t>Group 2: Raid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solidFill>
                            <a:schemeClr val="tx1"/>
                          </a:solidFill>
                          <a:latin typeface="Arial" panose="020B0604020202020204" pitchFamily="34" charset="0"/>
                          <a:cs typeface="Arial" panose="020B0604020202020204" pitchFamily="34" charset="0"/>
                        </a:rPr>
                        <a:t>Group 3: Zone Recon</a:t>
                      </a:r>
                    </a:p>
                    <a:p>
                      <a:pPr marL="171450" indent="-171450">
                        <a:buFont typeface="Arial" panose="020B0604020202020204" pitchFamily="34" charset="0"/>
                        <a:buChar char="•"/>
                      </a:pPr>
                      <a:endParaRPr lang="en-US" sz="900" baseline="0" dirty="0" smtClean="0">
                        <a:latin typeface="Arial" panose="020B0604020202020204" pitchFamily="34" charset="0"/>
                        <a:cs typeface="Arial" panose="020B0604020202020204" pitchFamily="34" charset="0"/>
                      </a:endParaRPr>
                    </a:p>
                    <a:p>
                      <a:endParaRPr lang="en-US" sz="1000" b="1" baseline="0" dirty="0" smtClean="0">
                        <a:latin typeface="Arial" panose="020B0604020202020204" pitchFamily="34" charset="0"/>
                        <a:cs typeface="Arial" panose="020B0604020202020204" pitchFamily="34" charset="0"/>
                      </a:endParaRPr>
                    </a:p>
                    <a:p>
                      <a:r>
                        <a:rPr lang="en-US" sz="900" b="1" baseline="0" dirty="0" smtClean="0">
                          <a:latin typeface="Arial" panose="020B0604020202020204" pitchFamily="34" charset="0"/>
                          <a:cs typeface="Arial" panose="020B0604020202020204" pitchFamily="34" charset="0"/>
                        </a:rPr>
                        <a:t>(1430-1600) TTX #3</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solidFill>
                            <a:schemeClr val="tx1"/>
                          </a:solidFill>
                          <a:latin typeface="Arial" panose="020B0604020202020204" pitchFamily="34" charset="0"/>
                          <a:cs typeface="Arial" panose="020B0604020202020204" pitchFamily="34" charset="0"/>
                        </a:rPr>
                        <a:t>Group 1: Raid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solidFill>
                            <a:schemeClr val="tx1"/>
                          </a:solidFill>
                          <a:latin typeface="Arial" panose="020B0604020202020204" pitchFamily="34" charset="0"/>
                          <a:cs typeface="Arial" panose="020B0604020202020204" pitchFamily="34" charset="0"/>
                        </a:rPr>
                        <a:t>Group 2: Zone Recon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aseline="0" dirty="0" smtClean="0">
                          <a:solidFill>
                            <a:schemeClr val="tx1"/>
                          </a:solidFill>
                          <a:latin typeface="Arial" panose="020B0604020202020204" pitchFamily="34" charset="0"/>
                          <a:cs typeface="Arial" panose="020B0604020202020204" pitchFamily="34" charset="0"/>
                        </a:rPr>
                        <a:t>Group 3: Screen</a:t>
                      </a:r>
                    </a:p>
                    <a:p>
                      <a:pPr algn="l"/>
                      <a:endParaRPr lang="en-US" sz="900" b="1" dirty="0" smtClean="0">
                        <a:latin typeface="Arial" panose="020B0604020202020204" pitchFamily="34" charset="0"/>
                        <a:cs typeface="Arial" panose="020B0604020202020204" pitchFamily="34" charset="0"/>
                      </a:endParaRPr>
                    </a:p>
                    <a:p>
                      <a:pPr algn="l"/>
                      <a:endParaRPr lang="en-US" sz="900" b="1" baseline="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1" dirty="0" smtClean="0">
                          <a:solidFill>
                            <a:schemeClr val="tx1"/>
                          </a:solidFill>
                          <a:latin typeface="Arial" panose="020B0604020202020204" pitchFamily="34" charset="0"/>
                          <a:cs typeface="Arial" panose="020B0604020202020204" pitchFamily="34" charset="0"/>
                        </a:rPr>
                        <a:t>(0700) </a:t>
                      </a:r>
                      <a:r>
                        <a:rPr lang="en-US" sz="1000" b="0" dirty="0" smtClean="0">
                          <a:solidFill>
                            <a:schemeClr val="tx1"/>
                          </a:solidFill>
                          <a:latin typeface="Arial" panose="020B0604020202020204" pitchFamily="34" charset="0"/>
                          <a:cs typeface="Arial" panose="020B0604020202020204" pitchFamily="34" charset="0"/>
                        </a:rPr>
                        <a:t>TEWT lanes report ready</a:t>
                      </a:r>
                    </a:p>
                    <a:p>
                      <a:endParaRPr lang="en-US" sz="1000" b="1" dirty="0" smtClean="0">
                        <a:solidFill>
                          <a:schemeClr val="tx1"/>
                        </a:solidFill>
                        <a:latin typeface="Arial" panose="020B0604020202020204" pitchFamily="34" charset="0"/>
                        <a:cs typeface="Arial" panose="020B0604020202020204" pitchFamily="34" charset="0"/>
                      </a:endParaRPr>
                    </a:p>
                    <a:p>
                      <a:r>
                        <a:rPr lang="en-US" sz="1000" b="1" dirty="0" smtClean="0">
                          <a:solidFill>
                            <a:schemeClr val="tx1"/>
                          </a:solidFill>
                          <a:latin typeface="Arial" panose="020B0604020202020204" pitchFamily="34" charset="0"/>
                          <a:cs typeface="Arial" panose="020B0604020202020204" pitchFamily="34" charset="0"/>
                        </a:rPr>
                        <a:t>(0700) </a:t>
                      </a:r>
                      <a:r>
                        <a:rPr lang="en-US" sz="1000" b="0" dirty="0" smtClean="0">
                          <a:solidFill>
                            <a:schemeClr val="tx1"/>
                          </a:solidFill>
                          <a:latin typeface="Arial" panose="020B0604020202020204" pitchFamily="34" charset="0"/>
                          <a:cs typeface="Arial" panose="020B0604020202020204" pitchFamily="34" charset="0"/>
                        </a:rPr>
                        <a:t>Accountability</a:t>
                      </a:r>
                      <a:r>
                        <a:rPr lang="en-US" sz="1000" b="0" baseline="0" dirty="0" smtClean="0">
                          <a:solidFill>
                            <a:schemeClr val="tx1"/>
                          </a:solidFill>
                          <a:latin typeface="Arial" panose="020B0604020202020204" pitchFamily="34" charset="0"/>
                          <a:cs typeface="Arial" panose="020B0604020202020204" pitchFamily="34" charset="0"/>
                        </a:rPr>
                        <a:t> Formation (@ Moon Lake)</a:t>
                      </a:r>
                    </a:p>
                    <a:p>
                      <a:endParaRPr lang="en-US" sz="1000" b="1" baseline="0" dirty="0" smtClean="0">
                        <a:solidFill>
                          <a:schemeClr val="tx1"/>
                        </a:solidFill>
                        <a:latin typeface="Arial" panose="020B0604020202020204" pitchFamily="34" charset="0"/>
                        <a:cs typeface="Arial" panose="020B0604020202020204" pitchFamily="34" charset="0"/>
                      </a:endParaRPr>
                    </a:p>
                    <a:p>
                      <a:r>
                        <a:rPr lang="en-US" sz="1000" b="1" baseline="0" dirty="0" smtClean="0">
                          <a:solidFill>
                            <a:schemeClr val="tx1"/>
                          </a:solidFill>
                          <a:latin typeface="Arial" panose="020B0604020202020204" pitchFamily="34" charset="0"/>
                          <a:cs typeface="Arial" panose="020B0604020202020204" pitchFamily="34" charset="0"/>
                        </a:rPr>
                        <a:t>(0730) </a:t>
                      </a:r>
                      <a:r>
                        <a:rPr lang="en-US" sz="1000" b="0" baseline="0" dirty="0" smtClean="0">
                          <a:solidFill>
                            <a:schemeClr val="tx1"/>
                          </a:solidFill>
                          <a:latin typeface="Arial" panose="020B0604020202020204" pitchFamily="34" charset="0"/>
                          <a:cs typeface="Arial" panose="020B0604020202020204" pitchFamily="34" charset="0"/>
                        </a:rPr>
                        <a:t>SP Moon Lake</a:t>
                      </a:r>
                      <a:endParaRPr lang="en-US" sz="1000" b="0" dirty="0" smtClean="0">
                        <a:solidFill>
                          <a:schemeClr val="tx1"/>
                        </a:solidFill>
                        <a:latin typeface="Arial" panose="020B0604020202020204" pitchFamily="34" charset="0"/>
                        <a:cs typeface="Arial" panose="020B0604020202020204" pitchFamily="34" charset="0"/>
                      </a:endParaRPr>
                    </a:p>
                    <a:p>
                      <a:endParaRPr lang="en-US" sz="900" dirty="0" smtClean="0">
                        <a:solidFill>
                          <a:schemeClr val="tx1"/>
                        </a:solidFill>
                        <a:latin typeface="Arial" panose="020B0604020202020204" pitchFamily="34" charset="0"/>
                        <a:cs typeface="Arial" panose="020B0604020202020204" pitchFamily="34" charset="0"/>
                      </a:endParaRPr>
                    </a:p>
                    <a:p>
                      <a:r>
                        <a:rPr lang="en-US" sz="1000" b="1" dirty="0" smtClean="0">
                          <a:solidFill>
                            <a:schemeClr val="tx1"/>
                          </a:solidFill>
                          <a:latin typeface="Arial" panose="020B0604020202020204" pitchFamily="34" charset="0"/>
                          <a:cs typeface="Arial" panose="020B0604020202020204" pitchFamily="34" charset="0"/>
                        </a:rPr>
                        <a:t>(0800) </a:t>
                      </a:r>
                      <a:r>
                        <a:rPr lang="en-US" sz="1000" b="0" dirty="0" smtClean="0">
                          <a:solidFill>
                            <a:schemeClr val="tx1"/>
                          </a:solidFill>
                          <a:latin typeface="Arial" panose="020B0604020202020204" pitchFamily="34" charset="0"/>
                          <a:cs typeface="Arial" panose="020B0604020202020204" pitchFamily="34" charset="0"/>
                        </a:rPr>
                        <a:t>Group arrives at Observation lane</a:t>
                      </a:r>
                    </a:p>
                    <a:p>
                      <a:endParaRPr lang="en-US" sz="1000" b="1" dirty="0" smtClean="0">
                        <a:solidFill>
                          <a:schemeClr val="tx1"/>
                        </a:solidFill>
                        <a:latin typeface="Arial" panose="020B0604020202020204" pitchFamily="34" charset="0"/>
                        <a:cs typeface="Arial" panose="020B0604020202020204" pitchFamily="34" charset="0"/>
                      </a:endParaRPr>
                    </a:p>
                    <a:p>
                      <a:r>
                        <a:rPr lang="en-US" sz="1000" b="1" dirty="0" smtClean="0">
                          <a:solidFill>
                            <a:schemeClr val="tx1"/>
                          </a:solidFill>
                          <a:latin typeface="Arial" panose="020B0604020202020204" pitchFamily="34" charset="0"/>
                          <a:cs typeface="Arial" panose="020B0604020202020204" pitchFamily="34" charset="0"/>
                        </a:rPr>
                        <a:t>(0945) </a:t>
                      </a:r>
                      <a:r>
                        <a:rPr lang="en-US" sz="1000" b="0" dirty="0" smtClean="0">
                          <a:solidFill>
                            <a:schemeClr val="tx1"/>
                          </a:solidFill>
                          <a:latin typeface="Arial" panose="020B0604020202020204" pitchFamily="34" charset="0"/>
                          <a:cs typeface="Arial" panose="020B0604020202020204" pitchFamily="34" charset="0"/>
                        </a:rPr>
                        <a:t>Group begins Route Recon</a:t>
                      </a:r>
                    </a:p>
                    <a:p>
                      <a:endParaRPr lang="en-US" sz="1000" b="1" dirty="0" smtClean="0">
                        <a:solidFill>
                          <a:schemeClr val="tx1"/>
                        </a:solidFill>
                        <a:latin typeface="Arial" panose="020B0604020202020204" pitchFamily="34" charset="0"/>
                        <a:cs typeface="Arial" panose="020B0604020202020204" pitchFamily="34" charset="0"/>
                      </a:endParaRPr>
                    </a:p>
                    <a:p>
                      <a:r>
                        <a:rPr lang="en-US" sz="1000" b="1" dirty="0" smtClean="0">
                          <a:solidFill>
                            <a:schemeClr val="tx1"/>
                          </a:solidFill>
                          <a:latin typeface="Arial" panose="020B0604020202020204" pitchFamily="34" charset="0"/>
                          <a:cs typeface="Arial" panose="020B0604020202020204" pitchFamily="34" charset="0"/>
                        </a:rPr>
                        <a:t>(1100) </a:t>
                      </a:r>
                      <a:r>
                        <a:rPr lang="en-US" sz="1000" b="0" dirty="0" smtClean="0">
                          <a:solidFill>
                            <a:schemeClr val="tx1"/>
                          </a:solidFill>
                          <a:latin typeface="Arial" panose="020B0604020202020204" pitchFamily="34" charset="0"/>
                          <a:cs typeface="Arial" panose="020B0604020202020204" pitchFamily="34" charset="0"/>
                        </a:rPr>
                        <a:t>Group begins to Classify a Bridge</a:t>
                      </a:r>
                    </a:p>
                    <a:p>
                      <a:endParaRPr lang="en-US" sz="1000" b="1" dirty="0" smtClean="0">
                        <a:solidFill>
                          <a:schemeClr val="tx1"/>
                        </a:solidFill>
                        <a:latin typeface="Arial" panose="020B0604020202020204" pitchFamily="34" charset="0"/>
                        <a:cs typeface="Arial" panose="020B0604020202020204" pitchFamily="34" charset="0"/>
                      </a:endParaRPr>
                    </a:p>
                    <a:p>
                      <a:r>
                        <a:rPr lang="en-US" sz="1000" b="1" dirty="0" smtClean="0">
                          <a:solidFill>
                            <a:schemeClr val="tx1"/>
                          </a:solidFill>
                          <a:latin typeface="Arial" panose="020B0604020202020204" pitchFamily="34" charset="0"/>
                          <a:cs typeface="Arial" panose="020B0604020202020204" pitchFamily="34" charset="0"/>
                        </a:rPr>
                        <a:t>(1215) </a:t>
                      </a:r>
                      <a:r>
                        <a:rPr lang="en-US" sz="1000" b="0" dirty="0" smtClean="0">
                          <a:solidFill>
                            <a:schemeClr val="tx1"/>
                          </a:solidFill>
                          <a:latin typeface="Arial" panose="020B0604020202020204" pitchFamily="34" charset="0"/>
                          <a:cs typeface="Arial" panose="020B0604020202020204" pitchFamily="34" charset="0"/>
                        </a:rPr>
                        <a:t>Group arrives at Mystery Event </a:t>
                      </a:r>
                    </a:p>
                    <a:p>
                      <a:endParaRPr lang="en-US" sz="900" dirty="0" smtClean="0">
                        <a:solidFill>
                          <a:schemeClr val="tx1"/>
                        </a:solidFill>
                        <a:latin typeface="Arial" panose="020B0604020202020204" pitchFamily="34" charset="0"/>
                        <a:cs typeface="Arial" panose="020B0604020202020204" pitchFamily="34" charset="0"/>
                      </a:endParaRPr>
                    </a:p>
                    <a:p>
                      <a:r>
                        <a:rPr lang="en-US" sz="1000" b="1" dirty="0" smtClean="0">
                          <a:solidFill>
                            <a:schemeClr val="tx1"/>
                          </a:solidFill>
                          <a:latin typeface="Arial" panose="020B0604020202020204" pitchFamily="34" charset="0"/>
                          <a:cs typeface="Arial" panose="020B0604020202020204" pitchFamily="34" charset="0"/>
                        </a:rPr>
                        <a:t>(1300) </a:t>
                      </a:r>
                      <a:r>
                        <a:rPr lang="en-US" sz="1000" b="0" dirty="0" smtClean="0">
                          <a:solidFill>
                            <a:schemeClr val="tx1"/>
                          </a:solidFill>
                          <a:latin typeface="Arial" panose="020B0604020202020204" pitchFamily="34" charset="0"/>
                          <a:cs typeface="Arial" panose="020B0604020202020204" pitchFamily="34" charset="0"/>
                        </a:rPr>
                        <a:t>2x LMTV depart 1-4 CAV</a:t>
                      </a:r>
                    </a:p>
                    <a:p>
                      <a:endParaRPr lang="en-US" sz="1000" dirty="0" smtClean="0">
                        <a:solidFill>
                          <a:schemeClr val="tx1"/>
                        </a:solidFill>
                        <a:latin typeface="Arial" panose="020B0604020202020204" pitchFamily="34" charset="0"/>
                        <a:cs typeface="Arial" panose="020B0604020202020204" pitchFamily="34" charset="0"/>
                      </a:endParaRPr>
                    </a:p>
                    <a:p>
                      <a:r>
                        <a:rPr lang="en-US" sz="1000" b="1" dirty="0" smtClean="0">
                          <a:solidFill>
                            <a:schemeClr val="tx1"/>
                          </a:solidFill>
                          <a:latin typeface="Arial" panose="020B0604020202020204" pitchFamily="34" charset="0"/>
                          <a:cs typeface="Arial" panose="020B0604020202020204" pitchFamily="34" charset="0"/>
                        </a:rPr>
                        <a:t>(1400) </a:t>
                      </a:r>
                      <a:r>
                        <a:rPr lang="en-US" sz="1000" b="0" dirty="0" smtClean="0">
                          <a:solidFill>
                            <a:schemeClr val="tx1"/>
                          </a:solidFill>
                          <a:latin typeface="Arial" panose="020B0604020202020204" pitchFamily="34" charset="0"/>
                          <a:cs typeface="Arial" panose="020B0604020202020204" pitchFamily="34" charset="0"/>
                        </a:rPr>
                        <a:t>2x LMTVs depart Main Post</a:t>
                      </a:r>
                      <a:endParaRPr lang="en-US" sz="10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6560288" y="6124353"/>
            <a:ext cx="2402959" cy="261610"/>
          </a:xfrm>
          <a:prstGeom prst="rect">
            <a:avLst/>
          </a:prstGeom>
          <a:noFill/>
        </p:spPr>
        <p:txBody>
          <a:bodyPr wrap="square" rtlCol="0">
            <a:spAutoFit/>
          </a:bodyPr>
          <a:lstStyle/>
          <a:p>
            <a:pPr algn="ctr"/>
            <a:r>
              <a:rPr lang="en-US" sz="1100" b="1" dirty="0" smtClean="0">
                <a:latin typeface="Arial" panose="020B0604020202020204" pitchFamily="34" charset="0"/>
                <a:cs typeface="Arial" panose="020B0604020202020204" pitchFamily="34" charset="0"/>
              </a:rPr>
              <a:t>v4 as of 05 JAN 15</a:t>
            </a:r>
            <a:endParaRPr lang="en-US" sz="1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165280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458" y="137757"/>
            <a:ext cx="7162800" cy="838200"/>
          </a:xfrm>
        </p:spPr>
        <p:txBody>
          <a:bodyPr/>
          <a:lstStyle/>
          <a:p>
            <a:r>
              <a:rPr lang="en-US" sz="3600" dirty="0" smtClean="0">
                <a:latin typeface="Arial" panose="020B0604020202020204" pitchFamily="34" charset="0"/>
                <a:cs typeface="Arial" panose="020B0604020202020204" pitchFamily="34" charset="0"/>
              </a:rPr>
              <a:t>AAR Comments (1 of 3)</a:t>
            </a:r>
            <a:endParaRPr lang="en-US" sz="3600" dirty="0">
              <a:latin typeface="Arial" panose="020B0604020202020204" pitchFamily="34" charset="0"/>
              <a:cs typeface="Arial" panose="020B0604020202020204" pitchFamily="34" charset="0"/>
            </a:endParaRPr>
          </a:p>
        </p:txBody>
      </p:sp>
      <p:sp>
        <p:nvSpPr>
          <p:cNvPr id="3" name="TextBox 2"/>
          <p:cNvSpPr txBox="1"/>
          <p:nvPr/>
        </p:nvSpPr>
        <p:spPr>
          <a:xfrm>
            <a:off x="6560288" y="6124353"/>
            <a:ext cx="2402959" cy="261610"/>
          </a:xfrm>
          <a:prstGeom prst="rect">
            <a:avLst/>
          </a:prstGeom>
          <a:noFill/>
        </p:spPr>
        <p:txBody>
          <a:bodyPr wrap="square" rtlCol="0">
            <a:spAutoFit/>
          </a:bodyPr>
          <a:lstStyle/>
          <a:p>
            <a:pPr algn="ctr"/>
            <a:r>
              <a:rPr lang="en-US" sz="1100" b="1" dirty="0" smtClean="0">
                <a:latin typeface="Arial" panose="020B0604020202020204" pitchFamily="34" charset="0"/>
                <a:cs typeface="Arial" panose="020B0604020202020204" pitchFamily="34" charset="0"/>
              </a:rPr>
              <a:t>v4 as of 05 JAN 15</a:t>
            </a:r>
            <a:endParaRPr lang="en-US" sz="1100" b="1" dirty="0">
              <a:latin typeface="Arial" panose="020B0604020202020204" pitchFamily="34" charset="0"/>
              <a:cs typeface="Arial" panose="020B0604020202020204" pitchFamily="34" charset="0"/>
            </a:endParaRPr>
          </a:p>
        </p:txBody>
      </p:sp>
      <p:sp>
        <p:nvSpPr>
          <p:cNvPr id="5" name="Rectangle 4"/>
          <p:cNvSpPr/>
          <p:nvPr/>
        </p:nvSpPr>
        <p:spPr>
          <a:xfrm>
            <a:off x="134470" y="1121112"/>
            <a:ext cx="8828777" cy="4985980"/>
          </a:xfrm>
          <a:prstGeom prst="rect">
            <a:avLst/>
          </a:prstGeom>
        </p:spPr>
        <p:txBody>
          <a:bodyPr wrap="square">
            <a:spAutoFit/>
          </a:bodyPr>
          <a:lstStyle/>
          <a:p>
            <a:r>
              <a:rPr lang="en-US" b="1" dirty="0">
                <a:latin typeface="Arial" panose="020B0604020202020204" pitchFamily="34" charset="0"/>
                <a:ea typeface="Times New Roman" panose="02020603050405020304" pitchFamily="18" charset="0"/>
              </a:rPr>
              <a:t>Issue</a:t>
            </a:r>
            <a:r>
              <a:rPr lang="en-US" dirty="0">
                <a:latin typeface="Arial" panose="020B0604020202020204" pitchFamily="34" charset="0"/>
                <a:ea typeface="Times New Roman" panose="02020603050405020304" pitchFamily="18" charset="0"/>
              </a:rPr>
              <a:t>: Doctrinal Day</a:t>
            </a:r>
            <a:endParaRPr lang="en-US" sz="1200" dirty="0">
              <a:latin typeface="Times New Roman" panose="02020603050405020304" pitchFamily="18" charset="0"/>
              <a:ea typeface="Times New Roman" panose="02020603050405020304" pitchFamily="18" charset="0"/>
            </a:endParaRPr>
          </a:p>
          <a:p>
            <a:r>
              <a:rPr lang="en-US" b="1" dirty="0">
                <a:latin typeface="Arial" panose="020B0604020202020204" pitchFamily="34" charset="0"/>
                <a:ea typeface="Times New Roman" panose="02020603050405020304" pitchFamily="18" charset="0"/>
              </a:rPr>
              <a:t>Discussion</a:t>
            </a:r>
            <a:r>
              <a:rPr lang="en-US" dirty="0">
                <a:latin typeface="Arial" panose="020B0604020202020204" pitchFamily="34" charset="0"/>
                <a:ea typeface="Times New Roman" panose="02020603050405020304" pitchFamily="18" charset="0"/>
              </a:rPr>
              <a:t>: The senior Cavalrymen from the Squadron and the Brigade provided personalized briefs on the Cavalry’s roles in the four major types of operations (offense, defense, reconnaissance, and security). The attention paid by each of the field grade officers demonstrated the importance of the subject matter and the dedication to leader development. </a:t>
            </a:r>
            <a:br>
              <a:rPr lang="en-US" dirty="0">
                <a:latin typeface="Arial" panose="020B0604020202020204" pitchFamily="34" charset="0"/>
                <a:ea typeface="Times New Roman" panose="02020603050405020304" pitchFamily="18" charset="0"/>
              </a:rPr>
            </a:br>
            <a:r>
              <a:rPr lang="en-US" b="1" dirty="0">
                <a:latin typeface="Arial" panose="020B0604020202020204" pitchFamily="34" charset="0"/>
                <a:ea typeface="Times New Roman" panose="02020603050405020304" pitchFamily="18" charset="0"/>
              </a:rPr>
              <a:t>Recommendation</a:t>
            </a:r>
            <a:r>
              <a:rPr lang="en-US" dirty="0">
                <a:latin typeface="Arial" panose="020B0604020202020204" pitchFamily="34" charset="0"/>
                <a:ea typeface="Times New Roman" panose="02020603050405020304" pitchFamily="18" charset="0"/>
              </a:rPr>
              <a:t>: Continue to provide blocks of instruction from the senior leaders, both non-commissioned officer and senior commissioned officers</a:t>
            </a:r>
            <a:r>
              <a:rPr lang="en-US" dirty="0" smtClean="0">
                <a:latin typeface="Arial" panose="020B0604020202020204" pitchFamily="34" charset="0"/>
                <a:ea typeface="Times New Roman" panose="02020603050405020304" pitchFamily="18" charset="0"/>
              </a:rPr>
              <a:t>.</a:t>
            </a:r>
          </a:p>
          <a:p>
            <a:endParaRPr lang="en-US" dirty="0">
              <a:effectLst/>
              <a:latin typeface="Arial" panose="020B0604020202020204" pitchFamily="34" charset="0"/>
              <a:ea typeface="Times New Roman" panose="02020603050405020304" pitchFamily="18" charset="0"/>
              <a:cs typeface="Arial" panose="020B0604020202020204" pitchFamily="34" charset="0"/>
            </a:endParaRPr>
          </a:p>
          <a:p>
            <a:r>
              <a:rPr lang="en-US" b="1" dirty="0">
                <a:latin typeface="Arial" panose="020B0604020202020204" pitchFamily="34" charset="0"/>
                <a:cs typeface="Arial" panose="020B0604020202020204" pitchFamily="34" charset="0"/>
              </a:rPr>
              <a:t>Issue</a:t>
            </a:r>
            <a:r>
              <a:rPr lang="en-US" dirty="0">
                <a:latin typeface="Arial" panose="020B0604020202020204" pitchFamily="34" charset="0"/>
                <a:cs typeface="Arial" panose="020B0604020202020204" pitchFamily="34" charset="0"/>
              </a:rPr>
              <a:t>. Technical Day</a:t>
            </a:r>
          </a:p>
          <a:p>
            <a:r>
              <a:rPr lang="en-US" b="1" dirty="0">
                <a:latin typeface="Arial" panose="020B0604020202020204" pitchFamily="34" charset="0"/>
                <a:cs typeface="Arial" panose="020B0604020202020204" pitchFamily="34" charset="0"/>
              </a:rPr>
              <a:t>Discussion</a:t>
            </a:r>
            <a:r>
              <a:rPr lang="en-US" dirty="0">
                <a:latin typeface="Arial" panose="020B0604020202020204" pitchFamily="34" charset="0"/>
                <a:cs typeface="Arial" panose="020B0604020202020204" pitchFamily="34" charset="0"/>
              </a:rPr>
              <a:t>.  All personnel acquired information and learned something new that day.  Capabilities that most were unfamiliar of.  Second order effect, SGTs were responsible for researching that piece of equipment and had to instruct a class.  This now developed them into an expert into that piece of equipment and in its instruction.  The Employment Lane as a Practical Exercise enforced the use of prior training, having it in a group enforced discussion of those capabilities and tactics.      </a:t>
            </a:r>
          </a:p>
          <a:p>
            <a:r>
              <a:rPr lang="en-US" b="1" dirty="0">
                <a:latin typeface="Arial" panose="020B0604020202020204" pitchFamily="34" charset="0"/>
                <a:cs typeface="Arial" panose="020B0604020202020204" pitchFamily="34" charset="0"/>
              </a:rPr>
              <a:t>Recommendation</a:t>
            </a:r>
            <a:r>
              <a:rPr lang="en-US" dirty="0">
                <a:latin typeface="Arial" panose="020B0604020202020204" pitchFamily="34" charset="0"/>
                <a:cs typeface="Arial" panose="020B0604020202020204" pitchFamily="34" charset="0"/>
              </a:rPr>
              <a:t>.  Continue and apply to other topics.  </a:t>
            </a:r>
          </a:p>
          <a:p>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03917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458" y="164652"/>
            <a:ext cx="7162800" cy="838200"/>
          </a:xfrm>
        </p:spPr>
        <p:txBody>
          <a:bodyPr/>
          <a:lstStyle/>
          <a:p>
            <a:r>
              <a:rPr lang="en-US" sz="3600" dirty="0" smtClean="0">
                <a:latin typeface="Arial" panose="020B0604020202020204" pitchFamily="34" charset="0"/>
                <a:cs typeface="Arial" panose="020B0604020202020204" pitchFamily="34" charset="0"/>
              </a:rPr>
              <a:t>AAR Comments (2 of 3)</a:t>
            </a:r>
            <a:endParaRPr lang="en-US" sz="3600" dirty="0">
              <a:latin typeface="Arial" panose="020B0604020202020204" pitchFamily="34" charset="0"/>
              <a:cs typeface="Arial" panose="020B0604020202020204" pitchFamily="34" charset="0"/>
            </a:endParaRPr>
          </a:p>
        </p:txBody>
      </p:sp>
      <p:sp>
        <p:nvSpPr>
          <p:cNvPr id="3" name="TextBox 2"/>
          <p:cNvSpPr txBox="1"/>
          <p:nvPr/>
        </p:nvSpPr>
        <p:spPr>
          <a:xfrm>
            <a:off x="6560288" y="6124353"/>
            <a:ext cx="2402959" cy="261610"/>
          </a:xfrm>
          <a:prstGeom prst="rect">
            <a:avLst/>
          </a:prstGeom>
          <a:noFill/>
        </p:spPr>
        <p:txBody>
          <a:bodyPr wrap="square" rtlCol="0">
            <a:spAutoFit/>
          </a:bodyPr>
          <a:lstStyle/>
          <a:p>
            <a:pPr algn="ctr"/>
            <a:r>
              <a:rPr lang="en-US" sz="1100" b="1" dirty="0" smtClean="0">
                <a:latin typeface="Arial" panose="020B0604020202020204" pitchFamily="34" charset="0"/>
                <a:cs typeface="Arial" panose="020B0604020202020204" pitchFamily="34" charset="0"/>
              </a:rPr>
              <a:t>v4 as of 05 JAN 15</a:t>
            </a:r>
            <a:endParaRPr lang="en-US" sz="1100" b="1" dirty="0">
              <a:latin typeface="Arial" panose="020B0604020202020204" pitchFamily="34" charset="0"/>
              <a:cs typeface="Arial" panose="020B0604020202020204" pitchFamily="34" charset="0"/>
            </a:endParaRPr>
          </a:p>
        </p:txBody>
      </p:sp>
      <p:sp>
        <p:nvSpPr>
          <p:cNvPr id="5" name="Rectangle 4"/>
          <p:cNvSpPr/>
          <p:nvPr/>
        </p:nvSpPr>
        <p:spPr>
          <a:xfrm>
            <a:off x="134470" y="1121112"/>
            <a:ext cx="8828777" cy="5539978"/>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Issue</a:t>
            </a:r>
            <a:r>
              <a:rPr lang="en-US" dirty="0">
                <a:latin typeface="Arial" panose="020B0604020202020204" pitchFamily="34" charset="0"/>
                <a:cs typeface="Arial" panose="020B0604020202020204" pitchFamily="34" charset="0"/>
              </a:rPr>
              <a:t>: Technical Day (Communications Training) </a:t>
            </a:r>
          </a:p>
          <a:p>
            <a:r>
              <a:rPr lang="en-US" b="1" dirty="0">
                <a:latin typeface="Arial" panose="020B0604020202020204" pitchFamily="34" charset="0"/>
                <a:cs typeface="Arial" panose="020B0604020202020204" pitchFamily="34" charset="0"/>
              </a:rPr>
              <a:t>Discussion</a:t>
            </a:r>
            <a:r>
              <a:rPr lang="en-US" dirty="0">
                <a:latin typeface="Arial" panose="020B0604020202020204" pitchFamily="34" charset="0"/>
                <a:cs typeface="Arial" panose="020B0604020202020204" pitchFamily="34" charset="0"/>
              </a:rPr>
              <a:t>: The instructors were both good and bad, however they missed an opportunity to instruct a class that would be considered useful for Cavalrymen.  The lane was more of a generic understanding of radio waves and a slight capabilities brief on HF, TACSAT and JCR.  What would have been more useful would be a hasty antenna employment, emergency antenna employment, and how to actually send digital pictures via HF and TACSAT.   </a:t>
            </a:r>
          </a:p>
          <a:p>
            <a:r>
              <a:rPr lang="en-US" b="1" dirty="0">
                <a:latin typeface="Arial" panose="020B0604020202020204" pitchFamily="34" charset="0"/>
                <a:cs typeface="Arial" panose="020B0604020202020204" pitchFamily="34" charset="0"/>
              </a:rPr>
              <a:t>Recommendation</a:t>
            </a:r>
            <a:r>
              <a:rPr lang="en-US" dirty="0">
                <a:latin typeface="Arial" panose="020B0604020202020204" pitchFamily="34" charset="0"/>
                <a:cs typeface="Arial" panose="020B0604020202020204" pitchFamily="34" charset="0"/>
              </a:rPr>
              <a:t>: Task the Lane to a Reconnaissance Troop to ensure intent is met and utilize S6 personnel as Subject Matter Experts. </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a:t>
            </a:r>
            <a:r>
              <a:rPr lang="en-US" b="1" dirty="0">
                <a:latin typeface="Arial" panose="020B0604020202020204" pitchFamily="34" charset="0"/>
                <a:cs typeface="Arial" panose="020B0604020202020204" pitchFamily="34" charset="0"/>
              </a:rPr>
              <a:t>ssue</a:t>
            </a:r>
            <a:r>
              <a:rPr lang="en-US" dirty="0">
                <a:latin typeface="Arial" panose="020B0604020202020204" pitchFamily="34" charset="0"/>
                <a:cs typeface="Arial" panose="020B0604020202020204" pitchFamily="34" charset="0"/>
              </a:rPr>
              <a:t>: Table Top Exercise</a:t>
            </a:r>
          </a:p>
          <a:p>
            <a:r>
              <a:rPr lang="en-US" b="1" dirty="0">
                <a:latin typeface="Arial" panose="020B0604020202020204" pitchFamily="34" charset="0"/>
                <a:cs typeface="Arial" panose="020B0604020202020204" pitchFamily="34" charset="0"/>
              </a:rPr>
              <a:t>Discussion</a:t>
            </a:r>
            <a:r>
              <a:rPr lang="en-US" dirty="0">
                <a:latin typeface="Arial" panose="020B0604020202020204" pitchFamily="34" charset="0"/>
                <a:cs typeface="Arial" panose="020B0604020202020204" pitchFamily="34" charset="0"/>
              </a:rPr>
              <a:t>: The tabletop day was probably the most beneficial of the training during the university. </a:t>
            </a:r>
            <a:r>
              <a:rPr lang="en-US" dirty="0" err="1">
                <a:latin typeface="Arial" panose="020B0604020202020204" pitchFamily="34" charset="0"/>
                <a:cs typeface="Arial" panose="020B0604020202020204" pitchFamily="34" charset="0"/>
              </a:rPr>
              <a:t>Wargaming</a:t>
            </a:r>
            <a:r>
              <a:rPr lang="en-US" dirty="0">
                <a:latin typeface="Arial" panose="020B0604020202020204" pitchFamily="34" charset="0"/>
                <a:cs typeface="Arial" panose="020B0604020202020204" pitchFamily="34" charset="0"/>
              </a:rPr>
              <a:t> allowed leaders to practice large scale maneuvers without large scale logistics or expense. Seeing how other leaders would attack certain scenarios also helped to think critically about their own decisions and ideas. Instant feedback from both senior leaders and OPFOR helped leaders to analyze and improve their decision making skills. </a:t>
            </a:r>
          </a:p>
          <a:p>
            <a:r>
              <a:rPr lang="en-US" b="1" dirty="0">
                <a:latin typeface="Arial" panose="020B0604020202020204" pitchFamily="34" charset="0"/>
                <a:cs typeface="Arial" panose="020B0604020202020204" pitchFamily="34" charset="0"/>
              </a:rPr>
              <a:t>Recommendation</a:t>
            </a:r>
            <a:r>
              <a:rPr lang="en-US" dirty="0">
                <a:latin typeface="Arial" panose="020B0604020202020204" pitchFamily="34" charset="0"/>
                <a:cs typeface="Arial" panose="020B0604020202020204" pitchFamily="34" charset="0"/>
              </a:rPr>
              <a:t>: Maintain Table Top Exercises in the future, and introduce the concept at the team or squad levels.</a:t>
            </a:r>
          </a:p>
          <a:p>
            <a:endParaRPr lang="en-US" sz="1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1360508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7458" y="0"/>
            <a:ext cx="7162800" cy="838200"/>
          </a:xfrm>
        </p:spPr>
        <p:txBody>
          <a:bodyPr/>
          <a:lstStyle/>
          <a:p>
            <a:r>
              <a:rPr lang="en-US" sz="3600" dirty="0" smtClean="0">
                <a:latin typeface="Arial" panose="020B0604020202020204" pitchFamily="34" charset="0"/>
                <a:cs typeface="Arial" panose="020B0604020202020204" pitchFamily="34" charset="0"/>
              </a:rPr>
              <a:t>AAR Comments (3 of 3)</a:t>
            </a:r>
            <a:endParaRPr lang="en-US" sz="3600" dirty="0">
              <a:latin typeface="Arial" panose="020B0604020202020204" pitchFamily="34" charset="0"/>
              <a:cs typeface="Arial" panose="020B0604020202020204" pitchFamily="34" charset="0"/>
            </a:endParaRPr>
          </a:p>
        </p:txBody>
      </p:sp>
      <p:sp>
        <p:nvSpPr>
          <p:cNvPr id="3" name="TextBox 2"/>
          <p:cNvSpPr txBox="1"/>
          <p:nvPr/>
        </p:nvSpPr>
        <p:spPr>
          <a:xfrm>
            <a:off x="6560288" y="6124353"/>
            <a:ext cx="2402959" cy="261610"/>
          </a:xfrm>
          <a:prstGeom prst="rect">
            <a:avLst/>
          </a:prstGeom>
          <a:noFill/>
        </p:spPr>
        <p:txBody>
          <a:bodyPr wrap="square" rtlCol="0">
            <a:spAutoFit/>
          </a:bodyPr>
          <a:lstStyle/>
          <a:p>
            <a:pPr algn="ctr"/>
            <a:r>
              <a:rPr lang="en-US" sz="1100" b="1" dirty="0" smtClean="0">
                <a:latin typeface="Arial" panose="020B0604020202020204" pitchFamily="34" charset="0"/>
                <a:cs typeface="Arial" panose="020B0604020202020204" pitchFamily="34" charset="0"/>
              </a:rPr>
              <a:t>v4 as of 05 JAN 15</a:t>
            </a:r>
            <a:endParaRPr lang="en-US" sz="1100" b="1" dirty="0">
              <a:latin typeface="Arial" panose="020B0604020202020204" pitchFamily="34" charset="0"/>
              <a:cs typeface="Arial" panose="020B0604020202020204" pitchFamily="34" charset="0"/>
            </a:endParaRPr>
          </a:p>
        </p:txBody>
      </p:sp>
      <p:sp>
        <p:nvSpPr>
          <p:cNvPr id="5" name="Rectangle 4"/>
          <p:cNvSpPr/>
          <p:nvPr/>
        </p:nvSpPr>
        <p:spPr>
          <a:xfrm>
            <a:off x="134470" y="1121112"/>
            <a:ext cx="8828777" cy="4524315"/>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Issue</a:t>
            </a:r>
            <a:r>
              <a:rPr lang="en-US" dirty="0">
                <a:latin typeface="Arial" panose="020B0604020202020204" pitchFamily="34" charset="0"/>
                <a:cs typeface="Arial" panose="020B0604020202020204" pitchFamily="34" charset="0"/>
              </a:rPr>
              <a:t>: Table Top Exercise, Vignettes and employment of decisions  </a:t>
            </a:r>
          </a:p>
          <a:p>
            <a:r>
              <a:rPr lang="en-US" b="1" dirty="0">
                <a:latin typeface="Arial" panose="020B0604020202020204" pitchFamily="34" charset="0"/>
                <a:cs typeface="Arial" panose="020B0604020202020204" pitchFamily="34" charset="0"/>
              </a:rPr>
              <a:t>Discussion</a:t>
            </a:r>
            <a:r>
              <a:rPr lang="en-US" dirty="0">
                <a:latin typeface="Arial" panose="020B0604020202020204" pitchFamily="34" charset="0"/>
                <a:cs typeface="Arial" panose="020B0604020202020204" pitchFamily="34" charset="0"/>
              </a:rPr>
              <a:t>: Leaders found everything about these vignettes helpful, all from being put in positions higher than they currently are, to SOP building, FM </a:t>
            </a:r>
            <a:r>
              <a:rPr lang="en-US" dirty="0" err="1">
                <a:latin typeface="Arial" panose="020B0604020202020204" pitchFamily="34" charset="0"/>
                <a:cs typeface="Arial" panose="020B0604020202020204" pitchFamily="34" charset="0"/>
              </a:rPr>
              <a:t>comms</a:t>
            </a:r>
            <a:r>
              <a:rPr lang="en-US" dirty="0">
                <a:latin typeface="Arial" panose="020B0604020202020204" pitchFamily="34" charset="0"/>
                <a:cs typeface="Arial" panose="020B0604020202020204" pitchFamily="34" charset="0"/>
              </a:rPr>
              <a:t>, tactics, maneuver, ammo conservation, fires planning, updates on combat power etc.    </a:t>
            </a:r>
          </a:p>
          <a:p>
            <a:r>
              <a:rPr lang="en-US" b="1" dirty="0">
                <a:latin typeface="Arial" panose="020B0604020202020204" pitchFamily="34" charset="0"/>
                <a:cs typeface="Arial" panose="020B0604020202020204" pitchFamily="34" charset="0"/>
              </a:rPr>
              <a:t>Recommendation</a:t>
            </a:r>
            <a:r>
              <a:rPr lang="en-US" dirty="0">
                <a:latin typeface="Arial" panose="020B0604020202020204" pitchFamily="34" charset="0"/>
                <a:cs typeface="Arial" panose="020B0604020202020204" pitchFamily="34" charset="0"/>
              </a:rPr>
              <a:t>: Incredibly helpful and can be utilized in OPDs/NCOPDs, will be utilized at the Team/Squad/Platoon/Troop level.  </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Issue</a:t>
            </a:r>
            <a:r>
              <a:rPr lang="en-US" dirty="0">
                <a:latin typeface="Arial" panose="020B0604020202020204" pitchFamily="34" charset="0"/>
                <a:cs typeface="Arial" panose="020B0604020202020204" pitchFamily="34" charset="0"/>
              </a:rPr>
              <a:t>: Mystery Event</a:t>
            </a:r>
          </a:p>
          <a:p>
            <a:r>
              <a:rPr lang="en-US" b="1" dirty="0">
                <a:latin typeface="Arial" panose="020B0604020202020204" pitchFamily="34" charset="0"/>
                <a:cs typeface="Arial" panose="020B0604020202020204" pitchFamily="34" charset="0"/>
              </a:rPr>
              <a:t>Discussion</a:t>
            </a:r>
            <a:r>
              <a:rPr lang="en-US" dirty="0">
                <a:latin typeface="Arial" panose="020B0604020202020204" pitchFamily="34" charset="0"/>
                <a:cs typeface="Arial" panose="020B0604020202020204" pitchFamily="34" charset="0"/>
              </a:rPr>
              <a:t>: The mystery event tied everything together and gave leaders a historical aspect that is not normally achieved during regular training events. Allowing leaders to see the development of the cavalry over the years definitely increases the understanding of why we do things the way we do them today. </a:t>
            </a:r>
          </a:p>
          <a:p>
            <a:r>
              <a:rPr lang="en-US" b="1" dirty="0">
                <a:latin typeface="Arial" panose="020B0604020202020204" pitchFamily="34" charset="0"/>
                <a:cs typeface="Arial" panose="020B0604020202020204" pitchFamily="34" charset="0"/>
              </a:rPr>
              <a:t>Recommendation</a:t>
            </a:r>
            <a:r>
              <a:rPr lang="en-US" dirty="0">
                <a:latin typeface="Arial" panose="020B0604020202020204" pitchFamily="34" charset="0"/>
                <a:cs typeface="Arial" panose="020B0604020202020204" pitchFamily="34" charset="0"/>
              </a:rPr>
              <a:t>: Incorporate a tour of the Cavalry museum. These tours last about 2 </a:t>
            </a:r>
            <a:r>
              <a:rPr lang="en-US" dirty="0" err="1">
                <a:latin typeface="Arial" panose="020B0604020202020204" pitchFamily="34" charset="0"/>
                <a:cs typeface="Arial" panose="020B0604020202020204" pitchFamily="34" charset="0"/>
              </a:rPr>
              <a:t>hrs</a:t>
            </a:r>
            <a:r>
              <a:rPr lang="en-US" dirty="0">
                <a:latin typeface="Arial" panose="020B0604020202020204" pitchFamily="34" charset="0"/>
                <a:cs typeface="Arial" panose="020B0604020202020204" pitchFamily="34" charset="0"/>
              </a:rPr>
              <a:t> and can support up to about 40 personnel. The tour would give even more depth and understanding to the history and the past and present utilization of the Cavalry. </a:t>
            </a:r>
          </a:p>
        </p:txBody>
      </p:sp>
    </p:spTree>
    <p:extLst>
      <p:ext uri="{BB962C8B-B14F-4D97-AF65-F5344CB8AC3E}">
        <p14:creationId xmlns:p14="http://schemas.microsoft.com/office/powerpoint/2010/main" xmlns="" val="1724318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33475"/>
            <a:ext cx="4648200" cy="52498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srgbClr val="FFFFFF"/>
              </a:solidFill>
            </a:endParaRPr>
          </a:p>
          <a:p>
            <a:pPr algn="ctr" eaLnBrk="0" fontAlgn="base" hangingPunct="0">
              <a:spcBef>
                <a:spcPct val="0"/>
              </a:spcBef>
              <a:spcAft>
                <a:spcPct val="0"/>
              </a:spcAft>
              <a:defRPr/>
            </a:pPr>
            <a:endParaRPr lang="en-US" dirty="0">
              <a:solidFill>
                <a:srgbClr val="FFFFFF"/>
              </a:solidFill>
            </a:endParaRPr>
          </a:p>
          <a:p>
            <a:pPr algn="ctr" eaLnBrk="0" fontAlgn="base" hangingPunct="0">
              <a:spcBef>
                <a:spcPct val="0"/>
              </a:spcBef>
              <a:spcAft>
                <a:spcPct val="0"/>
              </a:spcAft>
              <a:defRPr/>
            </a:pPr>
            <a:endParaRPr lang="en-US" dirty="0">
              <a:solidFill>
                <a:srgbClr val="FFFFFF"/>
              </a:solidFill>
            </a:endParaRPr>
          </a:p>
          <a:p>
            <a:pPr algn="ctr" eaLnBrk="0" fontAlgn="base" hangingPunct="0">
              <a:spcBef>
                <a:spcPct val="0"/>
              </a:spcBef>
              <a:spcAft>
                <a:spcPct val="0"/>
              </a:spcAft>
              <a:defRPr/>
            </a:pPr>
            <a:endParaRPr lang="en-US" dirty="0">
              <a:solidFill>
                <a:srgbClr val="FFFFFF"/>
              </a:solidFill>
            </a:endParaRPr>
          </a:p>
          <a:p>
            <a:pPr algn="ctr" eaLnBrk="0" fontAlgn="base" hangingPunct="0">
              <a:spcBef>
                <a:spcPct val="0"/>
              </a:spcBef>
              <a:spcAft>
                <a:spcPct val="0"/>
              </a:spcAft>
              <a:defRPr/>
            </a:pPr>
            <a:endParaRPr lang="en-US" dirty="0">
              <a:solidFill>
                <a:srgbClr val="FFFFFF"/>
              </a:solidFill>
            </a:endParaRPr>
          </a:p>
          <a:p>
            <a:pPr algn="ctr" eaLnBrk="0" fontAlgn="base" hangingPunct="0">
              <a:spcBef>
                <a:spcPct val="0"/>
              </a:spcBef>
              <a:spcAft>
                <a:spcPct val="0"/>
              </a:spcAft>
              <a:defRPr/>
            </a:pPr>
            <a:endParaRPr lang="en-US" dirty="0">
              <a:solidFill>
                <a:srgbClr val="FFFFFF"/>
              </a:solidFill>
            </a:endParaRPr>
          </a:p>
          <a:p>
            <a:pPr algn="ctr" eaLnBrk="0" fontAlgn="base" hangingPunct="0">
              <a:spcBef>
                <a:spcPct val="0"/>
              </a:spcBef>
              <a:spcAft>
                <a:spcPct val="0"/>
              </a:spcAft>
              <a:defRPr/>
            </a:pPr>
            <a:endParaRPr lang="en-US" dirty="0">
              <a:solidFill>
                <a:srgbClr val="FFFFFF"/>
              </a:solidFill>
            </a:endParaRPr>
          </a:p>
          <a:p>
            <a:pPr algn="ctr" eaLnBrk="0" fontAlgn="base" hangingPunct="0">
              <a:spcBef>
                <a:spcPct val="0"/>
              </a:spcBef>
              <a:spcAft>
                <a:spcPct val="0"/>
              </a:spcAft>
              <a:defRPr/>
            </a:pPr>
            <a:endParaRPr lang="en-US" dirty="0">
              <a:solidFill>
                <a:srgbClr val="FFFFFF"/>
              </a:solidFill>
            </a:endParaRPr>
          </a:p>
        </p:txBody>
      </p:sp>
      <p:sp>
        <p:nvSpPr>
          <p:cNvPr id="9219" name="Title 1"/>
          <p:cNvSpPr>
            <a:spLocks noGrp="1"/>
          </p:cNvSpPr>
          <p:nvPr>
            <p:ph type="title"/>
          </p:nvPr>
        </p:nvSpPr>
        <p:spPr bwMode="auto">
          <a:xfrm>
            <a:off x="611188" y="76200"/>
            <a:ext cx="7886700" cy="609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b="1" smtClean="0"/>
              <a:t>Cavalry Leaders University</a:t>
            </a:r>
            <a:br>
              <a:rPr lang="en-US" altLang="en-US" sz="2800" b="1" smtClean="0"/>
            </a:br>
            <a:r>
              <a:rPr lang="en-US" altLang="en-US" sz="1800" b="1" smtClean="0"/>
              <a:t>1-4 CAV</a:t>
            </a:r>
            <a:endParaRPr lang="en-US" altLang="en-US" sz="2800" b="1" smtClean="0"/>
          </a:p>
        </p:txBody>
      </p:sp>
      <p:sp>
        <p:nvSpPr>
          <p:cNvPr id="9220" name="Content Placeholder 2"/>
          <p:cNvSpPr>
            <a:spLocks noGrp="1"/>
          </p:cNvSpPr>
          <p:nvPr>
            <p:ph sz="quarter" idx="4"/>
          </p:nvPr>
        </p:nvSpPr>
        <p:spPr bwMode="auto">
          <a:xfrm>
            <a:off x="4732338" y="1495425"/>
            <a:ext cx="4343400" cy="48402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1400" b="1" smtClean="0">
                <a:solidFill>
                  <a:srgbClr val="000000"/>
                </a:solidFill>
              </a:rPr>
              <a:t>Who</a:t>
            </a:r>
            <a:r>
              <a:rPr lang="en-US" altLang="en-US" sz="1400" smtClean="0">
                <a:solidFill>
                  <a:srgbClr val="000000"/>
                </a:solidFill>
              </a:rPr>
              <a:t>: 1-4 CAV SQDN</a:t>
            </a:r>
          </a:p>
          <a:p>
            <a:r>
              <a:rPr lang="en-US" altLang="en-US" sz="1400" b="1" smtClean="0">
                <a:solidFill>
                  <a:srgbClr val="000000"/>
                </a:solidFill>
              </a:rPr>
              <a:t>What</a:t>
            </a:r>
            <a:r>
              <a:rPr lang="en-US" altLang="en-US" sz="1400" smtClean="0">
                <a:solidFill>
                  <a:srgbClr val="000000"/>
                </a:solidFill>
              </a:rPr>
              <a:t>: Cavalry Leaders University</a:t>
            </a:r>
          </a:p>
          <a:p>
            <a:r>
              <a:rPr lang="en-US" altLang="en-US" sz="1400" b="1" smtClean="0">
                <a:solidFill>
                  <a:srgbClr val="000000"/>
                </a:solidFill>
              </a:rPr>
              <a:t>When</a:t>
            </a:r>
            <a:r>
              <a:rPr lang="en-US" altLang="en-US" sz="1400" smtClean="0">
                <a:solidFill>
                  <a:srgbClr val="000000"/>
                </a:solidFill>
              </a:rPr>
              <a:t>:  26-29 JAN 15 </a:t>
            </a:r>
          </a:p>
          <a:p>
            <a:r>
              <a:rPr lang="en-US" altLang="en-US" sz="1400" b="1" smtClean="0">
                <a:solidFill>
                  <a:srgbClr val="000000"/>
                </a:solidFill>
              </a:rPr>
              <a:t>Where</a:t>
            </a:r>
            <a:r>
              <a:rPr lang="en-US" altLang="en-US" sz="1400" smtClean="0">
                <a:solidFill>
                  <a:srgbClr val="000000"/>
                </a:solidFill>
              </a:rPr>
              <a:t>: FT Riley, Kansas</a:t>
            </a:r>
          </a:p>
          <a:p>
            <a:endParaRPr lang="en-US" altLang="en-US" sz="300" b="1" smtClean="0">
              <a:solidFill>
                <a:srgbClr val="000000"/>
              </a:solidFill>
            </a:endParaRPr>
          </a:p>
          <a:p>
            <a:r>
              <a:rPr lang="en-US" altLang="en-US" sz="300" b="1" smtClean="0">
                <a:solidFill>
                  <a:srgbClr val="000000"/>
                </a:solidFill>
              </a:rPr>
              <a:t>       </a:t>
            </a:r>
          </a:p>
          <a:p>
            <a:r>
              <a:rPr lang="en-US" altLang="en-US" sz="1400" b="1" smtClean="0">
                <a:solidFill>
                  <a:srgbClr val="000000"/>
                </a:solidFill>
              </a:rPr>
              <a:t>Summary</a:t>
            </a:r>
            <a:r>
              <a:rPr lang="en-US" altLang="en-US" sz="1400" smtClean="0">
                <a:solidFill>
                  <a:srgbClr val="000000"/>
                </a:solidFill>
              </a:rPr>
              <a:t>: </a:t>
            </a:r>
            <a:r>
              <a:rPr lang="en-US" altLang="en-US" sz="1400" smtClean="0"/>
              <a:t>Quarterhorse conducted a Cavalry Leaders University to ground their Leaders in doctrine and prepare them for future positions of responsibility and leadership throughout the Army.  The program of instruction consisted of a day of classroom doctrine instruction, a day of hands on – technical employment of optics, communications, and weapons systems, a day of tactical table top exercises, and a practical exercise day where students were tested in route reconnaissance and bridge classification.</a:t>
            </a:r>
            <a:br>
              <a:rPr lang="en-US" altLang="en-US" sz="1400" smtClean="0"/>
            </a:br>
            <a:endParaRPr lang="en-US" altLang="en-US" sz="300" b="1" smtClean="0">
              <a:solidFill>
                <a:srgbClr val="000000"/>
              </a:solidFill>
            </a:endParaRPr>
          </a:p>
          <a:p>
            <a:r>
              <a:rPr lang="en-US" altLang="en-US" sz="1400" b="1" smtClean="0">
                <a:solidFill>
                  <a:srgbClr val="000000"/>
                </a:solidFill>
              </a:rPr>
              <a:t>Effects</a:t>
            </a:r>
            <a:r>
              <a:rPr lang="en-US" altLang="en-US" sz="1400" smtClean="0">
                <a:solidFill>
                  <a:srgbClr val="000000"/>
                </a:solidFill>
              </a:rPr>
              <a:t>: </a:t>
            </a:r>
            <a:r>
              <a:rPr lang="en-US" altLang="en-US" sz="1400" smtClean="0">
                <a:cs typeface="Arial" panose="020B0604020202020204" pitchFamily="34" charset="0"/>
              </a:rPr>
              <a:t>As ARSTRUC is accelerating and simultaneously planning/executing a Javelin Range, Quarterhorse proved that they can do what Cavalry Squadrons do best, perform a multitude of complex operations simultaneously and do them well!</a:t>
            </a:r>
            <a:endParaRPr lang="en-US" altLang="en-US" sz="2400" smtClean="0">
              <a:cs typeface="Arial" panose="020B0604020202020204" pitchFamily="34" charset="0"/>
            </a:endParaRPr>
          </a:p>
          <a:p>
            <a:endParaRPr lang="en-US" altLang="en-US" sz="1400" smtClean="0"/>
          </a:p>
        </p:txBody>
      </p:sp>
      <p:grpSp>
        <p:nvGrpSpPr>
          <p:cNvPr id="9221" name="Group 11"/>
          <p:cNvGrpSpPr>
            <a:grpSpLocks/>
          </p:cNvGrpSpPr>
          <p:nvPr/>
        </p:nvGrpSpPr>
        <p:grpSpPr bwMode="auto">
          <a:xfrm>
            <a:off x="7570788" y="1403350"/>
            <a:ext cx="1330325" cy="768350"/>
            <a:chOff x="7570117" y="1402740"/>
            <a:chExt cx="1331140" cy="769441"/>
          </a:xfrm>
        </p:grpSpPr>
        <p:sp>
          <p:nvSpPr>
            <p:cNvPr id="13" name="Rectangle 12"/>
            <p:cNvSpPr/>
            <p:nvPr/>
          </p:nvSpPr>
          <p:spPr>
            <a:xfrm rot="16200000">
              <a:off x="7376893" y="1702478"/>
              <a:ext cx="556414" cy="169966"/>
            </a:xfrm>
            <a:prstGeom prst="rect">
              <a:avLst/>
            </a:prstGeom>
            <a:solidFill>
              <a:schemeClr val="bg1">
                <a:alpha val="60000"/>
              </a:schemeClr>
            </a:solidFill>
          </p:spPr>
          <p:txBody>
            <a:bodyPr wrap="none" lIns="0" tIns="0" rIns="0" bIns="0">
              <a:spAutoFit/>
            </a:bodyPr>
            <a:lstStyle/>
            <a:p>
              <a:pPr algn="ctr" eaLnBrk="0" fontAlgn="base" hangingPunct="0">
                <a:spcBef>
                  <a:spcPct val="0"/>
                </a:spcBef>
                <a:spcAft>
                  <a:spcPct val="0"/>
                </a:spcAft>
                <a:defRPr/>
              </a:pPr>
              <a:r>
                <a:rPr lang="en-US" sz="1100" b="1" kern="0" dirty="0">
                  <a:ln w="3175">
                    <a:noFill/>
                  </a:ln>
                  <a:solidFill>
                    <a:srgbClr val="FF0000"/>
                  </a:solidFill>
                  <a:effectLst>
                    <a:outerShdw blurRad="38100" dist="19050" dir="2700000" algn="tl" rotWithShape="0">
                      <a:prstClr val="black">
                        <a:alpha val="40000"/>
                      </a:prstClr>
                    </a:outerShdw>
                  </a:effectLst>
                  <a:latin typeface="Arial Narrow" panose="020B0606020202030204" pitchFamily="34" charset="0"/>
                  <a:cs typeface="Arial" panose="020B0604020202020204" pitchFamily="34" charset="0"/>
                </a:rPr>
                <a:t>TRAINING</a:t>
              </a:r>
            </a:p>
          </p:txBody>
        </p:sp>
        <p:sp>
          <p:nvSpPr>
            <p:cNvPr id="14" name="Rectangle 13"/>
            <p:cNvSpPr/>
            <p:nvPr/>
          </p:nvSpPr>
          <p:spPr>
            <a:xfrm rot="16200000">
              <a:off x="7657173" y="1703271"/>
              <a:ext cx="769441" cy="168378"/>
            </a:xfrm>
            <a:prstGeom prst="rect">
              <a:avLst/>
            </a:prstGeom>
            <a:solidFill>
              <a:schemeClr val="bg1">
                <a:alpha val="60000"/>
              </a:schemeClr>
            </a:solidFill>
          </p:spPr>
          <p:txBody>
            <a:bodyPr wrap="none" lIns="0" tIns="0" rIns="0" bIns="0">
              <a:spAutoFit/>
            </a:bodyPr>
            <a:lstStyle/>
            <a:p>
              <a:pPr algn="ctr" eaLnBrk="0" fontAlgn="base" hangingPunct="0">
                <a:spcBef>
                  <a:spcPct val="0"/>
                </a:spcBef>
                <a:spcAft>
                  <a:spcPct val="0"/>
                </a:spcAft>
                <a:defRPr/>
              </a:pPr>
              <a:r>
                <a:rPr lang="en-US" sz="1100" b="1" kern="0" dirty="0">
                  <a:ln w="3175">
                    <a:noFill/>
                  </a:ln>
                  <a:solidFill>
                    <a:srgbClr val="000000"/>
                  </a:solidFill>
                  <a:effectLst>
                    <a:outerShdw blurRad="38100" dist="19050" dir="2700000" algn="tl" rotWithShape="0">
                      <a:prstClr val="black">
                        <a:alpha val="40000"/>
                      </a:prstClr>
                    </a:outerShdw>
                  </a:effectLst>
                  <a:latin typeface="Arial Narrow" panose="020B0606020202030204" pitchFamily="34" charset="0"/>
                  <a:cs typeface="Arial" panose="020B0604020202020204" pitchFamily="34" charset="0"/>
                </a:rPr>
                <a:t>MAINTAINING</a:t>
              </a:r>
            </a:p>
          </p:txBody>
        </p:sp>
        <p:sp>
          <p:nvSpPr>
            <p:cNvPr id="15" name="Rectangle 14"/>
            <p:cNvSpPr/>
            <p:nvPr/>
          </p:nvSpPr>
          <p:spPr>
            <a:xfrm rot="16200000">
              <a:off x="8179889" y="1703272"/>
              <a:ext cx="499183" cy="168378"/>
            </a:xfrm>
            <a:prstGeom prst="rect">
              <a:avLst/>
            </a:prstGeom>
            <a:solidFill>
              <a:schemeClr val="bg1">
                <a:alpha val="60000"/>
              </a:schemeClr>
            </a:solidFill>
          </p:spPr>
          <p:txBody>
            <a:bodyPr wrap="none" lIns="0" tIns="0" rIns="0" bIns="0">
              <a:spAutoFit/>
            </a:bodyPr>
            <a:lstStyle/>
            <a:p>
              <a:pPr algn="ctr" eaLnBrk="0" fontAlgn="base" hangingPunct="0">
                <a:spcBef>
                  <a:spcPct val="0"/>
                </a:spcBef>
                <a:spcAft>
                  <a:spcPct val="0"/>
                </a:spcAft>
                <a:defRPr/>
              </a:pPr>
              <a:r>
                <a:rPr lang="en-US" sz="1100" b="1" kern="0" dirty="0">
                  <a:ln w="3175">
                    <a:noFill/>
                  </a:ln>
                  <a:solidFill>
                    <a:srgbClr val="000000"/>
                  </a:solidFill>
                  <a:effectLst>
                    <a:outerShdw blurRad="38100" dist="19050" dir="2700000" algn="tl" rotWithShape="0">
                      <a:prstClr val="black">
                        <a:alpha val="40000"/>
                      </a:prstClr>
                    </a:outerShdw>
                  </a:effectLst>
                  <a:latin typeface="Arial Narrow" panose="020B0606020202030204" pitchFamily="34" charset="0"/>
                  <a:cs typeface="Arial" panose="020B0604020202020204" pitchFamily="34" charset="0"/>
                </a:rPr>
                <a:t>MORALE</a:t>
              </a:r>
            </a:p>
          </p:txBody>
        </p:sp>
        <p:sp>
          <p:nvSpPr>
            <p:cNvPr id="16" name="Rectangle 15"/>
            <p:cNvSpPr/>
            <p:nvPr/>
          </p:nvSpPr>
          <p:spPr>
            <a:xfrm rot="16200000">
              <a:off x="8491964" y="1702476"/>
              <a:ext cx="648620" cy="169967"/>
            </a:xfrm>
            <a:prstGeom prst="rect">
              <a:avLst/>
            </a:prstGeom>
            <a:solidFill>
              <a:schemeClr val="bg1">
                <a:alpha val="60000"/>
              </a:schemeClr>
            </a:solidFill>
          </p:spPr>
          <p:txBody>
            <a:bodyPr wrap="none" lIns="0" tIns="0" rIns="0" bIns="0">
              <a:spAutoFit/>
            </a:bodyPr>
            <a:lstStyle/>
            <a:p>
              <a:pPr algn="ctr" eaLnBrk="0" fontAlgn="base" hangingPunct="0">
                <a:spcBef>
                  <a:spcPct val="0"/>
                </a:spcBef>
                <a:spcAft>
                  <a:spcPct val="0"/>
                </a:spcAft>
                <a:defRPr/>
              </a:pPr>
              <a:r>
                <a:rPr lang="en-US" sz="1100" b="1" kern="0" dirty="0">
                  <a:ln w="3175">
                    <a:noFill/>
                  </a:ln>
                  <a:solidFill>
                    <a:srgbClr val="FF0000"/>
                  </a:solidFill>
                  <a:effectLst>
                    <a:outerShdw blurRad="38100" dist="19050" dir="2700000" algn="tl" rotWithShape="0">
                      <a:prstClr val="black">
                        <a:alpha val="40000"/>
                      </a:prstClr>
                    </a:outerShdw>
                  </a:effectLst>
                  <a:latin typeface="Arial Narrow" panose="020B0606020202030204" pitchFamily="34" charset="0"/>
                  <a:cs typeface="Arial" panose="020B0604020202020204" pitchFamily="34" charset="0"/>
                </a:rPr>
                <a:t>DISCIPLINE</a:t>
              </a:r>
            </a:p>
          </p:txBody>
        </p:sp>
      </p:grpSp>
      <p:sp>
        <p:nvSpPr>
          <p:cNvPr id="9222" name="Rectangle 2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pPr>
            <a:endParaRPr lang="en-US" altLang="en-US" smtClean="0">
              <a:solidFill>
                <a:srgbClr val="000000"/>
              </a:solidFill>
            </a:endParaRPr>
          </a:p>
        </p:txBody>
      </p:sp>
      <p:sp>
        <p:nvSpPr>
          <p:cNvPr id="9223" name="TextBox 2"/>
          <p:cNvSpPr txBox="1">
            <a:spLocks noChangeArrowheads="1"/>
          </p:cNvSpPr>
          <p:nvPr/>
        </p:nvSpPr>
        <p:spPr bwMode="auto">
          <a:xfrm rot="10800000" flipV="1">
            <a:off x="-42863" y="5132388"/>
            <a:ext cx="1795463" cy="1169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pPr>
            <a:r>
              <a:rPr lang="en-US" altLang="en-US" sz="1000" b="1" smtClean="0">
                <a:solidFill>
                  <a:srgbClr val="000000"/>
                </a:solidFill>
              </a:rPr>
              <a:t>Above:  </a:t>
            </a:r>
            <a:r>
              <a:rPr lang="en-US" altLang="en-US" sz="1000" smtClean="0">
                <a:solidFill>
                  <a:srgbClr val="000000"/>
                </a:solidFill>
              </a:rPr>
              <a:t>LTC Dente explains the difference of Recon Push and Recon Pull</a:t>
            </a:r>
          </a:p>
          <a:p>
            <a:pPr eaLnBrk="0" fontAlgn="base" hangingPunct="0">
              <a:spcBef>
                <a:spcPct val="0"/>
              </a:spcBef>
              <a:spcAft>
                <a:spcPct val="0"/>
              </a:spcAft>
            </a:pPr>
            <a:endParaRPr lang="en-US" altLang="en-US" sz="1000" b="1" smtClean="0">
              <a:solidFill>
                <a:srgbClr val="000000"/>
              </a:solidFill>
            </a:endParaRPr>
          </a:p>
          <a:p>
            <a:pPr eaLnBrk="0" fontAlgn="base" hangingPunct="0">
              <a:spcBef>
                <a:spcPct val="0"/>
              </a:spcBef>
              <a:spcAft>
                <a:spcPct val="0"/>
              </a:spcAft>
            </a:pPr>
            <a:r>
              <a:rPr lang="en-US" altLang="en-US" sz="1000" b="1" smtClean="0">
                <a:solidFill>
                  <a:srgbClr val="000000"/>
                </a:solidFill>
              </a:rPr>
              <a:t>Right:  </a:t>
            </a:r>
            <a:r>
              <a:rPr lang="en-US" altLang="en-US" sz="1000" smtClean="0">
                <a:solidFill>
                  <a:srgbClr val="000000"/>
                </a:solidFill>
              </a:rPr>
              <a:t>Leaders take a moment to learn their history and how to care for a horse</a:t>
            </a:r>
          </a:p>
        </p:txBody>
      </p:sp>
      <p:sp>
        <p:nvSpPr>
          <p:cNvPr id="19" name="TextBox 18"/>
          <p:cNvSpPr txBox="1"/>
          <p:nvPr/>
        </p:nvSpPr>
        <p:spPr>
          <a:xfrm>
            <a:off x="2605088" y="1235075"/>
            <a:ext cx="2109787" cy="738188"/>
          </a:xfrm>
          <a:prstGeom prst="rect">
            <a:avLst/>
          </a:prstGeom>
          <a:noFill/>
        </p:spPr>
        <p:txBody>
          <a:bodyPr>
            <a:spAutoFit/>
          </a:bodyPr>
          <a:lstStyle/>
          <a:p>
            <a:pPr eaLnBrk="0" fontAlgn="base" hangingPunct="0">
              <a:spcBef>
                <a:spcPct val="0"/>
              </a:spcBef>
              <a:spcAft>
                <a:spcPct val="0"/>
              </a:spcAft>
              <a:defRPr/>
            </a:pPr>
            <a:r>
              <a:rPr lang="en-US" sz="1050" b="1" dirty="0">
                <a:solidFill>
                  <a:srgbClr val="000000"/>
                </a:solidFill>
                <a:cs typeface="Arial" panose="020B0604020202020204" pitchFamily="34" charset="0"/>
              </a:rPr>
              <a:t>Left:  </a:t>
            </a:r>
            <a:r>
              <a:rPr lang="en-US" sz="1050" dirty="0">
                <a:solidFill>
                  <a:srgbClr val="000000"/>
                </a:solidFill>
                <a:cs typeface="Arial" panose="020B0604020202020204" pitchFamily="34" charset="0"/>
              </a:rPr>
              <a:t>Leaders classify a bridge</a:t>
            </a:r>
          </a:p>
          <a:p>
            <a:pPr eaLnBrk="0" fontAlgn="base" hangingPunct="0">
              <a:spcBef>
                <a:spcPct val="0"/>
              </a:spcBef>
              <a:spcAft>
                <a:spcPct val="0"/>
              </a:spcAft>
              <a:defRPr/>
            </a:pPr>
            <a:endParaRPr lang="en-US" sz="1050" dirty="0">
              <a:solidFill>
                <a:srgbClr val="000000"/>
              </a:solidFill>
              <a:cs typeface="Arial" panose="020B0604020202020204" pitchFamily="34" charset="0"/>
            </a:endParaRPr>
          </a:p>
          <a:p>
            <a:pPr eaLnBrk="0" fontAlgn="base" hangingPunct="0">
              <a:spcBef>
                <a:spcPct val="0"/>
              </a:spcBef>
              <a:spcAft>
                <a:spcPct val="0"/>
              </a:spcAft>
              <a:defRPr/>
            </a:pPr>
            <a:r>
              <a:rPr lang="en-US" sz="1050" b="1" dirty="0">
                <a:solidFill>
                  <a:srgbClr val="000000"/>
                </a:solidFill>
                <a:cs typeface="Arial" panose="020B0604020202020204" pitchFamily="34" charset="0"/>
              </a:rPr>
              <a:t>Below:  </a:t>
            </a:r>
            <a:r>
              <a:rPr lang="en-US" sz="1050" dirty="0">
                <a:solidFill>
                  <a:srgbClr val="000000"/>
                </a:solidFill>
                <a:cs typeface="Arial" panose="020B0604020202020204" pitchFamily="34" charset="0"/>
              </a:rPr>
              <a:t>1LT McDermott learns about the ITAS</a:t>
            </a:r>
          </a:p>
        </p:txBody>
      </p:sp>
      <p:pic>
        <p:nvPicPr>
          <p:cNvPr id="9225" name="Picture 6"/>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038" y="3328988"/>
            <a:ext cx="2370137" cy="1776412"/>
          </a:xfrm>
          <a:prstGeom prst="rect">
            <a:avLst/>
          </a:prstGeom>
          <a:noFill/>
          <a:ln w="38100">
            <a:solidFill>
              <a:srgbClr val="FF0000"/>
            </a:solidFill>
            <a:miter lim="800000"/>
            <a:headEnd/>
            <a:tailEnd/>
          </a:ln>
          <a:extLst>
            <a:ext uri="{909E8E84-426E-40DD-AFC4-6F175D3DCCD1}">
              <a14:hiddenFill xmlns:a14="http://schemas.microsoft.com/office/drawing/2010/main" xmlns="">
                <a:solidFill>
                  <a:srgbClr val="FFFFFF"/>
                </a:solidFill>
              </a14:hiddenFill>
            </a:ext>
          </a:extLst>
        </p:spPr>
      </p:pic>
      <p:pic>
        <p:nvPicPr>
          <p:cNvPr id="9226" name="Picture 1"/>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909763" y="4492625"/>
            <a:ext cx="2713037" cy="1527175"/>
          </a:xfrm>
          <a:prstGeom prst="rect">
            <a:avLst/>
          </a:prstGeom>
          <a:noFill/>
          <a:ln w="38100">
            <a:solidFill>
              <a:srgbClr val="FF0000"/>
            </a:solidFill>
            <a:miter lim="800000"/>
            <a:headEnd/>
            <a:tailEnd/>
          </a:ln>
          <a:extLst>
            <a:ext uri="{909E8E84-426E-40DD-AFC4-6F175D3DCCD1}">
              <a14:hiddenFill xmlns:a14="http://schemas.microsoft.com/office/drawing/2010/main" xmlns="">
                <a:solidFill>
                  <a:srgbClr val="FFFFFF"/>
                </a:solidFill>
              </a14:hiddenFill>
            </a:ext>
          </a:extLst>
        </p:spPr>
      </p:pic>
      <p:pic>
        <p:nvPicPr>
          <p:cNvPr id="9227" name="Picture 4"/>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09800" y="2209800"/>
            <a:ext cx="2413000" cy="1809750"/>
          </a:xfrm>
          <a:prstGeom prst="rect">
            <a:avLst/>
          </a:prstGeom>
          <a:noFill/>
          <a:ln w="38100">
            <a:solidFill>
              <a:srgbClr val="FF0000"/>
            </a:solidFill>
            <a:miter lim="800000"/>
            <a:headEnd/>
            <a:tailEnd/>
          </a:ln>
          <a:extLst>
            <a:ext uri="{909E8E84-426E-40DD-AFC4-6F175D3DCCD1}">
              <a14:hiddenFill xmlns:a14="http://schemas.microsoft.com/office/drawing/2010/main" xmlns="">
                <a:solidFill>
                  <a:srgbClr val="FFFFFF"/>
                </a:solidFill>
              </a14:hiddenFill>
            </a:ext>
          </a:extLst>
        </p:spPr>
      </p:pic>
      <p:pic>
        <p:nvPicPr>
          <p:cNvPr id="9228" name="Picture 1"/>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6038" y="1163638"/>
            <a:ext cx="2476500" cy="1392237"/>
          </a:xfrm>
          <a:prstGeom prst="rect">
            <a:avLst/>
          </a:prstGeom>
          <a:noFill/>
          <a:ln w="38100">
            <a:solidFill>
              <a:srgbClr val="FF0000"/>
            </a:solidFill>
            <a:miter lim="800000"/>
            <a:headEnd/>
            <a:tailEnd/>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30408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idtemplate">
  <a:themeElements>
    <a:clrScheme name="1id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id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id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id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id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id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id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id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id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id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id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id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id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id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1idtemplate">
  <a:themeElements>
    <a:clrScheme name="1id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id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id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id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id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id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id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id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id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id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id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id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id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id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8626</TotalTime>
  <Words>1445</Words>
  <Application>Microsoft Office PowerPoint</Application>
  <PresentationFormat>On-screen Show (4:3)</PresentationFormat>
  <Paragraphs>253</Paragraphs>
  <Slides>7</Slides>
  <Notes>1</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2_Custom Design</vt:lpstr>
      <vt:lpstr>1idtemplate</vt:lpstr>
      <vt:lpstr>1_1idtemplate</vt:lpstr>
      <vt:lpstr>CAV Leader University CONOP 26-29 JAN 15</vt:lpstr>
      <vt:lpstr>Professional Reading</vt:lpstr>
      <vt:lpstr>CAV Leaders University Week </vt:lpstr>
      <vt:lpstr>AAR Comments (1 of 3)</vt:lpstr>
      <vt:lpstr>AAR Comments (2 of 3)</vt:lpstr>
      <vt:lpstr>AAR Comments (3 of 3)</vt:lpstr>
      <vt:lpstr>Cavalry Leaders University 1-4 CAV</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CAV Leader University CONOP 08-12 DEC</dc:title>
  <dc:creator>Deppa, Robert Q CPT MIL</dc:creator>
  <cp:lastModifiedBy>Curtis.McMahan</cp:lastModifiedBy>
  <cp:revision>178</cp:revision>
  <cp:lastPrinted>2015-01-07T17:58:36Z</cp:lastPrinted>
  <dcterms:created xsi:type="dcterms:W3CDTF">2014-10-29T15:18:15Z</dcterms:created>
  <dcterms:modified xsi:type="dcterms:W3CDTF">2015-02-09T18:25:53Z</dcterms:modified>
</cp:coreProperties>
</file>