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8" r:id="rId3"/>
    <p:sldId id="259" r:id="rId4"/>
    <p:sldId id="261" r:id="rId5"/>
    <p:sldId id="263" r:id="rId6"/>
    <p:sldId id="262" r:id="rId7"/>
    <p:sldId id="275" r:id="rId8"/>
    <p:sldId id="274" r:id="rId9"/>
    <p:sldId id="271" r:id="rId10"/>
    <p:sldId id="270" r:id="rId11"/>
    <p:sldId id="269" r:id="rId12"/>
    <p:sldId id="279" r:id="rId13"/>
    <p:sldId id="280" r:id="rId14"/>
    <p:sldId id="272" r:id="rId15"/>
    <p:sldId id="281" r:id="rId16"/>
    <p:sldId id="288" r:id="rId17"/>
    <p:sldId id="282" r:id="rId18"/>
    <p:sldId id="283" r:id="rId19"/>
    <p:sldId id="286" r:id="rId20"/>
    <p:sldId id="284" r:id="rId21"/>
    <p:sldId id="278" r:id="rId22"/>
    <p:sldId id="264" r:id="rId23"/>
    <p:sldId id="265" r:id="rId24"/>
    <p:sldId id="285"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589" cy="465460"/>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0209" y="1"/>
            <a:ext cx="3038589" cy="465460"/>
          </a:xfrm>
          <a:prstGeom prst="rect">
            <a:avLst/>
          </a:prstGeom>
        </p:spPr>
        <p:txBody>
          <a:bodyPr vert="horz" lIns="92226" tIns="46113" rIns="92226" bIns="46113" rtlCol="0"/>
          <a:lstStyle>
            <a:lvl1pPr algn="r">
              <a:defRPr sz="1200"/>
            </a:lvl1pPr>
          </a:lstStyle>
          <a:p>
            <a:fld id="{E81C2199-EB20-4A5C-8A4D-30C5CE0729F5}" type="datetimeFigureOut">
              <a:rPr lang="en-US" smtClean="0"/>
              <a:pPr/>
              <a:t>4/11/2014</a:t>
            </a:fld>
            <a:endParaRPr lang="en-US"/>
          </a:p>
        </p:txBody>
      </p:sp>
      <p:sp>
        <p:nvSpPr>
          <p:cNvPr id="4" name="Footer Placeholder 3"/>
          <p:cNvSpPr>
            <a:spLocks noGrp="1"/>
          </p:cNvSpPr>
          <p:nvPr>
            <p:ph type="ftr" sz="quarter" idx="2"/>
          </p:nvPr>
        </p:nvSpPr>
        <p:spPr>
          <a:xfrm>
            <a:off x="0" y="8829341"/>
            <a:ext cx="3038589" cy="465460"/>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0209" y="8829341"/>
            <a:ext cx="3038589" cy="465460"/>
          </a:xfrm>
          <a:prstGeom prst="rect">
            <a:avLst/>
          </a:prstGeom>
        </p:spPr>
        <p:txBody>
          <a:bodyPr vert="horz" lIns="92226" tIns="46113" rIns="92226" bIns="46113" rtlCol="0" anchor="b"/>
          <a:lstStyle>
            <a:lvl1pPr algn="r">
              <a:defRPr sz="1200"/>
            </a:lvl1pPr>
          </a:lstStyle>
          <a:p>
            <a:fld id="{52EAB1E2-439D-484B-B1B7-B28C9D38690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F21F589-F191-44EB-82E0-6E5332CFCB7B}" type="datetimeFigureOut">
              <a:rPr lang="en-US" smtClean="0"/>
              <a:pPr/>
              <a:t>4/11/2014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674FD03-0D49-4A24-AC84-9CD543C66A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smtClean="0"/>
              <a:t>Geotiff: allows exploitation to drill down, large files, ntiff is raw large Area images; customer tells us what they need!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smtClean="0"/>
              <a:t>CAP will be getting FMV, latest and greatest.  Can give instant eye 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smtClean="0"/>
              <a:t>Geotiff: allows exploitation to drill down, large files, ntiff is raw large Area images; customer tells us what they need!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smtClean="0"/>
              <a:t>CAP will be getting FMV, latest and greatest.  Can give instant eye 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1971" tIns="45984" rIns="91971" bIns="45984" anchor="b"/>
          <a:lstStyle/>
          <a:p>
            <a:pPr algn="r" defTabSz="919163"/>
            <a:fld id="{80FE2EC1-B5BD-4A8F-A785-AC0D01313E53}" type="slidenum">
              <a:rPr lang="en-US" sz="1200">
                <a:latin typeface="Times New Roman" pitchFamily="18" charset="0"/>
              </a:rPr>
              <a:pPr algn="r" defTabSz="919163"/>
              <a:t>34</a:t>
            </a:fld>
            <a:endParaRPr lang="en-US" sz="120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lvl="1" eaLnBrk="1" hangingPunct="1"/>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D99ED4E0-5D64-4CFD-87F6-B9A1E192A07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10DC991E-0019-417B-809A-90CF55791A3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138"/>
            <a:ext cx="20574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4138"/>
            <a:ext cx="60198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97A8226D-745E-41BF-9D7C-B32F564FB53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315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09650"/>
            <a:ext cx="4191000" cy="5543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009650"/>
            <a:ext cx="4191000" cy="5543550"/>
          </a:xfrm>
          <a:prstGeom prst="rect">
            <a:avLst/>
          </a:prstGeom>
        </p:spPr>
        <p:txBody>
          <a:bodyPr/>
          <a:lstStyle/>
          <a:p>
            <a:pPr lvl="0"/>
            <a:endParaRPr lang="en-US"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AC039500-9539-4521-B52F-B6003125EE7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24615EAA-E800-479E-B5C8-65E7C656CC1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9C7B45CB-45DB-46EA-865C-D1720A6A978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5F8E0CEF-4A62-47F5-92B1-01D65671B64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398E67B6-4DE0-4F46-B37E-60CBC27C4EE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507DC7E7-5BD4-4045-8DA5-383109AF8D3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DDF75F73-905D-414C-9808-6FC6B78C49C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eaLnBrk="1" fontAlgn="auto" hangingPunct="1">
              <a:spcBef>
                <a:spcPts val="0"/>
              </a:spcBef>
              <a:spcAft>
                <a:spcPts val="0"/>
              </a:spcAft>
              <a:defRPr b="0"/>
            </a:lvl1pPr>
          </a:lstStyle>
          <a:p>
            <a:pPr>
              <a:defRPr/>
            </a:pPr>
            <a:fld id="{19BFE607-AF37-45E1-835B-46296786CCF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FCPageNumber"/>
          <p:cNvSpPr>
            <a:spLocks noGrp="1" noChangeArrowheads="1"/>
          </p:cNvSpPr>
          <p:nvPr>
            <p:ph type="sldNum" sz="quarter" idx="4"/>
          </p:nvPr>
        </p:nvSpPr>
        <p:spPr bwMode="auto">
          <a:xfrm>
            <a:off x="8661400" y="65278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000000"/>
                </a:solidFill>
                <a:latin typeface="+mn-lt"/>
                <a:cs typeface="+mn-cs"/>
              </a:defRPr>
            </a:lvl1pPr>
          </a:lstStyle>
          <a:p>
            <a:pPr>
              <a:defRPr/>
            </a:pPr>
            <a:fld id="{B82708FC-C542-4E1D-B44A-4E24EBAB20DF}" type="slidenum">
              <a:rPr lang="en-US"/>
              <a:pPr>
                <a:defRPr/>
              </a:pPr>
              <a:t>‹#›</a:t>
            </a:fld>
            <a:endParaRPr lang="en-US"/>
          </a:p>
        </p:txBody>
      </p:sp>
      <p:sp>
        <p:nvSpPr>
          <p:cNvPr id="1086" name="Text Box 62"/>
          <p:cNvSpPr txBox="1">
            <a:spLocks noChangeArrowheads="1"/>
          </p:cNvSpPr>
          <p:nvPr userDrawn="1"/>
        </p:nvSpPr>
        <p:spPr bwMode="auto">
          <a:xfrm>
            <a:off x="0" y="6392863"/>
            <a:ext cx="2133600" cy="457200"/>
          </a:xfrm>
          <a:prstGeom prst="rect">
            <a:avLst/>
          </a:prstGeom>
          <a:noFill/>
          <a:ln w="9525">
            <a:noFill/>
            <a:miter lim="800000"/>
            <a:headEnd/>
            <a:tailEnd/>
          </a:ln>
          <a:effectLst>
            <a:outerShdw dist="28398" dir="1593903" algn="ctr" rotWithShape="0">
              <a:srgbClr val="FFFF00"/>
            </a:outerShdw>
          </a:effectLst>
        </p:spPr>
        <p:txBody>
          <a:bodyPr>
            <a:spAutoFit/>
          </a:bodyPr>
          <a:lstStyle/>
          <a:p>
            <a:pPr>
              <a:defRPr/>
            </a:pPr>
            <a:r>
              <a:rPr lang="en-US" sz="2400" b="1" i="1">
                <a:solidFill>
                  <a:srgbClr val="003300"/>
                </a:solidFill>
                <a:latin typeface="+mn-lt"/>
                <a:cs typeface="+mn-cs"/>
              </a:rPr>
              <a:t>USARNORTH</a:t>
            </a:r>
          </a:p>
        </p:txBody>
      </p:sp>
      <p:grpSp>
        <p:nvGrpSpPr>
          <p:cNvPr id="1028" name="Group 68"/>
          <p:cNvGrpSpPr>
            <a:grpSpLocks/>
          </p:cNvGrpSpPr>
          <p:nvPr userDrawn="1"/>
        </p:nvGrpSpPr>
        <p:grpSpPr bwMode="auto">
          <a:xfrm>
            <a:off x="2090738" y="6570663"/>
            <a:ext cx="6578600" cy="155575"/>
            <a:chOff x="1032" y="4139"/>
            <a:chExt cx="4429" cy="98"/>
          </a:xfrm>
        </p:grpSpPr>
        <p:sp>
          <p:nvSpPr>
            <p:cNvPr id="1087" name="Line 63"/>
            <p:cNvSpPr>
              <a:spLocks noChangeShapeType="1"/>
            </p:cNvSpPr>
            <p:nvPr userDrawn="1"/>
          </p:nvSpPr>
          <p:spPr bwMode="auto">
            <a:xfrm>
              <a:off x="1032" y="4237"/>
              <a:ext cx="4272" cy="0"/>
            </a:xfrm>
            <a:prstGeom prst="line">
              <a:avLst/>
            </a:prstGeom>
            <a:noFill/>
            <a:ln w="28575">
              <a:solidFill>
                <a:srgbClr val="003300"/>
              </a:solidFill>
              <a:round/>
              <a:headEnd/>
              <a:tailEnd/>
            </a:ln>
            <a:effectLst/>
          </p:spPr>
          <p:txBody>
            <a:bodyPr/>
            <a:lstStyle/>
            <a:p>
              <a:pPr algn="ctr" eaLnBrk="0" hangingPunct="0">
                <a:defRPr/>
              </a:pPr>
              <a:endParaRPr lang="en-US" sz="1600" b="1">
                <a:solidFill>
                  <a:srgbClr val="000000"/>
                </a:solidFill>
                <a:latin typeface="+mn-lt"/>
                <a:cs typeface="+mn-cs"/>
              </a:endParaRPr>
            </a:p>
          </p:txBody>
        </p:sp>
        <p:sp>
          <p:nvSpPr>
            <p:cNvPr id="1088" name="Line 64"/>
            <p:cNvSpPr>
              <a:spLocks noChangeShapeType="1"/>
            </p:cNvSpPr>
            <p:nvPr userDrawn="1"/>
          </p:nvSpPr>
          <p:spPr bwMode="auto">
            <a:xfrm>
              <a:off x="1101" y="4187"/>
              <a:ext cx="4272" cy="0"/>
            </a:xfrm>
            <a:prstGeom prst="line">
              <a:avLst/>
            </a:prstGeom>
            <a:noFill/>
            <a:ln w="28575">
              <a:solidFill>
                <a:srgbClr val="FFFF00"/>
              </a:solidFill>
              <a:round/>
              <a:headEnd/>
              <a:tailEnd/>
            </a:ln>
            <a:effectLst/>
          </p:spPr>
          <p:txBody>
            <a:bodyPr/>
            <a:lstStyle/>
            <a:p>
              <a:pPr algn="ctr" eaLnBrk="0" hangingPunct="0">
                <a:defRPr/>
              </a:pPr>
              <a:endParaRPr lang="en-US" sz="1600" b="1">
                <a:solidFill>
                  <a:srgbClr val="000000"/>
                </a:solidFill>
                <a:latin typeface="+mn-lt"/>
                <a:cs typeface="+mn-cs"/>
              </a:endParaRPr>
            </a:p>
          </p:txBody>
        </p:sp>
        <p:sp>
          <p:nvSpPr>
            <p:cNvPr id="1089" name="Line 65"/>
            <p:cNvSpPr>
              <a:spLocks noChangeShapeType="1"/>
            </p:cNvSpPr>
            <p:nvPr userDrawn="1"/>
          </p:nvSpPr>
          <p:spPr bwMode="auto">
            <a:xfrm>
              <a:off x="1189" y="4139"/>
              <a:ext cx="4272" cy="0"/>
            </a:xfrm>
            <a:prstGeom prst="line">
              <a:avLst/>
            </a:prstGeom>
            <a:noFill/>
            <a:ln w="28575">
              <a:solidFill>
                <a:schemeClr val="tx1"/>
              </a:solidFill>
              <a:round/>
              <a:headEnd/>
              <a:tailEnd/>
            </a:ln>
            <a:effectLst/>
          </p:spPr>
          <p:txBody>
            <a:bodyPr/>
            <a:lstStyle/>
            <a:p>
              <a:pPr algn="ctr" eaLnBrk="0" hangingPunct="0">
                <a:defRPr/>
              </a:pPr>
              <a:endParaRPr lang="en-US" sz="1600" b="1">
                <a:solidFill>
                  <a:srgbClr val="000000"/>
                </a:solidFill>
                <a:latin typeface="+mn-lt"/>
                <a:cs typeface="+mn-cs"/>
              </a:endParaRPr>
            </a:p>
          </p:txBody>
        </p:sp>
      </p:grpSp>
      <p:sp>
        <p:nvSpPr>
          <p:cNvPr id="1029" name="Rectangle 66"/>
          <p:cNvSpPr>
            <a:spLocks noGrp="1" noChangeArrowheads="1"/>
          </p:cNvSpPr>
          <p:nvPr>
            <p:ph type="title"/>
          </p:nvPr>
        </p:nvSpPr>
        <p:spPr bwMode="auto">
          <a:xfrm>
            <a:off x="457200" y="84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6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3" name="Text Box 69"/>
          <p:cNvSpPr txBox="1">
            <a:spLocks noChangeArrowheads="1"/>
          </p:cNvSpPr>
          <p:nvPr userDrawn="1"/>
        </p:nvSpPr>
        <p:spPr bwMode="auto">
          <a:xfrm>
            <a:off x="103188" y="6711950"/>
            <a:ext cx="517525" cy="184150"/>
          </a:xfrm>
          <a:prstGeom prst="rect">
            <a:avLst/>
          </a:prstGeom>
          <a:noFill/>
          <a:ln w="9525" algn="ctr">
            <a:noFill/>
            <a:miter lim="800000"/>
            <a:headEnd/>
            <a:tailEnd/>
          </a:ln>
          <a:effectLst/>
        </p:spPr>
        <p:txBody>
          <a:bodyPr wrap="none">
            <a:spAutoFit/>
          </a:bodyPr>
          <a:lstStyle/>
          <a:p>
            <a:pPr algn="ctr" eaLnBrk="0" hangingPunct="0">
              <a:defRPr/>
            </a:pPr>
            <a:r>
              <a:rPr lang="en-US" sz="600" b="1">
                <a:solidFill>
                  <a:srgbClr val="000000"/>
                </a:solidFill>
                <a:latin typeface="+mn-lt"/>
                <a:cs typeface="+mn-cs"/>
              </a:rPr>
              <a:t>Title.date</a:t>
            </a:r>
          </a:p>
        </p:txBody>
      </p:sp>
      <p:pic>
        <p:nvPicPr>
          <p:cNvPr id="1032" name="Picture 70" descr="ARMY NORTH3 gold blend copy"/>
          <p:cNvPicPr>
            <a:picLocks noChangeAspect="1" noChangeArrowheads="1"/>
          </p:cNvPicPr>
          <p:nvPr userDrawn="1"/>
        </p:nvPicPr>
        <p:blipFill>
          <a:blip r:embed="rId14" cstate="print"/>
          <a:srcRect/>
          <a:stretch>
            <a:fillRect/>
          </a:stretch>
        </p:blipFill>
        <p:spPr bwMode="auto">
          <a:xfrm>
            <a:off x="12700" y="12700"/>
            <a:ext cx="1262063" cy="1201738"/>
          </a:xfrm>
          <a:prstGeom prst="rect">
            <a:avLst/>
          </a:prstGeom>
          <a:noFill/>
          <a:ln w="9525">
            <a:noFill/>
            <a:miter lim="800000"/>
            <a:headEnd/>
            <a:tailEnd/>
          </a:ln>
        </p:spPr>
      </p:pic>
      <p:grpSp>
        <p:nvGrpSpPr>
          <p:cNvPr id="1033" name="Group 71"/>
          <p:cNvGrpSpPr>
            <a:grpSpLocks/>
          </p:cNvGrpSpPr>
          <p:nvPr userDrawn="1"/>
        </p:nvGrpSpPr>
        <p:grpSpPr bwMode="auto">
          <a:xfrm>
            <a:off x="8228013" y="25400"/>
            <a:ext cx="885825" cy="1011238"/>
            <a:chOff x="5163" y="36"/>
            <a:chExt cx="558" cy="637"/>
          </a:xfrm>
        </p:grpSpPr>
        <p:grpSp>
          <p:nvGrpSpPr>
            <p:cNvPr id="1034" name="Group 72"/>
            <p:cNvGrpSpPr>
              <a:grpSpLocks/>
            </p:cNvGrpSpPr>
            <p:nvPr userDrawn="1"/>
          </p:nvGrpSpPr>
          <p:grpSpPr bwMode="auto">
            <a:xfrm>
              <a:off x="5163" y="36"/>
              <a:ext cx="558" cy="617"/>
              <a:chOff x="1104" y="0"/>
              <a:chExt cx="384" cy="432"/>
            </a:xfrm>
          </p:grpSpPr>
          <p:sp>
            <p:nvSpPr>
              <p:cNvPr id="1097" name="Freeform 73"/>
              <p:cNvSpPr>
                <a:spLocks/>
              </p:cNvSpPr>
              <p:nvPr/>
            </p:nvSpPr>
            <p:spPr bwMode="auto">
              <a:xfrm rot="-3362">
                <a:off x="1104" y="0"/>
                <a:ext cx="384" cy="432"/>
              </a:xfrm>
              <a:custGeom>
                <a:avLst/>
                <a:gdLst/>
                <a:ahLst/>
                <a:cxnLst>
                  <a:cxn ang="0">
                    <a:pos x="0" y="720"/>
                  </a:cxn>
                  <a:cxn ang="0">
                    <a:pos x="599" y="720"/>
                  </a:cxn>
                  <a:cxn ang="0">
                    <a:pos x="599" y="144"/>
                  </a:cxn>
                  <a:cxn ang="0">
                    <a:pos x="461" y="0"/>
                  </a:cxn>
                  <a:cxn ang="0">
                    <a:pos x="138" y="0"/>
                  </a:cxn>
                  <a:cxn ang="0">
                    <a:pos x="0" y="144"/>
                  </a:cxn>
                  <a:cxn ang="0">
                    <a:pos x="0" y="720"/>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a:effectLst/>
            </p:spPr>
            <p:txBody>
              <a:bodyPr/>
              <a:lstStyle/>
              <a:p>
                <a:pPr algn="ctr" eaLnBrk="0" hangingPunct="0">
                  <a:defRPr/>
                </a:pPr>
                <a:endParaRPr lang="en-US" sz="1600" b="1">
                  <a:solidFill>
                    <a:srgbClr val="000000"/>
                  </a:solidFill>
                  <a:latin typeface="+mn-lt"/>
                  <a:cs typeface="+mn-cs"/>
                </a:endParaRPr>
              </a:p>
            </p:txBody>
          </p:sp>
          <p:sp>
            <p:nvSpPr>
              <p:cNvPr id="1098" name="Freeform 74"/>
              <p:cNvSpPr>
                <a:spLocks/>
              </p:cNvSpPr>
              <p:nvPr/>
            </p:nvSpPr>
            <p:spPr bwMode="auto">
              <a:xfrm rot="-3362">
                <a:off x="1122" y="22"/>
                <a:ext cx="348" cy="397"/>
              </a:xfrm>
              <a:custGeom>
                <a:avLst/>
                <a:gdLst/>
                <a:ahLst/>
                <a:cxnLst>
                  <a:cxn ang="0">
                    <a:pos x="0" y="655"/>
                  </a:cxn>
                  <a:cxn ang="0">
                    <a:pos x="543" y="655"/>
                  </a:cxn>
                  <a:cxn ang="0">
                    <a:pos x="543" y="130"/>
                  </a:cxn>
                  <a:cxn ang="0">
                    <a:pos x="418" y="0"/>
                  </a:cxn>
                  <a:cxn ang="0">
                    <a:pos x="125" y="0"/>
                  </a:cxn>
                  <a:cxn ang="0">
                    <a:pos x="0" y="130"/>
                  </a:cxn>
                  <a:cxn ang="0">
                    <a:pos x="0" y="655"/>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a:effectLst/>
            </p:spPr>
            <p:txBody>
              <a:bodyPr/>
              <a:lstStyle/>
              <a:p>
                <a:pPr algn="ctr" eaLnBrk="0" hangingPunct="0">
                  <a:defRPr/>
                </a:pPr>
                <a:endParaRPr lang="en-US" sz="1600" b="1">
                  <a:solidFill>
                    <a:srgbClr val="000000"/>
                  </a:solidFill>
                  <a:latin typeface="+mn-lt"/>
                  <a:cs typeface="+mn-cs"/>
                </a:endParaRPr>
              </a:p>
            </p:txBody>
          </p:sp>
          <p:sp>
            <p:nvSpPr>
              <p:cNvPr id="1099" name="Freeform 75"/>
              <p:cNvSpPr>
                <a:spLocks/>
              </p:cNvSpPr>
              <p:nvPr/>
            </p:nvSpPr>
            <p:spPr bwMode="auto">
              <a:xfrm rot="-3362">
                <a:off x="1147" y="44"/>
                <a:ext cx="297" cy="357"/>
              </a:xfrm>
              <a:custGeom>
                <a:avLst/>
                <a:gdLst/>
                <a:ahLst/>
                <a:cxnLst>
                  <a:cxn ang="0">
                    <a:pos x="214" y="0"/>
                  </a:cxn>
                  <a:cxn ang="0">
                    <a:pos x="219" y="7"/>
                  </a:cxn>
                  <a:cxn ang="0">
                    <a:pos x="223" y="16"/>
                  </a:cxn>
                  <a:cxn ang="0">
                    <a:pos x="227" y="25"/>
                  </a:cxn>
                  <a:cxn ang="0">
                    <a:pos x="231" y="38"/>
                  </a:cxn>
                  <a:cxn ang="0">
                    <a:pos x="235" y="46"/>
                  </a:cxn>
                  <a:cxn ang="0">
                    <a:pos x="239" y="55"/>
                  </a:cxn>
                  <a:cxn ang="0">
                    <a:pos x="259" y="72"/>
                  </a:cxn>
                  <a:cxn ang="0">
                    <a:pos x="267" y="76"/>
                  </a:cxn>
                  <a:cxn ang="0">
                    <a:pos x="276" y="80"/>
                  </a:cxn>
                  <a:cxn ang="0">
                    <a:pos x="284" y="85"/>
                  </a:cxn>
                  <a:cxn ang="0">
                    <a:pos x="296" y="88"/>
                  </a:cxn>
                  <a:cxn ang="0">
                    <a:pos x="308" y="91"/>
                  </a:cxn>
                  <a:cxn ang="0">
                    <a:pos x="315" y="96"/>
                  </a:cxn>
                  <a:cxn ang="0">
                    <a:pos x="323" y="100"/>
                  </a:cxn>
                  <a:cxn ang="0">
                    <a:pos x="336" y="109"/>
                  </a:cxn>
                  <a:cxn ang="0">
                    <a:pos x="356" y="134"/>
                  </a:cxn>
                  <a:cxn ang="0">
                    <a:pos x="360" y="143"/>
                  </a:cxn>
                  <a:cxn ang="0">
                    <a:pos x="364" y="172"/>
                  </a:cxn>
                  <a:cxn ang="0">
                    <a:pos x="360" y="180"/>
                  </a:cxn>
                  <a:cxn ang="0">
                    <a:pos x="356" y="189"/>
                  </a:cxn>
                  <a:cxn ang="0">
                    <a:pos x="348" y="194"/>
                  </a:cxn>
                  <a:cxn ang="0">
                    <a:pos x="331" y="202"/>
                  </a:cxn>
                  <a:cxn ang="0">
                    <a:pos x="323" y="206"/>
                  </a:cxn>
                  <a:cxn ang="0">
                    <a:pos x="319" y="240"/>
                  </a:cxn>
                  <a:cxn ang="0">
                    <a:pos x="368" y="245"/>
                  </a:cxn>
                  <a:cxn ang="0">
                    <a:pos x="373" y="274"/>
                  </a:cxn>
                  <a:cxn ang="0">
                    <a:pos x="421" y="562"/>
                  </a:cxn>
                  <a:cxn ang="0">
                    <a:pos x="0" y="274"/>
                  </a:cxn>
                  <a:cxn ang="0">
                    <a:pos x="53" y="270"/>
                  </a:cxn>
                  <a:cxn ang="0">
                    <a:pos x="98" y="245"/>
                  </a:cxn>
                  <a:cxn ang="0">
                    <a:pos x="102" y="211"/>
                  </a:cxn>
                  <a:cxn ang="0">
                    <a:pos x="94" y="206"/>
                  </a:cxn>
                  <a:cxn ang="0">
                    <a:pos x="82" y="202"/>
                  </a:cxn>
                  <a:cxn ang="0">
                    <a:pos x="69" y="194"/>
                  </a:cxn>
                  <a:cxn ang="0">
                    <a:pos x="65" y="185"/>
                  </a:cxn>
                  <a:cxn ang="0">
                    <a:pos x="61" y="176"/>
                  </a:cxn>
                  <a:cxn ang="0">
                    <a:pos x="57" y="147"/>
                  </a:cxn>
                  <a:cxn ang="0">
                    <a:pos x="61" y="138"/>
                  </a:cxn>
                  <a:cxn ang="0">
                    <a:pos x="65" y="130"/>
                  </a:cxn>
                  <a:cxn ang="0">
                    <a:pos x="90" y="109"/>
                  </a:cxn>
                  <a:cxn ang="0">
                    <a:pos x="102" y="100"/>
                  </a:cxn>
                  <a:cxn ang="0">
                    <a:pos x="110" y="96"/>
                  </a:cxn>
                  <a:cxn ang="0">
                    <a:pos x="121" y="91"/>
                  </a:cxn>
                  <a:cxn ang="0">
                    <a:pos x="134" y="88"/>
                  </a:cxn>
                  <a:cxn ang="0">
                    <a:pos x="142" y="85"/>
                  </a:cxn>
                  <a:cxn ang="0">
                    <a:pos x="151" y="80"/>
                  </a:cxn>
                  <a:cxn ang="0">
                    <a:pos x="158" y="76"/>
                  </a:cxn>
                  <a:cxn ang="0">
                    <a:pos x="166" y="72"/>
                  </a:cxn>
                  <a:cxn ang="0">
                    <a:pos x="182" y="50"/>
                  </a:cxn>
                  <a:cxn ang="0">
                    <a:pos x="186" y="42"/>
                  </a:cxn>
                  <a:cxn ang="0">
                    <a:pos x="190" y="29"/>
                  </a:cxn>
                  <a:cxn ang="0">
                    <a:pos x="194" y="21"/>
                  </a:cxn>
                  <a:cxn ang="0">
                    <a:pos x="198" y="12"/>
                  </a:cxn>
                  <a:cxn ang="0">
                    <a:pos x="202" y="4"/>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a:effectLst/>
            </p:spPr>
            <p:txBody>
              <a:bodyPr/>
              <a:lstStyle/>
              <a:p>
                <a:pPr algn="ctr" eaLnBrk="0" hangingPunct="0">
                  <a:defRPr/>
                </a:pPr>
                <a:endParaRPr lang="en-US" sz="1600" b="1">
                  <a:solidFill>
                    <a:srgbClr val="000000"/>
                  </a:solidFill>
                  <a:latin typeface="+mn-lt"/>
                  <a:cs typeface="+mn-cs"/>
                </a:endParaRPr>
              </a:p>
            </p:txBody>
          </p:sp>
          <p:sp>
            <p:nvSpPr>
              <p:cNvPr id="1100" name="Freeform 76"/>
              <p:cNvSpPr>
                <a:spLocks/>
              </p:cNvSpPr>
              <p:nvPr/>
            </p:nvSpPr>
            <p:spPr bwMode="auto">
              <a:xfrm rot="-3362">
                <a:off x="1191" y="105"/>
                <a:ext cx="211" cy="249"/>
              </a:xfrm>
              <a:custGeom>
                <a:avLst/>
                <a:gdLst/>
                <a:ahLst/>
                <a:cxnLst>
                  <a:cxn ang="0">
                    <a:pos x="0" y="337"/>
                  </a:cxn>
                  <a:cxn ang="0">
                    <a:pos x="163" y="0"/>
                  </a:cxn>
                  <a:cxn ang="0">
                    <a:pos x="325" y="337"/>
                  </a:cxn>
                  <a:cxn ang="0">
                    <a:pos x="279" y="337"/>
                  </a:cxn>
                  <a:cxn ang="0">
                    <a:pos x="211" y="193"/>
                  </a:cxn>
                  <a:cxn ang="0">
                    <a:pos x="114" y="193"/>
                  </a:cxn>
                  <a:cxn ang="0">
                    <a:pos x="46" y="337"/>
                  </a:cxn>
                  <a:cxn ang="0">
                    <a:pos x="0" y="337"/>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algn="ctr" eaLnBrk="0" hangingPunct="0">
                  <a:defRPr/>
                </a:pPr>
                <a:endParaRPr lang="en-US" sz="1600" b="1">
                  <a:solidFill>
                    <a:srgbClr val="000000"/>
                  </a:solidFill>
                  <a:latin typeface="+mn-lt"/>
                  <a:cs typeface="+mn-cs"/>
                </a:endParaRPr>
              </a:p>
            </p:txBody>
          </p:sp>
          <p:sp>
            <p:nvSpPr>
              <p:cNvPr id="1101" name="Freeform 77"/>
              <p:cNvSpPr>
                <a:spLocks/>
              </p:cNvSpPr>
              <p:nvPr/>
            </p:nvSpPr>
            <p:spPr bwMode="auto">
              <a:xfrm rot="-3362">
                <a:off x="1270" y="175"/>
                <a:ext cx="52" cy="48"/>
              </a:xfrm>
              <a:custGeom>
                <a:avLst/>
                <a:gdLst/>
                <a:ahLst/>
                <a:cxnLst>
                  <a:cxn ang="0">
                    <a:pos x="67" y="67"/>
                  </a:cxn>
                  <a:cxn ang="0">
                    <a:pos x="0" y="67"/>
                  </a:cxn>
                  <a:cxn ang="0">
                    <a:pos x="33" y="0"/>
                  </a:cxn>
                  <a:cxn ang="0">
                    <a:pos x="67" y="6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a:effectLst/>
            </p:spPr>
            <p:txBody>
              <a:bodyPr/>
              <a:lstStyle/>
              <a:p>
                <a:pPr algn="ctr" eaLnBrk="0" hangingPunct="0">
                  <a:defRPr/>
                </a:pPr>
                <a:endParaRPr lang="en-US" sz="1600" b="1">
                  <a:solidFill>
                    <a:srgbClr val="000000"/>
                  </a:solidFill>
                  <a:latin typeface="+mn-lt"/>
                  <a:cs typeface="+mn-cs"/>
                </a:endParaRPr>
              </a:p>
            </p:txBody>
          </p:sp>
        </p:grpSp>
        <p:sp>
          <p:nvSpPr>
            <p:cNvPr id="1102" name="Rectangle 78"/>
            <p:cNvSpPr>
              <a:spLocks noChangeArrowheads="1"/>
            </p:cNvSpPr>
            <p:nvPr userDrawn="1"/>
          </p:nvSpPr>
          <p:spPr bwMode="auto">
            <a:xfrm rot="-3362">
              <a:off x="5306" y="338"/>
              <a:ext cx="271" cy="335"/>
            </a:xfrm>
            <a:prstGeom prst="rect">
              <a:avLst/>
            </a:prstGeom>
            <a:noFill/>
            <a:ln w="12700">
              <a:noFill/>
              <a:miter lim="800000"/>
              <a:headEnd/>
              <a:tailEnd/>
            </a:ln>
            <a:effectLst/>
          </p:spPr>
          <p:txBody>
            <a:bodyPr lIns="106362" tIns="52388" rIns="106362" bIns="52388">
              <a:spAutoFit/>
            </a:bodyPr>
            <a:lstStyle/>
            <a:p>
              <a:pPr algn="ctr" defTabSz="1060450" eaLnBrk="0" hangingPunct="0">
                <a:defRPr/>
              </a:pPr>
              <a:r>
                <a:rPr lang="en-US" sz="2800" b="1">
                  <a:solidFill>
                    <a:srgbClr val="FFFFFF"/>
                  </a:solidFill>
                  <a:latin typeface="+mn-lt"/>
                  <a:cs typeface="+mn-cs"/>
                </a:rPr>
                <a:t>5</a:t>
              </a:r>
            </a:p>
          </p:txBody>
        </p:sp>
      </p:gr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ransition/>
  <p:hf hdr="0" ftr="0" dt="0"/>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eaLnBrk="0" fontAlgn="base" hangingPunct="0">
        <a:spcBef>
          <a:spcPct val="0"/>
        </a:spcBef>
        <a:spcAft>
          <a:spcPct val="0"/>
        </a:spcAft>
        <a:defRPr sz="3600" b="1">
          <a:solidFill>
            <a:srgbClr val="000099"/>
          </a:solidFill>
          <a:latin typeface="Arial" charset="0"/>
        </a:defRPr>
      </a:lvl6pPr>
      <a:lvl7pPr marL="914400" algn="ctr" rtl="0" eaLnBrk="0" fontAlgn="base" hangingPunct="0">
        <a:spcBef>
          <a:spcPct val="0"/>
        </a:spcBef>
        <a:spcAft>
          <a:spcPct val="0"/>
        </a:spcAft>
        <a:defRPr sz="3600" b="1">
          <a:solidFill>
            <a:srgbClr val="000099"/>
          </a:solidFill>
          <a:latin typeface="Arial" charset="0"/>
        </a:defRPr>
      </a:lvl7pPr>
      <a:lvl8pPr marL="1371600" algn="ctr" rtl="0" eaLnBrk="0" fontAlgn="base" hangingPunct="0">
        <a:spcBef>
          <a:spcPct val="0"/>
        </a:spcBef>
        <a:spcAft>
          <a:spcPct val="0"/>
        </a:spcAft>
        <a:defRPr sz="3600" b="1">
          <a:solidFill>
            <a:srgbClr val="000099"/>
          </a:solidFill>
          <a:latin typeface="Arial" charset="0"/>
        </a:defRPr>
      </a:lvl8pPr>
      <a:lvl9pPr marL="1828800" algn="ctr" rtl="0" eaLnBrk="0" fontAlgn="base" hangingPunct="0">
        <a:spcBef>
          <a:spcPct val="0"/>
        </a:spcBef>
        <a:spcAft>
          <a:spcPct val="0"/>
        </a:spcAft>
        <a:defRPr sz="3600" b="1">
          <a:solidFill>
            <a:srgbClr val="000099"/>
          </a:solidFill>
          <a:latin typeface="Arial" charset="0"/>
        </a:defRPr>
      </a:lvl9pPr>
    </p:titleStyle>
    <p:bodyStyle>
      <a:lvl1pPr algn="l" rtl="0" eaLnBrk="0" fontAlgn="base" hangingPunct="0">
        <a:spcBef>
          <a:spcPct val="0"/>
        </a:spcBef>
        <a:spcAft>
          <a:spcPct val="0"/>
        </a:spcAft>
        <a:buClr>
          <a:srgbClr val="000099"/>
        </a:buClr>
        <a:buFont typeface="Wingdings" pitchFamily="2" charset="2"/>
        <a:buChar char="Ø"/>
        <a:defRPr sz="2600" b="1">
          <a:solidFill>
            <a:schemeClr val="tx1"/>
          </a:solidFill>
          <a:latin typeface="+mn-lt"/>
          <a:ea typeface="+mn-ea"/>
          <a:cs typeface="+mn-cs"/>
        </a:defRPr>
      </a:lvl1pPr>
      <a:lvl2pPr marL="457200" algn="l" rtl="0" eaLnBrk="0" fontAlgn="base" hangingPunct="0">
        <a:spcBef>
          <a:spcPct val="0"/>
        </a:spcBef>
        <a:spcAft>
          <a:spcPct val="0"/>
        </a:spcAft>
        <a:buClr>
          <a:srgbClr val="000099"/>
        </a:buClr>
        <a:buFont typeface="Wingdings" pitchFamily="2" charset="2"/>
        <a:buChar char="Ø"/>
        <a:defRPr sz="2400" b="1">
          <a:solidFill>
            <a:schemeClr val="tx1"/>
          </a:solidFill>
          <a:latin typeface="+mn-lt"/>
        </a:defRPr>
      </a:lvl2pPr>
      <a:lvl3pPr marL="914400" algn="l" rtl="0" eaLnBrk="0" fontAlgn="base" hangingPunct="0">
        <a:spcBef>
          <a:spcPct val="0"/>
        </a:spcBef>
        <a:spcAft>
          <a:spcPct val="0"/>
        </a:spcAft>
        <a:buClr>
          <a:srgbClr val="000099"/>
        </a:buClr>
        <a:buFont typeface="Wingdings" pitchFamily="2" charset="2"/>
        <a:buChar char="Ø"/>
        <a:defRPr sz="2200" b="1">
          <a:solidFill>
            <a:schemeClr val="tx1"/>
          </a:solidFill>
          <a:latin typeface="+mn-lt"/>
        </a:defRPr>
      </a:lvl3pPr>
      <a:lvl4pPr marL="1371600" algn="l" rtl="0" eaLnBrk="0" fontAlgn="base" hangingPunct="0">
        <a:spcBef>
          <a:spcPct val="0"/>
        </a:spcBef>
        <a:spcAft>
          <a:spcPct val="0"/>
        </a:spcAft>
        <a:buClr>
          <a:srgbClr val="000099"/>
        </a:buClr>
        <a:buFont typeface="Wingdings" pitchFamily="2" charset="2"/>
        <a:buChar char="Ø"/>
        <a:defRPr sz="2000" b="1">
          <a:solidFill>
            <a:schemeClr val="tx1"/>
          </a:solidFill>
          <a:latin typeface="+mn-lt"/>
        </a:defRPr>
      </a:lvl4pPr>
      <a:lvl5pPr marL="1828800" algn="l" rtl="0" eaLnBrk="0" fontAlgn="base" hangingPunct="0">
        <a:spcBef>
          <a:spcPct val="0"/>
        </a:spcBef>
        <a:spcAft>
          <a:spcPct val="0"/>
        </a:spcAft>
        <a:buClr>
          <a:srgbClr val="000099"/>
        </a:buClr>
        <a:buFont typeface="Wingdings" pitchFamily="2" charset="2"/>
        <a:buChar char="Ø"/>
        <a:defRPr b="1">
          <a:solidFill>
            <a:schemeClr val="tx1"/>
          </a:solidFill>
          <a:latin typeface="+mn-lt"/>
        </a:defRPr>
      </a:lvl5pPr>
      <a:lvl6pPr marL="2286000" algn="l" rtl="0" eaLnBrk="0" fontAlgn="base" hangingPunct="0">
        <a:spcBef>
          <a:spcPct val="0"/>
        </a:spcBef>
        <a:spcAft>
          <a:spcPct val="0"/>
        </a:spcAft>
        <a:buClr>
          <a:srgbClr val="000099"/>
        </a:buClr>
        <a:buFont typeface="Wingdings" pitchFamily="2" charset="2"/>
        <a:buChar char="Ø"/>
        <a:defRPr b="1">
          <a:solidFill>
            <a:schemeClr val="tx1"/>
          </a:solidFill>
          <a:latin typeface="+mn-lt"/>
        </a:defRPr>
      </a:lvl6pPr>
      <a:lvl7pPr marL="2743200" algn="l" rtl="0" eaLnBrk="0" fontAlgn="base" hangingPunct="0">
        <a:spcBef>
          <a:spcPct val="0"/>
        </a:spcBef>
        <a:spcAft>
          <a:spcPct val="0"/>
        </a:spcAft>
        <a:buClr>
          <a:srgbClr val="000099"/>
        </a:buClr>
        <a:buFont typeface="Wingdings" pitchFamily="2" charset="2"/>
        <a:buChar char="Ø"/>
        <a:defRPr b="1">
          <a:solidFill>
            <a:schemeClr val="tx1"/>
          </a:solidFill>
          <a:latin typeface="+mn-lt"/>
        </a:defRPr>
      </a:lvl7pPr>
      <a:lvl8pPr marL="3200400" algn="l" rtl="0" eaLnBrk="0" fontAlgn="base" hangingPunct="0">
        <a:spcBef>
          <a:spcPct val="0"/>
        </a:spcBef>
        <a:spcAft>
          <a:spcPct val="0"/>
        </a:spcAft>
        <a:buClr>
          <a:srgbClr val="000099"/>
        </a:buClr>
        <a:buFont typeface="Wingdings" pitchFamily="2" charset="2"/>
        <a:buChar char="Ø"/>
        <a:defRPr b="1">
          <a:solidFill>
            <a:schemeClr val="tx1"/>
          </a:solidFill>
          <a:latin typeface="+mn-lt"/>
        </a:defRPr>
      </a:lvl8pPr>
      <a:lvl9pPr marL="3657600" algn="l" rtl="0" eaLnBrk="0" fontAlgn="base" hangingPunct="0">
        <a:spcBef>
          <a:spcPct val="0"/>
        </a:spcBef>
        <a:spcAft>
          <a:spcPct val="0"/>
        </a:spcAft>
        <a:buClr>
          <a:srgbClr val="000099"/>
        </a:buClr>
        <a:buFont typeface="Wingdings" pitchFamily="2" charset="2"/>
        <a:buChar char="Ø"/>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file:///\\TYNFS01\ANG$\Shared\601st%20ISRD%20ERM\Active%20Files\ISR%20Ops%20Team\ISR%20Platform%20Capabilities\EPLO%20Brief\Wescam%20Manpack%20Mpeg%201%20040709_105056.m1v" TargetMode="External"/><Relationship Id="rId5" Type="http://schemas.openxmlformats.org/officeDocument/2006/relationships/slide" Target="slide2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file:///\\TYNFS01\ANG$\Shared\601st%20ISRD%20ERM\Active%20Files\ISR%20Ops%20Team\ISR%20Platform%20Capabilities\EPLO%20Brief\Wescam%20Manpack%20Mpeg%201%20040709_105056.m1v" TargetMode="External"/><Relationship Id="rId5" Type="http://schemas.openxmlformats.org/officeDocument/2006/relationships/slide" Target="slide2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pPr fontAlgn="base">
              <a:spcBef>
                <a:spcPct val="0"/>
              </a:spcBef>
              <a:spcAft>
                <a:spcPct val="0"/>
              </a:spcAft>
            </a:pPr>
            <a:fld id="{C6ED5329-641C-41E8-88C6-2F952DCE930E}" type="slidenum">
              <a:rPr lang="en-US" smtClean="0"/>
              <a:pPr fontAlgn="base">
                <a:spcBef>
                  <a:spcPct val="0"/>
                </a:spcBef>
                <a:spcAft>
                  <a:spcPct val="0"/>
                </a:spcAft>
              </a:pPr>
              <a:t>1</a:t>
            </a:fld>
            <a:endParaRPr lang="en-US" smtClean="0"/>
          </a:p>
        </p:txBody>
      </p:sp>
      <p:sp>
        <p:nvSpPr>
          <p:cNvPr id="13315" name="Rectangle 138"/>
          <p:cNvSpPr>
            <a:spLocks noGrp="1" noChangeArrowheads="1"/>
          </p:cNvSpPr>
          <p:nvPr>
            <p:ph type="subTitle" idx="1"/>
          </p:nvPr>
        </p:nvSpPr>
        <p:spPr>
          <a:xfrm>
            <a:off x="152400" y="3886200"/>
            <a:ext cx="8686800" cy="1752600"/>
          </a:xfrm>
        </p:spPr>
        <p:txBody>
          <a:bodyPr/>
          <a:lstStyle/>
          <a:p>
            <a:r>
              <a:rPr lang="en-US" sz="2800" dirty="0" smtClean="0"/>
              <a:t>COL Scott Arnold, Staff Judge Advocate</a:t>
            </a:r>
          </a:p>
          <a:p>
            <a:r>
              <a:rPr lang="en-US" sz="1800" dirty="0" smtClean="0"/>
              <a:t>Mr. Kevin W. </a:t>
            </a:r>
            <a:r>
              <a:rPr lang="en-US" sz="1800" dirty="0" err="1" smtClean="0"/>
              <a:t>Kapitan</a:t>
            </a:r>
            <a:r>
              <a:rPr lang="en-US" sz="1800" dirty="0" smtClean="0"/>
              <a:t>, Intelligence and Information Operations Legal Advisor</a:t>
            </a:r>
          </a:p>
          <a:p>
            <a:endParaRPr lang="en-US" sz="1800" dirty="0" smtClean="0"/>
          </a:p>
          <a:p>
            <a:r>
              <a:rPr lang="en-US" sz="1400" dirty="0" smtClean="0"/>
              <a:t>26 August 2011</a:t>
            </a:r>
          </a:p>
        </p:txBody>
      </p:sp>
      <p:sp>
        <p:nvSpPr>
          <p:cNvPr id="13316" name="Rectangle 139"/>
          <p:cNvSpPr>
            <a:spLocks noGrp="1" noChangeArrowheads="1"/>
          </p:cNvSpPr>
          <p:nvPr>
            <p:ph type="ctrTitle"/>
          </p:nvPr>
        </p:nvSpPr>
        <p:spPr>
          <a:xfrm>
            <a:off x="685800" y="1295401"/>
            <a:ext cx="7772400" cy="2305050"/>
          </a:xfrm>
        </p:spPr>
        <p:txBody>
          <a:bodyPr/>
          <a:lstStyle/>
          <a:p>
            <a:r>
              <a:rPr lang="en-US" i="1" dirty="0" smtClean="0"/>
              <a:t>Intelligence During Defense Support for Civil Authorities:</a:t>
            </a:r>
            <a:br>
              <a:rPr lang="en-US" i="1" dirty="0" smtClean="0"/>
            </a:br>
            <a:r>
              <a:rPr lang="en-US" i="1" dirty="0" smtClean="0"/>
              <a:t>Incident Awareness and Assessment (IAA)</a:t>
            </a:r>
            <a:endParaRPr lang="en-US" dirty="0" smtClean="0"/>
          </a:p>
        </p:txBody>
      </p:sp>
      <p:sp>
        <p:nvSpPr>
          <p:cNvPr id="13317" name="TextBox 123"/>
          <p:cNvSpPr txBox="1">
            <a:spLocks noChangeArrowheads="1"/>
          </p:cNvSpPr>
          <p:nvPr/>
        </p:nvSpPr>
        <p:spPr bwMode="auto">
          <a:xfrm>
            <a:off x="1274763" y="0"/>
            <a:ext cx="630237" cy="276225"/>
          </a:xfrm>
          <a:prstGeom prst="rect">
            <a:avLst/>
          </a:prstGeom>
          <a:noFill/>
          <a:ln w="9525">
            <a:noFill/>
            <a:miter lim="800000"/>
            <a:headEnd/>
            <a:tailEnd/>
          </a:ln>
        </p:spPr>
        <p:txBody>
          <a:bodyPr wrap="none">
            <a:spAutoFit/>
          </a:bodyPr>
          <a:lstStyle/>
          <a:p>
            <a:r>
              <a:rPr lang="en-US" sz="1200" b="1">
                <a:solidFill>
                  <a:srgbClr val="009900"/>
                </a:solidFill>
              </a:rPr>
              <a:t>FOUO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DSCA EXORD </a:t>
            </a:r>
            <a:br>
              <a:rPr lang="en-US" dirty="0" smtClean="0"/>
            </a:br>
            <a:r>
              <a:rPr lang="en-US" dirty="0" smtClean="0"/>
              <a:t>Seven IAA Force Packages</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The CJCS DSCA EXORD contains seven </a:t>
            </a:r>
            <a:r>
              <a:rPr lang="en-US" u="sng" dirty="0" smtClean="0"/>
              <a:t>pre-approved</a:t>
            </a:r>
            <a:r>
              <a:rPr lang="en-US" dirty="0" smtClean="0"/>
              <a:t> incident awareness and assessment support modules:</a:t>
            </a:r>
          </a:p>
          <a:p>
            <a:pPr marL="514350" indent="-514350">
              <a:buFont typeface="+mj-lt"/>
              <a:buAutoNum type="arabicPeriod"/>
            </a:pPr>
            <a:r>
              <a:rPr lang="en-US" dirty="0" smtClean="0"/>
              <a:t> Situational Awareness Module</a:t>
            </a:r>
          </a:p>
          <a:p>
            <a:pPr marL="514350" indent="-514350">
              <a:buFont typeface="+mj-lt"/>
              <a:buAutoNum type="arabicPeriod"/>
            </a:pPr>
            <a:r>
              <a:rPr lang="en-US" dirty="0" smtClean="0"/>
              <a:t> Damage Assessment Module</a:t>
            </a:r>
          </a:p>
          <a:p>
            <a:pPr marL="514350" indent="-514350">
              <a:buFont typeface="+mj-lt"/>
              <a:buAutoNum type="arabicPeriod"/>
            </a:pPr>
            <a:r>
              <a:rPr lang="en-US" dirty="0" smtClean="0"/>
              <a:t> Evacuation Monitoring Module</a:t>
            </a:r>
          </a:p>
          <a:p>
            <a:pPr marL="514350" indent="-514350">
              <a:buFont typeface="+mj-lt"/>
              <a:buAutoNum type="arabicPeriod"/>
            </a:pPr>
            <a:r>
              <a:rPr lang="en-US" dirty="0" smtClean="0"/>
              <a:t> Search and Rescue Module</a:t>
            </a:r>
          </a:p>
          <a:p>
            <a:pPr marL="514350" indent="-514350">
              <a:buFont typeface="+mj-lt"/>
              <a:buAutoNum type="arabicPeriod"/>
            </a:pPr>
            <a:r>
              <a:rPr lang="en-US" dirty="0" smtClean="0"/>
              <a:t> Hydrographic Survey Module</a:t>
            </a:r>
          </a:p>
          <a:p>
            <a:pPr marL="514350" indent="-514350">
              <a:buFont typeface="+mj-lt"/>
              <a:buAutoNum type="arabicPeriod"/>
            </a:pPr>
            <a:r>
              <a:rPr lang="en-US" dirty="0" smtClean="0"/>
              <a:t> Dynamic Ground Coordination Team</a:t>
            </a:r>
          </a:p>
          <a:p>
            <a:pPr marL="514350" indent="-514350">
              <a:buFont typeface="+mj-lt"/>
              <a:buAutoNum type="arabicPeriod"/>
            </a:pPr>
            <a:r>
              <a:rPr lang="en-US" dirty="0" smtClean="0"/>
              <a:t>Chemical, Biological, Radiological, Nuclear, and High-Yield Explosives (CBRNE) Assessment Module.</a:t>
            </a:r>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Pre-Approved IAA Modules</a:t>
            </a:r>
            <a:br>
              <a:rPr lang="en-US" dirty="0" smtClean="0"/>
            </a:br>
            <a:r>
              <a:rPr lang="en-US" dirty="0" smtClean="0"/>
              <a:t>(1 of 3)</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 The IAA Situational Awareness Module includes sufficient platforms to provide 24-hour, full-motion video (FMV) coverage for 72 hours. </a:t>
            </a:r>
            <a:r>
              <a:rPr lang="en-US" sz="1800" baseline="30000" dirty="0" smtClean="0"/>
              <a:t>4.D.7.A.1.</a:t>
            </a:r>
            <a:endParaRPr lang="en-US" sz="1800" dirty="0" smtClean="0"/>
          </a:p>
          <a:p>
            <a:pPr>
              <a:buFont typeface="Wingdings" pitchFamily="2" charset="2"/>
              <a:buChar char="§"/>
            </a:pPr>
            <a:endParaRPr lang="en-US" dirty="0" smtClean="0"/>
          </a:p>
          <a:p>
            <a:pPr>
              <a:buFont typeface="Wingdings" pitchFamily="2" charset="2"/>
              <a:buChar char="§"/>
            </a:pPr>
            <a:r>
              <a:rPr lang="en-US" dirty="0" smtClean="0"/>
              <a:t> The IAA Damage Assessment Module includes capability to provide broad area and focused (point) imagery. </a:t>
            </a:r>
            <a:r>
              <a:rPr lang="en-US" sz="1800" baseline="30000" dirty="0" smtClean="0"/>
              <a:t>4.D.7.A.2.</a:t>
            </a:r>
            <a:endParaRPr lang="en-US" sz="1800" dirty="0" smtClean="0"/>
          </a:p>
          <a:p>
            <a:pPr>
              <a:buFont typeface="Wingdings" pitchFamily="2" charset="2"/>
              <a:buChar char="§"/>
            </a:pPr>
            <a:endParaRPr lang="en-US" dirty="0" smtClean="0"/>
          </a:p>
          <a:p>
            <a:pPr>
              <a:buFont typeface="Wingdings" pitchFamily="2" charset="2"/>
              <a:buChar char="§"/>
            </a:pPr>
            <a:r>
              <a:rPr lang="en-US" dirty="0" smtClean="0"/>
              <a:t> The IAA Evacuation Monitoring Module supports pre- and post-evacuation monitoring of large scale population movements. </a:t>
            </a:r>
            <a:r>
              <a:rPr lang="en-US" sz="1800" baseline="30000" dirty="0" smtClean="0"/>
              <a:t>4.D.7.A.3.</a:t>
            </a:r>
            <a:endParaRPr lang="en-US" sz="1800"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Pre-Approved IAA Modules </a:t>
            </a:r>
            <a:br>
              <a:rPr lang="en-US" dirty="0" smtClean="0"/>
            </a:br>
            <a:r>
              <a:rPr lang="en-US" dirty="0" smtClean="0"/>
              <a:t>(2 of 3)</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 The IAA Search and Rescue Module supports first responders by identifying the most affected areas and providing near-real-time (NRT) coverage of named areas of interest to integrate with search and rescue personnel. </a:t>
            </a:r>
            <a:r>
              <a:rPr lang="en-US" sz="1800" baseline="30000" dirty="0" smtClean="0"/>
              <a:t>4.D.7.A.4.</a:t>
            </a:r>
            <a:endParaRPr lang="en-US" sz="1800" dirty="0" smtClean="0"/>
          </a:p>
          <a:p>
            <a:pPr>
              <a:buFont typeface="Wingdings" pitchFamily="2" charset="2"/>
              <a:buChar char="§"/>
            </a:pPr>
            <a:endParaRPr lang="en-US" sz="1800" dirty="0" smtClean="0"/>
          </a:p>
          <a:p>
            <a:pPr>
              <a:buFont typeface="Wingdings" pitchFamily="2" charset="2"/>
              <a:buChar char="§"/>
            </a:pPr>
            <a:r>
              <a:rPr lang="en-US" dirty="0" smtClean="0"/>
              <a:t>The IAA Hydrographic Survey Module provides surveys relating to the characteristic features of bodies of water, such as flow or depth, for evacuation of coastal areas and assessment of bridges, piers, and other critical maritime infrastructure. </a:t>
            </a:r>
            <a:r>
              <a:rPr lang="en-US" sz="1800" baseline="30000" dirty="0" smtClean="0"/>
              <a:t>4.D.7.A.6.</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Pre-Approved IAA Modules</a:t>
            </a:r>
            <a:br>
              <a:rPr lang="en-US" dirty="0" smtClean="0"/>
            </a:br>
            <a:r>
              <a:rPr lang="en-US" dirty="0" smtClean="0"/>
              <a:t>(3 of 3)</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 The IAA Dynamic Group Coordination Module is utilized with FMV-capable IAA aerial platforms and consist of specifically equipped teams which provide dynamic control of IAA assets and receive data and video, as well as satellite communications, in order to transmit FMV to USNORTHCOM. </a:t>
            </a:r>
            <a:r>
              <a:rPr lang="en-US" sz="1800" baseline="30000" dirty="0" smtClean="0"/>
              <a:t>4.D.7.A.7.</a:t>
            </a:r>
            <a:endParaRPr lang="en-US" sz="1800" dirty="0" smtClean="0"/>
          </a:p>
          <a:p>
            <a:pPr>
              <a:buFont typeface="Wingdings" pitchFamily="2" charset="2"/>
              <a:buChar char="§"/>
            </a:pPr>
            <a:endParaRPr lang="en-US" dirty="0" smtClean="0"/>
          </a:p>
          <a:p>
            <a:pPr>
              <a:buFont typeface="Wingdings" pitchFamily="2" charset="2"/>
              <a:buChar char="§"/>
            </a:pPr>
            <a:r>
              <a:rPr lang="en-US" dirty="0" smtClean="0"/>
              <a:t> The IAA CBRNE Assessment Module is employed when necessary to execute authorized CBRNE operations. </a:t>
            </a:r>
            <a:r>
              <a:rPr lang="en-US" sz="1800" baseline="30000" dirty="0" smtClean="0"/>
              <a:t>4.D.7.A.5.</a:t>
            </a:r>
          </a:p>
          <a:p>
            <a:pPr>
              <a:buFont typeface="Wingdings" pitchFamily="2" charset="2"/>
              <a:buChar char="§"/>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Focus on the Task and Purpose,</a:t>
            </a:r>
            <a:br>
              <a:rPr lang="en-US" dirty="0" smtClean="0"/>
            </a:br>
            <a:r>
              <a:rPr lang="en-US" dirty="0" smtClean="0"/>
              <a:t>Not the Assets</a:t>
            </a:r>
            <a:endParaRPr lang="en-US" dirty="0"/>
          </a:p>
        </p:txBody>
      </p:sp>
      <p:sp>
        <p:nvSpPr>
          <p:cNvPr id="3" name="Content Placeholder 2"/>
          <p:cNvSpPr>
            <a:spLocks noGrp="1"/>
          </p:cNvSpPr>
          <p:nvPr>
            <p:ph idx="1"/>
          </p:nvPr>
        </p:nvSpPr>
        <p:spPr>
          <a:xfrm>
            <a:off x="457200" y="1447800"/>
            <a:ext cx="8229600" cy="4525963"/>
          </a:xfrm>
        </p:spPr>
        <p:txBody>
          <a:bodyPr/>
          <a:lstStyle/>
          <a:p>
            <a:pPr>
              <a:buFont typeface="Wingdings" pitchFamily="2" charset="2"/>
              <a:buChar char="§"/>
            </a:pPr>
            <a:r>
              <a:rPr lang="en-US" dirty="0" smtClean="0"/>
              <a:t> The DSCA EXORD, and the description of the IAA modules, reinforce the mandate to request a capability or result, </a:t>
            </a:r>
            <a:r>
              <a:rPr lang="en-US" u="sng" dirty="0" smtClean="0"/>
              <a:t>not</a:t>
            </a:r>
            <a:r>
              <a:rPr lang="en-US" dirty="0" smtClean="0"/>
              <a:t> a specific asset:</a:t>
            </a:r>
          </a:p>
          <a:p>
            <a:pPr>
              <a:buNone/>
            </a:pPr>
            <a:endParaRPr lang="en-US" sz="1800" dirty="0" smtClean="0"/>
          </a:p>
          <a:p>
            <a:pPr>
              <a:buNone/>
            </a:pPr>
            <a:r>
              <a:rPr lang="en-US" sz="1800" dirty="0" smtClean="0"/>
              <a:t>4.D.7.B. POTENTIAL AERIAL AND GROUND ASSETS AVAILABLE TO EXECUTE THE IAA MISSIONS DESCRIBED ABOVE MAY BE A SINGLE PLATFORM OR CAPABILITY BELONGING TO MULTIPLE MODULES AND AERIAL ASSETS THAT MAY PERFORM MULTIPLE MISSIONS IN A SINGLE SORTIE. SUPPORTED CCDRS WILL PROVIDE TO FORCE PROVIDERS A CONOPS FOR EMPLOYMENT THAT AT A MINIMUM WILL INCLUDE TASK AND PURPOSE AND WILL DETAIL THE WHO, WHAT, WHERE, WHEN AND WHY INSTRUCTIONS. THE SUPPORTED CCDR WILL THEN COORDINATE WITH FORCE PROVIDERS TO DETERMINE THE APPROPRIATE SOURCING SOLUTIONS BASED UPON ASSETS AVAILABLE AND LOCATION OF THE REQUIRED SUPPORT.</a:t>
            </a:r>
          </a:p>
          <a:p>
            <a:pPr>
              <a:buNone/>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 and Law Enforcement</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Posse </a:t>
            </a:r>
            <a:r>
              <a:rPr lang="en-US" dirty="0" err="1" smtClean="0"/>
              <a:t>Comitatus</a:t>
            </a:r>
            <a:r>
              <a:rPr lang="en-US" dirty="0" smtClean="0"/>
              <a:t> Act</a:t>
            </a:r>
          </a:p>
          <a:p>
            <a:pPr lvl="1">
              <a:buFont typeface="Courier New" pitchFamily="49" charset="0"/>
              <a:buChar char="o"/>
            </a:pPr>
            <a:r>
              <a:rPr lang="en-US" dirty="0" smtClean="0"/>
              <a:t> Restricts use of Intelligence assets for direct assistance to law enforcement (LE)</a:t>
            </a:r>
          </a:p>
          <a:p>
            <a:pPr lvl="2">
              <a:buFont typeface="Arial" pitchFamily="34" charset="0"/>
              <a:buChar char="•"/>
            </a:pPr>
            <a:r>
              <a:rPr lang="en-US" dirty="0" smtClean="0"/>
              <a:t> EXAMPLE:  Cannot use full motion video to continue to tape an aggravated robbery in progress.  Must notify LE authority (incidentally-acquired information) IAW DODD 5525.5.</a:t>
            </a:r>
          </a:p>
          <a:p>
            <a:pPr>
              <a:buFont typeface="Wingdings" pitchFamily="2" charset="2"/>
              <a:buChar char="§"/>
            </a:pPr>
            <a:r>
              <a:rPr lang="en-US" dirty="0" smtClean="0"/>
              <a:t> Intelligence Oversight Rules</a:t>
            </a:r>
          </a:p>
          <a:p>
            <a:pPr lvl="1">
              <a:buFont typeface="Courier New" pitchFamily="49" charset="0"/>
              <a:buChar char="o"/>
            </a:pPr>
            <a:r>
              <a:rPr lang="en-US" dirty="0" smtClean="0"/>
              <a:t> Restrictions on information that identifies a U.S. person</a:t>
            </a:r>
          </a:p>
          <a:p>
            <a:pPr lvl="2">
              <a:buFont typeface="Arial" pitchFamily="34" charset="0"/>
              <a:buChar char="•"/>
            </a:pPr>
            <a:r>
              <a:rPr lang="en-US" dirty="0" smtClean="0"/>
              <a:t> EXAMPLE:  Can only use overhead reconnaissance if it is not directed at specific U.S. persons;  but be careful of other side of Sensitive Information (SI)- violating DODD 5200.27.</a:t>
            </a:r>
          </a:p>
          <a:p>
            <a:pPr>
              <a:buFont typeface="Wingdings" pitchFamily="2" charset="2"/>
              <a:buChar char="§"/>
            </a:pPr>
            <a:endParaRPr lang="en-US" dirty="0" smtClean="0"/>
          </a:p>
          <a:p>
            <a:pPr>
              <a:buFont typeface="Wingdings" pitchFamily="2" charset="2"/>
              <a:buChar char="§"/>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Guard</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Different rules apply for the National Guard in a State Active Duty or Title 32 Status.</a:t>
            </a:r>
          </a:p>
          <a:p>
            <a:pPr>
              <a:buNone/>
            </a:pPr>
            <a:endParaRPr lang="en-US" dirty="0" smtClean="0"/>
          </a:p>
          <a:p>
            <a:pPr lvl="1">
              <a:buFont typeface="Courier New" pitchFamily="49" charset="0"/>
              <a:buChar char="o"/>
            </a:pPr>
            <a:r>
              <a:rPr lang="en-US" dirty="0" smtClean="0"/>
              <a:t> The Posse </a:t>
            </a:r>
            <a:r>
              <a:rPr lang="en-US" dirty="0" err="1" smtClean="0"/>
              <a:t>Comitatus</a:t>
            </a:r>
            <a:r>
              <a:rPr lang="en-US" dirty="0" smtClean="0"/>
              <a:t> Act </a:t>
            </a:r>
            <a:r>
              <a:rPr lang="en-US" u="sng" dirty="0" smtClean="0"/>
              <a:t>does not</a:t>
            </a:r>
            <a:r>
              <a:rPr lang="en-US" dirty="0" smtClean="0"/>
              <a:t> apply.</a:t>
            </a:r>
          </a:p>
          <a:p>
            <a:pPr lvl="1">
              <a:buNone/>
            </a:pPr>
            <a:endParaRPr lang="en-US" dirty="0" smtClean="0"/>
          </a:p>
          <a:p>
            <a:pPr lvl="1">
              <a:buFont typeface="Courier New" pitchFamily="49" charset="0"/>
              <a:buChar char="o"/>
            </a:pPr>
            <a:r>
              <a:rPr lang="en-US" dirty="0" smtClean="0"/>
              <a:t> But Intelligence Oversight rules </a:t>
            </a:r>
            <a:r>
              <a:rPr lang="en-US" u="sng" dirty="0" smtClean="0"/>
              <a:t>do</a:t>
            </a:r>
            <a:r>
              <a:rPr lang="en-US" dirty="0" smtClean="0"/>
              <a:t> apply while in Title 32 and Title 10 status, IAW 18 June 2008 NGB Memo and NGR 20-10/ANGI 14-101 (13 June 2011); these authorities also note that there is no authority to do FI or CI in SAD. </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 and UAS</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The use of </a:t>
            </a:r>
            <a:r>
              <a:rPr lang="en-US" dirty="0" err="1" smtClean="0"/>
              <a:t>DoD</a:t>
            </a:r>
            <a:r>
              <a:rPr lang="en-US" dirty="0" smtClean="0"/>
              <a:t> unmanned aircraft systems (UAS) in DSCA operations must be expressly approved by the SECDEF under the new </a:t>
            </a:r>
            <a:r>
              <a:rPr lang="en-US" dirty="0" err="1" smtClean="0"/>
              <a:t>DoDD</a:t>
            </a:r>
            <a:r>
              <a:rPr lang="en-US" dirty="0" smtClean="0"/>
              <a:t> 3025.18 related to DCSA (December 29, 2010):</a:t>
            </a:r>
          </a:p>
          <a:p>
            <a:pPr>
              <a:buNone/>
            </a:pPr>
            <a:endParaRPr lang="en-US" dirty="0" smtClean="0"/>
          </a:p>
          <a:p>
            <a:pPr lvl="1">
              <a:buNone/>
            </a:pPr>
            <a:r>
              <a:rPr lang="en-US" sz="2000" dirty="0" smtClean="0"/>
              <a:t>4.o. No </a:t>
            </a:r>
            <a:r>
              <a:rPr lang="en-US" sz="2000" dirty="0" err="1" smtClean="0"/>
              <a:t>DoD</a:t>
            </a:r>
            <a:r>
              <a:rPr lang="en-US" sz="2000" dirty="0" smtClean="0"/>
              <a:t> unmanned aircraft systems (UAS) will be used for DSCA operations, including support to Federal, State, local, and tribal government organizations, unless expressly approved by the Secretary of Defense. Use of armed UAS for DSCA operations is not authorized.</a:t>
            </a:r>
          </a:p>
          <a:p>
            <a:pPr>
              <a:buNone/>
            </a:pPr>
            <a:endParaRPr lang="en-US" dirty="0" smtClean="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 and Domestic Imagery</a:t>
            </a:r>
            <a:endParaRPr lang="en-US" dirty="0"/>
          </a:p>
        </p:txBody>
      </p:sp>
      <p:sp>
        <p:nvSpPr>
          <p:cNvPr id="3" name="Content Placeholder 2"/>
          <p:cNvSpPr>
            <a:spLocks noGrp="1"/>
          </p:cNvSpPr>
          <p:nvPr>
            <p:ph idx="1"/>
          </p:nvPr>
        </p:nvSpPr>
        <p:spPr>
          <a:xfrm>
            <a:off x="457200" y="1295400"/>
            <a:ext cx="8229600" cy="4525963"/>
          </a:xfrm>
        </p:spPr>
        <p:txBody>
          <a:bodyPr/>
          <a:lstStyle/>
          <a:p>
            <a:pPr>
              <a:buFont typeface="Wingdings" pitchFamily="2" charset="2"/>
              <a:buChar char="§"/>
            </a:pPr>
            <a:r>
              <a:rPr lang="en-US" dirty="0" smtClean="0"/>
              <a:t> An IAA that involves domestic imagery may be authorized by SECDEF acceptance of a Request for Assistance (RFA) during a DSCA event or it may require a Proper Use Memorandum (PUM), a PUM amendment, or a Domestic Imagery Request, as set forth in NORAD and USNORTHCOM Instruction (N-NC) 14-3.</a:t>
            </a:r>
          </a:p>
          <a:p>
            <a:pPr>
              <a:buFont typeface="Wingdings" pitchFamily="2" charset="2"/>
              <a:buChar char="§"/>
            </a:pPr>
            <a:endParaRPr lang="en-US" sz="1800" dirty="0" smtClean="0"/>
          </a:p>
          <a:p>
            <a:pPr lvl="1">
              <a:buFont typeface="Courier New" pitchFamily="49" charset="0"/>
              <a:buChar char="o"/>
            </a:pPr>
            <a:r>
              <a:rPr lang="en-US" dirty="0" smtClean="0"/>
              <a:t> Domestic imagery is that covering the land areas of the 50 United States, the District of Columbia, and the territories and possessions of the United States, extending 12 nautical-miles seaward from land areas.</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Imagery for DSCA</a:t>
            </a:r>
            <a:endParaRPr lang="en-US" dirty="0"/>
          </a:p>
        </p:txBody>
      </p:sp>
      <p:sp>
        <p:nvSpPr>
          <p:cNvPr id="3" name="Content Placeholder 2"/>
          <p:cNvSpPr>
            <a:spLocks noGrp="1"/>
          </p:cNvSpPr>
          <p:nvPr>
            <p:ph idx="1"/>
          </p:nvPr>
        </p:nvSpPr>
        <p:spPr>
          <a:xfrm>
            <a:off x="304800" y="1295400"/>
            <a:ext cx="8534400" cy="4525963"/>
          </a:xfrm>
        </p:spPr>
        <p:txBody>
          <a:bodyPr/>
          <a:lstStyle/>
          <a:p>
            <a:pPr>
              <a:buFont typeface="Wingdings" pitchFamily="2" charset="2"/>
              <a:buChar char="§"/>
            </a:pPr>
            <a:r>
              <a:rPr lang="en-US" dirty="0" smtClean="0"/>
              <a:t> NORAD and USNORTHCOM Instruction 14-3 has a separate section relating to DSCA missions:</a:t>
            </a:r>
          </a:p>
          <a:p>
            <a:pPr lvl="1">
              <a:buNone/>
            </a:pPr>
            <a:endParaRPr lang="en-US" sz="1000" dirty="0" smtClean="0"/>
          </a:p>
          <a:p>
            <a:pPr lvl="1">
              <a:buNone/>
            </a:pPr>
            <a:r>
              <a:rPr lang="en-US" dirty="0" smtClean="0"/>
              <a:t>3.6.1.  Upon </a:t>
            </a:r>
            <a:r>
              <a:rPr lang="en-US" dirty="0" err="1" smtClean="0"/>
              <a:t>SecDef</a:t>
            </a:r>
            <a:r>
              <a:rPr lang="en-US" dirty="0" smtClean="0"/>
              <a:t> acceptance of a Request for Assistance (RFA) during a DSCA event, NC-NC/JOIC-N will produce and disseminate image products derived from National Technical Means, commercial satellite imagery, and DOD, National Guard/Reserves, and Civil Air Patrol (CAP) – operated sensor platforms.  In addition to disseminating locally produced material, N-NC/JIOC-N will serve as the focal point for dissemination of relevant image products acquired and/or processed by supporting DOD organizations.</a:t>
            </a:r>
          </a:p>
          <a:p>
            <a:pPr>
              <a:buFont typeface="Wingdings" pitchFamily="2" charset="2"/>
              <a:buChar char="§"/>
            </a:pPr>
            <a:endParaRPr lang="en-US" dirty="0" smtClean="0"/>
          </a:p>
          <a:p>
            <a:pPr>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295400"/>
            <a:ext cx="8610600" cy="4525963"/>
          </a:xfrm>
        </p:spPr>
        <p:txBody>
          <a:bodyPr/>
          <a:lstStyle/>
          <a:p>
            <a:pPr>
              <a:buFont typeface="Wingdings" pitchFamily="2" charset="2"/>
              <a:buChar char="§"/>
            </a:pPr>
            <a:r>
              <a:rPr lang="en-US" dirty="0" smtClean="0"/>
              <a:t> Defining IAA and ISR</a:t>
            </a:r>
          </a:p>
          <a:p>
            <a:pPr>
              <a:buFont typeface="Wingdings" pitchFamily="2" charset="2"/>
              <a:buChar char="§"/>
            </a:pPr>
            <a:r>
              <a:rPr lang="en-US" dirty="0" smtClean="0"/>
              <a:t> The Law of IAA and the need for SECDEF approval</a:t>
            </a:r>
          </a:p>
          <a:p>
            <a:pPr>
              <a:buFont typeface="Wingdings" pitchFamily="2" charset="2"/>
              <a:buChar char="§"/>
            </a:pPr>
            <a:r>
              <a:rPr lang="en-US" dirty="0" smtClean="0"/>
              <a:t> ISR and “Traditional Intelligence”</a:t>
            </a:r>
          </a:p>
          <a:p>
            <a:pPr>
              <a:buFont typeface="Wingdings" pitchFamily="2" charset="2"/>
              <a:buChar char="§"/>
            </a:pPr>
            <a:r>
              <a:rPr lang="en-US" dirty="0" smtClean="0"/>
              <a:t> Pre-Approved IAA Support:  7 IAA Force Packages</a:t>
            </a:r>
          </a:p>
          <a:p>
            <a:pPr>
              <a:buFont typeface="Wingdings" pitchFamily="2" charset="2"/>
              <a:buChar char="§"/>
            </a:pPr>
            <a:r>
              <a:rPr lang="en-US" dirty="0" smtClean="0"/>
              <a:t> Importance of Task and Purpose, Not Assets</a:t>
            </a:r>
          </a:p>
          <a:p>
            <a:pPr>
              <a:buFont typeface="Wingdings" pitchFamily="2" charset="2"/>
              <a:buChar char="§"/>
            </a:pPr>
            <a:r>
              <a:rPr lang="en-US" dirty="0" smtClean="0"/>
              <a:t> IAA and Law Enforcement</a:t>
            </a:r>
          </a:p>
          <a:p>
            <a:pPr>
              <a:buFont typeface="Wingdings" pitchFamily="2" charset="2"/>
              <a:buChar char="§"/>
            </a:pPr>
            <a:r>
              <a:rPr lang="en-US" dirty="0" smtClean="0"/>
              <a:t> IAA and Unmanned Aircraft Systems</a:t>
            </a:r>
          </a:p>
          <a:p>
            <a:pPr>
              <a:buFont typeface="Wingdings" pitchFamily="2" charset="2"/>
              <a:buChar char="§"/>
            </a:pPr>
            <a:r>
              <a:rPr lang="en-US" dirty="0" smtClean="0"/>
              <a:t> IAA and Domestic Imagery:  DSCA, PUMS, and DIRs</a:t>
            </a:r>
          </a:p>
          <a:p>
            <a:pPr>
              <a:buFont typeface="Wingdings" pitchFamily="2" charset="2"/>
              <a:buChar char="§"/>
            </a:pPr>
            <a:r>
              <a:rPr lang="en-US" dirty="0" smtClean="0"/>
              <a:t> IAA Analysis</a:t>
            </a:r>
          </a:p>
          <a:p>
            <a:pPr>
              <a:buFont typeface="Wingdings" pitchFamily="2" charset="2"/>
              <a:buChar char="§"/>
            </a:pPr>
            <a:r>
              <a:rPr lang="en-US" dirty="0" smtClean="0"/>
              <a:t> Summary</a:t>
            </a:r>
          </a:p>
          <a:p>
            <a:pPr>
              <a:buFont typeface="Wingdings" pitchFamily="2" charset="2"/>
              <a:buChar char="§"/>
            </a:pPr>
            <a:r>
              <a:rPr lang="en-US" dirty="0" smtClean="0"/>
              <a:t> Questions</a:t>
            </a:r>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and PUMs</a:t>
            </a:r>
            <a:endParaRPr lang="en-US" dirty="0"/>
          </a:p>
        </p:txBody>
      </p:sp>
      <p:sp>
        <p:nvSpPr>
          <p:cNvPr id="3" name="Content Placeholder 2"/>
          <p:cNvSpPr>
            <a:spLocks noGrp="1"/>
          </p:cNvSpPr>
          <p:nvPr>
            <p:ph idx="1"/>
          </p:nvPr>
        </p:nvSpPr>
        <p:spPr>
          <a:xfrm>
            <a:off x="457200" y="1219200"/>
            <a:ext cx="8229600" cy="4525963"/>
          </a:xfrm>
        </p:spPr>
        <p:txBody>
          <a:bodyPr/>
          <a:lstStyle/>
          <a:p>
            <a:pPr>
              <a:buFont typeface="Wingdings" pitchFamily="2" charset="2"/>
              <a:buChar char="§"/>
            </a:pPr>
            <a:r>
              <a:rPr lang="en-US" dirty="0" smtClean="0"/>
              <a:t> If not part of a SECDEF accepted DSCA RFA, the domestic imagery for an IAA may be covered by an existing PUM since N-NC components and JTFs must generate PUMs to cover their specific use of domestic imagery for review and approval. </a:t>
            </a:r>
            <a:r>
              <a:rPr lang="en-US" sz="1800" baseline="30000" dirty="0" smtClean="0"/>
              <a:t>NNCI14-3, 3.2.3</a:t>
            </a:r>
          </a:p>
          <a:p>
            <a:pPr>
              <a:buFont typeface="Wingdings" pitchFamily="2" charset="2"/>
              <a:buChar char="§"/>
            </a:pPr>
            <a:endParaRPr lang="en-US" dirty="0" smtClean="0"/>
          </a:p>
          <a:p>
            <a:pPr>
              <a:buFont typeface="Wingdings" pitchFamily="2" charset="2"/>
              <a:buChar char="§"/>
            </a:pPr>
            <a:r>
              <a:rPr lang="en-US" dirty="0" smtClean="0"/>
              <a:t> A PUM is a memorandum signed annually by an organization’s Certifying Government Official. The Imagery user organization submits this PUM annually that defines their requirements, intended use, and contains a proper use statement which acknowledges their awareness of the legal and policy restrictions regarding domestic imagery. </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 Amendments and DIRs</a:t>
            </a:r>
            <a:endParaRPr lang="en-US" dirty="0"/>
          </a:p>
        </p:txBody>
      </p:sp>
      <p:sp>
        <p:nvSpPr>
          <p:cNvPr id="3" name="Content Placeholder 2"/>
          <p:cNvSpPr>
            <a:spLocks noGrp="1"/>
          </p:cNvSpPr>
          <p:nvPr>
            <p:ph idx="1"/>
          </p:nvPr>
        </p:nvSpPr>
        <p:spPr>
          <a:xfrm>
            <a:off x="457200" y="1295400"/>
            <a:ext cx="8229600" cy="4525963"/>
          </a:xfrm>
        </p:spPr>
        <p:txBody>
          <a:bodyPr/>
          <a:lstStyle/>
          <a:p>
            <a:pPr>
              <a:buFont typeface="Wingdings" pitchFamily="2" charset="2"/>
              <a:buChar char="§"/>
            </a:pPr>
            <a:r>
              <a:rPr lang="en-US" dirty="0" smtClean="0"/>
              <a:t> If there is a PUM that would allow the domestic imagery for the IAA, but the organization did not have a DCSA mission at the time the PUM was approved, then a PUM Amendment must be submitted.  PUM Amendments are only applicable when the </a:t>
            </a:r>
            <a:r>
              <a:rPr lang="en-US" i="1" dirty="0" smtClean="0"/>
              <a:t>mission of an organization changes</a:t>
            </a:r>
            <a:r>
              <a:rPr lang="en-US" dirty="0" smtClean="0"/>
              <a:t>. </a:t>
            </a:r>
          </a:p>
          <a:p>
            <a:pPr>
              <a:buFont typeface="Wingdings" pitchFamily="2" charset="2"/>
              <a:buChar char="§"/>
            </a:pPr>
            <a:endParaRPr lang="en-US" dirty="0" smtClean="0"/>
          </a:p>
          <a:p>
            <a:pPr>
              <a:buFont typeface="Wingdings" pitchFamily="2" charset="2"/>
              <a:buChar char="§"/>
            </a:pPr>
            <a:r>
              <a:rPr lang="en-US" dirty="0" smtClean="0"/>
              <a:t> If the domestic imagery for the IAA falls outside the scope of an approved PUM, and there is no organizational change, then a Domestic Imagery Request must be submitted.</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 Analysis</a:t>
            </a:r>
            <a:endParaRPr lang="en-US" dirty="0"/>
          </a:p>
        </p:txBody>
      </p:sp>
      <p:sp>
        <p:nvSpPr>
          <p:cNvPr id="3" name="Content Placeholder 2"/>
          <p:cNvSpPr>
            <a:spLocks noGrp="1"/>
          </p:cNvSpPr>
          <p:nvPr>
            <p:ph idx="1"/>
          </p:nvPr>
        </p:nvSpPr>
        <p:spPr>
          <a:xfrm>
            <a:off x="457200" y="1295400"/>
            <a:ext cx="8229600" cy="4525963"/>
          </a:xfrm>
        </p:spPr>
        <p:txBody>
          <a:bodyPr/>
          <a:lstStyle/>
          <a:p>
            <a:pPr>
              <a:buFont typeface="Wingdings" pitchFamily="2" charset="2"/>
              <a:buChar char="§"/>
            </a:pPr>
            <a:r>
              <a:rPr lang="en-US" dirty="0" smtClean="0"/>
              <a:t> When evaluating an IAA mission or request, consider the following questions:</a:t>
            </a:r>
          </a:p>
          <a:p>
            <a:pPr lvl="1">
              <a:buFont typeface="Wingdings" pitchFamily="2" charset="2"/>
              <a:buChar char="§"/>
            </a:pPr>
            <a:endParaRPr lang="en-US" dirty="0" smtClean="0"/>
          </a:p>
          <a:p>
            <a:pPr lvl="1">
              <a:buFont typeface="Courier New" pitchFamily="49" charset="0"/>
              <a:buChar char="o"/>
            </a:pPr>
            <a:r>
              <a:rPr lang="en-US" dirty="0" smtClean="0"/>
              <a:t> What is the big picture mission?</a:t>
            </a:r>
          </a:p>
          <a:p>
            <a:pPr lvl="1">
              <a:buFont typeface="Courier New" pitchFamily="49" charset="0"/>
              <a:buChar char="o"/>
            </a:pPr>
            <a:r>
              <a:rPr lang="en-US" dirty="0" smtClean="0"/>
              <a:t> What </a:t>
            </a:r>
            <a:r>
              <a:rPr lang="en-US" i="1" dirty="0" smtClean="0"/>
              <a:t>exactly</a:t>
            </a:r>
            <a:r>
              <a:rPr lang="en-US" dirty="0" smtClean="0"/>
              <a:t> is needed and why?</a:t>
            </a:r>
          </a:p>
          <a:p>
            <a:pPr lvl="1">
              <a:buFont typeface="Courier New" pitchFamily="49" charset="0"/>
              <a:buChar char="o"/>
            </a:pPr>
            <a:r>
              <a:rPr lang="en-US" dirty="0" smtClean="0"/>
              <a:t> What </a:t>
            </a:r>
            <a:r>
              <a:rPr lang="en-US" i="1" dirty="0" smtClean="0"/>
              <a:t>exactly</a:t>
            </a:r>
            <a:r>
              <a:rPr lang="en-US" dirty="0" smtClean="0"/>
              <a:t> will be done?</a:t>
            </a:r>
          </a:p>
          <a:p>
            <a:pPr lvl="1">
              <a:buFont typeface="Courier New" pitchFamily="49" charset="0"/>
              <a:buChar char="o"/>
            </a:pPr>
            <a:r>
              <a:rPr lang="en-US" dirty="0" smtClean="0"/>
              <a:t> Who will be doing it?</a:t>
            </a:r>
          </a:p>
          <a:p>
            <a:pPr lvl="1">
              <a:buFont typeface="Courier New" pitchFamily="49" charset="0"/>
              <a:buChar char="o"/>
            </a:pPr>
            <a:r>
              <a:rPr lang="en-US" dirty="0" smtClean="0"/>
              <a:t> What equipment will be used to do it?</a:t>
            </a:r>
          </a:p>
          <a:p>
            <a:pPr lvl="1">
              <a:buFont typeface="Courier New" pitchFamily="49" charset="0"/>
              <a:buChar char="o"/>
            </a:pPr>
            <a:r>
              <a:rPr lang="en-US" dirty="0" smtClean="0"/>
              <a:t> Where will it be done?</a:t>
            </a:r>
          </a:p>
          <a:p>
            <a:pPr lvl="1">
              <a:buFont typeface="Courier New" pitchFamily="49" charset="0"/>
              <a:buChar char="o"/>
            </a:pPr>
            <a:r>
              <a:rPr lang="en-US" dirty="0" smtClean="0"/>
              <a:t> Who or what is being targeted?</a:t>
            </a:r>
          </a:p>
          <a:p>
            <a:pPr lvl="1">
              <a:buFont typeface="Courier New" pitchFamily="49" charset="0"/>
              <a:buChar char="o"/>
            </a:pPr>
            <a:r>
              <a:rPr lang="en-US" dirty="0" smtClean="0"/>
              <a:t> Are we collecting information or data?</a:t>
            </a:r>
          </a:p>
          <a:p>
            <a:pPr lvl="1">
              <a:buFont typeface="Courier New" pitchFamily="49" charset="0"/>
              <a:buChar char="o"/>
            </a:pPr>
            <a:r>
              <a:rPr lang="en-US" dirty="0" smtClean="0"/>
              <a:t> How will it be collected?</a:t>
            </a:r>
          </a:p>
          <a:p>
            <a:pPr lvl="1">
              <a:buNone/>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 Analysis (continued)</a:t>
            </a:r>
            <a:endParaRPr lang="en-US" dirty="0"/>
          </a:p>
        </p:txBody>
      </p:sp>
      <p:sp>
        <p:nvSpPr>
          <p:cNvPr id="3" name="Content Placeholder 2"/>
          <p:cNvSpPr>
            <a:spLocks noGrp="1"/>
          </p:cNvSpPr>
          <p:nvPr>
            <p:ph idx="1"/>
          </p:nvPr>
        </p:nvSpPr>
        <p:spPr>
          <a:xfrm>
            <a:off x="457200" y="1295400"/>
            <a:ext cx="8229600" cy="4525963"/>
          </a:xfrm>
        </p:spPr>
        <p:txBody>
          <a:bodyPr/>
          <a:lstStyle/>
          <a:p>
            <a:pPr lvl="1">
              <a:buFont typeface="Courier New" pitchFamily="49" charset="0"/>
              <a:buChar char="o"/>
            </a:pPr>
            <a:r>
              <a:rPr lang="en-US" dirty="0" smtClean="0"/>
              <a:t> How will it be processed and disseminated?</a:t>
            </a:r>
          </a:p>
          <a:p>
            <a:pPr lvl="1">
              <a:buFont typeface="Courier New" pitchFamily="49" charset="0"/>
              <a:buChar char="o"/>
            </a:pPr>
            <a:r>
              <a:rPr lang="en-US" dirty="0" smtClean="0"/>
              <a:t> Who will receive the information/products?</a:t>
            </a:r>
          </a:p>
          <a:p>
            <a:pPr lvl="1">
              <a:buFont typeface="Courier New" pitchFamily="49" charset="0"/>
              <a:buChar char="o"/>
            </a:pPr>
            <a:r>
              <a:rPr lang="en-US" dirty="0" smtClean="0"/>
              <a:t> Does it require a security/classification review?</a:t>
            </a:r>
          </a:p>
          <a:p>
            <a:pPr lvl="1">
              <a:buFont typeface="Courier New" pitchFamily="49" charset="0"/>
              <a:buChar char="o"/>
            </a:pPr>
            <a:r>
              <a:rPr lang="en-US" dirty="0" smtClean="0"/>
              <a:t> Will the information/intelligence be fused into one product? </a:t>
            </a:r>
          </a:p>
          <a:p>
            <a:pPr>
              <a:buNone/>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1371600"/>
            <a:ext cx="8839200" cy="4525963"/>
          </a:xfrm>
        </p:spPr>
        <p:txBody>
          <a:bodyPr/>
          <a:lstStyle/>
          <a:p>
            <a:pPr>
              <a:buFont typeface="Wingdings" pitchFamily="2" charset="2"/>
              <a:buChar char="§"/>
            </a:pPr>
            <a:r>
              <a:rPr lang="en-US" dirty="0" smtClean="0"/>
              <a:t> IAA is similar to ISR, but it is conducted domestically where intelligence oversight rules apply.</a:t>
            </a:r>
          </a:p>
          <a:p>
            <a:pPr>
              <a:buFont typeface="Wingdings" pitchFamily="2" charset="2"/>
              <a:buChar char="§"/>
            </a:pPr>
            <a:r>
              <a:rPr lang="en-US" dirty="0" smtClean="0"/>
              <a:t> IAA, as domestic ISR, requires SECDEF approval.</a:t>
            </a:r>
          </a:p>
          <a:p>
            <a:pPr>
              <a:buFont typeface="Wingdings" pitchFamily="2" charset="2"/>
              <a:buChar char="§"/>
            </a:pPr>
            <a:r>
              <a:rPr lang="en-US" dirty="0" smtClean="0"/>
              <a:t> There are 7 Pre-Approved IAA Support Modules.</a:t>
            </a:r>
          </a:p>
          <a:p>
            <a:pPr>
              <a:buFont typeface="Wingdings" pitchFamily="2" charset="2"/>
              <a:buChar char="§"/>
            </a:pPr>
            <a:r>
              <a:rPr lang="en-US" dirty="0" smtClean="0"/>
              <a:t> Focus on the task and purpose, not the assets.</a:t>
            </a:r>
          </a:p>
          <a:p>
            <a:pPr>
              <a:buFont typeface="Wingdings" pitchFamily="2" charset="2"/>
              <a:buChar char="§"/>
            </a:pPr>
            <a:r>
              <a:rPr lang="en-US" dirty="0" smtClean="0"/>
              <a:t> Additional rules apply for IAA and law enforcement.</a:t>
            </a:r>
          </a:p>
          <a:p>
            <a:pPr>
              <a:buFont typeface="Wingdings" pitchFamily="2" charset="2"/>
              <a:buChar char="§"/>
            </a:pPr>
            <a:r>
              <a:rPr lang="en-US" dirty="0" smtClean="0"/>
              <a:t> The use of UAS for DSCA requires SECDEF approval.</a:t>
            </a:r>
          </a:p>
          <a:p>
            <a:pPr>
              <a:buFont typeface="Wingdings" pitchFamily="2" charset="2"/>
              <a:buChar char="§"/>
            </a:pPr>
            <a:r>
              <a:rPr lang="en-US" dirty="0" smtClean="0"/>
              <a:t> Additional rules apply for IAA and domestic imagery.</a:t>
            </a:r>
          </a:p>
          <a:p>
            <a:pPr>
              <a:buFont typeface="Wingdings" pitchFamily="2" charset="2"/>
              <a:buChar char="§"/>
            </a:pPr>
            <a:r>
              <a:rPr lang="en-US" dirty="0" smtClean="0"/>
              <a:t> Beyond the legal considerations, using the IAA analysis is critical part of the process.</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bwMode="auto">
          <a:xfrm>
            <a:off x="0" y="1314450"/>
            <a:ext cx="4953000" cy="5543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1700" dirty="0" smtClean="0"/>
              <a:t> Description:  </a:t>
            </a:r>
          </a:p>
          <a:p>
            <a:pPr lvl="1" eaLnBrk="1" hangingPunct="1">
              <a:lnSpc>
                <a:spcPts val="2300"/>
              </a:lnSpc>
            </a:pPr>
            <a:r>
              <a:rPr lang="en-US" sz="1700" dirty="0" smtClean="0"/>
              <a:t>Airborne electro-optical sensor providing still imagery; basically black &amp; white or color photo; point locations/ daylight only</a:t>
            </a:r>
          </a:p>
          <a:p>
            <a:pPr lvl="2" eaLnBrk="1" hangingPunct="1">
              <a:lnSpc>
                <a:spcPts val="2300"/>
              </a:lnSpc>
            </a:pPr>
            <a:r>
              <a:rPr lang="en-US" sz="1700" dirty="0" smtClean="0"/>
              <a:t>Can include still frame images of FMV   </a:t>
            </a:r>
          </a:p>
          <a:p>
            <a:pPr eaLnBrk="1" hangingPunct="1">
              <a:lnSpc>
                <a:spcPct val="80000"/>
              </a:lnSpc>
            </a:pPr>
            <a:r>
              <a:rPr lang="en-US" sz="1700" dirty="0" smtClean="0"/>
              <a:t> EO Uses:</a:t>
            </a:r>
          </a:p>
          <a:p>
            <a:pPr lvl="1" eaLnBrk="1" hangingPunct="1">
              <a:lnSpc>
                <a:spcPts val="2200"/>
              </a:lnSpc>
            </a:pPr>
            <a:r>
              <a:rPr lang="en-US" sz="1700" dirty="0" smtClean="0"/>
              <a:t>EO provides a medium for “drill down” and exploitation</a:t>
            </a:r>
          </a:p>
          <a:p>
            <a:pPr lvl="2" eaLnBrk="1" hangingPunct="1">
              <a:lnSpc>
                <a:spcPct val="80000"/>
              </a:lnSpc>
            </a:pPr>
            <a:r>
              <a:rPr lang="en-US" sz="1700" dirty="0" smtClean="0"/>
              <a:t>Damage assessment</a:t>
            </a:r>
          </a:p>
          <a:p>
            <a:pPr lvl="2" eaLnBrk="1" hangingPunct="1">
              <a:lnSpc>
                <a:spcPct val="80000"/>
              </a:lnSpc>
            </a:pPr>
            <a:r>
              <a:rPr lang="en-US" sz="1700" dirty="0" smtClean="0"/>
              <a:t>Situational awareness</a:t>
            </a:r>
          </a:p>
          <a:p>
            <a:pPr lvl="2" eaLnBrk="1" hangingPunct="1">
              <a:lnSpc>
                <a:spcPct val="80000"/>
              </a:lnSpc>
            </a:pPr>
            <a:r>
              <a:rPr lang="en-US" sz="1700" dirty="0" smtClean="0"/>
              <a:t>Infrastructure</a:t>
            </a:r>
          </a:p>
          <a:p>
            <a:pPr eaLnBrk="1" hangingPunct="1">
              <a:lnSpc>
                <a:spcPct val="80000"/>
              </a:lnSpc>
              <a:buFontTx/>
              <a:buNone/>
            </a:pPr>
            <a:r>
              <a:rPr lang="en-US" sz="1700" dirty="0" smtClean="0"/>
              <a:t> </a:t>
            </a:r>
          </a:p>
        </p:txBody>
      </p:sp>
      <p:pic>
        <p:nvPicPr>
          <p:cNvPr id="21508" name="Picture 5" descr="overview for devipl.beale.af.smil.mil:3B4A9EF1AC9FB5D272AB855CDA0FC4B4,24490"/>
          <p:cNvPicPr>
            <a:picLocks noChangeAspect="1" noChangeArrowheads="1"/>
          </p:cNvPicPr>
          <p:nvPr/>
        </p:nvPicPr>
        <p:blipFill>
          <a:blip r:embed="rId3" cstate="print"/>
          <a:srcRect t="11513" b="11511"/>
          <a:stretch>
            <a:fillRect/>
          </a:stretch>
        </p:blipFill>
        <p:spPr bwMode="auto">
          <a:xfrm>
            <a:off x="4876800" y="1344613"/>
            <a:ext cx="4224338" cy="3017605"/>
          </a:xfrm>
          <a:prstGeom prst="rect">
            <a:avLst/>
          </a:prstGeom>
          <a:noFill/>
          <a:ln w="9525">
            <a:solidFill>
              <a:schemeClr val="tx1"/>
            </a:solidFill>
            <a:miter lim="800000"/>
            <a:headEnd/>
            <a:tailEnd/>
          </a:ln>
        </p:spPr>
      </p:pic>
      <p:sp>
        <p:nvSpPr>
          <p:cNvPr id="5" name="Rectangle 3"/>
          <p:cNvSpPr txBox="1">
            <a:spLocks noChangeArrowheads="1"/>
          </p:cNvSpPr>
          <p:nvPr/>
        </p:nvSpPr>
        <p:spPr bwMode="auto">
          <a:xfrm>
            <a:off x="0" y="5014913"/>
            <a:ext cx="8534400" cy="2605087"/>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1700" b="1" kern="0" dirty="0">
                <a:latin typeface="+mn-lt"/>
              </a:rPr>
              <a:t>EO Capable Platforms:</a:t>
            </a:r>
          </a:p>
          <a:p>
            <a:pPr marL="742950" lvl="1" indent="-285750">
              <a:spcBef>
                <a:spcPct val="20000"/>
              </a:spcBef>
              <a:buFontTx/>
              <a:buChar char="–"/>
              <a:defRPr/>
            </a:pPr>
            <a:r>
              <a:rPr lang="en-US" sz="1700" kern="0" dirty="0">
                <a:latin typeface="+mn-lt"/>
              </a:rPr>
              <a:t>Air Force Auxiliary (Civil Air Patrol)</a:t>
            </a:r>
          </a:p>
          <a:p>
            <a:pPr marL="742950" lvl="1" indent="-285750">
              <a:spcBef>
                <a:spcPct val="20000"/>
              </a:spcBef>
              <a:buFontTx/>
              <a:buChar char="–"/>
              <a:defRPr/>
            </a:pPr>
            <a:r>
              <a:rPr lang="en-US" sz="1700" kern="0" dirty="0">
                <a:latin typeface="+mn-lt"/>
              </a:rPr>
              <a:t>U-2 Optical Bar Camera (OBC) or </a:t>
            </a:r>
            <a:r>
              <a:rPr lang="en-US" sz="1700" kern="0" dirty="0"/>
              <a:t>SYERS II/IIA </a:t>
            </a:r>
            <a:r>
              <a:rPr lang="en-US" sz="1700" kern="0" dirty="0">
                <a:latin typeface="+mn-lt"/>
              </a:rPr>
              <a:t>(DoD-USAF)</a:t>
            </a:r>
          </a:p>
          <a:p>
            <a:pPr marL="742950" lvl="1" indent="-285750">
              <a:spcBef>
                <a:spcPct val="20000"/>
              </a:spcBef>
              <a:buFontTx/>
              <a:buChar char="–"/>
              <a:defRPr/>
            </a:pPr>
            <a:r>
              <a:rPr lang="en-US" sz="1700" kern="0" dirty="0">
                <a:latin typeface="+mn-lt"/>
              </a:rPr>
              <a:t>OC-135 Open Skies (DoD-USAF)</a:t>
            </a:r>
          </a:p>
          <a:p>
            <a:pPr marL="742950" lvl="1" indent="-285750">
              <a:spcBef>
                <a:spcPct val="20000"/>
              </a:spcBef>
              <a:buFontTx/>
              <a:buChar char="–"/>
              <a:defRPr/>
            </a:pPr>
            <a:r>
              <a:rPr lang="en-US" sz="1700" kern="0" dirty="0">
                <a:latin typeface="+mn-lt"/>
              </a:rPr>
              <a:t>RQ-4 Global Hawk UAS (DoD- USAF)</a:t>
            </a:r>
          </a:p>
        </p:txBody>
      </p:sp>
      <p:grpSp>
        <p:nvGrpSpPr>
          <p:cNvPr id="2" name="Group 5"/>
          <p:cNvGrpSpPr>
            <a:grpSpLocks/>
          </p:cNvGrpSpPr>
          <p:nvPr/>
        </p:nvGrpSpPr>
        <p:grpSpPr bwMode="auto">
          <a:xfrm>
            <a:off x="7315200" y="6553200"/>
            <a:ext cx="1524000" cy="228600"/>
            <a:chOff x="3962400" y="6477000"/>
            <a:chExt cx="1524000" cy="228600"/>
          </a:xfrm>
        </p:grpSpPr>
        <p:sp>
          <p:nvSpPr>
            <p:cNvPr id="7" name="Rectangle 6"/>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4" action="ppaction://hlinksldjump"/>
                </a:rPr>
                <a:t>MORE</a:t>
              </a:r>
              <a:endParaRPr lang="en-US" sz="1200" b="1" dirty="0">
                <a:solidFill>
                  <a:srgbClr val="000000"/>
                </a:solidFill>
              </a:endParaRPr>
            </a:p>
          </p:txBody>
        </p:sp>
        <p:sp>
          <p:nvSpPr>
            <p:cNvPr id="8" name="Isosceles Triangle 7"/>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      Electro-Optical (EO) Imagery</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bwMode="auto">
          <a:xfrm>
            <a:off x="0" y="1371600"/>
            <a:ext cx="9144000" cy="3486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smtClean="0"/>
              <a:t>Description:  </a:t>
            </a:r>
          </a:p>
          <a:p>
            <a:pPr lvl="1" eaLnBrk="1" hangingPunct="1"/>
            <a:r>
              <a:rPr lang="en-US" sz="1800" smtClean="0"/>
              <a:t>Airborne infrared sensor providing the measurement of an object’s thermal energy against its background in low light and night conditions </a:t>
            </a:r>
          </a:p>
          <a:p>
            <a:pPr eaLnBrk="1" hangingPunct="1"/>
            <a:r>
              <a:rPr lang="en-US" sz="2000" smtClean="0"/>
              <a:t>IR Uses:</a:t>
            </a:r>
          </a:p>
          <a:p>
            <a:pPr lvl="1" eaLnBrk="1" hangingPunct="1"/>
            <a:r>
              <a:rPr lang="en-US" sz="1800" smtClean="0"/>
              <a:t>Damage assessment</a:t>
            </a:r>
          </a:p>
          <a:p>
            <a:pPr lvl="1" eaLnBrk="1" hangingPunct="1"/>
            <a:r>
              <a:rPr lang="en-US" sz="1800" smtClean="0"/>
              <a:t>Situational awareness</a:t>
            </a:r>
          </a:p>
          <a:p>
            <a:pPr lvl="1" eaLnBrk="1" hangingPunct="1"/>
            <a:r>
              <a:rPr lang="en-US" sz="1800" smtClean="0"/>
              <a:t>Infrastructure</a:t>
            </a:r>
          </a:p>
          <a:p>
            <a:pPr lvl="1" eaLnBrk="1" hangingPunct="1"/>
            <a:r>
              <a:rPr lang="en-US" sz="1800" smtClean="0"/>
              <a:t>Fire location identification</a:t>
            </a:r>
          </a:p>
        </p:txBody>
      </p:sp>
      <p:pic>
        <p:nvPicPr>
          <p:cNvPr id="22532" name="Picture 6" descr="74_Poomacha_Fire_21__FX71002_058"/>
          <p:cNvPicPr>
            <a:picLocks noChangeAspect="1" noChangeArrowheads="1"/>
          </p:cNvPicPr>
          <p:nvPr/>
        </p:nvPicPr>
        <p:blipFill>
          <a:blip r:embed="rId2" cstate="print"/>
          <a:srcRect/>
          <a:stretch>
            <a:fillRect/>
          </a:stretch>
        </p:blipFill>
        <p:spPr bwMode="auto">
          <a:xfrm>
            <a:off x="5056188" y="2335213"/>
            <a:ext cx="4044950" cy="2617787"/>
          </a:xfrm>
          <a:prstGeom prst="rect">
            <a:avLst/>
          </a:prstGeom>
          <a:noFill/>
          <a:ln w="9525">
            <a:solidFill>
              <a:schemeClr val="tx1"/>
            </a:solidFill>
            <a:miter lim="800000"/>
            <a:headEnd/>
            <a:tailEnd/>
          </a:ln>
        </p:spPr>
      </p:pic>
      <p:sp>
        <p:nvSpPr>
          <p:cNvPr id="7" name="Rectangle 3"/>
          <p:cNvSpPr txBox="1">
            <a:spLocks noChangeArrowheads="1"/>
          </p:cNvSpPr>
          <p:nvPr/>
        </p:nvSpPr>
        <p:spPr bwMode="auto">
          <a:xfrm>
            <a:off x="0" y="4591050"/>
            <a:ext cx="8534400" cy="3562350"/>
          </a:xfrm>
          <a:prstGeom prst="rect">
            <a:avLst/>
          </a:prstGeom>
          <a:noFill/>
          <a:ln w="9525">
            <a:noFill/>
            <a:miter lim="800000"/>
            <a:headEnd/>
            <a:tailEnd/>
          </a:ln>
        </p:spPr>
        <p:txBody>
          <a:bodyPr/>
          <a:lstStyle/>
          <a:p>
            <a:pPr marL="342900" indent="-342900">
              <a:spcBef>
                <a:spcPct val="20000"/>
              </a:spcBef>
              <a:buFontTx/>
              <a:buChar char="•"/>
              <a:defRPr/>
            </a:pPr>
            <a:r>
              <a:rPr lang="en-US" sz="2000" b="1" kern="0" dirty="0">
                <a:latin typeface="+mn-lt"/>
              </a:rPr>
              <a:t>IR Capable Platforms:</a:t>
            </a:r>
            <a:endParaRPr lang="en-US" sz="1800" kern="0" dirty="0">
              <a:latin typeface="+mn-lt"/>
            </a:endParaRPr>
          </a:p>
          <a:p>
            <a:pPr marL="742950" lvl="1" indent="-285750">
              <a:spcBef>
                <a:spcPct val="20000"/>
              </a:spcBef>
              <a:buFontTx/>
              <a:buChar char="–"/>
              <a:defRPr/>
            </a:pPr>
            <a:r>
              <a:rPr lang="en-US" sz="1800" kern="0" dirty="0">
                <a:latin typeface="+mn-lt"/>
              </a:rPr>
              <a:t>RQ-1/9 Predator Unmanned Aerial System [UAS] (DoD)</a:t>
            </a:r>
          </a:p>
          <a:p>
            <a:pPr marL="742950" lvl="1" indent="-285750">
              <a:spcBef>
                <a:spcPct val="20000"/>
              </a:spcBef>
              <a:buFontTx/>
              <a:buChar char="–"/>
              <a:defRPr/>
            </a:pPr>
            <a:r>
              <a:rPr lang="en-US" sz="1800" kern="0" dirty="0">
                <a:latin typeface="+mn-lt"/>
              </a:rPr>
              <a:t>C-130 Shadow Harvest (DoD)</a:t>
            </a:r>
          </a:p>
          <a:p>
            <a:pPr marL="742950" lvl="1" indent="-285750">
              <a:spcBef>
                <a:spcPct val="20000"/>
              </a:spcBef>
              <a:buFontTx/>
              <a:buChar char="–"/>
              <a:defRPr/>
            </a:pPr>
            <a:r>
              <a:rPr lang="en-US" sz="1800" kern="0" dirty="0">
                <a:latin typeface="+mn-lt"/>
              </a:rPr>
              <a:t>U-2 SYERS II/IIA(DoD)</a:t>
            </a:r>
          </a:p>
          <a:p>
            <a:pPr marL="742950" lvl="1" indent="-285750">
              <a:spcBef>
                <a:spcPct val="20000"/>
              </a:spcBef>
              <a:buFontTx/>
              <a:buChar char="–"/>
              <a:defRPr/>
            </a:pPr>
            <a:r>
              <a:rPr lang="en-US" sz="1800" kern="0" dirty="0">
                <a:latin typeface="+mn-lt"/>
              </a:rPr>
              <a:t>RQ-4 Global Hawk UAS (DoD)</a:t>
            </a:r>
          </a:p>
          <a:p>
            <a:pPr marL="742950" lvl="1" indent="-285750">
              <a:spcBef>
                <a:spcPct val="20000"/>
              </a:spcBef>
              <a:buFontTx/>
              <a:buChar char="–"/>
              <a:defRPr/>
            </a:pPr>
            <a:r>
              <a:rPr lang="en-US" sz="1800" kern="0" dirty="0">
                <a:latin typeface="+mn-lt"/>
              </a:rPr>
              <a:t>Most FMV Platforms</a:t>
            </a:r>
          </a:p>
          <a:p>
            <a:pPr marL="742950" lvl="1" indent="-285750">
              <a:spcBef>
                <a:spcPct val="20000"/>
              </a:spcBef>
              <a:buFontTx/>
              <a:buChar char="–"/>
              <a:defRPr/>
            </a:pPr>
            <a:endParaRPr lang="en-US" sz="2000" kern="0" dirty="0">
              <a:latin typeface="+mn-lt"/>
            </a:endParaRPr>
          </a:p>
        </p:txBody>
      </p:sp>
      <p:grpSp>
        <p:nvGrpSpPr>
          <p:cNvPr id="2" name="Group 5"/>
          <p:cNvGrpSpPr>
            <a:grpSpLocks/>
          </p:cNvGrpSpPr>
          <p:nvPr/>
        </p:nvGrpSpPr>
        <p:grpSpPr bwMode="auto">
          <a:xfrm>
            <a:off x="7315200" y="6553200"/>
            <a:ext cx="1524000" cy="228600"/>
            <a:chOff x="3962400" y="6477000"/>
            <a:chExt cx="1524000" cy="228600"/>
          </a:xfrm>
        </p:grpSpPr>
        <p:sp>
          <p:nvSpPr>
            <p:cNvPr id="8" name="Rectangle 7"/>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3" action="ppaction://hlinksldjump"/>
                </a:rPr>
                <a:t>MORE</a:t>
              </a:r>
              <a:endParaRPr lang="en-US" sz="1200" b="1" dirty="0">
                <a:solidFill>
                  <a:srgbClr val="000000"/>
                </a:solidFill>
              </a:endParaRPr>
            </a:p>
          </p:txBody>
        </p:sp>
        <p:sp>
          <p:nvSpPr>
            <p:cNvPr id="9" name="Isosceles Triangle 8"/>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Infrared (IR) Imagery</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sz="half" idx="1"/>
          </p:nvPr>
        </p:nvSpPr>
        <p:spPr bwMode="auto">
          <a:xfrm>
            <a:off x="76200" y="1314450"/>
            <a:ext cx="8839200" cy="5543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000" b="1" dirty="0" smtClean="0"/>
              <a:t>Description</a:t>
            </a:r>
            <a:r>
              <a:rPr lang="en-US" sz="2000" dirty="0" smtClean="0"/>
              <a:t>:  </a:t>
            </a:r>
          </a:p>
          <a:p>
            <a:pPr lvl="1" eaLnBrk="1" hangingPunct="1">
              <a:lnSpc>
                <a:spcPct val="90000"/>
              </a:lnSpc>
            </a:pPr>
            <a:r>
              <a:rPr lang="en-US" sz="1800" b="0" dirty="0" smtClean="0"/>
              <a:t>Airborne sensor providing near real time (NRT) streaming video to the customer for situational awareness</a:t>
            </a:r>
          </a:p>
          <a:p>
            <a:pPr eaLnBrk="1" hangingPunct="1">
              <a:lnSpc>
                <a:spcPct val="90000"/>
              </a:lnSpc>
            </a:pPr>
            <a:r>
              <a:rPr lang="en-US" sz="2000" b="1" dirty="0" smtClean="0"/>
              <a:t>Uses:</a:t>
            </a:r>
          </a:p>
          <a:p>
            <a:pPr lvl="1" eaLnBrk="1" hangingPunct="1">
              <a:lnSpc>
                <a:spcPct val="90000"/>
              </a:lnSpc>
            </a:pPr>
            <a:r>
              <a:rPr lang="en-US" sz="1800" b="0" dirty="0" smtClean="0"/>
              <a:t>Search and Rescue (SAR)</a:t>
            </a:r>
          </a:p>
          <a:p>
            <a:pPr lvl="1" eaLnBrk="1" hangingPunct="1">
              <a:lnSpc>
                <a:spcPct val="90000"/>
              </a:lnSpc>
            </a:pPr>
            <a:r>
              <a:rPr lang="en-US" sz="1800" b="0" dirty="0" smtClean="0"/>
              <a:t>Lines of Communication (LOC)</a:t>
            </a:r>
          </a:p>
          <a:p>
            <a:pPr lvl="1" eaLnBrk="1" hangingPunct="1">
              <a:lnSpc>
                <a:spcPct val="90000"/>
              </a:lnSpc>
            </a:pPr>
            <a:r>
              <a:rPr lang="en-US" sz="1800" b="0" dirty="0" smtClean="0"/>
              <a:t>Initial Damage Assessment (DA)</a:t>
            </a:r>
          </a:p>
          <a:p>
            <a:pPr lvl="1" eaLnBrk="1" hangingPunct="1">
              <a:lnSpc>
                <a:spcPct val="90000"/>
              </a:lnSpc>
            </a:pPr>
            <a:r>
              <a:rPr lang="en-US" sz="1800" b="0" dirty="0" smtClean="0"/>
              <a:t>Fire Perimeter Identification</a:t>
            </a:r>
          </a:p>
          <a:p>
            <a:pPr lvl="1" eaLnBrk="1" hangingPunct="1">
              <a:lnSpc>
                <a:spcPct val="90000"/>
              </a:lnSpc>
            </a:pPr>
            <a:r>
              <a:rPr lang="en-US" sz="1800" b="0" dirty="0" smtClean="0"/>
              <a:t>Situational Awareness (SA)</a:t>
            </a:r>
          </a:p>
          <a:p>
            <a:pPr eaLnBrk="1" hangingPunct="1">
              <a:lnSpc>
                <a:spcPct val="90000"/>
              </a:lnSpc>
            </a:pPr>
            <a:r>
              <a:rPr lang="en-US" sz="2000" b="1" dirty="0" smtClean="0"/>
              <a:t>FMV Capable Platforms:</a:t>
            </a:r>
          </a:p>
          <a:p>
            <a:pPr lvl="1" eaLnBrk="1" hangingPunct="1">
              <a:lnSpc>
                <a:spcPct val="90000"/>
              </a:lnSpc>
            </a:pPr>
            <a:r>
              <a:rPr lang="en-US" sz="1800" b="0" dirty="0" smtClean="0"/>
              <a:t>RC-26B (ANG)</a:t>
            </a:r>
          </a:p>
          <a:p>
            <a:pPr lvl="1" eaLnBrk="1" hangingPunct="1">
              <a:lnSpc>
                <a:spcPct val="90000"/>
              </a:lnSpc>
            </a:pPr>
            <a:r>
              <a:rPr lang="en-US" sz="1800" b="0" dirty="0" smtClean="0"/>
              <a:t>OH-58 (ANG)</a:t>
            </a:r>
          </a:p>
          <a:p>
            <a:pPr lvl="1" eaLnBrk="1" hangingPunct="1">
              <a:lnSpc>
                <a:spcPct val="90000"/>
              </a:lnSpc>
            </a:pPr>
            <a:r>
              <a:rPr lang="en-US" sz="1800" b="0" dirty="0" smtClean="0"/>
              <a:t>C-130 Scathe View (NV ANG)</a:t>
            </a:r>
          </a:p>
          <a:p>
            <a:pPr lvl="1" eaLnBrk="1" hangingPunct="1">
              <a:lnSpc>
                <a:spcPct val="90000"/>
              </a:lnSpc>
            </a:pPr>
            <a:r>
              <a:rPr lang="en-US" sz="1800" b="0" dirty="0" smtClean="0"/>
              <a:t>RQ-1/9 Predator (DoD- USAF) (CBP)</a:t>
            </a:r>
          </a:p>
          <a:p>
            <a:pPr lvl="1" eaLnBrk="1" hangingPunct="1">
              <a:lnSpc>
                <a:spcPct val="90000"/>
              </a:lnSpc>
            </a:pPr>
            <a:r>
              <a:rPr lang="en-US" sz="1800" b="0" dirty="0" smtClean="0"/>
              <a:t>P-3 AIP (DoD- USN) (CBP)</a:t>
            </a:r>
            <a:endParaRPr lang="en-US" sz="2000" b="0" dirty="0" smtClean="0"/>
          </a:p>
          <a:p>
            <a:pPr lvl="1" eaLnBrk="1" hangingPunct="1">
              <a:lnSpc>
                <a:spcPct val="90000"/>
              </a:lnSpc>
            </a:pPr>
            <a:endParaRPr lang="en-US" sz="1800" b="0" dirty="0" smtClean="0"/>
          </a:p>
          <a:p>
            <a:pPr lvl="1" eaLnBrk="1" hangingPunct="1">
              <a:lnSpc>
                <a:spcPct val="90000"/>
              </a:lnSpc>
            </a:pPr>
            <a:endParaRPr lang="en-US" sz="1800" b="0" dirty="0" smtClean="0"/>
          </a:p>
        </p:txBody>
      </p:sp>
      <p:pic>
        <p:nvPicPr>
          <p:cNvPr id="232476" name="Wescam Manpack Mpeg 1 040709_105056.m1v">
            <a:hlinkClick r:id="" action="ppaction://media"/>
          </p:cNvPr>
          <p:cNvPicPr>
            <a:picLocks noGrp="1" noRot="1" noChangeAspect="1" noChangeArrowheads="1"/>
          </p:cNvPicPr>
          <p:nvPr>
            <p:ph sz="half" idx="2"/>
            <a:videoFile r:link="rId1"/>
          </p:nvPr>
        </p:nvPicPr>
        <p:blipFill>
          <a:blip r:embed="rId4" cstate="print"/>
          <a:srcRect/>
          <a:stretch>
            <a:fillRect/>
          </a:stretch>
        </p:blipFill>
        <p:spPr bwMode="auto">
          <a:xfrm>
            <a:off x="5156200" y="2438400"/>
            <a:ext cx="3911600" cy="2667000"/>
          </a:xfrm>
          <a:noFill/>
          <a:ln>
            <a:solidFill>
              <a:schemeClr val="tx1"/>
            </a:solidFill>
            <a:miter lim="800000"/>
            <a:headEnd/>
            <a:tailEnd/>
          </a:ln>
        </p:spPr>
      </p:pic>
      <p:sp>
        <p:nvSpPr>
          <p:cNvPr id="10"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Full Motion Video (FMV)</a:t>
            </a:r>
            <a:endParaRPr lang="en-US" sz="3600" b="1" dirty="0">
              <a:solidFill>
                <a:srgbClr val="000099"/>
              </a:solidFill>
              <a:effectLst>
                <a:outerShdw blurRad="38100" dist="38100" dir="2700000" algn="tl">
                  <a:srgbClr val="C0C0C0"/>
                </a:outerShdw>
              </a:effectLst>
              <a:latin typeface="+mj-lt"/>
            </a:endParaRPr>
          </a:p>
        </p:txBody>
      </p:sp>
      <p:grpSp>
        <p:nvGrpSpPr>
          <p:cNvPr id="2" name="Group 5"/>
          <p:cNvGrpSpPr>
            <a:grpSpLocks/>
          </p:cNvGrpSpPr>
          <p:nvPr/>
        </p:nvGrpSpPr>
        <p:grpSpPr bwMode="auto">
          <a:xfrm>
            <a:off x="7315200" y="6553200"/>
            <a:ext cx="1524000" cy="228600"/>
            <a:chOff x="3962400" y="6477000"/>
            <a:chExt cx="1524000" cy="228600"/>
          </a:xfrm>
        </p:grpSpPr>
        <p:sp>
          <p:nvSpPr>
            <p:cNvPr id="12" name="Rectangle 11">
              <a:hlinkClick r:id="" action="ppaction://hlinkshowjump?jump=nextslide"/>
            </p:cNvPr>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5" action="ppaction://hlinksldjump"/>
                </a:rPr>
                <a:t>MORE</a:t>
              </a:r>
              <a:endParaRPr lang="en-US" sz="1200" b="1" dirty="0">
                <a:solidFill>
                  <a:srgbClr val="000000"/>
                </a:solidFill>
              </a:endParaRPr>
            </a:p>
          </p:txBody>
        </p:sp>
        <p:sp>
          <p:nvSpPr>
            <p:cNvPr id="13" name="Isosceles Triangle 12"/>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3247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smtClean="0"/>
              <a:t>H/MSI Description: </a:t>
            </a:r>
          </a:p>
          <a:p>
            <a:pPr lvl="1" eaLnBrk="1" hangingPunct="1">
              <a:lnSpc>
                <a:spcPct val="80000"/>
              </a:lnSpc>
            </a:pPr>
            <a:r>
              <a:rPr lang="en-US" sz="1800" smtClean="0"/>
              <a:t>Airborne sensor that detects and/or gathers reflected radiation (light) from man-made or natural objects on the ground. Can detect specific spectral signatures, spectral anomalies and changes</a:t>
            </a:r>
          </a:p>
          <a:p>
            <a:pPr lvl="1" eaLnBrk="1" hangingPunct="1">
              <a:lnSpc>
                <a:spcPct val="80000"/>
              </a:lnSpc>
            </a:pPr>
            <a:endParaRPr lang="en-US" sz="2000" smtClean="0"/>
          </a:p>
          <a:p>
            <a:pPr eaLnBrk="1" hangingPunct="1">
              <a:lnSpc>
                <a:spcPct val="80000"/>
              </a:lnSpc>
            </a:pPr>
            <a:r>
              <a:rPr lang="en-US" sz="2000" smtClean="0"/>
              <a:t>H/MSI Uses:</a:t>
            </a:r>
          </a:p>
          <a:p>
            <a:pPr lvl="1" eaLnBrk="1" hangingPunct="1">
              <a:lnSpc>
                <a:spcPct val="80000"/>
              </a:lnSpc>
            </a:pPr>
            <a:r>
              <a:rPr lang="en-US" sz="1800" smtClean="0"/>
              <a:t>Change detection</a:t>
            </a:r>
          </a:p>
          <a:p>
            <a:pPr lvl="1" eaLnBrk="1" hangingPunct="1">
              <a:lnSpc>
                <a:spcPct val="80000"/>
              </a:lnSpc>
            </a:pPr>
            <a:r>
              <a:rPr lang="en-US" sz="1800" smtClean="0"/>
              <a:t>Specific signature identification </a:t>
            </a:r>
          </a:p>
          <a:p>
            <a:pPr lvl="1" eaLnBrk="1" hangingPunct="1">
              <a:lnSpc>
                <a:spcPct val="80000"/>
              </a:lnSpc>
            </a:pPr>
            <a:endParaRPr lang="en-US" sz="2000" smtClean="0"/>
          </a:p>
          <a:p>
            <a:pPr eaLnBrk="1" hangingPunct="1"/>
            <a:r>
              <a:rPr lang="en-US" sz="2000" smtClean="0"/>
              <a:t>HSI Capable Aircraft:</a:t>
            </a:r>
          </a:p>
          <a:p>
            <a:pPr lvl="1" eaLnBrk="1" hangingPunct="1"/>
            <a:r>
              <a:rPr lang="en-US" sz="1800" smtClean="0"/>
              <a:t>Air Force Auxiliary “ARCHER” (CAP)</a:t>
            </a:r>
          </a:p>
          <a:p>
            <a:pPr eaLnBrk="1" hangingPunct="1"/>
            <a:r>
              <a:rPr lang="en-US" sz="2000" smtClean="0"/>
              <a:t>MSI Capable Aircraft:</a:t>
            </a:r>
          </a:p>
          <a:p>
            <a:pPr lvl="1" eaLnBrk="1" hangingPunct="1"/>
            <a:r>
              <a:rPr lang="en-US" sz="1800" smtClean="0"/>
              <a:t>C-130 Shadow Harvest (test phase)</a:t>
            </a:r>
          </a:p>
          <a:p>
            <a:pPr lvl="1" eaLnBrk="1" hangingPunct="1"/>
            <a:r>
              <a:rPr lang="en-US" sz="1800" smtClean="0"/>
              <a:t>U-2 SYERS II/IIA (DoD)</a:t>
            </a:r>
          </a:p>
          <a:p>
            <a:pPr eaLnBrk="1" hangingPunct="1">
              <a:lnSpc>
                <a:spcPct val="80000"/>
              </a:lnSpc>
            </a:pPr>
            <a:endParaRPr lang="en-US" smtClean="0"/>
          </a:p>
        </p:txBody>
      </p:sp>
      <p:pic>
        <p:nvPicPr>
          <p:cNvPr id="24580" name="Picture 5" descr="Hypers9"/>
          <p:cNvPicPr>
            <a:picLocks noChangeAspect="1" noChangeArrowheads="1"/>
          </p:cNvPicPr>
          <p:nvPr/>
        </p:nvPicPr>
        <p:blipFill>
          <a:blip r:embed="rId2" cstate="print"/>
          <a:srcRect/>
          <a:stretch>
            <a:fillRect/>
          </a:stretch>
        </p:blipFill>
        <p:spPr bwMode="auto">
          <a:xfrm>
            <a:off x="5715000" y="2809875"/>
            <a:ext cx="3352800" cy="3195638"/>
          </a:xfrm>
          <a:prstGeom prst="rect">
            <a:avLst/>
          </a:prstGeom>
          <a:noFill/>
          <a:ln w="9525">
            <a:solidFill>
              <a:schemeClr val="tx1"/>
            </a:solidFill>
            <a:miter lim="800000"/>
            <a:headEnd/>
            <a:tailEnd/>
          </a:ln>
        </p:spPr>
      </p:pic>
      <p:grpSp>
        <p:nvGrpSpPr>
          <p:cNvPr id="2" name="Group 4"/>
          <p:cNvGrpSpPr>
            <a:grpSpLocks/>
          </p:cNvGrpSpPr>
          <p:nvPr/>
        </p:nvGrpSpPr>
        <p:grpSpPr bwMode="auto">
          <a:xfrm>
            <a:off x="7315200" y="6553200"/>
            <a:ext cx="1524000" cy="228600"/>
            <a:chOff x="3962400" y="6477000"/>
            <a:chExt cx="1524000" cy="228600"/>
          </a:xfrm>
        </p:grpSpPr>
        <p:sp>
          <p:nvSpPr>
            <p:cNvPr id="6" name="Rectangle 5"/>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3" action="ppaction://hlinksldjump"/>
                </a:rPr>
                <a:t>MORE</a:t>
              </a:r>
              <a:endParaRPr lang="en-US" sz="1200" b="1" dirty="0">
                <a:solidFill>
                  <a:srgbClr val="000000"/>
                </a:solidFill>
              </a:endParaRPr>
            </a:p>
          </p:txBody>
        </p:sp>
        <p:sp>
          <p:nvSpPr>
            <p:cNvPr id="7" name="Isosceles Triangle 6"/>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      Hyper/Multi-Spectral Imaging (HIS/MSI)</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bwMode="auto">
          <a:xfrm>
            <a:off x="0" y="1314450"/>
            <a:ext cx="4953000" cy="5543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1700" dirty="0" smtClean="0"/>
              <a:t> Description:  </a:t>
            </a:r>
          </a:p>
          <a:p>
            <a:pPr lvl="1" eaLnBrk="1" hangingPunct="1">
              <a:lnSpc>
                <a:spcPts val="2300"/>
              </a:lnSpc>
            </a:pPr>
            <a:r>
              <a:rPr lang="en-US" sz="1700" dirty="0" smtClean="0"/>
              <a:t>Airborne electro-optical sensor providing still imagery; basically black &amp; white or color photo; point locations/ daylight only</a:t>
            </a:r>
          </a:p>
          <a:p>
            <a:pPr lvl="2" eaLnBrk="1" hangingPunct="1">
              <a:lnSpc>
                <a:spcPts val="2300"/>
              </a:lnSpc>
            </a:pPr>
            <a:r>
              <a:rPr lang="en-US" sz="1700" dirty="0" smtClean="0"/>
              <a:t>Can include still frame images of FMV   </a:t>
            </a:r>
          </a:p>
          <a:p>
            <a:pPr eaLnBrk="1" hangingPunct="1">
              <a:lnSpc>
                <a:spcPct val="80000"/>
              </a:lnSpc>
            </a:pPr>
            <a:r>
              <a:rPr lang="en-US" sz="1700" dirty="0" smtClean="0"/>
              <a:t> EO Uses:</a:t>
            </a:r>
          </a:p>
          <a:p>
            <a:pPr lvl="1" eaLnBrk="1" hangingPunct="1">
              <a:lnSpc>
                <a:spcPts val="2200"/>
              </a:lnSpc>
            </a:pPr>
            <a:r>
              <a:rPr lang="en-US" sz="1700" dirty="0" smtClean="0"/>
              <a:t>EO provides a medium for “drill down” and exploitation</a:t>
            </a:r>
          </a:p>
          <a:p>
            <a:pPr lvl="2" eaLnBrk="1" hangingPunct="1">
              <a:lnSpc>
                <a:spcPct val="80000"/>
              </a:lnSpc>
            </a:pPr>
            <a:r>
              <a:rPr lang="en-US" sz="1700" dirty="0" smtClean="0"/>
              <a:t>Damage assessment</a:t>
            </a:r>
          </a:p>
          <a:p>
            <a:pPr lvl="2" eaLnBrk="1" hangingPunct="1">
              <a:lnSpc>
                <a:spcPct val="80000"/>
              </a:lnSpc>
            </a:pPr>
            <a:r>
              <a:rPr lang="en-US" sz="1700" dirty="0" smtClean="0"/>
              <a:t>Situational awareness</a:t>
            </a:r>
          </a:p>
          <a:p>
            <a:pPr lvl="2" eaLnBrk="1" hangingPunct="1">
              <a:lnSpc>
                <a:spcPct val="80000"/>
              </a:lnSpc>
            </a:pPr>
            <a:r>
              <a:rPr lang="en-US" sz="1700" dirty="0" smtClean="0"/>
              <a:t>Infrastructure</a:t>
            </a:r>
          </a:p>
          <a:p>
            <a:pPr eaLnBrk="1" hangingPunct="1">
              <a:lnSpc>
                <a:spcPct val="80000"/>
              </a:lnSpc>
              <a:buFontTx/>
              <a:buNone/>
            </a:pPr>
            <a:r>
              <a:rPr lang="en-US" sz="1700" dirty="0" smtClean="0"/>
              <a:t> </a:t>
            </a:r>
          </a:p>
        </p:txBody>
      </p:sp>
      <p:pic>
        <p:nvPicPr>
          <p:cNvPr id="21508" name="Picture 5" descr="overview for devipl.beale.af.smil.mil:3B4A9EF1AC9FB5D272AB855CDA0FC4B4,24490"/>
          <p:cNvPicPr>
            <a:picLocks noChangeAspect="1" noChangeArrowheads="1"/>
          </p:cNvPicPr>
          <p:nvPr/>
        </p:nvPicPr>
        <p:blipFill>
          <a:blip r:embed="rId3" cstate="print"/>
          <a:srcRect t="11513" b="11511"/>
          <a:stretch>
            <a:fillRect/>
          </a:stretch>
        </p:blipFill>
        <p:spPr bwMode="auto">
          <a:xfrm>
            <a:off x="4876800" y="1344613"/>
            <a:ext cx="4224338" cy="3017605"/>
          </a:xfrm>
          <a:prstGeom prst="rect">
            <a:avLst/>
          </a:prstGeom>
          <a:noFill/>
          <a:ln w="9525">
            <a:solidFill>
              <a:schemeClr val="tx1"/>
            </a:solidFill>
            <a:miter lim="800000"/>
            <a:headEnd/>
            <a:tailEnd/>
          </a:ln>
        </p:spPr>
      </p:pic>
      <p:sp>
        <p:nvSpPr>
          <p:cNvPr id="5" name="Rectangle 3"/>
          <p:cNvSpPr txBox="1">
            <a:spLocks noChangeArrowheads="1"/>
          </p:cNvSpPr>
          <p:nvPr/>
        </p:nvSpPr>
        <p:spPr bwMode="auto">
          <a:xfrm>
            <a:off x="0" y="5014913"/>
            <a:ext cx="8534400" cy="2605087"/>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1700" b="1" kern="0" dirty="0">
                <a:latin typeface="+mn-lt"/>
              </a:rPr>
              <a:t>EO Capable Platforms:</a:t>
            </a:r>
          </a:p>
          <a:p>
            <a:pPr marL="742950" lvl="1" indent="-285750">
              <a:spcBef>
                <a:spcPct val="20000"/>
              </a:spcBef>
              <a:buFontTx/>
              <a:buChar char="–"/>
              <a:defRPr/>
            </a:pPr>
            <a:r>
              <a:rPr lang="en-US" sz="1700" kern="0" dirty="0">
                <a:latin typeface="+mn-lt"/>
              </a:rPr>
              <a:t>Air Force Auxiliary (Civil Air Patrol)</a:t>
            </a:r>
          </a:p>
          <a:p>
            <a:pPr marL="742950" lvl="1" indent="-285750">
              <a:spcBef>
                <a:spcPct val="20000"/>
              </a:spcBef>
              <a:buFontTx/>
              <a:buChar char="–"/>
              <a:defRPr/>
            </a:pPr>
            <a:r>
              <a:rPr lang="en-US" sz="1700" kern="0" dirty="0">
                <a:latin typeface="+mn-lt"/>
              </a:rPr>
              <a:t>U-2 Optical Bar Camera (OBC) or </a:t>
            </a:r>
            <a:r>
              <a:rPr lang="en-US" sz="1700" kern="0" dirty="0"/>
              <a:t>SYERS II/IIA </a:t>
            </a:r>
            <a:r>
              <a:rPr lang="en-US" sz="1700" kern="0" dirty="0">
                <a:latin typeface="+mn-lt"/>
              </a:rPr>
              <a:t>(DoD-USAF)</a:t>
            </a:r>
          </a:p>
          <a:p>
            <a:pPr marL="742950" lvl="1" indent="-285750">
              <a:spcBef>
                <a:spcPct val="20000"/>
              </a:spcBef>
              <a:buFontTx/>
              <a:buChar char="–"/>
              <a:defRPr/>
            </a:pPr>
            <a:r>
              <a:rPr lang="en-US" sz="1700" kern="0" dirty="0">
                <a:latin typeface="+mn-lt"/>
              </a:rPr>
              <a:t>OC-135 Open Skies (DoD-USAF)</a:t>
            </a:r>
          </a:p>
          <a:p>
            <a:pPr marL="742950" lvl="1" indent="-285750">
              <a:spcBef>
                <a:spcPct val="20000"/>
              </a:spcBef>
              <a:buFontTx/>
              <a:buChar char="–"/>
              <a:defRPr/>
            </a:pPr>
            <a:r>
              <a:rPr lang="en-US" sz="1700" kern="0" dirty="0">
                <a:latin typeface="+mn-lt"/>
              </a:rPr>
              <a:t>RQ-4 Global Hawk UAS (DoD- USAF)</a:t>
            </a:r>
          </a:p>
        </p:txBody>
      </p:sp>
      <p:grpSp>
        <p:nvGrpSpPr>
          <p:cNvPr id="2" name="Group 5"/>
          <p:cNvGrpSpPr>
            <a:grpSpLocks/>
          </p:cNvGrpSpPr>
          <p:nvPr/>
        </p:nvGrpSpPr>
        <p:grpSpPr bwMode="auto">
          <a:xfrm>
            <a:off x="7315200" y="6553200"/>
            <a:ext cx="1524000" cy="228600"/>
            <a:chOff x="3962400" y="6477000"/>
            <a:chExt cx="1524000" cy="228600"/>
          </a:xfrm>
        </p:grpSpPr>
        <p:sp>
          <p:nvSpPr>
            <p:cNvPr id="7" name="Rectangle 6"/>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4" action="ppaction://hlinksldjump"/>
                </a:rPr>
                <a:t>MORE</a:t>
              </a:r>
              <a:endParaRPr lang="en-US" sz="1200" b="1" dirty="0">
                <a:solidFill>
                  <a:srgbClr val="000000"/>
                </a:solidFill>
              </a:endParaRPr>
            </a:p>
          </p:txBody>
        </p:sp>
        <p:sp>
          <p:nvSpPr>
            <p:cNvPr id="8" name="Isosceles Triangle 7"/>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      Electro-Optical (EO) Imagery</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IAA and ISR</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Department of Defense (</a:t>
            </a:r>
            <a:r>
              <a:rPr lang="en-US" dirty="0" err="1" smtClean="0"/>
              <a:t>DoD</a:t>
            </a:r>
            <a:r>
              <a:rPr lang="en-US" dirty="0" smtClean="0"/>
              <a:t>) forces involved in Defense Support to Civil Authorities (DSCA) conduct "incident awareness and assessment” (IAA), which is similar to intelligence, surveillance, and reconnaissance (ISR) operations used by </a:t>
            </a:r>
            <a:r>
              <a:rPr lang="en-US" dirty="0" err="1" smtClean="0"/>
              <a:t>DoD</a:t>
            </a:r>
            <a:r>
              <a:rPr lang="en-US" dirty="0" smtClean="0"/>
              <a:t> forces in combat.</a:t>
            </a:r>
          </a:p>
          <a:p>
            <a:pPr>
              <a:buNone/>
            </a:pPr>
            <a:endParaRPr lang="en-US" dirty="0" smtClean="0"/>
          </a:p>
          <a:p>
            <a:pPr>
              <a:buFont typeface="Wingdings" pitchFamily="2" charset="2"/>
              <a:buChar char="§"/>
            </a:pPr>
            <a:r>
              <a:rPr lang="en-US" dirty="0" smtClean="0"/>
              <a:t> ISR is an </a:t>
            </a:r>
            <a:r>
              <a:rPr lang="en-US" u="sng" dirty="0" smtClean="0"/>
              <a:t>integrated Intelligence and operations function</a:t>
            </a:r>
            <a:r>
              <a:rPr lang="en-US" dirty="0" smtClean="0"/>
              <a:t> that is conducted by ISR assets, systems, resources, or capabilities consisting of platforms and packages.</a:t>
            </a:r>
          </a:p>
          <a:p>
            <a:pPr>
              <a:buNone/>
            </a:pPr>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bwMode="auto">
          <a:xfrm>
            <a:off x="0" y="1371600"/>
            <a:ext cx="9144000" cy="3486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smtClean="0"/>
              <a:t>Description:  </a:t>
            </a:r>
          </a:p>
          <a:p>
            <a:pPr lvl="1" eaLnBrk="1" hangingPunct="1"/>
            <a:r>
              <a:rPr lang="en-US" sz="1800" smtClean="0"/>
              <a:t>Airborne infrared sensor providing the measurement of an object’s thermal energy against its background in low light and night conditions </a:t>
            </a:r>
          </a:p>
          <a:p>
            <a:pPr eaLnBrk="1" hangingPunct="1"/>
            <a:r>
              <a:rPr lang="en-US" sz="2000" smtClean="0"/>
              <a:t>IR Uses:</a:t>
            </a:r>
          </a:p>
          <a:p>
            <a:pPr lvl="1" eaLnBrk="1" hangingPunct="1"/>
            <a:r>
              <a:rPr lang="en-US" sz="1800" smtClean="0"/>
              <a:t>Damage assessment</a:t>
            </a:r>
          </a:p>
          <a:p>
            <a:pPr lvl="1" eaLnBrk="1" hangingPunct="1"/>
            <a:r>
              <a:rPr lang="en-US" sz="1800" smtClean="0"/>
              <a:t>Situational awareness</a:t>
            </a:r>
          </a:p>
          <a:p>
            <a:pPr lvl="1" eaLnBrk="1" hangingPunct="1"/>
            <a:r>
              <a:rPr lang="en-US" sz="1800" smtClean="0"/>
              <a:t>Infrastructure</a:t>
            </a:r>
          </a:p>
          <a:p>
            <a:pPr lvl="1" eaLnBrk="1" hangingPunct="1"/>
            <a:r>
              <a:rPr lang="en-US" sz="1800" smtClean="0"/>
              <a:t>Fire location identification</a:t>
            </a:r>
          </a:p>
        </p:txBody>
      </p:sp>
      <p:pic>
        <p:nvPicPr>
          <p:cNvPr id="22532" name="Picture 6" descr="74_Poomacha_Fire_21__FX71002_058"/>
          <p:cNvPicPr>
            <a:picLocks noChangeAspect="1" noChangeArrowheads="1"/>
          </p:cNvPicPr>
          <p:nvPr/>
        </p:nvPicPr>
        <p:blipFill>
          <a:blip r:embed="rId2" cstate="print"/>
          <a:srcRect/>
          <a:stretch>
            <a:fillRect/>
          </a:stretch>
        </p:blipFill>
        <p:spPr bwMode="auto">
          <a:xfrm>
            <a:off x="5056188" y="2335213"/>
            <a:ext cx="4044950" cy="2617787"/>
          </a:xfrm>
          <a:prstGeom prst="rect">
            <a:avLst/>
          </a:prstGeom>
          <a:noFill/>
          <a:ln w="9525">
            <a:solidFill>
              <a:schemeClr val="tx1"/>
            </a:solidFill>
            <a:miter lim="800000"/>
            <a:headEnd/>
            <a:tailEnd/>
          </a:ln>
        </p:spPr>
      </p:pic>
      <p:sp>
        <p:nvSpPr>
          <p:cNvPr id="7" name="Rectangle 3"/>
          <p:cNvSpPr txBox="1">
            <a:spLocks noChangeArrowheads="1"/>
          </p:cNvSpPr>
          <p:nvPr/>
        </p:nvSpPr>
        <p:spPr bwMode="auto">
          <a:xfrm>
            <a:off x="0" y="4591050"/>
            <a:ext cx="8534400" cy="3562350"/>
          </a:xfrm>
          <a:prstGeom prst="rect">
            <a:avLst/>
          </a:prstGeom>
          <a:noFill/>
          <a:ln w="9525">
            <a:noFill/>
            <a:miter lim="800000"/>
            <a:headEnd/>
            <a:tailEnd/>
          </a:ln>
        </p:spPr>
        <p:txBody>
          <a:bodyPr/>
          <a:lstStyle/>
          <a:p>
            <a:pPr marL="342900" indent="-342900">
              <a:spcBef>
                <a:spcPct val="20000"/>
              </a:spcBef>
              <a:buFontTx/>
              <a:buChar char="•"/>
              <a:defRPr/>
            </a:pPr>
            <a:r>
              <a:rPr lang="en-US" sz="2000" b="1" kern="0" dirty="0">
                <a:latin typeface="+mn-lt"/>
              </a:rPr>
              <a:t>IR Capable Platforms:</a:t>
            </a:r>
            <a:endParaRPr lang="en-US" sz="1800" kern="0" dirty="0">
              <a:latin typeface="+mn-lt"/>
            </a:endParaRPr>
          </a:p>
          <a:p>
            <a:pPr marL="742950" lvl="1" indent="-285750">
              <a:spcBef>
                <a:spcPct val="20000"/>
              </a:spcBef>
              <a:buFontTx/>
              <a:buChar char="–"/>
              <a:defRPr/>
            </a:pPr>
            <a:r>
              <a:rPr lang="en-US" sz="1800" kern="0" dirty="0">
                <a:latin typeface="+mn-lt"/>
              </a:rPr>
              <a:t>RQ-1/9 Predator Unmanned Aerial System [UAS] (DoD)</a:t>
            </a:r>
          </a:p>
          <a:p>
            <a:pPr marL="742950" lvl="1" indent="-285750">
              <a:spcBef>
                <a:spcPct val="20000"/>
              </a:spcBef>
              <a:buFontTx/>
              <a:buChar char="–"/>
              <a:defRPr/>
            </a:pPr>
            <a:r>
              <a:rPr lang="en-US" sz="1800" kern="0" dirty="0">
                <a:latin typeface="+mn-lt"/>
              </a:rPr>
              <a:t>C-130 Shadow Harvest (DoD)</a:t>
            </a:r>
          </a:p>
          <a:p>
            <a:pPr marL="742950" lvl="1" indent="-285750">
              <a:spcBef>
                <a:spcPct val="20000"/>
              </a:spcBef>
              <a:buFontTx/>
              <a:buChar char="–"/>
              <a:defRPr/>
            </a:pPr>
            <a:r>
              <a:rPr lang="en-US" sz="1800" kern="0" dirty="0">
                <a:latin typeface="+mn-lt"/>
              </a:rPr>
              <a:t>U-2 SYERS II/IIA(DoD)</a:t>
            </a:r>
          </a:p>
          <a:p>
            <a:pPr marL="742950" lvl="1" indent="-285750">
              <a:spcBef>
                <a:spcPct val="20000"/>
              </a:spcBef>
              <a:buFontTx/>
              <a:buChar char="–"/>
              <a:defRPr/>
            </a:pPr>
            <a:r>
              <a:rPr lang="en-US" sz="1800" kern="0" dirty="0">
                <a:latin typeface="+mn-lt"/>
              </a:rPr>
              <a:t>RQ-4 Global Hawk UAS (DoD)</a:t>
            </a:r>
          </a:p>
          <a:p>
            <a:pPr marL="742950" lvl="1" indent="-285750">
              <a:spcBef>
                <a:spcPct val="20000"/>
              </a:spcBef>
              <a:buFontTx/>
              <a:buChar char="–"/>
              <a:defRPr/>
            </a:pPr>
            <a:r>
              <a:rPr lang="en-US" sz="1800" kern="0" dirty="0">
                <a:latin typeface="+mn-lt"/>
              </a:rPr>
              <a:t>Most FMV Platforms</a:t>
            </a:r>
          </a:p>
          <a:p>
            <a:pPr marL="742950" lvl="1" indent="-285750">
              <a:spcBef>
                <a:spcPct val="20000"/>
              </a:spcBef>
              <a:buFontTx/>
              <a:buChar char="–"/>
              <a:defRPr/>
            </a:pPr>
            <a:endParaRPr lang="en-US" sz="2000" kern="0" dirty="0">
              <a:latin typeface="+mn-lt"/>
            </a:endParaRPr>
          </a:p>
        </p:txBody>
      </p:sp>
      <p:grpSp>
        <p:nvGrpSpPr>
          <p:cNvPr id="2" name="Group 5"/>
          <p:cNvGrpSpPr>
            <a:grpSpLocks/>
          </p:cNvGrpSpPr>
          <p:nvPr/>
        </p:nvGrpSpPr>
        <p:grpSpPr bwMode="auto">
          <a:xfrm>
            <a:off x="7315200" y="6553200"/>
            <a:ext cx="1524000" cy="228600"/>
            <a:chOff x="3962400" y="6477000"/>
            <a:chExt cx="1524000" cy="228600"/>
          </a:xfrm>
        </p:grpSpPr>
        <p:sp>
          <p:nvSpPr>
            <p:cNvPr id="8" name="Rectangle 7"/>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3" action="ppaction://hlinksldjump"/>
                </a:rPr>
                <a:t>MORE</a:t>
              </a:r>
              <a:endParaRPr lang="en-US" sz="1200" b="1" dirty="0">
                <a:solidFill>
                  <a:srgbClr val="000000"/>
                </a:solidFill>
              </a:endParaRPr>
            </a:p>
          </p:txBody>
        </p:sp>
        <p:sp>
          <p:nvSpPr>
            <p:cNvPr id="9" name="Isosceles Triangle 8"/>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Infrared (IR) Imagery</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sz="half" idx="1"/>
          </p:nvPr>
        </p:nvSpPr>
        <p:spPr bwMode="auto">
          <a:xfrm>
            <a:off x="76200" y="1314450"/>
            <a:ext cx="8839200" cy="5543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000" b="1" dirty="0" smtClean="0"/>
              <a:t>Description</a:t>
            </a:r>
            <a:r>
              <a:rPr lang="en-US" sz="2000" dirty="0" smtClean="0"/>
              <a:t>:  </a:t>
            </a:r>
          </a:p>
          <a:p>
            <a:pPr lvl="1" eaLnBrk="1" hangingPunct="1">
              <a:lnSpc>
                <a:spcPct val="90000"/>
              </a:lnSpc>
            </a:pPr>
            <a:r>
              <a:rPr lang="en-US" sz="1800" b="0" dirty="0" smtClean="0"/>
              <a:t>Airborne sensor providing near real time (NRT) streaming video to the customer for situational awareness</a:t>
            </a:r>
          </a:p>
          <a:p>
            <a:pPr eaLnBrk="1" hangingPunct="1">
              <a:lnSpc>
                <a:spcPct val="90000"/>
              </a:lnSpc>
            </a:pPr>
            <a:r>
              <a:rPr lang="en-US" sz="2000" b="1" dirty="0" smtClean="0"/>
              <a:t>Uses:</a:t>
            </a:r>
          </a:p>
          <a:p>
            <a:pPr lvl="1" eaLnBrk="1" hangingPunct="1">
              <a:lnSpc>
                <a:spcPct val="90000"/>
              </a:lnSpc>
            </a:pPr>
            <a:r>
              <a:rPr lang="en-US" sz="1800" b="0" dirty="0" smtClean="0"/>
              <a:t>Search and Rescue (SAR)</a:t>
            </a:r>
          </a:p>
          <a:p>
            <a:pPr lvl="1" eaLnBrk="1" hangingPunct="1">
              <a:lnSpc>
                <a:spcPct val="90000"/>
              </a:lnSpc>
            </a:pPr>
            <a:r>
              <a:rPr lang="en-US" sz="1800" b="0" dirty="0" smtClean="0"/>
              <a:t>Lines of Communication (LOC)</a:t>
            </a:r>
          </a:p>
          <a:p>
            <a:pPr lvl="1" eaLnBrk="1" hangingPunct="1">
              <a:lnSpc>
                <a:spcPct val="90000"/>
              </a:lnSpc>
            </a:pPr>
            <a:r>
              <a:rPr lang="en-US" sz="1800" b="0" dirty="0" smtClean="0"/>
              <a:t>Initial Damage Assessment (DA)</a:t>
            </a:r>
          </a:p>
          <a:p>
            <a:pPr lvl="1" eaLnBrk="1" hangingPunct="1">
              <a:lnSpc>
                <a:spcPct val="90000"/>
              </a:lnSpc>
            </a:pPr>
            <a:r>
              <a:rPr lang="en-US" sz="1800" b="0" dirty="0" smtClean="0"/>
              <a:t>Fire Perimeter Identification</a:t>
            </a:r>
          </a:p>
          <a:p>
            <a:pPr lvl="1" eaLnBrk="1" hangingPunct="1">
              <a:lnSpc>
                <a:spcPct val="90000"/>
              </a:lnSpc>
            </a:pPr>
            <a:r>
              <a:rPr lang="en-US" sz="1800" b="0" dirty="0" smtClean="0"/>
              <a:t>Situational Awareness (SA)</a:t>
            </a:r>
          </a:p>
          <a:p>
            <a:pPr eaLnBrk="1" hangingPunct="1">
              <a:lnSpc>
                <a:spcPct val="90000"/>
              </a:lnSpc>
            </a:pPr>
            <a:r>
              <a:rPr lang="en-US" sz="2000" b="1" dirty="0" smtClean="0"/>
              <a:t>FMV Capable Platforms:</a:t>
            </a:r>
          </a:p>
          <a:p>
            <a:pPr lvl="1" eaLnBrk="1" hangingPunct="1">
              <a:lnSpc>
                <a:spcPct val="90000"/>
              </a:lnSpc>
            </a:pPr>
            <a:r>
              <a:rPr lang="en-US" sz="1800" b="0" dirty="0" smtClean="0"/>
              <a:t>RC-26B (ANG)</a:t>
            </a:r>
          </a:p>
          <a:p>
            <a:pPr lvl="1" eaLnBrk="1" hangingPunct="1">
              <a:lnSpc>
                <a:spcPct val="90000"/>
              </a:lnSpc>
            </a:pPr>
            <a:r>
              <a:rPr lang="en-US" sz="1800" b="0" dirty="0" smtClean="0"/>
              <a:t>OH-58 (ANG)</a:t>
            </a:r>
          </a:p>
          <a:p>
            <a:pPr lvl="1" eaLnBrk="1" hangingPunct="1">
              <a:lnSpc>
                <a:spcPct val="90000"/>
              </a:lnSpc>
            </a:pPr>
            <a:r>
              <a:rPr lang="en-US" sz="1800" b="0" dirty="0" smtClean="0"/>
              <a:t>C-130 Scathe View (NV ANG)</a:t>
            </a:r>
          </a:p>
          <a:p>
            <a:pPr lvl="1" eaLnBrk="1" hangingPunct="1">
              <a:lnSpc>
                <a:spcPct val="90000"/>
              </a:lnSpc>
            </a:pPr>
            <a:r>
              <a:rPr lang="en-US" sz="1800" b="0" dirty="0" smtClean="0"/>
              <a:t>RQ-1/9 Predator (DoD- USAF) (CBP)</a:t>
            </a:r>
          </a:p>
          <a:p>
            <a:pPr lvl="1" eaLnBrk="1" hangingPunct="1">
              <a:lnSpc>
                <a:spcPct val="90000"/>
              </a:lnSpc>
            </a:pPr>
            <a:r>
              <a:rPr lang="en-US" sz="1800" b="0" dirty="0" smtClean="0"/>
              <a:t>P-3 AIP (DoD- USN) (CBP)</a:t>
            </a:r>
            <a:endParaRPr lang="en-US" sz="2000" b="0" dirty="0" smtClean="0"/>
          </a:p>
          <a:p>
            <a:pPr lvl="1" eaLnBrk="1" hangingPunct="1">
              <a:lnSpc>
                <a:spcPct val="90000"/>
              </a:lnSpc>
            </a:pPr>
            <a:endParaRPr lang="en-US" sz="1800" b="0" dirty="0" smtClean="0"/>
          </a:p>
          <a:p>
            <a:pPr lvl="1" eaLnBrk="1" hangingPunct="1">
              <a:lnSpc>
                <a:spcPct val="90000"/>
              </a:lnSpc>
            </a:pPr>
            <a:endParaRPr lang="en-US" sz="1800" b="0" dirty="0" smtClean="0"/>
          </a:p>
        </p:txBody>
      </p:sp>
      <p:pic>
        <p:nvPicPr>
          <p:cNvPr id="232476" name="Wescam Manpack Mpeg 1 040709_105056.m1v">
            <a:hlinkClick r:id="" action="ppaction://media"/>
          </p:cNvPr>
          <p:cNvPicPr>
            <a:picLocks noGrp="1" noRot="1" noChangeAspect="1" noChangeArrowheads="1"/>
          </p:cNvPicPr>
          <p:nvPr>
            <p:ph sz="half" idx="2"/>
            <a:videoFile r:link="rId1"/>
          </p:nvPr>
        </p:nvPicPr>
        <p:blipFill>
          <a:blip r:embed="rId4" cstate="print"/>
          <a:srcRect/>
          <a:stretch>
            <a:fillRect/>
          </a:stretch>
        </p:blipFill>
        <p:spPr bwMode="auto">
          <a:xfrm>
            <a:off x="5156200" y="2438400"/>
            <a:ext cx="3911600" cy="2667000"/>
          </a:xfrm>
          <a:noFill/>
          <a:ln>
            <a:solidFill>
              <a:schemeClr val="tx1"/>
            </a:solidFill>
            <a:miter lim="800000"/>
            <a:headEnd/>
            <a:tailEnd/>
          </a:ln>
        </p:spPr>
      </p:pic>
      <p:sp>
        <p:nvSpPr>
          <p:cNvPr id="10"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Full Motion Video (FMV)</a:t>
            </a:r>
            <a:endParaRPr lang="en-US" sz="3600" b="1" dirty="0">
              <a:solidFill>
                <a:srgbClr val="000099"/>
              </a:solidFill>
              <a:effectLst>
                <a:outerShdw blurRad="38100" dist="38100" dir="2700000" algn="tl">
                  <a:srgbClr val="C0C0C0"/>
                </a:outerShdw>
              </a:effectLst>
              <a:latin typeface="+mj-lt"/>
            </a:endParaRPr>
          </a:p>
        </p:txBody>
      </p:sp>
      <p:grpSp>
        <p:nvGrpSpPr>
          <p:cNvPr id="2" name="Group 5"/>
          <p:cNvGrpSpPr>
            <a:grpSpLocks/>
          </p:cNvGrpSpPr>
          <p:nvPr/>
        </p:nvGrpSpPr>
        <p:grpSpPr bwMode="auto">
          <a:xfrm>
            <a:off x="7315200" y="6553200"/>
            <a:ext cx="1524000" cy="228600"/>
            <a:chOff x="3962400" y="6477000"/>
            <a:chExt cx="1524000" cy="228600"/>
          </a:xfrm>
        </p:grpSpPr>
        <p:sp>
          <p:nvSpPr>
            <p:cNvPr id="12" name="Rectangle 11">
              <a:hlinkClick r:id="" action="ppaction://hlinkshowjump?jump=nextslide"/>
            </p:cNvPr>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5" action="ppaction://hlinksldjump"/>
                </a:rPr>
                <a:t>MORE</a:t>
              </a:r>
              <a:endParaRPr lang="en-US" sz="1200" b="1" dirty="0">
                <a:solidFill>
                  <a:srgbClr val="000000"/>
                </a:solidFill>
              </a:endParaRPr>
            </a:p>
          </p:txBody>
        </p:sp>
        <p:sp>
          <p:nvSpPr>
            <p:cNvPr id="13" name="Isosceles Triangle 12"/>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3247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smtClean="0"/>
              <a:t>H/MSI Description: </a:t>
            </a:r>
          </a:p>
          <a:p>
            <a:pPr lvl="1" eaLnBrk="1" hangingPunct="1">
              <a:lnSpc>
                <a:spcPct val="80000"/>
              </a:lnSpc>
            </a:pPr>
            <a:r>
              <a:rPr lang="en-US" sz="1800" smtClean="0"/>
              <a:t>Airborne sensor that detects and/or gathers reflected radiation (light) from man-made or natural objects on the ground. Can detect specific spectral signatures, spectral anomalies and changes</a:t>
            </a:r>
          </a:p>
          <a:p>
            <a:pPr lvl="1" eaLnBrk="1" hangingPunct="1">
              <a:lnSpc>
                <a:spcPct val="80000"/>
              </a:lnSpc>
            </a:pPr>
            <a:endParaRPr lang="en-US" sz="2000" smtClean="0"/>
          </a:p>
          <a:p>
            <a:pPr eaLnBrk="1" hangingPunct="1">
              <a:lnSpc>
                <a:spcPct val="80000"/>
              </a:lnSpc>
            </a:pPr>
            <a:r>
              <a:rPr lang="en-US" sz="2000" smtClean="0"/>
              <a:t>H/MSI Uses:</a:t>
            </a:r>
          </a:p>
          <a:p>
            <a:pPr lvl="1" eaLnBrk="1" hangingPunct="1">
              <a:lnSpc>
                <a:spcPct val="80000"/>
              </a:lnSpc>
            </a:pPr>
            <a:r>
              <a:rPr lang="en-US" sz="1800" smtClean="0"/>
              <a:t>Change detection</a:t>
            </a:r>
          </a:p>
          <a:p>
            <a:pPr lvl="1" eaLnBrk="1" hangingPunct="1">
              <a:lnSpc>
                <a:spcPct val="80000"/>
              </a:lnSpc>
            </a:pPr>
            <a:r>
              <a:rPr lang="en-US" sz="1800" smtClean="0"/>
              <a:t>Specific signature identification </a:t>
            </a:r>
          </a:p>
          <a:p>
            <a:pPr lvl="1" eaLnBrk="1" hangingPunct="1">
              <a:lnSpc>
                <a:spcPct val="80000"/>
              </a:lnSpc>
            </a:pPr>
            <a:endParaRPr lang="en-US" sz="2000" smtClean="0"/>
          </a:p>
          <a:p>
            <a:pPr eaLnBrk="1" hangingPunct="1"/>
            <a:r>
              <a:rPr lang="en-US" sz="2000" smtClean="0"/>
              <a:t>HSI Capable Aircraft:</a:t>
            </a:r>
          </a:p>
          <a:p>
            <a:pPr lvl="1" eaLnBrk="1" hangingPunct="1"/>
            <a:r>
              <a:rPr lang="en-US" sz="1800" smtClean="0"/>
              <a:t>Air Force Auxiliary “ARCHER” (CAP)</a:t>
            </a:r>
          </a:p>
          <a:p>
            <a:pPr eaLnBrk="1" hangingPunct="1"/>
            <a:r>
              <a:rPr lang="en-US" sz="2000" smtClean="0"/>
              <a:t>MSI Capable Aircraft:</a:t>
            </a:r>
          </a:p>
          <a:p>
            <a:pPr lvl="1" eaLnBrk="1" hangingPunct="1"/>
            <a:r>
              <a:rPr lang="en-US" sz="1800" smtClean="0"/>
              <a:t>C-130 Shadow Harvest (test phase)</a:t>
            </a:r>
          </a:p>
          <a:p>
            <a:pPr lvl="1" eaLnBrk="1" hangingPunct="1"/>
            <a:r>
              <a:rPr lang="en-US" sz="1800" smtClean="0"/>
              <a:t>U-2 SYERS II/IIA (DoD)</a:t>
            </a:r>
          </a:p>
          <a:p>
            <a:pPr eaLnBrk="1" hangingPunct="1">
              <a:lnSpc>
                <a:spcPct val="80000"/>
              </a:lnSpc>
            </a:pPr>
            <a:endParaRPr lang="en-US" smtClean="0"/>
          </a:p>
        </p:txBody>
      </p:sp>
      <p:pic>
        <p:nvPicPr>
          <p:cNvPr id="24580" name="Picture 5" descr="Hypers9"/>
          <p:cNvPicPr>
            <a:picLocks noChangeAspect="1" noChangeArrowheads="1"/>
          </p:cNvPicPr>
          <p:nvPr/>
        </p:nvPicPr>
        <p:blipFill>
          <a:blip r:embed="rId2" cstate="print"/>
          <a:srcRect/>
          <a:stretch>
            <a:fillRect/>
          </a:stretch>
        </p:blipFill>
        <p:spPr bwMode="auto">
          <a:xfrm>
            <a:off x="5715000" y="2809875"/>
            <a:ext cx="3352800" cy="3195638"/>
          </a:xfrm>
          <a:prstGeom prst="rect">
            <a:avLst/>
          </a:prstGeom>
          <a:noFill/>
          <a:ln w="9525">
            <a:solidFill>
              <a:schemeClr val="tx1"/>
            </a:solidFill>
            <a:miter lim="800000"/>
            <a:headEnd/>
            <a:tailEnd/>
          </a:ln>
        </p:spPr>
      </p:pic>
      <p:grpSp>
        <p:nvGrpSpPr>
          <p:cNvPr id="2" name="Group 4"/>
          <p:cNvGrpSpPr>
            <a:grpSpLocks/>
          </p:cNvGrpSpPr>
          <p:nvPr/>
        </p:nvGrpSpPr>
        <p:grpSpPr bwMode="auto">
          <a:xfrm>
            <a:off x="7315200" y="6553200"/>
            <a:ext cx="1524000" cy="228600"/>
            <a:chOff x="3962400" y="6477000"/>
            <a:chExt cx="1524000" cy="228600"/>
          </a:xfrm>
        </p:grpSpPr>
        <p:sp>
          <p:nvSpPr>
            <p:cNvPr id="6" name="Rectangle 5"/>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3" action="ppaction://hlinksldjump"/>
                </a:rPr>
                <a:t>MORE</a:t>
              </a:r>
              <a:endParaRPr lang="en-US" sz="1200" b="1" dirty="0">
                <a:solidFill>
                  <a:srgbClr val="000000"/>
                </a:solidFill>
              </a:endParaRPr>
            </a:p>
          </p:txBody>
        </p:sp>
        <p:sp>
          <p:nvSpPr>
            <p:cNvPr id="7" name="Isosceles Triangle 6"/>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      Hyper/Multi-Spectral Imaging (HIS/MSI)</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bwMode="auto">
          <a:xfrm>
            <a:off x="0" y="1314450"/>
            <a:ext cx="8839200" cy="5543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smtClean="0"/>
              <a:t>Description:</a:t>
            </a:r>
          </a:p>
          <a:p>
            <a:pPr lvl="1" eaLnBrk="1" hangingPunct="1"/>
            <a:r>
              <a:rPr lang="en-US" sz="2000" smtClean="0"/>
              <a:t>Airborne sensor used to collect reflected energy to form an image. It can photograph any time of the day or night and can “see” through cloudy, dusty, and smoky conditions</a:t>
            </a:r>
          </a:p>
          <a:p>
            <a:pPr eaLnBrk="1" hangingPunct="1"/>
            <a:r>
              <a:rPr lang="en-US" sz="2000" smtClean="0"/>
              <a:t>SAR Uses:</a:t>
            </a:r>
          </a:p>
          <a:p>
            <a:pPr lvl="1" eaLnBrk="1" hangingPunct="1"/>
            <a:r>
              <a:rPr lang="en-US" sz="2000" smtClean="0"/>
              <a:t>Lines of Communication (LOC) Analysis</a:t>
            </a:r>
          </a:p>
          <a:p>
            <a:pPr lvl="1" eaLnBrk="1" hangingPunct="1"/>
            <a:r>
              <a:rPr lang="en-US" sz="2000" smtClean="0"/>
              <a:t>Initial Damage Assessment (DA)</a:t>
            </a:r>
          </a:p>
          <a:p>
            <a:pPr lvl="1" eaLnBrk="1" hangingPunct="1"/>
            <a:endParaRPr lang="en-US" sz="2000" smtClean="0"/>
          </a:p>
        </p:txBody>
      </p:sp>
      <p:pic>
        <p:nvPicPr>
          <p:cNvPr id="25604" name="Picture 4"/>
          <p:cNvPicPr>
            <a:picLocks noChangeAspect="1" noChangeArrowheads="1"/>
          </p:cNvPicPr>
          <p:nvPr/>
        </p:nvPicPr>
        <p:blipFill>
          <a:blip r:embed="rId2" cstate="print"/>
          <a:srcRect/>
          <a:stretch>
            <a:fillRect/>
          </a:stretch>
        </p:blipFill>
        <p:spPr bwMode="auto">
          <a:xfrm>
            <a:off x="5443538" y="2438400"/>
            <a:ext cx="3657600" cy="2743200"/>
          </a:xfrm>
          <a:prstGeom prst="rect">
            <a:avLst/>
          </a:prstGeom>
          <a:noFill/>
          <a:ln w="9525">
            <a:solidFill>
              <a:schemeClr val="tx1"/>
            </a:solidFill>
            <a:miter lim="800000"/>
            <a:headEnd/>
            <a:tailEnd/>
          </a:ln>
        </p:spPr>
      </p:pic>
      <p:sp>
        <p:nvSpPr>
          <p:cNvPr id="5" name="Rectangle 3"/>
          <p:cNvSpPr txBox="1">
            <a:spLocks noChangeArrowheads="1"/>
          </p:cNvSpPr>
          <p:nvPr/>
        </p:nvSpPr>
        <p:spPr bwMode="auto">
          <a:xfrm>
            <a:off x="0" y="3962400"/>
            <a:ext cx="8534400" cy="2895600"/>
          </a:xfrm>
          <a:prstGeom prst="rect">
            <a:avLst/>
          </a:prstGeom>
          <a:noFill/>
          <a:ln w="9525">
            <a:noFill/>
            <a:miter lim="800000"/>
            <a:headEnd/>
            <a:tailEnd/>
          </a:ln>
        </p:spPr>
        <p:txBody>
          <a:bodyPr/>
          <a:lstStyle/>
          <a:p>
            <a:pPr marL="342900" indent="-342900">
              <a:spcBef>
                <a:spcPct val="20000"/>
              </a:spcBef>
              <a:buFontTx/>
              <a:buChar char="•"/>
              <a:defRPr/>
            </a:pPr>
            <a:r>
              <a:rPr lang="en-US" sz="2000" b="1" kern="0" dirty="0">
                <a:latin typeface="+mn-lt"/>
              </a:rPr>
              <a:t>SAR Capable Aircraft:</a:t>
            </a:r>
          </a:p>
          <a:p>
            <a:pPr marL="742950" lvl="1" indent="-285750">
              <a:spcBef>
                <a:spcPct val="20000"/>
              </a:spcBef>
              <a:buFontTx/>
              <a:buChar char="–"/>
              <a:defRPr/>
            </a:pPr>
            <a:r>
              <a:rPr lang="en-US" sz="1800" kern="0" dirty="0">
                <a:latin typeface="+mn-lt"/>
              </a:rPr>
              <a:t>P-3 AIP (DoD)</a:t>
            </a:r>
          </a:p>
          <a:p>
            <a:pPr marL="742950" lvl="1" indent="-285750">
              <a:spcBef>
                <a:spcPct val="20000"/>
              </a:spcBef>
              <a:buFontTx/>
              <a:buChar char="–"/>
              <a:defRPr/>
            </a:pPr>
            <a:r>
              <a:rPr lang="en-US" sz="1800" kern="0" dirty="0">
                <a:latin typeface="+mn-lt"/>
              </a:rPr>
              <a:t>C-130 Shadow Harvest (DoD)</a:t>
            </a:r>
          </a:p>
          <a:p>
            <a:pPr marL="742950" lvl="1" indent="-285750">
              <a:spcBef>
                <a:spcPct val="20000"/>
              </a:spcBef>
              <a:buFontTx/>
              <a:buChar char="–"/>
              <a:defRPr/>
            </a:pPr>
            <a:r>
              <a:rPr lang="en-US" sz="1800" kern="0" dirty="0">
                <a:latin typeface="+mn-lt"/>
              </a:rPr>
              <a:t>U-2 ASARS (DoD)</a:t>
            </a:r>
          </a:p>
          <a:p>
            <a:pPr marL="742950" lvl="1" indent="-285750">
              <a:spcBef>
                <a:spcPct val="20000"/>
              </a:spcBef>
              <a:buFontTx/>
              <a:buChar char="–"/>
              <a:defRPr/>
            </a:pPr>
            <a:r>
              <a:rPr lang="en-US" sz="1800" kern="0" dirty="0">
                <a:latin typeface="+mn-lt"/>
              </a:rPr>
              <a:t>RQ-4 Global Hawk UAS (DoD)</a:t>
            </a:r>
          </a:p>
          <a:p>
            <a:pPr marL="742950" lvl="1" indent="-285750">
              <a:spcBef>
                <a:spcPct val="20000"/>
              </a:spcBef>
              <a:buFontTx/>
              <a:buChar char="–"/>
              <a:defRPr/>
            </a:pPr>
            <a:r>
              <a:rPr lang="en-US" sz="1800" kern="0" dirty="0"/>
              <a:t>RQ-1/9 Predator Unmanned Aerial System [UAS] (DoD)</a:t>
            </a:r>
          </a:p>
          <a:p>
            <a:pPr marL="742950" lvl="1" indent="-285750">
              <a:spcBef>
                <a:spcPct val="20000"/>
              </a:spcBef>
              <a:buFontTx/>
              <a:buChar char="–"/>
              <a:defRPr/>
            </a:pPr>
            <a:endParaRPr lang="en-US" sz="2000" kern="0" dirty="0">
              <a:latin typeface="+mn-lt"/>
            </a:endParaRPr>
          </a:p>
        </p:txBody>
      </p:sp>
      <p:grpSp>
        <p:nvGrpSpPr>
          <p:cNvPr id="2" name="Group 11"/>
          <p:cNvGrpSpPr>
            <a:grpSpLocks/>
          </p:cNvGrpSpPr>
          <p:nvPr/>
        </p:nvGrpSpPr>
        <p:grpSpPr bwMode="auto">
          <a:xfrm>
            <a:off x="7315200" y="6553200"/>
            <a:ext cx="1524000" cy="228600"/>
            <a:chOff x="3962400" y="6477000"/>
            <a:chExt cx="1524000" cy="228600"/>
          </a:xfrm>
        </p:grpSpPr>
        <p:sp>
          <p:nvSpPr>
            <p:cNvPr id="13" name="Rectangle 12"/>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3" action="ppaction://hlinksldjump"/>
                </a:rPr>
                <a:t>BACK</a:t>
              </a:r>
              <a:endParaRPr lang="en-US" sz="1200" b="1" dirty="0">
                <a:solidFill>
                  <a:srgbClr val="000000"/>
                </a:solidFill>
              </a:endParaRPr>
            </a:p>
          </p:txBody>
        </p:sp>
        <p:sp>
          <p:nvSpPr>
            <p:cNvPr id="14" name="Isosceles Triangle 13"/>
            <p:cNvSpPr/>
            <p:nvPr/>
          </p:nvSpPr>
          <p:spPr>
            <a:xfrm rot="16200000">
              <a:off x="4033837" y="6515096"/>
              <a:ext cx="152400" cy="152400"/>
            </a:xfrm>
            <a:prstGeom prst="triangl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Synthetic Aperture Radar</a:t>
            </a:r>
          </a:p>
          <a:p>
            <a:pPr algn="ctr">
              <a:lnSpc>
                <a:spcPct val="90000"/>
              </a:lnSpc>
              <a:defRPr/>
            </a:pPr>
            <a:r>
              <a:rPr lang="en-US" sz="3600" b="1" dirty="0" smtClean="0">
                <a:solidFill>
                  <a:srgbClr val="000099"/>
                </a:solidFill>
                <a:effectLst>
                  <a:outerShdw blurRad="38100" dist="38100" dir="2700000" algn="tl">
                    <a:srgbClr val="C0C0C0"/>
                  </a:outerShdw>
                </a:effectLst>
                <a:latin typeface="+mj-lt"/>
              </a:rPr>
              <a:t> (SAR)</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000" smtClean="0"/>
              <a:t>Simply stated a collection requirement is:</a:t>
            </a:r>
          </a:p>
          <a:p>
            <a:pPr lvl="1"/>
            <a:r>
              <a:rPr lang="en-US" sz="1800" smtClean="0"/>
              <a:t>An identified need for information which requires the collection of data in order to be answered</a:t>
            </a:r>
          </a:p>
          <a:p>
            <a:endParaRPr lang="en-US" smtClean="0"/>
          </a:p>
          <a:p>
            <a:r>
              <a:rPr lang="en-US" sz="2000" smtClean="0"/>
              <a:t>Types of collection requirements include:</a:t>
            </a:r>
          </a:p>
          <a:p>
            <a:pPr lvl="1" eaLnBrk="1" hangingPunct="1"/>
            <a:r>
              <a:rPr lang="en-US" sz="1800" b="1" smtClean="0"/>
              <a:t>Standing or Pre-Planned</a:t>
            </a:r>
          </a:p>
          <a:p>
            <a:pPr lvl="2" eaLnBrk="1" hangingPunct="1"/>
            <a:r>
              <a:rPr lang="en-US" sz="1800" smtClean="0"/>
              <a:t>Requirements pre-identified before collection efforts takes place</a:t>
            </a:r>
          </a:p>
          <a:p>
            <a:pPr lvl="1" eaLnBrk="1" hangingPunct="1"/>
            <a:r>
              <a:rPr lang="en-US" sz="2000" b="1" smtClean="0"/>
              <a:t>Ad Hoc</a:t>
            </a:r>
          </a:p>
          <a:p>
            <a:pPr lvl="2" eaLnBrk="1" hangingPunct="1"/>
            <a:r>
              <a:rPr lang="en-US" sz="1800" smtClean="0"/>
              <a:t>Requires collection during the current execution day</a:t>
            </a:r>
          </a:p>
          <a:p>
            <a:pPr lvl="3" eaLnBrk="1" hangingPunct="1"/>
            <a:r>
              <a:rPr lang="en-US" smtClean="0"/>
              <a:t>Dynamic Retasking</a:t>
            </a:r>
          </a:p>
          <a:p>
            <a:pPr lvl="4" eaLnBrk="1" hangingPunct="1">
              <a:buFont typeface="Wingdings" pitchFamily="2" charset="2"/>
              <a:buChar char="§"/>
            </a:pPr>
            <a:r>
              <a:rPr lang="en-US" sz="1600" smtClean="0"/>
              <a:t>Time critical and/or high priority requirements that take precedence over current, pre-planned collection efforts</a:t>
            </a:r>
          </a:p>
          <a:p>
            <a:pPr lvl="1" eaLnBrk="1" hangingPunct="1"/>
            <a:endParaRPr lang="en-US" smtClean="0"/>
          </a:p>
          <a:p>
            <a:pPr lvl="1"/>
            <a:endParaRPr lang="en-US" smtClean="0"/>
          </a:p>
        </p:txBody>
      </p:sp>
      <p:grpSp>
        <p:nvGrpSpPr>
          <p:cNvPr id="2" name="Group 10"/>
          <p:cNvGrpSpPr>
            <a:grpSpLocks/>
          </p:cNvGrpSpPr>
          <p:nvPr/>
        </p:nvGrpSpPr>
        <p:grpSpPr bwMode="auto">
          <a:xfrm>
            <a:off x="7315200" y="6553200"/>
            <a:ext cx="1524000" cy="228600"/>
            <a:chOff x="3962400" y="6477000"/>
            <a:chExt cx="1524000" cy="228600"/>
          </a:xfrm>
        </p:grpSpPr>
        <p:sp>
          <p:nvSpPr>
            <p:cNvPr id="12" name="Rectangle 11"/>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3" action="ppaction://hlinksldjump"/>
                </a:rPr>
                <a:t>BACK</a:t>
              </a:r>
              <a:endParaRPr lang="en-US" sz="1200" b="1" dirty="0">
                <a:solidFill>
                  <a:srgbClr val="000000"/>
                </a:solidFill>
              </a:endParaRPr>
            </a:p>
          </p:txBody>
        </p:sp>
        <p:sp>
          <p:nvSpPr>
            <p:cNvPr id="13" name="Isosceles Triangle 12"/>
            <p:cNvSpPr/>
            <p:nvPr/>
          </p:nvSpPr>
          <p:spPr>
            <a:xfrm rot="16200000">
              <a:off x="4033837" y="6515096"/>
              <a:ext cx="152400" cy="152400"/>
            </a:xfrm>
            <a:prstGeom prst="triangl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What is a Collection </a:t>
            </a:r>
          </a:p>
          <a:p>
            <a:pPr algn="ctr">
              <a:lnSpc>
                <a:spcPct val="90000"/>
              </a:lnSpc>
              <a:defRPr/>
            </a:pPr>
            <a:r>
              <a:rPr lang="en-US" sz="3600" b="1" dirty="0" smtClean="0">
                <a:solidFill>
                  <a:srgbClr val="000099"/>
                </a:solidFill>
                <a:effectLst>
                  <a:outerShdw blurRad="38100" dist="38100" dir="2700000" algn="tl">
                    <a:srgbClr val="C0C0C0"/>
                  </a:outerShdw>
                </a:effectLst>
                <a:latin typeface="+mj-lt"/>
              </a:rPr>
              <a:t>Requirement (CR)?</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bwMode="auto">
          <a:xfrm>
            <a:off x="228600" y="1447800"/>
            <a:ext cx="8686800" cy="4525963"/>
          </a:xfrm>
          <a:prstGeom prst="rect">
            <a:avLst/>
          </a:prstGeom>
          <a:noFill/>
          <a:ln>
            <a:miter lim="800000"/>
            <a:headEnd/>
            <a:tailEnd/>
          </a:ln>
        </p:spPr>
        <p:txBody>
          <a:bodyPr/>
          <a:lstStyle/>
          <a:p>
            <a:pPr marL="342900" indent="-342900" eaLnBrk="0" hangingPunct="0">
              <a:spcBef>
                <a:spcPct val="20000"/>
              </a:spcBef>
              <a:buFontTx/>
              <a:buChar char="•"/>
              <a:defRPr/>
            </a:pPr>
            <a:r>
              <a:rPr lang="en-US" sz="2000" b="1" kern="0" dirty="0"/>
              <a:t>Collection requirements (</a:t>
            </a:r>
            <a:r>
              <a:rPr lang="en-US" sz="2000" b="1" kern="0" dirty="0" smtClean="0"/>
              <a:t>CRs</a:t>
            </a:r>
            <a:r>
              <a:rPr lang="en-US" sz="2000" b="1" kern="0" dirty="0"/>
              <a:t>) should be derived based upon guidance received from higher authority</a:t>
            </a:r>
          </a:p>
          <a:p>
            <a:pPr marL="742950" lvl="1" indent="-285750" eaLnBrk="0" hangingPunct="0">
              <a:spcBef>
                <a:spcPct val="20000"/>
              </a:spcBef>
              <a:buFontTx/>
              <a:buChar char="–"/>
              <a:defRPr/>
            </a:pPr>
            <a:r>
              <a:rPr lang="en-US" sz="1600" kern="0" dirty="0">
                <a:latin typeface="+mn-lt"/>
              </a:rPr>
              <a:t>Within the DoD, this guidance is expressed through Commander’s Critical Information Requirements (</a:t>
            </a:r>
            <a:r>
              <a:rPr lang="en-US" sz="1600" kern="0" dirty="0" smtClean="0">
                <a:latin typeface="+mn-lt"/>
              </a:rPr>
              <a:t>CCIRs</a:t>
            </a:r>
            <a:r>
              <a:rPr lang="en-US" sz="1600" kern="0" dirty="0">
                <a:latin typeface="+mn-lt"/>
              </a:rPr>
              <a:t>) and Priority Information Requirements (</a:t>
            </a:r>
            <a:r>
              <a:rPr lang="en-US" sz="1600" kern="0" dirty="0" smtClean="0">
                <a:latin typeface="+mn-lt"/>
              </a:rPr>
              <a:t>PIRs</a:t>
            </a:r>
            <a:r>
              <a:rPr lang="en-US" sz="1600" kern="0" dirty="0">
                <a:latin typeface="+mn-lt"/>
              </a:rPr>
              <a:t>)</a:t>
            </a:r>
          </a:p>
          <a:p>
            <a:pPr marL="1200150" lvl="2" indent="-285750" eaLnBrk="0" hangingPunct="0">
              <a:spcBef>
                <a:spcPct val="20000"/>
              </a:spcBef>
              <a:buFontTx/>
              <a:buChar char="–"/>
              <a:defRPr/>
            </a:pPr>
            <a:r>
              <a:rPr lang="en-US" sz="1600" kern="0" dirty="0"/>
              <a:t>These documents also aid in prioritization of the requirements</a:t>
            </a:r>
            <a:endParaRPr lang="en-US" sz="1600" kern="0" dirty="0">
              <a:latin typeface="+mn-lt"/>
            </a:endParaRPr>
          </a:p>
          <a:p>
            <a:pPr marL="742950" lvl="1" indent="-285750" eaLnBrk="0" hangingPunct="0">
              <a:spcBef>
                <a:spcPct val="20000"/>
              </a:spcBef>
              <a:buFontTx/>
              <a:buChar char="–"/>
              <a:defRPr/>
            </a:pPr>
            <a:r>
              <a:rPr lang="en-US" sz="1600" kern="0" dirty="0">
                <a:latin typeface="+mn-lt"/>
              </a:rPr>
              <a:t>These items are usually expressed as questions to be answered</a:t>
            </a:r>
          </a:p>
          <a:p>
            <a:pPr marL="1200150" lvl="2" indent="-285750" eaLnBrk="0" hangingPunct="0">
              <a:spcBef>
                <a:spcPct val="20000"/>
              </a:spcBef>
              <a:buFontTx/>
              <a:buChar char="–"/>
              <a:defRPr/>
            </a:pPr>
            <a:r>
              <a:rPr lang="en-US" sz="1600" kern="0" dirty="0">
                <a:latin typeface="+mn-lt"/>
              </a:rPr>
              <a:t>“What is the status of the major Lines of Communication within the affected area?”</a:t>
            </a:r>
            <a:endParaRPr lang="en-US" sz="1400" kern="0" dirty="0">
              <a:latin typeface="+mn-lt"/>
            </a:endParaRPr>
          </a:p>
          <a:p>
            <a:pPr marL="285750" indent="-285750" eaLnBrk="0" hangingPunct="0">
              <a:spcBef>
                <a:spcPct val="20000"/>
              </a:spcBef>
              <a:buFontTx/>
              <a:buChar char="–"/>
              <a:defRPr/>
            </a:pPr>
            <a:endParaRPr lang="en-US" sz="1400" b="1" kern="0" dirty="0">
              <a:latin typeface="+mn-lt"/>
            </a:endParaRPr>
          </a:p>
          <a:p>
            <a:pPr marL="342900" indent="-342900" eaLnBrk="0" hangingPunct="0">
              <a:spcBef>
                <a:spcPct val="20000"/>
              </a:spcBef>
              <a:buFontTx/>
              <a:buChar char="•"/>
              <a:defRPr/>
            </a:pPr>
            <a:r>
              <a:rPr lang="en-US" sz="2000" b="1" kern="0" dirty="0"/>
              <a:t>Questions which cannot be fully answered with the information currently available, become Information Gaps</a:t>
            </a:r>
          </a:p>
          <a:p>
            <a:pPr marL="800100" lvl="1" indent="-342900" eaLnBrk="0" hangingPunct="0">
              <a:spcBef>
                <a:spcPct val="20000"/>
              </a:spcBef>
              <a:buFontTx/>
              <a:buChar char="•"/>
              <a:defRPr/>
            </a:pPr>
            <a:endParaRPr lang="en-US" sz="2000" b="1" kern="0" dirty="0">
              <a:latin typeface="+mn-lt"/>
            </a:endParaRPr>
          </a:p>
          <a:p>
            <a:pPr marL="342900" indent="-342900" eaLnBrk="0" hangingPunct="0">
              <a:spcBef>
                <a:spcPct val="20000"/>
              </a:spcBef>
              <a:buFontTx/>
              <a:buChar char="•"/>
              <a:defRPr/>
            </a:pPr>
            <a:r>
              <a:rPr lang="en-US" sz="2000" b="1" kern="0" dirty="0">
                <a:latin typeface="+mn-lt"/>
              </a:rPr>
              <a:t>Data required to fill Information Gaps becomes </a:t>
            </a:r>
            <a:r>
              <a:rPr lang="en-US" sz="2000" b="1" kern="0" dirty="0" smtClean="0">
                <a:latin typeface="+mn-lt"/>
              </a:rPr>
              <a:t>CRs</a:t>
            </a:r>
            <a:endParaRPr lang="en-US" sz="2000" b="1" kern="0" dirty="0">
              <a:latin typeface="+mn-lt"/>
            </a:endParaRPr>
          </a:p>
          <a:p>
            <a:pPr marL="742950" lvl="1" indent="-285750">
              <a:spcBef>
                <a:spcPct val="20000"/>
              </a:spcBef>
              <a:buFontTx/>
              <a:buChar char="–"/>
              <a:defRPr/>
            </a:pPr>
            <a:r>
              <a:rPr lang="en-US" sz="1600" b="1" kern="0" dirty="0">
                <a:latin typeface="+mn-lt"/>
              </a:rPr>
              <a:t>Collection requirements should be highly specified</a:t>
            </a:r>
          </a:p>
          <a:p>
            <a:pPr marL="1200150" lvl="2" indent="-285750">
              <a:spcBef>
                <a:spcPct val="20000"/>
              </a:spcBef>
              <a:buFontTx/>
              <a:buChar char="–"/>
              <a:defRPr/>
            </a:pPr>
            <a:r>
              <a:rPr lang="en-US" sz="1400" b="1" kern="0" dirty="0">
                <a:latin typeface="+mn-lt"/>
              </a:rPr>
              <a:t>“Is the Interstate 10 Bridge still trafficable?”</a:t>
            </a:r>
          </a:p>
          <a:p>
            <a:pPr marL="1200150" lvl="2" indent="-285750">
              <a:spcBef>
                <a:spcPct val="20000"/>
              </a:spcBef>
              <a:buFontTx/>
              <a:buChar char="–"/>
              <a:defRPr/>
            </a:pPr>
            <a:r>
              <a:rPr lang="en-US" sz="1400" b="1" kern="0" dirty="0">
                <a:latin typeface="+mn-lt"/>
              </a:rPr>
              <a:t>“Are there obstructions on Interstate 10 from Baton Rouge to New Orleans?”</a:t>
            </a:r>
          </a:p>
          <a:p>
            <a:pPr marL="1200150" lvl="2" indent="-285750">
              <a:spcBef>
                <a:spcPct val="20000"/>
              </a:spcBef>
              <a:buFontTx/>
              <a:buChar char="–"/>
              <a:defRPr/>
            </a:pPr>
            <a:endParaRPr lang="en-US" sz="1400" b="1" kern="0" dirty="0">
              <a:latin typeface="+mn-lt"/>
            </a:endParaRPr>
          </a:p>
          <a:p>
            <a:pPr marL="742950" lvl="1" indent="-285750" eaLnBrk="0" hangingPunct="0">
              <a:spcBef>
                <a:spcPct val="20000"/>
              </a:spcBef>
              <a:buFontTx/>
              <a:buChar char="–"/>
              <a:defRPr/>
            </a:pPr>
            <a:endParaRPr lang="en-US" sz="1400" b="1" kern="0" dirty="0">
              <a:latin typeface="+mn-lt"/>
            </a:endParaRPr>
          </a:p>
        </p:txBody>
      </p:sp>
      <p:grpSp>
        <p:nvGrpSpPr>
          <p:cNvPr id="2" name="Group 9"/>
          <p:cNvGrpSpPr>
            <a:grpSpLocks/>
          </p:cNvGrpSpPr>
          <p:nvPr/>
        </p:nvGrpSpPr>
        <p:grpSpPr bwMode="auto">
          <a:xfrm>
            <a:off x="7315200" y="6553200"/>
            <a:ext cx="1524000" cy="228600"/>
            <a:chOff x="3962400" y="6477000"/>
            <a:chExt cx="1524000" cy="228600"/>
          </a:xfrm>
        </p:grpSpPr>
        <p:sp>
          <p:nvSpPr>
            <p:cNvPr id="11" name="Rectangle 10"/>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2" action="ppaction://hlinksldjump"/>
                </a:rPr>
                <a:t>BACK</a:t>
              </a:r>
              <a:endParaRPr lang="en-US" sz="1200" b="1" dirty="0">
                <a:solidFill>
                  <a:srgbClr val="000000"/>
                </a:solidFill>
              </a:endParaRPr>
            </a:p>
          </p:txBody>
        </p:sp>
        <p:sp>
          <p:nvSpPr>
            <p:cNvPr id="12" name="Isosceles Triangle 11"/>
            <p:cNvSpPr/>
            <p:nvPr/>
          </p:nvSpPr>
          <p:spPr>
            <a:xfrm rot="16200000">
              <a:off x="4033837" y="6515096"/>
              <a:ext cx="152400" cy="152400"/>
            </a:xfrm>
            <a:prstGeom prst="triangl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What are my Collection Requirements?</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3"/>
          <p:cNvSpPr>
            <a:spLocks noGrp="1"/>
          </p:cNvSpPr>
          <p:nvPr>
            <p:ph idx="1"/>
          </p:nvPr>
        </p:nvSpPr>
        <p:spPr bwMode="auto">
          <a:xfrm>
            <a:off x="457200" y="1600200"/>
            <a:ext cx="8229600" cy="525780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Collection requirements (CRs) can be generated at all levels of response operations</a:t>
            </a:r>
          </a:p>
          <a:p>
            <a:r>
              <a:rPr lang="en-US" sz="2000" dirty="0" smtClean="0"/>
              <a:t>CRs, once generated, are forwarded to the next higher echelon</a:t>
            </a:r>
          </a:p>
          <a:p>
            <a:pPr lvl="1"/>
            <a:r>
              <a:rPr lang="en-US" sz="1800" dirty="0" smtClean="0"/>
              <a:t>CRs are then combined with any previously received CRs</a:t>
            </a:r>
          </a:p>
          <a:p>
            <a:pPr lvl="2"/>
            <a:r>
              <a:rPr lang="en-US" sz="1600" dirty="0" smtClean="0"/>
              <a:t>Other CRs maybe generated by other subordinate units or by the higher echelon itself</a:t>
            </a:r>
          </a:p>
          <a:p>
            <a:pPr lvl="1"/>
            <a:r>
              <a:rPr lang="en-US" dirty="0" smtClean="0"/>
              <a:t> D</a:t>
            </a:r>
            <a:r>
              <a:rPr lang="en-US" sz="1800" dirty="0" smtClean="0"/>
              <a:t>uplicate requirements are removed, remaining CRs are validated, and then forwarded to the next higher echelon</a:t>
            </a:r>
            <a:endParaRPr lang="en-US" dirty="0" smtClean="0"/>
          </a:p>
          <a:p>
            <a:r>
              <a:rPr lang="en-US" sz="2000" dirty="0" smtClean="0"/>
              <a:t>CRs are passed to the organization serving as the Collection Operations Management cell</a:t>
            </a:r>
          </a:p>
          <a:p>
            <a:pPr lvl="1"/>
            <a:r>
              <a:rPr lang="en-US" sz="1800" dirty="0" smtClean="0"/>
              <a:t>The COM will then task the requirements to the most appropriate assets based upon theater priority guidance</a:t>
            </a:r>
          </a:p>
          <a:p>
            <a:pPr lvl="1"/>
            <a:r>
              <a:rPr lang="en-US" sz="1800" dirty="0" smtClean="0"/>
              <a:t>The COM Cell usually resides within the J2 but may also be located with the J3 Air </a:t>
            </a:r>
          </a:p>
        </p:txBody>
      </p:sp>
      <p:grpSp>
        <p:nvGrpSpPr>
          <p:cNvPr id="2" name="Group 10"/>
          <p:cNvGrpSpPr>
            <a:grpSpLocks/>
          </p:cNvGrpSpPr>
          <p:nvPr/>
        </p:nvGrpSpPr>
        <p:grpSpPr bwMode="auto">
          <a:xfrm>
            <a:off x="7315200" y="6553200"/>
            <a:ext cx="1524000" cy="228600"/>
            <a:chOff x="3962400" y="6477000"/>
            <a:chExt cx="1524000" cy="228600"/>
          </a:xfrm>
        </p:grpSpPr>
        <p:sp>
          <p:nvSpPr>
            <p:cNvPr id="12" name="Rectangle 11"/>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2" action="ppaction://hlinksldjump"/>
                </a:rPr>
                <a:t>BACK</a:t>
              </a:r>
              <a:endParaRPr lang="en-US" sz="1200" b="1" dirty="0">
                <a:solidFill>
                  <a:srgbClr val="000000"/>
                </a:solidFill>
              </a:endParaRPr>
            </a:p>
          </p:txBody>
        </p:sp>
        <p:sp>
          <p:nvSpPr>
            <p:cNvPr id="13" name="Isosceles Triangle 12"/>
            <p:cNvSpPr/>
            <p:nvPr/>
          </p:nvSpPr>
          <p:spPr>
            <a:xfrm rot="16200000">
              <a:off x="4033837" y="6515096"/>
              <a:ext cx="152400" cy="152400"/>
            </a:xfrm>
            <a:prstGeom prst="triangl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Where do my Collection </a:t>
            </a:r>
          </a:p>
          <a:p>
            <a:pPr algn="ctr">
              <a:lnSpc>
                <a:spcPct val="90000"/>
              </a:lnSpc>
              <a:defRPr/>
            </a:pPr>
            <a:r>
              <a:rPr lang="en-US" sz="3600" b="1" dirty="0" smtClean="0">
                <a:solidFill>
                  <a:srgbClr val="000099"/>
                </a:solidFill>
                <a:effectLst>
                  <a:outerShdw blurRad="38100" dist="38100" dir="2700000" algn="tl">
                    <a:srgbClr val="C0C0C0"/>
                  </a:outerShdw>
                </a:effectLst>
                <a:latin typeface="+mj-lt"/>
              </a:rPr>
              <a:t>Requirements Come From</a:t>
            </a:r>
            <a:endParaRPr lang="en-US" sz="3600" b="1" dirty="0">
              <a:solidFill>
                <a:srgbClr val="000099"/>
              </a:solidFill>
              <a:effectLst>
                <a:outerShdw blurRad="38100" dist="38100" dir="2700000" algn="tl">
                  <a:srgbClr val="C0C0C0"/>
                </a:outerShdw>
              </a:effectLst>
              <a:latin typeface="+mj-lt"/>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7315200" y="6553200"/>
            <a:ext cx="1524000" cy="228600"/>
            <a:chOff x="3962400" y="6477000"/>
            <a:chExt cx="1524000" cy="228600"/>
          </a:xfrm>
        </p:grpSpPr>
        <p:sp>
          <p:nvSpPr>
            <p:cNvPr id="21" name="Rectangle 20"/>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2" action="ppaction://hlinksldjump"/>
                </a:rPr>
                <a:t>MORE</a:t>
              </a:r>
              <a:endParaRPr lang="en-US" sz="1200" b="1" dirty="0">
                <a:solidFill>
                  <a:srgbClr val="000000"/>
                </a:solidFill>
              </a:endParaRPr>
            </a:p>
          </p:txBody>
        </p:sp>
        <p:sp>
          <p:nvSpPr>
            <p:cNvPr id="22" name="Isosceles Triangle 21"/>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Available Title 32 </a:t>
            </a:r>
          </a:p>
          <a:p>
            <a:pPr algn="ctr">
              <a:lnSpc>
                <a:spcPct val="90000"/>
              </a:lnSpc>
              <a:defRPr/>
            </a:pPr>
            <a:r>
              <a:rPr lang="en-US" sz="3600" b="1" dirty="0" smtClean="0">
                <a:solidFill>
                  <a:srgbClr val="000099"/>
                </a:solidFill>
                <a:effectLst>
                  <a:outerShdw blurRad="38100" dist="38100" dir="2700000" algn="tl">
                    <a:srgbClr val="C0C0C0"/>
                  </a:outerShdw>
                </a:effectLst>
                <a:latin typeface="+mj-lt"/>
              </a:rPr>
              <a:t>Assets/Capabilities</a:t>
            </a:r>
            <a:endParaRPr lang="en-US" sz="3600" b="1" dirty="0">
              <a:solidFill>
                <a:srgbClr val="000099"/>
              </a:solidFill>
              <a:effectLst>
                <a:outerShdw blurRad="38100" dist="38100" dir="2700000" algn="tl">
                  <a:srgbClr val="C0C0C0"/>
                </a:outerShdw>
              </a:effectLst>
              <a:latin typeface="+mj-lt"/>
            </a:endParaRPr>
          </a:p>
        </p:txBody>
      </p:sp>
      <p:grpSp>
        <p:nvGrpSpPr>
          <p:cNvPr id="3" name="Group 30"/>
          <p:cNvGrpSpPr/>
          <p:nvPr/>
        </p:nvGrpSpPr>
        <p:grpSpPr>
          <a:xfrm>
            <a:off x="-7960" y="1572901"/>
            <a:ext cx="9162192" cy="3151499"/>
            <a:chOff x="-7960" y="1572901"/>
            <a:chExt cx="9162192" cy="3151499"/>
          </a:xfrm>
        </p:grpSpPr>
        <p:cxnSp>
          <p:nvCxnSpPr>
            <p:cNvPr id="4" name="Straight Connector 3"/>
            <p:cNvCxnSpPr/>
            <p:nvPr/>
          </p:nvCxnSpPr>
          <p:spPr>
            <a:xfrm rot="5400000">
              <a:off x="534988" y="3200397"/>
              <a:ext cx="3046412"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133601" y="3200397"/>
              <a:ext cx="3048002" cy="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9701" name="TextBox 7"/>
            <p:cNvSpPr txBox="1">
              <a:spLocks noChangeArrowheads="1"/>
            </p:cNvSpPr>
            <p:nvPr/>
          </p:nvSpPr>
          <p:spPr bwMode="auto">
            <a:xfrm>
              <a:off x="0" y="1572901"/>
              <a:ext cx="1981200" cy="461963"/>
            </a:xfrm>
            <a:prstGeom prst="rect">
              <a:avLst/>
            </a:prstGeom>
            <a:noFill/>
            <a:ln w="9525">
              <a:noFill/>
              <a:miter lim="800000"/>
              <a:headEnd/>
              <a:tailEnd/>
            </a:ln>
          </p:spPr>
          <p:txBody>
            <a:bodyPr>
              <a:spAutoFit/>
            </a:bodyPr>
            <a:lstStyle/>
            <a:p>
              <a:r>
                <a:rPr lang="en-US" sz="2400" b="1" dirty="0"/>
                <a:t>Platform</a:t>
              </a:r>
            </a:p>
          </p:txBody>
        </p:sp>
        <p:sp>
          <p:nvSpPr>
            <p:cNvPr id="29702" name="TextBox 8"/>
            <p:cNvSpPr txBox="1">
              <a:spLocks noChangeArrowheads="1"/>
            </p:cNvSpPr>
            <p:nvPr/>
          </p:nvSpPr>
          <p:spPr bwMode="auto">
            <a:xfrm>
              <a:off x="2076736" y="1572901"/>
              <a:ext cx="1981200" cy="461963"/>
            </a:xfrm>
            <a:prstGeom prst="rect">
              <a:avLst/>
            </a:prstGeom>
            <a:noFill/>
            <a:ln w="9525">
              <a:noFill/>
              <a:miter lim="800000"/>
              <a:headEnd/>
              <a:tailEnd/>
            </a:ln>
          </p:spPr>
          <p:txBody>
            <a:bodyPr>
              <a:spAutoFit/>
            </a:bodyPr>
            <a:lstStyle/>
            <a:p>
              <a:r>
                <a:rPr lang="en-US" sz="2400" b="1" dirty="0"/>
                <a:t>Sensor</a:t>
              </a:r>
            </a:p>
          </p:txBody>
        </p:sp>
        <p:sp>
          <p:nvSpPr>
            <p:cNvPr id="29703" name="TextBox 9"/>
            <p:cNvSpPr txBox="1">
              <a:spLocks noChangeArrowheads="1"/>
            </p:cNvSpPr>
            <p:nvPr/>
          </p:nvSpPr>
          <p:spPr bwMode="auto">
            <a:xfrm>
              <a:off x="3657600" y="1572901"/>
              <a:ext cx="3581400" cy="461963"/>
            </a:xfrm>
            <a:prstGeom prst="rect">
              <a:avLst/>
            </a:prstGeom>
            <a:noFill/>
            <a:ln w="9525">
              <a:noFill/>
              <a:miter lim="800000"/>
              <a:headEnd/>
              <a:tailEnd/>
            </a:ln>
          </p:spPr>
          <p:txBody>
            <a:bodyPr>
              <a:spAutoFit/>
            </a:bodyPr>
            <a:lstStyle/>
            <a:p>
              <a:r>
                <a:rPr lang="en-US" sz="2400" b="1" dirty="0"/>
                <a:t>Coordination Required</a:t>
              </a:r>
            </a:p>
          </p:txBody>
        </p:sp>
        <p:sp>
          <p:nvSpPr>
            <p:cNvPr id="29704" name="TextBox 10"/>
            <p:cNvSpPr txBox="1">
              <a:spLocks noChangeArrowheads="1"/>
            </p:cNvSpPr>
            <p:nvPr/>
          </p:nvSpPr>
          <p:spPr bwMode="auto">
            <a:xfrm>
              <a:off x="0" y="2133597"/>
              <a:ext cx="2057400" cy="2554288"/>
            </a:xfrm>
            <a:prstGeom prst="rect">
              <a:avLst/>
            </a:prstGeom>
            <a:noFill/>
            <a:ln w="9525">
              <a:noFill/>
              <a:miter lim="800000"/>
              <a:headEnd/>
              <a:tailEnd/>
            </a:ln>
          </p:spPr>
          <p:txBody>
            <a:bodyPr>
              <a:spAutoFit/>
            </a:bodyPr>
            <a:lstStyle/>
            <a:p>
              <a:r>
                <a:rPr lang="en-US" sz="2000"/>
                <a:t>Civil Air Patrol</a:t>
              </a:r>
            </a:p>
            <a:p>
              <a:endParaRPr lang="en-US" sz="2000"/>
            </a:p>
            <a:p>
              <a:r>
                <a:rPr lang="en-US" sz="2000"/>
                <a:t>RC-26B</a:t>
              </a:r>
            </a:p>
            <a:p>
              <a:endParaRPr lang="en-US" sz="2000"/>
            </a:p>
            <a:p>
              <a:r>
                <a:rPr lang="en-US" sz="2000"/>
                <a:t>OH-58</a:t>
              </a:r>
            </a:p>
            <a:p>
              <a:endParaRPr lang="en-US" sz="2000"/>
            </a:p>
            <a:p>
              <a:r>
                <a:rPr lang="en-US" sz="2000"/>
                <a:t>C-130 Scathe View</a:t>
              </a:r>
            </a:p>
          </p:txBody>
        </p:sp>
        <p:sp>
          <p:nvSpPr>
            <p:cNvPr id="29705" name="TextBox 11"/>
            <p:cNvSpPr txBox="1">
              <a:spLocks noChangeArrowheads="1"/>
            </p:cNvSpPr>
            <p:nvPr/>
          </p:nvSpPr>
          <p:spPr bwMode="auto">
            <a:xfrm>
              <a:off x="2057400" y="2133597"/>
              <a:ext cx="1828800" cy="2246313"/>
            </a:xfrm>
            <a:prstGeom prst="rect">
              <a:avLst/>
            </a:prstGeom>
            <a:noFill/>
            <a:ln w="9525">
              <a:noFill/>
              <a:miter lim="800000"/>
              <a:headEnd/>
              <a:tailEnd/>
            </a:ln>
          </p:spPr>
          <p:txBody>
            <a:bodyPr>
              <a:spAutoFit/>
            </a:bodyPr>
            <a:lstStyle/>
            <a:p>
              <a:r>
                <a:rPr lang="en-US" sz="2000"/>
                <a:t>EO/ HSI</a:t>
              </a:r>
            </a:p>
            <a:p>
              <a:endParaRPr lang="en-US" sz="2000"/>
            </a:p>
            <a:p>
              <a:r>
                <a:rPr lang="en-US" sz="2000"/>
                <a:t>EO/ IR/ FMV</a:t>
              </a:r>
            </a:p>
            <a:p>
              <a:endParaRPr lang="en-US" sz="2000"/>
            </a:p>
            <a:p>
              <a:r>
                <a:rPr lang="en-US" sz="2000"/>
                <a:t>EO/ IR/ FMV</a:t>
              </a:r>
            </a:p>
            <a:p>
              <a:endParaRPr lang="en-US" sz="2000"/>
            </a:p>
            <a:p>
              <a:r>
                <a:rPr lang="en-US" sz="2000"/>
                <a:t>EO/ IR/ FMV</a:t>
              </a:r>
            </a:p>
          </p:txBody>
        </p:sp>
        <p:sp>
          <p:nvSpPr>
            <p:cNvPr id="29706" name="TextBox 12"/>
            <p:cNvSpPr txBox="1">
              <a:spLocks noChangeArrowheads="1"/>
            </p:cNvSpPr>
            <p:nvPr/>
          </p:nvSpPr>
          <p:spPr bwMode="auto">
            <a:xfrm>
              <a:off x="3657600" y="2133597"/>
              <a:ext cx="5486400" cy="2554288"/>
            </a:xfrm>
            <a:prstGeom prst="rect">
              <a:avLst/>
            </a:prstGeom>
            <a:noFill/>
            <a:ln w="9525">
              <a:noFill/>
              <a:miter lim="800000"/>
              <a:headEnd/>
              <a:tailEnd/>
            </a:ln>
          </p:spPr>
          <p:txBody>
            <a:bodyPr>
              <a:spAutoFit/>
            </a:bodyPr>
            <a:lstStyle/>
            <a:p>
              <a:r>
                <a:rPr lang="en-US" sz="2000"/>
                <a:t>Civil Air Patrol Liaison</a:t>
              </a:r>
            </a:p>
            <a:p>
              <a:endParaRPr lang="en-US" sz="2000"/>
            </a:p>
            <a:p>
              <a:r>
                <a:rPr lang="en-US" sz="2000"/>
                <a:t>EMAC or JIEE Request to HQ NGB</a:t>
              </a:r>
            </a:p>
            <a:p>
              <a:endParaRPr lang="en-US" sz="2000"/>
            </a:p>
            <a:p>
              <a:r>
                <a:rPr lang="en-US" sz="2000"/>
                <a:t>EMAC, JIEE Request to HQ NGB</a:t>
              </a:r>
            </a:p>
            <a:p>
              <a:endParaRPr lang="en-US" sz="2000"/>
            </a:p>
            <a:p>
              <a:r>
                <a:rPr lang="en-US" sz="2000"/>
                <a:t> EMAC w/ Nevada, JIEE Request to HQ NGB</a:t>
              </a:r>
            </a:p>
            <a:p>
              <a:endParaRPr lang="en-US" sz="2000"/>
            </a:p>
          </p:txBody>
        </p:sp>
        <p:cxnSp>
          <p:nvCxnSpPr>
            <p:cNvPr id="20" name="Straight Connector 19"/>
            <p:cNvCxnSpPr/>
            <p:nvPr/>
          </p:nvCxnSpPr>
          <p:spPr>
            <a:xfrm>
              <a:off x="0" y="4718707"/>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72" y="3806563"/>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960" y="3208357"/>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232" y="2620365"/>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960" y="2023253"/>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7315200" y="6553200"/>
            <a:ext cx="1524000" cy="228600"/>
            <a:chOff x="3962400" y="6477000"/>
            <a:chExt cx="1524000" cy="228600"/>
          </a:xfrm>
        </p:grpSpPr>
        <p:sp>
          <p:nvSpPr>
            <p:cNvPr id="19" name="Rectangle 18"/>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2" action="ppaction://hlinksldjump"/>
                </a:rPr>
                <a:t>MORE</a:t>
              </a:r>
              <a:endParaRPr lang="en-US" sz="1200" b="1" dirty="0">
                <a:solidFill>
                  <a:srgbClr val="000000"/>
                </a:solidFill>
              </a:endParaRPr>
            </a:p>
          </p:txBody>
        </p:sp>
        <p:sp>
          <p:nvSpPr>
            <p:cNvPr id="20" name="Isosceles Triangle 19"/>
            <p:cNvSpPr/>
            <p:nvPr/>
          </p:nvSpPr>
          <p:spPr>
            <a:xfrm rot="5400000">
              <a:off x="5269705" y="6515096"/>
              <a:ext cx="152400" cy="152400"/>
            </a:xfrm>
            <a:prstGeom prst="triangle">
              <a:avLst/>
            </a:prstGeom>
            <a:solidFill>
              <a:srgbClr val="99FF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Available Title 10 </a:t>
            </a:r>
          </a:p>
          <a:p>
            <a:pPr algn="ctr">
              <a:lnSpc>
                <a:spcPct val="90000"/>
              </a:lnSpc>
              <a:defRPr/>
            </a:pPr>
            <a:r>
              <a:rPr lang="en-US" sz="3600" b="1" dirty="0" smtClean="0">
                <a:solidFill>
                  <a:srgbClr val="000099"/>
                </a:solidFill>
                <a:effectLst>
                  <a:outerShdw blurRad="38100" dist="38100" dir="2700000" algn="tl">
                    <a:srgbClr val="C0C0C0"/>
                  </a:outerShdw>
                </a:effectLst>
                <a:latin typeface="+mj-lt"/>
              </a:rPr>
              <a:t>Assets/Capabilities</a:t>
            </a:r>
            <a:endParaRPr lang="en-US" sz="3600" b="1" dirty="0">
              <a:solidFill>
                <a:srgbClr val="000099"/>
              </a:solidFill>
              <a:effectLst>
                <a:outerShdw blurRad="38100" dist="38100" dir="2700000" algn="tl">
                  <a:srgbClr val="C0C0C0"/>
                </a:outerShdw>
              </a:effectLst>
              <a:latin typeface="+mj-lt"/>
            </a:endParaRPr>
          </a:p>
        </p:txBody>
      </p:sp>
      <p:grpSp>
        <p:nvGrpSpPr>
          <p:cNvPr id="3" name="Group 25"/>
          <p:cNvGrpSpPr/>
          <p:nvPr/>
        </p:nvGrpSpPr>
        <p:grpSpPr>
          <a:xfrm>
            <a:off x="-5688" y="1295400"/>
            <a:ext cx="9302088" cy="5562600"/>
            <a:chOff x="-5688" y="1295400"/>
            <a:chExt cx="9302088" cy="5562600"/>
          </a:xfrm>
        </p:grpSpPr>
        <p:cxnSp>
          <p:nvCxnSpPr>
            <p:cNvPr id="4" name="Straight Connector 3"/>
            <p:cNvCxnSpPr/>
            <p:nvPr/>
          </p:nvCxnSpPr>
          <p:spPr>
            <a:xfrm rot="5400000">
              <a:off x="-684212" y="4114800"/>
              <a:ext cx="5484812"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991394" y="4114006"/>
              <a:ext cx="54864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0725" name="TextBox 7"/>
            <p:cNvSpPr txBox="1">
              <a:spLocks noChangeArrowheads="1"/>
            </p:cNvSpPr>
            <p:nvPr/>
          </p:nvSpPr>
          <p:spPr bwMode="auto">
            <a:xfrm>
              <a:off x="0" y="1295400"/>
              <a:ext cx="1981200" cy="461963"/>
            </a:xfrm>
            <a:prstGeom prst="rect">
              <a:avLst/>
            </a:prstGeom>
            <a:noFill/>
            <a:ln w="9525">
              <a:noFill/>
              <a:miter lim="800000"/>
              <a:headEnd/>
              <a:tailEnd/>
            </a:ln>
          </p:spPr>
          <p:txBody>
            <a:bodyPr>
              <a:spAutoFit/>
            </a:bodyPr>
            <a:lstStyle/>
            <a:p>
              <a:pPr algn="ctr"/>
              <a:r>
                <a:rPr lang="en-US" sz="2400" b="1" dirty="0"/>
                <a:t>Platform</a:t>
              </a:r>
            </a:p>
          </p:txBody>
        </p:sp>
        <p:sp>
          <p:nvSpPr>
            <p:cNvPr id="30726" name="TextBox 8"/>
            <p:cNvSpPr txBox="1">
              <a:spLocks noChangeArrowheads="1"/>
            </p:cNvSpPr>
            <p:nvPr/>
          </p:nvSpPr>
          <p:spPr bwMode="auto">
            <a:xfrm>
              <a:off x="1828800" y="1295400"/>
              <a:ext cx="1981200" cy="461963"/>
            </a:xfrm>
            <a:prstGeom prst="rect">
              <a:avLst/>
            </a:prstGeom>
            <a:noFill/>
            <a:ln w="9525">
              <a:noFill/>
              <a:miter lim="800000"/>
              <a:headEnd/>
              <a:tailEnd/>
            </a:ln>
          </p:spPr>
          <p:txBody>
            <a:bodyPr>
              <a:spAutoFit/>
            </a:bodyPr>
            <a:lstStyle/>
            <a:p>
              <a:pPr algn="ctr"/>
              <a:r>
                <a:rPr lang="en-US" sz="2400" b="1"/>
                <a:t>Sensor</a:t>
              </a:r>
            </a:p>
          </p:txBody>
        </p:sp>
        <p:sp>
          <p:nvSpPr>
            <p:cNvPr id="30727" name="TextBox 9"/>
            <p:cNvSpPr txBox="1">
              <a:spLocks noChangeArrowheads="1"/>
            </p:cNvSpPr>
            <p:nvPr/>
          </p:nvSpPr>
          <p:spPr bwMode="auto">
            <a:xfrm>
              <a:off x="3776663" y="1295400"/>
              <a:ext cx="5486400" cy="461963"/>
            </a:xfrm>
            <a:prstGeom prst="rect">
              <a:avLst/>
            </a:prstGeom>
            <a:noFill/>
            <a:ln w="9525">
              <a:noFill/>
              <a:miter lim="800000"/>
              <a:headEnd/>
              <a:tailEnd/>
            </a:ln>
          </p:spPr>
          <p:txBody>
            <a:bodyPr>
              <a:spAutoFit/>
            </a:bodyPr>
            <a:lstStyle/>
            <a:p>
              <a:r>
                <a:rPr lang="en-US" sz="2400" b="1" dirty="0"/>
                <a:t>Coordination Required </a:t>
              </a:r>
              <a:r>
                <a:rPr lang="en-US" sz="1400" b="1" dirty="0" smtClean="0"/>
                <a:t>(After </a:t>
              </a:r>
              <a:r>
                <a:rPr lang="en-US" sz="1400" b="1" dirty="0"/>
                <a:t>T10 Activation)</a:t>
              </a:r>
            </a:p>
          </p:txBody>
        </p:sp>
        <p:sp>
          <p:nvSpPr>
            <p:cNvPr id="30728" name="TextBox 10"/>
            <p:cNvSpPr txBox="1">
              <a:spLocks noChangeArrowheads="1"/>
            </p:cNvSpPr>
            <p:nvPr/>
          </p:nvSpPr>
          <p:spPr bwMode="auto">
            <a:xfrm>
              <a:off x="0" y="1828800"/>
              <a:ext cx="2057400" cy="5016758"/>
            </a:xfrm>
            <a:prstGeom prst="rect">
              <a:avLst/>
            </a:prstGeom>
            <a:noFill/>
            <a:ln w="9525">
              <a:noFill/>
              <a:miter lim="800000"/>
              <a:headEnd/>
              <a:tailEnd/>
            </a:ln>
          </p:spPr>
          <p:txBody>
            <a:bodyPr>
              <a:spAutoFit/>
            </a:bodyPr>
            <a:lstStyle/>
            <a:p>
              <a:r>
                <a:rPr lang="en-US" sz="2000" dirty="0"/>
                <a:t>AF Auxiliary</a:t>
              </a:r>
            </a:p>
            <a:p>
              <a:endParaRPr lang="en-US" sz="2000" dirty="0"/>
            </a:p>
            <a:p>
              <a:r>
                <a:rPr lang="en-US" sz="2000" dirty="0"/>
                <a:t>RQ-1/9 </a:t>
              </a:r>
              <a:r>
                <a:rPr lang="en-US" sz="2000" dirty="0" err="1"/>
                <a:t>Pred</a:t>
              </a:r>
              <a:endParaRPr lang="en-US" sz="2000" dirty="0"/>
            </a:p>
            <a:p>
              <a:endParaRPr lang="en-US" sz="2000" dirty="0"/>
            </a:p>
            <a:p>
              <a:r>
                <a:rPr lang="en-US" sz="2000" dirty="0"/>
                <a:t>RQ-4</a:t>
              </a:r>
            </a:p>
            <a:p>
              <a:endParaRPr lang="en-US" sz="2000" dirty="0"/>
            </a:p>
            <a:p>
              <a:r>
                <a:rPr lang="en-US" sz="2000" dirty="0"/>
                <a:t>P-3 AIP</a:t>
              </a:r>
            </a:p>
            <a:p>
              <a:endParaRPr lang="en-US" sz="2000" dirty="0"/>
            </a:p>
            <a:p>
              <a:endParaRPr lang="en-US" sz="2000" dirty="0"/>
            </a:p>
            <a:p>
              <a:r>
                <a:rPr lang="en-US" sz="2000" dirty="0"/>
                <a:t>U-2</a:t>
              </a:r>
            </a:p>
            <a:p>
              <a:endParaRPr lang="en-US" sz="2000" dirty="0"/>
            </a:p>
            <a:p>
              <a:endParaRPr lang="en-US" sz="2000" dirty="0"/>
            </a:p>
            <a:p>
              <a:r>
                <a:rPr lang="en-US" sz="2000" dirty="0"/>
                <a:t>Shadow Harvest</a:t>
              </a:r>
            </a:p>
            <a:p>
              <a:endParaRPr lang="en-US" sz="2000" dirty="0"/>
            </a:p>
            <a:p>
              <a:endParaRPr lang="en-US" sz="2000" dirty="0"/>
            </a:p>
            <a:p>
              <a:r>
                <a:rPr lang="en-US" sz="2000" dirty="0"/>
                <a:t>OC-135</a:t>
              </a:r>
            </a:p>
          </p:txBody>
        </p:sp>
        <p:sp>
          <p:nvSpPr>
            <p:cNvPr id="30729" name="TextBox 11"/>
            <p:cNvSpPr txBox="1">
              <a:spLocks noChangeArrowheads="1"/>
            </p:cNvSpPr>
            <p:nvPr/>
          </p:nvSpPr>
          <p:spPr bwMode="auto">
            <a:xfrm>
              <a:off x="2057400" y="1828800"/>
              <a:ext cx="1752600" cy="5016500"/>
            </a:xfrm>
            <a:prstGeom prst="rect">
              <a:avLst/>
            </a:prstGeom>
            <a:noFill/>
            <a:ln w="9525">
              <a:noFill/>
              <a:miter lim="800000"/>
              <a:headEnd/>
              <a:tailEnd/>
            </a:ln>
          </p:spPr>
          <p:txBody>
            <a:bodyPr>
              <a:spAutoFit/>
            </a:bodyPr>
            <a:lstStyle/>
            <a:p>
              <a:r>
                <a:rPr lang="en-US" sz="2000" dirty="0"/>
                <a:t>EO/ HSI</a:t>
              </a:r>
            </a:p>
            <a:p>
              <a:endParaRPr lang="en-US" sz="2000" dirty="0"/>
            </a:p>
            <a:p>
              <a:r>
                <a:rPr lang="en-US" sz="2000" dirty="0"/>
                <a:t>EO/ IR/ FMV</a:t>
              </a:r>
            </a:p>
            <a:p>
              <a:endParaRPr lang="en-US" sz="2000" dirty="0"/>
            </a:p>
            <a:p>
              <a:r>
                <a:rPr lang="en-US" sz="2000" dirty="0"/>
                <a:t>EO/ IR</a:t>
              </a:r>
            </a:p>
            <a:p>
              <a:endParaRPr lang="en-US" sz="2000" dirty="0"/>
            </a:p>
            <a:p>
              <a:r>
                <a:rPr lang="en-US" sz="2000" dirty="0"/>
                <a:t>EO/ IR/ FMV/ SAR</a:t>
              </a:r>
            </a:p>
            <a:p>
              <a:endParaRPr lang="en-US" sz="2000" dirty="0"/>
            </a:p>
            <a:p>
              <a:r>
                <a:rPr lang="en-US" sz="2000" dirty="0"/>
                <a:t>EO/ SAR/ HSI/ MSI</a:t>
              </a:r>
            </a:p>
            <a:p>
              <a:endParaRPr lang="en-US" sz="2000" dirty="0"/>
            </a:p>
            <a:p>
              <a:r>
                <a:rPr lang="en-US" sz="2000" dirty="0"/>
                <a:t>EO/ IR/ SAR/ HSI/ MSI</a:t>
              </a:r>
            </a:p>
            <a:p>
              <a:endParaRPr lang="en-US" sz="2000" dirty="0"/>
            </a:p>
            <a:p>
              <a:r>
                <a:rPr lang="en-US" sz="2000" dirty="0"/>
                <a:t>EO</a:t>
              </a:r>
            </a:p>
          </p:txBody>
        </p:sp>
        <p:sp>
          <p:nvSpPr>
            <p:cNvPr id="30730" name="TextBox 12"/>
            <p:cNvSpPr txBox="1">
              <a:spLocks noChangeArrowheads="1"/>
            </p:cNvSpPr>
            <p:nvPr/>
          </p:nvSpPr>
          <p:spPr bwMode="auto">
            <a:xfrm>
              <a:off x="3810000" y="1828800"/>
              <a:ext cx="5486400" cy="1938338"/>
            </a:xfrm>
            <a:prstGeom prst="rect">
              <a:avLst/>
            </a:prstGeom>
            <a:noFill/>
            <a:ln w="9525">
              <a:noFill/>
              <a:miter lim="800000"/>
              <a:headEnd/>
              <a:tailEnd/>
            </a:ln>
          </p:spPr>
          <p:txBody>
            <a:bodyPr>
              <a:spAutoFit/>
            </a:bodyPr>
            <a:lstStyle/>
            <a:p>
              <a:r>
                <a:rPr lang="en-US" sz="2000"/>
                <a:t>Civil Air Patrol Liaison/ CFACC Approval</a:t>
              </a:r>
            </a:p>
            <a:p>
              <a:endParaRPr lang="en-US" sz="2000"/>
            </a:p>
            <a:p>
              <a:r>
                <a:rPr lang="en-US" sz="2000"/>
                <a:t>RFF via NNC</a:t>
              </a:r>
            </a:p>
            <a:p>
              <a:endParaRPr lang="en-US" sz="2000"/>
            </a:p>
            <a:p>
              <a:endParaRPr lang="en-US" sz="2000"/>
            </a:p>
            <a:p>
              <a:r>
                <a:rPr lang="en-US" sz="2000"/>
                <a:t> </a:t>
              </a:r>
            </a:p>
          </p:txBody>
        </p:sp>
        <p:cxnSp>
          <p:nvCxnSpPr>
            <p:cNvPr id="17" name="Straight Connector 16"/>
            <p:cNvCxnSpPr/>
            <p:nvPr/>
          </p:nvCxnSpPr>
          <p:spPr>
            <a:xfrm>
              <a:off x="0" y="1752600"/>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72" y="2326942"/>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44" y="2916078"/>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518846"/>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60" y="4390030"/>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44" y="5347646"/>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88" y="6240440"/>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4419600" y="3124200"/>
              <a:ext cx="3810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7315200" y="6553200"/>
            <a:ext cx="1524000" cy="228600"/>
            <a:chOff x="3962400" y="6477000"/>
            <a:chExt cx="1524000" cy="228600"/>
          </a:xfrm>
        </p:grpSpPr>
        <p:sp>
          <p:nvSpPr>
            <p:cNvPr id="14" name="Rectangle 13"/>
            <p:cNvSpPr/>
            <p:nvPr/>
          </p:nvSpPr>
          <p:spPr>
            <a:xfrm>
              <a:off x="3962400" y="6477000"/>
              <a:ext cx="1524000" cy="2286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rgbClr val="000000"/>
                  </a:solidFill>
                  <a:hlinkClick r:id="rId2" action="ppaction://hlinksldjump"/>
                </a:rPr>
                <a:t>BACK</a:t>
              </a:r>
              <a:endParaRPr lang="en-US" sz="1200" b="1" dirty="0">
                <a:solidFill>
                  <a:srgbClr val="000000"/>
                </a:solidFill>
              </a:endParaRPr>
            </a:p>
          </p:txBody>
        </p:sp>
        <p:sp>
          <p:nvSpPr>
            <p:cNvPr id="15" name="Isosceles Triangle 14"/>
            <p:cNvSpPr/>
            <p:nvPr/>
          </p:nvSpPr>
          <p:spPr>
            <a:xfrm rot="16200000">
              <a:off x="4033837" y="6515096"/>
              <a:ext cx="152400" cy="152400"/>
            </a:xfrm>
            <a:prstGeom prst="triangl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 name="Rectangle 2"/>
          <p:cNvSpPr>
            <a:spLocks noChangeArrowheads="1"/>
          </p:cNvSpPr>
          <p:nvPr/>
        </p:nvSpPr>
        <p:spPr bwMode="auto">
          <a:xfrm>
            <a:off x="685800" y="0"/>
            <a:ext cx="7772400" cy="1143000"/>
          </a:xfrm>
          <a:prstGeom prst="rect">
            <a:avLst/>
          </a:prstGeom>
          <a:noFill/>
          <a:ln w="9525" algn="ctr">
            <a:noFill/>
            <a:miter lim="800000"/>
            <a:headEnd/>
            <a:tailEnd/>
          </a:ln>
          <a:effectLst/>
        </p:spPr>
        <p:txBody>
          <a:bodyPr anchor="ctr" anchorCtr="1"/>
          <a:lstStyle/>
          <a:p>
            <a:pPr algn="ctr">
              <a:lnSpc>
                <a:spcPct val="90000"/>
              </a:lnSpc>
              <a:defRPr/>
            </a:pPr>
            <a:r>
              <a:rPr lang="en-US" sz="3600" b="1" dirty="0" smtClean="0">
                <a:solidFill>
                  <a:srgbClr val="000099"/>
                </a:solidFill>
                <a:effectLst>
                  <a:outerShdw blurRad="38100" dist="38100" dir="2700000" algn="tl">
                    <a:srgbClr val="C0C0C0"/>
                  </a:outerShdw>
                </a:effectLst>
                <a:latin typeface="+mj-lt"/>
              </a:rPr>
              <a:t>Available OGA </a:t>
            </a:r>
          </a:p>
          <a:p>
            <a:pPr algn="ctr">
              <a:lnSpc>
                <a:spcPct val="90000"/>
              </a:lnSpc>
              <a:defRPr/>
            </a:pPr>
            <a:r>
              <a:rPr lang="en-US" sz="3600" b="1" dirty="0" smtClean="0">
                <a:solidFill>
                  <a:srgbClr val="000099"/>
                </a:solidFill>
                <a:effectLst>
                  <a:outerShdw blurRad="38100" dist="38100" dir="2700000" algn="tl">
                    <a:srgbClr val="C0C0C0"/>
                  </a:outerShdw>
                </a:effectLst>
                <a:latin typeface="+mj-lt"/>
              </a:rPr>
              <a:t>Assets/Capabilities</a:t>
            </a:r>
            <a:endParaRPr lang="en-US" sz="3600" b="1" dirty="0">
              <a:solidFill>
                <a:srgbClr val="000099"/>
              </a:solidFill>
              <a:effectLst>
                <a:outerShdw blurRad="38100" dist="38100" dir="2700000" algn="tl">
                  <a:srgbClr val="C0C0C0"/>
                </a:outerShdw>
              </a:effectLst>
              <a:latin typeface="+mj-lt"/>
            </a:endParaRPr>
          </a:p>
        </p:txBody>
      </p:sp>
      <p:grpSp>
        <p:nvGrpSpPr>
          <p:cNvPr id="3" name="Group 27"/>
          <p:cNvGrpSpPr/>
          <p:nvPr/>
        </p:nvGrpSpPr>
        <p:grpSpPr>
          <a:xfrm>
            <a:off x="0" y="1624012"/>
            <a:ext cx="9151960" cy="4319588"/>
            <a:chOff x="0" y="1624012"/>
            <a:chExt cx="9151960" cy="4319588"/>
          </a:xfrm>
        </p:grpSpPr>
        <p:cxnSp>
          <p:nvCxnSpPr>
            <p:cNvPr id="4" name="Straight Connector 3"/>
            <p:cNvCxnSpPr/>
            <p:nvPr/>
          </p:nvCxnSpPr>
          <p:spPr>
            <a:xfrm rot="5400000">
              <a:off x="230188" y="3529012"/>
              <a:ext cx="3656012"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828801" y="3529014"/>
              <a:ext cx="3657602"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1749" name="TextBox 7"/>
            <p:cNvSpPr txBox="1">
              <a:spLocks noChangeArrowheads="1"/>
            </p:cNvSpPr>
            <p:nvPr/>
          </p:nvSpPr>
          <p:spPr bwMode="auto">
            <a:xfrm>
              <a:off x="0" y="1624012"/>
              <a:ext cx="1981200" cy="461963"/>
            </a:xfrm>
            <a:prstGeom prst="rect">
              <a:avLst/>
            </a:prstGeom>
            <a:noFill/>
            <a:ln w="9525">
              <a:noFill/>
              <a:miter lim="800000"/>
              <a:headEnd/>
              <a:tailEnd/>
            </a:ln>
          </p:spPr>
          <p:txBody>
            <a:bodyPr>
              <a:spAutoFit/>
            </a:bodyPr>
            <a:lstStyle/>
            <a:p>
              <a:r>
                <a:rPr lang="en-US" sz="2400" b="1" dirty="0"/>
                <a:t>Platform</a:t>
              </a:r>
            </a:p>
          </p:txBody>
        </p:sp>
        <p:sp>
          <p:nvSpPr>
            <p:cNvPr id="31750" name="TextBox 8"/>
            <p:cNvSpPr txBox="1">
              <a:spLocks noChangeArrowheads="1"/>
            </p:cNvSpPr>
            <p:nvPr/>
          </p:nvSpPr>
          <p:spPr bwMode="auto">
            <a:xfrm>
              <a:off x="1918648" y="1624012"/>
              <a:ext cx="1524000" cy="461963"/>
            </a:xfrm>
            <a:prstGeom prst="rect">
              <a:avLst/>
            </a:prstGeom>
            <a:noFill/>
            <a:ln w="9525">
              <a:noFill/>
              <a:miter lim="800000"/>
              <a:headEnd/>
              <a:tailEnd/>
            </a:ln>
          </p:spPr>
          <p:txBody>
            <a:bodyPr wrap="square">
              <a:spAutoFit/>
            </a:bodyPr>
            <a:lstStyle/>
            <a:p>
              <a:pPr algn="ctr"/>
              <a:r>
                <a:rPr lang="en-US" sz="2400" b="1" dirty="0"/>
                <a:t>Sensor</a:t>
              </a:r>
            </a:p>
          </p:txBody>
        </p:sp>
        <p:sp>
          <p:nvSpPr>
            <p:cNvPr id="31751" name="TextBox 9"/>
            <p:cNvSpPr txBox="1">
              <a:spLocks noChangeArrowheads="1"/>
            </p:cNvSpPr>
            <p:nvPr/>
          </p:nvSpPr>
          <p:spPr bwMode="auto">
            <a:xfrm>
              <a:off x="3608696" y="1624012"/>
              <a:ext cx="3581400" cy="461963"/>
            </a:xfrm>
            <a:prstGeom prst="rect">
              <a:avLst/>
            </a:prstGeom>
            <a:noFill/>
            <a:ln w="9525">
              <a:noFill/>
              <a:miter lim="800000"/>
              <a:headEnd/>
              <a:tailEnd/>
            </a:ln>
          </p:spPr>
          <p:txBody>
            <a:bodyPr>
              <a:spAutoFit/>
            </a:bodyPr>
            <a:lstStyle/>
            <a:p>
              <a:pPr algn="ctr"/>
              <a:r>
                <a:rPr lang="en-US" sz="2400" b="1" dirty="0"/>
                <a:t>Coordination Required</a:t>
              </a:r>
            </a:p>
          </p:txBody>
        </p:sp>
        <p:sp>
          <p:nvSpPr>
            <p:cNvPr id="31752" name="TextBox 10"/>
            <p:cNvSpPr txBox="1">
              <a:spLocks noChangeArrowheads="1"/>
            </p:cNvSpPr>
            <p:nvPr/>
          </p:nvSpPr>
          <p:spPr bwMode="auto">
            <a:xfrm>
              <a:off x="76200" y="2157412"/>
              <a:ext cx="1828800" cy="3478213"/>
            </a:xfrm>
            <a:prstGeom prst="rect">
              <a:avLst/>
            </a:prstGeom>
            <a:noFill/>
            <a:ln w="9525">
              <a:noFill/>
              <a:miter lim="800000"/>
              <a:headEnd/>
              <a:tailEnd/>
            </a:ln>
          </p:spPr>
          <p:txBody>
            <a:bodyPr>
              <a:spAutoFit/>
            </a:bodyPr>
            <a:lstStyle/>
            <a:p>
              <a:r>
                <a:rPr lang="en-US" sz="2000"/>
                <a:t>Civil Air Patrol</a:t>
              </a:r>
            </a:p>
            <a:p>
              <a:endParaRPr lang="en-US" sz="2000"/>
            </a:p>
            <a:p>
              <a:r>
                <a:rPr lang="en-US" sz="2000"/>
                <a:t>CBP P-3</a:t>
              </a:r>
            </a:p>
            <a:p>
              <a:endParaRPr lang="en-US" sz="2000"/>
            </a:p>
            <a:p>
              <a:r>
                <a:rPr lang="en-US" sz="2000"/>
                <a:t>CBP RQ1-9</a:t>
              </a:r>
            </a:p>
            <a:p>
              <a:endParaRPr lang="en-US" sz="2000"/>
            </a:p>
            <a:p>
              <a:r>
                <a:rPr lang="en-US" sz="2000"/>
                <a:t>EPA Aspect</a:t>
              </a:r>
            </a:p>
            <a:p>
              <a:endParaRPr lang="en-US" sz="2000"/>
            </a:p>
            <a:p>
              <a:endParaRPr lang="en-US" sz="2000"/>
            </a:p>
            <a:p>
              <a:r>
                <a:rPr lang="en-US" sz="2000"/>
                <a:t>NASA IKANA</a:t>
              </a:r>
            </a:p>
            <a:p>
              <a:r>
                <a:rPr lang="en-US" sz="2000"/>
                <a:t>	</a:t>
              </a:r>
            </a:p>
          </p:txBody>
        </p:sp>
        <p:sp>
          <p:nvSpPr>
            <p:cNvPr id="31753" name="TextBox 11"/>
            <p:cNvSpPr txBox="1">
              <a:spLocks noChangeArrowheads="1"/>
            </p:cNvSpPr>
            <p:nvPr/>
          </p:nvSpPr>
          <p:spPr bwMode="auto">
            <a:xfrm>
              <a:off x="2057400" y="2157412"/>
              <a:ext cx="1752600" cy="3786188"/>
            </a:xfrm>
            <a:prstGeom prst="rect">
              <a:avLst/>
            </a:prstGeom>
            <a:noFill/>
            <a:ln w="9525">
              <a:noFill/>
              <a:miter lim="800000"/>
              <a:headEnd/>
              <a:tailEnd/>
            </a:ln>
          </p:spPr>
          <p:txBody>
            <a:bodyPr>
              <a:spAutoFit/>
            </a:bodyPr>
            <a:lstStyle/>
            <a:p>
              <a:r>
                <a:rPr lang="en-US" sz="2000"/>
                <a:t>EO/ HSI</a:t>
              </a:r>
            </a:p>
            <a:p>
              <a:endParaRPr lang="en-US" sz="2000"/>
            </a:p>
            <a:p>
              <a:r>
                <a:rPr lang="en-US" sz="2000"/>
                <a:t>EO/ IR/ FMV</a:t>
              </a:r>
            </a:p>
            <a:p>
              <a:endParaRPr lang="en-US" sz="2000"/>
            </a:p>
            <a:p>
              <a:r>
                <a:rPr lang="en-US" sz="2000"/>
                <a:t>EO/ IR/ FMV</a:t>
              </a:r>
            </a:p>
            <a:p>
              <a:endParaRPr lang="en-US" sz="2000"/>
            </a:p>
            <a:p>
              <a:r>
                <a:rPr lang="en-US" sz="2000"/>
                <a:t>HSI/ MSI/ Rad Detect</a:t>
              </a:r>
            </a:p>
            <a:p>
              <a:endParaRPr lang="en-US" sz="2000"/>
            </a:p>
            <a:p>
              <a:r>
                <a:rPr lang="en-US" sz="2000"/>
                <a:t>EO/ IR</a:t>
              </a:r>
            </a:p>
            <a:p>
              <a:endParaRPr lang="en-US" sz="2000"/>
            </a:p>
            <a:p>
              <a:endParaRPr lang="en-US" sz="2000"/>
            </a:p>
          </p:txBody>
        </p:sp>
        <p:sp>
          <p:nvSpPr>
            <p:cNvPr id="31754" name="TextBox 12"/>
            <p:cNvSpPr txBox="1">
              <a:spLocks noChangeArrowheads="1"/>
            </p:cNvSpPr>
            <p:nvPr/>
          </p:nvSpPr>
          <p:spPr bwMode="auto">
            <a:xfrm>
              <a:off x="3657600" y="2157412"/>
              <a:ext cx="5486400" cy="3478213"/>
            </a:xfrm>
            <a:prstGeom prst="rect">
              <a:avLst/>
            </a:prstGeom>
            <a:noFill/>
            <a:ln w="9525">
              <a:noFill/>
              <a:miter lim="800000"/>
              <a:headEnd/>
              <a:tailEnd/>
            </a:ln>
          </p:spPr>
          <p:txBody>
            <a:bodyPr>
              <a:spAutoFit/>
            </a:bodyPr>
            <a:lstStyle/>
            <a:p>
              <a:r>
                <a:rPr lang="en-US" sz="2000"/>
                <a:t>Civil Air Patrol Liaison</a:t>
              </a:r>
            </a:p>
            <a:p>
              <a:endParaRPr lang="en-US" sz="2000"/>
            </a:p>
            <a:p>
              <a:r>
                <a:rPr lang="en-US" sz="2000"/>
                <a:t>Air Marine Operations Center (AMOC)</a:t>
              </a:r>
            </a:p>
            <a:p>
              <a:endParaRPr lang="en-US" sz="2000"/>
            </a:p>
            <a:p>
              <a:endParaRPr lang="en-US" sz="2000"/>
            </a:p>
            <a:p>
              <a:endParaRPr lang="en-US" sz="2000"/>
            </a:p>
            <a:p>
              <a:r>
                <a:rPr lang="en-US" sz="2000"/>
                <a:t>Environmental Protection Agency</a:t>
              </a:r>
            </a:p>
            <a:p>
              <a:endParaRPr lang="en-US" sz="2000"/>
            </a:p>
            <a:p>
              <a:endParaRPr lang="en-US" sz="2000"/>
            </a:p>
            <a:p>
              <a:r>
                <a:rPr lang="en-US" sz="2000"/>
                <a:t>NASA Dryden, CA</a:t>
              </a:r>
            </a:p>
            <a:p>
              <a:r>
                <a:rPr lang="en-US" sz="2000"/>
                <a:t> </a:t>
              </a:r>
            </a:p>
          </p:txBody>
        </p:sp>
        <p:sp>
          <p:nvSpPr>
            <p:cNvPr id="12" name="Down Arrow 11"/>
            <p:cNvSpPr/>
            <p:nvPr/>
          </p:nvSpPr>
          <p:spPr>
            <a:xfrm>
              <a:off x="4419600" y="3300412"/>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0" y="3847458"/>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60" y="4736850"/>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5364658"/>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3237860"/>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2630532"/>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72" y="2067564"/>
              <a:ext cx="9144000"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defining ISR and IAA</a:t>
            </a:r>
            <a:endParaRPr lang="en-US" dirty="0"/>
          </a:p>
        </p:txBody>
      </p:sp>
      <p:sp>
        <p:nvSpPr>
          <p:cNvPr id="3" name="Content Placeholder 2"/>
          <p:cNvSpPr>
            <a:spLocks noGrp="1"/>
          </p:cNvSpPr>
          <p:nvPr>
            <p:ph idx="1"/>
          </p:nvPr>
        </p:nvSpPr>
        <p:spPr>
          <a:xfrm>
            <a:off x="457200" y="1295400"/>
            <a:ext cx="8229600" cy="4525963"/>
          </a:xfrm>
        </p:spPr>
        <p:txBody>
          <a:bodyPr/>
          <a:lstStyle/>
          <a:p>
            <a:pPr>
              <a:buFont typeface="Wingdings" pitchFamily="2" charset="2"/>
              <a:buChar char="§"/>
            </a:pPr>
            <a:r>
              <a:rPr lang="en-US" dirty="0" smtClean="0"/>
              <a:t> Limited national ISR resources are allocated among combatant commands.</a:t>
            </a:r>
          </a:p>
          <a:p>
            <a:pPr marL="0" lvl="1">
              <a:buNone/>
            </a:pPr>
            <a:endParaRPr lang="en-US" dirty="0" smtClean="0"/>
          </a:p>
          <a:p>
            <a:pPr>
              <a:buFont typeface="Wingdings" pitchFamily="2" charset="2"/>
              <a:buChar char="§"/>
            </a:pPr>
            <a:r>
              <a:rPr lang="en-US" dirty="0" smtClean="0"/>
              <a:t> ISR involves:</a:t>
            </a:r>
          </a:p>
          <a:p>
            <a:pPr lvl="1">
              <a:buNone/>
            </a:pPr>
            <a:r>
              <a:rPr lang="en-US" dirty="0" smtClean="0"/>
              <a:t>- Planning;</a:t>
            </a:r>
          </a:p>
          <a:p>
            <a:pPr lvl="1">
              <a:buNone/>
            </a:pPr>
            <a:r>
              <a:rPr lang="en-US" dirty="0" smtClean="0"/>
              <a:t>- Operating sensors; and </a:t>
            </a:r>
          </a:p>
          <a:p>
            <a:pPr lvl="1">
              <a:buFontTx/>
              <a:buChar char="-"/>
            </a:pPr>
            <a:r>
              <a:rPr lang="en-US" dirty="0" smtClean="0"/>
              <a:t> Processing, exploiting and disseminating data</a:t>
            </a:r>
          </a:p>
          <a:p>
            <a:pPr marL="0" lvl="1">
              <a:buNone/>
            </a:pPr>
            <a:r>
              <a:rPr lang="en-US" dirty="0" smtClean="0"/>
              <a:t> </a:t>
            </a:r>
          </a:p>
          <a:p>
            <a:pPr marL="0" lvl="1">
              <a:buFont typeface="Wingdings" pitchFamily="2" charset="2"/>
              <a:buChar char="§"/>
            </a:pPr>
            <a:r>
              <a:rPr lang="en-US" dirty="0" smtClean="0"/>
              <a:t> IAA is based on the same concepts as ISR, but differs in its geographic scope and its governing laws and regulations.</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Geography of ISR and IAA</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ISR is conducted </a:t>
            </a:r>
            <a:r>
              <a:rPr lang="en-US" i="1" dirty="0" smtClean="0"/>
              <a:t>outside the United States </a:t>
            </a:r>
            <a:r>
              <a:rPr lang="en-US" dirty="0" smtClean="0"/>
              <a:t>over foreign territory or within the United States </a:t>
            </a:r>
            <a:r>
              <a:rPr lang="en-US" i="1" dirty="0" smtClean="0"/>
              <a:t>during homeland defense events</a:t>
            </a:r>
            <a:r>
              <a:rPr lang="en-US" dirty="0" smtClean="0"/>
              <a:t>. </a:t>
            </a:r>
          </a:p>
          <a:p>
            <a:pPr>
              <a:buFont typeface="Wingdings" pitchFamily="2" charset="2"/>
              <a:buChar char="§"/>
            </a:pPr>
            <a:endParaRPr lang="en-US" dirty="0" smtClean="0"/>
          </a:p>
          <a:p>
            <a:pPr>
              <a:buFont typeface="Wingdings" pitchFamily="2" charset="2"/>
              <a:buChar char="§"/>
            </a:pPr>
            <a:r>
              <a:rPr lang="en-US" dirty="0" smtClean="0"/>
              <a:t> IAA is conducted within the United States in support of DSCA operations. </a:t>
            </a:r>
          </a:p>
          <a:p>
            <a:pPr>
              <a:buNone/>
            </a:pPr>
            <a:endParaRPr lang="en-US" dirty="0" smtClean="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IAA</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IAA can only address those information requirements permitted by law within a domestic environment.</a:t>
            </a:r>
          </a:p>
          <a:p>
            <a:pPr>
              <a:buNone/>
            </a:pPr>
            <a:r>
              <a:rPr lang="en-US" dirty="0" smtClean="0"/>
              <a:t> </a:t>
            </a:r>
          </a:p>
          <a:p>
            <a:pPr>
              <a:buFont typeface="Wingdings" pitchFamily="2" charset="2"/>
              <a:buChar char="§"/>
            </a:pPr>
            <a:r>
              <a:rPr lang="en-US" dirty="0" smtClean="0"/>
              <a:t>Due to policy issues and a history of intelligence abuses in the 1960s and 1970s, there are laws and regulations, referred to as </a:t>
            </a:r>
            <a:r>
              <a:rPr lang="en-US" u="sng" dirty="0" smtClean="0"/>
              <a:t>Intelligence Oversight</a:t>
            </a:r>
            <a:r>
              <a:rPr lang="en-US" dirty="0" smtClean="0"/>
              <a:t>, that balance Constitutional rights with the need for the federal government to collect information for national security purposes.</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IAA, ISR, and SECDEF Approval</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Domestic ISR activities, including IAA, do not occur without </a:t>
            </a:r>
            <a:r>
              <a:rPr lang="en-US" u="sng" dirty="0" smtClean="0"/>
              <a:t>express permission</a:t>
            </a:r>
            <a:r>
              <a:rPr lang="en-US" dirty="0" smtClean="0"/>
              <a:t> of the Secretary of Defense (SECDEF). </a:t>
            </a:r>
          </a:p>
          <a:p>
            <a:pPr>
              <a:buNone/>
            </a:pPr>
            <a:endParaRPr lang="en-US" dirty="0" smtClean="0"/>
          </a:p>
          <a:p>
            <a:pPr>
              <a:buFont typeface="Wingdings" pitchFamily="2" charset="2"/>
              <a:buChar char="§"/>
            </a:pPr>
            <a:r>
              <a:rPr lang="en-US" dirty="0" smtClean="0"/>
              <a:t> Further, any use of intelligence capabilities for purposes other than traditional use - </a:t>
            </a:r>
            <a:r>
              <a:rPr lang="en-US" i="1" dirty="0" smtClean="0"/>
              <a:t>support of combat operations</a:t>
            </a:r>
            <a:r>
              <a:rPr lang="en-US" dirty="0" smtClean="0"/>
              <a:t> - must be expressly approved by the SECDEF.</a:t>
            </a:r>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7</a:t>
            </a:fld>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“Traditional” Intelligence</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DOD Intelligence components are authorized by SECDEF to conduct “Intelligence activities.”</a:t>
            </a:r>
          </a:p>
          <a:p>
            <a:pPr>
              <a:buFont typeface="Wingdings" pitchFamily="2" charset="2"/>
              <a:buChar char="§"/>
            </a:pPr>
            <a:endParaRPr lang="en-US" dirty="0" smtClean="0"/>
          </a:p>
          <a:p>
            <a:pPr>
              <a:buFont typeface="Wingdings" pitchFamily="2" charset="2"/>
              <a:buChar char="§"/>
            </a:pPr>
            <a:r>
              <a:rPr lang="en-US" dirty="0" smtClean="0"/>
              <a:t> “Intelligence activities” include the collection, production and dissemination of foreign Intelligence (FI) and counterintelligence (CI) by DOD Intelligence Components.</a:t>
            </a:r>
          </a:p>
          <a:p>
            <a:pPr>
              <a:buNone/>
            </a:pPr>
            <a:r>
              <a:rPr lang="en-US" dirty="0" smtClean="0"/>
              <a:t> </a:t>
            </a:r>
          </a:p>
          <a:p>
            <a:pPr>
              <a:buFont typeface="Wingdings" pitchFamily="2" charset="2"/>
              <a:buChar char="§"/>
            </a:pPr>
            <a:r>
              <a:rPr lang="en-US" dirty="0" smtClean="0"/>
              <a:t>The restriction that DOD Intelligence components can only use Intelligence assets/capabilities for FI/CI is DOD policy derived from Executive Orders 12333 and 13470.</a:t>
            </a:r>
          </a:p>
          <a:p>
            <a:pPr>
              <a:buFont typeface="Wingdings" pitchFamily="2" charset="2"/>
              <a:buChar char="§"/>
            </a:pPr>
            <a:endParaRPr lang="en-US" dirty="0" smtClean="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Pre-Approved IAA Support</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
            </a:pPr>
            <a:r>
              <a:rPr lang="en-US" dirty="0" smtClean="0"/>
              <a:t> Support for IAA required specific Secretary of Defense approval on a case-by-case basis. </a:t>
            </a:r>
          </a:p>
          <a:p>
            <a:pPr>
              <a:buNone/>
            </a:pPr>
            <a:endParaRPr lang="en-US" dirty="0" smtClean="0"/>
          </a:p>
          <a:p>
            <a:pPr>
              <a:buFont typeface="Wingdings" pitchFamily="2" charset="2"/>
              <a:buChar char="§"/>
            </a:pPr>
            <a:r>
              <a:rPr lang="en-US" dirty="0" smtClean="0"/>
              <a:t> In order to clarify the types of IAA support authorized, the Chairman of the Joint Chiefs of Staff (CJCS) DSCA EXORD contains pre-approved IAA support modules. </a:t>
            </a:r>
          </a:p>
          <a:p>
            <a:pPr>
              <a:buNone/>
            </a:pPr>
            <a:endParaRPr lang="en-US" dirty="0" smtClean="0"/>
          </a:p>
          <a:p>
            <a:pPr>
              <a:buFont typeface="Wingdings" pitchFamily="2" charset="2"/>
              <a:buChar char="§"/>
            </a:pPr>
            <a:r>
              <a:rPr lang="en-US" dirty="0" smtClean="0"/>
              <a:t>Even though pre-approved, use of the capabilities for </a:t>
            </a:r>
            <a:r>
              <a:rPr lang="en-US" u="sng" dirty="0" smtClean="0"/>
              <a:t>any purpose other than that specified</a:t>
            </a:r>
            <a:r>
              <a:rPr lang="en-US" dirty="0" smtClean="0"/>
              <a:t> in the CJCS DSCA EXORD requires specific Secretary of Defense approval.</a:t>
            </a:r>
            <a:endParaRPr lang="en-US" dirty="0"/>
          </a:p>
        </p:txBody>
      </p:sp>
      <p:sp>
        <p:nvSpPr>
          <p:cNvPr id="4" name="Slide Number Placeholder 3"/>
          <p:cNvSpPr>
            <a:spLocks noGrp="1"/>
          </p:cNvSpPr>
          <p:nvPr>
            <p:ph type="sldNum" sz="quarter" idx="10"/>
          </p:nvPr>
        </p:nvSpPr>
        <p:spPr/>
        <p:txBody>
          <a:bodyPr/>
          <a:lstStyle/>
          <a:p>
            <a:pPr>
              <a:defRPr/>
            </a:pPr>
            <a:fld id="{AC039500-9539-4521-B52F-B6003125EE7C}" type="slidenum">
              <a:rPr lang="en-US" smtClean="0"/>
              <a:pPr>
                <a:defRPr/>
              </a:pPr>
              <a:t>9</a:t>
            </a:fld>
            <a:endParaRPr lang="en-US"/>
          </a:p>
        </p:txBody>
      </p:sp>
    </p:spTree>
  </p:cSld>
  <p:clrMapOvr>
    <a:masterClrMapping/>
  </p:clrMapOvr>
  <p:transition/>
</p:sld>
</file>

<file path=ppt/theme/theme1.xml><?xml version="1.0" encoding="utf-8"?>
<a:theme xmlns:a="http://schemas.openxmlformats.org/drawingml/2006/main" name="FSB_Master">
  <a:themeElements>
    <a:clrScheme name="FSB_Master 9">
      <a:dk1>
        <a:srgbClr val="000000"/>
      </a:dk1>
      <a:lt1>
        <a:srgbClr val="FFFFFF"/>
      </a:lt1>
      <a:dk2>
        <a:srgbClr val="3333CC"/>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FSB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alpha val="78999"/>
          </a:srgb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alpha val="78999"/>
          </a:srgb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FSB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SB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SB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SB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SB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SB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SB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SB_Master 8">
        <a:dk1>
          <a:srgbClr val="000000"/>
        </a:dk1>
        <a:lt1>
          <a:srgbClr val="FFFFFF"/>
        </a:lt1>
        <a:dk2>
          <a:srgbClr val="0000FF"/>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SB_Master 9">
        <a:dk1>
          <a:srgbClr val="000000"/>
        </a:dk1>
        <a:lt1>
          <a:srgbClr val="FFFFFF"/>
        </a:lt1>
        <a:dk2>
          <a:srgbClr val="3333CC"/>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6590</TotalTime>
  <Words>3279</Words>
  <Application>Microsoft Office PowerPoint</Application>
  <PresentationFormat>On-screen Show (4:3)</PresentationFormat>
  <Paragraphs>457</Paragraphs>
  <Slides>39</Slides>
  <Notes>5</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FSB_Master</vt:lpstr>
      <vt:lpstr>Intelligence During Defense Support for Civil Authorities: Incident Awareness and Assessment (IAA)</vt:lpstr>
      <vt:lpstr>Overview</vt:lpstr>
      <vt:lpstr>Defining IAA and ISR</vt:lpstr>
      <vt:lpstr>More defining ISR and IAA</vt:lpstr>
      <vt:lpstr> The Geography of ISR and IAA</vt:lpstr>
      <vt:lpstr>The Law of IAA</vt:lpstr>
      <vt:lpstr>   IAA, ISR, and SECDEF Approval</vt:lpstr>
      <vt:lpstr>   “Traditional” Intelligence</vt:lpstr>
      <vt:lpstr>Pre-Approved IAA Support</vt:lpstr>
      <vt:lpstr>DSCA EXORD  Seven IAA Force Packages</vt:lpstr>
      <vt:lpstr>Pre-Approved IAA Modules (1 of 3)</vt:lpstr>
      <vt:lpstr>Pre-Approved IAA Modules  (2 of 3)</vt:lpstr>
      <vt:lpstr>Pre-Approved IAA Modules (3 of 3)</vt:lpstr>
      <vt:lpstr>   Focus on the Task and Purpose, Not the Assets</vt:lpstr>
      <vt:lpstr>IAA and Law Enforcement</vt:lpstr>
      <vt:lpstr>The National Guard</vt:lpstr>
      <vt:lpstr>IAA and UAS</vt:lpstr>
      <vt:lpstr>IAA and Domestic Imagery</vt:lpstr>
      <vt:lpstr>Domestic Imagery for DSCA</vt:lpstr>
      <vt:lpstr>IAAs and PUMs</vt:lpstr>
      <vt:lpstr>PUM Amendments and DIRs</vt:lpstr>
      <vt:lpstr>IAA Analysis</vt:lpstr>
      <vt:lpstr>IAA Analysis (continued)</vt:lpstr>
      <vt:lpstr>Summary</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USARNORTH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USARNORTH Strategy Map Working Group IPR to COS</dc:title>
  <dc:creator>Robert.Jamison</dc:creator>
  <cp:lastModifiedBy>Curtis.McMahan</cp:lastModifiedBy>
  <cp:revision>216</cp:revision>
  <dcterms:created xsi:type="dcterms:W3CDTF">2011-08-16T15:01:41Z</dcterms:created>
  <dcterms:modified xsi:type="dcterms:W3CDTF">2014-04-11T11:11:52Z</dcterms:modified>
</cp:coreProperties>
</file>