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294" r:id="rId2"/>
    <p:sldId id="256" r:id="rId3"/>
    <p:sldId id="257" r:id="rId4"/>
    <p:sldId id="258" r:id="rId5"/>
    <p:sldId id="347" r:id="rId6"/>
    <p:sldId id="335" r:id="rId7"/>
    <p:sldId id="334" r:id="rId8"/>
    <p:sldId id="336" r:id="rId9"/>
    <p:sldId id="337" r:id="rId10"/>
    <p:sldId id="338" r:id="rId11"/>
    <p:sldId id="339" r:id="rId12"/>
    <p:sldId id="340" r:id="rId13"/>
    <p:sldId id="341" r:id="rId14"/>
    <p:sldId id="342" r:id="rId15"/>
    <p:sldId id="343" r:id="rId16"/>
    <p:sldId id="261" r:id="rId17"/>
    <p:sldId id="263" r:id="rId18"/>
    <p:sldId id="265" r:id="rId19"/>
    <p:sldId id="264" r:id="rId20"/>
    <p:sldId id="267" r:id="rId21"/>
    <p:sldId id="266" r:id="rId22"/>
    <p:sldId id="344" r:id="rId23"/>
    <p:sldId id="293" r:id="rId24"/>
    <p:sldId id="295" r:id="rId25"/>
    <p:sldId id="296" r:id="rId26"/>
    <p:sldId id="297" r:id="rId27"/>
    <p:sldId id="298" r:id="rId28"/>
    <p:sldId id="299" r:id="rId29"/>
    <p:sldId id="300" r:id="rId30"/>
    <p:sldId id="301" r:id="rId31"/>
    <p:sldId id="302" r:id="rId32"/>
    <p:sldId id="303" r:id="rId33"/>
    <p:sldId id="271" r:id="rId34"/>
    <p:sldId id="274" r:id="rId35"/>
    <p:sldId id="278" r:id="rId36"/>
    <p:sldId id="276" r:id="rId37"/>
    <p:sldId id="277" r:id="rId38"/>
    <p:sldId id="345" r:id="rId39"/>
    <p:sldId id="272" r:id="rId40"/>
    <p:sldId id="273" r:id="rId41"/>
    <p:sldId id="275" r:id="rId42"/>
    <p:sldId id="279" r:id="rId43"/>
    <p:sldId id="280" r:id="rId44"/>
    <p:sldId id="281" r:id="rId45"/>
    <p:sldId id="282" r:id="rId46"/>
    <p:sldId id="283" r:id="rId47"/>
    <p:sldId id="284" r:id="rId48"/>
    <p:sldId id="285" r:id="rId49"/>
    <p:sldId id="287" r:id="rId50"/>
    <p:sldId id="289" r:id="rId51"/>
    <p:sldId id="290" r:id="rId52"/>
    <p:sldId id="291" r:id="rId53"/>
    <p:sldId id="304" r:id="rId54"/>
    <p:sldId id="305" r:id="rId55"/>
    <p:sldId id="306" r:id="rId56"/>
    <p:sldId id="308" r:id="rId57"/>
    <p:sldId id="307" r:id="rId58"/>
    <p:sldId id="309" r:id="rId59"/>
    <p:sldId id="310" r:id="rId60"/>
    <p:sldId id="311" r:id="rId61"/>
    <p:sldId id="312" r:id="rId62"/>
    <p:sldId id="314" r:id="rId63"/>
    <p:sldId id="315" r:id="rId64"/>
    <p:sldId id="316" r:id="rId65"/>
    <p:sldId id="317" r:id="rId66"/>
    <p:sldId id="320" r:id="rId67"/>
    <p:sldId id="322" r:id="rId68"/>
    <p:sldId id="323" r:id="rId69"/>
    <p:sldId id="321" r:id="rId70"/>
    <p:sldId id="324" r:id="rId71"/>
    <p:sldId id="259" r:id="rId72"/>
    <p:sldId id="260" r:id="rId73"/>
    <p:sldId id="326" r:id="rId74"/>
    <p:sldId id="327" r:id="rId75"/>
    <p:sldId id="328" r:id="rId76"/>
    <p:sldId id="329" r:id="rId77"/>
    <p:sldId id="348" r:id="rId78"/>
    <p:sldId id="325" r:id="rId79"/>
    <p:sldId id="330" r:id="rId80"/>
    <p:sldId id="331" r:id="rId81"/>
    <p:sldId id="332" r:id="rId82"/>
    <p:sldId id="333" r:id="rId83"/>
    <p:sldId id="346"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1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44E25F-58DF-4021-8F95-469E8FD65C6A}" type="datetime1">
              <a:rPr lang="en-US" smtClean="0"/>
              <a:pPr/>
              <a:t>9/19/2012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8917C5-935D-4484-B9FA-BB4B84185F8D}"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9D036-843F-4F25-A3DD-32F556882230}" type="datetime1">
              <a:rPr lang="en-US" smtClean="0"/>
              <a:pPr/>
              <a:t>9/19/2012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FC12A4-AE13-4577-BFA5-065D11830A42}" type="slidenum">
              <a:rPr lang="en-US" smtClean="0"/>
              <a:pPr/>
              <a:t>‹#›</a:t>
            </a:fld>
            <a:endParaRPr lang="en-US"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2737CF-38DC-4D76-AA9F-A03220C34A52}" type="datetime1">
              <a:rPr lang="en-US" smtClean="0"/>
              <a:pPr/>
              <a:t>9/19/2012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9AF0D4-FC57-406B-BE09-FD3B581CE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E917BD-7723-4015-8587-C429EF1E49D0}" type="datetime1">
              <a:rPr lang="en-US" smtClean="0"/>
              <a:pPr/>
              <a:t>9/19/2012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9AF0D4-FC57-406B-BE09-FD3B581CE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33186-3522-4F29-9322-FFEC67DC9DAE}" type="datetime1">
              <a:rPr lang="en-US" smtClean="0"/>
              <a:pPr/>
              <a:t>9/19/2012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9AF0D4-FC57-406B-BE09-FD3B581CEB3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80D2EE-5CEE-41B9-999A-F9BCB14CBE74}" type="datetime1">
              <a:rPr lang="en-US" smtClean="0"/>
              <a:pPr/>
              <a:t>9/19/2012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9AF0D4-FC57-406B-BE09-FD3B581CEB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FE548C-D06C-40BA-8391-E6B50A248377}" type="datetime1">
              <a:rPr lang="en-US" smtClean="0"/>
              <a:pPr/>
              <a:t>9/19/2012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9AF0D4-FC57-406B-BE09-FD3B581CEB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800736-FFC5-4B52-866D-49DDC9AFFBC3}" type="datetime1">
              <a:rPr lang="en-US" smtClean="0"/>
              <a:pPr/>
              <a:t>9/19/2012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9AF0D4-FC57-406B-BE09-FD3B581CEB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34C3E8-D2F8-49B9-BF3A-83D5C73CB758}" type="datetime1">
              <a:rPr lang="en-US" smtClean="0"/>
              <a:pPr/>
              <a:t>9/19/2012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9AF0D4-FC57-406B-BE09-FD3B581CE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E4EABE-FECC-4F5C-9BF4-282CF827C900}" type="datetime1">
              <a:rPr lang="en-US" smtClean="0"/>
              <a:pPr/>
              <a:t>9/19/2012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9AF0D4-FC57-406B-BE09-FD3B581CE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9CB33-A49C-4099-A7F5-122964D4C157}" type="datetime1">
              <a:rPr lang="en-US" smtClean="0"/>
              <a:pPr/>
              <a:t>9/19/2012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9AF0D4-FC57-406B-BE09-FD3B581CE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18DF6-18D8-4116-89F2-353931FF2F17}" type="datetime1">
              <a:rPr lang="en-US" smtClean="0"/>
              <a:pPr/>
              <a:t>9/19/2012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9AF0D4-FC57-406B-BE09-FD3B581CE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01A10-DCF8-46FF-B0EB-6ADEF663619E}" type="datetime1">
              <a:rPr lang="en-US" smtClean="0"/>
              <a:pPr/>
              <a:t>9/19/2012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9AF0D4-FC57-406B-BE09-FD3B581CE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3EC60-7DC2-4D2A-992D-99036BD8DC9C}" type="datetime1">
              <a:rPr lang="en-US" smtClean="0"/>
              <a:pPr/>
              <a:t>9/19/2012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AF0D4-FC57-406B-BE09-FD3B581CE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Desktop/Thermal%20Theory%20Videos/Lake.ASF"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Trailer%20-%20Thermal%20imaging%20videos,%20night%20vision%20videos,%20thermal%20imaging%20versus%20night%20vision%20videos8.mp4"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hyperlink" Target="Day%20Woods%20Personnel-%20Thermal%20imaging%20videos,%20night%20vision%20videos,%20thermal%20imaging%20versus%20night%20vision%20videos.mp4" TargetMode="External"/><Relationship Id="rId5" Type="http://schemas.openxmlformats.org/officeDocument/2006/relationships/hyperlink" Target="Smoke%20-%20Thermal%20imaging%20videos,%20night%20vision%20videos,%20thermal%20imaging%20versus%20night%20vision%20videos7.mp4" TargetMode="Externa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Used%20Videos/Emissivity.wmv" TargetMode="External"/><Relationship Id="rId2" Type="http://schemas.openxmlformats.org/officeDocument/2006/relationships/hyperlink" Target="Emissivity.wmv" TargetMode="Externa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wmf"/><Relationship Id="rId4" Type="http://schemas.openxmlformats.org/officeDocument/2006/relationships/hyperlink" Target="../../../Desktop/Thermal%20Theory%20Videos/Used%20Videos/Smoke%20-%20Thermal%20imaging%20videos,%20night%20vision%20videos,%20thermal%20imaging%20versus%20night%20vision%20videos7.mp4"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6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6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1.jpeg"/><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1</a:t>
            </a:fld>
            <a:endParaRPr lang="en-US" dirty="0"/>
          </a:p>
        </p:txBody>
      </p:sp>
      <p:pic>
        <p:nvPicPr>
          <p:cNvPr id="4" name="Picture 7" descr="Lake Black hot print.jpg">
            <a:hlinkClick r:id="rId3" action="ppaction://hlinkfile"/>
          </p:cNvPr>
          <p:cNvPicPr>
            <a:picLocks noChangeAspect="1"/>
          </p:cNvPicPr>
          <p:nvPr/>
        </p:nvPicPr>
        <p:blipFill>
          <a:blip r:embed="rId4" cstate="print"/>
          <a:srcRect/>
          <a:stretch>
            <a:fillRect/>
          </a:stretch>
        </p:blipFill>
        <p:spPr bwMode="auto">
          <a:xfrm>
            <a:off x="381000" y="990600"/>
            <a:ext cx="8382000" cy="5410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10</a:t>
            </a:fld>
            <a:endParaRPr lang="en-US" dirty="0"/>
          </a:p>
        </p:txBody>
      </p:sp>
      <p:sp>
        <p:nvSpPr>
          <p:cNvPr id="4" name="Rectangle 3"/>
          <p:cNvSpPr/>
          <p:nvPr/>
        </p:nvSpPr>
        <p:spPr>
          <a:xfrm>
            <a:off x="457200" y="2092672"/>
            <a:ext cx="8229600" cy="4231928"/>
          </a:xfrm>
          <a:prstGeom prst="rect">
            <a:avLst/>
          </a:prstGeom>
        </p:spPr>
        <p:txBody>
          <a:bodyPr wrap="square">
            <a:spAutoFit/>
          </a:bodyPr>
          <a:lstStyle/>
          <a:p>
            <a:pPr marL="168275" indent="-168275" eaLnBrk="0" hangingPunct="0">
              <a:spcBef>
                <a:spcPts val="600"/>
              </a:spcBef>
              <a:buSzPct val="100000"/>
              <a:buFont typeface="Arial" pitchFamily="34" charset="0"/>
              <a:buChar char="•"/>
              <a:defRPr/>
            </a:pPr>
            <a:r>
              <a:rPr lang="en-US" dirty="0" smtClean="0">
                <a:latin typeface="Arial" pitchFamily="34" charset="0"/>
                <a:cs typeface="Arial" pitchFamily="34" charset="0"/>
              </a:rPr>
              <a:t>Slow the vehicle to 5 mph or less when approaching personnel at the side of the road until vehicle operator can ensure that all personnel have been passed</a:t>
            </a:r>
          </a:p>
          <a:p>
            <a:pPr eaLnBrk="0" hangingPunct="0">
              <a:spcBef>
                <a:spcPts val="600"/>
              </a:spcBef>
              <a:buClr>
                <a:schemeClr val="tx1"/>
              </a:buClr>
              <a:buSzPct val="65000"/>
              <a:defRPr/>
            </a:pPr>
            <a:endParaRPr lang="en-US" dirty="0" smtClean="0">
              <a:latin typeface="Arial" pitchFamily="34" charset="0"/>
              <a:cs typeface="Arial" pitchFamily="34" charset="0"/>
            </a:endParaRPr>
          </a:p>
          <a:p>
            <a:pPr marL="168275" indent="-168275" eaLnBrk="0" hangingPunct="0">
              <a:buClr>
                <a:schemeClr val="tx1"/>
              </a:buClr>
              <a:buSzPct val="100000"/>
              <a:buFont typeface="Arial" pitchFamily="34" charset="0"/>
              <a:buChar char="•"/>
              <a:defRPr/>
            </a:pPr>
            <a:r>
              <a:rPr lang="en-US" dirty="0" smtClean="0">
                <a:latin typeface="Arial" pitchFamily="34" charset="0"/>
                <a:cs typeface="Arial" pitchFamily="34" charset="0"/>
              </a:rPr>
              <a:t>Unassisted backing is not permissible while using the DVE system, ground guides must be used</a:t>
            </a:r>
          </a:p>
          <a:p>
            <a:pPr eaLnBrk="0" hangingPunct="0">
              <a:spcBef>
                <a:spcPts val="600"/>
              </a:spcBef>
              <a:buClr>
                <a:srgbClr val="F9F9F9"/>
              </a:buClr>
              <a:buSzPct val="65000"/>
              <a:buFont typeface="Arial" pitchFamily="34" charset="0"/>
              <a:buChar char="•"/>
              <a:defRPr/>
            </a:pPr>
            <a:endParaRPr lang="en-US" dirty="0" smtClean="0">
              <a:latin typeface="Arial" pitchFamily="34" charset="0"/>
              <a:cs typeface="Arial" pitchFamily="34" charset="0"/>
            </a:endParaRPr>
          </a:p>
          <a:p>
            <a:pPr marL="168275" indent="-168275" eaLnBrk="0" hangingPunct="0">
              <a:spcBef>
                <a:spcPts val="600"/>
              </a:spcBef>
              <a:buClr>
                <a:schemeClr val="tx1"/>
              </a:buClr>
              <a:buSzPct val="100000"/>
              <a:buFont typeface="Arial" pitchFamily="34" charset="0"/>
              <a:buChar char="•"/>
              <a:defRPr/>
            </a:pPr>
            <a:r>
              <a:rPr lang="en-US" dirty="0" smtClean="0">
                <a:latin typeface="Arial" pitchFamily="34" charset="0"/>
                <a:cs typeface="Arial" pitchFamily="34" charset="0"/>
              </a:rPr>
              <a:t>Operating speed will vary according to conditions and the driver’s experience. Do not ‘outdrive’ the DVE</a:t>
            </a:r>
          </a:p>
          <a:p>
            <a:pPr marL="168275" indent="-168275" eaLnBrk="0" hangingPunct="0">
              <a:spcBef>
                <a:spcPts val="600"/>
              </a:spcBef>
              <a:buClr>
                <a:schemeClr val="tx1"/>
              </a:buClr>
              <a:buSzPct val="100000"/>
              <a:defRPr/>
            </a:pPr>
            <a:endParaRPr lang="en-US" u="sng" dirty="0" smtClean="0">
              <a:latin typeface="Arial" pitchFamily="34" charset="0"/>
              <a:cs typeface="Arial" pitchFamily="34" charset="0"/>
            </a:endParaRPr>
          </a:p>
          <a:p>
            <a:pPr marL="0" lvl="1" indent="168275" eaLnBrk="0" hangingPunct="0">
              <a:spcBef>
                <a:spcPts val="600"/>
              </a:spcBef>
              <a:buClr>
                <a:schemeClr val="tx1"/>
              </a:buClr>
              <a:buSzPct val="100000"/>
              <a:buFont typeface="Arial" pitchFamily="34" charset="0"/>
              <a:buChar char="•"/>
              <a:defRPr/>
            </a:pPr>
            <a:r>
              <a:rPr lang="en-US" dirty="0" smtClean="0">
                <a:latin typeface="Arial" pitchFamily="34" charset="0"/>
                <a:cs typeface="Arial" pitchFamily="34" charset="0"/>
              </a:rPr>
              <a:t>Looking too far down the course – cannot see upcoming / immediate hazards</a:t>
            </a:r>
          </a:p>
          <a:p>
            <a:pPr marL="0" lvl="1" indent="168275" eaLnBrk="0" hangingPunct="0">
              <a:spcBef>
                <a:spcPts val="600"/>
              </a:spcBef>
              <a:buClr>
                <a:schemeClr val="tx1"/>
              </a:buClr>
              <a:buSzPct val="100000"/>
              <a:defRPr/>
            </a:pPr>
            <a:endParaRPr lang="en-US" dirty="0" smtClean="0">
              <a:latin typeface="Arial" pitchFamily="34" charset="0"/>
              <a:cs typeface="Arial" pitchFamily="34" charset="0"/>
            </a:endParaRPr>
          </a:p>
          <a:p>
            <a:pPr marL="168275" lvl="1" indent="-168275" eaLnBrk="0" hangingPunct="0">
              <a:spcBef>
                <a:spcPts val="600"/>
              </a:spcBef>
              <a:buClr>
                <a:schemeClr val="tx1"/>
              </a:buClr>
              <a:buSzPct val="100000"/>
              <a:buFont typeface="Arial" pitchFamily="34" charset="0"/>
              <a:buChar char="•"/>
              <a:defRPr/>
            </a:pPr>
            <a:r>
              <a:rPr lang="en-US" dirty="0" smtClean="0">
                <a:latin typeface="Arial" pitchFamily="34" charset="0"/>
                <a:cs typeface="Arial" pitchFamily="34" charset="0"/>
              </a:rPr>
              <a:t>Driving too fast – Not enough time to react to hazards</a:t>
            </a:r>
            <a:endParaRPr lang="en-US" dirty="0">
              <a:latin typeface="Arial" pitchFamily="34" charset="0"/>
              <a:cs typeface="Arial" pitchFamily="34" charset="0"/>
            </a:endParaRPr>
          </a:p>
        </p:txBody>
      </p:sp>
      <p:sp>
        <p:nvSpPr>
          <p:cNvPr id="5" name="Rectangle 4"/>
          <p:cNvSpPr/>
          <p:nvPr/>
        </p:nvSpPr>
        <p:spPr>
          <a:xfrm>
            <a:off x="3624191" y="1611868"/>
            <a:ext cx="2159566" cy="369332"/>
          </a:xfrm>
          <a:prstGeom prst="rect">
            <a:avLst/>
          </a:prstGeom>
        </p:spPr>
        <p:txBody>
          <a:bodyPr wrap="none">
            <a:spAutoFit/>
          </a:bodyPr>
          <a:lstStyle/>
          <a:p>
            <a:pPr algn="ctr" fontAlgn="auto">
              <a:spcAft>
                <a:spcPts val="0"/>
              </a:spcAft>
              <a:defRPr/>
            </a:pPr>
            <a:r>
              <a:rPr lang="en-US" dirty="0" smtClean="0">
                <a:ln w="6350">
                  <a:noFill/>
                </a:ln>
                <a:latin typeface="Arial" pitchFamily="34" charset="0"/>
                <a:cs typeface="Arial" pitchFamily="34" charset="0"/>
              </a:rPr>
              <a:t>Operational </a:t>
            </a:r>
            <a:r>
              <a:rPr lang="en-US" dirty="0" smtClean="0">
                <a:ln w="6350">
                  <a:noFill/>
                </a:ln>
                <a:latin typeface="Arial" pitchFamily="34" charset="0"/>
                <a:cs typeface="Arial" pitchFamily="34" charset="0"/>
              </a:rPr>
              <a:t>(cont.)</a:t>
            </a:r>
            <a:endParaRPr lang="en-US" dirty="0">
              <a:ln w="6350">
                <a:noFill/>
              </a:ln>
              <a:latin typeface="Arial" pitchFamily="34" charset="0"/>
              <a:cs typeface="Arial" pitchFamily="34" charset="0"/>
            </a:endParaRPr>
          </a:p>
        </p:txBody>
      </p:sp>
      <p:sp>
        <p:nvSpPr>
          <p:cNvPr id="6" name="Rectangle 5"/>
          <p:cNvSpPr/>
          <p:nvPr/>
        </p:nvSpPr>
        <p:spPr>
          <a:xfrm>
            <a:off x="3126289" y="1078468"/>
            <a:ext cx="3198311" cy="369332"/>
          </a:xfrm>
          <a:prstGeom prst="rect">
            <a:avLst/>
          </a:prstGeom>
        </p:spPr>
        <p:txBody>
          <a:bodyPr wrap="none">
            <a:spAutoFit/>
          </a:bodyPr>
          <a:lstStyle/>
          <a:p>
            <a:r>
              <a:rPr lang="en-US" b="1" dirty="0" smtClean="0">
                <a:latin typeface="Arial" pitchFamily="34" charset="0"/>
                <a:cs typeface="Arial" pitchFamily="34" charset="0"/>
              </a:rPr>
              <a:t>General Safety Information </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11</a:t>
            </a:fld>
            <a:endParaRPr lang="en-US" dirty="0"/>
          </a:p>
        </p:txBody>
      </p:sp>
      <p:sp>
        <p:nvSpPr>
          <p:cNvPr id="4" name="Rectangle 3"/>
          <p:cNvSpPr/>
          <p:nvPr/>
        </p:nvSpPr>
        <p:spPr>
          <a:xfrm>
            <a:off x="457200" y="1897104"/>
            <a:ext cx="8229600" cy="4808496"/>
          </a:xfrm>
          <a:prstGeom prst="rect">
            <a:avLst/>
          </a:prstGeom>
        </p:spPr>
        <p:txBody>
          <a:bodyPr wrap="square">
            <a:spAutoFit/>
          </a:bodyPr>
          <a:lstStyle/>
          <a:p>
            <a:pPr marL="0" lvl="1" indent="0">
              <a:lnSpc>
                <a:spcPct val="110000"/>
              </a:lnSpc>
              <a:spcBef>
                <a:spcPts val="600"/>
              </a:spcBef>
              <a:buFont typeface="Wingdings 2" pitchFamily="18" charset="2"/>
              <a:buNone/>
              <a:defRPr/>
            </a:pPr>
            <a:r>
              <a:rPr lang="en-US" dirty="0" smtClean="0">
                <a:latin typeface="Arial" pitchFamily="34" charset="0"/>
                <a:cs typeface="Arial" pitchFamily="34" charset="0"/>
              </a:rPr>
              <a:t>Drivers and vehicle commanders must use good judgment.  Consider existing road and environmental conditions in determining safe operating speeds.  Do not exceed the following operating speeds:</a:t>
            </a:r>
          </a:p>
          <a:p>
            <a:pPr marL="0" lvl="1" indent="0">
              <a:lnSpc>
                <a:spcPct val="110000"/>
              </a:lnSpc>
              <a:spcBef>
                <a:spcPts val="600"/>
              </a:spcBef>
              <a:buFont typeface="Wingdings 2" pitchFamily="18" charset="2"/>
              <a:buNone/>
              <a:defRPr/>
            </a:pPr>
            <a:endParaRPr lang="en-US" dirty="0" smtClean="0">
              <a:latin typeface="Arial" pitchFamily="34" charset="0"/>
              <a:cs typeface="Arial" pitchFamily="34" charset="0"/>
            </a:endParaRPr>
          </a:p>
          <a:p>
            <a:pPr lvl="2">
              <a:buSzPct val="100000"/>
              <a:buFont typeface="Arial" pitchFamily="34" charset="0"/>
              <a:buChar char="•"/>
              <a:defRPr/>
            </a:pPr>
            <a:r>
              <a:rPr lang="en-US" dirty="0" smtClean="0">
                <a:latin typeface="Arial" pitchFamily="34" charset="0"/>
                <a:cs typeface="Arial" pitchFamily="34" charset="0"/>
              </a:rPr>
              <a:t>    Primary/Paved Roads		35 mph</a:t>
            </a:r>
          </a:p>
          <a:p>
            <a:pPr lvl="2">
              <a:buSzPct val="100000"/>
              <a:buFont typeface="Arial" pitchFamily="34" charset="0"/>
              <a:buChar char="•"/>
              <a:defRPr/>
            </a:pPr>
            <a:r>
              <a:rPr lang="en-US" dirty="0" smtClean="0">
                <a:latin typeface="Arial" pitchFamily="34" charset="0"/>
                <a:cs typeface="Arial" pitchFamily="34" charset="0"/>
              </a:rPr>
              <a:t>    Secondary Roads		25 mph</a:t>
            </a:r>
          </a:p>
          <a:p>
            <a:pPr lvl="2">
              <a:buSzPct val="100000"/>
              <a:buFont typeface="Arial" pitchFamily="34" charset="0"/>
              <a:buChar char="•"/>
              <a:defRPr/>
            </a:pPr>
            <a:r>
              <a:rPr lang="en-US" dirty="0" smtClean="0">
                <a:latin typeface="Arial" pitchFamily="34" charset="0"/>
                <a:cs typeface="Arial" pitchFamily="34" charset="0"/>
              </a:rPr>
              <a:t>    Off-Road Surfaces		10 mph</a:t>
            </a:r>
          </a:p>
          <a:p>
            <a:pPr lvl="2">
              <a:buSzPct val="100000"/>
              <a:buFont typeface="Arial" pitchFamily="34" charset="0"/>
              <a:buChar char="•"/>
              <a:defRPr/>
            </a:pPr>
            <a:r>
              <a:rPr lang="en-US" dirty="0" smtClean="0">
                <a:latin typeface="Arial" pitchFamily="34" charset="0"/>
                <a:cs typeface="Arial" pitchFamily="34" charset="0"/>
              </a:rPr>
              <a:t>    Hilly Cross-Country		10 mph</a:t>
            </a:r>
          </a:p>
          <a:p>
            <a:pPr lvl="2">
              <a:defRPr/>
            </a:pPr>
            <a:endParaRPr lang="en-US" i="1" dirty="0" smtClean="0">
              <a:latin typeface="Arial" pitchFamily="34" charset="0"/>
              <a:cs typeface="Arial" pitchFamily="34" charset="0"/>
            </a:endParaRPr>
          </a:p>
          <a:p>
            <a:pPr marL="0" lvl="1" indent="0">
              <a:lnSpc>
                <a:spcPct val="110000"/>
              </a:lnSpc>
              <a:spcBef>
                <a:spcPts val="600"/>
              </a:spcBef>
              <a:buFont typeface="Wingdings 2" pitchFamily="18" charset="2"/>
              <a:buNone/>
              <a:defRPr/>
            </a:pPr>
            <a:r>
              <a:rPr lang="en-US" dirty="0" smtClean="0">
                <a:latin typeface="Arial" pitchFamily="34" charset="0"/>
                <a:cs typeface="Arial" pitchFamily="34" charset="0"/>
              </a:rPr>
              <a:t>Limited Field Of View  – Slow down sufficiently and use extreme caution when approaching curves and especially right-hand turns</a:t>
            </a:r>
          </a:p>
          <a:p>
            <a:pPr marL="0" lvl="1" indent="0">
              <a:lnSpc>
                <a:spcPct val="110000"/>
              </a:lnSpc>
              <a:spcBef>
                <a:spcPts val="600"/>
              </a:spcBef>
              <a:buFont typeface="Wingdings 2" pitchFamily="18" charset="2"/>
              <a:buNone/>
              <a:defRPr/>
            </a:pPr>
            <a:endParaRPr lang="en-US" dirty="0" smtClean="0">
              <a:latin typeface="Arial" pitchFamily="34" charset="0"/>
              <a:cs typeface="Arial" pitchFamily="34" charset="0"/>
            </a:endParaRPr>
          </a:p>
          <a:p>
            <a:pPr marL="0" lvl="1" indent="0">
              <a:lnSpc>
                <a:spcPct val="110000"/>
              </a:lnSpc>
              <a:spcBef>
                <a:spcPts val="600"/>
              </a:spcBef>
              <a:buFont typeface="Wingdings 2" pitchFamily="18" charset="2"/>
              <a:buNone/>
              <a:defRPr/>
            </a:pPr>
            <a:r>
              <a:rPr lang="en-US" dirty="0" smtClean="0">
                <a:latin typeface="Arial" pitchFamily="34" charset="0"/>
                <a:cs typeface="Arial" pitchFamily="34" charset="0"/>
              </a:rPr>
              <a:t>The DVE System is safe for planned use provided the above requirements are followed.  All operators must be made aware of precautions listed above during New Equipment Training</a:t>
            </a:r>
            <a:endParaRPr lang="en-US" dirty="0">
              <a:latin typeface="Arial" pitchFamily="34" charset="0"/>
              <a:cs typeface="Arial" pitchFamily="34" charset="0"/>
            </a:endParaRPr>
          </a:p>
        </p:txBody>
      </p:sp>
      <p:sp>
        <p:nvSpPr>
          <p:cNvPr id="5" name="Rectangle 4"/>
          <p:cNvSpPr/>
          <p:nvPr/>
        </p:nvSpPr>
        <p:spPr>
          <a:xfrm>
            <a:off x="3547991" y="1459468"/>
            <a:ext cx="2159566" cy="369332"/>
          </a:xfrm>
          <a:prstGeom prst="rect">
            <a:avLst/>
          </a:prstGeom>
        </p:spPr>
        <p:txBody>
          <a:bodyPr wrap="none">
            <a:spAutoFit/>
          </a:bodyPr>
          <a:lstStyle/>
          <a:p>
            <a:pPr algn="ctr" fontAlgn="auto">
              <a:spcAft>
                <a:spcPts val="0"/>
              </a:spcAft>
              <a:defRPr/>
            </a:pPr>
            <a:r>
              <a:rPr lang="en-US" dirty="0" smtClean="0">
                <a:ln w="6350">
                  <a:noFill/>
                </a:ln>
                <a:latin typeface="Arial" pitchFamily="34" charset="0"/>
                <a:cs typeface="Arial" pitchFamily="34" charset="0"/>
              </a:rPr>
              <a:t>Operational </a:t>
            </a:r>
            <a:r>
              <a:rPr lang="en-US" dirty="0" smtClean="0">
                <a:ln w="6350">
                  <a:noFill/>
                </a:ln>
                <a:latin typeface="Arial" pitchFamily="34" charset="0"/>
                <a:cs typeface="Arial" pitchFamily="34" charset="0"/>
              </a:rPr>
              <a:t>(cont.)</a:t>
            </a:r>
            <a:endParaRPr lang="en-US" dirty="0">
              <a:ln w="6350">
                <a:noFill/>
              </a:ln>
              <a:latin typeface="Arial" pitchFamily="34" charset="0"/>
              <a:cs typeface="Arial" pitchFamily="34" charset="0"/>
            </a:endParaRPr>
          </a:p>
        </p:txBody>
      </p:sp>
      <p:sp>
        <p:nvSpPr>
          <p:cNvPr id="6" name="Rectangle 5"/>
          <p:cNvSpPr/>
          <p:nvPr/>
        </p:nvSpPr>
        <p:spPr>
          <a:xfrm>
            <a:off x="3050089" y="1002268"/>
            <a:ext cx="3198311" cy="369332"/>
          </a:xfrm>
          <a:prstGeom prst="rect">
            <a:avLst/>
          </a:prstGeom>
        </p:spPr>
        <p:txBody>
          <a:bodyPr wrap="none">
            <a:spAutoFit/>
          </a:bodyPr>
          <a:lstStyle/>
          <a:p>
            <a:r>
              <a:rPr lang="en-US" b="1" dirty="0" smtClean="0">
                <a:latin typeface="Arial" pitchFamily="34" charset="0"/>
                <a:cs typeface="Arial" pitchFamily="34" charset="0"/>
              </a:rPr>
              <a:t>General Safety Information </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12</a:t>
            </a:fld>
            <a:endParaRPr lang="en-US" dirty="0"/>
          </a:p>
        </p:txBody>
      </p:sp>
      <p:sp>
        <p:nvSpPr>
          <p:cNvPr id="4" name="Rectangle 3"/>
          <p:cNvSpPr/>
          <p:nvPr/>
        </p:nvSpPr>
        <p:spPr>
          <a:xfrm>
            <a:off x="457200" y="1891129"/>
            <a:ext cx="8229600" cy="4585871"/>
          </a:xfrm>
          <a:prstGeom prst="rect">
            <a:avLst/>
          </a:prstGeom>
        </p:spPr>
        <p:txBody>
          <a:bodyPr wrap="square">
            <a:spAutoFit/>
          </a:bodyPr>
          <a:lstStyle/>
          <a:p>
            <a:pPr>
              <a:spcBef>
                <a:spcPts val="600"/>
              </a:spcBef>
              <a:defRPr/>
            </a:pPr>
            <a:r>
              <a:rPr lang="en-US" dirty="0" smtClean="0">
                <a:latin typeface="Arial" pitchFamily="34" charset="0"/>
                <a:cs typeface="Arial" pitchFamily="34" charset="0"/>
              </a:rPr>
              <a:t>Failure to account for the reduced DVE System field  of view or degraded environmental conditions could result in Death, Severe Injury, or System Loss</a:t>
            </a:r>
            <a:endParaRPr lang="en-US" b="1" dirty="0" smtClean="0">
              <a:latin typeface="Arial" pitchFamily="34" charset="0"/>
              <a:cs typeface="Arial" pitchFamily="34" charset="0"/>
            </a:endParaRPr>
          </a:p>
          <a:p>
            <a:pPr>
              <a:spcBef>
                <a:spcPts val="600"/>
              </a:spcBef>
              <a:defRPr/>
            </a:pPr>
            <a:endParaRPr lang="en-US" b="1" dirty="0" smtClean="0">
              <a:latin typeface="Arial" pitchFamily="34" charset="0"/>
              <a:cs typeface="Arial" pitchFamily="34" charset="0"/>
            </a:endParaRPr>
          </a:p>
          <a:p>
            <a:pPr marL="228600" indent="-228600">
              <a:spcBef>
                <a:spcPts val="600"/>
              </a:spcBef>
              <a:defRPr/>
            </a:pPr>
            <a:r>
              <a:rPr lang="en-US" b="1" dirty="0" smtClean="0">
                <a:latin typeface="Arial" pitchFamily="34" charset="0"/>
                <a:cs typeface="Arial" pitchFamily="34" charset="0"/>
              </a:rPr>
              <a:t>Follow these guidelines to control reduced visibility</a:t>
            </a:r>
          </a:p>
          <a:p>
            <a:pPr marL="228600" indent="-228600">
              <a:spcBef>
                <a:spcPts val="600"/>
              </a:spcBef>
              <a:defRPr/>
            </a:pPr>
            <a:endParaRPr lang="en-US" b="1" u="sng" dirty="0" smtClean="0">
              <a:latin typeface="Arial" pitchFamily="34" charset="0"/>
              <a:cs typeface="Arial" pitchFamily="34" charset="0"/>
            </a:endParaRPr>
          </a:p>
          <a:p>
            <a:pPr marL="0" lvl="1">
              <a:spcBef>
                <a:spcPts val="600"/>
              </a:spcBef>
              <a:buClr>
                <a:srgbClr val="F9F9F9"/>
              </a:buClr>
              <a:buSzPct val="65000"/>
              <a:defRPr/>
            </a:pPr>
            <a:r>
              <a:rPr lang="en-US" dirty="0" smtClean="0">
                <a:latin typeface="Arial" pitchFamily="34" charset="0"/>
                <a:cs typeface="Arial" pitchFamily="34" charset="0"/>
              </a:rPr>
              <a:t>Check the integrity of the DCM and the position of the SM prior to each driving operation</a:t>
            </a:r>
          </a:p>
          <a:p>
            <a:pPr marL="228600" indent="-228600">
              <a:spcBef>
                <a:spcPts val="600"/>
              </a:spcBef>
              <a:buFont typeface="Arial" pitchFamily="34" charset="0"/>
              <a:buChar char="•"/>
              <a:defRPr/>
            </a:pPr>
            <a:endParaRPr lang="en-US" b="1" dirty="0" smtClean="0">
              <a:latin typeface="Arial" pitchFamily="34" charset="0"/>
              <a:cs typeface="Arial" pitchFamily="34" charset="0"/>
            </a:endParaRPr>
          </a:p>
          <a:p>
            <a:pPr marL="55563" lvl="1" indent="-55563">
              <a:spcBef>
                <a:spcPts val="600"/>
              </a:spcBef>
              <a:buClr>
                <a:srgbClr val="F9F9F9"/>
              </a:buClr>
              <a:buSzPct val="65000"/>
              <a:defRPr/>
            </a:pPr>
            <a:r>
              <a:rPr lang="en-US" dirty="0" smtClean="0">
                <a:latin typeface="Arial" pitchFamily="34" charset="0"/>
                <a:cs typeface="Arial" pitchFamily="34" charset="0"/>
              </a:rPr>
              <a:t>The DVE System is not a “see-all” device.  Objects may not be readily detectable due to dense fog, smoke, heavy rain,  and thermal  neutral conditions (diurnal cycle) </a:t>
            </a:r>
          </a:p>
          <a:p>
            <a:pPr marL="0" lvl="1">
              <a:spcBef>
                <a:spcPts val="600"/>
              </a:spcBef>
              <a:buClr>
                <a:srgbClr val="F9F9F9"/>
              </a:buClr>
              <a:buSzPct val="65000"/>
              <a:buFont typeface="Arial" pitchFamily="34" charset="0"/>
              <a:buChar char="•"/>
              <a:defRPr/>
            </a:pPr>
            <a:endParaRPr lang="en-US" dirty="0" smtClean="0">
              <a:latin typeface="Arial" pitchFamily="34" charset="0"/>
              <a:cs typeface="Arial" pitchFamily="34" charset="0"/>
            </a:endParaRPr>
          </a:p>
          <a:p>
            <a:pPr marL="0" lvl="1">
              <a:spcBef>
                <a:spcPts val="600"/>
              </a:spcBef>
              <a:buClr>
                <a:srgbClr val="F9F9F9"/>
              </a:buClr>
              <a:buSzPct val="65000"/>
              <a:defRPr/>
            </a:pPr>
            <a:r>
              <a:rPr lang="en-US" dirty="0" smtClean="0">
                <a:latin typeface="Arial" pitchFamily="34" charset="0"/>
                <a:cs typeface="Arial" pitchFamily="34" charset="0"/>
              </a:rPr>
              <a:t>Maintain environmental and weather condition awareness, reduce speeds to suit the prevailing operational environment and terrain</a:t>
            </a:r>
          </a:p>
        </p:txBody>
      </p:sp>
      <p:sp>
        <p:nvSpPr>
          <p:cNvPr id="5" name="TextBox 4"/>
          <p:cNvSpPr txBox="1"/>
          <p:nvPr/>
        </p:nvSpPr>
        <p:spPr>
          <a:xfrm>
            <a:off x="3663614" y="1383268"/>
            <a:ext cx="2001510" cy="369332"/>
          </a:xfrm>
          <a:prstGeom prst="rect">
            <a:avLst/>
          </a:prstGeom>
          <a:noFill/>
        </p:spPr>
        <p:txBody>
          <a:bodyPr wrap="none" rtlCol="0">
            <a:spAutoFit/>
          </a:bodyPr>
          <a:lstStyle/>
          <a:p>
            <a:pPr algn="ctr"/>
            <a:r>
              <a:rPr lang="en-US" dirty="0" smtClean="0">
                <a:latin typeface="Arial" pitchFamily="34" charset="0"/>
                <a:cs typeface="Arial" pitchFamily="34" charset="0"/>
              </a:rPr>
              <a:t>Reduced Visibility</a:t>
            </a:r>
            <a:endParaRPr lang="en-US" dirty="0">
              <a:latin typeface="Arial" pitchFamily="34" charset="0"/>
              <a:cs typeface="Arial" pitchFamily="34" charset="0"/>
            </a:endParaRPr>
          </a:p>
        </p:txBody>
      </p:sp>
      <p:sp>
        <p:nvSpPr>
          <p:cNvPr id="6" name="Rectangle 5"/>
          <p:cNvSpPr/>
          <p:nvPr/>
        </p:nvSpPr>
        <p:spPr>
          <a:xfrm>
            <a:off x="3048000" y="1002268"/>
            <a:ext cx="3198311" cy="369332"/>
          </a:xfrm>
          <a:prstGeom prst="rect">
            <a:avLst/>
          </a:prstGeom>
        </p:spPr>
        <p:txBody>
          <a:bodyPr wrap="none">
            <a:spAutoFit/>
          </a:bodyPr>
          <a:lstStyle/>
          <a:p>
            <a:r>
              <a:rPr lang="en-US" b="1" dirty="0" smtClean="0">
                <a:latin typeface="Arial" pitchFamily="34" charset="0"/>
                <a:cs typeface="Arial" pitchFamily="34" charset="0"/>
              </a:rPr>
              <a:t>General Safety Information </a:t>
            </a: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13</a:t>
            </a:fld>
            <a:endParaRPr lang="en-US" dirty="0"/>
          </a:p>
        </p:txBody>
      </p:sp>
      <p:sp>
        <p:nvSpPr>
          <p:cNvPr id="4" name="Rectangle 3"/>
          <p:cNvSpPr/>
          <p:nvPr/>
        </p:nvSpPr>
        <p:spPr>
          <a:xfrm>
            <a:off x="457200" y="2286000"/>
            <a:ext cx="8229600" cy="3200876"/>
          </a:xfrm>
          <a:prstGeom prst="rect">
            <a:avLst/>
          </a:prstGeom>
        </p:spPr>
        <p:txBody>
          <a:bodyPr wrap="square">
            <a:spAutoFit/>
          </a:bodyPr>
          <a:lstStyle/>
          <a:p>
            <a:pPr marL="347472" lvl="1" indent="-347472">
              <a:spcBef>
                <a:spcPts val="1200"/>
              </a:spcBef>
              <a:buFont typeface="Arial" pitchFamily="34" charset="0"/>
              <a:buChar char="•"/>
              <a:defRPr/>
            </a:pPr>
            <a:r>
              <a:rPr lang="en-US" dirty="0" smtClean="0">
                <a:latin typeface="Arial" pitchFamily="34" charset="0"/>
                <a:cs typeface="Arial" pitchFamily="34" charset="0"/>
              </a:rPr>
              <a:t>Driver fatigue and eyestrain are directly related to use of the DVE System.  To reduce driving accidents, provide operators with periodic breaks; minimally every two hours while using the DVE System</a:t>
            </a:r>
          </a:p>
          <a:p>
            <a:pPr marL="347472" lvl="1" indent="-347472">
              <a:spcBef>
                <a:spcPts val="1200"/>
              </a:spcBef>
              <a:defRPr/>
            </a:pPr>
            <a:endParaRPr lang="en-US" dirty="0" smtClean="0">
              <a:latin typeface="Arial" pitchFamily="34" charset="0"/>
              <a:cs typeface="Arial" pitchFamily="34" charset="0"/>
            </a:endParaRPr>
          </a:p>
          <a:p>
            <a:pPr marL="347472" lvl="1" indent="-347472">
              <a:spcBef>
                <a:spcPts val="1200"/>
              </a:spcBef>
              <a:buFont typeface="Arial" pitchFamily="34" charset="0"/>
              <a:buChar char="•"/>
              <a:defRPr/>
            </a:pPr>
            <a:r>
              <a:rPr lang="en-US" dirty="0" smtClean="0">
                <a:latin typeface="Arial" pitchFamily="34" charset="0"/>
                <a:cs typeface="Arial" pitchFamily="34" charset="0"/>
              </a:rPr>
              <a:t>Staring too closely at the DCM can cause headaches, dizziness (vertigo), and / or vision impairment. Operator should occasionally look away</a:t>
            </a:r>
          </a:p>
          <a:p>
            <a:pPr marL="347472" lvl="1" indent="-347472">
              <a:spcBef>
                <a:spcPts val="1200"/>
              </a:spcBef>
              <a:buFont typeface="Arial" pitchFamily="34" charset="0"/>
              <a:buChar char="•"/>
              <a:defRPr/>
            </a:pPr>
            <a:endParaRPr lang="en-US" dirty="0" smtClean="0">
              <a:latin typeface="Arial" pitchFamily="34" charset="0"/>
              <a:cs typeface="Arial" pitchFamily="34" charset="0"/>
            </a:endParaRPr>
          </a:p>
          <a:p>
            <a:pPr marL="347472" lvl="1" indent="-347472">
              <a:spcBef>
                <a:spcPts val="1200"/>
              </a:spcBef>
              <a:buFont typeface="Arial" pitchFamily="34" charset="0"/>
              <a:buChar char="•"/>
              <a:defRPr/>
            </a:pPr>
            <a:r>
              <a:rPr lang="en-US" dirty="0" smtClean="0">
                <a:latin typeface="Arial" pitchFamily="34" charset="0"/>
                <a:cs typeface="Arial" pitchFamily="34" charset="0"/>
              </a:rPr>
              <a:t>Transitions in terrain (drop-offs, bumps, etc.) are often difficult to identify and may not clearly be defined on the DCM</a:t>
            </a:r>
            <a:endParaRPr lang="en-US" dirty="0">
              <a:latin typeface="Arial" pitchFamily="34" charset="0"/>
              <a:cs typeface="Arial" pitchFamily="34" charset="0"/>
            </a:endParaRPr>
          </a:p>
        </p:txBody>
      </p:sp>
      <p:sp>
        <p:nvSpPr>
          <p:cNvPr id="5" name="Rectangle 4"/>
          <p:cNvSpPr/>
          <p:nvPr/>
        </p:nvSpPr>
        <p:spPr>
          <a:xfrm>
            <a:off x="3300145" y="1611868"/>
            <a:ext cx="2719655" cy="369332"/>
          </a:xfrm>
          <a:prstGeom prst="rect">
            <a:avLst/>
          </a:prstGeom>
        </p:spPr>
        <p:txBody>
          <a:bodyPr wrap="none">
            <a:spAutoFit/>
          </a:bodyPr>
          <a:lstStyle/>
          <a:p>
            <a:pPr algn="ctr"/>
            <a:r>
              <a:rPr lang="en-US" dirty="0" smtClean="0">
                <a:latin typeface="Arial" pitchFamily="34" charset="0"/>
                <a:cs typeface="Arial" pitchFamily="34" charset="0"/>
              </a:rPr>
              <a:t>Reduced Visibility (cont.)</a:t>
            </a:r>
            <a:endParaRPr lang="en-US" dirty="0">
              <a:latin typeface="Arial" pitchFamily="34" charset="0"/>
              <a:cs typeface="Arial" pitchFamily="34" charset="0"/>
            </a:endParaRPr>
          </a:p>
        </p:txBody>
      </p:sp>
      <p:sp>
        <p:nvSpPr>
          <p:cNvPr id="6" name="Rectangle 5"/>
          <p:cNvSpPr/>
          <p:nvPr/>
        </p:nvSpPr>
        <p:spPr>
          <a:xfrm>
            <a:off x="3050089" y="1078468"/>
            <a:ext cx="3198311" cy="369332"/>
          </a:xfrm>
          <a:prstGeom prst="rect">
            <a:avLst/>
          </a:prstGeom>
        </p:spPr>
        <p:txBody>
          <a:bodyPr wrap="none">
            <a:spAutoFit/>
          </a:bodyPr>
          <a:lstStyle/>
          <a:p>
            <a:r>
              <a:rPr lang="en-US" b="1" dirty="0" smtClean="0">
                <a:latin typeface="Arial" pitchFamily="34" charset="0"/>
                <a:cs typeface="Arial" pitchFamily="34" charset="0"/>
              </a:rPr>
              <a:t>General Safety Information </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14</a:t>
            </a:fld>
            <a:endParaRPr lang="en-US" dirty="0"/>
          </a:p>
        </p:txBody>
      </p:sp>
      <p:sp>
        <p:nvSpPr>
          <p:cNvPr id="4" name="Rectangle 3"/>
          <p:cNvSpPr/>
          <p:nvPr/>
        </p:nvSpPr>
        <p:spPr>
          <a:xfrm>
            <a:off x="457200" y="2133124"/>
            <a:ext cx="8229600" cy="3200876"/>
          </a:xfrm>
          <a:prstGeom prst="rect">
            <a:avLst/>
          </a:prstGeom>
        </p:spPr>
        <p:txBody>
          <a:bodyPr wrap="square">
            <a:spAutoFit/>
          </a:bodyPr>
          <a:lstStyle/>
          <a:p>
            <a:pPr marL="347472" lvl="1" indent="-347472">
              <a:spcBef>
                <a:spcPts val="1200"/>
              </a:spcBef>
              <a:buFont typeface="Arial" pitchFamily="34" charset="0"/>
              <a:buChar char="•"/>
              <a:defRPr/>
            </a:pPr>
            <a:r>
              <a:rPr lang="en-US" dirty="0" smtClean="0">
                <a:latin typeface="Arial" pitchFamily="34" charset="0"/>
                <a:cs typeface="Arial" pitchFamily="34" charset="0"/>
              </a:rPr>
              <a:t>If at any time the image becomes degraded or the operator feels unsafe with the driving situation while using the DVE system, stop the vehicle and discontinue use</a:t>
            </a:r>
          </a:p>
          <a:p>
            <a:pPr marL="347472" lvl="1" indent="-347472">
              <a:spcBef>
                <a:spcPts val="1200"/>
              </a:spcBef>
              <a:buFont typeface="Arial" pitchFamily="34" charset="0"/>
              <a:buChar char="•"/>
              <a:defRPr/>
            </a:pPr>
            <a:r>
              <a:rPr lang="en-US" dirty="0" smtClean="0">
                <a:latin typeface="Arial" pitchFamily="34" charset="0"/>
                <a:cs typeface="Arial" pitchFamily="34" charset="0"/>
              </a:rPr>
              <a:t>Immediately bring the vehicle to a safe halt to avoid collision if the following situations occur:</a:t>
            </a:r>
          </a:p>
          <a:p>
            <a:pPr marL="804672" lvl="2" indent="-347472">
              <a:spcBef>
                <a:spcPts val="1200"/>
              </a:spcBef>
              <a:buFont typeface="Arial" pitchFamily="34" charset="0"/>
              <a:buChar char="•"/>
              <a:defRPr/>
            </a:pPr>
            <a:r>
              <a:rPr lang="en-US" b="1" dirty="0" smtClean="0">
                <a:latin typeface="Arial" pitchFamily="34" charset="0"/>
                <a:cs typeface="Arial" pitchFamily="34" charset="0"/>
              </a:rPr>
              <a:t>Dead Pixels </a:t>
            </a:r>
            <a:r>
              <a:rPr lang="en-US" dirty="0" smtClean="0">
                <a:latin typeface="Arial" pitchFamily="34" charset="0"/>
                <a:cs typeface="Arial" pitchFamily="34" charset="0"/>
              </a:rPr>
              <a:t>– The small dots that make up the display degrade to the point that the DCM image becomes unviewable</a:t>
            </a:r>
          </a:p>
          <a:p>
            <a:pPr marL="804672" lvl="2" indent="-347472">
              <a:spcBef>
                <a:spcPts val="1200"/>
              </a:spcBef>
              <a:buFont typeface="Arial" pitchFamily="34" charset="0"/>
              <a:buChar char="•"/>
              <a:defRPr/>
            </a:pPr>
            <a:r>
              <a:rPr lang="en-US" b="1" dirty="0" smtClean="0">
                <a:latin typeface="Arial" pitchFamily="34" charset="0"/>
                <a:cs typeface="Arial" pitchFamily="34" charset="0"/>
              </a:rPr>
              <a:t>Video Noise </a:t>
            </a:r>
            <a:r>
              <a:rPr lang="en-US" dirty="0" smtClean="0">
                <a:latin typeface="Arial" pitchFamily="34" charset="0"/>
                <a:cs typeface="Arial" pitchFamily="34" charset="0"/>
              </a:rPr>
              <a:t>– Interference or static that blots out the display</a:t>
            </a:r>
          </a:p>
          <a:p>
            <a:pPr marL="347472" lvl="1" indent="-347472">
              <a:spcBef>
                <a:spcPts val="1200"/>
              </a:spcBef>
              <a:buFont typeface="Arial" pitchFamily="34" charset="0"/>
              <a:buChar char="•"/>
              <a:defRPr/>
            </a:pPr>
            <a:r>
              <a:rPr lang="en-US" dirty="0" smtClean="0">
                <a:latin typeface="Arial" pitchFamily="34" charset="0"/>
                <a:cs typeface="Arial" pitchFamily="34" charset="0"/>
              </a:rPr>
              <a:t>If unable to troubleshoot, report situation to higher level maintenance </a:t>
            </a:r>
            <a:endParaRPr lang="en-US" dirty="0">
              <a:latin typeface="Arial" pitchFamily="34" charset="0"/>
              <a:cs typeface="Arial" pitchFamily="34" charset="0"/>
            </a:endParaRPr>
          </a:p>
        </p:txBody>
      </p:sp>
      <p:sp>
        <p:nvSpPr>
          <p:cNvPr id="5" name="Rectangle 4"/>
          <p:cNvSpPr/>
          <p:nvPr/>
        </p:nvSpPr>
        <p:spPr>
          <a:xfrm>
            <a:off x="3376345" y="1611868"/>
            <a:ext cx="2719655" cy="369332"/>
          </a:xfrm>
          <a:prstGeom prst="rect">
            <a:avLst/>
          </a:prstGeom>
        </p:spPr>
        <p:txBody>
          <a:bodyPr wrap="none">
            <a:spAutoFit/>
          </a:bodyPr>
          <a:lstStyle/>
          <a:p>
            <a:pPr algn="ctr"/>
            <a:r>
              <a:rPr lang="en-US" dirty="0" smtClean="0">
                <a:latin typeface="Arial" pitchFamily="34" charset="0"/>
                <a:cs typeface="Arial" pitchFamily="34" charset="0"/>
              </a:rPr>
              <a:t>Reduced Visibility (cont.)</a:t>
            </a:r>
            <a:endParaRPr lang="en-US" dirty="0">
              <a:latin typeface="Arial" pitchFamily="34" charset="0"/>
              <a:cs typeface="Arial" pitchFamily="34" charset="0"/>
            </a:endParaRPr>
          </a:p>
        </p:txBody>
      </p:sp>
      <p:sp>
        <p:nvSpPr>
          <p:cNvPr id="6" name="Rectangle 5"/>
          <p:cNvSpPr/>
          <p:nvPr/>
        </p:nvSpPr>
        <p:spPr>
          <a:xfrm>
            <a:off x="3126289" y="1078468"/>
            <a:ext cx="3198311" cy="369332"/>
          </a:xfrm>
          <a:prstGeom prst="rect">
            <a:avLst/>
          </a:prstGeom>
        </p:spPr>
        <p:txBody>
          <a:bodyPr wrap="none">
            <a:spAutoFit/>
          </a:bodyPr>
          <a:lstStyle/>
          <a:p>
            <a:r>
              <a:rPr lang="en-US" b="1" dirty="0" smtClean="0">
                <a:latin typeface="Arial" pitchFamily="34" charset="0"/>
                <a:cs typeface="Arial" pitchFamily="34" charset="0"/>
              </a:rPr>
              <a:t>General Safety Information </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15</a:t>
            </a:fld>
            <a:endParaRPr lang="en-US" dirty="0"/>
          </a:p>
        </p:txBody>
      </p:sp>
      <p:sp>
        <p:nvSpPr>
          <p:cNvPr id="4" name="Rectangle 3"/>
          <p:cNvSpPr/>
          <p:nvPr/>
        </p:nvSpPr>
        <p:spPr>
          <a:xfrm>
            <a:off x="228600" y="2091184"/>
            <a:ext cx="8915400" cy="4031873"/>
          </a:xfrm>
          <a:prstGeom prst="rect">
            <a:avLst/>
          </a:prstGeom>
        </p:spPr>
        <p:txBody>
          <a:bodyPr wrap="square">
            <a:spAutoFit/>
          </a:bodyPr>
          <a:lstStyle/>
          <a:p>
            <a:pPr>
              <a:spcBef>
                <a:spcPts val="600"/>
              </a:spcBef>
              <a:buClr>
                <a:schemeClr val="tx1"/>
              </a:buClr>
              <a:buSzPct val="90000"/>
              <a:defRPr/>
            </a:pPr>
            <a:r>
              <a:rPr lang="en-US" dirty="0" smtClean="0">
                <a:latin typeface="Arial" pitchFamily="34" charset="0"/>
                <a:cs typeface="Arial" pitchFamily="34" charset="0"/>
              </a:rPr>
              <a:t>Because DVE System looks forward, intersecting pathways will disappear from the driver’s FOV prior to the vehicle entering the intersection</a:t>
            </a:r>
          </a:p>
          <a:p>
            <a:pPr marL="228600" indent="-228600">
              <a:buClr>
                <a:schemeClr val="tx1"/>
              </a:buClr>
              <a:buSzPct val="90000"/>
              <a:defRPr/>
            </a:pPr>
            <a:endParaRPr lang="en-US" dirty="0" smtClean="0">
              <a:latin typeface="Arial" pitchFamily="34" charset="0"/>
              <a:cs typeface="Arial" pitchFamily="34" charset="0"/>
            </a:endParaRPr>
          </a:p>
          <a:p>
            <a:pPr>
              <a:spcBef>
                <a:spcPts val="600"/>
              </a:spcBef>
              <a:buClr>
                <a:schemeClr val="tx1"/>
              </a:buClr>
              <a:buSzPct val="90000"/>
              <a:defRPr/>
            </a:pPr>
            <a:r>
              <a:rPr lang="en-US" dirty="0" smtClean="0">
                <a:latin typeface="Arial" pitchFamily="34" charset="0"/>
                <a:cs typeface="Arial" pitchFamily="34" charset="0"/>
              </a:rPr>
              <a:t>The EPTM can assist in making turns</a:t>
            </a:r>
          </a:p>
          <a:p>
            <a:pPr marL="1201738" lvl="4" indent="-287338">
              <a:spcBef>
                <a:spcPts val="600"/>
              </a:spcBef>
              <a:buClr>
                <a:schemeClr val="tx1"/>
              </a:buClr>
              <a:buSzPct val="90000"/>
              <a:buFont typeface="Arial" pitchFamily="34" charset="0"/>
              <a:buChar char="•"/>
              <a:defRPr/>
            </a:pPr>
            <a:r>
              <a:rPr lang="en-US" dirty="0" smtClean="0">
                <a:latin typeface="Arial" pitchFamily="34" charset="0"/>
                <a:cs typeface="Arial" pitchFamily="34" charset="0"/>
              </a:rPr>
              <a:t> Stop the vehicle</a:t>
            </a:r>
          </a:p>
          <a:p>
            <a:pPr marL="1255713" lvl="4" indent="-341313">
              <a:spcBef>
                <a:spcPts val="600"/>
              </a:spcBef>
              <a:buClr>
                <a:schemeClr val="tx1"/>
              </a:buClr>
              <a:buSzPct val="90000"/>
              <a:buFont typeface="Arial" pitchFamily="34" charset="0"/>
              <a:buChar char="•"/>
              <a:defRPr/>
            </a:pPr>
            <a:r>
              <a:rPr lang="en-US" dirty="0" smtClean="0">
                <a:latin typeface="Arial" pitchFamily="34" charset="0"/>
                <a:cs typeface="Arial" pitchFamily="34" charset="0"/>
              </a:rPr>
              <a:t>Survey the area around the vehicle, utilizing the Electronic Pan and Tilt Module (EPTM)</a:t>
            </a:r>
          </a:p>
          <a:p>
            <a:pPr marL="1143000" lvl="4" indent="-228600">
              <a:spcBef>
                <a:spcPts val="600"/>
              </a:spcBef>
              <a:buClr>
                <a:schemeClr val="tx1"/>
              </a:buClr>
              <a:buSzPct val="90000"/>
              <a:buFont typeface="Arial" pitchFamily="34" charset="0"/>
              <a:buChar char="•"/>
              <a:defRPr/>
            </a:pPr>
            <a:r>
              <a:rPr lang="en-US" dirty="0" smtClean="0">
                <a:latin typeface="Arial" pitchFamily="34" charset="0"/>
                <a:cs typeface="Arial" pitchFamily="34" charset="0"/>
              </a:rPr>
              <a:t> Plan proper action</a:t>
            </a:r>
          </a:p>
          <a:p>
            <a:pPr marL="1143000" lvl="4" indent="-228600">
              <a:spcBef>
                <a:spcPts val="600"/>
              </a:spcBef>
              <a:buClr>
                <a:schemeClr val="tx1"/>
              </a:buClr>
              <a:buSzPct val="90000"/>
              <a:buFont typeface="Arial" pitchFamily="34" charset="0"/>
              <a:buChar char="•"/>
              <a:defRPr/>
            </a:pPr>
            <a:r>
              <a:rPr lang="en-US" dirty="0" smtClean="0">
                <a:latin typeface="Arial" pitchFamily="34" charset="0"/>
                <a:cs typeface="Arial" pitchFamily="34" charset="0"/>
              </a:rPr>
              <a:t> Return the SM to home position (0º azimuth) and proper elevation</a:t>
            </a:r>
          </a:p>
          <a:p>
            <a:pPr marL="1143000" lvl="4" indent="-228600">
              <a:spcBef>
                <a:spcPts val="600"/>
              </a:spcBef>
              <a:buClr>
                <a:schemeClr val="tx1"/>
              </a:buClr>
              <a:buSzPct val="90000"/>
              <a:buFont typeface="Arial" pitchFamily="34" charset="0"/>
              <a:buChar char="•"/>
              <a:defRPr/>
            </a:pPr>
            <a:r>
              <a:rPr lang="en-US" dirty="0" smtClean="0">
                <a:latin typeface="Arial" pitchFamily="34" charset="0"/>
                <a:cs typeface="Arial" pitchFamily="34" charset="0"/>
              </a:rPr>
              <a:t> Proceed</a:t>
            </a:r>
          </a:p>
          <a:p>
            <a:pPr marL="228600" indent="-228600">
              <a:spcBef>
                <a:spcPts val="600"/>
              </a:spcBef>
              <a:buClr>
                <a:schemeClr val="tx1"/>
              </a:buClr>
              <a:buSzPct val="90000"/>
              <a:defRPr/>
            </a:pPr>
            <a:r>
              <a:rPr lang="en-US" dirty="0" smtClean="0">
                <a:latin typeface="Arial" pitchFamily="34" charset="0"/>
                <a:cs typeface="Arial" pitchFamily="34" charset="0"/>
              </a:rPr>
              <a:t>Slow vehicle to comfortable turning speed</a:t>
            </a:r>
          </a:p>
          <a:p>
            <a:pPr marL="228600" indent="-228600">
              <a:spcBef>
                <a:spcPts val="600"/>
              </a:spcBef>
              <a:buClr>
                <a:schemeClr val="tx1"/>
              </a:buClr>
              <a:buSzPct val="90000"/>
              <a:defRPr/>
            </a:pPr>
            <a:r>
              <a:rPr lang="en-US" dirty="0" smtClean="0">
                <a:latin typeface="Arial" pitchFamily="34" charset="0"/>
                <a:cs typeface="Arial" pitchFamily="34" charset="0"/>
              </a:rPr>
              <a:t>Adjust turn rate as path comes back into view on display</a:t>
            </a:r>
            <a:endParaRPr lang="en-US" dirty="0">
              <a:latin typeface="Arial" pitchFamily="34" charset="0"/>
              <a:cs typeface="Arial" pitchFamily="34" charset="0"/>
            </a:endParaRPr>
          </a:p>
        </p:txBody>
      </p:sp>
      <p:sp>
        <p:nvSpPr>
          <p:cNvPr id="5" name="Rectangle 4"/>
          <p:cNvSpPr/>
          <p:nvPr/>
        </p:nvSpPr>
        <p:spPr>
          <a:xfrm>
            <a:off x="3300145" y="1600200"/>
            <a:ext cx="2719655" cy="369332"/>
          </a:xfrm>
          <a:prstGeom prst="rect">
            <a:avLst/>
          </a:prstGeom>
        </p:spPr>
        <p:txBody>
          <a:bodyPr wrap="none">
            <a:spAutoFit/>
          </a:bodyPr>
          <a:lstStyle/>
          <a:p>
            <a:pPr algn="ctr"/>
            <a:r>
              <a:rPr lang="en-US" dirty="0" smtClean="0">
                <a:latin typeface="Arial" pitchFamily="34" charset="0"/>
                <a:cs typeface="Arial" pitchFamily="34" charset="0"/>
              </a:rPr>
              <a:t>Reduced Visibility (cont.)</a:t>
            </a:r>
            <a:endParaRPr lang="en-US" dirty="0">
              <a:latin typeface="Arial" pitchFamily="34" charset="0"/>
              <a:cs typeface="Arial" pitchFamily="34" charset="0"/>
            </a:endParaRPr>
          </a:p>
        </p:txBody>
      </p:sp>
      <p:sp>
        <p:nvSpPr>
          <p:cNvPr id="6" name="Rectangle 5"/>
          <p:cNvSpPr/>
          <p:nvPr/>
        </p:nvSpPr>
        <p:spPr>
          <a:xfrm>
            <a:off x="3050089" y="1078468"/>
            <a:ext cx="3198311" cy="369332"/>
          </a:xfrm>
          <a:prstGeom prst="rect">
            <a:avLst/>
          </a:prstGeom>
        </p:spPr>
        <p:txBody>
          <a:bodyPr wrap="none">
            <a:spAutoFit/>
          </a:bodyPr>
          <a:lstStyle/>
          <a:p>
            <a:r>
              <a:rPr lang="en-US" b="1" dirty="0" smtClean="0">
                <a:latin typeface="Arial" pitchFamily="34" charset="0"/>
                <a:cs typeface="Arial" pitchFamily="34" charset="0"/>
              </a:rPr>
              <a:t>General Safety Information </a:t>
            </a: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16</a:t>
            </a:fld>
            <a:endParaRPr lang="en-US" dirty="0"/>
          </a:p>
        </p:txBody>
      </p:sp>
      <p:sp>
        <p:nvSpPr>
          <p:cNvPr id="4" name="Rectangle 7"/>
          <p:cNvSpPr txBox="1">
            <a:spLocks noChangeArrowheads="1"/>
          </p:cNvSpPr>
          <p:nvPr/>
        </p:nvSpPr>
        <p:spPr>
          <a:xfrm>
            <a:off x="838200" y="1905000"/>
            <a:ext cx="7391400" cy="4648200"/>
          </a:xfrm>
          <a:prstGeom prst="rect">
            <a:avLst/>
          </a:prstGeom>
          <a:ln>
            <a:noFill/>
          </a:ln>
        </p:spPr>
        <p:txBody>
          <a:bodyPr>
            <a:noAutofit/>
          </a:bodyPr>
          <a:lstStyle/>
          <a:p>
            <a:pPr marL="347472" marR="0" lvl="0" indent="-347472"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2000" b="1" u="none" strike="noStrike" kern="1200" cap="none" spc="0" normalizeH="0" baseline="0" noProof="0" dirty="0" smtClean="0">
                <a:ln>
                  <a:noFill/>
                </a:ln>
                <a:solidFill>
                  <a:srgbClr val="FF0000"/>
                </a:solidFill>
                <a:effectLst/>
                <a:uLnTx/>
                <a:uFillTx/>
                <a:latin typeface="Arial" pitchFamily="34" charset="0"/>
                <a:cs typeface="Arial" pitchFamily="34" charset="0"/>
              </a:rPr>
              <a:t>Warnings</a:t>
            </a:r>
            <a:r>
              <a:rPr kumimoji="0" lang="en-US" sz="2000" b="0" i="0" u="none" strike="noStrike" kern="1200" cap="none" spc="0" normalizeH="0" baseline="0" noProof="0" dirty="0" smtClean="0">
                <a:ln>
                  <a:noFill/>
                </a:ln>
                <a:solidFill>
                  <a:srgbClr val="FFFF00"/>
                </a:solidFill>
                <a:effectLst/>
                <a:uLnTx/>
                <a:uFillTx/>
                <a:latin typeface="Arial" pitchFamily="34" charset="0"/>
                <a:cs typeface="Arial" pitchFamily="34" charset="0"/>
              </a:rPr>
              <a:t> </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Operating or maintenance procedure, </a:t>
            </a:r>
          </a:p>
          <a:p>
            <a:pPr marL="0" marR="0" lvl="0" indent="-347472"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practice, or condition that if not adhered to could result in injury or death to personnel</a:t>
            </a:r>
          </a:p>
          <a:p>
            <a:pPr marL="347472" marR="0" lvl="0" indent="-347472" algn="l"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347472"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2000" b="1" u="none" strike="noStrike" kern="1200" cap="none" spc="0" normalizeH="0" baseline="0" noProof="0" dirty="0" smtClean="0">
                <a:ln w="3175" cmpd="sng">
                  <a:solidFill>
                    <a:schemeClr val="tx1"/>
                  </a:solidFill>
                </a:ln>
                <a:solidFill>
                  <a:srgbClr val="FFFF00"/>
                </a:solidFill>
                <a:effectLst/>
                <a:uLnTx/>
                <a:uFillTx/>
                <a:latin typeface="Arial" pitchFamily="34" charset="0"/>
                <a:cs typeface="Arial" pitchFamily="34" charset="0"/>
              </a:rPr>
              <a:t>Cautions</a:t>
            </a:r>
            <a:r>
              <a:rPr kumimoji="0" lang="en-US" b="0" u="none" strike="noStrike" kern="1200" cap="none" spc="0" normalizeH="0" baseline="0" noProof="0" dirty="0" smtClean="0">
                <a:ln w="3175">
                  <a:solidFill>
                    <a:schemeClr val="tx1"/>
                  </a:solidFill>
                </a:ln>
                <a:solidFill>
                  <a:srgbClr val="FFFF00"/>
                </a:solidFill>
                <a:effectLst/>
                <a:uLnTx/>
                <a:uFillTx/>
                <a:latin typeface="Arial" pitchFamily="34" charset="0"/>
                <a:cs typeface="Arial" pitchFamily="34" charset="0"/>
              </a:rPr>
              <a:t> </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Operating or maintenance procedure, practice, or condition that if not adhered to could result in damage or destruction of equipment or loss of mission effectiveness</a:t>
            </a:r>
          </a:p>
          <a:p>
            <a:pPr marL="347472" marR="0" lvl="0" indent="-347472" algn="l"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347472"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2000" b="1" u="none" strike="noStrike" kern="1200" cap="none" spc="0" normalizeH="0" baseline="0" noProof="0" dirty="0" smtClean="0">
                <a:ln>
                  <a:noFill/>
                </a:ln>
                <a:solidFill>
                  <a:schemeClr val="tx1"/>
                </a:solidFill>
                <a:effectLst/>
                <a:uLnTx/>
                <a:uFillTx/>
                <a:latin typeface="Arial" pitchFamily="34" charset="0"/>
                <a:cs typeface="Arial" pitchFamily="34" charset="0"/>
              </a:rPr>
              <a:t>Notes</a:t>
            </a:r>
            <a:r>
              <a:rPr kumimoji="0" lang="en-US" b="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 statement that clarifies the following procedures; it cannot replace an essential operating or maintenance procedure</a:t>
            </a:r>
          </a:p>
        </p:txBody>
      </p:sp>
      <p:sp>
        <p:nvSpPr>
          <p:cNvPr id="5" name="TextBox 4"/>
          <p:cNvSpPr txBox="1"/>
          <p:nvPr/>
        </p:nvSpPr>
        <p:spPr>
          <a:xfrm>
            <a:off x="2971800" y="1066800"/>
            <a:ext cx="3305137" cy="369332"/>
          </a:xfrm>
          <a:prstGeom prst="rect">
            <a:avLst/>
          </a:prstGeom>
          <a:noFill/>
        </p:spPr>
        <p:txBody>
          <a:bodyPr wrap="none" rtlCol="0">
            <a:spAutoFit/>
          </a:bodyPr>
          <a:lstStyle/>
          <a:p>
            <a:pPr algn="ctr"/>
            <a:r>
              <a:rPr lang="en-US" dirty="0" smtClean="0">
                <a:latin typeface="Arial" pitchFamily="34" charset="0"/>
                <a:cs typeface="Arial" pitchFamily="34" charset="0"/>
              </a:rPr>
              <a:t>Warnings, Cautions and Notes</a:t>
            </a:r>
            <a:endParaRPr lang="en-US"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17</a:t>
            </a:fld>
            <a:endParaRPr lang="en-US" dirty="0"/>
          </a:p>
        </p:txBody>
      </p:sp>
      <p:sp>
        <p:nvSpPr>
          <p:cNvPr id="4" name="Content Placeholder 2"/>
          <p:cNvSpPr txBox="1">
            <a:spLocks/>
          </p:cNvSpPr>
          <p:nvPr/>
        </p:nvSpPr>
        <p:spPr>
          <a:xfrm>
            <a:off x="304800" y="914400"/>
            <a:ext cx="8458200" cy="57150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AN/VAS-5A(B) Viewer, Infrared System</a:t>
            </a:r>
          </a:p>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DVE Major Components consist of:	</a:t>
            </a:r>
          </a:p>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Object 4"/>
          <p:cNvPicPr>
            <a:picLocks noChangeAspect="1" noChangeArrowheads="1"/>
          </p:cNvPicPr>
          <p:nvPr/>
        </p:nvPicPr>
        <p:blipFill>
          <a:blip r:embed="rId2" cstate="print"/>
          <a:srcRect/>
          <a:stretch>
            <a:fillRect/>
          </a:stretch>
        </p:blipFill>
        <p:spPr bwMode="auto">
          <a:xfrm>
            <a:off x="1905000" y="2895600"/>
            <a:ext cx="1752600" cy="1600200"/>
          </a:xfrm>
          <a:prstGeom prst="rect">
            <a:avLst/>
          </a:prstGeom>
          <a:noFill/>
          <a:ln w="9525">
            <a:noFill/>
            <a:miter lim="800000"/>
            <a:headEnd/>
            <a:tailEnd/>
          </a:ln>
        </p:spPr>
      </p:pic>
      <p:sp>
        <p:nvSpPr>
          <p:cNvPr id="9" name="TextBox 8"/>
          <p:cNvSpPr txBox="1"/>
          <p:nvPr/>
        </p:nvSpPr>
        <p:spPr>
          <a:xfrm>
            <a:off x="5715000" y="4572000"/>
            <a:ext cx="1592103" cy="276999"/>
          </a:xfrm>
          <a:prstGeom prst="rect">
            <a:avLst/>
          </a:prstGeom>
          <a:noFill/>
        </p:spPr>
        <p:txBody>
          <a:bodyPr wrap="none" rtlCol="0">
            <a:spAutoFit/>
          </a:bodyPr>
          <a:lstStyle/>
          <a:p>
            <a:pPr algn="ctr"/>
            <a:r>
              <a:rPr lang="en-US" sz="1200" dirty="0" smtClean="0">
                <a:latin typeface="Arial" pitchFamily="34" charset="0"/>
                <a:cs typeface="Arial" pitchFamily="34" charset="0"/>
              </a:rPr>
              <a:t>Sensor Module (SM)</a:t>
            </a:r>
            <a:endParaRPr lang="en-US" sz="1200" dirty="0">
              <a:latin typeface="Arial" pitchFamily="34" charset="0"/>
              <a:cs typeface="Arial" pitchFamily="34" charset="0"/>
            </a:endParaRPr>
          </a:p>
        </p:txBody>
      </p:sp>
      <p:sp>
        <p:nvSpPr>
          <p:cNvPr id="10" name="TextBox 9"/>
          <p:cNvSpPr txBox="1"/>
          <p:nvPr/>
        </p:nvSpPr>
        <p:spPr>
          <a:xfrm>
            <a:off x="1676400" y="4648200"/>
            <a:ext cx="2263760" cy="276999"/>
          </a:xfrm>
          <a:prstGeom prst="rect">
            <a:avLst/>
          </a:prstGeom>
          <a:noFill/>
        </p:spPr>
        <p:txBody>
          <a:bodyPr wrap="none" rtlCol="0">
            <a:spAutoFit/>
          </a:bodyPr>
          <a:lstStyle/>
          <a:p>
            <a:pPr algn="ctr"/>
            <a:r>
              <a:rPr lang="en-US" sz="1200" dirty="0" smtClean="0">
                <a:latin typeface="Arial" pitchFamily="34" charset="0"/>
                <a:cs typeface="Arial" pitchFamily="34" charset="0"/>
              </a:rPr>
              <a:t>Display Control Module (DCM)</a:t>
            </a:r>
            <a:endParaRPr lang="en-US" sz="1200" dirty="0">
              <a:latin typeface="Arial" pitchFamily="34" charset="0"/>
              <a:cs typeface="Arial" pitchFamily="34" charset="0"/>
            </a:endParaRPr>
          </a:p>
        </p:txBody>
      </p:sp>
      <p:pic>
        <p:nvPicPr>
          <p:cNvPr id="11" name="Picture 5" descr="New System Pics 102"/>
          <p:cNvPicPr>
            <a:picLocks noChangeAspect="1" noChangeArrowheads="1"/>
          </p:cNvPicPr>
          <p:nvPr/>
        </p:nvPicPr>
        <p:blipFill>
          <a:blip r:embed="rId3" cstate="print"/>
          <a:srcRect/>
          <a:stretch>
            <a:fillRect/>
          </a:stretch>
        </p:blipFill>
        <p:spPr bwMode="auto">
          <a:xfrm>
            <a:off x="5257800" y="2743200"/>
            <a:ext cx="2362200" cy="1676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18</a:t>
            </a:fld>
            <a:endParaRPr lang="en-US" dirty="0"/>
          </a:p>
        </p:txBody>
      </p:sp>
      <p:pic>
        <p:nvPicPr>
          <p:cNvPr id="5" name="Object 4"/>
          <p:cNvPicPr>
            <a:picLocks noChangeAspect="1" noChangeArrowheads="1"/>
          </p:cNvPicPr>
          <p:nvPr/>
        </p:nvPicPr>
        <p:blipFill>
          <a:blip r:embed="rId2" cstate="print"/>
          <a:srcRect/>
          <a:stretch>
            <a:fillRect/>
          </a:stretch>
        </p:blipFill>
        <p:spPr bwMode="auto">
          <a:xfrm>
            <a:off x="2743200" y="1828800"/>
            <a:ext cx="3352800" cy="2209800"/>
          </a:xfrm>
          <a:prstGeom prst="rect">
            <a:avLst/>
          </a:prstGeom>
          <a:noFill/>
          <a:ln w="9525">
            <a:noFill/>
            <a:miter lim="800000"/>
            <a:headEnd/>
            <a:tailEnd/>
          </a:ln>
        </p:spPr>
      </p:pic>
      <p:sp>
        <p:nvSpPr>
          <p:cNvPr id="6" name="Rectangle 5"/>
          <p:cNvSpPr/>
          <p:nvPr/>
        </p:nvSpPr>
        <p:spPr>
          <a:xfrm>
            <a:off x="2555357" y="1383268"/>
            <a:ext cx="4169090" cy="369332"/>
          </a:xfrm>
          <a:prstGeom prst="rect">
            <a:avLst/>
          </a:prstGeom>
        </p:spPr>
        <p:txBody>
          <a:bodyPr wrap="none">
            <a:spAutoFit/>
          </a:bodyPr>
          <a:lstStyle/>
          <a:p>
            <a:pPr algn="ctr" fontAlgn="auto">
              <a:spcAft>
                <a:spcPts val="0"/>
              </a:spcAft>
              <a:defRPr/>
            </a:pPr>
            <a:r>
              <a:rPr lang="en-US" dirty="0" smtClean="0">
                <a:ln w="6350">
                  <a:noFill/>
                </a:ln>
                <a:latin typeface="Arial" pitchFamily="34" charset="0"/>
                <a:cs typeface="Arial" pitchFamily="34" charset="0"/>
              </a:rPr>
              <a:t>DISPLAY CONTROL MODULE (DCM)</a:t>
            </a:r>
            <a:endParaRPr lang="en-US" dirty="0">
              <a:ln w="6350">
                <a:noFill/>
              </a:ln>
              <a:latin typeface="Arial" pitchFamily="34" charset="0"/>
              <a:cs typeface="Arial" pitchFamily="34" charset="0"/>
            </a:endParaRPr>
          </a:p>
        </p:txBody>
      </p:sp>
      <p:sp>
        <p:nvSpPr>
          <p:cNvPr id="7" name="Subtitle 3"/>
          <p:cNvSpPr txBox="1">
            <a:spLocks/>
          </p:cNvSpPr>
          <p:nvPr/>
        </p:nvSpPr>
        <p:spPr>
          <a:xfrm>
            <a:off x="1066800" y="3962400"/>
            <a:ext cx="7543800" cy="2667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7472" marR="0" lvl="0" indent="-347472" algn="l" defTabSz="914400" rtl="0" eaLnBrk="1" fontAlgn="auto" latinLnBrk="0" hangingPunct="1">
              <a:lnSpc>
                <a:spcPct val="100000"/>
              </a:lnSpc>
              <a:spcBef>
                <a:spcPct val="20000"/>
              </a:spcBef>
              <a:spcAft>
                <a:spcPts val="0"/>
              </a:spcAft>
              <a:buClrTx/>
              <a:buSzPct val="100000"/>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Depth			4.19 inches (Maximum)</a:t>
            </a:r>
          </a:p>
          <a:p>
            <a:pPr marL="347472" marR="0" lvl="0" indent="-347472" algn="l" defTabSz="914400" rtl="0" eaLnBrk="1" fontAlgn="auto" latinLnBrk="0" hangingPunct="1">
              <a:lnSpc>
                <a:spcPct val="100000"/>
              </a:lnSpc>
              <a:spcBef>
                <a:spcPct val="20000"/>
              </a:spcBef>
              <a:spcAft>
                <a:spcPts val="0"/>
              </a:spcAft>
              <a:buClrTx/>
              <a:buSzPct val="100000"/>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Width 			10.47 inches (Maximum)</a:t>
            </a:r>
          </a:p>
          <a:p>
            <a:pPr marL="347472" marR="0" lvl="0" indent="-347472" algn="l" defTabSz="914400" rtl="0" eaLnBrk="1" fontAlgn="auto" latinLnBrk="0" hangingPunct="1">
              <a:lnSpc>
                <a:spcPct val="100000"/>
              </a:lnSpc>
              <a:spcBef>
                <a:spcPct val="20000"/>
              </a:spcBef>
              <a:spcAft>
                <a:spcPts val="0"/>
              </a:spcAft>
              <a:buClrTx/>
              <a:buSzPct val="100000"/>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Height  			8.98 inches (Maximum)</a:t>
            </a:r>
          </a:p>
          <a:p>
            <a:pPr marL="347472" marR="0" lvl="0" indent="-347472" algn="l" defTabSz="914400" rtl="0" eaLnBrk="1" fontAlgn="auto" latinLnBrk="0" hangingPunct="1">
              <a:lnSpc>
                <a:spcPct val="100000"/>
              </a:lnSpc>
              <a:spcBef>
                <a:spcPct val="20000"/>
              </a:spcBef>
              <a:spcAft>
                <a:spcPts val="0"/>
              </a:spcAft>
              <a:buClrTx/>
              <a:buSzPct val="100000"/>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Weight 			8.25 pounds (Maximum)</a:t>
            </a:r>
          </a:p>
          <a:p>
            <a:pPr marL="347472" marR="0" lvl="0" indent="-347472" algn="l" defTabSz="914400" rtl="0" eaLnBrk="1" fontAlgn="auto" latinLnBrk="0" hangingPunct="1">
              <a:lnSpc>
                <a:spcPct val="100000"/>
              </a:lnSpc>
              <a:spcBef>
                <a:spcPct val="20000"/>
              </a:spcBef>
              <a:spcAft>
                <a:spcPts val="0"/>
              </a:spcAft>
              <a:buClrTx/>
              <a:buSzPct val="100000"/>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Power Dissipation 	86 watts, (Maximum)(During warm-up) </a:t>
            </a:r>
          </a:p>
          <a:p>
            <a:pPr marL="347472" marR="0" lvl="0" indent="-347472" algn="l" defTabSz="914400" rtl="0" eaLnBrk="1" fontAlgn="auto" latinLnBrk="0" hangingPunct="1">
              <a:lnSpc>
                <a:spcPct val="100000"/>
              </a:lnSpc>
              <a:spcBef>
                <a:spcPct val="20000"/>
              </a:spcBef>
              <a:spcAft>
                <a:spcPts val="0"/>
              </a:spcAft>
              <a:buClrTx/>
              <a:buSzPct val="100000"/>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lang="en-US" dirty="0" smtClean="0">
                <a:latin typeface="Arial" pitchFamily="34" charset="0"/>
                <a:cs typeface="Arial" pitchFamily="34" charset="0"/>
              </a:rPr>
              <a:t>               30</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watts, (Maximum) (Nominal)</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2821560" y="914400"/>
            <a:ext cx="3685624" cy="369332"/>
          </a:xfrm>
          <a:prstGeom prst="rect">
            <a:avLst/>
          </a:prstGeom>
          <a:noFill/>
        </p:spPr>
        <p:txBody>
          <a:bodyPr wrap="none" rtlCol="0">
            <a:spAutoFit/>
          </a:bodyPr>
          <a:lstStyle/>
          <a:p>
            <a:pPr algn="ctr"/>
            <a:r>
              <a:rPr lang="en-US" b="1" dirty="0" smtClean="0">
                <a:latin typeface="Arial" pitchFamily="34" charset="0"/>
                <a:cs typeface="Arial" pitchFamily="34" charset="0"/>
              </a:rPr>
              <a:t>Characteristics and Capabilities</a:t>
            </a:r>
            <a:endParaRPr lang="en-US" b="1"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19</a:t>
            </a:fld>
            <a:endParaRPr lang="en-US" dirty="0"/>
          </a:p>
        </p:txBody>
      </p:sp>
      <p:sp>
        <p:nvSpPr>
          <p:cNvPr id="10" name="Rectangle 9"/>
          <p:cNvSpPr/>
          <p:nvPr/>
        </p:nvSpPr>
        <p:spPr>
          <a:xfrm>
            <a:off x="1219200" y="4445675"/>
            <a:ext cx="6781800" cy="1754326"/>
          </a:xfrm>
          <a:prstGeom prst="rect">
            <a:avLst/>
          </a:prstGeom>
        </p:spPr>
        <p:txBody>
          <a:bodyPr wrap="square">
            <a:spAutoFit/>
          </a:bodyPr>
          <a:lstStyle/>
          <a:p>
            <a:pPr marL="347472" indent="-347472">
              <a:buSzPct val="100000"/>
              <a:buFont typeface="Arial" pitchFamily="34" charset="0"/>
              <a:buChar char="•"/>
              <a:defRPr/>
            </a:pPr>
            <a:r>
              <a:rPr lang="en-US" dirty="0" smtClean="0">
                <a:latin typeface="Arial" pitchFamily="34" charset="0"/>
                <a:cs typeface="Arial" pitchFamily="34" charset="0"/>
              </a:rPr>
              <a:t>Width			3.64 inches</a:t>
            </a:r>
          </a:p>
          <a:p>
            <a:pPr marL="347472" indent="-347472">
              <a:buSzPct val="100000"/>
              <a:buFont typeface="Arial" pitchFamily="34" charset="0"/>
              <a:buChar char="•"/>
              <a:defRPr/>
            </a:pPr>
            <a:r>
              <a:rPr lang="en-US" dirty="0" smtClean="0">
                <a:latin typeface="Arial" pitchFamily="34" charset="0"/>
                <a:cs typeface="Arial" pitchFamily="34" charset="0"/>
              </a:rPr>
              <a:t>Height 			5.25 inches</a:t>
            </a:r>
          </a:p>
          <a:p>
            <a:pPr marL="347472" indent="-347472">
              <a:buSzPct val="100000"/>
              <a:buFont typeface="Arial" pitchFamily="34" charset="0"/>
              <a:buChar char="•"/>
              <a:defRPr/>
            </a:pPr>
            <a:r>
              <a:rPr lang="en-US" dirty="0" smtClean="0">
                <a:latin typeface="Arial" pitchFamily="34" charset="0"/>
                <a:cs typeface="Arial" pitchFamily="34" charset="0"/>
              </a:rPr>
              <a:t>Depth 			3.88 inches</a:t>
            </a:r>
          </a:p>
          <a:p>
            <a:pPr marL="347472" indent="-347472">
              <a:buSzPct val="100000"/>
              <a:buFont typeface="Arial" pitchFamily="34" charset="0"/>
              <a:buChar char="•"/>
              <a:defRPr/>
            </a:pPr>
            <a:r>
              <a:rPr lang="en-US" dirty="0" smtClean="0">
                <a:latin typeface="Arial" pitchFamily="34" charset="0"/>
                <a:cs typeface="Arial" pitchFamily="34" charset="0"/>
              </a:rPr>
              <a:t>Weight 			2.73  pounds (Maximum)</a:t>
            </a:r>
          </a:p>
          <a:p>
            <a:pPr marL="347472" indent="-347472">
              <a:buSzPct val="100000"/>
              <a:buFont typeface="Arial" pitchFamily="34" charset="0"/>
              <a:buChar char="•"/>
              <a:defRPr/>
            </a:pPr>
            <a:r>
              <a:rPr lang="en-US" dirty="0" smtClean="0">
                <a:latin typeface="Arial" pitchFamily="34" charset="0"/>
                <a:cs typeface="Arial" pitchFamily="34" charset="0"/>
              </a:rPr>
              <a:t>Power Dissipation 	              10 watts (Maximum)</a:t>
            </a:r>
          </a:p>
          <a:p>
            <a:pPr>
              <a:defRPr/>
            </a:pPr>
            <a:endParaRPr lang="en-US" dirty="0" smtClean="0"/>
          </a:p>
        </p:txBody>
      </p:sp>
      <p:sp>
        <p:nvSpPr>
          <p:cNvPr id="11" name="TextBox 10"/>
          <p:cNvSpPr txBox="1"/>
          <p:nvPr/>
        </p:nvSpPr>
        <p:spPr>
          <a:xfrm>
            <a:off x="3680733" y="838200"/>
            <a:ext cx="1967270" cy="369332"/>
          </a:xfrm>
          <a:prstGeom prst="rect">
            <a:avLst/>
          </a:prstGeom>
          <a:noFill/>
        </p:spPr>
        <p:txBody>
          <a:bodyPr wrap="none" rtlCol="0">
            <a:spAutoFit/>
          </a:bodyPr>
          <a:lstStyle/>
          <a:p>
            <a:pPr algn="ctr"/>
            <a:r>
              <a:rPr lang="en-US" dirty="0" smtClean="0">
                <a:latin typeface="Arial" pitchFamily="34" charset="0"/>
                <a:cs typeface="Arial" pitchFamily="34" charset="0"/>
              </a:rPr>
              <a:t>Sensor Assembly</a:t>
            </a:r>
            <a:endParaRPr lang="en-US" dirty="0">
              <a:latin typeface="Arial" pitchFamily="34" charset="0"/>
              <a:cs typeface="Arial" pitchFamily="34" charset="0"/>
            </a:endParaRPr>
          </a:p>
        </p:txBody>
      </p:sp>
      <p:sp>
        <p:nvSpPr>
          <p:cNvPr id="12" name="Rectangle 11"/>
          <p:cNvSpPr/>
          <p:nvPr/>
        </p:nvSpPr>
        <p:spPr>
          <a:xfrm>
            <a:off x="4572000" y="1295400"/>
            <a:ext cx="4114800" cy="2862322"/>
          </a:xfrm>
          <a:prstGeom prst="rect">
            <a:avLst/>
          </a:prstGeom>
        </p:spPr>
        <p:txBody>
          <a:bodyPr wrap="square">
            <a:spAutoFit/>
          </a:bodyPr>
          <a:lstStyle/>
          <a:p>
            <a:pPr marL="342900" indent="-342900">
              <a:spcBef>
                <a:spcPct val="50000"/>
              </a:spcBef>
              <a:buFont typeface="Arial" charset="0"/>
              <a:buChar char="•"/>
            </a:pPr>
            <a:r>
              <a:rPr lang="en-US" dirty="0" smtClean="0">
                <a:latin typeface="Arial" pitchFamily="34" charset="0"/>
                <a:cs typeface="Arial" pitchFamily="34" charset="0"/>
              </a:rPr>
              <a:t>Detects IR energy</a:t>
            </a:r>
          </a:p>
          <a:p>
            <a:pPr marL="342900" indent="-342900">
              <a:spcBef>
                <a:spcPct val="50000"/>
              </a:spcBef>
              <a:buFont typeface="Arial" charset="0"/>
              <a:buChar char="•"/>
            </a:pPr>
            <a:r>
              <a:rPr lang="en-US" dirty="0" smtClean="0">
                <a:latin typeface="Arial" pitchFamily="34" charset="0"/>
                <a:cs typeface="Arial" pitchFamily="34" charset="0"/>
              </a:rPr>
              <a:t>Converts IR image to video signal</a:t>
            </a:r>
          </a:p>
          <a:p>
            <a:pPr marL="342900" indent="-342900">
              <a:spcBef>
                <a:spcPct val="50000"/>
              </a:spcBef>
              <a:buFont typeface="Arial" charset="0"/>
              <a:buChar char="•"/>
            </a:pPr>
            <a:r>
              <a:rPr lang="en-US" dirty="0" smtClean="0">
                <a:latin typeface="Arial" pitchFamily="34" charset="0"/>
                <a:cs typeface="Arial" pitchFamily="34" charset="0"/>
              </a:rPr>
              <a:t>Sends video signal to DCM</a:t>
            </a:r>
          </a:p>
          <a:p>
            <a:pPr marL="342900" indent="-342900">
              <a:spcBef>
                <a:spcPct val="50000"/>
              </a:spcBef>
              <a:buFont typeface="Arial" charset="0"/>
              <a:buChar char="•"/>
            </a:pPr>
            <a:r>
              <a:rPr lang="en-US" dirty="0" smtClean="0">
                <a:latin typeface="Arial" pitchFamily="34" charset="0"/>
                <a:cs typeface="Arial" pitchFamily="34" charset="0"/>
              </a:rPr>
              <a:t>Detects a standing person or a 22 inch (55.9 centimeter) object at 360 feet (110 meters) or greater</a:t>
            </a:r>
          </a:p>
          <a:p>
            <a:pPr marL="342900" indent="-342900">
              <a:spcBef>
                <a:spcPct val="50000"/>
              </a:spcBef>
              <a:buFont typeface="Arial" charset="0"/>
              <a:buChar char="•"/>
            </a:pPr>
            <a:r>
              <a:rPr lang="en-US" dirty="0" smtClean="0">
                <a:latin typeface="Arial" pitchFamily="34" charset="0"/>
                <a:cs typeface="Arial" pitchFamily="34" charset="0"/>
              </a:rPr>
              <a:t>Operates from a single input voltage of 16 to 32 VDC</a:t>
            </a:r>
            <a:endParaRPr lang="en-US" dirty="0">
              <a:latin typeface="Arial" pitchFamily="34" charset="0"/>
              <a:cs typeface="Arial" pitchFamily="34" charset="0"/>
            </a:endParaRPr>
          </a:p>
        </p:txBody>
      </p:sp>
      <p:pic>
        <p:nvPicPr>
          <p:cNvPr id="14" name="Picture 104" descr="40° Camera 10 (e)"/>
          <p:cNvPicPr>
            <a:picLocks noChangeAspect="1" noChangeArrowheads="1"/>
          </p:cNvPicPr>
          <p:nvPr/>
        </p:nvPicPr>
        <p:blipFill>
          <a:blip r:embed="rId3" cstate="print">
            <a:lum bright="12000" contrast="12000"/>
          </a:blip>
          <a:srcRect r="96" b="-53"/>
          <a:stretch>
            <a:fillRect/>
          </a:stretch>
        </p:blipFill>
        <p:spPr bwMode="auto">
          <a:xfrm>
            <a:off x="609600" y="1295400"/>
            <a:ext cx="3733800" cy="286283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latin typeface="Arial" pitchFamily="34" charset="0"/>
              <a:cs typeface="Arial" pitchFamily="34" charset="0"/>
            </a:endParaRPr>
          </a:p>
        </p:txBody>
      </p:sp>
      <p:sp>
        <p:nvSpPr>
          <p:cNvPr id="6" name="TextBox 5"/>
          <p:cNvSpPr txBox="1"/>
          <p:nvPr/>
        </p:nvSpPr>
        <p:spPr>
          <a:xfrm>
            <a:off x="228600" y="2512874"/>
            <a:ext cx="8763000" cy="1754326"/>
          </a:xfrm>
          <a:prstGeom prst="rect">
            <a:avLst/>
          </a:prstGeom>
          <a:noFill/>
        </p:spPr>
        <p:txBody>
          <a:bodyPr wrap="square" rtlCol="0">
            <a:spAutoFit/>
          </a:bodyPr>
          <a:lstStyle/>
          <a:p>
            <a:r>
              <a:rPr lang="en-US" b="1" dirty="0" smtClean="0">
                <a:latin typeface="Arial" pitchFamily="34" charset="0"/>
                <a:cs typeface="Arial" pitchFamily="34" charset="0"/>
              </a:rPr>
              <a:t>ACTION:</a:t>
            </a:r>
            <a:r>
              <a:rPr lang="en-US" dirty="0" smtClean="0">
                <a:latin typeface="Arial" pitchFamily="34" charset="0"/>
                <a:cs typeface="Arial" pitchFamily="34" charset="0"/>
              </a:rPr>
              <a:t> </a:t>
            </a:r>
            <a:r>
              <a:rPr lang="en-US" dirty="0" smtClean="0">
                <a:latin typeface="Arial" pitchFamily="34" charset="0"/>
                <a:cs typeface="Arial" pitchFamily="34" charset="0"/>
              </a:rPr>
              <a:t>          </a:t>
            </a:r>
            <a:r>
              <a:rPr lang="en-US" dirty="0" smtClean="0">
                <a:latin typeface="Arial" pitchFamily="34" charset="0"/>
                <a:cs typeface="Arial" pitchFamily="34" charset="0"/>
              </a:rPr>
              <a:t>Operate </a:t>
            </a:r>
            <a:r>
              <a:rPr lang="en-US" dirty="0" smtClean="0">
                <a:latin typeface="Arial" pitchFamily="34" charset="0"/>
                <a:cs typeface="Arial" pitchFamily="34" charset="0"/>
              </a:rPr>
              <a:t>the AN/VAS-5A DVE</a:t>
            </a:r>
          </a:p>
          <a:p>
            <a:endParaRPr lang="en-US" dirty="0" smtClean="0">
              <a:latin typeface="Arial" pitchFamily="34" charset="0"/>
              <a:cs typeface="Arial" pitchFamily="34" charset="0"/>
            </a:endParaRPr>
          </a:p>
          <a:p>
            <a:pPr marL="1660525" indent="-1660525" defTabSz="1631950"/>
            <a:r>
              <a:rPr lang="en-US" b="1" dirty="0" smtClean="0">
                <a:latin typeface="Arial" pitchFamily="34" charset="0"/>
                <a:cs typeface="Arial" pitchFamily="34" charset="0"/>
              </a:rPr>
              <a:t>CONDITION:</a:t>
            </a:r>
            <a:r>
              <a:rPr lang="en-US" dirty="0" smtClean="0">
                <a:latin typeface="Arial" pitchFamily="34" charset="0"/>
                <a:cs typeface="Arial" pitchFamily="34" charset="0"/>
              </a:rPr>
              <a:t>     Given </a:t>
            </a:r>
            <a:r>
              <a:rPr lang="en-US" dirty="0" smtClean="0">
                <a:latin typeface="Arial" pitchFamily="34" charset="0"/>
                <a:cs typeface="Arial" pitchFamily="34" charset="0"/>
              </a:rPr>
              <a:t>a </a:t>
            </a:r>
            <a:r>
              <a:rPr lang="en-US" dirty="0" smtClean="0">
                <a:latin typeface="Arial" pitchFamily="34" charset="0"/>
                <a:cs typeface="Arial" pitchFamily="34" charset="0"/>
              </a:rPr>
              <a:t>classroom/ training area, </a:t>
            </a:r>
            <a:r>
              <a:rPr lang="en-US" dirty="0" smtClean="0">
                <a:latin typeface="Arial" pitchFamily="34" charset="0"/>
                <a:cs typeface="Arial" pitchFamily="34" charset="0"/>
              </a:rPr>
              <a:t>DVE, TM </a:t>
            </a:r>
            <a:r>
              <a:rPr lang="en-US" dirty="0" smtClean="0">
                <a:latin typeface="Arial" pitchFamily="34" charset="0"/>
                <a:cs typeface="Arial" pitchFamily="34" charset="0"/>
              </a:rPr>
              <a:t>11-5855-311-12&amp;P 2,vehicle</a:t>
            </a:r>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b="1" dirty="0" smtClean="0">
                <a:latin typeface="Arial" pitchFamily="34" charset="0"/>
                <a:cs typeface="Arial" pitchFamily="34" charset="0"/>
              </a:rPr>
              <a:t>STANDARD:</a:t>
            </a:r>
            <a:r>
              <a:rPr lang="en-US" dirty="0" smtClean="0">
                <a:latin typeface="Arial" pitchFamily="34" charset="0"/>
                <a:cs typeface="Arial" pitchFamily="34" charset="0"/>
              </a:rPr>
              <a:t>     Operate </a:t>
            </a:r>
            <a:r>
              <a:rPr lang="en-US" dirty="0" smtClean="0">
                <a:latin typeface="Arial" pitchFamily="34" charset="0"/>
                <a:cs typeface="Arial" pitchFamily="34" charset="0"/>
              </a:rPr>
              <a:t>the AN/VAS-5A IAW TM 11-5855-311-12&amp;P-2 </a:t>
            </a:r>
            <a:endParaRPr lang="en-US" dirty="0">
              <a:latin typeface="Arial" pitchFamily="34" charset="0"/>
              <a:cs typeface="Arial" pitchFamily="34" charset="0"/>
            </a:endParaRPr>
          </a:p>
        </p:txBody>
      </p:sp>
      <p:sp>
        <p:nvSpPr>
          <p:cNvPr id="7" name="TextBox 6"/>
          <p:cNvSpPr txBox="1"/>
          <p:nvPr/>
        </p:nvSpPr>
        <p:spPr>
          <a:xfrm>
            <a:off x="4123192" y="1524000"/>
            <a:ext cx="1082348" cy="646331"/>
          </a:xfrm>
          <a:prstGeom prst="rect">
            <a:avLst/>
          </a:prstGeom>
          <a:noFill/>
        </p:spPr>
        <p:txBody>
          <a:bodyPr wrap="none" rtlCol="0">
            <a:spAutoFit/>
          </a:bodyPr>
          <a:lstStyle/>
          <a:p>
            <a:pPr algn="ctr"/>
            <a:r>
              <a:rPr lang="en-US" sz="3600" dirty="0" smtClean="0">
                <a:latin typeface="Arial" pitchFamily="34" charset="0"/>
                <a:cs typeface="Arial" pitchFamily="34" charset="0"/>
              </a:rPr>
              <a:t>TLO</a:t>
            </a:r>
            <a:endParaRPr lang="en-US" sz="3600" dirty="0">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939AF0D4-FC57-406B-BE09-FD3B581CEB3E}"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20</a:t>
            </a:fld>
            <a:endParaRPr lang="en-US" dirty="0"/>
          </a:p>
        </p:txBody>
      </p:sp>
      <p:sp>
        <p:nvSpPr>
          <p:cNvPr id="4" name="Rectangle 3"/>
          <p:cNvSpPr/>
          <p:nvPr/>
        </p:nvSpPr>
        <p:spPr>
          <a:xfrm>
            <a:off x="304800" y="1600200"/>
            <a:ext cx="4953000" cy="4662815"/>
          </a:xfrm>
          <a:prstGeom prst="rect">
            <a:avLst/>
          </a:prstGeom>
        </p:spPr>
        <p:txBody>
          <a:bodyPr wrap="square">
            <a:spAutoFit/>
          </a:bodyPr>
          <a:lstStyle/>
          <a:p>
            <a:pPr marL="347472" indent="-347472">
              <a:lnSpc>
                <a:spcPct val="110000"/>
              </a:lnSpc>
              <a:buClr>
                <a:schemeClr val="tx1">
                  <a:shade val="95000"/>
                </a:schemeClr>
              </a:buClr>
              <a:buSzPct val="100000"/>
              <a:buFont typeface="Arial" pitchFamily="34" charset="0"/>
              <a:buChar char="•"/>
              <a:tabLst>
                <a:tab pos="3200400" algn="l"/>
              </a:tabLst>
              <a:defRPr/>
            </a:pPr>
            <a:r>
              <a:rPr lang="en-US" b="1" dirty="0" smtClean="0">
                <a:latin typeface="Arial" pitchFamily="34" charset="0"/>
                <a:cs typeface="Arial" pitchFamily="34" charset="0"/>
              </a:rPr>
              <a:t>Field Of Regard (FOR):</a:t>
            </a:r>
            <a:r>
              <a:rPr lang="en-US" dirty="0" smtClean="0">
                <a:latin typeface="Arial" pitchFamily="34" charset="0"/>
                <a:cs typeface="Arial" pitchFamily="34" charset="0"/>
              </a:rPr>
              <a:t> +/- 90° Left and Right Azimuth /+25° to -30° Elevation (Area that can be examined while slewing through normal left/right up/down limits) </a:t>
            </a:r>
          </a:p>
          <a:p>
            <a:pPr marL="347472" indent="-347472">
              <a:lnSpc>
                <a:spcPct val="110000"/>
              </a:lnSpc>
              <a:buClr>
                <a:schemeClr val="tx1">
                  <a:shade val="95000"/>
                </a:schemeClr>
              </a:buClr>
              <a:buSzPct val="100000"/>
              <a:buFont typeface="Arial" pitchFamily="34" charset="0"/>
              <a:buChar char="•"/>
              <a:tabLst>
                <a:tab pos="3200400" algn="l"/>
              </a:tabLst>
              <a:defRPr/>
            </a:pPr>
            <a:r>
              <a:rPr lang="en-US" dirty="0" smtClean="0">
                <a:latin typeface="Arial" pitchFamily="34" charset="0"/>
                <a:cs typeface="Arial" pitchFamily="34" charset="0"/>
              </a:rPr>
              <a:t>Can detect a standing person or a 22-inch (55.9 centimeter) object at 360 feet (110 meters) </a:t>
            </a:r>
          </a:p>
          <a:p>
            <a:pPr marL="347472" indent="-347472">
              <a:lnSpc>
                <a:spcPct val="110000"/>
              </a:lnSpc>
              <a:buClr>
                <a:schemeClr val="tx1">
                  <a:shade val="95000"/>
                </a:schemeClr>
              </a:buClr>
              <a:buSzPct val="100000"/>
              <a:buFont typeface="Arial" pitchFamily="34" charset="0"/>
              <a:buChar char="•"/>
              <a:tabLst>
                <a:tab pos="3200400" algn="l"/>
              </a:tabLst>
              <a:defRPr/>
            </a:pPr>
            <a:r>
              <a:rPr lang="en-US" dirty="0" smtClean="0">
                <a:latin typeface="Arial" pitchFamily="34" charset="0"/>
                <a:cs typeface="Arial" pitchFamily="34" charset="0"/>
              </a:rPr>
              <a:t>Operates from a single input voltage of 16 to 32 VDC</a:t>
            </a:r>
          </a:p>
          <a:p>
            <a:pPr marL="347472" indent="-347472">
              <a:lnSpc>
                <a:spcPct val="110000"/>
              </a:lnSpc>
              <a:buClr>
                <a:schemeClr val="tx1">
                  <a:shade val="95000"/>
                </a:schemeClr>
              </a:buClr>
              <a:buSzPct val="100000"/>
              <a:tabLst>
                <a:tab pos="3200400" algn="l"/>
              </a:tabLst>
              <a:defRPr/>
            </a:pPr>
            <a:endParaRPr lang="en-US" dirty="0" smtClean="0">
              <a:latin typeface="Arial" pitchFamily="34" charset="0"/>
              <a:cs typeface="Arial" pitchFamily="34" charset="0"/>
            </a:endParaRPr>
          </a:p>
          <a:p>
            <a:pPr marL="347472" indent="-347472">
              <a:lnSpc>
                <a:spcPct val="110000"/>
              </a:lnSpc>
              <a:buClr>
                <a:schemeClr val="tx1">
                  <a:shade val="95000"/>
                </a:schemeClr>
              </a:buClr>
              <a:buSzPct val="100000"/>
              <a:buFont typeface="Arial" pitchFamily="34" charset="0"/>
              <a:buChar char="•"/>
              <a:tabLst>
                <a:tab pos="3200400" algn="l"/>
              </a:tabLst>
              <a:defRPr/>
            </a:pPr>
            <a:r>
              <a:rPr lang="en-US" b="1" dirty="0" smtClean="0">
                <a:latin typeface="Arial" pitchFamily="34" charset="0"/>
                <a:cs typeface="Arial" pitchFamily="34" charset="0"/>
              </a:rPr>
              <a:t>Field Of View (FOV):</a:t>
            </a:r>
            <a:r>
              <a:rPr lang="en-US" dirty="0" smtClean="0">
                <a:latin typeface="Arial" pitchFamily="34" charset="0"/>
                <a:cs typeface="Arial" pitchFamily="34" charset="0"/>
              </a:rPr>
              <a:t> 40° Azimuth x 30° Elevation </a:t>
            </a:r>
          </a:p>
          <a:p>
            <a:pPr marL="347472" indent="-347472">
              <a:lnSpc>
                <a:spcPct val="110000"/>
              </a:lnSpc>
              <a:buClr>
                <a:schemeClr val="tx1">
                  <a:shade val="95000"/>
                </a:schemeClr>
              </a:buClr>
              <a:buSzPct val="100000"/>
              <a:tabLst>
                <a:tab pos="3200400" algn="l"/>
              </a:tabLst>
              <a:defRPr/>
            </a:pPr>
            <a:r>
              <a:rPr lang="en-US" dirty="0" smtClean="0">
                <a:latin typeface="Arial" pitchFamily="34" charset="0"/>
                <a:cs typeface="Arial" pitchFamily="34" charset="0"/>
              </a:rPr>
              <a:t>     	(Angular area visible through an optical instrument)</a:t>
            </a:r>
          </a:p>
          <a:p>
            <a:pPr marL="347472" indent="-347472">
              <a:lnSpc>
                <a:spcPct val="110000"/>
              </a:lnSpc>
              <a:buClr>
                <a:schemeClr val="tx1">
                  <a:shade val="95000"/>
                </a:schemeClr>
              </a:buClr>
              <a:buSzPct val="100000"/>
              <a:buFont typeface="Arial" pitchFamily="34" charset="0"/>
              <a:buChar char="•"/>
              <a:tabLst>
                <a:tab pos="3200400" algn="l"/>
              </a:tabLst>
              <a:defRPr/>
            </a:pPr>
            <a:endParaRPr lang="en-US" dirty="0">
              <a:latin typeface="Arial" pitchFamily="34" charset="0"/>
              <a:cs typeface="Arial" pitchFamily="34" charset="0"/>
            </a:endParaRPr>
          </a:p>
        </p:txBody>
      </p:sp>
      <p:pic>
        <p:nvPicPr>
          <p:cNvPr id="103" name="Picture 2"/>
          <p:cNvPicPr>
            <a:picLocks noChangeAspect="1" noChangeArrowheads="1"/>
          </p:cNvPicPr>
          <p:nvPr/>
        </p:nvPicPr>
        <p:blipFill>
          <a:blip r:embed="rId2" cstate="print"/>
          <a:srcRect/>
          <a:stretch>
            <a:fillRect/>
          </a:stretch>
        </p:blipFill>
        <p:spPr bwMode="auto">
          <a:xfrm>
            <a:off x="5195889" y="1143000"/>
            <a:ext cx="3795711" cy="4800600"/>
          </a:xfrm>
          <a:prstGeom prst="rect">
            <a:avLst/>
          </a:prstGeom>
          <a:noFill/>
          <a:ln w="9525">
            <a:noFill/>
            <a:miter lim="800000"/>
            <a:headEnd/>
            <a:tailEnd/>
          </a:ln>
        </p:spPr>
      </p:pic>
      <p:sp>
        <p:nvSpPr>
          <p:cNvPr id="104" name="TextBox 103"/>
          <p:cNvSpPr txBox="1"/>
          <p:nvPr/>
        </p:nvSpPr>
        <p:spPr>
          <a:xfrm>
            <a:off x="3372955" y="990600"/>
            <a:ext cx="2582823" cy="369332"/>
          </a:xfrm>
          <a:prstGeom prst="rect">
            <a:avLst/>
          </a:prstGeom>
          <a:noFill/>
        </p:spPr>
        <p:txBody>
          <a:bodyPr wrap="none" rtlCol="0">
            <a:spAutoFit/>
          </a:bodyPr>
          <a:lstStyle/>
          <a:p>
            <a:pPr algn="ctr"/>
            <a:r>
              <a:rPr lang="en-US" dirty="0" smtClean="0">
                <a:latin typeface="Arial" pitchFamily="34" charset="0"/>
                <a:cs typeface="Arial" pitchFamily="34" charset="0"/>
              </a:rPr>
              <a:t>Sensor Assembly Cont.</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21</a:t>
            </a:fld>
            <a:endParaRPr lang="en-US" dirty="0"/>
          </a:p>
        </p:txBody>
      </p:sp>
      <p:pic>
        <p:nvPicPr>
          <p:cNvPr id="4" name="Picture 2"/>
          <p:cNvPicPr>
            <a:picLocks noChangeAspect="1" noChangeArrowheads="1"/>
          </p:cNvPicPr>
          <p:nvPr/>
        </p:nvPicPr>
        <p:blipFill>
          <a:blip r:embed="rId2" cstate="print"/>
          <a:srcRect l="3472" t="28588" r="91206" b="60905"/>
          <a:stretch>
            <a:fillRect/>
          </a:stretch>
        </p:blipFill>
        <p:spPr bwMode="auto">
          <a:xfrm>
            <a:off x="457200" y="1981200"/>
            <a:ext cx="3124200" cy="2362200"/>
          </a:xfrm>
          <a:prstGeom prst="rect">
            <a:avLst/>
          </a:prstGeom>
          <a:noFill/>
          <a:ln w="9525">
            <a:noFill/>
            <a:miter lim="800000"/>
            <a:headEnd/>
            <a:tailEnd/>
          </a:ln>
        </p:spPr>
      </p:pic>
      <p:sp>
        <p:nvSpPr>
          <p:cNvPr id="5121" name="Rectangle 1"/>
          <p:cNvSpPr>
            <a:spLocks noChangeArrowheads="1"/>
          </p:cNvSpPr>
          <p:nvPr/>
        </p:nvSpPr>
        <p:spPr bwMode="auto">
          <a:xfrm>
            <a:off x="3810000" y="1510099"/>
            <a:ext cx="50292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endParaRPr lang="en-US" sz="1600" b="1" dirty="0" smtClean="0">
              <a:latin typeface="Arial" pitchFamily="34" charset="0"/>
              <a:cs typeface="Arial" pitchFamily="34" charset="0"/>
            </a:endParaRPr>
          </a:p>
          <a:p>
            <a:pPr lvl="0" eaLnBrk="0" fontAlgn="base" hangingPunct="0">
              <a:spcBef>
                <a:spcPct val="0"/>
              </a:spcBef>
              <a:spcAft>
                <a:spcPct val="0"/>
              </a:spcAft>
              <a:buFont typeface="Arial" pitchFamily="34" charset="0"/>
              <a:buChar char="•"/>
            </a:pPr>
            <a:r>
              <a:rPr lang="en-US" b="1" dirty="0" smtClean="0">
                <a:latin typeface="Arial" pitchFamily="34" charset="0"/>
                <a:cs typeface="Arial" pitchFamily="34" charset="0"/>
              </a:rPr>
              <a:t>   </a:t>
            </a:r>
            <a:r>
              <a:rPr lang="en-US" dirty="0" smtClean="0">
                <a:latin typeface="Arial" pitchFamily="34" charset="0"/>
                <a:cs typeface="Arial" pitchFamily="34" charset="0"/>
              </a:rPr>
              <a:t>Houses the Sensor Assembly (SA)</a:t>
            </a:r>
          </a:p>
          <a:p>
            <a:pPr lvl="0" eaLnBrk="0" fontAlgn="base" hangingPunct="0">
              <a:spcBef>
                <a:spcPct val="0"/>
              </a:spcBef>
              <a:spcAft>
                <a:spcPct val="0"/>
              </a:spcAft>
            </a:pPr>
            <a:r>
              <a:rPr lang="en-US" dirty="0" smtClean="0">
                <a:latin typeface="Arial" pitchFamily="34" charset="0"/>
                <a:cs typeface="Arial" pitchFamily="34" charset="0"/>
              </a:rPr>
              <a:t> </a:t>
            </a:r>
          </a:p>
          <a:p>
            <a:pPr marL="280988" lvl="0" indent="-280988" eaLnBrk="0" fontAlgn="base" hangingPunct="0">
              <a:spcBef>
                <a:spcPct val="0"/>
              </a:spcBef>
              <a:spcAft>
                <a:spcPct val="0"/>
              </a:spcAft>
              <a:buFont typeface="Arial" pitchFamily="34" charset="0"/>
              <a:buChar char="•"/>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SA/PTM cable connects to PTM/DCM interconnect cable connector</a:t>
            </a:r>
          </a:p>
          <a:p>
            <a:pPr lvl="0" eaLnBrk="0" fontAlgn="base" hangingPunct="0">
              <a:spcBef>
                <a:spcPct val="0"/>
              </a:spcBef>
              <a:spcAft>
                <a:spcPct val="0"/>
              </a:spcAf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280988" marR="0" lvl="0" indent="-280988"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Gives desired FOV when viewing a selected area</a:t>
            </a:r>
          </a:p>
          <a:p>
            <a:pPr marR="0" lvl="0" algn="l"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0988" marR="0" lvl="0" indent="-280988"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Allows for manual movement of SA thru the FOR</a:t>
            </a:r>
            <a:r>
              <a:rPr kumimoji="0" lang="en-US" b="0" i="0" u="none" strike="noStrike" cap="none" normalizeH="0" baseline="0" dirty="0" smtClean="0">
                <a:ln>
                  <a:noFill/>
                </a:ln>
                <a:solidFill>
                  <a:schemeClr val="tx1"/>
                </a:solidFill>
                <a:effectLst/>
                <a:latin typeface="Arial" pitchFamily="34" charset="0"/>
                <a:cs typeface="Arial" pitchFamily="34" charset="0"/>
              </a:rPr>
              <a:t> </a:t>
            </a:r>
          </a:p>
        </p:txBody>
      </p:sp>
      <p:sp>
        <p:nvSpPr>
          <p:cNvPr id="7" name="TextBox 6"/>
          <p:cNvSpPr txBox="1"/>
          <p:nvPr/>
        </p:nvSpPr>
        <p:spPr>
          <a:xfrm>
            <a:off x="2096938" y="914400"/>
            <a:ext cx="5134867" cy="369332"/>
          </a:xfrm>
          <a:prstGeom prst="rect">
            <a:avLst/>
          </a:prstGeom>
          <a:noFill/>
        </p:spPr>
        <p:txBody>
          <a:bodyPr wrap="none" rtlCol="0">
            <a:spAutoFit/>
          </a:bodyPr>
          <a:lstStyle/>
          <a:p>
            <a:pPr algn="ctr"/>
            <a:r>
              <a:rPr lang="en-US" dirty="0" smtClean="0">
                <a:latin typeface="Arial" pitchFamily="34" charset="0"/>
                <a:cs typeface="Arial" pitchFamily="34" charset="0"/>
              </a:rPr>
              <a:t>Electronic Pan Tilt Module and Control Module </a:t>
            </a:r>
            <a:endParaRPr lang="en-US" dirty="0">
              <a:latin typeface="Arial" pitchFamily="34" charset="0"/>
              <a:cs typeface="Arial" pitchFamily="34" charset="0"/>
            </a:endParaRPr>
          </a:p>
        </p:txBody>
      </p:sp>
      <p:graphicFrame>
        <p:nvGraphicFramePr>
          <p:cNvPr id="9" name="Table 8"/>
          <p:cNvGraphicFramePr>
            <a:graphicFrameLocks noGrp="1"/>
          </p:cNvGraphicFramePr>
          <p:nvPr/>
        </p:nvGraphicFramePr>
        <p:xfrm>
          <a:off x="1524000" y="5123102"/>
          <a:ext cx="6096000" cy="1097280"/>
        </p:xfrm>
        <a:graphic>
          <a:graphicData uri="http://schemas.openxmlformats.org/drawingml/2006/table">
            <a:tbl>
              <a:tblPr/>
              <a:tblGrid>
                <a:gridCol w="2165684"/>
                <a:gridCol w="3930316"/>
              </a:tblGrid>
              <a:tr h="123152">
                <a:tc>
                  <a:txBody>
                    <a:bodyPr/>
                    <a:lstStyle/>
                    <a:p>
                      <a:pPr marL="338138" marR="0" indent="-338138">
                        <a:spcBef>
                          <a:spcPts val="0"/>
                        </a:spcBef>
                        <a:spcAft>
                          <a:spcPts val="100"/>
                        </a:spcAft>
                        <a:buFont typeface="Arial" pitchFamily="34" charset="0"/>
                        <a:buChar char="•"/>
                      </a:pPr>
                      <a:r>
                        <a:rPr lang="en-US" sz="1800" dirty="0">
                          <a:solidFill>
                            <a:srgbClr val="000000"/>
                          </a:solidFill>
                          <a:latin typeface="Arial" pitchFamily="34" charset="0"/>
                          <a:ea typeface="Times New Roman"/>
                          <a:cs typeface="Arial" pitchFamily="34" charset="0"/>
                        </a:rPr>
                        <a:t>Width </a:t>
                      </a:r>
                      <a:endParaRPr lang="en-US" sz="1800" dirty="0">
                        <a:latin typeface="Arial" pitchFamily="34" charset="0"/>
                        <a:ea typeface="Times New Roman"/>
                        <a:cs typeface="Arial" pitchFamily="34" charset="0"/>
                      </a:endParaRPr>
                    </a:p>
                  </a:txBody>
                  <a:tcPr marL="55418" marR="5541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45770" marR="0" indent="-445770">
                        <a:spcBef>
                          <a:spcPts val="0"/>
                        </a:spcBef>
                        <a:spcAft>
                          <a:spcPts val="100"/>
                        </a:spcAft>
                        <a:buFont typeface="Arial" pitchFamily="34" charset="0"/>
                        <a:buNone/>
                      </a:pPr>
                      <a:r>
                        <a:rPr lang="en-US" sz="1800" dirty="0">
                          <a:solidFill>
                            <a:srgbClr val="000000"/>
                          </a:solidFill>
                          <a:latin typeface="Arial" pitchFamily="34" charset="0"/>
                          <a:ea typeface="Times New Roman"/>
                          <a:cs typeface="Arial" pitchFamily="34" charset="0"/>
                        </a:rPr>
                        <a:t>9.00 inches (Maximum) </a:t>
                      </a:r>
                      <a:endParaRPr lang="en-US" sz="1800" dirty="0">
                        <a:latin typeface="Arial" pitchFamily="34" charset="0"/>
                        <a:ea typeface="Times New Roman"/>
                        <a:cs typeface="Arial" pitchFamily="34" charset="0"/>
                      </a:endParaRPr>
                    </a:p>
                  </a:txBody>
                  <a:tcPr marL="55418" marR="5541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3152">
                <a:tc>
                  <a:txBody>
                    <a:bodyPr/>
                    <a:lstStyle/>
                    <a:p>
                      <a:pPr marL="350838" marR="0" indent="-363538">
                        <a:spcBef>
                          <a:spcPts val="0"/>
                        </a:spcBef>
                        <a:spcAft>
                          <a:spcPts val="100"/>
                        </a:spcAft>
                        <a:buFont typeface="Arial" pitchFamily="34" charset="0"/>
                        <a:buChar char="•"/>
                      </a:pPr>
                      <a:r>
                        <a:rPr lang="en-US" sz="1800" dirty="0">
                          <a:solidFill>
                            <a:srgbClr val="000000"/>
                          </a:solidFill>
                          <a:latin typeface="Arial" pitchFamily="34" charset="0"/>
                          <a:ea typeface="Times New Roman"/>
                          <a:cs typeface="Arial" pitchFamily="34" charset="0"/>
                        </a:rPr>
                        <a:t>Height </a:t>
                      </a:r>
                      <a:endParaRPr lang="en-US" sz="1800" dirty="0">
                        <a:latin typeface="Arial" pitchFamily="34" charset="0"/>
                        <a:ea typeface="Times New Roman"/>
                        <a:cs typeface="Arial" pitchFamily="34" charset="0"/>
                      </a:endParaRPr>
                    </a:p>
                  </a:txBody>
                  <a:tcPr marL="55418" marR="5541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45770" marR="0" indent="-445770">
                        <a:spcBef>
                          <a:spcPts val="0"/>
                        </a:spcBef>
                        <a:spcAft>
                          <a:spcPts val="100"/>
                        </a:spcAft>
                        <a:buFont typeface="Arial" pitchFamily="34" charset="0"/>
                        <a:buNone/>
                      </a:pPr>
                      <a:r>
                        <a:rPr lang="en-US" sz="1800" dirty="0">
                          <a:solidFill>
                            <a:srgbClr val="000000"/>
                          </a:solidFill>
                          <a:latin typeface="Arial" pitchFamily="34" charset="0"/>
                          <a:ea typeface="Times New Roman"/>
                          <a:cs typeface="Arial" pitchFamily="34" charset="0"/>
                        </a:rPr>
                        <a:t>9.18 inches (Maximum) </a:t>
                      </a:r>
                      <a:endParaRPr lang="en-US" sz="1800" dirty="0">
                        <a:latin typeface="Arial" pitchFamily="34" charset="0"/>
                        <a:ea typeface="Times New Roman"/>
                        <a:cs typeface="Arial" pitchFamily="34" charset="0"/>
                      </a:endParaRPr>
                    </a:p>
                  </a:txBody>
                  <a:tcPr marL="55418" marR="5541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3152">
                <a:tc>
                  <a:txBody>
                    <a:bodyPr/>
                    <a:lstStyle/>
                    <a:p>
                      <a:pPr marL="350838" marR="0" indent="-363538">
                        <a:spcBef>
                          <a:spcPts val="0"/>
                        </a:spcBef>
                        <a:spcAft>
                          <a:spcPts val="100"/>
                        </a:spcAft>
                        <a:buFont typeface="Arial" pitchFamily="34" charset="0"/>
                        <a:buChar char="•"/>
                      </a:pPr>
                      <a:r>
                        <a:rPr lang="en-US" sz="1800" dirty="0">
                          <a:solidFill>
                            <a:srgbClr val="000000"/>
                          </a:solidFill>
                          <a:latin typeface="Arial" pitchFamily="34" charset="0"/>
                          <a:ea typeface="Times New Roman"/>
                          <a:cs typeface="Arial" pitchFamily="34" charset="0"/>
                        </a:rPr>
                        <a:t>Depth </a:t>
                      </a:r>
                      <a:endParaRPr lang="en-US" sz="1800" dirty="0">
                        <a:latin typeface="Arial" pitchFamily="34" charset="0"/>
                        <a:ea typeface="Times New Roman"/>
                        <a:cs typeface="Arial" pitchFamily="34" charset="0"/>
                      </a:endParaRPr>
                    </a:p>
                  </a:txBody>
                  <a:tcPr marL="55418" marR="5541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45770" marR="0" indent="-445770">
                        <a:spcBef>
                          <a:spcPts val="0"/>
                        </a:spcBef>
                        <a:spcAft>
                          <a:spcPts val="100"/>
                        </a:spcAft>
                        <a:buFont typeface="Arial" pitchFamily="34" charset="0"/>
                        <a:buNone/>
                      </a:pPr>
                      <a:r>
                        <a:rPr lang="en-US" sz="1800" dirty="0">
                          <a:solidFill>
                            <a:srgbClr val="000000"/>
                          </a:solidFill>
                          <a:latin typeface="Arial" pitchFamily="34" charset="0"/>
                          <a:ea typeface="Times New Roman"/>
                          <a:cs typeface="Arial" pitchFamily="34" charset="0"/>
                        </a:rPr>
                        <a:t>4.31 inches (Maximum) </a:t>
                      </a:r>
                      <a:endParaRPr lang="en-US" sz="1800" dirty="0">
                        <a:latin typeface="Arial" pitchFamily="34" charset="0"/>
                        <a:ea typeface="Times New Roman"/>
                        <a:cs typeface="Arial" pitchFamily="34" charset="0"/>
                      </a:endParaRPr>
                    </a:p>
                  </a:txBody>
                  <a:tcPr marL="55418" marR="5541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6242">
                <a:tc>
                  <a:txBody>
                    <a:bodyPr/>
                    <a:lstStyle/>
                    <a:p>
                      <a:pPr marL="350838" marR="0" indent="-363538">
                        <a:spcBef>
                          <a:spcPts val="0"/>
                        </a:spcBef>
                        <a:spcAft>
                          <a:spcPts val="100"/>
                        </a:spcAft>
                        <a:buFont typeface="Arial" pitchFamily="34" charset="0"/>
                        <a:buChar char="•"/>
                      </a:pPr>
                      <a:r>
                        <a:rPr lang="en-US" sz="1800" dirty="0">
                          <a:solidFill>
                            <a:srgbClr val="000000"/>
                          </a:solidFill>
                          <a:latin typeface="Arial" pitchFamily="34" charset="0"/>
                          <a:ea typeface="Times New Roman"/>
                          <a:cs typeface="Arial" pitchFamily="34" charset="0"/>
                        </a:rPr>
                        <a:t>Weight </a:t>
                      </a:r>
                      <a:endParaRPr lang="en-US" sz="1800" dirty="0">
                        <a:latin typeface="Arial" pitchFamily="34" charset="0"/>
                        <a:ea typeface="Times New Roman"/>
                        <a:cs typeface="Arial" pitchFamily="34" charset="0"/>
                      </a:endParaRPr>
                    </a:p>
                  </a:txBody>
                  <a:tcPr marL="55418" marR="5541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45770" marR="0" indent="-445770">
                        <a:spcBef>
                          <a:spcPts val="0"/>
                        </a:spcBef>
                        <a:spcAft>
                          <a:spcPts val="100"/>
                        </a:spcAft>
                        <a:buFont typeface="Arial" pitchFamily="34" charset="0"/>
                        <a:buNone/>
                      </a:pPr>
                      <a:r>
                        <a:rPr lang="en-US" sz="1800" dirty="0">
                          <a:solidFill>
                            <a:srgbClr val="000000"/>
                          </a:solidFill>
                          <a:latin typeface="Arial" pitchFamily="34" charset="0"/>
                          <a:ea typeface="Times New Roman"/>
                          <a:cs typeface="Arial" pitchFamily="34" charset="0"/>
                        </a:rPr>
                        <a:t>5.70 pounds (Maximum) </a:t>
                      </a:r>
                      <a:endParaRPr lang="en-US" sz="1800" dirty="0">
                        <a:latin typeface="Arial" pitchFamily="34" charset="0"/>
                        <a:ea typeface="Times New Roman"/>
                        <a:cs typeface="Arial" pitchFamily="34" charset="0"/>
                      </a:endParaRPr>
                    </a:p>
                  </a:txBody>
                  <a:tcPr marL="55418" marR="5541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22</a:t>
            </a:fld>
            <a:endParaRPr lang="en-US" dirty="0"/>
          </a:p>
        </p:txBody>
      </p:sp>
      <p:pic>
        <p:nvPicPr>
          <p:cNvPr id="4" name="Picture 3" descr="New System Pics 019"/>
          <p:cNvPicPr>
            <a:picLocks noChangeAspect="1" noChangeArrowheads="1"/>
          </p:cNvPicPr>
          <p:nvPr/>
        </p:nvPicPr>
        <p:blipFill>
          <a:blip r:embed="rId2" cstate="print"/>
          <a:srcRect l="33486" r="31982" b="8243"/>
          <a:stretch>
            <a:fillRect/>
          </a:stretch>
        </p:blipFill>
        <p:spPr bwMode="auto">
          <a:xfrm>
            <a:off x="838200" y="1828800"/>
            <a:ext cx="2667000" cy="3886200"/>
          </a:xfrm>
          <a:prstGeom prst="rect">
            <a:avLst/>
          </a:prstGeom>
          <a:noFill/>
          <a:ln w="9525">
            <a:noFill/>
            <a:miter lim="800000"/>
            <a:headEnd/>
            <a:tailEnd/>
          </a:ln>
        </p:spPr>
      </p:pic>
      <p:sp>
        <p:nvSpPr>
          <p:cNvPr id="5" name="Rectangle 4"/>
          <p:cNvSpPr/>
          <p:nvPr/>
        </p:nvSpPr>
        <p:spPr>
          <a:xfrm>
            <a:off x="3962400" y="2194679"/>
            <a:ext cx="4572000" cy="3416320"/>
          </a:xfrm>
          <a:prstGeom prst="rect">
            <a:avLst/>
          </a:prstGeom>
        </p:spPr>
        <p:txBody>
          <a:bodyPr>
            <a:spAutoFit/>
          </a:bodyPr>
          <a:lstStyle/>
          <a:p>
            <a:pPr marL="280988" lvl="0" indent="-280988" eaLnBrk="0" fontAlgn="base" hangingPunct="0">
              <a:spcBef>
                <a:spcPct val="0"/>
              </a:spcBef>
              <a:spcAft>
                <a:spcPct val="0"/>
              </a:spcAft>
              <a:buFont typeface="Arial" pitchFamily="34" charset="0"/>
              <a:buChar char="•"/>
              <a:tabLst>
                <a:tab pos="1905000" algn="l"/>
              </a:tabLst>
            </a:pPr>
            <a:r>
              <a:rPr lang="en-US" dirty="0" smtClean="0">
                <a:solidFill>
                  <a:srgbClr val="000000"/>
                </a:solidFill>
                <a:latin typeface="Arial" pitchFamily="34" charset="0"/>
                <a:ea typeface="Times New Roman" pitchFamily="18" charset="0"/>
                <a:cs typeface="Arial" pitchFamily="34" charset="0"/>
              </a:rPr>
              <a:t> Azimuth Control – Rotates PTM ± 90°</a:t>
            </a:r>
          </a:p>
          <a:p>
            <a:pPr lvl="0" eaLnBrk="0" fontAlgn="base" hangingPunct="0">
              <a:spcBef>
                <a:spcPct val="0"/>
              </a:spcBef>
              <a:spcAft>
                <a:spcPct val="0"/>
              </a:spcAft>
              <a:tabLst>
                <a:tab pos="1905000" algn="l"/>
              </a:tabLst>
            </a:pPr>
            <a:endParaRPr lang="en-US" dirty="0" smtClean="0">
              <a:latin typeface="Arial" pitchFamily="34" charset="0"/>
              <a:cs typeface="Arial" pitchFamily="34" charset="0"/>
            </a:endParaRPr>
          </a:p>
          <a:p>
            <a:pPr marL="280988" lvl="0" indent="-280988" eaLnBrk="0" fontAlgn="base" hangingPunct="0">
              <a:spcBef>
                <a:spcPct val="0"/>
              </a:spcBef>
              <a:spcAft>
                <a:spcPct val="0"/>
              </a:spcAft>
              <a:buFont typeface="Arial" pitchFamily="34" charset="0"/>
              <a:buChar char="•"/>
              <a:tabLst>
                <a:tab pos="1905000" algn="l"/>
              </a:tabLst>
            </a:pPr>
            <a:r>
              <a:rPr lang="en-US" dirty="0" smtClean="0">
                <a:solidFill>
                  <a:srgbClr val="000000"/>
                </a:solidFill>
                <a:latin typeface="Arial" pitchFamily="34" charset="0"/>
                <a:ea typeface="Times New Roman" pitchFamily="18" charset="0"/>
                <a:cs typeface="Arial" pitchFamily="34" charset="0"/>
              </a:rPr>
              <a:t>Elevation Control – Adjusts the Sensor Assembly elevation FOR from +25° to - 30°</a:t>
            </a:r>
          </a:p>
          <a:p>
            <a:pPr lvl="0" eaLnBrk="0" fontAlgn="base" hangingPunct="0">
              <a:spcBef>
                <a:spcPct val="0"/>
              </a:spcBef>
              <a:spcAft>
                <a:spcPct val="0"/>
              </a:spcAft>
              <a:tabLst>
                <a:tab pos="1905000" algn="l"/>
              </a:tabLst>
            </a:pPr>
            <a:endParaRPr lang="en-US" dirty="0" smtClean="0">
              <a:latin typeface="Arial" pitchFamily="34" charset="0"/>
              <a:cs typeface="Arial" pitchFamily="34" charset="0"/>
            </a:endParaRPr>
          </a:p>
          <a:p>
            <a:pPr marL="280988" lvl="0" indent="-280988" eaLnBrk="0" fontAlgn="base" hangingPunct="0">
              <a:spcBef>
                <a:spcPct val="0"/>
              </a:spcBef>
              <a:spcAft>
                <a:spcPct val="0"/>
              </a:spcAft>
              <a:buFont typeface="Arial" pitchFamily="34" charset="0"/>
              <a:buChar char="•"/>
              <a:tabLst>
                <a:tab pos="1905000" algn="l"/>
              </a:tabLst>
            </a:pPr>
            <a:r>
              <a:rPr lang="en-US" dirty="0" smtClean="0">
                <a:solidFill>
                  <a:srgbClr val="000000"/>
                </a:solidFill>
                <a:latin typeface="Arial" pitchFamily="34" charset="0"/>
                <a:ea typeface="Times New Roman" pitchFamily="18" charset="0"/>
                <a:cs typeface="Arial" pitchFamily="34" charset="0"/>
              </a:rPr>
              <a:t> Azimuth lock – Locks PTM at 0° azimuth (driving) position when engaged</a:t>
            </a:r>
          </a:p>
          <a:p>
            <a:pPr lvl="0" eaLnBrk="0" fontAlgn="base" hangingPunct="0">
              <a:spcBef>
                <a:spcPct val="0"/>
              </a:spcBef>
              <a:spcAft>
                <a:spcPct val="0"/>
              </a:spcAft>
              <a:tabLst>
                <a:tab pos="1905000" algn="l"/>
              </a:tabLst>
            </a:pPr>
            <a:endParaRPr lang="en-US" dirty="0" smtClean="0">
              <a:latin typeface="Arial" pitchFamily="34" charset="0"/>
              <a:cs typeface="Arial" pitchFamily="34" charset="0"/>
            </a:endParaRPr>
          </a:p>
          <a:p>
            <a:pPr marL="280988" lvl="0" indent="-280988" eaLnBrk="0" fontAlgn="base" hangingPunct="0">
              <a:spcBef>
                <a:spcPct val="0"/>
              </a:spcBef>
              <a:spcAft>
                <a:spcPct val="0"/>
              </a:spcAft>
              <a:buFont typeface="Arial" pitchFamily="34" charset="0"/>
              <a:buChar char="•"/>
              <a:tabLst>
                <a:tab pos="1905000" algn="l"/>
              </a:tabLst>
            </a:pPr>
            <a:r>
              <a:rPr lang="en-US" dirty="0" smtClean="0">
                <a:latin typeface="Arial" pitchFamily="34" charset="0"/>
                <a:ea typeface="Times New Roman" pitchFamily="18" charset="0"/>
                <a:cs typeface="Arial" pitchFamily="34" charset="0"/>
              </a:rPr>
              <a:t>Elevation lock – Locks Sensor    Assembly at - 12°el–vatin (driving) position when engaged</a:t>
            </a:r>
            <a:endParaRPr lang="en-US" dirty="0" smtClean="0">
              <a:latin typeface="Arial" pitchFamily="34" charset="0"/>
              <a:cs typeface="Arial" pitchFamily="34" charset="0"/>
            </a:endParaRPr>
          </a:p>
        </p:txBody>
      </p:sp>
      <p:sp>
        <p:nvSpPr>
          <p:cNvPr id="6" name="Rectangle 5"/>
          <p:cNvSpPr/>
          <p:nvPr/>
        </p:nvSpPr>
        <p:spPr>
          <a:xfrm>
            <a:off x="1828800" y="1066800"/>
            <a:ext cx="4419600" cy="369332"/>
          </a:xfrm>
          <a:prstGeom prst="rect">
            <a:avLst/>
          </a:prstGeom>
        </p:spPr>
        <p:txBody>
          <a:bodyPr wrap="square">
            <a:spAutoFit/>
          </a:bodyPr>
          <a:lstStyle/>
          <a:p>
            <a:pPr lvl="0" indent="1371600" fontAlgn="base">
              <a:spcBef>
                <a:spcPct val="0"/>
              </a:spcBef>
              <a:spcAft>
                <a:spcPct val="0"/>
              </a:spcAft>
              <a:tabLst>
                <a:tab pos="1905000" algn="l"/>
              </a:tabLst>
            </a:pPr>
            <a:r>
              <a:rPr lang="en-US" b="1" dirty="0" smtClean="0">
                <a:solidFill>
                  <a:srgbClr val="000000"/>
                </a:solidFill>
                <a:latin typeface="Arial" pitchFamily="34" charset="0"/>
                <a:ea typeface="Times New Roman" pitchFamily="18" charset="0"/>
                <a:cs typeface="Arial" pitchFamily="34" charset="0"/>
              </a:rPr>
              <a:t>Controller Module (CM)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23</a:t>
            </a:fld>
            <a:endParaRPr lang="en-US" dirty="0"/>
          </a:p>
        </p:txBody>
      </p:sp>
      <p:graphicFrame>
        <p:nvGraphicFramePr>
          <p:cNvPr id="4" name="Table 3"/>
          <p:cNvGraphicFramePr>
            <a:graphicFrameLocks noGrp="1"/>
          </p:cNvGraphicFramePr>
          <p:nvPr/>
        </p:nvGraphicFramePr>
        <p:xfrm>
          <a:off x="457200" y="2667000"/>
          <a:ext cx="8001000" cy="2057400"/>
        </p:xfrm>
        <a:graphic>
          <a:graphicData uri="http://schemas.openxmlformats.org/drawingml/2006/table">
            <a:tbl>
              <a:tblPr/>
              <a:tblGrid>
                <a:gridCol w="1518976"/>
                <a:gridCol w="6482024"/>
              </a:tblGrid>
              <a:tr h="685800">
                <a:tc>
                  <a:txBody>
                    <a:bodyPr/>
                    <a:lstStyle/>
                    <a:p>
                      <a:pPr marL="0" marR="0">
                        <a:spcBef>
                          <a:spcPts val="0"/>
                        </a:spcBef>
                        <a:spcAft>
                          <a:spcPts val="600"/>
                        </a:spcAft>
                      </a:pPr>
                      <a:r>
                        <a:rPr lang="en-US" sz="1800" b="1" dirty="0" smtClean="0">
                          <a:latin typeface="Arial"/>
                          <a:ea typeface="Times New Roman"/>
                          <a:cs typeface="Times New Roman"/>
                        </a:rPr>
                        <a:t>ACTION:</a:t>
                      </a:r>
                      <a:endParaRPr lang="en-US" sz="1800" b="1" dirty="0">
                        <a:latin typeface="Calibri"/>
                        <a:ea typeface="Times New Roman"/>
                        <a:cs typeface="Times New Roman"/>
                      </a:endParaRPr>
                    </a:p>
                  </a:txBody>
                  <a:tcPr marL="73025" marR="73025" marT="0" marB="0">
                    <a:lnL>
                      <a:noFill/>
                    </a:lnL>
                    <a:lnR>
                      <a:noFill/>
                    </a:lnR>
                    <a:lnT>
                      <a:noFill/>
                    </a:lnT>
                    <a:lnB>
                      <a:noFill/>
                    </a:lnB>
                  </a:tcPr>
                </a:tc>
                <a:tc>
                  <a:txBody>
                    <a:bodyPr/>
                    <a:lstStyle/>
                    <a:p>
                      <a:pPr marL="168275" marR="0" indent="0">
                        <a:spcBef>
                          <a:spcPts val="0"/>
                        </a:spcBef>
                        <a:spcAft>
                          <a:spcPts val="600"/>
                        </a:spcAft>
                      </a:pPr>
                      <a:r>
                        <a:rPr lang="en-US" sz="1800" b="0" dirty="0">
                          <a:latin typeface="Arial"/>
                          <a:ea typeface="Times New Roman"/>
                          <a:cs typeface="Times New Roman"/>
                        </a:rPr>
                        <a:t>Identify the controls, indicators and connectors of the </a:t>
                      </a:r>
                      <a:r>
                        <a:rPr lang="en-US" sz="1800" b="0" dirty="0" smtClean="0">
                          <a:latin typeface="Arial"/>
                          <a:ea typeface="Times New Roman"/>
                          <a:cs typeface="Times New Roman"/>
                        </a:rPr>
                        <a:t>AN/VAS-   5A </a:t>
                      </a:r>
                      <a:r>
                        <a:rPr lang="en-US" sz="1800" b="0" dirty="0">
                          <a:latin typeface="Arial"/>
                          <a:ea typeface="Times New Roman"/>
                          <a:cs typeface="Times New Roman"/>
                        </a:rPr>
                        <a:t>DVE</a:t>
                      </a:r>
                      <a:endParaRPr lang="en-US" sz="1800" b="1" dirty="0">
                        <a:latin typeface="Times New Roman"/>
                        <a:ea typeface="Times New Roman"/>
                        <a:cs typeface="Times New Roman"/>
                      </a:endParaRPr>
                    </a:p>
                  </a:txBody>
                  <a:tcPr marL="73025" marR="73025" marT="0" marB="0">
                    <a:lnL>
                      <a:noFill/>
                    </a:lnL>
                    <a:lnR>
                      <a:noFill/>
                    </a:lnR>
                    <a:lnT>
                      <a:noFill/>
                    </a:lnT>
                    <a:lnB>
                      <a:noFill/>
                    </a:lnB>
                  </a:tcPr>
                </a:tc>
              </a:tr>
              <a:tr h="685800">
                <a:tc gridSpan="2">
                  <a:txBody>
                    <a:bodyPr/>
                    <a:lstStyle/>
                    <a:p>
                      <a:pPr marL="1716088" marR="0" indent="-1716088">
                        <a:spcBef>
                          <a:spcPts val="0"/>
                        </a:spcBef>
                        <a:spcAft>
                          <a:spcPts val="0"/>
                        </a:spcAft>
                      </a:pPr>
                      <a:r>
                        <a:rPr lang="en-US" sz="1800" b="1" dirty="0" smtClean="0">
                          <a:latin typeface="Arial"/>
                          <a:ea typeface="Times New Roman"/>
                          <a:cs typeface="Times New Roman"/>
                        </a:rPr>
                        <a:t>CONDITION:</a:t>
                      </a:r>
                      <a:r>
                        <a:rPr lang="en-US" sz="1800" b="1" baseline="0" dirty="0" smtClean="0">
                          <a:latin typeface="Calibri"/>
                          <a:ea typeface="Times New Roman"/>
                          <a:cs typeface="Times New Roman"/>
                        </a:rPr>
                        <a:t>       </a:t>
                      </a:r>
                      <a:r>
                        <a:rPr lang="en-US" dirty="0" smtClean="0"/>
                        <a:t>In</a:t>
                      </a:r>
                      <a:r>
                        <a:rPr lang="en-US" sz="1800" dirty="0" smtClean="0">
                          <a:latin typeface="Arial"/>
                          <a:ea typeface="Times New Roman"/>
                          <a:cs typeface="Times New Roman"/>
                        </a:rPr>
                        <a:t> </a:t>
                      </a:r>
                      <a:r>
                        <a:rPr lang="en-US" sz="1800" dirty="0">
                          <a:latin typeface="Arial"/>
                          <a:ea typeface="Times New Roman"/>
                          <a:cs typeface="Times New Roman"/>
                        </a:rPr>
                        <a:t>a classroom environment, given a DVE training device, </a:t>
                      </a:r>
                      <a:r>
                        <a:rPr lang="en-US" sz="1800" dirty="0" smtClean="0">
                          <a:latin typeface="Arial"/>
                          <a:ea typeface="Times New Roman"/>
                          <a:cs typeface="Times New Roman"/>
                        </a:rPr>
                        <a:t>   TM 11-5855-311-12&amp;P-2 </a:t>
                      </a:r>
                      <a:endParaRPr lang="en-US" sz="1800" dirty="0">
                        <a:latin typeface="Calibri"/>
                        <a:ea typeface="Times New Roman"/>
                        <a:cs typeface="Times New Roman"/>
                      </a:endParaRPr>
                    </a:p>
                  </a:txBody>
                  <a:tcPr marL="73025" marR="73025" marT="0" marB="0">
                    <a:lnL>
                      <a:noFill/>
                    </a:lnL>
                    <a:lnR>
                      <a:noFill/>
                    </a:lnR>
                    <a:lnT>
                      <a:noFill/>
                    </a:lnT>
                    <a:lnB>
                      <a:noFill/>
                    </a:lnB>
                  </a:tcPr>
                </a:tc>
                <a:tc hMerge="1">
                  <a:txBody>
                    <a:bodyPr/>
                    <a:lstStyle/>
                    <a:p>
                      <a:endParaRPr lang="en-US"/>
                    </a:p>
                  </a:txBody>
                  <a:tcPr/>
                </a:tc>
              </a:tr>
              <a:tr h="685800">
                <a:tc gridSpan="2">
                  <a:txBody>
                    <a:bodyPr/>
                    <a:lstStyle/>
                    <a:p>
                      <a:pPr marL="1716088" marR="0" indent="-1716088">
                        <a:spcBef>
                          <a:spcPts val="0"/>
                        </a:spcBef>
                        <a:spcAft>
                          <a:spcPts val="0"/>
                        </a:spcAft>
                      </a:pPr>
                      <a:r>
                        <a:rPr lang="en-US" sz="1800" b="1" dirty="0" smtClean="0">
                          <a:latin typeface="Arial"/>
                          <a:ea typeface="Times New Roman"/>
                          <a:cs typeface="Times New Roman"/>
                        </a:rPr>
                        <a:t>STANDARD:</a:t>
                      </a:r>
                      <a:r>
                        <a:rPr lang="en-US" sz="1800" b="1" baseline="0" dirty="0" smtClean="0">
                          <a:latin typeface="Calibri"/>
                          <a:ea typeface="Times New Roman"/>
                          <a:cs typeface="Times New Roman"/>
                        </a:rPr>
                        <a:t>       </a:t>
                      </a:r>
                      <a:r>
                        <a:rPr lang="en-US" sz="1800" dirty="0" smtClean="0">
                          <a:latin typeface="Arial"/>
                          <a:ea typeface="Times New Roman"/>
                          <a:cs typeface="Times New Roman"/>
                        </a:rPr>
                        <a:t>Identify </a:t>
                      </a:r>
                      <a:r>
                        <a:rPr lang="en-US" sz="1800" dirty="0">
                          <a:latin typeface="Arial"/>
                          <a:ea typeface="Times New Roman"/>
                          <a:cs typeface="Times New Roman"/>
                        </a:rPr>
                        <a:t>the controls, indicators and connectors of the DVE IAW the operator manual</a:t>
                      </a:r>
                      <a:endParaRPr lang="en-US" sz="1800" dirty="0">
                        <a:latin typeface="Calibri"/>
                        <a:ea typeface="Times New Roman"/>
                        <a:cs typeface="Times New Roman"/>
                      </a:endParaRPr>
                    </a:p>
                  </a:txBody>
                  <a:tcPr marL="73025" marR="73025" marT="0" marB="0">
                    <a:lnL>
                      <a:noFill/>
                    </a:lnL>
                    <a:lnR>
                      <a:noFill/>
                    </a:lnR>
                    <a:lnT>
                      <a:noFill/>
                    </a:lnT>
                    <a:lnB>
                      <a:noFill/>
                    </a:lnB>
                  </a:tcPr>
                </a:tc>
                <a:tc hMerge="1">
                  <a:txBody>
                    <a:bodyPr/>
                    <a:lstStyle/>
                    <a:p>
                      <a:endParaRPr lang="en-US"/>
                    </a:p>
                  </a:txBody>
                  <a:tcPr/>
                </a:tc>
              </a:tr>
            </a:tbl>
          </a:graphicData>
        </a:graphic>
      </p:graphicFrame>
      <p:sp>
        <p:nvSpPr>
          <p:cNvPr id="6" name="TextBox 5"/>
          <p:cNvSpPr txBox="1"/>
          <p:nvPr/>
        </p:nvSpPr>
        <p:spPr>
          <a:xfrm>
            <a:off x="3810000" y="1219200"/>
            <a:ext cx="1544012" cy="646331"/>
          </a:xfrm>
          <a:prstGeom prst="rect">
            <a:avLst/>
          </a:prstGeom>
          <a:noFill/>
        </p:spPr>
        <p:txBody>
          <a:bodyPr wrap="none" rtlCol="0">
            <a:spAutoFit/>
          </a:bodyPr>
          <a:lstStyle/>
          <a:p>
            <a:r>
              <a:rPr lang="en-US" sz="3600" dirty="0" smtClean="0">
                <a:latin typeface="Arial" pitchFamily="34" charset="0"/>
                <a:cs typeface="Arial" pitchFamily="34" charset="0"/>
              </a:rPr>
              <a:t>ELO B</a:t>
            </a:r>
            <a:endParaRPr lang="en-US" sz="3600"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24</a:t>
            </a:fld>
            <a:endParaRPr lang="en-US" dirty="0"/>
          </a:p>
        </p:txBody>
      </p:sp>
      <p:grpSp>
        <p:nvGrpSpPr>
          <p:cNvPr id="4" name="Group 3"/>
          <p:cNvGrpSpPr/>
          <p:nvPr/>
        </p:nvGrpSpPr>
        <p:grpSpPr>
          <a:xfrm>
            <a:off x="152400" y="1981200"/>
            <a:ext cx="8839200" cy="1219200"/>
            <a:chOff x="76200" y="914400"/>
            <a:chExt cx="8991600" cy="1344613"/>
          </a:xfrm>
        </p:grpSpPr>
        <p:pic>
          <p:nvPicPr>
            <p:cNvPr id="5" name="Picture 6"/>
            <p:cNvPicPr>
              <a:picLocks noChangeAspect="1" noChangeArrowheads="1"/>
            </p:cNvPicPr>
            <p:nvPr/>
          </p:nvPicPr>
          <p:blipFill>
            <a:blip r:embed="rId2" cstate="print"/>
            <a:srcRect t="5363"/>
            <a:stretch>
              <a:fillRect/>
            </a:stretch>
          </p:blipFill>
          <p:spPr bwMode="auto">
            <a:xfrm>
              <a:off x="76200" y="914400"/>
              <a:ext cx="8991600" cy="13446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Flowchart: Connector 5"/>
            <p:cNvSpPr/>
            <p:nvPr/>
          </p:nvSpPr>
          <p:spPr>
            <a:xfrm>
              <a:off x="457200" y="1600200"/>
              <a:ext cx="152400" cy="152400"/>
            </a:xfrm>
            <a:prstGeom prst="flowChartConnector">
              <a:avLst/>
            </a:prstGeom>
            <a:solidFill>
              <a:srgbClr val="2AFF0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7" name="Rectangle 6"/>
          <p:cNvSpPr/>
          <p:nvPr/>
        </p:nvSpPr>
        <p:spPr>
          <a:xfrm>
            <a:off x="228600" y="3738533"/>
            <a:ext cx="8686800" cy="1831271"/>
          </a:xfrm>
          <a:prstGeom prst="rect">
            <a:avLst/>
          </a:prstGeom>
        </p:spPr>
        <p:txBody>
          <a:bodyPr wrap="square">
            <a:spAutoFit/>
          </a:bodyPr>
          <a:lstStyle/>
          <a:p>
            <a:pPr marL="342900" indent="-342900">
              <a:spcBef>
                <a:spcPts val="600"/>
              </a:spcBef>
              <a:buClr>
                <a:schemeClr val="tx1"/>
              </a:buClr>
              <a:buSzPct val="150000"/>
              <a:defRPr/>
            </a:pPr>
            <a:r>
              <a:rPr lang="en-US" b="1" dirty="0" smtClean="0">
                <a:latin typeface="Arial" pitchFamily="34" charset="0"/>
                <a:cs typeface="Arial" pitchFamily="34" charset="0"/>
              </a:rPr>
              <a:t>Power Switch -</a:t>
            </a:r>
            <a:r>
              <a:rPr lang="en-US" dirty="0" smtClean="0">
                <a:latin typeface="Arial" pitchFamily="34" charset="0"/>
                <a:cs typeface="Arial" pitchFamily="34" charset="0"/>
              </a:rPr>
              <a:t> Two position toggle switch</a:t>
            </a:r>
          </a:p>
          <a:p>
            <a:pPr marL="342900" indent="-342900">
              <a:spcBef>
                <a:spcPts val="600"/>
              </a:spcBef>
              <a:buClr>
                <a:schemeClr val="tx1"/>
              </a:buClr>
              <a:buSzPct val="150000"/>
              <a:defRPr/>
            </a:pPr>
            <a:endParaRPr lang="en-US" dirty="0" smtClean="0">
              <a:latin typeface="Arial" pitchFamily="34" charset="0"/>
              <a:cs typeface="Arial" pitchFamily="34" charset="0"/>
            </a:endParaRPr>
          </a:p>
          <a:p>
            <a:pPr marL="347472" lvl="2" indent="-347472">
              <a:buClr>
                <a:schemeClr val="tx1"/>
              </a:buClr>
              <a:buFont typeface="Arial" pitchFamily="34" charset="0"/>
              <a:buChar char="•"/>
              <a:defRPr/>
            </a:pPr>
            <a:r>
              <a:rPr lang="en-US" dirty="0" smtClean="0">
                <a:latin typeface="Arial" pitchFamily="34" charset="0"/>
                <a:cs typeface="Arial" pitchFamily="34" charset="0"/>
              </a:rPr>
              <a:t>Applies power to DVE when set to ON (up position). When power is applied, the LED power indicator is illuminated</a:t>
            </a:r>
            <a:r>
              <a:rPr lang="en-US" dirty="0" smtClean="0"/>
              <a:t>  </a:t>
            </a:r>
          </a:p>
          <a:p>
            <a:pPr marL="347472" lvl="2" indent="-347472">
              <a:buClr>
                <a:schemeClr val="tx1"/>
              </a:buClr>
              <a:defRPr/>
            </a:pPr>
            <a:endParaRPr lang="en-US" dirty="0" smtClean="0">
              <a:latin typeface="Arial" pitchFamily="34" charset="0"/>
              <a:cs typeface="Arial" pitchFamily="34" charset="0"/>
            </a:endParaRPr>
          </a:p>
          <a:p>
            <a:pPr marL="347472" lvl="2" indent="-347472">
              <a:buClr>
                <a:schemeClr val="tx1"/>
              </a:buClr>
              <a:buFont typeface="Arial" pitchFamily="34" charset="0"/>
              <a:buChar char="•"/>
              <a:defRPr/>
            </a:pPr>
            <a:r>
              <a:rPr lang="en-US" dirty="0" smtClean="0">
                <a:latin typeface="Arial" pitchFamily="34" charset="0"/>
                <a:cs typeface="Arial" pitchFamily="34" charset="0"/>
              </a:rPr>
              <a:t>Time necessary for maximum image clarity will depend on temperature</a:t>
            </a:r>
            <a:endParaRPr lang="en-US" dirty="0">
              <a:latin typeface="Arial" pitchFamily="34" charset="0"/>
              <a:cs typeface="Arial" pitchFamily="34" charset="0"/>
            </a:endParaRPr>
          </a:p>
        </p:txBody>
      </p:sp>
      <p:sp>
        <p:nvSpPr>
          <p:cNvPr id="8" name="Rectangle 7"/>
          <p:cNvSpPr/>
          <p:nvPr/>
        </p:nvSpPr>
        <p:spPr>
          <a:xfrm>
            <a:off x="1447800" y="1383268"/>
            <a:ext cx="6248400" cy="369332"/>
          </a:xfrm>
          <a:prstGeom prst="rect">
            <a:avLst/>
          </a:prstGeom>
        </p:spPr>
        <p:txBody>
          <a:bodyPr wrap="square">
            <a:spAutoFit/>
          </a:bodyPr>
          <a:lstStyle/>
          <a:p>
            <a:r>
              <a:rPr lang="en-US" b="1" dirty="0" smtClean="0">
                <a:latin typeface="Arial" pitchFamily="34" charset="0"/>
                <a:cs typeface="Arial" pitchFamily="34" charset="0"/>
              </a:rPr>
              <a:t>Display Control Module (DCM) Controls and Functions </a:t>
            </a:r>
            <a:endParaRPr lang="en-US" dirty="0">
              <a:latin typeface="Arial" pitchFamily="34" charset="0"/>
              <a:cs typeface="Arial" pitchFamily="34" charset="0"/>
            </a:endParaRPr>
          </a:p>
        </p:txBody>
      </p:sp>
      <p:sp>
        <p:nvSpPr>
          <p:cNvPr id="9" name="Text Box 9"/>
          <p:cNvSpPr txBox="1">
            <a:spLocks noChangeArrowheads="1"/>
          </p:cNvSpPr>
          <p:nvPr/>
        </p:nvSpPr>
        <p:spPr bwMode="auto">
          <a:xfrm>
            <a:off x="533400" y="3352800"/>
            <a:ext cx="2286000" cy="246221"/>
          </a:xfrm>
          <a:prstGeom prst="rect">
            <a:avLst/>
          </a:prstGeom>
          <a:solidFill>
            <a:schemeClr val="tx1">
              <a:lumMod val="65000"/>
            </a:schemeClr>
          </a:solidFill>
          <a:ln w="9525" algn="ctr">
            <a:noFill/>
            <a:miter lim="800000"/>
            <a:headEnd/>
            <a:tailEnd/>
          </a:ln>
          <a:effectLst>
            <a:prstShdw prst="shdw17" dist="17961" dir="2700000">
              <a:scrgbClr r="0" g="0" b="0">
                <a:gamma/>
                <a:shade val="60000"/>
                <a:invGamma/>
              </a:scrgbClr>
            </a:prstShdw>
          </a:effectLst>
        </p:spPr>
        <p:txBody>
          <a:bodyPr wrap="square">
            <a:spAutoFit/>
          </a:bodyPr>
          <a:lstStyle/>
          <a:p>
            <a:pPr marL="228600" indent="-228600" algn="ctr">
              <a:spcBef>
                <a:spcPct val="50000"/>
              </a:spcBef>
              <a:defRPr/>
            </a:pPr>
            <a:r>
              <a:rPr lang="en-US" sz="1000" b="1" dirty="0">
                <a:solidFill>
                  <a:schemeClr val="bg1"/>
                </a:solidFill>
                <a:latin typeface="Arial" pitchFamily="34" charset="0"/>
                <a:cs typeface="Arial" pitchFamily="34" charset="0"/>
              </a:rPr>
              <a:t>POWER  INDICATOR  LED</a:t>
            </a:r>
          </a:p>
        </p:txBody>
      </p:sp>
      <p:cxnSp>
        <p:nvCxnSpPr>
          <p:cNvPr id="10" name="Straight Arrow Connector 9"/>
          <p:cNvCxnSpPr/>
          <p:nvPr/>
        </p:nvCxnSpPr>
        <p:spPr>
          <a:xfrm flipH="1" flipV="1">
            <a:off x="685800" y="2743200"/>
            <a:ext cx="60960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25</a:t>
            </a:fld>
            <a:endParaRPr lang="en-US" dirty="0"/>
          </a:p>
        </p:txBody>
      </p:sp>
      <p:sp>
        <p:nvSpPr>
          <p:cNvPr id="4" name="Rectangle 3"/>
          <p:cNvSpPr/>
          <p:nvPr/>
        </p:nvSpPr>
        <p:spPr>
          <a:xfrm>
            <a:off x="457200" y="4646474"/>
            <a:ext cx="8305800" cy="1477328"/>
          </a:xfrm>
          <a:prstGeom prst="rect">
            <a:avLst/>
          </a:prstGeom>
        </p:spPr>
        <p:txBody>
          <a:bodyPr wrap="square">
            <a:spAutoFit/>
          </a:bodyPr>
          <a:lstStyle/>
          <a:p>
            <a:pPr marL="346075" indent="-346075">
              <a:buClr>
                <a:schemeClr val="tx1"/>
              </a:buClr>
              <a:buSzPct val="100000"/>
              <a:buFont typeface="Arial" pitchFamily="34" charset="0"/>
              <a:buChar char="•"/>
              <a:defRPr/>
            </a:pPr>
            <a:r>
              <a:rPr lang="en-US" dirty="0" smtClean="0">
                <a:latin typeface="Arial" pitchFamily="34" charset="0"/>
                <a:cs typeface="Arial" pitchFamily="34" charset="0"/>
              </a:rPr>
              <a:t>In the SENSOR position, selects the sensor video in the DVE. In the EXT position, selects an external video input</a:t>
            </a:r>
          </a:p>
          <a:p>
            <a:pPr marL="347472" indent="-347472">
              <a:buClr>
                <a:schemeClr val="tx1"/>
              </a:buClr>
              <a:buSzPct val="100000"/>
              <a:defRPr/>
            </a:pPr>
            <a:endParaRPr lang="en-US" dirty="0" smtClean="0">
              <a:latin typeface="Arial" pitchFamily="34" charset="0"/>
              <a:cs typeface="Arial" pitchFamily="34" charset="0"/>
            </a:endParaRPr>
          </a:p>
          <a:p>
            <a:pPr marL="228600" indent="-347472">
              <a:buClr>
                <a:schemeClr val="tx1"/>
              </a:buClr>
              <a:buSzPct val="100000"/>
              <a:buFont typeface="Arial" pitchFamily="34" charset="0"/>
              <a:buChar char="•"/>
              <a:defRPr/>
            </a:pPr>
            <a:r>
              <a:rPr lang="en-US" dirty="0" smtClean="0">
                <a:latin typeface="Arial" pitchFamily="34" charset="0"/>
                <a:cs typeface="Arial" pitchFamily="34" charset="0"/>
              </a:rPr>
              <a:t>If  “NO SENSOR VIDEO – CHECK VIDEO SWITCH” </a:t>
            </a:r>
          </a:p>
          <a:p>
            <a:pPr marL="347472" indent="-347472">
              <a:buClr>
                <a:schemeClr val="tx1"/>
              </a:buClr>
              <a:buSzPct val="100000"/>
              <a:defRPr/>
            </a:pPr>
            <a:r>
              <a:rPr lang="en-US" dirty="0" smtClean="0">
                <a:latin typeface="Arial" pitchFamily="34" charset="0"/>
                <a:cs typeface="Arial" pitchFamily="34" charset="0"/>
              </a:rPr>
              <a:t>	message is displayed, video source is not present</a:t>
            </a:r>
            <a:endParaRPr lang="en-US" dirty="0">
              <a:latin typeface="Arial" pitchFamily="34" charset="0"/>
              <a:cs typeface="Arial" pitchFamily="34" charset="0"/>
            </a:endParaRPr>
          </a:p>
        </p:txBody>
      </p:sp>
      <p:pic>
        <p:nvPicPr>
          <p:cNvPr id="5" name="Picture 9"/>
          <p:cNvPicPr>
            <a:picLocks noChangeAspect="1" noChangeArrowheads="1"/>
          </p:cNvPicPr>
          <p:nvPr/>
        </p:nvPicPr>
        <p:blipFill>
          <a:blip r:embed="rId2" cstate="print"/>
          <a:srcRect/>
          <a:stretch>
            <a:fillRect/>
          </a:stretch>
        </p:blipFill>
        <p:spPr bwMode="auto">
          <a:xfrm>
            <a:off x="2514600" y="1600200"/>
            <a:ext cx="3810000" cy="2438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Rectangle 5"/>
          <p:cNvSpPr/>
          <p:nvPr/>
        </p:nvSpPr>
        <p:spPr>
          <a:xfrm>
            <a:off x="1066800" y="1066800"/>
            <a:ext cx="7010400" cy="369332"/>
          </a:xfrm>
          <a:prstGeom prst="rect">
            <a:avLst/>
          </a:prstGeom>
        </p:spPr>
        <p:txBody>
          <a:bodyPr wrap="square">
            <a:spAutoFit/>
          </a:bodyPr>
          <a:lstStyle/>
          <a:p>
            <a:r>
              <a:rPr lang="en-US" b="1" dirty="0" smtClean="0">
                <a:latin typeface="Arial" pitchFamily="34" charset="0"/>
                <a:cs typeface="Arial" pitchFamily="34" charset="0"/>
              </a:rPr>
              <a:t>Display Control Module (DCM) Controls and Functions (cont.) </a:t>
            </a:r>
            <a:endParaRPr lang="en-US" dirty="0">
              <a:latin typeface="Arial" pitchFamily="34" charset="0"/>
              <a:cs typeface="Arial" pitchFamily="34" charset="0"/>
            </a:endParaRPr>
          </a:p>
        </p:txBody>
      </p:sp>
      <p:sp>
        <p:nvSpPr>
          <p:cNvPr id="7" name="Rectangle 6"/>
          <p:cNvSpPr/>
          <p:nvPr/>
        </p:nvSpPr>
        <p:spPr>
          <a:xfrm>
            <a:off x="381000" y="4202668"/>
            <a:ext cx="3441968" cy="369332"/>
          </a:xfrm>
          <a:prstGeom prst="rect">
            <a:avLst/>
          </a:prstGeom>
        </p:spPr>
        <p:txBody>
          <a:bodyPr wrap="none">
            <a:spAutoFit/>
          </a:bodyPr>
          <a:lstStyle/>
          <a:p>
            <a:r>
              <a:rPr lang="en-US" b="1" dirty="0" smtClean="0">
                <a:latin typeface="Arial" pitchFamily="34" charset="0"/>
                <a:cs typeface="Arial" pitchFamily="34" charset="0"/>
              </a:rPr>
              <a:t>VIDEO SENSOR/EXT switch -</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8" name="Rectangle 7"/>
          <p:cNvSpPr/>
          <p:nvPr/>
        </p:nvSpPr>
        <p:spPr>
          <a:xfrm>
            <a:off x="3535849" y="4202668"/>
            <a:ext cx="2864951" cy="369332"/>
          </a:xfrm>
          <a:prstGeom prst="rect">
            <a:avLst/>
          </a:prstGeom>
        </p:spPr>
        <p:txBody>
          <a:bodyPr wrap="none">
            <a:spAutoFit/>
          </a:bodyPr>
          <a:lstStyle/>
          <a:p>
            <a:r>
              <a:rPr lang="en-US" dirty="0" smtClean="0">
                <a:latin typeface="Arial" pitchFamily="34" charset="0"/>
                <a:cs typeface="Arial" pitchFamily="34" charset="0"/>
              </a:rPr>
              <a:t>Two position toggle switch</a:t>
            </a:r>
            <a:endParaRPr lang="en-US" dirty="0"/>
          </a:p>
        </p:txBody>
      </p:sp>
      <p:sp>
        <p:nvSpPr>
          <p:cNvPr id="9" name="Rectangle 8"/>
          <p:cNvSpPr/>
          <p:nvPr/>
        </p:nvSpPr>
        <p:spPr>
          <a:xfrm>
            <a:off x="2819400" y="2667000"/>
            <a:ext cx="3124200" cy="784830"/>
          </a:xfrm>
          <a:prstGeom prst="rect">
            <a:avLst/>
          </a:prstGeom>
        </p:spPr>
        <p:txBody>
          <a:bodyPr wrap="square">
            <a:spAutoFit/>
          </a:bodyPr>
          <a:lstStyle/>
          <a:p>
            <a:pPr marL="342900" indent="-342900" algn="ctr">
              <a:spcBef>
                <a:spcPct val="50000"/>
              </a:spcBef>
            </a:pPr>
            <a:r>
              <a:rPr lang="en-US" b="1" dirty="0" smtClean="0">
                <a:solidFill>
                  <a:schemeClr val="bg1"/>
                </a:solidFill>
              </a:rPr>
              <a:t>NO SENSOR VIDEO</a:t>
            </a:r>
          </a:p>
          <a:p>
            <a:pPr marL="342900" indent="-342900" algn="ctr">
              <a:spcBef>
                <a:spcPct val="50000"/>
              </a:spcBef>
            </a:pPr>
            <a:r>
              <a:rPr lang="en-US" b="1" dirty="0" smtClean="0">
                <a:solidFill>
                  <a:schemeClr val="bg1"/>
                </a:solidFill>
              </a:rPr>
              <a:t>CHECK VIDEO SWITCH</a:t>
            </a:r>
            <a:endParaRPr lang="en-US" b="1"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26</a:t>
            </a:fld>
            <a:endParaRPr lang="en-US" dirty="0"/>
          </a:p>
        </p:txBody>
      </p:sp>
      <p:pic>
        <p:nvPicPr>
          <p:cNvPr id="4" name="Picture 6"/>
          <p:cNvPicPr>
            <a:picLocks noChangeAspect="1" noChangeArrowheads="1"/>
          </p:cNvPicPr>
          <p:nvPr/>
        </p:nvPicPr>
        <p:blipFill>
          <a:blip r:embed="rId2" cstate="print"/>
          <a:srcRect t="8827"/>
          <a:stretch>
            <a:fillRect/>
          </a:stretch>
        </p:blipFill>
        <p:spPr bwMode="auto">
          <a:xfrm>
            <a:off x="152400" y="2514600"/>
            <a:ext cx="8915400" cy="1295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4"/>
          <p:cNvSpPr/>
          <p:nvPr/>
        </p:nvSpPr>
        <p:spPr>
          <a:xfrm>
            <a:off x="990600" y="4598075"/>
            <a:ext cx="3200400" cy="2031325"/>
          </a:xfrm>
          <a:prstGeom prst="rect">
            <a:avLst/>
          </a:prstGeom>
        </p:spPr>
        <p:txBody>
          <a:bodyPr wrap="square">
            <a:spAutoFit/>
          </a:bodyPr>
          <a:lstStyle/>
          <a:p>
            <a:pPr>
              <a:buClr>
                <a:schemeClr val="tx1"/>
              </a:buClr>
              <a:buSzPct val="150000"/>
              <a:defRPr/>
            </a:pPr>
            <a:r>
              <a:rPr lang="en-US" b="1" dirty="0" smtClean="0">
                <a:latin typeface="Arial" pitchFamily="34" charset="0"/>
                <a:cs typeface="Arial" pitchFamily="34" charset="0"/>
              </a:rPr>
              <a:t>Up </a:t>
            </a:r>
            <a:r>
              <a:rPr lang="en-US" dirty="0" smtClean="0">
                <a:latin typeface="Arial" pitchFamily="34" charset="0"/>
                <a:cs typeface="Arial" pitchFamily="34" charset="0"/>
              </a:rPr>
              <a:t>position is </a:t>
            </a:r>
            <a:r>
              <a:rPr lang="en-US" b="1" dirty="0" smtClean="0">
                <a:latin typeface="Arial" pitchFamily="34" charset="0"/>
                <a:cs typeface="Arial" pitchFamily="34" charset="0"/>
              </a:rPr>
              <a:t>WHT-HOT</a:t>
            </a:r>
          </a:p>
          <a:p>
            <a:pPr marL="800100" lvl="1" indent="-228600">
              <a:buClr>
                <a:schemeClr val="tx1"/>
              </a:buClr>
              <a:defRPr/>
            </a:pPr>
            <a:endParaRPr lang="en-US" b="1" u="sng" dirty="0" smtClean="0">
              <a:latin typeface="Arial" pitchFamily="34" charset="0"/>
              <a:cs typeface="Arial" pitchFamily="34" charset="0"/>
            </a:endParaRPr>
          </a:p>
          <a:p>
            <a:pPr marL="342900" indent="-228600">
              <a:buClr>
                <a:schemeClr val="tx1"/>
              </a:buClr>
              <a:defRPr/>
            </a:pPr>
            <a:r>
              <a:rPr lang="en-US" dirty="0" smtClean="0">
                <a:latin typeface="Arial" pitchFamily="34" charset="0"/>
                <a:cs typeface="Arial" pitchFamily="34" charset="0"/>
              </a:rPr>
              <a:t>Objects radiating more</a:t>
            </a:r>
          </a:p>
          <a:p>
            <a:pPr marL="342900" indent="-228600">
              <a:buClr>
                <a:schemeClr val="tx1"/>
              </a:buClr>
              <a:defRPr/>
            </a:pPr>
            <a:r>
              <a:rPr lang="en-US" dirty="0" smtClean="0">
                <a:latin typeface="Arial" pitchFamily="34" charset="0"/>
                <a:cs typeface="Arial" pitchFamily="34" charset="0"/>
              </a:rPr>
              <a:t>IR energy appear brighter</a:t>
            </a:r>
          </a:p>
          <a:p>
            <a:pPr marL="800100" lvl="1" indent="-228600">
              <a:buClr>
                <a:schemeClr val="tx1"/>
              </a:buClr>
              <a:defRPr/>
            </a:pPr>
            <a:endParaRPr lang="en-US" dirty="0" smtClean="0">
              <a:latin typeface="Arial" pitchFamily="34" charset="0"/>
              <a:cs typeface="Arial" pitchFamily="34" charset="0"/>
            </a:endParaRPr>
          </a:p>
          <a:p>
            <a:pPr marL="342900" indent="-228600">
              <a:buClr>
                <a:schemeClr val="tx1"/>
              </a:buClr>
              <a:defRPr/>
            </a:pPr>
            <a:r>
              <a:rPr lang="en-US" dirty="0" smtClean="0">
                <a:latin typeface="Arial" pitchFamily="34" charset="0"/>
                <a:cs typeface="Arial" pitchFamily="34" charset="0"/>
              </a:rPr>
              <a:t>May not be best when </a:t>
            </a:r>
          </a:p>
          <a:p>
            <a:pPr marL="342900" indent="-228600">
              <a:buClr>
                <a:schemeClr val="tx1"/>
              </a:buClr>
              <a:defRPr/>
            </a:pPr>
            <a:r>
              <a:rPr lang="en-US" dirty="0" smtClean="0">
                <a:latin typeface="Arial" pitchFamily="34" charset="0"/>
                <a:cs typeface="Arial" pitchFamily="34" charset="0"/>
              </a:rPr>
              <a:t>background is very hot</a:t>
            </a:r>
            <a:endParaRPr lang="en-US" dirty="0">
              <a:latin typeface="Arial" pitchFamily="34" charset="0"/>
              <a:cs typeface="Arial" pitchFamily="34" charset="0"/>
            </a:endParaRPr>
          </a:p>
        </p:txBody>
      </p:sp>
      <p:sp>
        <p:nvSpPr>
          <p:cNvPr id="6" name="Rectangle 5"/>
          <p:cNvSpPr/>
          <p:nvPr/>
        </p:nvSpPr>
        <p:spPr>
          <a:xfrm>
            <a:off x="4724400" y="4590871"/>
            <a:ext cx="3810000" cy="1200329"/>
          </a:xfrm>
          <a:prstGeom prst="rect">
            <a:avLst/>
          </a:prstGeom>
        </p:spPr>
        <p:txBody>
          <a:bodyPr wrap="square">
            <a:spAutoFit/>
          </a:bodyPr>
          <a:lstStyle/>
          <a:p>
            <a:pPr>
              <a:buClr>
                <a:schemeClr val="tx1"/>
              </a:buClr>
              <a:buSzPct val="150000"/>
              <a:defRPr/>
            </a:pPr>
            <a:r>
              <a:rPr lang="en-US" b="1" dirty="0" smtClean="0">
                <a:latin typeface="Arial" pitchFamily="34" charset="0"/>
                <a:cs typeface="Arial" pitchFamily="34" charset="0"/>
              </a:rPr>
              <a:t>Down </a:t>
            </a:r>
            <a:r>
              <a:rPr lang="en-US" dirty="0" smtClean="0">
                <a:latin typeface="Arial" pitchFamily="34" charset="0"/>
                <a:cs typeface="Arial" pitchFamily="34" charset="0"/>
              </a:rPr>
              <a:t>position is </a:t>
            </a:r>
            <a:r>
              <a:rPr lang="en-US" b="1" dirty="0" smtClean="0">
                <a:latin typeface="Arial" pitchFamily="34" charset="0"/>
                <a:cs typeface="Arial" pitchFamily="34" charset="0"/>
              </a:rPr>
              <a:t>BLK-HOT</a:t>
            </a:r>
          </a:p>
          <a:p>
            <a:pPr marL="342900" indent="-342900">
              <a:buClr>
                <a:schemeClr val="tx1"/>
              </a:buClr>
              <a:buSzPct val="150000"/>
              <a:defRPr/>
            </a:pPr>
            <a:endParaRPr lang="en-US" b="1" u="sng" dirty="0" smtClean="0">
              <a:latin typeface="Arial" pitchFamily="34" charset="0"/>
              <a:cs typeface="Arial" pitchFamily="34" charset="0"/>
            </a:endParaRPr>
          </a:p>
          <a:p>
            <a:pPr marL="342900" indent="-228600">
              <a:buClr>
                <a:schemeClr val="tx1"/>
              </a:buClr>
              <a:defRPr/>
            </a:pPr>
            <a:r>
              <a:rPr lang="en-US" dirty="0" smtClean="0">
                <a:latin typeface="Arial" pitchFamily="34" charset="0"/>
                <a:cs typeface="Arial" pitchFamily="34" charset="0"/>
              </a:rPr>
              <a:t>Objects radiating more IR</a:t>
            </a:r>
          </a:p>
          <a:p>
            <a:pPr marL="342900" indent="-228600">
              <a:buClr>
                <a:schemeClr val="tx1"/>
              </a:buClr>
              <a:defRPr/>
            </a:pPr>
            <a:r>
              <a:rPr lang="en-US" dirty="0" smtClean="0">
                <a:latin typeface="Arial" pitchFamily="34" charset="0"/>
                <a:cs typeface="Arial" pitchFamily="34" charset="0"/>
              </a:rPr>
              <a:t>energy appear darker</a:t>
            </a:r>
            <a:endParaRPr lang="en-US" dirty="0">
              <a:latin typeface="Arial" pitchFamily="34" charset="0"/>
              <a:cs typeface="Arial" pitchFamily="34" charset="0"/>
            </a:endParaRPr>
          </a:p>
        </p:txBody>
      </p:sp>
      <p:sp>
        <p:nvSpPr>
          <p:cNvPr id="7" name="Rectangle 6"/>
          <p:cNvSpPr/>
          <p:nvPr/>
        </p:nvSpPr>
        <p:spPr>
          <a:xfrm>
            <a:off x="3959906" y="2039779"/>
            <a:ext cx="1374094" cy="246221"/>
          </a:xfrm>
          <a:prstGeom prst="rect">
            <a:avLst/>
          </a:prstGeom>
          <a:solidFill>
            <a:schemeClr val="tx1"/>
          </a:solidFill>
        </p:spPr>
        <p:txBody>
          <a:bodyPr wrap="none">
            <a:spAutoFit/>
          </a:bodyPr>
          <a:lstStyle/>
          <a:p>
            <a:pPr>
              <a:spcBef>
                <a:spcPct val="50000"/>
              </a:spcBef>
              <a:defRPr/>
            </a:pPr>
            <a:r>
              <a:rPr lang="en-US" sz="1000" b="1" dirty="0" smtClean="0">
                <a:solidFill>
                  <a:schemeClr val="bg1"/>
                </a:solidFill>
                <a:latin typeface="Arial" pitchFamily="34" charset="0"/>
                <a:cs typeface="Arial" pitchFamily="34" charset="0"/>
              </a:rPr>
              <a:t>POLARITY SWITCH</a:t>
            </a:r>
            <a:endParaRPr lang="en-US" sz="1000" b="1" dirty="0">
              <a:solidFill>
                <a:schemeClr val="bg1"/>
              </a:solidFill>
              <a:latin typeface="Arial" pitchFamily="34" charset="0"/>
              <a:cs typeface="Arial" pitchFamily="34" charset="0"/>
            </a:endParaRPr>
          </a:p>
        </p:txBody>
      </p:sp>
      <p:cxnSp>
        <p:nvCxnSpPr>
          <p:cNvPr id="8" name="Straight Arrow Connector 7"/>
          <p:cNvCxnSpPr/>
          <p:nvPr/>
        </p:nvCxnSpPr>
        <p:spPr>
          <a:xfrm flipH="1">
            <a:off x="3581400" y="2286000"/>
            <a:ext cx="5334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47800" y="1143000"/>
            <a:ext cx="6172200" cy="369332"/>
          </a:xfrm>
          <a:prstGeom prst="rect">
            <a:avLst/>
          </a:prstGeom>
        </p:spPr>
        <p:txBody>
          <a:bodyPr wrap="square">
            <a:spAutoFit/>
          </a:bodyPr>
          <a:lstStyle/>
          <a:p>
            <a:r>
              <a:rPr lang="en-US" b="1" dirty="0" smtClean="0">
                <a:latin typeface="Arial" pitchFamily="34" charset="0"/>
                <a:cs typeface="Arial" pitchFamily="34" charset="0"/>
              </a:rPr>
              <a:t>Display Control Module (DCM) Controls and Functions </a:t>
            </a:r>
            <a:endParaRPr lang="en-US" dirty="0">
              <a:latin typeface="Arial" pitchFamily="34" charset="0"/>
              <a:cs typeface="Arial" pitchFamily="34" charset="0"/>
            </a:endParaRPr>
          </a:p>
        </p:txBody>
      </p:sp>
      <p:sp>
        <p:nvSpPr>
          <p:cNvPr id="13" name="Rectangle 12"/>
          <p:cNvSpPr/>
          <p:nvPr/>
        </p:nvSpPr>
        <p:spPr>
          <a:xfrm>
            <a:off x="990600" y="3886200"/>
            <a:ext cx="7620000" cy="646331"/>
          </a:xfrm>
          <a:prstGeom prst="rect">
            <a:avLst/>
          </a:prstGeom>
        </p:spPr>
        <p:txBody>
          <a:bodyPr wrap="square">
            <a:spAutoFit/>
          </a:bodyPr>
          <a:lstStyle/>
          <a:p>
            <a:r>
              <a:rPr lang="en-US" b="1" dirty="0" smtClean="0">
                <a:latin typeface="Arial" pitchFamily="34" charset="0"/>
                <a:cs typeface="Arial" pitchFamily="34" charset="0"/>
              </a:rPr>
              <a:t>POLARITY INDICATOR - </a:t>
            </a:r>
            <a:r>
              <a:rPr lang="en-US" dirty="0" smtClean="0">
                <a:latin typeface="Arial" pitchFamily="34" charset="0"/>
                <a:cs typeface="Arial" pitchFamily="34" charset="0"/>
              </a:rPr>
              <a:t>Indicates BLK-HOT or WHT-HOT polarity. Coincides with first block of grayscale</a:t>
            </a:r>
            <a:endParaRPr lang="en-US" dirty="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27</a:t>
            </a:fld>
            <a:endParaRPr lang="en-US" dirty="0"/>
          </a:p>
        </p:txBody>
      </p:sp>
      <p:pic>
        <p:nvPicPr>
          <p:cNvPr id="4" name="Picture 6"/>
          <p:cNvPicPr>
            <a:picLocks noChangeAspect="1" noChangeArrowheads="1"/>
          </p:cNvPicPr>
          <p:nvPr/>
        </p:nvPicPr>
        <p:blipFill>
          <a:blip r:embed="rId2" cstate="print"/>
          <a:srcRect t="8827"/>
          <a:stretch>
            <a:fillRect/>
          </a:stretch>
        </p:blipFill>
        <p:spPr bwMode="auto">
          <a:xfrm>
            <a:off x="152400" y="1905000"/>
            <a:ext cx="8763000" cy="1295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4"/>
          <p:cNvSpPr/>
          <p:nvPr/>
        </p:nvSpPr>
        <p:spPr>
          <a:xfrm>
            <a:off x="304800" y="4646474"/>
            <a:ext cx="8610600" cy="1754326"/>
          </a:xfrm>
          <a:prstGeom prst="rect">
            <a:avLst/>
          </a:prstGeom>
        </p:spPr>
        <p:txBody>
          <a:bodyPr wrap="square">
            <a:spAutoFit/>
          </a:bodyPr>
          <a:lstStyle/>
          <a:p>
            <a:pPr marL="347472" indent="-347472">
              <a:lnSpc>
                <a:spcPct val="80000"/>
              </a:lnSpc>
              <a:spcBef>
                <a:spcPct val="50000"/>
              </a:spcBef>
              <a:buClr>
                <a:schemeClr val="tx1"/>
              </a:buClr>
              <a:buSzPct val="100000"/>
              <a:buFont typeface="Arial" pitchFamily="34" charset="0"/>
              <a:buChar char="•"/>
              <a:defRPr/>
            </a:pPr>
            <a:r>
              <a:rPr lang="en-US" dirty="0" smtClean="0">
                <a:latin typeface="Arial" pitchFamily="34" charset="0"/>
                <a:cs typeface="Arial" pitchFamily="34" charset="0"/>
              </a:rPr>
              <a:t>Adjusts the brightness of the display backlight</a:t>
            </a:r>
          </a:p>
          <a:p>
            <a:pPr marL="347472" indent="-347472">
              <a:lnSpc>
                <a:spcPct val="80000"/>
              </a:lnSpc>
              <a:spcBef>
                <a:spcPct val="50000"/>
              </a:spcBef>
              <a:buClr>
                <a:schemeClr val="tx1"/>
              </a:buClr>
              <a:buSzPct val="100000"/>
              <a:buFont typeface="Arial" pitchFamily="34" charset="0"/>
              <a:buChar char="•"/>
              <a:defRPr/>
            </a:pPr>
            <a:r>
              <a:rPr lang="en-US" dirty="0" smtClean="0">
                <a:latin typeface="Arial" pitchFamily="34" charset="0"/>
                <a:cs typeface="Arial" pitchFamily="34" charset="0"/>
              </a:rPr>
              <a:t>Adjusted too high could result on loss of useful video information</a:t>
            </a:r>
          </a:p>
          <a:p>
            <a:pPr marL="347472" indent="-347472">
              <a:lnSpc>
                <a:spcPct val="80000"/>
              </a:lnSpc>
              <a:spcBef>
                <a:spcPct val="50000"/>
              </a:spcBef>
              <a:buClr>
                <a:schemeClr val="tx1"/>
              </a:buClr>
              <a:buSzPct val="100000"/>
              <a:buFont typeface="Arial" pitchFamily="34" charset="0"/>
              <a:buChar char="•"/>
              <a:defRPr/>
            </a:pPr>
            <a:r>
              <a:rPr lang="en-US" dirty="0" smtClean="0">
                <a:latin typeface="Arial" pitchFamily="34" charset="0"/>
                <a:cs typeface="Arial" pitchFamily="34" charset="0"/>
              </a:rPr>
              <a:t>Affects the display and Power Indicator LED, not the source video</a:t>
            </a:r>
          </a:p>
          <a:p>
            <a:pPr marL="347472" indent="-347472">
              <a:lnSpc>
                <a:spcPct val="80000"/>
              </a:lnSpc>
              <a:spcBef>
                <a:spcPct val="50000"/>
              </a:spcBef>
              <a:buClr>
                <a:schemeClr val="tx1"/>
              </a:buClr>
              <a:buSzPct val="100000"/>
              <a:buFont typeface="Arial" pitchFamily="34" charset="0"/>
              <a:buChar char="•"/>
              <a:defRPr/>
            </a:pPr>
            <a:r>
              <a:rPr lang="en-US" dirty="0" smtClean="0">
                <a:latin typeface="Arial" pitchFamily="34" charset="0"/>
                <a:cs typeface="Arial" pitchFamily="34" charset="0"/>
              </a:rPr>
              <a:t>Operator’s experience and personal preference determine best setting</a:t>
            </a:r>
          </a:p>
          <a:p>
            <a:pPr marL="347472" indent="-347472">
              <a:lnSpc>
                <a:spcPct val="80000"/>
              </a:lnSpc>
              <a:spcBef>
                <a:spcPct val="50000"/>
              </a:spcBef>
              <a:buClr>
                <a:schemeClr val="tx1"/>
              </a:buClr>
              <a:buSzPct val="100000"/>
              <a:buFont typeface="Arial" pitchFamily="34" charset="0"/>
              <a:buChar char="•"/>
              <a:defRPr/>
            </a:pPr>
            <a:r>
              <a:rPr lang="en-US" dirty="0" smtClean="0">
                <a:latin typeface="Arial" pitchFamily="34" charset="0"/>
                <a:cs typeface="Arial" pitchFamily="34" charset="0"/>
              </a:rPr>
              <a:t>Lowest comfortable brightness level is recommended (light discipline)</a:t>
            </a:r>
            <a:endParaRPr lang="en-US" dirty="0">
              <a:latin typeface="Arial" pitchFamily="34" charset="0"/>
              <a:cs typeface="Arial" pitchFamily="34" charset="0"/>
            </a:endParaRPr>
          </a:p>
        </p:txBody>
      </p:sp>
      <p:sp>
        <p:nvSpPr>
          <p:cNvPr id="3073" name="Rectangle 1"/>
          <p:cNvSpPr>
            <a:spLocks noChangeArrowheads="1"/>
          </p:cNvSpPr>
          <p:nvPr/>
        </p:nvSpPr>
        <p:spPr bwMode="auto">
          <a:xfrm>
            <a:off x="381000" y="3420070"/>
            <a:ext cx="83058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DISPLAY BRIGHTNESS control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Increases background lighting on the display with clockwise (cw) rotation of control and decreases background lighting on display with counterclockwise (ccw) rotation of control.</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1600200" y="990600"/>
            <a:ext cx="6172200" cy="369332"/>
          </a:xfrm>
          <a:prstGeom prst="rect">
            <a:avLst/>
          </a:prstGeom>
        </p:spPr>
        <p:txBody>
          <a:bodyPr wrap="square">
            <a:spAutoFit/>
          </a:bodyPr>
          <a:lstStyle/>
          <a:p>
            <a:r>
              <a:rPr lang="en-US" b="1" dirty="0" smtClean="0">
                <a:latin typeface="Arial" pitchFamily="34" charset="0"/>
                <a:cs typeface="Arial" pitchFamily="34" charset="0"/>
              </a:rPr>
              <a:t>Display Control Module (DCM) Controls and Functions </a:t>
            </a:r>
            <a:endParaRPr lang="en-US" dirty="0">
              <a:latin typeface="Arial" pitchFamily="34" charset="0"/>
              <a:cs typeface="Arial" pitchFamily="34" charset="0"/>
            </a:endParaRPr>
          </a:p>
        </p:txBody>
      </p:sp>
      <p:sp>
        <p:nvSpPr>
          <p:cNvPr id="8" name="Rectangle 7"/>
          <p:cNvSpPr/>
          <p:nvPr/>
        </p:nvSpPr>
        <p:spPr>
          <a:xfrm>
            <a:off x="5558808" y="1524001"/>
            <a:ext cx="2061192" cy="246221"/>
          </a:xfrm>
          <a:prstGeom prst="rect">
            <a:avLst/>
          </a:prstGeom>
          <a:solidFill>
            <a:schemeClr val="tx1"/>
          </a:solidFill>
        </p:spPr>
        <p:txBody>
          <a:bodyPr wrap="square">
            <a:spAutoFit/>
          </a:bodyPr>
          <a:lstStyle/>
          <a:p>
            <a:pPr algn="ctr">
              <a:spcBef>
                <a:spcPct val="50000"/>
              </a:spcBef>
              <a:defRPr/>
            </a:pPr>
            <a:r>
              <a:rPr lang="en-US" sz="1000" b="1" dirty="0" smtClean="0">
                <a:solidFill>
                  <a:schemeClr val="bg1"/>
                </a:solidFill>
                <a:latin typeface="Arial" pitchFamily="34" charset="0"/>
                <a:cs typeface="Arial" pitchFamily="34" charset="0"/>
              </a:rPr>
              <a:t>DISPLAY BRIGHTNESS KNOB                        </a:t>
            </a:r>
            <a:endParaRPr lang="en-US" sz="1000" b="1" dirty="0">
              <a:solidFill>
                <a:schemeClr val="bg1"/>
              </a:solidFill>
              <a:latin typeface="Arial" pitchFamily="34" charset="0"/>
              <a:cs typeface="Arial" pitchFamily="34" charset="0"/>
            </a:endParaRPr>
          </a:p>
        </p:txBody>
      </p:sp>
      <p:cxnSp>
        <p:nvCxnSpPr>
          <p:cNvPr id="9" name="Straight Arrow Connector 8"/>
          <p:cNvCxnSpPr/>
          <p:nvPr/>
        </p:nvCxnSpPr>
        <p:spPr>
          <a:xfrm flipH="1">
            <a:off x="5181600" y="1828800"/>
            <a:ext cx="6858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28</a:t>
            </a:fld>
            <a:endParaRPr lang="en-US" dirty="0"/>
          </a:p>
        </p:txBody>
      </p:sp>
      <p:grpSp>
        <p:nvGrpSpPr>
          <p:cNvPr id="4" name="Group 8"/>
          <p:cNvGrpSpPr>
            <a:grpSpLocks/>
          </p:cNvGrpSpPr>
          <p:nvPr/>
        </p:nvGrpSpPr>
        <p:grpSpPr bwMode="auto">
          <a:xfrm>
            <a:off x="119063" y="1981200"/>
            <a:ext cx="8915400" cy="1295400"/>
            <a:chOff x="76200" y="2057400"/>
            <a:chExt cx="8915400" cy="1295400"/>
          </a:xfrm>
        </p:grpSpPr>
        <p:pic>
          <p:nvPicPr>
            <p:cNvPr id="5" name="Picture 6"/>
            <p:cNvPicPr>
              <a:picLocks noChangeAspect="1" noChangeArrowheads="1"/>
            </p:cNvPicPr>
            <p:nvPr/>
          </p:nvPicPr>
          <p:blipFill>
            <a:blip r:embed="rId2" cstate="print"/>
            <a:srcRect t="8827"/>
            <a:stretch>
              <a:fillRect/>
            </a:stretch>
          </p:blipFill>
          <p:spPr bwMode="auto">
            <a:xfrm>
              <a:off x="76200" y="2057400"/>
              <a:ext cx="8915400" cy="1295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Flowchart: Connector 5"/>
            <p:cNvSpPr/>
            <p:nvPr/>
          </p:nvSpPr>
          <p:spPr>
            <a:xfrm>
              <a:off x="457200" y="2743200"/>
              <a:ext cx="152400" cy="152400"/>
            </a:xfrm>
            <a:prstGeom prst="flowChartConnector">
              <a:avLst/>
            </a:prstGeom>
            <a:solidFill>
              <a:srgbClr val="2AFF0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8" name="Rectangle 7"/>
          <p:cNvSpPr/>
          <p:nvPr/>
        </p:nvSpPr>
        <p:spPr>
          <a:xfrm>
            <a:off x="6720110" y="1582579"/>
            <a:ext cx="1585690" cy="246221"/>
          </a:xfrm>
          <a:prstGeom prst="rect">
            <a:avLst/>
          </a:prstGeom>
          <a:solidFill>
            <a:schemeClr val="tx1"/>
          </a:solidFill>
        </p:spPr>
        <p:txBody>
          <a:bodyPr wrap="none">
            <a:spAutoFit/>
          </a:bodyPr>
          <a:lstStyle/>
          <a:p>
            <a:pPr algn="ctr">
              <a:spcBef>
                <a:spcPct val="50000"/>
              </a:spcBef>
              <a:defRPr/>
            </a:pPr>
            <a:r>
              <a:rPr lang="en-US" sz="1000" b="1" dirty="0" smtClean="0">
                <a:solidFill>
                  <a:schemeClr val="bg1"/>
                </a:solidFill>
                <a:latin typeface="Arial" pitchFamily="34" charset="0"/>
                <a:cs typeface="Arial" pitchFamily="34" charset="0"/>
              </a:rPr>
              <a:t>SENSOR LEVEL KNOB</a:t>
            </a:r>
            <a:endParaRPr lang="en-US" sz="1000" b="1" dirty="0">
              <a:solidFill>
                <a:schemeClr val="bg1"/>
              </a:solidFill>
              <a:latin typeface="Arial" pitchFamily="34" charset="0"/>
              <a:cs typeface="Arial" pitchFamily="34" charset="0"/>
            </a:endParaRPr>
          </a:p>
        </p:txBody>
      </p:sp>
      <p:sp>
        <p:nvSpPr>
          <p:cNvPr id="9" name="Rectangle 8"/>
          <p:cNvSpPr/>
          <p:nvPr/>
        </p:nvSpPr>
        <p:spPr>
          <a:xfrm>
            <a:off x="152400" y="3392269"/>
            <a:ext cx="8839200" cy="646331"/>
          </a:xfrm>
          <a:prstGeom prst="rect">
            <a:avLst/>
          </a:prstGeom>
        </p:spPr>
        <p:txBody>
          <a:bodyPr wrap="square">
            <a:spAutoFit/>
          </a:bodyPr>
          <a:lstStyle/>
          <a:p>
            <a:r>
              <a:rPr lang="en-US" b="1" dirty="0" smtClean="0">
                <a:latin typeface="Arial" pitchFamily="34" charset="0"/>
                <a:cs typeface="Arial" pitchFamily="34" charset="0"/>
              </a:rPr>
              <a:t>SENSOR LEVEL Manual /</a:t>
            </a:r>
            <a:r>
              <a:rPr lang="en-US" b="1" dirty="0" smtClean="0">
                <a:solidFill>
                  <a:schemeClr val="bg1">
                    <a:lumMod val="50000"/>
                  </a:schemeClr>
                </a:solidFill>
                <a:latin typeface="Arial" pitchFamily="34" charset="0"/>
                <a:cs typeface="Arial" pitchFamily="34" charset="0"/>
              </a:rPr>
              <a:t>AUTO</a:t>
            </a:r>
            <a:r>
              <a:rPr lang="en-US" dirty="0" smtClean="0">
                <a:latin typeface="Arial" pitchFamily="34" charset="0"/>
                <a:cs typeface="Arial" pitchFamily="34" charset="0"/>
              </a:rPr>
              <a:t> – Manual adjustment of video level Automatic adjustment of video level</a:t>
            </a:r>
            <a:endParaRPr lang="en-US" dirty="0">
              <a:latin typeface="Arial" pitchFamily="34" charset="0"/>
              <a:cs typeface="Arial" pitchFamily="34" charset="0"/>
            </a:endParaRPr>
          </a:p>
        </p:txBody>
      </p:sp>
      <p:sp>
        <p:nvSpPr>
          <p:cNvPr id="10" name="Rectangle 9"/>
          <p:cNvSpPr/>
          <p:nvPr/>
        </p:nvSpPr>
        <p:spPr>
          <a:xfrm>
            <a:off x="1447800" y="1002268"/>
            <a:ext cx="6248400" cy="369332"/>
          </a:xfrm>
          <a:prstGeom prst="rect">
            <a:avLst/>
          </a:prstGeom>
        </p:spPr>
        <p:txBody>
          <a:bodyPr wrap="square">
            <a:spAutoFit/>
          </a:bodyPr>
          <a:lstStyle/>
          <a:p>
            <a:r>
              <a:rPr lang="en-US" b="1" dirty="0" smtClean="0">
                <a:latin typeface="Arial" pitchFamily="34" charset="0"/>
                <a:cs typeface="Arial" pitchFamily="34" charset="0"/>
              </a:rPr>
              <a:t>Display Control Module (DCM) Controls and Functions </a:t>
            </a:r>
            <a:endParaRPr lang="en-US" dirty="0">
              <a:latin typeface="Arial" pitchFamily="34" charset="0"/>
              <a:cs typeface="Arial" pitchFamily="34" charset="0"/>
            </a:endParaRPr>
          </a:p>
        </p:txBody>
      </p:sp>
      <p:cxnSp>
        <p:nvCxnSpPr>
          <p:cNvPr id="11" name="Straight Arrow Connector 10"/>
          <p:cNvCxnSpPr/>
          <p:nvPr/>
        </p:nvCxnSpPr>
        <p:spPr>
          <a:xfrm flipH="1">
            <a:off x="6629400" y="1828800"/>
            <a:ext cx="3810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52400" y="4038600"/>
            <a:ext cx="8610600" cy="2723823"/>
          </a:xfrm>
          <a:prstGeom prst="rect">
            <a:avLst/>
          </a:prstGeom>
        </p:spPr>
        <p:txBody>
          <a:bodyPr wrap="square">
            <a:spAutoFit/>
          </a:bodyPr>
          <a:lstStyle/>
          <a:p>
            <a:pPr marL="284163" lvl="2" indent="-284163" defTabSz="685800">
              <a:spcBef>
                <a:spcPct val="50000"/>
              </a:spcBef>
              <a:buFont typeface="Arial" pitchFamily="34" charset="0"/>
              <a:buChar char="•"/>
              <a:defRPr/>
            </a:pPr>
            <a:r>
              <a:rPr lang="en-US" dirty="0" smtClean="0">
                <a:latin typeface="Arial" pitchFamily="34" charset="0"/>
                <a:cs typeface="Arial" pitchFamily="34" charset="0"/>
              </a:rPr>
              <a:t>Adjust to view images having very high thermal differences  (e. g. vehicles, factories, or fires)</a:t>
            </a:r>
          </a:p>
          <a:p>
            <a:pPr marL="284163" lvl="2" indent="-284163" defTabSz="685800">
              <a:spcBef>
                <a:spcPct val="50000"/>
              </a:spcBef>
              <a:buFont typeface="Arial" pitchFamily="34" charset="0"/>
              <a:buChar char="•"/>
              <a:defRPr/>
            </a:pPr>
            <a:r>
              <a:rPr lang="en-US" dirty="0" smtClean="0">
                <a:latin typeface="Arial" pitchFamily="34" charset="0"/>
                <a:cs typeface="Arial" pitchFamily="34" charset="0"/>
              </a:rPr>
              <a:t>Adjust to view images having very low thermal differences (e. g. Featureless desert or wet fields during or following a rain)</a:t>
            </a:r>
          </a:p>
          <a:p>
            <a:pPr marL="284163" lvl="2" indent="-284163" defTabSz="685800">
              <a:spcBef>
                <a:spcPct val="50000"/>
              </a:spcBef>
              <a:buFont typeface="Arial" pitchFamily="34" charset="0"/>
              <a:buChar char="•"/>
              <a:defRPr/>
            </a:pPr>
            <a:r>
              <a:rPr lang="en-US" dirty="0" smtClean="0">
                <a:latin typeface="Arial" pitchFamily="34" charset="0"/>
                <a:cs typeface="Arial" pitchFamily="34" charset="0"/>
              </a:rPr>
              <a:t>For additional picture clarity, driver may move Auto LEVEL out of detent to manual and adjust for best image while stationary </a:t>
            </a:r>
          </a:p>
          <a:p>
            <a:pPr marL="284163" lvl="2" indent="-284163" defTabSz="685800">
              <a:spcBef>
                <a:spcPct val="50000"/>
              </a:spcBef>
              <a:buFont typeface="Arial" pitchFamily="34" charset="0"/>
              <a:buChar char="•"/>
              <a:defRPr/>
            </a:pPr>
            <a:r>
              <a:rPr lang="en-US" dirty="0" smtClean="0">
                <a:latin typeface="Arial" pitchFamily="34" charset="0"/>
                <a:cs typeface="Arial" pitchFamily="34" charset="0"/>
              </a:rPr>
              <a:t>System will Auto Cal the picture in the manual position set by driver. Video may freeze for a fraction of a second</a:t>
            </a:r>
            <a:endParaRPr lang="en-US" dirty="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29</a:t>
            </a:fld>
            <a:endParaRPr lang="en-US" dirty="0"/>
          </a:p>
        </p:txBody>
      </p:sp>
      <p:grpSp>
        <p:nvGrpSpPr>
          <p:cNvPr id="4" name="Group 10"/>
          <p:cNvGrpSpPr>
            <a:grpSpLocks/>
          </p:cNvGrpSpPr>
          <p:nvPr/>
        </p:nvGrpSpPr>
        <p:grpSpPr bwMode="auto">
          <a:xfrm>
            <a:off x="76200" y="1524000"/>
            <a:ext cx="8915400" cy="1679575"/>
            <a:chOff x="76200" y="1139825"/>
            <a:chExt cx="8915400" cy="1679575"/>
          </a:xfrm>
        </p:grpSpPr>
        <p:sp>
          <p:nvSpPr>
            <p:cNvPr id="5" name="Text Box 3"/>
            <p:cNvSpPr txBox="1">
              <a:spLocks noChangeArrowheads="1"/>
            </p:cNvSpPr>
            <p:nvPr/>
          </p:nvSpPr>
          <p:spPr bwMode="ltGray">
            <a:xfrm>
              <a:off x="6553200" y="1139825"/>
              <a:ext cx="2133600" cy="246221"/>
            </a:xfrm>
            <a:prstGeom prst="rect">
              <a:avLst/>
            </a:prstGeom>
            <a:solidFill>
              <a:schemeClr val="tx1">
                <a:lumMod val="65000"/>
              </a:schemeClr>
            </a:solidFill>
            <a:ln w="9525">
              <a:noFill/>
              <a:miter lim="800000"/>
              <a:headEnd/>
              <a:tailEnd/>
            </a:ln>
            <a:effectLst/>
          </p:spPr>
          <p:txBody>
            <a:bodyPr wrap="square">
              <a:spAutoFit/>
            </a:bodyPr>
            <a:lstStyle/>
            <a:p>
              <a:pPr algn="ctr">
                <a:spcBef>
                  <a:spcPct val="50000"/>
                </a:spcBef>
                <a:defRPr/>
              </a:pPr>
              <a:r>
                <a:rPr lang="en-US" sz="1000" b="1" dirty="0">
                  <a:solidFill>
                    <a:schemeClr val="bg1"/>
                  </a:solidFill>
                  <a:latin typeface="Arial" pitchFamily="34" charset="0"/>
                  <a:cs typeface="Arial" pitchFamily="34" charset="0"/>
                </a:rPr>
                <a:t>SENSOR LEVEL (BRIGHTNESS)</a:t>
              </a:r>
            </a:p>
          </p:txBody>
        </p:sp>
        <p:grpSp>
          <p:nvGrpSpPr>
            <p:cNvPr id="6" name="Group 9"/>
            <p:cNvGrpSpPr>
              <a:grpSpLocks/>
            </p:cNvGrpSpPr>
            <p:nvPr/>
          </p:nvGrpSpPr>
          <p:grpSpPr bwMode="auto">
            <a:xfrm>
              <a:off x="76200" y="1474554"/>
              <a:ext cx="8915400" cy="1344846"/>
              <a:chOff x="76200" y="1931987"/>
              <a:chExt cx="8915400" cy="1344613"/>
            </a:xfrm>
          </p:grpSpPr>
          <p:pic>
            <p:nvPicPr>
              <p:cNvPr id="7" name="Picture 6"/>
              <p:cNvPicPr>
                <a:picLocks noChangeAspect="1" noChangeArrowheads="1"/>
              </p:cNvPicPr>
              <p:nvPr/>
            </p:nvPicPr>
            <p:blipFill>
              <a:blip r:embed="rId2" cstate="print"/>
              <a:srcRect t="5363"/>
              <a:stretch>
                <a:fillRect/>
              </a:stretch>
            </p:blipFill>
            <p:spPr bwMode="auto">
              <a:xfrm>
                <a:off x="76200" y="1931987"/>
                <a:ext cx="8915400" cy="13446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Flowchart: Connector 7"/>
              <p:cNvSpPr/>
              <p:nvPr/>
            </p:nvSpPr>
            <p:spPr>
              <a:xfrm>
                <a:off x="457200" y="2667106"/>
                <a:ext cx="152400" cy="152374"/>
              </a:xfrm>
              <a:prstGeom prst="flowChartConnector">
                <a:avLst/>
              </a:prstGeom>
              <a:solidFill>
                <a:srgbClr val="2AFF0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sp>
        <p:nvSpPr>
          <p:cNvPr id="9" name="Rectangle 8"/>
          <p:cNvSpPr/>
          <p:nvPr/>
        </p:nvSpPr>
        <p:spPr>
          <a:xfrm>
            <a:off x="152400" y="3429000"/>
            <a:ext cx="8686800" cy="646331"/>
          </a:xfrm>
          <a:prstGeom prst="rect">
            <a:avLst/>
          </a:prstGeom>
        </p:spPr>
        <p:txBody>
          <a:bodyPr wrap="square">
            <a:spAutoFit/>
          </a:bodyPr>
          <a:lstStyle/>
          <a:p>
            <a:pPr marL="115888" indent="-115888"/>
            <a:r>
              <a:rPr lang="en-US" b="1" dirty="0" smtClean="0">
                <a:latin typeface="Arial" pitchFamily="34" charset="0"/>
                <a:cs typeface="Arial" pitchFamily="34" charset="0"/>
              </a:rPr>
              <a:t>  SENSOR LEVEL </a:t>
            </a:r>
            <a:r>
              <a:rPr lang="en-US" b="1" dirty="0" smtClean="0">
                <a:solidFill>
                  <a:schemeClr val="bg1">
                    <a:lumMod val="50000"/>
                  </a:schemeClr>
                </a:solidFill>
                <a:latin typeface="Arial" pitchFamily="34" charset="0"/>
                <a:cs typeface="Arial" pitchFamily="34" charset="0"/>
              </a:rPr>
              <a:t>Manual</a:t>
            </a:r>
            <a:r>
              <a:rPr lang="en-US" b="1" dirty="0" smtClean="0">
                <a:latin typeface="Arial" pitchFamily="34" charset="0"/>
                <a:cs typeface="Arial" pitchFamily="34" charset="0"/>
              </a:rPr>
              <a:t> /AUTO</a:t>
            </a:r>
            <a:r>
              <a:rPr lang="en-US" dirty="0" smtClean="0">
                <a:latin typeface="Arial" pitchFamily="34" charset="0"/>
                <a:cs typeface="Arial" pitchFamily="34" charset="0"/>
              </a:rPr>
              <a:t> – Automatic adjustment of video level </a:t>
            </a:r>
          </a:p>
          <a:p>
            <a:pPr marL="115888" indent="-115888"/>
            <a:endParaRPr lang="en-US" dirty="0" smtClean="0">
              <a:latin typeface="Arial" pitchFamily="34" charset="0"/>
              <a:cs typeface="Arial" pitchFamily="34" charset="0"/>
            </a:endParaRPr>
          </a:p>
        </p:txBody>
      </p:sp>
      <p:sp>
        <p:nvSpPr>
          <p:cNvPr id="10" name="Rectangle 9"/>
          <p:cNvSpPr/>
          <p:nvPr/>
        </p:nvSpPr>
        <p:spPr>
          <a:xfrm>
            <a:off x="1600200" y="990600"/>
            <a:ext cx="6400800" cy="369332"/>
          </a:xfrm>
          <a:prstGeom prst="rect">
            <a:avLst/>
          </a:prstGeom>
        </p:spPr>
        <p:txBody>
          <a:bodyPr wrap="square">
            <a:spAutoFit/>
          </a:bodyPr>
          <a:lstStyle/>
          <a:p>
            <a:r>
              <a:rPr lang="en-US" b="1" dirty="0" smtClean="0">
                <a:latin typeface="Arial" pitchFamily="34" charset="0"/>
                <a:cs typeface="Arial" pitchFamily="34" charset="0"/>
              </a:rPr>
              <a:t>Display Control Module (DCM) Controls and Functions </a:t>
            </a:r>
            <a:endParaRPr lang="en-US" dirty="0">
              <a:latin typeface="Arial" pitchFamily="34" charset="0"/>
              <a:cs typeface="Arial" pitchFamily="34" charset="0"/>
            </a:endParaRPr>
          </a:p>
        </p:txBody>
      </p:sp>
      <p:cxnSp>
        <p:nvCxnSpPr>
          <p:cNvPr id="11" name="Straight Arrow Connector 10"/>
          <p:cNvCxnSpPr/>
          <p:nvPr/>
        </p:nvCxnSpPr>
        <p:spPr>
          <a:xfrm flipH="1">
            <a:off x="6553200" y="1752600"/>
            <a:ext cx="5334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52400" y="4038600"/>
            <a:ext cx="8534400" cy="2723823"/>
          </a:xfrm>
          <a:prstGeom prst="rect">
            <a:avLst/>
          </a:prstGeom>
        </p:spPr>
        <p:txBody>
          <a:bodyPr wrap="square">
            <a:spAutoFit/>
          </a:bodyPr>
          <a:lstStyle/>
          <a:p>
            <a:pPr marL="400050" lvl="2" indent="-284163" defTabSz="685800">
              <a:spcBef>
                <a:spcPct val="50000"/>
              </a:spcBef>
              <a:buFont typeface="Arial" pitchFamily="34" charset="0"/>
              <a:buChar char="•"/>
              <a:defRPr/>
            </a:pPr>
            <a:r>
              <a:rPr lang="en-US" dirty="0" smtClean="0">
                <a:latin typeface="Arial" pitchFamily="34" charset="0"/>
                <a:cs typeface="Arial" pitchFamily="34" charset="0"/>
              </a:rPr>
              <a:t>Adjust to view images having very high thermal differences  (e. g. vehicles, factories, or fires)</a:t>
            </a:r>
          </a:p>
          <a:p>
            <a:pPr marL="400050" lvl="2" indent="-284163" defTabSz="685800">
              <a:spcBef>
                <a:spcPct val="50000"/>
              </a:spcBef>
              <a:buFont typeface="Arial" pitchFamily="34" charset="0"/>
              <a:buChar char="•"/>
              <a:defRPr/>
            </a:pPr>
            <a:r>
              <a:rPr lang="en-US" dirty="0" smtClean="0">
                <a:latin typeface="Arial" pitchFamily="34" charset="0"/>
                <a:cs typeface="Arial" pitchFamily="34" charset="0"/>
              </a:rPr>
              <a:t>Adjust to view images having very low thermal differences (e. g. Featureless desert or wet  fields during or following a rain)</a:t>
            </a:r>
          </a:p>
          <a:p>
            <a:pPr marL="400050" lvl="2" indent="-284163" defTabSz="685800">
              <a:spcBef>
                <a:spcPct val="50000"/>
              </a:spcBef>
              <a:buFont typeface="Arial" pitchFamily="34" charset="0"/>
              <a:buChar char="•"/>
              <a:defRPr/>
            </a:pPr>
            <a:r>
              <a:rPr lang="en-US" dirty="0" smtClean="0">
                <a:latin typeface="Arial" pitchFamily="34" charset="0"/>
                <a:cs typeface="Arial" pitchFamily="34" charset="0"/>
              </a:rPr>
              <a:t>For additional picture clarity, driver may move Auto LEVEL out of detent to manual and adjust for best image while stationary </a:t>
            </a:r>
          </a:p>
          <a:p>
            <a:pPr marL="400050" lvl="2" indent="-284163" defTabSz="685800">
              <a:spcBef>
                <a:spcPct val="50000"/>
              </a:spcBef>
              <a:buFont typeface="Arial" pitchFamily="34" charset="0"/>
              <a:buChar char="•"/>
              <a:defRPr/>
            </a:pPr>
            <a:r>
              <a:rPr lang="en-US" dirty="0" smtClean="0">
                <a:latin typeface="Arial" pitchFamily="34" charset="0"/>
                <a:cs typeface="Arial" pitchFamily="34" charset="0"/>
              </a:rPr>
              <a:t>System will Auto Cal the picture in the manual position set by driver. Video may freeze for a fraction of a second </a:t>
            </a:r>
            <a:endParaRPr lang="en-US"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TextBox 2"/>
          <p:cNvSpPr txBox="1"/>
          <p:nvPr/>
        </p:nvSpPr>
        <p:spPr>
          <a:xfrm>
            <a:off x="228600" y="2568476"/>
            <a:ext cx="8610600" cy="2031325"/>
          </a:xfrm>
          <a:prstGeom prst="rect">
            <a:avLst/>
          </a:prstGeom>
          <a:noFill/>
        </p:spPr>
        <p:txBody>
          <a:bodyPr wrap="square" rtlCol="0">
            <a:spAutoFit/>
          </a:bodyPr>
          <a:lstStyle/>
          <a:p>
            <a:r>
              <a:rPr lang="en-US" b="1" dirty="0" smtClean="0">
                <a:latin typeface="Arial" pitchFamily="34" charset="0"/>
                <a:cs typeface="Arial" pitchFamily="34" charset="0"/>
              </a:rPr>
              <a:t>ACTION: </a:t>
            </a:r>
            <a:r>
              <a:rPr lang="en-US" dirty="0" smtClean="0">
                <a:latin typeface="Arial" pitchFamily="34" charset="0"/>
                <a:cs typeface="Arial" pitchFamily="34" charset="0"/>
              </a:rPr>
              <a:t>           </a:t>
            </a:r>
            <a:r>
              <a:rPr lang="en-US" dirty="0" smtClean="0">
                <a:latin typeface="Arial" pitchFamily="34" charset="0"/>
                <a:cs typeface="Arial" pitchFamily="34" charset="0"/>
              </a:rPr>
              <a:t>Identify </a:t>
            </a:r>
            <a:r>
              <a:rPr lang="en-US" dirty="0" smtClean="0">
                <a:latin typeface="Arial" pitchFamily="34" charset="0"/>
                <a:cs typeface="Arial" pitchFamily="34" charset="0"/>
              </a:rPr>
              <a:t>the characteristics, safety, warnings, cautions and notes 	 	       </a:t>
            </a:r>
            <a:r>
              <a:rPr lang="en-US" dirty="0" smtClean="0">
                <a:latin typeface="Arial" pitchFamily="34" charset="0"/>
                <a:cs typeface="Arial" pitchFamily="34" charset="0"/>
              </a:rPr>
              <a:t>      associated </a:t>
            </a:r>
            <a:r>
              <a:rPr lang="en-US" dirty="0" smtClean="0">
                <a:latin typeface="Arial" pitchFamily="34" charset="0"/>
                <a:cs typeface="Arial" pitchFamily="34" charset="0"/>
              </a:rPr>
              <a:t>with the DVE</a:t>
            </a:r>
          </a:p>
          <a:p>
            <a:endParaRPr lang="en-US" dirty="0">
              <a:latin typeface="Arial" pitchFamily="34" charset="0"/>
              <a:cs typeface="Arial" pitchFamily="34" charset="0"/>
            </a:endParaRPr>
          </a:p>
          <a:p>
            <a:r>
              <a:rPr lang="en-US" b="1" dirty="0" smtClean="0">
                <a:latin typeface="Arial" pitchFamily="34" charset="0"/>
                <a:cs typeface="Arial" pitchFamily="34" charset="0"/>
              </a:rPr>
              <a:t>CONDITION:</a:t>
            </a:r>
            <a:r>
              <a:rPr lang="en-US" dirty="0" smtClean="0">
                <a:latin typeface="Arial" pitchFamily="34" charset="0"/>
                <a:cs typeface="Arial" pitchFamily="34" charset="0"/>
              </a:rPr>
              <a:t>     </a:t>
            </a:r>
            <a:r>
              <a:rPr lang="en-US" dirty="0" smtClean="0">
                <a:latin typeface="Arial" pitchFamily="34" charset="0"/>
                <a:cs typeface="Arial" pitchFamily="34" charset="0"/>
              </a:rPr>
              <a:t>Given a classroom, TM </a:t>
            </a:r>
            <a:r>
              <a:rPr lang="en-US" dirty="0" smtClean="0">
                <a:latin typeface="Arial" pitchFamily="34" charset="0"/>
                <a:cs typeface="Arial" pitchFamily="34" charset="0"/>
              </a:rPr>
              <a:t>11-5855-311-12&amp;P-2</a:t>
            </a:r>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b="1" dirty="0" smtClean="0">
                <a:latin typeface="Arial" pitchFamily="34" charset="0"/>
                <a:cs typeface="Arial" pitchFamily="34" charset="0"/>
              </a:rPr>
              <a:t>STANDARD:</a:t>
            </a:r>
            <a:r>
              <a:rPr lang="en-US" dirty="0" smtClean="0">
                <a:latin typeface="Arial" pitchFamily="34" charset="0"/>
                <a:cs typeface="Arial" pitchFamily="34" charset="0"/>
              </a:rPr>
              <a:t>      </a:t>
            </a:r>
            <a:r>
              <a:rPr lang="en-US" dirty="0" smtClean="0">
                <a:latin typeface="Arial" pitchFamily="34" charset="0"/>
                <a:cs typeface="Arial" pitchFamily="34" charset="0"/>
              </a:rPr>
              <a:t>Identify the characteristics, safety, warnings, cautions and notes 	  </a:t>
            </a:r>
            <a:r>
              <a:rPr lang="en-US" dirty="0" smtClean="0">
                <a:latin typeface="Arial" pitchFamily="34" charset="0"/>
                <a:cs typeface="Arial" pitchFamily="34" charset="0"/>
              </a:rPr>
              <a:t>           </a:t>
            </a:r>
            <a:r>
              <a:rPr lang="en-US" dirty="0" smtClean="0">
                <a:latin typeface="Arial" pitchFamily="34" charset="0"/>
                <a:cs typeface="Arial" pitchFamily="34" charset="0"/>
              </a:rPr>
              <a:t>associated </a:t>
            </a:r>
            <a:r>
              <a:rPr lang="en-US" dirty="0" smtClean="0">
                <a:latin typeface="Arial" pitchFamily="34" charset="0"/>
                <a:cs typeface="Arial" pitchFamily="34" charset="0"/>
              </a:rPr>
              <a:t>withy the DVE IAW the operator </a:t>
            </a:r>
            <a:r>
              <a:rPr lang="en-US" dirty="0" smtClean="0">
                <a:latin typeface="Arial" pitchFamily="34" charset="0"/>
                <a:cs typeface="Arial" pitchFamily="34" charset="0"/>
              </a:rPr>
              <a:t>manual</a:t>
            </a:r>
            <a:endParaRPr lang="en-US" dirty="0">
              <a:latin typeface="Arial" pitchFamily="34" charset="0"/>
              <a:cs typeface="Arial" pitchFamily="34" charset="0"/>
            </a:endParaRPr>
          </a:p>
        </p:txBody>
      </p:sp>
      <p:sp>
        <p:nvSpPr>
          <p:cNvPr id="4" name="TextBox 3"/>
          <p:cNvSpPr txBox="1"/>
          <p:nvPr/>
        </p:nvSpPr>
        <p:spPr>
          <a:xfrm>
            <a:off x="3905089" y="1447800"/>
            <a:ext cx="1518557" cy="646331"/>
          </a:xfrm>
          <a:prstGeom prst="rect">
            <a:avLst/>
          </a:prstGeom>
          <a:noFill/>
        </p:spPr>
        <p:txBody>
          <a:bodyPr wrap="none" rtlCol="0">
            <a:spAutoFit/>
          </a:bodyPr>
          <a:lstStyle/>
          <a:p>
            <a:pPr algn="ctr"/>
            <a:r>
              <a:rPr lang="en-US" sz="3600" dirty="0" smtClean="0">
                <a:latin typeface="Arial" pitchFamily="34" charset="0"/>
                <a:cs typeface="Arial" pitchFamily="34" charset="0"/>
              </a:rPr>
              <a:t>ELO A</a:t>
            </a:r>
            <a:endParaRPr lang="en-US" sz="36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939AF0D4-FC57-406B-BE09-FD3B581CEB3E}"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30</a:t>
            </a:fld>
            <a:endParaRPr lang="en-US" dirty="0"/>
          </a:p>
        </p:txBody>
      </p:sp>
      <p:grpSp>
        <p:nvGrpSpPr>
          <p:cNvPr id="4" name="Group 9"/>
          <p:cNvGrpSpPr>
            <a:grpSpLocks/>
          </p:cNvGrpSpPr>
          <p:nvPr/>
        </p:nvGrpSpPr>
        <p:grpSpPr bwMode="auto">
          <a:xfrm>
            <a:off x="76200" y="1626954"/>
            <a:ext cx="8915400" cy="1344846"/>
            <a:chOff x="76200" y="1931987"/>
            <a:chExt cx="8915400" cy="1344613"/>
          </a:xfrm>
        </p:grpSpPr>
        <p:pic>
          <p:nvPicPr>
            <p:cNvPr id="5" name="Picture 6"/>
            <p:cNvPicPr>
              <a:picLocks noChangeAspect="1" noChangeArrowheads="1"/>
            </p:cNvPicPr>
            <p:nvPr/>
          </p:nvPicPr>
          <p:blipFill>
            <a:blip r:embed="rId2" cstate="print"/>
            <a:srcRect t="5363"/>
            <a:stretch>
              <a:fillRect/>
            </a:stretch>
          </p:blipFill>
          <p:spPr bwMode="auto">
            <a:xfrm>
              <a:off x="76200" y="1931987"/>
              <a:ext cx="8915400" cy="13446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Flowchart: Connector 5"/>
            <p:cNvSpPr/>
            <p:nvPr/>
          </p:nvSpPr>
          <p:spPr>
            <a:xfrm>
              <a:off x="457200" y="2667106"/>
              <a:ext cx="152400" cy="152374"/>
            </a:xfrm>
            <a:prstGeom prst="flowChartConnector">
              <a:avLst/>
            </a:prstGeom>
            <a:solidFill>
              <a:srgbClr val="2AFF0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7" name="Rectangle 6"/>
          <p:cNvSpPr/>
          <p:nvPr/>
        </p:nvSpPr>
        <p:spPr>
          <a:xfrm>
            <a:off x="152400" y="3490079"/>
            <a:ext cx="8839200" cy="3139321"/>
          </a:xfrm>
          <a:prstGeom prst="rect">
            <a:avLst/>
          </a:prstGeom>
        </p:spPr>
        <p:txBody>
          <a:bodyPr wrap="square">
            <a:spAutoFit/>
          </a:bodyPr>
          <a:lstStyle/>
          <a:p>
            <a:pPr marL="111125" indent="-111125" defTabSz="685800">
              <a:spcBef>
                <a:spcPct val="50000"/>
              </a:spcBef>
              <a:defRPr/>
            </a:pPr>
            <a:endParaRPr lang="en-US" dirty="0" smtClean="0">
              <a:latin typeface="Arial" pitchFamily="34" charset="0"/>
              <a:cs typeface="Arial" pitchFamily="34" charset="0"/>
            </a:endParaRPr>
          </a:p>
          <a:p>
            <a:pPr marL="346075" lvl="2" indent="-346075" defTabSz="685800">
              <a:spcBef>
                <a:spcPct val="50000"/>
              </a:spcBef>
              <a:buFont typeface="Arial" pitchFamily="34" charset="0"/>
              <a:buChar char="•"/>
              <a:defRPr/>
            </a:pPr>
            <a:r>
              <a:rPr lang="en-US" dirty="0" smtClean="0">
                <a:latin typeface="Arial" pitchFamily="34" charset="0"/>
                <a:cs typeface="Arial" pitchFamily="34" charset="0"/>
              </a:rPr>
              <a:t>Adjust to view images having very high thermal differences  (e. g. vehicles, factories, or fires)</a:t>
            </a:r>
          </a:p>
          <a:p>
            <a:pPr marL="346075" lvl="2" indent="-346075" defTabSz="685800">
              <a:spcBef>
                <a:spcPct val="50000"/>
              </a:spcBef>
              <a:buFont typeface="Arial" pitchFamily="34" charset="0"/>
              <a:buChar char="•"/>
              <a:defRPr/>
            </a:pPr>
            <a:r>
              <a:rPr lang="en-US" dirty="0" smtClean="0">
                <a:latin typeface="Arial" pitchFamily="34" charset="0"/>
                <a:cs typeface="Arial" pitchFamily="34" charset="0"/>
              </a:rPr>
              <a:t>Adjust to view images having very low thermal differences (e. g. Featureless desert or wet fields during or following a rain)</a:t>
            </a:r>
          </a:p>
          <a:p>
            <a:pPr marL="346075" lvl="2" indent="-346075" defTabSz="685800">
              <a:spcBef>
                <a:spcPct val="50000"/>
              </a:spcBef>
              <a:buFont typeface="Arial" pitchFamily="34" charset="0"/>
              <a:buChar char="•"/>
              <a:defRPr/>
            </a:pPr>
            <a:r>
              <a:rPr lang="en-US" dirty="0" smtClean="0">
                <a:latin typeface="Arial" pitchFamily="34" charset="0"/>
                <a:cs typeface="Arial" pitchFamily="34" charset="0"/>
              </a:rPr>
              <a:t>For additional picture clarity, driver may move Auto LEVEL out of detent to manual and adjust for best image while stationary </a:t>
            </a:r>
          </a:p>
          <a:p>
            <a:pPr marL="346075" lvl="2" indent="-346075" defTabSz="685800">
              <a:spcBef>
                <a:spcPct val="50000"/>
              </a:spcBef>
              <a:buFont typeface="Arial" pitchFamily="34" charset="0"/>
              <a:buChar char="•"/>
              <a:defRPr/>
            </a:pPr>
            <a:r>
              <a:rPr lang="en-US" dirty="0" smtClean="0">
                <a:latin typeface="Arial" pitchFamily="34" charset="0"/>
                <a:cs typeface="Arial" pitchFamily="34" charset="0"/>
              </a:rPr>
              <a:t>System will Auto Cal the picture in the manual position set by driver. Video may freeze for a fraction of a second</a:t>
            </a:r>
            <a:r>
              <a:rPr lang="en-US" b="1" dirty="0" smtClean="0">
                <a:solidFill>
                  <a:srgbClr val="92D050"/>
                </a:solidFill>
                <a:latin typeface="Arial" pitchFamily="34" charset="0"/>
                <a:cs typeface="Arial" pitchFamily="34" charset="0"/>
              </a:rPr>
              <a:t> </a:t>
            </a:r>
            <a:endParaRPr lang="en-US" dirty="0">
              <a:solidFill>
                <a:srgbClr val="92D050"/>
              </a:solidFill>
              <a:latin typeface="Arial" pitchFamily="34" charset="0"/>
              <a:cs typeface="Arial" pitchFamily="34" charset="0"/>
            </a:endParaRPr>
          </a:p>
        </p:txBody>
      </p:sp>
      <p:sp>
        <p:nvSpPr>
          <p:cNvPr id="8" name="Rectangle 7"/>
          <p:cNvSpPr/>
          <p:nvPr/>
        </p:nvSpPr>
        <p:spPr>
          <a:xfrm>
            <a:off x="152400" y="3163669"/>
            <a:ext cx="8839200" cy="646331"/>
          </a:xfrm>
          <a:prstGeom prst="rect">
            <a:avLst/>
          </a:prstGeom>
        </p:spPr>
        <p:txBody>
          <a:bodyPr wrap="square">
            <a:spAutoFit/>
          </a:bodyPr>
          <a:lstStyle/>
          <a:p>
            <a:r>
              <a:rPr lang="en-US" b="1" dirty="0" smtClean="0">
                <a:latin typeface="Arial" pitchFamily="34" charset="0"/>
                <a:cs typeface="Arial" pitchFamily="34" charset="0"/>
              </a:rPr>
              <a:t>SENSOR GAIN Manual /</a:t>
            </a:r>
            <a:r>
              <a:rPr lang="en-US" b="1" dirty="0" smtClean="0">
                <a:solidFill>
                  <a:schemeClr val="bg1">
                    <a:lumMod val="50000"/>
                  </a:schemeClr>
                </a:solidFill>
                <a:latin typeface="Arial" pitchFamily="34" charset="0"/>
                <a:cs typeface="Arial" pitchFamily="34" charset="0"/>
              </a:rPr>
              <a:t>AUTO</a:t>
            </a:r>
            <a:r>
              <a:rPr lang="en-US" dirty="0" smtClean="0">
                <a:latin typeface="Arial" pitchFamily="34" charset="0"/>
                <a:cs typeface="Arial" pitchFamily="34" charset="0"/>
              </a:rPr>
              <a:t> – Manual adjustment of video gain Automatic adjustment of video gain</a:t>
            </a:r>
            <a:endParaRPr lang="en-US" dirty="0">
              <a:latin typeface="Arial" pitchFamily="34" charset="0"/>
              <a:cs typeface="Arial" pitchFamily="34" charset="0"/>
            </a:endParaRPr>
          </a:p>
        </p:txBody>
      </p:sp>
      <p:sp>
        <p:nvSpPr>
          <p:cNvPr id="9" name="Rectangle 8"/>
          <p:cNvSpPr/>
          <p:nvPr/>
        </p:nvSpPr>
        <p:spPr>
          <a:xfrm>
            <a:off x="6999491" y="1277779"/>
            <a:ext cx="1915909" cy="246221"/>
          </a:xfrm>
          <a:prstGeom prst="rect">
            <a:avLst/>
          </a:prstGeom>
          <a:solidFill>
            <a:schemeClr val="tx1"/>
          </a:solidFill>
        </p:spPr>
        <p:txBody>
          <a:bodyPr wrap="none">
            <a:spAutoFit/>
          </a:bodyPr>
          <a:lstStyle/>
          <a:p>
            <a:pPr algn="ctr">
              <a:spcBef>
                <a:spcPct val="50000"/>
              </a:spcBef>
              <a:defRPr/>
            </a:pPr>
            <a:r>
              <a:rPr lang="en-US" sz="1000" b="1" dirty="0" smtClean="0">
                <a:solidFill>
                  <a:schemeClr val="bg1"/>
                </a:solidFill>
                <a:latin typeface="Arial" pitchFamily="34" charset="0"/>
                <a:cs typeface="Arial" pitchFamily="34" charset="0"/>
              </a:rPr>
              <a:t>SENSOR GAIN (CONTRAST)</a:t>
            </a:r>
            <a:endParaRPr lang="en-US" sz="1000" b="1" dirty="0">
              <a:solidFill>
                <a:schemeClr val="bg1"/>
              </a:solidFill>
              <a:latin typeface="Arial" pitchFamily="34" charset="0"/>
              <a:cs typeface="Arial" pitchFamily="34" charset="0"/>
            </a:endParaRPr>
          </a:p>
        </p:txBody>
      </p:sp>
      <p:cxnSp>
        <p:nvCxnSpPr>
          <p:cNvPr id="10" name="Straight Arrow Connector 9"/>
          <p:cNvCxnSpPr/>
          <p:nvPr/>
        </p:nvCxnSpPr>
        <p:spPr>
          <a:xfrm flipH="1">
            <a:off x="7772401" y="1524000"/>
            <a:ext cx="457199"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371600" y="914400"/>
            <a:ext cx="6324600" cy="369332"/>
          </a:xfrm>
          <a:prstGeom prst="rect">
            <a:avLst/>
          </a:prstGeom>
        </p:spPr>
        <p:txBody>
          <a:bodyPr wrap="square">
            <a:spAutoFit/>
          </a:bodyPr>
          <a:lstStyle/>
          <a:p>
            <a:r>
              <a:rPr lang="en-US" b="1" dirty="0" smtClean="0">
                <a:latin typeface="Arial" pitchFamily="34" charset="0"/>
                <a:cs typeface="Arial" pitchFamily="34" charset="0"/>
              </a:rPr>
              <a:t>Display Control Module (DCM) Controls and Functions </a:t>
            </a:r>
            <a:endParaRPr lang="en-US" dirty="0">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31</a:t>
            </a:fld>
            <a:endParaRPr lang="en-US" dirty="0"/>
          </a:p>
        </p:txBody>
      </p:sp>
      <p:grpSp>
        <p:nvGrpSpPr>
          <p:cNvPr id="4" name="Group 8"/>
          <p:cNvGrpSpPr>
            <a:grpSpLocks/>
          </p:cNvGrpSpPr>
          <p:nvPr/>
        </p:nvGrpSpPr>
        <p:grpSpPr bwMode="auto">
          <a:xfrm>
            <a:off x="152400" y="1828800"/>
            <a:ext cx="8915400" cy="1295400"/>
            <a:chOff x="76200" y="2057400"/>
            <a:chExt cx="8915400" cy="1295400"/>
          </a:xfrm>
        </p:grpSpPr>
        <p:pic>
          <p:nvPicPr>
            <p:cNvPr id="5" name="Picture 6"/>
            <p:cNvPicPr>
              <a:picLocks noChangeAspect="1" noChangeArrowheads="1"/>
            </p:cNvPicPr>
            <p:nvPr/>
          </p:nvPicPr>
          <p:blipFill>
            <a:blip r:embed="rId2" cstate="print"/>
            <a:srcRect t="8827"/>
            <a:stretch>
              <a:fillRect/>
            </a:stretch>
          </p:blipFill>
          <p:spPr bwMode="auto">
            <a:xfrm>
              <a:off x="76200" y="2057400"/>
              <a:ext cx="8915400" cy="1295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Flowchart: Connector 5"/>
            <p:cNvSpPr/>
            <p:nvPr/>
          </p:nvSpPr>
          <p:spPr>
            <a:xfrm>
              <a:off x="457200" y="2743200"/>
              <a:ext cx="152400" cy="152400"/>
            </a:xfrm>
            <a:prstGeom prst="flowChartConnector">
              <a:avLst/>
            </a:prstGeom>
            <a:solidFill>
              <a:srgbClr val="2AFF0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7" name="Rectangle 6"/>
          <p:cNvSpPr/>
          <p:nvPr/>
        </p:nvSpPr>
        <p:spPr>
          <a:xfrm>
            <a:off x="304800" y="4251775"/>
            <a:ext cx="8458200" cy="2225225"/>
          </a:xfrm>
          <a:prstGeom prst="rect">
            <a:avLst/>
          </a:prstGeom>
        </p:spPr>
        <p:txBody>
          <a:bodyPr wrap="square">
            <a:spAutoFit/>
          </a:bodyPr>
          <a:lstStyle/>
          <a:p>
            <a:pPr marL="347472" indent="-347472">
              <a:lnSpc>
                <a:spcPct val="95000"/>
              </a:lnSpc>
              <a:spcBef>
                <a:spcPct val="50000"/>
              </a:spcBef>
              <a:buClr>
                <a:schemeClr val="tx1"/>
              </a:buClr>
              <a:buSzPct val="100000"/>
              <a:buFont typeface="Arial" pitchFamily="34" charset="0"/>
              <a:buChar char="•"/>
              <a:defRPr/>
            </a:pPr>
            <a:r>
              <a:rPr lang="en-US" dirty="0" smtClean="0">
                <a:latin typeface="Arial" pitchFamily="34" charset="0"/>
                <a:cs typeface="Arial" pitchFamily="34" charset="0"/>
              </a:rPr>
              <a:t>Provides the best image for most driving conditions</a:t>
            </a:r>
          </a:p>
          <a:p>
            <a:pPr marL="347472" indent="-347472">
              <a:lnSpc>
                <a:spcPct val="95000"/>
              </a:lnSpc>
              <a:spcBef>
                <a:spcPct val="50000"/>
              </a:spcBef>
              <a:buClr>
                <a:schemeClr val="tx1"/>
              </a:buClr>
              <a:buSzPct val="100000"/>
              <a:buFont typeface="Arial" pitchFamily="34" charset="0"/>
              <a:buChar char="•"/>
              <a:defRPr/>
            </a:pPr>
            <a:r>
              <a:rPr lang="en-US" dirty="0" smtClean="0">
                <a:latin typeface="Arial" pitchFamily="34" charset="0"/>
                <a:cs typeface="Arial" pitchFamily="34" charset="0"/>
              </a:rPr>
              <a:t>Enhances and refines the picture</a:t>
            </a:r>
          </a:p>
          <a:p>
            <a:pPr marL="347472" indent="-347472">
              <a:lnSpc>
                <a:spcPct val="95000"/>
              </a:lnSpc>
              <a:spcBef>
                <a:spcPct val="50000"/>
              </a:spcBef>
              <a:buClr>
                <a:schemeClr val="tx1"/>
              </a:buClr>
              <a:buSzPct val="100000"/>
              <a:buFont typeface="Arial" pitchFamily="34" charset="0"/>
              <a:buChar char="•"/>
              <a:defRPr/>
            </a:pPr>
            <a:r>
              <a:rPr lang="en-US" dirty="0" smtClean="0">
                <a:latin typeface="Arial" pitchFamily="34" charset="0"/>
                <a:cs typeface="Arial" pitchFamily="34" charset="0"/>
              </a:rPr>
              <a:t>Knob must be in full counterclockwise AUTO detent position</a:t>
            </a:r>
          </a:p>
          <a:p>
            <a:pPr marL="347472" indent="-347472">
              <a:lnSpc>
                <a:spcPct val="95000"/>
              </a:lnSpc>
              <a:spcBef>
                <a:spcPct val="50000"/>
              </a:spcBef>
              <a:buClr>
                <a:schemeClr val="tx1"/>
              </a:buClr>
              <a:buSzPct val="100000"/>
              <a:buFont typeface="Arial" pitchFamily="34" charset="0"/>
              <a:buChar char="•"/>
              <a:defRPr/>
            </a:pPr>
            <a:r>
              <a:rPr lang="en-US" dirty="0" smtClean="0">
                <a:latin typeface="Arial" pitchFamily="34" charset="0"/>
                <a:cs typeface="Arial" pitchFamily="34" charset="0"/>
              </a:rPr>
              <a:t>Sensor video contrast is adjusted automatically</a:t>
            </a:r>
          </a:p>
          <a:p>
            <a:pPr marL="347472" indent="-347472">
              <a:lnSpc>
                <a:spcPct val="95000"/>
              </a:lnSpc>
              <a:spcBef>
                <a:spcPct val="50000"/>
              </a:spcBef>
              <a:buClr>
                <a:schemeClr val="tx1"/>
              </a:buClr>
              <a:buSzPct val="100000"/>
              <a:buFont typeface="Arial" pitchFamily="34" charset="0"/>
              <a:buChar char="•"/>
              <a:defRPr/>
            </a:pPr>
            <a:r>
              <a:rPr lang="en-US" dirty="0" smtClean="0">
                <a:latin typeface="Arial" pitchFamily="34" charset="0"/>
                <a:cs typeface="Arial" pitchFamily="34" charset="0"/>
              </a:rPr>
              <a:t>It determines the hottest and coldest extremes and adjusts the video gain accordingly</a:t>
            </a:r>
            <a:endParaRPr lang="en-US" dirty="0">
              <a:latin typeface="Arial" pitchFamily="34" charset="0"/>
              <a:cs typeface="Arial" pitchFamily="34" charset="0"/>
            </a:endParaRPr>
          </a:p>
        </p:txBody>
      </p:sp>
      <p:sp>
        <p:nvSpPr>
          <p:cNvPr id="8" name="Rectangle 7"/>
          <p:cNvSpPr/>
          <p:nvPr/>
        </p:nvSpPr>
        <p:spPr>
          <a:xfrm>
            <a:off x="7192481" y="1506379"/>
            <a:ext cx="1494319" cy="246221"/>
          </a:xfrm>
          <a:prstGeom prst="rect">
            <a:avLst/>
          </a:prstGeom>
          <a:solidFill>
            <a:schemeClr val="tx1"/>
          </a:solidFill>
        </p:spPr>
        <p:txBody>
          <a:bodyPr wrap="none">
            <a:spAutoFit/>
          </a:bodyPr>
          <a:lstStyle/>
          <a:p>
            <a:pPr algn="ctr">
              <a:spcBef>
                <a:spcPct val="50000"/>
              </a:spcBef>
              <a:defRPr/>
            </a:pPr>
            <a:r>
              <a:rPr lang="en-US" sz="1000" b="1" dirty="0" smtClean="0">
                <a:solidFill>
                  <a:schemeClr val="bg1"/>
                </a:solidFill>
                <a:latin typeface="Arial" pitchFamily="34" charset="0"/>
                <a:cs typeface="Arial" pitchFamily="34" charset="0"/>
              </a:rPr>
              <a:t>SENSOR GAIN KNOB</a:t>
            </a:r>
            <a:endParaRPr lang="en-US" sz="1000" b="1" dirty="0">
              <a:solidFill>
                <a:schemeClr val="bg1"/>
              </a:solidFill>
              <a:latin typeface="Arial" pitchFamily="34" charset="0"/>
              <a:cs typeface="Arial" pitchFamily="34" charset="0"/>
            </a:endParaRPr>
          </a:p>
        </p:txBody>
      </p:sp>
      <p:sp>
        <p:nvSpPr>
          <p:cNvPr id="9" name="Rectangle 8"/>
          <p:cNvSpPr/>
          <p:nvPr/>
        </p:nvSpPr>
        <p:spPr>
          <a:xfrm>
            <a:off x="381000" y="3429000"/>
            <a:ext cx="8458200" cy="646331"/>
          </a:xfrm>
          <a:prstGeom prst="rect">
            <a:avLst/>
          </a:prstGeom>
        </p:spPr>
        <p:txBody>
          <a:bodyPr wrap="square">
            <a:spAutoFit/>
          </a:bodyPr>
          <a:lstStyle/>
          <a:p>
            <a:r>
              <a:rPr lang="en-US" b="1" dirty="0" smtClean="0">
                <a:latin typeface="Arial" pitchFamily="34" charset="0"/>
                <a:cs typeface="Arial" pitchFamily="34" charset="0"/>
              </a:rPr>
              <a:t>SENSOR GAIN </a:t>
            </a:r>
            <a:r>
              <a:rPr lang="en-US" b="1" dirty="0" smtClean="0">
                <a:solidFill>
                  <a:schemeClr val="bg1">
                    <a:lumMod val="50000"/>
                  </a:schemeClr>
                </a:solidFill>
                <a:latin typeface="Arial" pitchFamily="34" charset="0"/>
                <a:cs typeface="Arial" pitchFamily="34" charset="0"/>
              </a:rPr>
              <a:t>Manual</a:t>
            </a:r>
            <a:r>
              <a:rPr lang="en-US" b="1" dirty="0" smtClean="0">
                <a:latin typeface="Arial" pitchFamily="34" charset="0"/>
                <a:cs typeface="Arial" pitchFamily="34" charset="0"/>
              </a:rPr>
              <a:t> /AUTO</a:t>
            </a:r>
            <a:r>
              <a:rPr lang="en-US" dirty="0" smtClean="0">
                <a:latin typeface="Arial" pitchFamily="34" charset="0"/>
                <a:cs typeface="Arial" pitchFamily="34" charset="0"/>
              </a:rPr>
              <a:t> – Manual adjustment of video gain Automatic adjustment of video gain</a:t>
            </a:r>
            <a:endParaRPr lang="en-US" dirty="0">
              <a:latin typeface="Arial" pitchFamily="34" charset="0"/>
              <a:cs typeface="Arial" pitchFamily="34" charset="0"/>
            </a:endParaRPr>
          </a:p>
        </p:txBody>
      </p:sp>
      <p:cxnSp>
        <p:nvCxnSpPr>
          <p:cNvPr id="10" name="Straight Arrow Connector 9"/>
          <p:cNvCxnSpPr/>
          <p:nvPr/>
        </p:nvCxnSpPr>
        <p:spPr>
          <a:xfrm flipH="1">
            <a:off x="7924800" y="1752600"/>
            <a:ext cx="3048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600200" y="990600"/>
            <a:ext cx="6400800" cy="369332"/>
          </a:xfrm>
          <a:prstGeom prst="rect">
            <a:avLst/>
          </a:prstGeom>
        </p:spPr>
        <p:txBody>
          <a:bodyPr wrap="square">
            <a:spAutoFit/>
          </a:bodyPr>
          <a:lstStyle/>
          <a:p>
            <a:r>
              <a:rPr lang="en-US" b="1" dirty="0" smtClean="0">
                <a:latin typeface="Arial" pitchFamily="34" charset="0"/>
                <a:cs typeface="Arial" pitchFamily="34" charset="0"/>
              </a:rPr>
              <a:t>Display Control Module (DCM) Controls and Functions </a:t>
            </a:r>
            <a:endParaRPr lang="en-US" dirty="0">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32</a:t>
            </a:fld>
            <a:endParaRPr lang="en-US" dirty="0"/>
          </a:p>
        </p:txBody>
      </p:sp>
      <p:pic>
        <p:nvPicPr>
          <p:cNvPr id="4" name="Object 2"/>
          <p:cNvPicPr>
            <a:picLocks noChangeAspect="1" noChangeArrowheads="1"/>
          </p:cNvPicPr>
          <p:nvPr/>
        </p:nvPicPr>
        <p:blipFill>
          <a:blip r:embed="rId2" cstate="print"/>
          <a:srcRect/>
          <a:stretch>
            <a:fillRect/>
          </a:stretch>
        </p:blipFill>
        <p:spPr bwMode="auto">
          <a:xfrm>
            <a:off x="1219200" y="1524000"/>
            <a:ext cx="6858000" cy="1982788"/>
          </a:xfrm>
          <a:prstGeom prst="rect">
            <a:avLst/>
          </a:prstGeom>
          <a:noFill/>
          <a:ln w="12700">
            <a:solidFill>
              <a:schemeClr val="tx1"/>
            </a:solidFill>
            <a:miter lim="800000"/>
            <a:headEnd/>
            <a:tailEnd/>
          </a:ln>
        </p:spPr>
      </p:pic>
      <p:sp>
        <p:nvSpPr>
          <p:cNvPr id="6" name="Rectangle 5"/>
          <p:cNvSpPr/>
          <p:nvPr/>
        </p:nvSpPr>
        <p:spPr>
          <a:xfrm>
            <a:off x="1600200" y="1002268"/>
            <a:ext cx="6477000" cy="369332"/>
          </a:xfrm>
          <a:prstGeom prst="rect">
            <a:avLst/>
          </a:prstGeom>
        </p:spPr>
        <p:txBody>
          <a:bodyPr wrap="square">
            <a:spAutoFit/>
          </a:bodyPr>
          <a:lstStyle/>
          <a:p>
            <a:r>
              <a:rPr lang="en-US" b="1" dirty="0" smtClean="0"/>
              <a:t>Display Control Module (DCM) Connectors and Function</a:t>
            </a:r>
            <a:endParaRPr lang="en-US" dirty="0"/>
          </a:p>
        </p:txBody>
      </p:sp>
      <p:sp>
        <p:nvSpPr>
          <p:cNvPr id="9" name="TextBox 8"/>
          <p:cNvSpPr txBox="1"/>
          <p:nvPr/>
        </p:nvSpPr>
        <p:spPr>
          <a:xfrm>
            <a:off x="228600" y="3657600"/>
            <a:ext cx="8827096" cy="3139321"/>
          </a:xfrm>
          <a:prstGeom prst="rect">
            <a:avLst/>
          </a:prstGeom>
          <a:noFill/>
        </p:spPr>
        <p:txBody>
          <a:bodyPr wrap="none" rtlCol="0">
            <a:spAutoFit/>
          </a:bodyPr>
          <a:lstStyle/>
          <a:p>
            <a:pPr>
              <a:buFont typeface="Arial" pitchFamily="34" charset="0"/>
              <a:buChar char="•"/>
            </a:pPr>
            <a:r>
              <a:rPr lang="en-US" b="1" dirty="0" smtClean="0">
                <a:latin typeface="Arial" pitchFamily="34" charset="0"/>
                <a:cs typeface="Arial" pitchFamily="34" charset="0"/>
              </a:rPr>
              <a:t>  Video out (A1J5) </a:t>
            </a:r>
            <a:r>
              <a:rPr lang="en-US" dirty="0" smtClean="0">
                <a:latin typeface="Arial" pitchFamily="34" charset="0"/>
                <a:cs typeface="Arial" pitchFamily="34" charset="0"/>
              </a:rPr>
              <a:t>– Provides video output to auxiliary equipment</a:t>
            </a:r>
          </a:p>
          <a:p>
            <a:endParaRPr lang="en-US" dirty="0" smtClean="0">
              <a:latin typeface="Arial" pitchFamily="34" charset="0"/>
              <a:cs typeface="Arial" pitchFamily="34" charset="0"/>
            </a:endParaRPr>
          </a:p>
          <a:p>
            <a:pPr>
              <a:buFont typeface="Arial" pitchFamily="34" charset="0"/>
              <a:buChar char="•"/>
            </a:pPr>
            <a:r>
              <a:rPr lang="en-US" b="1" dirty="0" smtClean="0">
                <a:latin typeface="Arial" pitchFamily="34" charset="0"/>
                <a:cs typeface="Arial" pitchFamily="34" charset="0"/>
              </a:rPr>
              <a:t>  Digital Interface (A1J4) </a:t>
            </a:r>
            <a:r>
              <a:rPr lang="en-US" dirty="0" smtClean="0">
                <a:latin typeface="Arial" pitchFamily="34" charset="0"/>
                <a:cs typeface="Arial" pitchFamily="34" charset="0"/>
              </a:rPr>
              <a:t>– Provides for external control of sensor assembly</a:t>
            </a:r>
          </a:p>
          <a:p>
            <a:endParaRPr lang="en-US" dirty="0" smtClean="0">
              <a:latin typeface="Arial" pitchFamily="34" charset="0"/>
              <a:cs typeface="Arial" pitchFamily="34" charset="0"/>
            </a:endParaRPr>
          </a:p>
          <a:p>
            <a:pPr>
              <a:buFont typeface="Arial" pitchFamily="34" charset="0"/>
              <a:buChar char="•"/>
            </a:pPr>
            <a:r>
              <a:rPr lang="en-US" b="1" dirty="0" smtClean="0">
                <a:latin typeface="Arial" pitchFamily="34" charset="0"/>
                <a:cs typeface="Arial" pitchFamily="34" charset="0"/>
              </a:rPr>
              <a:t>  Sensor (A1J2) </a:t>
            </a:r>
            <a:r>
              <a:rPr lang="en-US" dirty="0" smtClean="0">
                <a:latin typeface="Arial" pitchFamily="34" charset="0"/>
                <a:cs typeface="Arial" pitchFamily="34" charset="0"/>
              </a:rPr>
              <a:t>– Provides power input to sensor assembly</a:t>
            </a:r>
          </a:p>
          <a:p>
            <a:endParaRPr lang="en-US" dirty="0" smtClean="0">
              <a:latin typeface="Arial" pitchFamily="34" charset="0"/>
              <a:cs typeface="Arial" pitchFamily="34" charset="0"/>
            </a:endParaRPr>
          </a:p>
          <a:p>
            <a:pPr>
              <a:buFont typeface="Arial" pitchFamily="34" charset="0"/>
              <a:buChar char="•"/>
            </a:pPr>
            <a:r>
              <a:rPr lang="en-US" b="1" dirty="0" smtClean="0">
                <a:latin typeface="Arial" pitchFamily="34" charset="0"/>
                <a:cs typeface="Arial" pitchFamily="34" charset="0"/>
              </a:rPr>
              <a:t>  Ext Video In (A1J3) </a:t>
            </a:r>
            <a:r>
              <a:rPr lang="en-US" dirty="0" smtClean="0">
                <a:latin typeface="Arial" pitchFamily="34" charset="0"/>
                <a:cs typeface="Arial" pitchFamily="34" charset="0"/>
              </a:rPr>
              <a:t>– Provides for input of external video to display</a:t>
            </a:r>
          </a:p>
          <a:p>
            <a:endParaRPr lang="en-US" dirty="0" smtClean="0">
              <a:latin typeface="Arial" pitchFamily="34" charset="0"/>
              <a:cs typeface="Arial" pitchFamily="34" charset="0"/>
            </a:endParaRPr>
          </a:p>
          <a:p>
            <a:pPr>
              <a:buFont typeface="Arial" pitchFamily="34" charset="0"/>
              <a:buChar char="•"/>
            </a:pPr>
            <a:r>
              <a:rPr lang="en-US" b="1" dirty="0" smtClean="0">
                <a:latin typeface="Arial" pitchFamily="34" charset="0"/>
                <a:cs typeface="Arial" pitchFamily="34" charset="0"/>
              </a:rPr>
              <a:t>  Ext Video Out (A1J6) </a:t>
            </a:r>
            <a:r>
              <a:rPr lang="en-US" dirty="0" smtClean="0">
                <a:latin typeface="Arial" pitchFamily="34" charset="0"/>
                <a:cs typeface="Arial" pitchFamily="34" charset="0"/>
              </a:rPr>
              <a:t>– Provides for output of display video to auxiliary equipment</a:t>
            </a:r>
          </a:p>
          <a:p>
            <a:endParaRPr lang="en-US" dirty="0" smtClean="0">
              <a:latin typeface="Arial" pitchFamily="34" charset="0"/>
              <a:cs typeface="Arial" pitchFamily="34" charset="0"/>
            </a:endParaRPr>
          </a:p>
          <a:p>
            <a:pPr>
              <a:buFont typeface="Arial" pitchFamily="34" charset="0"/>
              <a:buChar char="•"/>
            </a:pPr>
            <a:r>
              <a:rPr lang="en-US" b="1" dirty="0" smtClean="0">
                <a:latin typeface="Arial" pitchFamily="34" charset="0"/>
                <a:cs typeface="Arial" pitchFamily="34" charset="0"/>
              </a:rPr>
              <a:t>  Power (A1J1) </a:t>
            </a:r>
            <a:r>
              <a:rPr lang="en-US" dirty="0" smtClean="0">
                <a:latin typeface="Arial" pitchFamily="34" charset="0"/>
                <a:cs typeface="Arial" pitchFamily="34" charset="0"/>
              </a:rPr>
              <a:t>– Provides power input to display</a:t>
            </a:r>
            <a:endParaRPr lang="en-US" dirty="0">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33</a:t>
            </a:fld>
            <a:endParaRPr lang="en-US" dirty="0"/>
          </a:p>
        </p:txBody>
      </p:sp>
      <p:sp>
        <p:nvSpPr>
          <p:cNvPr id="4" name="Rectangle 3"/>
          <p:cNvSpPr/>
          <p:nvPr/>
        </p:nvSpPr>
        <p:spPr>
          <a:xfrm>
            <a:off x="3787169" y="1447800"/>
            <a:ext cx="1569660" cy="646331"/>
          </a:xfrm>
          <a:prstGeom prst="rect">
            <a:avLst/>
          </a:prstGeom>
        </p:spPr>
        <p:txBody>
          <a:bodyPr wrap="none">
            <a:spAutoFit/>
          </a:bodyPr>
          <a:lstStyle/>
          <a:p>
            <a:pPr algn="ctr"/>
            <a:r>
              <a:rPr lang="en-US" sz="3600" dirty="0" smtClean="0">
                <a:latin typeface="Arial" pitchFamily="34" charset="0"/>
                <a:cs typeface="Arial" pitchFamily="34" charset="0"/>
              </a:rPr>
              <a:t>ELO C</a:t>
            </a:r>
            <a:endParaRPr lang="en-US" sz="3600" dirty="0">
              <a:latin typeface="Arial" pitchFamily="34" charset="0"/>
              <a:cs typeface="Arial" pitchFamily="34" charset="0"/>
            </a:endParaRPr>
          </a:p>
        </p:txBody>
      </p:sp>
      <p:graphicFrame>
        <p:nvGraphicFramePr>
          <p:cNvPr id="5" name="Table 4"/>
          <p:cNvGraphicFramePr>
            <a:graphicFrameLocks noGrp="1"/>
          </p:cNvGraphicFramePr>
          <p:nvPr/>
        </p:nvGraphicFramePr>
        <p:xfrm>
          <a:off x="609600" y="2999422"/>
          <a:ext cx="7848600" cy="2072640"/>
        </p:xfrm>
        <a:graphic>
          <a:graphicData uri="http://schemas.openxmlformats.org/drawingml/2006/table">
            <a:tbl>
              <a:tblPr/>
              <a:tblGrid>
                <a:gridCol w="1490044"/>
                <a:gridCol w="160387"/>
                <a:gridCol w="6198169"/>
              </a:tblGrid>
              <a:tr h="188595">
                <a:tc>
                  <a:txBody>
                    <a:bodyPr/>
                    <a:lstStyle/>
                    <a:p>
                      <a:pPr marL="0" marR="0">
                        <a:spcBef>
                          <a:spcPts val="0"/>
                        </a:spcBef>
                        <a:spcAft>
                          <a:spcPts val="600"/>
                        </a:spcAft>
                      </a:pPr>
                      <a:r>
                        <a:rPr lang="en-US" sz="1800" b="1" dirty="0" smtClean="0">
                          <a:latin typeface="Arial"/>
                          <a:ea typeface="Times New Roman"/>
                          <a:cs typeface="Times New Roman"/>
                        </a:rPr>
                        <a:t>ACTION:</a:t>
                      </a:r>
                      <a:endParaRPr lang="en-US" sz="1800" b="1" dirty="0">
                        <a:latin typeface="Calibri"/>
                        <a:ea typeface="Times New Roman"/>
                        <a:cs typeface="Times New Roman"/>
                      </a:endParaRPr>
                    </a:p>
                  </a:txBody>
                  <a:tcPr marL="73025" marR="73025" marT="0" marB="0">
                    <a:lnL>
                      <a:noFill/>
                    </a:lnL>
                    <a:lnR>
                      <a:noFill/>
                    </a:lnR>
                    <a:lnT>
                      <a:noFill/>
                    </a:lnT>
                    <a:lnB>
                      <a:noFill/>
                    </a:lnB>
                  </a:tcPr>
                </a:tc>
                <a:tc gridSpan="2">
                  <a:txBody>
                    <a:bodyPr/>
                    <a:lstStyle/>
                    <a:p>
                      <a:pPr marL="168275" marR="0" indent="0">
                        <a:spcBef>
                          <a:spcPts val="0"/>
                        </a:spcBef>
                        <a:spcAft>
                          <a:spcPts val="600"/>
                        </a:spcAft>
                      </a:pPr>
                      <a:r>
                        <a:rPr lang="en-US" sz="1800" b="0" dirty="0">
                          <a:latin typeface="Arial"/>
                          <a:ea typeface="Times New Roman"/>
                          <a:cs typeface="Times New Roman"/>
                        </a:rPr>
                        <a:t>Identify the </a:t>
                      </a:r>
                      <a:r>
                        <a:rPr lang="en-US" sz="1800" b="0" dirty="0" smtClean="0">
                          <a:latin typeface="Arial"/>
                          <a:ea typeface="Times New Roman"/>
                          <a:cs typeface="Times New Roman"/>
                        </a:rPr>
                        <a:t>basic</a:t>
                      </a:r>
                      <a:r>
                        <a:rPr lang="en-US" sz="1800" b="0" baseline="0" dirty="0" smtClean="0">
                          <a:latin typeface="Arial"/>
                          <a:ea typeface="Times New Roman"/>
                          <a:cs typeface="Times New Roman"/>
                        </a:rPr>
                        <a:t> thermal theory</a:t>
                      </a:r>
                      <a:r>
                        <a:rPr lang="en-US" sz="1800" b="0" dirty="0" smtClean="0">
                          <a:latin typeface="Arial"/>
                          <a:ea typeface="Times New Roman"/>
                          <a:cs typeface="Times New Roman"/>
                        </a:rPr>
                        <a:t> </a:t>
                      </a:r>
                      <a:r>
                        <a:rPr lang="en-US" sz="1800" b="0" dirty="0">
                          <a:latin typeface="Arial"/>
                          <a:ea typeface="Times New Roman"/>
                          <a:cs typeface="Times New Roman"/>
                        </a:rPr>
                        <a:t>of the AN/VAS-5A </a:t>
                      </a:r>
                      <a:r>
                        <a:rPr lang="en-US" sz="1800" b="0" dirty="0" smtClean="0">
                          <a:latin typeface="Arial"/>
                          <a:ea typeface="Times New Roman"/>
                          <a:cs typeface="Times New Roman"/>
                        </a:rPr>
                        <a:t>DVE</a:t>
                      </a:r>
                    </a:p>
                    <a:p>
                      <a:pPr marL="168275" marR="0" indent="0">
                        <a:spcBef>
                          <a:spcPts val="0"/>
                        </a:spcBef>
                        <a:spcAft>
                          <a:spcPts val="600"/>
                        </a:spcAft>
                      </a:pPr>
                      <a:endParaRPr lang="en-US" sz="1800" b="1" dirty="0">
                        <a:latin typeface="Times New Roman"/>
                        <a:ea typeface="Times New Roman"/>
                        <a:cs typeface="Times New Roman"/>
                      </a:endParaRPr>
                    </a:p>
                  </a:txBody>
                  <a:tcPr marL="73025" marR="73025" marT="0" marB="0">
                    <a:lnL>
                      <a:noFill/>
                    </a:lnL>
                    <a:lnR>
                      <a:noFill/>
                    </a:lnR>
                    <a:lnT>
                      <a:noFill/>
                    </a:lnT>
                    <a:lnB>
                      <a:noFill/>
                    </a:lnB>
                  </a:tcPr>
                </a:tc>
                <a:tc hMerge="1">
                  <a:txBody>
                    <a:bodyPr/>
                    <a:lstStyle/>
                    <a:p>
                      <a:endParaRPr lang="en-US"/>
                    </a:p>
                  </a:txBody>
                  <a:tcPr/>
                </a:tc>
              </a:tr>
              <a:tr h="228600">
                <a:tc gridSpan="2">
                  <a:txBody>
                    <a:bodyPr/>
                    <a:lstStyle/>
                    <a:p>
                      <a:pPr marL="0" marR="0">
                        <a:spcBef>
                          <a:spcPts val="0"/>
                        </a:spcBef>
                        <a:spcAft>
                          <a:spcPts val="0"/>
                        </a:spcAft>
                      </a:pPr>
                      <a:r>
                        <a:rPr lang="en-US" sz="1800" b="1" dirty="0" smtClean="0">
                          <a:latin typeface="Arial"/>
                          <a:ea typeface="Times New Roman"/>
                          <a:cs typeface="Times New Roman"/>
                        </a:rPr>
                        <a:t>CONDITION:</a:t>
                      </a:r>
                      <a:endParaRPr lang="en-US" sz="1800" b="1" dirty="0">
                        <a:latin typeface="Calibri"/>
                        <a:ea typeface="Times New Roman"/>
                        <a:cs typeface="Times New Roman"/>
                      </a:endParaRPr>
                    </a:p>
                  </a:txBody>
                  <a:tcPr marL="73025" marR="73025" marT="0" marB="0">
                    <a:lnL>
                      <a:noFill/>
                    </a:lnL>
                    <a:lnR>
                      <a:noFill/>
                    </a:lnR>
                    <a:lnT>
                      <a:noFill/>
                    </a:lnT>
                    <a:lnB>
                      <a:noFill/>
                    </a:lnB>
                  </a:tcPr>
                </a:tc>
                <a:tc hMerge="1">
                  <a:txBody>
                    <a:bodyPr/>
                    <a:lstStyle/>
                    <a:p>
                      <a:endParaRPr lang="en-US"/>
                    </a:p>
                  </a:txBody>
                  <a:tcPr/>
                </a:tc>
                <a:tc>
                  <a:txBody>
                    <a:bodyPr/>
                    <a:lstStyle/>
                    <a:p>
                      <a:pPr marL="0" marR="0">
                        <a:spcBef>
                          <a:spcPts val="0"/>
                        </a:spcBef>
                        <a:spcAft>
                          <a:spcPts val="600"/>
                        </a:spcAft>
                      </a:pPr>
                      <a:r>
                        <a:rPr lang="en-US" sz="1800" dirty="0">
                          <a:latin typeface="Arial"/>
                          <a:ea typeface="Times New Roman"/>
                          <a:cs typeface="Times New Roman"/>
                        </a:rPr>
                        <a:t>In a classroom environment, given a DVE training device, TM 11-5855-311-12&amp;P-2 </a:t>
                      </a:r>
                      <a:endParaRPr lang="en-US" sz="1800" dirty="0" smtClean="0">
                        <a:latin typeface="Arial"/>
                        <a:ea typeface="Times New Roman"/>
                        <a:cs typeface="Times New Roman"/>
                      </a:endParaRPr>
                    </a:p>
                    <a:p>
                      <a:pPr marL="0" marR="0">
                        <a:spcBef>
                          <a:spcPts val="0"/>
                        </a:spcBef>
                        <a:spcAft>
                          <a:spcPts val="600"/>
                        </a:spcAft>
                      </a:pPr>
                      <a:endParaRPr lang="en-US" sz="1800" dirty="0">
                        <a:latin typeface="Calibri"/>
                        <a:ea typeface="Times New Roman"/>
                        <a:cs typeface="Times New Roman"/>
                      </a:endParaRPr>
                    </a:p>
                  </a:txBody>
                  <a:tcPr marL="73025" marR="73025" marT="0" marB="0">
                    <a:lnL>
                      <a:noFill/>
                    </a:lnL>
                    <a:lnR>
                      <a:noFill/>
                    </a:lnR>
                    <a:lnT>
                      <a:noFill/>
                    </a:lnT>
                    <a:lnB>
                      <a:noFill/>
                    </a:lnB>
                  </a:tcPr>
                </a:tc>
              </a:tr>
              <a:tr h="365760">
                <a:tc gridSpan="2">
                  <a:txBody>
                    <a:bodyPr/>
                    <a:lstStyle/>
                    <a:p>
                      <a:pPr marL="0" marR="0">
                        <a:spcBef>
                          <a:spcPts val="0"/>
                        </a:spcBef>
                        <a:spcAft>
                          <a:spcPts val="0"/>
                        </a:spcAft>
                      </a:pPr>
                      <a:r>
                        <a:rPr lang="en-US" sz="1800" b="1" dirty="0" smtClean="0">
                          <a:latin typeface="Arial"/>
                          <a:ea typeface="Times New Roman"/>
                          <a:cs typeface="Times New Roman"/>
                        </a:rPr>
                        <a:t>STANDARD:</a:t>
                      </a:r>
                      <a:endParaRPr lang="en-US" sz="1800" b="1" dirty="0">
                        <a:latin typeface="Calibri"/>
                        <a:ea typeface="Times New Roman"/>
                        <a:cs typeface="Times New Roman"/>
                      </a:endParaRPr>
                    </a:p>
                  </a:txBody>
                  <a:tcPr marL="73025" marR="73025" marT="0" marB="0">
                    <a:lnL>
                      <a:noFill/>
                    </a:lnL>
                    <a:lnR>
                      <a:noFill/>
                    </a:lnR>
                    <a:lnT>
                      <a:noFill/>
                    </a:lnT>
                    <a:lnB>
                      <a:noFill/>
                    </a:lnB>
                  </a:tcPr>
                </a:tc>
                <a:tc hMerge="1">
                  <a:txBody>
                    <a:bodyPr/>
                    <a:lstStyle/>
                    <a:p>
                      <a:endParaRPr lang="en-US"/>
                    </a:p>
                  </a:txBody>
                  <a:tcPr/>
                </a:tc>
                <a:tc>
                  <a:txBody>
                    <a:bodyPr/>
                    <a:lstStyle/>
                    <a:p>
                      <a:pPr marL="0" marR="0">
                        <a:spcBef>
                          <a:spcPts val="0"/>
                        </a:spcBef>
                        <a:spcAft>
                          <a:spcPts val="600"/>
                        </a:spcAft>
                      </a:pPr>
                      <a:r>
                        <a:rPr lang="en-US" sz="1800" dirty="0">
                          <a:latin typeface="Arial"/>
                          <a:ea typeface="Times New Roman"/>
                          <a:cs typeface="Times New Roman"/>
                        </a:rPr>
                        <a:t>Identify </a:t>
                      </a:r>
                      <a:r>
                        <a:rPr lang="en-US" sz="1800" dirty="0" smtClean="0">
                          <a:latin typeface="Arial"/>
                          <a:ea typeface="Times New Roman"/>
                          <a:cs typeface="Times New Roman"/>
                        </a:rPr>
                        <a:t>the</a:t>
                      </a:r>
                      <a:r>
                        <a:rPr lang="en-US" sz="1800" baseline="0" dirty="0" smtClean="0">
                          <a:latin typeface="Arial"/>
                          <a:ea typeface="Times New Roman"/>
                          <a:cs typeface="Times New Roman"/>
                        </a:rPr>
                        <a:t> basic thermal theory</a:t>
                      </a:r>
                      <a:r>
                        <a:rPr lang="en-US" sz="1800" dirty="0" smtClean="0">
                          <a:latin typeface="Arial"/>
                          <a:ea typeface="Times New Roman"/>
                          <a:cs typeface="Times New Roman"/>
                        </a:rPr>
                        <a:t> </a:t>
                      </a:r>
                      <a:r>
                        <a:rPr lang="en-US" sz="1800" dirty="0">
                          <a:latin typeface="Arial"/>
                          <a:ea typeface="Times New Roman"/>
                          <a:cs typeface="Times New Roman"/>
                        </a:rPr>
                        <a:t>of the </a:t>
                      </a:r>
                      <a:r>
                        <a:rPr lang="en-US" sz="1800" dirty="0" smtClean="0">
                          <a:latin typeface="Arial"/>
                          <a:ea typeface="Times New Roman"/>
                          <a:cs typeface="Times New Roman"/>
                        </a:rPr>
                        <a:t>AN/VAS-5A</a:t>
                      </a:r>
                      <a:r>
                        <a:rPr lang="en-US" sz="1800" baseline="0" dirty="0" smtClean="0">
                          <a:latin typeface="Arial"/>
                          <a:ea typeface="Times New Roman"/>
                          <a:cs typeface="Times New Roman"/>
                        </a:rPr>
                        <a:t> </a:t>
                      </a:r>
                      <a:r>
                        <a:rPr lang="en-US" sz="1800" dirty="0" smtClean="0">
                          <a:latin typeface="Arial"/>
                          <a:ea typeface="Times New Roman"/>
                          <a:cs typeface="Times New Roman"/>
                        </a:rPr>
                        <a:t>DVE </a:t>
                      </a:r>
                      <a:r>
                        <a:rPr lang="en-US" sz="1800" dirty="0">
                          <a:latin typeface="Arial"/>
                          <a:ea typeface="Times New Roman"/>
                          <a:cs typeface="Times New Roman"/>
                        </a:rPr>
                        <a:t>IAW the operator manual</a:t>
                      </a:r>
                      <a:endParaRPr lang="en-US" sz="1800" dirty="0">
                        <a:latin typeface="Calibri"/>
                        <a:ea typeface="Times New Roman"/>
                        <a:cs typeface="Times New Roman"/>
                      </a:endParaRPr>
                    </a:p>
                  </a:txBody>
                  <a:tcPr marL="73025" marR="73025" marT="0" marB="0">
                    <a:lnL>
                      <a:noFill/>
                    </a:lnL>
                    <a:lnR>
                      <a:noFill/>
                    </a:lnR>
                    <a:lnT>
                      <a:noFill/>
                    </a:lnT>
                    <a:lnB>
                      <a:noFill/>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34</a:t>
            </a:fld>
            <a:endParaRPr lang="en-US" dirty="0"/>
          </a:p>
        </p:txBody>
      </p:sp>
      <p:pic>
        <p:nvPicPr>
          <p:cNvPr id="4" name="Picture 3" descr="TI updated"/>
          <p:cNvPicPr>
            <a:picLocks noChangeAspect="1" noChangeArrowheads="1"/>
          </p:cNvPicPr>
          <p:nvPr/>
        </p:nvPicPr>
        <p:blipFill>
          <a:blip r:embed="rId2" cstate="print"/>
          <a:srcRect/>
          <a:stretch>
            <a:fillRect/>
          </a:stretch>
        </p:blipFill>
        <p:spPr bwMode="auto">
          <a:xfrm>
            <a:off x="209550" y="1828799"/>
            <a:ext cx="4957763" cy="2779713"/>
          </a:xfrm>
          <a:prstGeom prst="rect">
            <a:avLst/>
          </a:prstGeom>
          <a:noFill/>
          <a:ln w="9525">
            <a:noFill/>
            <a:miter lim="800000"/>
            <a:headEnd/>
            <a:tailEnd/>
          </a:ln>
        </p:spPr>
      </p:pic>
      <p:pic>
        <p:nvPicPr>
          <p:cNvPr id="5" name="Picture 2" descr="Thermal Image 1"/>
          <p:cNvPicPr>
            <a:picLocks noChangeAspect="1" noChangeArrowheads="1"/>
          </p:cNvPicPr>
          <p:nvPr/>
        </p:nvPicPr>
        <p:blipFill>
          <a:blip r:embed="rId3" cstate="print"/>
          <a:srcRect/>
          <a:stretch>
            <a:fillRect/>
          </a:stretch>
        </p:blipFill>
        <p:spPr bwMode="auto">
          <a:xfrm>
            <a:off x="3798888" y="3505200"/>
            <a:ext cx="5097462" cy="2952750"/>
          </a:xfrm>
          <a:prstGeom prst="rect">
            <a:avLst/>
          </a:prstGeom>
          <a:noFill/>
          <a:ln w="9525">
            <a:noFill/>
            <a:miter lim="800000"/>
            <a:headEnd/>
            <a:tailEnd/>
          </a:ln>
        </p:spPr>
      </p:pic>
      <p:sp>
        <p:nvSpPr>
          <p:cNvPr id="6" name="TextBox 5"/>
          <p:cNvSpPr txBox="1"/>
          <p:nvPr/>
        </p:nvSpPr>
        <p:spPr>
          <a:xfrm>
            <a:off x="3447691" y="1066800"/>
            <a:ext cx="2433359" cy="369332"/>
          </a:xfrm>
          <a:prstGeom prst="rect">
            <a:avLst/>
          </a:prstGeom>
          <a:noFill/>
        </p:spPr>
        <p:txBody>
          <a:bodyPr wrap="none" rtlCol="0">
            <a:spAutoFit/>
          </a:bodyPr>
          <a:lstStyle/>
          <a:p>
            <a:pPr algn="ctr"/>
            <a:r>
              <a:rPr lang="en-US" dirty="0" smtClean="0">
                <a:latin typeface="Arial" pitchFamily="34" charset="0"/>
                <a:cs typeface="Arial" pitchFamily="34" charset="0"/>
              </a:rPr>
              <a:t>Basic Thermal Theory</a:t>
            </a:r>
            <a:endParaRPr lang="en-US" dirty="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35</a:t>
            </a:fld>
            <a:endParaRPr lang="en-US" dirty="0"/>
          </a:p>
        </p:txBody>
      </p:sp>
      <p:sp>
        <p:nvSpPr>
          <p:cNvPr id="4" name="Rectangle 3"/>
          <p:cNvSpPr/>
          <p:nvPr/>
        </p:nvSpPr>
        <p:spPr>
          <a:xfrm>
            <a:off x="457200" y="1981200"/>
            <a:ext cx="8229600" cy="4247317"/>
          </a:xfrm>
          <a:prstGeom prst="rect">
            <a:avLst/>
          </a:prstGeom>
        </p:spPr>
        <p:txBody>
          <a:bodyPr wrap="square">
            <a:spAutoFit/>
          </a:bodyPr>
          <a:lstStyle/>
          <a:p>
            <a:pPr>
              <a:defRPr/>
            </a:pPr>
            <a:r>
              <a:rPr lang="en-US" u="sng" dirty="0" smtClean="0">
                <a:latin typeface="Arial" pitchFamily="34" charset="0"/>
                <a:cs typeface="Arial" pitchFamily="34" charset="0"/>
                <a:hlinkClick r:id="rId2" action="ppaction://hlinkfile"/>
              </a:rPr>
              <a:t>Night Vision Devices </a:t>
            </a:r>
            <a:r>
              <a:rPr lang="en-US" dirty="0" smtClean="0">
                <a:latin typeface="Arial" pitchFamily="34" charset="0"/>
                <a:cs typeface="Arial" pitchFamily="34" charset="0"/>
              </a:rPr>
              <a:t>(NVD’s) allow you to see objects in both the Visible and Near-Infrared spectrum </a:t>
            </a:r>
          </a:p>
          <a:p>
            <a:pPr>
              <a:defRPr/>
            </a:pPr>
            <a:endParaRPr lang="en-US" dirty="0" smtClean="0">
              <a:latin typeface="Arial" pitchFamily="34" charset="0"/>
              <a:cs typeface="Arial" pitchFamily="34" charset="0"/>
            </a:endParaRPr>
          </a:p>
          <a:p>
            <a:pPr>
              <a:defRPr/>
            </a:pPr>
            <a:r>
              <a:rPr lang="en-US" b="1" dirty="0" smtClean="0">
                <a:latin typeface="Arial" pitchFamily="34" charset="0"/>
                <a:cs typeface="Arial" pitchFamily="34" charset="0"/>
              </a:rPr>
              <a:t>NVD’s require ambient light </a:t>
            </a:r>
            <a:r>
              <a:rPr lang="en-US" dirty="0" smtClean="0">
                <a:latin typeface="Arial" pitchFamily="34" charset="0"/>
                <a:cs typeface="Arial" pitchFamily="34" charset="0"/>
              </a:rPr>
              <a:t>to operate and are not designed to provide drivers the ability to see through environmental conditions</a:t>
            </a:r>
          </a:p>
          <a:p>
            <a:pPr>
              <a:defRPr/>
            </a:pPr>
            <a:endParaRPr lang="en-US" dirty="0" smtClean="0">
              <a:latin typeface="Arial" pitchFamily="34" charset="0"/>
              <a:cs typeface="Arial" pitchFamily="34" charset="0"/>
            </a:endParaRPr>
          </a:p>
          <a:p>
            <a:pPr>
              <a:defRPr/>
            </a:pPr>
            <a:r>
              <a:rPr lang="en-US" b="1" dirty="0" smtClean="0">
                <a:latin typeface="Arial" pitchFamily="34" charset="0"/>
                <a:cs typeface="Arial" pitchFamily="34" charset="0"/>
              </a:rPr>
              <a:t>DVE does not require ambient light </a:t>
            </a:r>
            <a:r>
              <a:rPr lang="en-US" dirty="0" smtClean="0">
                <a:latin typeface="Arial" pitchFamily="34" charset="0"/>
                <a:cs typeface="Arial" pitchFamily="34" charset="0"/>
              </a:rPr>
              <a:t>and is intended for vehicle operators to see through environmental obscurants, including rain, smoke, fog, haze, etc</a:t>
            </a:r>
          </a:p>
          <a:p>
            <a:pPr>
              <a:defRPr/>
            </a:pP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DVE allows the Operator to see objects in the Thermal-Infrared spectrum, which does not use light, just thermal energy</a:t>
            </a:r>
          </a:p>
          <a:p>
            <a:pPr>
              <a:defRPr/>
            </a:pP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The key difference between Thermal-IR (DVE-FOS) and Near-IR (NVD’s) is that Thermal-IR energy is </a:t>
            </a:r>
            <a:r>
              <a:rPr lang="en-US" b="1" dirty="0" smtClean="0">
                <a:latin typeface="Arial" pitchFamily="34" charset="0"/>
                <a:cs typeface="Arial" pitchFamily="34" charset="0"/>
              </a:rPr>
              <a:t>Emitted</a:t>
            </a:r>
            <a:r>
              <a:rPr lang="en-US" dirty="0" smtClean="0">
                <a:latin typeface="Arial" pitchFamily="34" charset="0"/>
                <a:cs typeface="Arial" pitchFamily="34" charset="0"/>
              </a:rPr>
              <a:t> by an object instead of </a:t>
            </a:r>
            <a:r>
              <a:rPr lang="en-US" b="1" dirty="0" smtClean="0">
                <a:latin typeface="Arial" pitchFamily="34" charset="0"/>
                <a:cs typeface="Arial" pitchFamily="34" charset="0"/>
              </a:rPr>
              <a:t>Reflected</a:t>
            </a:r>
            <a:r>
              <a:rPr lang="en-US" dirty="0" smtClean="0">
                <a:latin typeface="Arial" pitchFamily="34" charset="0"/>
                <a:cs typeface="Arial" pitchFamily="34" charset="0"/>
              </a:rPr>
              <a:t> off an object</a:t>
            </a:r>
            <a:endParaRPr lang="en-US" dirty="0">
              <a:solidFill>
                <a:srgbClr val="FF0000"/>
              </a:solidFill>
            </a:endParaRPr>
          </a:p>
        </p:txBody>
      </p:sp>
      <p:sp>
        <p:nvSpPr>
          <p:cNvPr id="5" name="TextBox 4"/>
          <p:cNvSpPr txBox="1"/>
          <p:nvPr/>
        </p:nvSpPr>
        <p:spPr>
          <a:xfrm>
            <a:off x="2082056" y="1066800"/>
            <a:ext cx="5164619" cy="646331"/>
          </a:xfrm>
          <a:prstGeom prst="rect">
            <a:avLst/>
          </a:prstGeom>
          <a:noFill/>
        </p:spPr>
        <p:txBody>
          <a:bodyPr wrap="none" rtlCol="0">
            <a:spAutoFit/>
          </a:bodyPr>
          <a:lstStyle/>
          <a:p>
            <a:pPr algn="ctr"/>
            <a:r>
              <a:rPr lang="en-US" dirty="0" smtClean="0">
                <a:latin typeface="Arial" pitchFamily="34" charset="0"/>
                <a:cs typeface="Arial" pitchFamily="34" charset="0"/>
              </a:rPr>
              <a:t>THERMAL IMAGING SYSTEM (TIS) DVE-FOS </a:t>
            </a:r>
          </a:p>
          <a:p>
            <a:pPr algn="ct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36</a:t>
            </a:fld>
            <a:endParaRPr lang="en-US" dirty="0"/>
          </a:p>
        </p:txBody>
      </p:sp>
      <p:grpSp>
        <p:nvGrpSpPr>
          <p:cNvPr id="4" name="Group 13"/>
          <p:cNvGrpSpPr>
            <a:grpSpLocks/>
          </p:cNvGrpSpPr>
          <p:nvPr/>
        </p:nvGrpSpPr>
        <p:grpSpPr bwMode="auto">
          <a:xfrm>
            <a:off x="304800" y="1752600"/>
            <a:ext cx="8534400" cy="1828800"/>
            <a:chOff x="304800" y="2057400"/>
            <a:chExt cx="8534400" cy="1828800"/>
          </a:xfrm>
        </p:grpSpPr>
        <p:pic>
          <p:nvPicPr>
            <p:cNvPr id="5" name="Picture 4" descr="color image of LAV"/>
            <p:cNvPicPr>
              <a:picLocks noChangeAspect="1" noChangeArrowheads="1"/>
            </p:cNvPicPr>
            <p:nvPr/>
          </p:nvPicPr>
          <p:blipFill>
            <a:blip r:embed="rId2" cstate="print"/>
            <a:srcRect/>
            <a:stretch>
              <a:fillRect/>
            </a:stretch>
          </p:blipFill>
          <p:spPr bwMode="auto">
            <a:xfrm>
              <a:off x="304800" y="2057400"/>
              <a:ext cx="2606488" cy="1828800"/>
            </a:xfrm>
            <a:prstGeom prst="rect">
              <a:avLst/>
            </a:prstGeom>
            <a:noFill/>
            <a:ln w="9525">
              <a:solidFill>
                <a:schemeClr val="tx1"/>
              </a:solidFill>
              <a:miter lim="800000"/>
              <a:headEnd/>
              <a:tailEnd/>
            </a:ln>
          </p:spPr>
        </p:pic>
        <p:grpSp>
          <p:nvGrpSpPr>
            <p:cNvPr id="6" name="Group 9"/>
            <p:cNvGrpSpPr>
              <a:grpSpLocks/>
            </p:cNvGrpSpPr>
            <p:nvPr/>
          </p:nvGrpSpPr>
          <p:grpSpPr bwMode="auto">
            <a:xfrm>
              <a:off x="6324600" y="2057400"/>
              <a:ext cx="2514600" cy="1828800"/>
              <a:chOff x="6400800" y="1524000"/>
              <a:chExt cx="2176600" cy="1676400"/>
            </a:xfrm>
          </p:grpSpPr>
          <p:pic>
            <p:nvPicPr>
              <p:cNvPr id="8" name="Picture 8" descr="TIS Con"/>
              <p:cNvPicPr>
                <a:picLocks noChangeAspect="1" noChangeArrowheads="1"/>
              </p:cNvPicPr>
              <p:nvPr/>
            </p:nvPicPr>
            <p:blipFill>
              <a:blip r:embed="rId3" cstate="print"/>
              <a:srcRect/>
              <a:stretch>
                <a:fillRect/>
              </a:stretch>
            </p:blipFill>
            <p:spPr bwMode="auto">
              <a:xfrm>
                <a:off x="6400800" y="1524000"/>
                <a:ext cx="2176600" cy="1676400"/>
              </a:xfrm>
              <a:prstGeom prst="rect">
                <a:avLst/>
              </a:prstGeom>
              <a:noFill/>
              <a:ln w="9525">
                <a:noFill/>
                <a:miter lim="800000"/>
                <a:headEnd/>
                <a:tailEnd/>
              </a:ln>
            </p:spPr>
          </p:pic>
          <p:pic>
            <p:nvPicPr>
              <p:cNvPr id="9" name="Picture 3" descr="IR image of LAV wht hot cleaned up"/>
              <p:cNvPicPr>
                <a:picLocks noChangeAspect="1" noChangeArrowheads="1"/>
              </p:cNvPicPr>
              <p:nvPr/>
            </p:nvPicPr>
            <p:blipFill>
              <a:blip r:embed="rId4" cstate="print"/>
              <a:srcRect/>
              <a:stretch>
                <a:fillRect/>
              </a:stretch>
            </p:blipFill>
            <p:spPr bwMode="auto">
              <a:xfrm>
                <a:off x="6477000" y="1600200"/>
                <a:ext cx="1981200" cy="1295400"/>
              </a:xfrm>
              <a:prstGeom prst="rect">
                <a:avLst/>
              </a:prstGeom>
              <a:noFill/>
              <a:ln w="9525">
                <a:noFill/>
                <a:miter lim="800000"/>
                <a:headEnd/>
                <a:tailEnd/>
              </a:ln>
            </p:spPr>
          </p:pic>
        </p:grpSp>
        <p:pic>
          <p:nvPicPr>
            <p:cNvPr id="7" name="Picture 10" descr="Picture1.jpg"/>
            <p:cNvPicPr>
              <a:picLocks noChangeAspect="1"/>
            </p:cNvPicPr>
            <p:nvPr/>
          </p:nvPicPr>
          <p:blipFill>
            <a:blip r:embed="rId5" cstate="print"/>
            <a:srcRect/>
            <a:stretch>
              <a:fillRect/>
            </a:stretch>
          </p:blipFill>
          <p:spPr bwMode="auto">
            <a:xfrm>
              <a:off x="3276600" y="2057400"/>
              <a:ext cx="2862262" cy="1828800"/>
            </a:xfrm>
            <a:prstGeom prst="rect">
              <a:avLst/>
            </a:prstGeom>
            <a:noFill/>
            <a:ln w="9525">
              <a:solidFill>
                <a:schemeClr val="tx1"/>
              </a:solidFill>
              <a:miter lim="800000"/>
              <a:headEnd/>
              <a:tailEnd/>
            </a:ln>
          </p:spPr>
        </p:pic>
      </p:grpSp>
      <p:sp>
        <p:nvSpPr>
          <p:cNvPr id="10" name="Rectangle 9"/>
          <p:cNvSpPr/>
          <p:nvPr/>
        </p:nvSpPr>
        <p:spPr>
          <a:xfrm>
            <a:off x="304800" y="4097801"/>
            <a:ext cx="8534400" cy="1540999"/>
          </a:xfrm>
          <a:prstGeom prst="rect">
            <a:avLst/>
          </a:prstGeom>
        </p:spPr>
        <p:txBody>
          <a:bodyPr wrap="square">
            <a:spAutoFit/>
          </a:bodyPr>
          <a:lstStyle/>
          <a:p>
            <a:pPr defTabSz="915988">
              <a:spcBef>
                <a:spcPct val="41000"/>
              </a:spcBef>
              <a:defRPr/>
            </a:pPr>
            <a:r>
              <a:rPr lang="en-US" b="1" dirty="0" smtClean="0">
                <a:latin typeface="Arial" pitchFamily="34" charset="0"/>
                <a:cs typeface="Arial" pitchFamily="34" charset="0"/>
              </a:rPr>
              <a:t>A Thermal Imaging System:</a:t>
            </a:r>
          </a:p>
          <a:p>
            <a:pPr marL="804672" lvl="2" indent="-347472" defTabSz="915988">
              <a:spcBef>
                <a:spcPct val="41000"/>
              </a:spcBef>
              <a:buFont typeface="Arial" pitchFamily="34" charset="0"/>
              <a:buChar char="•"/>
              <a:defRPr/>
            </a:pPr>
            <a:r>
              <a:rPr lang="en-US" b="1" dirty="0" smtClean="0">
                <a:latin typeface="Arial" pitchFamily="34" charset="0"/>
                <a:cs typeface="Arial" pitchFamily="34" charset="0"/>
              </a:rPr>
              <a:t>Detects</a:t>
            </a:r>
            <a:r>
              <a:rPr lang="en-US" dirty="0" smtClean="0">
                <a:latin typeface="Arial" pitchFamily="34" charset="0"/>
                <a:cs typeface="Arial" pitchFamily="34" charset="0"/>
              </a:rPr>
              <a:t> IR energy</a:t>
            </a:r>
            <a:r>
              <a:rPr lang="en-US" b="1" dirty="0" smtClean="0">
                <a:latin typeface="Arial" pitchFamily="34" charset="0"/>
                <a:cs typeface="Arial" pitchFamily="34" charset="0"/>
              </a:rPr>
              <a:t> </a:t>
            </a:r>
            <a:r>
              <a:rPr lang="en-US" dirty="0" smtClean="0">
                <a:latin typeface="Arial" pitchFamily="34" charset="0"/>
                <a:cs typeface="Arial" pitchFamily="34" charset="0"/>
              </a:rPr>
              <a:t>radiation from scene</a:t>
            </a:r>
          </a:p>
          <a:p>
            <a:pPr marL="804672" lvl="2" indent="-347472" defTabSz="915988">
              <a:spcBef>
                <a:spcPct val="41000"/>
              </a:spcBef>
              <a:buFont typeface="Arial" pitchFamily="34" charset="0"/>
              <a:buChar char="•"/>
              <a:defRPr/>
            </a:pPr>
            <a:r>
              <a:rPr lang="en-US" b="1" dirty="0" smtClean="0">
                <a:latin typeface="Arial" pitchFamily="34" charset="0"/>
                <a:cs typeface="Arial" pitchFamily="34" charset="0"/>
              </a:rPr>
              <a:t>Converts</a:t>
            </a:r>
            <a:r>
              <a:rPr lang="en-US" dirty="0" smtClean="0">
                <a:latin typeface="Arial" pitchFamily="34" charset="0"/>
                <a:cs typeface="Arial" pitchFamily="34" charset="0"/>
              </a:rPr>
              <a:t> IR energy</a:t>
            </a:r>
            <a:r>
              <a:rPr lang="en-US" b="1" dirty="0" smtClean="0">
                <a:latin typeface="Arial" pitchFamily="34" charset="0"/>
                <a:cs typeface="Arial" pitchFamily="34" charset="0"/>
              </a:rPr>
              <a:t> </a:t>
            </a:r>
            <a:r>
              <a:rPr lang="en-US" dirty="0" smtClean="0">
                <a:latin typeface="Arial" pitchFamily="34" charset="0"/>
                <a:cs typeface="Arial" pitchFamily="34" charset="0"/>
              </a:rPr>
              <a:t>to corresponding electrical signals for processing</a:t>
            </a:r>
          </a:p>
          <a:p>
            <a:pPr marL="804672" lvl="2" indent="-347472" defTabSz="915988">
              <a:spcBef>
                <a:spcPct val="41000"/>
              </a:spcBef>
              <a:buFont typeface="Arial" pitchFamily="34" charset="0"/>
              <a:buChar char="•"/>
              <a:defRPr/>
            </a:pPr>
            <a:r>
              <a:rPr lang="en-US" b="1" dirty="0" smtClean="0">
                <a:latin typeface="Arial" pitchFamily="34" charset="0"/>
                <a:cs typeface="Arial" pitchFamily="34" charset="0"/>
              </a:rPr>
              <a:t>Generates</a:t>
            </a:r>
            <a:r>
              <a:rPr lang="en-US" dirty="0" smtClean="0">
                <a:latin typeface="Arial" pitchFamily="34" charset="0"/>
                <a:cs typeface="Arial" pitchFamily="34" charset="0"/>
              </a:rPr>
              <a:t> a visible image</a:t>
            </a:r>
            <a:r>
              <a:rPr lang="en-US" b="1" dirty="0" smtClean="0">
                <a:latin typeface="Arial" pitchFamily="34" charset="0"/>
                <a:cs typeface="Arial" pitchFamily="34" charset="0"/>
              </a:rPr>
              <a:t> </a:t>
            </a:r>
            <a:r>
              <a:rPr lang="en-US" dirty="0" smtClean="0">
                <a:latin typeface="Arial" pitchFamily="34" charset="0"/>
                <a:cs typeface="Arial" pitchFamily="34" charset="0"/>
              </a:rPr>
              <a:t>representative of the IR scene</a:t>
            </a:r>
            <a:endParaRPr lang="en-US" dirty="0">
              <a:latin typeface="Arial" pitchFamily="34" charset="0"/>
              <a:cs typeface="Arial" pitchFamily="34" charset="0"/>
            </a:endParaRPr>
          </a:p>
        </p:txBody>
      </p:sp>
      <p:sp>
        <p:nvSpPr>
          <p:cNvPr id="11" name="TextBox 10"/>
          <p:cNvSpPr txBox="1"/>
          <p:nvPr/>
        </p:nvSpPr>
        <p:spPr>
          <a:xfrm>
            <a:off x="2665549" y="1066800"/>
            <a:ext cx="3997633" cy="369332"/>
          </a:xfrm>
          <a:prstGeom prst="rect">
            <a:avLst/>
          </a:prstGeom>
          <a:noFill/>
        </p:spPr>
        <p:txBody>
          <a:bodyPr wrap="none" rtlCol="0">
            <a:spAutoFit/>
          </a:bodyPr>
          <a:lstStyle/>
          <a:p>
            <a:pPr algn="ctr"/>
            <a:r>
              <a:rPr lang="en-US" dirty="0" smtClean="0">
                <a:latin typeface="Arial" pitchFamily="34" charset="0"/>
                <a:cs typeface="Arial" pitchFamily="34" charset="0"/>
              </a:rPr>
              <a:t>THERMAL IMAGING SYSTEM (TIS) </a:t>
            </a:r>
            <a:endParaRPr lang="en-US" dirty="0">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37</a:t>
            </a:fld>
            <a:endParaRPr lang="en-US" dirty="0"/>
          </a:p>
        </p:txBody>
      </p:sp>
      <p:sp>
        <p:nvSpPr>
          <p:cNvPr id="4" name="Rectangle 3"/>
          <p:cNvSpPr/>
          <p:nvPr/>
        </p:nvSpPr>
        <p:spPr>
          <a:xfrm>
            <a:off x="152400" y="1633225"/>
            <a:ext cx="4572000" cy="2100575"/>
          </a:xfrm>
          <a:prstGeom prst="rect">
            <a:avLst/>
          </a:prstGeom>
        </p:spPr>
        <p:txBody>
          <a:bodyPr>
            <a:spAutoFit/>
          </a:bodyPr>
          <a:lstStyle/>
          <a:p>
            <a:pPr defTabSz="915988">
              <a:defRPr/>
            </a:pPr>
            <a:r>
              <a:rPr lang="en-US" b="1" dirty="0" smtClean="0">
                <a:latin typeface="Arial" pitchFamily="34" charset="0"/>
                <a:cs typeface="Arial" pitchFamily="34" charset="0"/>
              </a:rPr>
              <a:t>Passive system</a:t>
            </a:r>
          </a:p>
          <a:p>
            <a:pPr marL="804672" lvl="2" indent="-347472" defTabSz="915988">
              <a:spcBef>
                <a:spcPct val="5000"/>
              </a:spcBef>
              <a:buFont typeface="Arial" pitchFamily="34" charset="0"/>
              <a:buChar char="•"/>
              <a:defRPr/>
            </a:pPr>
            <a:r>
              <a:rPr lang="en-US" dirty="0" smtClean="0">
                <a:latin typeface="Arial" pitchFamily="34" charset="0"/>
                <a:cs typeface="Arial" pitchFamily="34" charset="0"/>
              </a:rPr>
              <a:t>Does not emit or transmit signals of any kind</a:t>
            </a:r>
          </a:p>
          <a:p>
            <a:pPr marL="804672" lvl="2" indent="-347472" defTabSz="915988">
              <a:spcBef>
                <a:spcPct val="5000"/>
              </a:spcBef>
              <a:buFont typeface="Arial" pitchFamily="34" charset="0"/>
              <a:buChar char="•"/>
              <a:defRPr/>
            </a:pPr>
            <a:r>
              <a:rPr lang="en-US" dirty="0" smtClean="0">
                <a:latin typeface="Arial" pitchFamily="34" charset="0"/>
                <a:cs typeface="Arial" pitchFamily="34" charset="0"/>
              </a:rPr>
              <a:t>Only collects IR energy from scene</a:t>
            </a:r>
          </a:p>
          <a:p>
            <a:pPr marL="804672" lvl="2" indent="-347472" defTabSz="915988">
              <a:spcBef>
                <a:spcPct val="5000"/>
              </a:spcBef>
              <a:buFont typeface="Arial" pitchFamily="34" charset="0"/>
              <a:buChar char="•"/>
              <a:defRPr/>
            </a:pPr>
            <a:endParaRPr lang="en-US" dirty="0" smtClean="0">
              <a:latin typeface="Arial" pitchFamily="34" charset="0"/>
              <a:cs typeface="Arial" pitchFamily="34" charset="0"/>
            </a:endParaRPr>
          </a:p>
          <a:p>
            <a:pPr defTabSz="915988">
              <a:spcBef>
                <a:spcPct val="5000"/>
              </a:spcBef>
              <a:defRPr/>
            </a:pPr>
            <a:r>
              <a:rPr lang="en-US" b="1" dirty="0" smtClean="0">
                <a:latin typeface="Arial" pitchFamily="34" charset="0"/>
                <a:cs typeface="Arial" pitchFamily="34" charset="0"/>
              </a:rPr>
              <a:t>Ignores visible light input</a:t>
            </a:r>
          </a:p>
          <a:p>
            <a:pPr marL="804672" lvl="2" indent="-347472" defTabSz="915988">
              <a:spcBef>
                <a:spcPct val="5000"/>
              </a:spcBef>
              <a:buFont typeface="Arial" pitchFamily="34" charset="0"/>
              <a:buChar char="•"/>
              <a:defRPr/>
            </a:pPr>
            <a:r>
              <a:rPr lang="en-US" dirty="0" smtClean="0">
                <a:latin typeface="Arial" pitchFamily="34" charset="0"/>
                <a:cs typeface="Arial" pitchFamily="34" charset="0"/>
              </a:rPr>
              <a:t>Only sensitive to IR energy</a:t>
            </a:r>
            <a:endParaRPr lang="en-US" dirty="0">
              <a:latin typeface="Arial" pitchFamily="34" charset="0"/>
              <a:cs typeface="Arial" pitchFamily="34" charset="0"/>
            </a:endParaRPr>
          </a:p>
        </p:txBody>
      </p:sp>
      <p:grpSp>
        <p:nvGrpSpPr>
          <p:cNvPr id="5" name="Group 10"/>
          <p:cNvGrpSpPr>
            <a:grpSpLocks/>
          </p:cNvGrpSpPr>
          <p:nvPr/>
        </p:nvGrpSpPr>
        <p:grpSpPr bwMode="auto">
          <a:xfrm>
            <a:off x="6477000" y="1905000"/>
            <a:ext cx="2438400" cy="4038600"/>
            <a:chOff x="6477000" y="1905000"/>
            <a:chExt cx="2438400" cy="4038600"/>
          </a:xfrm>
        </p:grpSpPr>
        <p:grpSp>
          <p:nvGrpSpPr>
            <p:cNvPr id="6" name="Group 16"/>
            <p:cNvGrpSpPr>
              <a:grpSpLocks/>
            </p:cNvGrpSpPr>
            <p:nvPr/>
          </p:nvGrpSpPr>
          <p:grpSpPr bwMode="auto">
            <a:xfrm>
              <a:off x="6477000" y="3810000"/>
              <a:ext cx="2438400" cy="2133600"/>
              <a:chOff x="6858000" y="3810000"/>
              <a:chExt cx="1797050" cy="1524000"/>
            </a:xfrm>
          </p:grpSpPr>
          <p:pic>
            <p:nvPicPr>
              <p:cNvPr id="8" name="Object 2"/>
              <p:cNvPicPr>
                <a:picLocks noChangeAspect="1" noChangeArrowheads="1"/>
              </p:cNvPicPr>
              <p:nvPr/>
            </p:nvPicPr>
            <p:blipFill>
              <a:blip r:embed="rId2" cstate="print"/>
              <a:srcRect/>
              <a:stretch>
                <a:fillRect/>
              </a:stretch>
            </p:blipFill>
            <p:spPr bwMode="auto">
              <a:xfrm>
                <a:off x="6858000" y="3810000"/>
                <a:ext cx="1797050" cy="1524000"/>
              </a:xfrm>
              <a:prstGeom prst="rect">
                <a:avLst/>
              </a:prstGeom>
              <a:noFill/>
              <a:ln w="9525">
                <a:solidFill>
                  <a:schemeClr val="bg1"/>
                </a:solidFill>
                <a:miter lim="800000"/>
                <a:headEnd/>
                <a:tailEnd/>
              </a:ln>
            </p:spPr>
          </p:pic>
          <p:pic>
            <p:nvPicPr>
              <p:cNvPr id="9" name="Picture 20" descr="Thermal Image 1"/>
              <p:cNvPicPr>
                <a:picLocks noChangeAspect="1" noChangeArrowheads="1"/>
              </p:cNvPicPr>
              <p:nvPr/>
            </p:nvPicPr>
            <p:blipFill>
              <a:blip r:embed="rId3" cstate="print"/>
              <a:srcRect/>
              <a:stretch>
                <a:fillRect/>
              </a:stretch>
            </p:blipFill>
            <p:spPr bwMode="auto">
              <a:xfrm>
                <a:off x="7010400" y="3886200"/>
                <a:ext cx="1522413" cy="1116012"/>
              </a:xfrm>
              <a:prstGeom prst="rect">
                <a:avLst/>
              </a:prstGeom>
              <a:noFill/>
              <a:ln w="9525">
                <a:noFill/>
                <a:miter lim="800000"/>
                <a:headEnd/>
                <a:tailEnd/>
              </a:ln>
            </p:spPr>
          </p:pic>
        </p:grpSp>
        <p:pic>
          <p:nvPicPr>
            <p:cNvPr id="7" name="Picture 9" descr="Picture1.jpg"/>
            <p:cNvPicPr>
              <a:picLocks noChangeAspect="1"/>
            </p:cNvPicPr>
            <p:nvPr/>
          </p:nvPicPr>
          <p:blipFill>
            <a:blip r:embed="rId4" cstate="print"/>
            <a:srcRect/>
            <a:stretch>
              <a:fillRect/>
            </a:stretch>
          </p:blipFill>
          <p:spPr bwMode="auto">
            <a:xfrm>
              <a:off x="6553200" y="1905000"/>
              <a:ext cx="2328863" cy="1857540"/>
            </a:xfrm>
            <a:prstGeom prst="rect">
              <a:avLst/>
            </a:prstGeom>
            <a:noFill/>
            <a:ln w="9525">
              <a:noFill/>
              <a:miter lim="800000"/>
              <a:headEnd/>
              <a:tailEnd/>
            </a:ln>
          </p:spPr>
        </p:pic>
      </p:grpSp>
      <p:sp>
        <p:nvSpPr>
          <p:cNvPr id="10" name="TextBox 9"/>
          <p:cNvSpPr txBox="1"/>
          <p:nvPr/>
        </p:nvSpPr>
        <p:spPr>
          <a:xfrm>
            <a:off x="2338536" y="1143000"/>
            <a:ext cx="4651658" cy="369332"/>
          </a:xfrm>
          <a:prstGeom prst="rect">
            <a:avLst/>
          </a:prstGeom>
          <a:noFill/>
        </p:spPr>
        <p:txBody>
          <a:bodyPr wrap="none" rtlCol="0">
            <a:spAutoFit/>
          </a:bodyPr>
          <a:lstStyle/>
          <a:p>
            <a:pPr algn="ctr"/>
            <a:r>
              <a:rPr lang="en-US" dirty="0" smtClean="0">
                <a:latin typeface="Arial" pitchFamily="34" charset="0"/>
                <a:cs typeface="Arial" pitchFamily="34" charset="0"/>
              </a:rPr>
              <a:t>THERMAL IMAGING SYSTEM (TIS) (cont.)</a:t>
            </a:r>
            <a:endParaRPr lang="en-US" dirty="0">
              <a:latin typeface="Arial" pitchFamily="34" charset="0"/>
              <a:cs typeface="Arial" pitchFamily="34" charset="0"/>
            </a:endParaRPr>
          </a:p>
        </p:txBody>
      </p:sp>
      <p:sp>
        <p:nvSpPr>
          <p:cNvPr id="11" name="Rectangle 10"/>
          <p:cNvSpPr/>
          <p:nvPr/>
        </p:nvSpPr>
        <p:spPr>
          <a:xfrm>
            <a:off x="228600" y="3886200"/>
            <a:ext cx="6019800" cy="1795876"/>
          </a:xfrm>
          <a:prstGeom prst="rect">
            <a:avLst/>
          </a:prstGeom>
        </p:spPr>
        <p:txBody>
          <a:bodyPr wrap="square">
            <a:spAutoFit/>
          </a:bodyPr>
          <a:lstStyle/>
          <a:p>
            <a:pPr defTabSz="915988">
              <a:lnSpc>
                <a:spcPct val="150000"/>
              </a:lnSpc>
              <a:spcBef>
                <a:spcPct val="5000"/>
              </a:spcBef>
              <a:defRPr/>
            </a:pPr>
            <a:r>
              <a:rPr lang="en-US" b="1" dirty="0" smtClean="0">
                <a:latin typeface="Arial" pitchFamily="34" charset="0"/>
                <a:cs typeface="Arial" pitchFamily="34" charset="0"/>
              </a:rPr>
              <a:t>Versatile</a:t>
            </a:r>
          </a:p>
          <a:p>
            <a:pPr marL="804672" lvl="2" indent="-347472" defTabSz="915988">
              <a:lnSpc>
                <a:spcPct val="150000"/>
              </a:lnSpc>
              <a:spcBef>
                <a:spcPct val="5000"/>
              </a:spcBef>
              <a:buFont typeface="Arial" pitchFamily="34" charset="0"/>
              <a:buChar char="•"/>
              <a:defRPr/>
            </a:pPr>
            <a:r>
              <a:rPr lang="en-US" dirty="0" smtClean="0">
                <a:latin typeface="Arial" pitchFamily="34" charset="0"/>
                <a:cs typeface="Arial" pitchFamily="34" charset="0"/>
              </a:rPr>
              <a:t>Effective 24 hours a day</a:t>
            </a:r>
          </a:p>
          <a:p>
            <a:pPr marL="804672" lvl="2" indent="-347472" defTabSz="915988">
              <a:lnSpc>
                <a:spcPct val="150000"/>
              </a:lnSpc>
              <a:spcBef>
                <a:spcPct val="5000"/>
              </a:spcBef>
              <a:buFont typeface="Arial" pitchFamily="34" charset="0"/>
              <a:buChar char="•"/>
              <a:defRPr/>
            </a:pPr>
            <a:r>
              <a:rPr lang="en-US" dirty="0" smtClean="0">
                <a:latin typeface="Arial" pitchFamily="34" charset="0"/>
                <a:cs typeface="Arial" pitchFamily="34" charset="0"/>
              </a:rPr>
              <a:t>Enhances vision during poor</a:t>
            </a:r>
            <a:r>
              <a:rPr lang="en-US" dirty="0" smtClean="0">
                <a:solidFill>
                  <a:srgbClr val="7030A0"/>
                </a:solidFill>
                <a:latin typeface="Arial" pitchFamily="34" charset="0"/>
                <a:cs typeface="Arial" pitchFamily="34" charset="0"/>
              </a:rPr>
              <a:t> </a:t>
            </a:r>
            <a:r>
              <a:rPr lang="en-US" dirty="0" smtClean="0">
                <a:latin typeface="Arial" pitchFamily="34" charset="0"/>
                <a:cs typeface="Arial" pitchFamily="34" charset="0"/>
                <a:hlinkClick r:id="rId5" action="ppaction://hlinkfile"/>
              </a:rPr>
              <a:t>visibility</a:t>
            </a:r>
            <a:r>
              <a:rPr lang="en-US" dirty="0" smtClean="0">
                <a:latin typeface="Arial" pitchFamily="34" charset="0"/>
                <a:cs typeface="Arial" pitchFamily="34" charset="0"/>
              </a:rPr>
              <a:t> conditions</a:t>
            </a:r>
          </a:p>
          <a:p>
            <a:pPr marL="804672" lvl="2" indent="-347472" defTabSz="915988">
              <a:lnSpc>
                <a:spcPct val="150000"/>
              </a:lnSpc>
              <a:spcBef>
                <a:spcPct val="5000"/>
              </a:spcBef>
              <a:buFont typeface="Arial" pitchFamily="34" charset="0"/>
              <a:buChar char="•"/>
              <a:defRPr/>
            </a:pPr>
            <a:r>
              <a:rPr lang="en-US" dirty="0" smtClean="0">
                <a:latin typeface="Arial" pitchFamily="34" charset="0"/>
                <a:cs typeface="Arial" pitchFamily="34" charset="0"/>
              </a:rPr>
              <a:t>Able to see </a:t>
            </a:r>
            <a:r>
              <a:rPr lang="en-US" dirty="0" smtClean="0">
                <a:latin typeface="Arial" pitchFamily="34" charset="0"/>
                <a:cs typeface="Arial" pitchFamily="34" charset="0"/>
                <a:hlinkClick r:id="rId6" action="ppaction://hlinkfile"/>
              </a:rPr>
              <a:t>camouflaged</a:t>
            </a:r>
            <a:r>
              <a:rPr lang="en-US" dirty="0" smtClean="0">
                <a:latin typeface="Arial" pitchFamily="34" charset="0"/>
                <a:cs typeface="Arial" pitchFamily="34" charset="0"/>
              </a:rPr>
              <a:t> objects</a:t>
            </a:r>
            <a:endParaRPr lang="en-US" dirty="0">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38</a:t>
            </a:fld>
            <a:endParaRPr lang="en-US" dirty="0"/>
          </a:p>
        </p:txBody>
      </p:sp>
      <p:sp>
        <p:nvSpPr>
          <p:cNvPr id="4" name="Rectangle 3"/>
          <p:cNvSpPr/>
          <p:nvPr/>
        </p:nvSpPr>
        <p:spPr>
          <a:xfrm>
            <a:off x="762000" y="1859340"/>
            <a:ext cx="7848600" cy="3693319"/>
          </a:xfrm>
          <a:prstGeom prst="rect">
            <a:avLst/>
          </a:prstGeom>
        </p:spPr>
        <p:txBody>
          <a:bodyPr wrap="square">
            <a:spAutoFit/>
          </a:bodyPr>
          <a:lstStyle/>
          <a:p>
            <a:r>
              <a:rPr lang="en-US" b="1" dirty="0" smtClean="0"/>
              <a:t>Ultraviolet light </a:t>
            </a:r>
            <a:r>
              <a:rPr lang="en-US" dirty="0" smtClean="0"/>
              <a:t>is the radiation from the sun that causes a sunburn</a:t>
            </a:r>
          </a:p>
          <a:p>
            <a:endParaRPr lang="en-US" dirty="0" smtClean="0"/>
          </a:p>
          <a:p>
            <a:r>
              <a:rPr lang="en-US" b="1" dirty="0" smtClean="0"/>
              <a:t>Visible light </a:t>
            </a:r>
            <a:r>
              <a:rPr lang="en-US" dirty="0" smtClean="0"/>
              <a:t>is the light that we can see and is the only light detectable by the human eye </a:t>
            </a:r>
          </a:p>
          <a:p>
            <a:endParaRPr lang="en-US" dirty="0" smtClean="0"/>
          </a:p>
          <a:p>
            <a:r>
              <a:rPr lang="en-US" b="1" dirty="0" smtClean="0"/>
              <a:t>Infrared radiation </a:t>
            </a:r>
            <a:r>
              <a:rPr lang="en-US" dirty="0" smtClean="0"/>
              <a:t>is what we like to describe as heat. We can't see infrared waves, but we can feel them. Your body gives off heat, so it is an emitter of infrared radiation</a:t>
            </a:r>
          </a:p>
          <a:p>
            <a:r>
              <a:rPr lang="en-US" dirty="0" smtClean="0"/>
              <a:t> </a:t>
            </a:r>
          </a:p>
          <a:p>
            <a:r>
              <a:rPr lang="en-US" b="1" dirty="0" smtClean="0"/>
              <a:t>Microwaves</a:t>
            </a:r>
            <a:r>
              <a:rPr lang="en-US" dirty="0" smtClean="0"/>
              <a:t> are used in radar and also in your microwave oven </a:t>
            </a:r>
          </a:p>
          <a:p>
            <a:endParaRPr lang="en-US" dirty="0" smtClean="0"/>
          </a:p>
          <a:p>
            <a:r>
              <a:rPr lang="en-US" b="1" dirty="0" smtClean="0"/>
              <a:t>Radio waves </a:t>
            </a:r>
            <a:r>
              <a:rPr lang="en-US" dirty="0" smtClean="0"/>
              <a:t>are found at the longest wavelengths on the electromagnetic spectrum </a:t>
            </a:r>
          </a:p>
        </p:txBody>
      </p:sp>
      <p:sp>
        <p:nvSpPr>
          <p:cNvPr id="5" name="TextBox 4"/>
          <p:cNvSpPr txBox="1"/>
          <p:nvPr/>
        </p:nvSpPr>
        <p:spPr>
          <a:xfrm>
            <a:off x="3124200" y="1143000"/>
            <a:ext cx="2950488" cy="369332"/>
          </a:xfrm>
          <a:prstGeom prst="rect">
            <a:avLst/>
          </a:prstGeom>
          <a:noFill/>
        </p:spPr>
        <p:txBody>
          <a:bodyPr wrap="none" rtlCol="0">
            <a:spAutoFit/>
          </a:bodyPr>
          <a:lstStyle/>
          <a:p>
            <a:r>
              <a:rPr lang="en-US" dirty="0" smtClean="0"/>
              <a:t>Thermal Theory Definitions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39</a:t>
            </a:fld>
            <a:endParaRPr lang="en-US" dirty="0"/>
          </a:p>
        </p:txBody>
      </p:sp>
      <p:sp>
        <p:nvSpPr>
          <p:cNvPr id="4" name="Rectangle 3"/>
          <p:cNvSpPr/>
          <p:nvPr/>
        </p:nvSpPr>
        <p:spPr>
          <a:xfrm>
            <a:off x="457200" y="1600200"/>
            <a:ext cx="8229600" cy="646331"/>
          </a:xfrm>
          <a:prstGeom prst="rect">
            <a:avLst/>
          </a:prstGeom>
        </p:spPr>
        <p:txBody>
          <a:bodyPr wrap="square">
            <a:spAutoFit/>
          </a:bodyPr>
          <a:lstStyle/>
          <a:p>
            <a:pPr>
              <a:defRPr/>
            </a:pPr>
            <a:r>
              <a:rPr lang="en-US" dirty="0" smtClean="0">
                <a:latin typeface="Arial" pitchFamily="34" charset="0"/>
                <a:cs typeface="Arial" pitchFamily="34" charset="0"/>
              </a:rPr>
              <a:t>All objects above absolute zero (-273.15° C / -459.67° F) emit Infrared Radiation (IR) that is an invisible form of light beyond the visible spectrum</a:t>
            </a:r>
            <a:endParaRPr lang="en-US" dirty="0">
              <a:latin typeface="Arial" pitchFamily="34" charset="0"/>
              <a:cs typeface="Arial" pitchFamily="34" charset="0"/>
            </a:endParaRPr>
          </a:p>
        </p:txBody>
      </p:sp>
      <p:grpSp>
        <p:nvGrpSpPr>
          <p:cNvPr id="5" name="Group 4"/>
          <p:cNvGrpSpPr/>
          <p:nvPr/>
        </p:nvGrpSpPr>
        <p:grpSpPr>
          <a:xfrm>
            <a:off x="914400" y="2362200"/>
            <a:ext cx="7318375" cy="1970087"/>
            <a:chOff x="914400" y="1919288"/>
            <a:chExt cx="7318375" cy="1970087"/>
          </a:xfrm>
        </p:grpSpPr>
        <p:sp>
          <p:nvSpPr>
            <p:cNvPr id="6" name="Rectangle 2"/>
            <p:cNvSpPr>
              <a:spLocks noChangeArrowheads="1"/>
            </p:cNvSpPr>
            <p:nvPr/>
          </p:nvSpPr>
          <p:spPr bwMode="auto">
            <a:xfrm>
              <a:off x="2362200" y="2209800"/>
              <a:ext cx="4572000" cy="369888"/>
            </a:xfrm>
            <a:prstGeom prst="rect">
              <a:avLst/>
            </a:prstGeom>
            <a:noFill/>
            <a:ln w="9525">
              <a:noFill/>
              <a:miter lim="800000"/>
              <a:headEnd/>
              <a:tailEnd/>
            </a:ln>
          </p:spPr>
          <p:txBody>
            <a:bodyPr>
              <a:spAutoFit/>
            </a:bodyPr>
            <a:lstStyle/>
            <a:p>
              <a:pPr defTabSz="915988">
                <a:spcBef>
                  <a:spcPct val="41000"/>
                </a:spcBef>
              </a:pPr>
              <a:endParaRPr lang="en-US" b="1" dirty="0"/>
            </a:p>
          </p:txBody>
        </p:sp>
        <p:sp>
          <p:nvSpPr>
            <p:cNvPr id="7" name="Rectangle 21"/>
            <p:cNvSpPr>
              <a:spLocks noChangeArrowheads="1"/>
            </p:cNvSpPr>
            <p:nvPr/>
          </p:nvSpPr>
          <p:spPr bwMode="auto">
            <a:xfrm>
              <a:off x="4973637" y="2819400"/>
              <a:ext cx="772633" cy="420622"/>
            </a:xfrm>
            <a:prstGeom prst="rect">
              <a:avLst/>
            </a:prstGeom>
            <a:solidFill>
              <a:schemeClr val="bg1"/>
            </a:solidFill>
            <a:ln w="12700">
              <a:noFill/>
              <a:miter lim="800000"/>
              <a:headEnd/>
              <a:tailEnd/>
            </a:ln>
          </p:spPr>
          <p:txBody>
            <a:bodyPr wrap="none" lIns="63493" tIns="25397" rIns="63493" bIns="25397">
              <a:spAutoFit/>
            </a:bodyPr>
            <a:lstStyle/>
            <a:p>
              <a:pPr algn="ctr" eaLnBrk="0" hangingPunct="0"/>
              <a:r>
                <a:rPr lang="en-US" sz="1200" dirty="0">
                  <a:solidFill>
                    <a:srgbClr val="FF0000"/>
                  </a:solidFill>
                </a:rPr>
                <a:t>DVE</a:t>
              </a:r>
            </a:p>
            <a:p>
              <a:pPr algn="ctr" eaLnBrk="0" hangingPunct="0"/>
              <a:r>
                <a:rPr lang="en-US" sz="1200" dirty="0">
                  <a:solidFill>
                    <a:srgbClr val="FF0000"/>
                  </a:solidFill>
                </a:rPr>
                <a:t>(8~12 um)</a:t>
              </a:r>
            </a:p>
          </p:txBody>
        </p:sp>
        <p:sp>
          <p:nvSpPr>
            <p:cNvPr id="8" name="Line 25"/>
            <p:cNvSpPr>
              <a:spLocks noChangeShapeType="1"/>
            </p:cNvSpPr>
            <p:nvPr/>
          </p:nvSpPr>
          <p:spPr bwMode="auto">
            <a:xfrm flipH="1" flipV="1">
              <a:off x="4592636" y="3048000"/>
              <a:ext cx="381001" cy="0"/>
            </a:xfrm>
            <a:prstGeom prst="line">
              <a:avLst/>
            </a:prstGeom>
            <a:noFill/>
            <a:ln w="38100">
              <a:solidFill>
                <a:srgbClr val="FF0000"/>
              </a:solidFill>
              <a:round/>
              <a:headEnd/>
              <a:tailEnd type="triangle" w="med" len="med"/>
            </a:ln>
          </p:spPr>
          <p:txBody>
            <a:bodyPr wrap="none" anchor="ctr"/>
            <a:lstStyle/>
            <a:p>
              <a:endParaRPr lang="en-US" dirty="0"/>
            </a:p>
          </p:txBody>
        </p:sp>
        <p:sp>
          <p:nvSpPr>
            <p:cNvPr id="9" name="Line 26"/>
            <p:cNvSpPr>
              <a:spLocks noChangeShapeType="1"/>
            </p:cNvSpPr>
            <p:nvPr/>
          </p:nvSpPr>
          <p:spPr bwMode="auto">
            <a:xfrm flipV="1">
              <a:off x="5791200" y="3048000"/>
              <a:ext cx="381001" cy="1"/>
            </a:xfrm>
            <a:prstGeom prst="line">
              <a:avLst/>
            </a:prstGeom>
            <a:noFill/>
            <a:ln w="38100">
              <a:solidFill>
                <a:srgbClr val="FF0000"/>
              </a:solidFill>
              <a:round/>
              <a:headEnd/>
              <a:tailEnd type="triangle" w="med" len="med"/>
            </a:ln>
          </p:spPr>
          <p:txBody>
            <a:bodyPr wrap="none" anchor="ctr"/>
            <a:lstStyle/>
            <a:p>
              <a:endParaRPr lang="en-US" dirty="0"/>
            </a:p>
          </p:txBody>
        </p:sp>
        <p:sp>
          <p:nvSpPr>
            <p:cNvPr id="10" name="Rectangle 7"/>
            <p:cNvSpPr>
              <a:spLocks noChangeArrowheads="1"/>
            </p:cNvSpPr>
            <p:nvPr/>
          </p:nvSpPr>
          <p:spPr bwMode="auto">
            <a:xfrm>
              <a:off x="1736725" y="2373313"/>
              <a:ext cx="693737" cy="406400"/>
            </a:xfrm>
            <a:prstGeom prst="rect">
              <a:avLst/>
            </a:prstGeom>
            <a:noFill/>
            <a:ln w="12700">
              <a:noFill/>
              <a:miter lim="800000"/>
              <a:headEnd/>
              <a:tailEnd/>
            </a:ln>
          </p:spPr>
          <p:txBody>
            <a:bodyPr wrap="none" lIns="63493" tIns="25397" rIns="63493" bIns="25397">
              <a:spAutoFit/>
            </a:bodyPr>
            <a:lstStyle/>
            <a:p>
              <a:pPr eaLnBrk="0" hangingPunct="0">
                <a:lnSpc>
                  <a:spcPct val="97000"/>
                </a:lnSpc>
              </a:pPr>
              <a:r>
                <a:rPr lang="en-US" sz="1200" dirty="0"/>
                <a:t>ULTRA-</a:t>
              </a:r>
            </a:p>
            <a:p>
              <a:pPr eaLnBrk="0" hangingPunct="0">
                <a:lnSpc>
                  <a:spcPct val="97000"/>
                </a:lnSpc>
              </a:pPr>
              <a:r>
                <a:rPr lang="en-US" sz="1200" dirty="0"/>
                <a:t>VIOLET</a:t>
              </a:r>
            </a:p>
          </p:txBody>
        </p:sp>
        <p:sp>
          <p:nvSpPr>
            <p:cNvPr id="11" name="Rectangle 8"/>
            <p:cNvSpPr>
              <a:spLocks noChangeArrowheads="1"/>
            </p:cNvSpPr>
            <p:nvPr/>
          </p:nvSpPr>
          <p:spPr bwMode="auto">
            <a:xfrm>
              <a:off x="2752725" y="2374900"/>
              <a:ext cx="720725" cy="228600"/>
            </a:xfrm>
            <a:prstGeom prst="rect">
              <a:avLst/>
            </a:prstGeom>
            <a:noFill/>
            <a:ln w="12700">
              <a:noFill/>
              <a:miter lim="800000"/>
              <a:headEnd/>
              <a:tailEnd/>
            </a:ln>
          </p:spPr>
          <p:txBody>
            <a:bodyPr wrap="none" lIns="63493" tIns="25397" rIns="63493" bIns="25397">
              <a:spAutoFit/>
            </a:bodyPr>
            <a:lstStyle/>
            <a:p>
              <a:pPr eaLnBrk="0" hangingPunct="0">
                <a:lnSpc>
                  <a:spcPct val="97000"/>
                </a:lnSpc>
              </a:pPr>
              <a:r>
                <a:rPr lang="en-US" sz="1200" dirty="0"/>
                <a:t>VISIBLE</a:t>
              </a:r>
            </a:p>
          </p:txBody>
        </p:sp>
        <p:sp>
          <p:nvSpPr>
            <p:cNvPr id="12" name="Rectangle 27"/>
            <p:cNvSpPr>
              <a:spLocks noChangeArrowheads="1"/>
            </p:cNvSpPr>
            <p:nvPr/>
          </p:nvSpPr>
          <p:spPr bwMode="auto">
            <a:xfrm>
              <a:off x="914400" y="2365375"/>
              <a:ext cx="701675" cy="228600"/>
            </a:xfrm>
            <a:prstGeom prst="rect">
              <a:avLst/>
            </a:prstGeom>
            <a:noFill/>
            <a:ln w="12700">
              <a:noFill/>
              <a:miter lim="800000"/>
              <a:headEnd/>
              <a:tailEnd/>
            </a:ln>
          </p:spPr>
          <p:txBody>
            <a:bodyPr wrap="none" lIns="63493" tIns="25397" rIns="63493" bIns="25397">
              <a:spAutoFit/>
            </a:bodyPr>
            <a:lstStyle/>
            <a:p>
              <a:pPr eaLnBrk="0" hangingPunct="0">
                <a:lnSpc>
                  <a:spcPct val="97000"/>
                </a:lnSpc>
              </a:pPr>
              <a:r>
                <a:rPr lang="en-US" sz="1200" dirty="0"/>
                <a:t>X-RAYS</a:t>
              </a:r>
            </a:p>
          </p:txBody>
        </p:sp>
        <p:grpSp>
          <p:nvGrpSpPr>
            <p:cNvPr id="13" name="Group 48"/>
            <p:cNvGrpSpPr>
              <a:grpSpLocks/>
            </p:cNvGrpSpPr>
            <p:nvPr/>
          </p:nvGrpSpPr>
          <p:grpSpPr bwMode="auto">
            <a:xfrm>
              <a:off x="981075" y="1919288"/>
              <a:ext cx="7251700" cy="1970087"/>
              <a:chOff x="1036638" y="1614488"/>
              <a:chExt cx="7251700" cy="1970087"/>
            </a:xfrm>
          </p:grpSpPr>
          <p:sp>
            <p:nvSpPr>
              <p:cNvPr id="21" name="Rectangle 9"/>
              <p:cNvSpPr>
                <a:spLocks noChangeArrowheads="1"/>
              </p:cNvSpPr>
              <p:nvPr/>
            </p:nvSpPr>
            <p:spPr bwMode="auto">
              <a:xfrm>
                <a:off x="3368937" y="1614488"/>
                <a:ext cx="2015602" cy="288791"/>
              </a:xfrm>
              <a:prstGeom prst="rect">
                <a:avLst/>
              </a:prstGeom>
              <a:noFill/>
              <a:ln w="12700">
                <a:noFill/>
                <a:miter lim="800000"/>
                <a:headEnd/>
                <a:tailEnd/>
              </a:ln>
            </p:spPr>
            <p:txBody>
              <a:bodyPr wrap="none" lIns="63493" tIns="25397" rIns="63493" bIns="25397">
                <a:spAutoFit/>
              </a:bodyPr>
              <a:lstStyle/>
              <a:p>
                <a:pPr algn="ctr" eaLnBrk="0" hangingPunct="0">
                  <a:lnSpc>
                    <a:spcPct val="85000"/>
                  </a:lnSpc>
                </a:pPr>
                <a:r>
                  <a:rPr lang="en-US" dirty="0"/>
                  <a:t>OPTICAL SPECTRUM</a:t>
                </a:r>
              </a:p>
            </p:txBody>
          </p:sp>
          <p:sp>
            <p:nvSpPr>
              <p:cNvPr id="22" name="Line 10"/>
              <p:cNvSpPr>
                <a:spLocks noChangeShapeType="1"/>
              </p:cNvSpPr>
              <p:nvPr/>
            </p:nvSpPr>
            <p:spPr bwMode="auto">
              <a:xfrm flipH="1">
                <a:off x="1760538" y="1743075"/>
                <a:ext cx="1403350" cy="0"/>
              </a:xfrm>
              <a:prstGeom prst="line">
                <a:avLst/>
              </a:prstGeom>
              <a:noFill/>
              <a:ln w="25400">
                <a:solidFill>
                  <a:schemeClr val="tx1"/>
                </a:solidFill>
                <a:round/>
                <a:headEnd/>
                <a:tailEnd type="triangle" w="med" len="med"/>
              </a:ln>
            </p:spPr>
            <p:txBody>
              <a:bodyPr wrap="none" anchor="ctr"/>
              <a:lstStyle/>
              <a:p>
                <a:endParaRPr lang="en-US" dirty="0"/>
              </a:p>
            </p:txBody>
          </p:sp>
          <p:sp>
            <p:nvSpPr>
              <p:cNvPr id="23" name="Line 11"/>
              <p:cNvSpPr>
                <a:spLocks noChangeShapeType="1"/>
              </p:cNvSpPr>
              <p:nvPr/>
            </p:nvSpPr>
            <p:spPr bwMode="auto">
              <a:xfrm>
                <a:off x="5634038" y="1779588"/>
                <a:ext cx="1416050" cy="0"/>
              </a:xfrm>
              <a:prstGeom prst="line">
                <a:avLst/>
              </a:prstGeom>
              <a:noFill/>
              <a:ln w="25400">
                <a:solidFill>
                  <a:schemeClr val="tx1"/>
                </a:solidFill>
                <a:round/>
                <a:headEnd/>
                <a:tailEnd type="triangle" w="med" len="med"/>
              </a:ln>
            </p:spPr>
            <p:txBody>
              <a:bodyPr wrap="none" anchor="ctr"/>
              <a:lstStyle/>
              <a:p>
                <a:endParaRPr lang="en-US" dirty="0"/>
              </a:p>
            </p:txBody>
          </p:sp>
          <p:sp>
            <p:nvSpPr>
              <p:cNvPr id="24" name="Line 12"/>
              <p:cNvSpPr>
                <a:spLocks noChangeShapeType="1"/>
              </p:cNvSpPr>
              <p:nvPr/>
            </p:nvSpPr>
            <p:spPr bwMode="auto">
              <a:xfrm flipV="1">
                <a:off x="1741488" y="1681163"/>
                <a:ext cx="0" cy="184150"/>
              </a:xfrm>
              <a:prstGeom prst="line">
                <a:avLst/>
              </a:prstGeom>
              <a:noFill/>
              <a:ln w="28575">
                <a:solidFill>
                  <a:schemeClr val="tx1"/>
                </a:solidFill>
                <a:round/>
                <a:headEnd/>
                <a:tailEnd/>
              </a:ln>
            </p:spPr>
            <p:txBody>
              <a:bodyPr wrap="none" anchor="ctr"/>
              <a:lstStyle/>
              <a:p>
                <a:endParaRPr lang="en-US" dirty="0"/>
              </a:p>
            </p:txBody>
          </p:sp>
          <p:sp>
            <p:nvSpPr>
              <p:cNvPr id="25" name="Line 13"/>
              <p:cNvSpPr>
                <a:spLocks noChangeShapeType="1"/>
              </p:cNvSpPr>
              <p:nvPr/>
            </p:nvSpPr>
            <p:spPr bwMode="auto">
              <a:xfrm flipV="1">
                <a:off x="7075488" y="1681163"/>
                <a:ext cx="0" cy="184150"/>
              </a:xfrm>
              <a:prstGeom prst="line">
                <a:avLst/>
              </a:prstGeom>
              <a:noFill/>
              <a:ln w="28575">
                <a:solidFill>
                  <a:schemeClr val="tx1"/>
                </a:solidFill>
                <a:round/>
                <a:headEnd/>
                <a:tailEnd/>
              </a:ln>
            </p:spPr>
            <p:txBody>
              <a:bodyPr wrap="none" anchor="ctr"/>
              <a:lstStyle/>
              <a:p>
                <a:endParaRPr lang="en-US" dirty="0"/>
              </a:p>
            </p:txBody>
          </p:sp>
          <p:grpSp>
            <p:nvGrpSpPr>
              <p:cNvPr id="26" name="Group 28"/>
              <p:cNvGrpSpPr>
                <a:grpSpLocks/>
              </p:cNvGrpSpPr>
              <p:nvPr/>
            </p:nvGrpSpPr>
            <p:grpSpPr bwMode="auto">
              <a:xfrm>
                <a:off x="1036638" y="2058988"/>
                <a:ext cx="7251700" cy="1525587"/>
                <a:chOff x="660" y="1278"/>
                <a:chExt cx="4568" cy="961"/>
              </a:xfrm>
            </p:grpSpPr>
            <p:sp>
              <p:nvSpPr>
                <p:cNvPr id="27" name="Line 32"/>
                <p:cNvSpPr>
                  <a:spLocks noChangeShapeType="1"/>
                </p:cNvSpPr>
                <p:nvPr/>
              </p:nvSpPr>
              <p:spPr bwMode="auto">
                <a:xfrm>
                  <a:off x="660" y="2094"/>
                  <a:ext cx="4284" cy="0"/>
                </a:xfrm>
                <a:prstGeom prst="line">
                  <a:avLst/>
                </a:prstGeom>
                <a:noFill/>
                <a:ln w="25400">
                  <a:solidFill>
                    <a:schemeClr val="tx1"/>
                  </a:solidFill>
                  <a:round/>
                  <a:headEnd/>
                  <a:tailEnd/>
                </a:ln>
              </p:spPr>
              <p:txBody>
                <a:bodyPr wrap="none" anchor="ctr"/>
                <a:lstStyle/>
                <a:p>
                  <a:endParaRPr lang="en-US" dirty="0"/>
                </a:p>
              </p:txBody>
            </p:sp>
            <p:sp>
              <p:nvSpPr>
                <p:cNvPr id="28" name="Line 33"/>
                <p:cNvSpPr>
                  <a:spLocks noChangeShapeType="1"/>
                </p:cNvSpPr>
                <p:nvPr/>
              </p:nvSpPr>
              <p:spPr bwMode="auto">
                <a:xfrm>
                  <a:off x="660" y="1278"/>
                  <a:ext cx="4276" cy="0"/>
                </a:xfrm>
                <a:prstGeom prst="line">
                  <a:avLst/>
                </a:prstGeom>
                <a:noFill/>
                <a:ln w="25400">
                  <a:solidFill>
                    <a:schemeClr val="tx1"/>
                  </a:solidFill>
                  <a:round/>
                  <a:headEnd/>
                  <a:tailEnd/>
                </a:ln>
              </p:spPr>
              <p:txBody>
                <a:bodyPr wrap="none" anchor="ctr"/>
                <a:lstStyle/>
                <a:p>
                  <a:endParaRPr lang="en-US" dirty="0"/>
                </a:p>
              </p:txBody>
            </p:sp>
            <p:sp>
              <p:nvSpPr>
                <p:cNvPr id="29" name="Line 34"/>
                <p:cNvSpPr>
                  <a:spLocks noChangeShapeType="1"/>
                </p:cNvSpPr>
                <p:nvPr/>
              </p:nvSpPr>
              <p:spPr bwMode="auto">
                <a:xfrm>
                  <a:off x="1104" y="1318"/>
                  <a:ext cx="0" cy="740"/>
                </a:xfrm>
                <a:prstGeom prst="line">
                  <a:avLst/>
                </a:prstGeom>
                <a:noFill/>
                <a:ln w="25400">
                  <a:solidFill>
                    <a:schemeClr val="tx1"/>
                  </a:solidFill>
                  <a:round/>
                  <a:headEnd/>
                  <a:tailEnd/>
                </a:ln>
              </p:spPr>
              <p:txBody>
                <a:bodyPr wrap="none" anchor="ctr"/>
                <a:lstStyle/>
                <a:p>
                  <a:endParaRPr lang="en-US" dirty="0"/>
                </a:p>
              </p:txBody>
            </p:sp>
            <p:sp>
              <p:nvSpPr>
                <p:cNvPr id="30" name="Line 35"/>
                <p:cNvSpPr>
                  <a:spLocks noChangeShapeType="1"/>
                </p:cNvSpPr>
                <p:nvPr/>
              </p:nvSpPr>
              <p:spPr bwMode="auto">
                <a:xfrm>
                  <a:off x="1543" y="1318"/>
                  <a:ext cx="0" cy="738"/>
                </a:xfrm>
                <a:prstGeom prst="line">
                  <a:avLst/>
                </a:prstGeom>
                <a:noFill/>
                <a:ln w="25400">
                  <a:solidFill>
                    <a:schemeClr val="tx1"/>
                  </a:solidFill>
                  <a:round/>
                  <a:headEnd/>
                  <a:tailEnd/>
                </a:ln>
              </p:spPr>
              <p:txBody>
                <a:bodyPr wrap="none" anchor="ctr"/>
                <a:lstStyle/>
                <a:p>
                  <a:endParaRPr lang="en-US" dirty="0"/>
                </a:p>
              </p:txBody>
            </p:sp>
            <p:sp>
              <p:nvSpPr>
                <p:cNvPr id="31" name="Line 36"/>
                <p:cNvSpPr>
                  <a:spLocks noChangeShapeType="1"/>
                </p:cNvSpPr>
                <p:nvPr/>
              </p:nvSpPr>
              <p:spPr bwMode="auto">
                <a:xfrm>
                  <a:off x="2448" y="1318"/>
                  <a:ext cx="0" cy="740"/>
                </a:xfrm>
                <a:prstGeom prst="line">
                  <a:avLst/>
                </a:prstGeom>
                <a:noFill/>
                <a:ln w="25400">
                  <a:solidFill>
                    <a:schemeClr val="tx1"/>
                  </a:solidFill>
                  <a:round/>
                  <a:headEnd/>
                  <a:tailEnd/>
                </a:ln>
              </p:spPr>
              <p:txBody>
                <a:bodyPr wrap="none" anchor="ctr"/>
                <a:lstStyle/>
                <a:p>
                  <a:endParaRPr lang="en-US" dirty="0"/>
                </a:p>
              </p:txBody>
            </p:sp>
            <p:sp>
              <p:nvSpPr>
                <p:cNvPr id="32" name="Line 37"/>
                <p:cNvSpPr>
                  <a:spLocks noChangeShapeType="1"/>
                </p:cNvSpPr>
                <p:nvPr/>
              </p:nvSpPr>
              <p:spPr bwMode="auto">
                <a:xfrm>
                  <a:off x="4464" y="1314"/>
                  <a:ext cx="0" cy="740"/>
                </a:xfrm>
                <a:prstGeom prst="line">
                  <a:avLst/>
                </a:prstGeom>
                <a:noFill/>
                <a:ln w="25400">
                  <a:solidFill>
                    <a:schemeClr val="tx1"/>
                  </a:solidFill>
                  <a:round/>
                  <a:headEnd/>
                  <a:tailEnd/>
                </a:ln>
              </p:spPr>
              <p:txBody>
                <a:bodyPr wrap="none" anchor="ctr"/>
                <a:lstStyle/>
                <a:p>
                  <a:endParaRPr lang="en-US" dirty="0"/>
                </a:p>
              </p:txBody>
            </p:sp>
            <p:sp>
              <p:nvSpPr>
                <p:cNvPr id="33" name="Rectangle 38"/>
                <p:cNvSpPr>
                  <a:spLocks noChangeArrowheads="1"/>
                </p:cNvSpPr>
                <p:nvPr/>
              </p:nvSpPr>
              <p:spPr bwMode="auto">
                <a:xfrm>
                  <a:off x="3176" y="1301"/>
                  <a:ext cx="575" cy="144"/>
                </a:xfrm>
                <a:prstGeom prst="rect">
                  <a:avLst/>
                </a:prstGeom>
                <a:noFill/>
                <a:ln w="12700">
                  <a:noFill/>
                  <a:miter lim="800000"/>
                  <a:headEnd/>
                  <a:tailEnd/>
                </a:ln>
              </p:spPr>
              <p:txBody>
                <a:bodyPr wrap="none" lIns="63493" tIns="25397" rIns="63493" bIns="25397">
                  <a:spAutoFit/>
                </a:bodyPr>
                <a:lstStyle/>
                <a:p>
                  <a:pPr eaLnBrk="0" hangingPunct="0">
                    <a:lnSpc>
                      <a:spcPct val="97000"/>
                    </a:lnSpc>
                  </a:pPr>
                  <a:r>
                    <a:rPr lang="en-US" sz="1200" dirty="0"/>
                    <a:t>INFRARED</a:t>
                  </a:r>
                </a:p>
              </p:txBody>
            </p:sp>
            <p:sp>
              <p:nvSpPr>
                <p:cNvPr id="34" name="Line 39"/>
                <p:cNvSpPr>
                  <a:spLocks noChangeShapeType="1"/>
                </p:cNvSpPr>
                <p:nvPr/>
              </p:nvSpPr>
              <p:spPr bwMode="auto">
                <a:xfrm flipV="1">
                  <a:off x="2928" y="1522"/>
                  <a:ext cx="0" cy="580"/>
                </a:xfrm>
                <a:prstGeom prst="line">
                  <a:avLst/>
                </a:prstGeom>
                <a:noFill/>
                <a:ln w="12700">
                  <a:solidFill>
                    <a:schemeClr val="tx1"/>
                  </a:solidFill>
                  <a:round/>
                  <a:headEnd/>
                  <a:tailEnd/>
                </a:ln>
              </p:spPr>
              <p:txBody>
                <a:bodyPr wrap="none" anchor="ctr"/>
                <a:lstStyle/>
                <a:p>
                  <a:endParaRPr lang="en-US" dirty="0"/>
                </a:p>
              </p:txBody>
            </p:sp>
            <p:sp>
              <p:nvSpPr>
                <p:cNvPr id="35" name="Line 40"/>
                <p:cNvSpPr>
                  <a:spLocks noChangeShapeType="1"/>
                </p:cNvSpPr>
                <p:nvPr/>
              </p:nvSpPr>
              <p:spPr bwMode="auto">
                <a:xfrm flipV="1">
                  <a:off x="2736" y="1858"/>
                  <a:ext cx="0" cy="250"/>
                </a:xfrm>
                <a:prstGeom prst="line">
                  <a:avLst/>
                </a:prstGeom>
                <a:noFill/>
                <a:ln w="12700">
                  <a:solidFill>
                    <a:schemeClr val="tx1"/>
                  </a:solidFill>
                  <a:round/>
                  <a:headEnd/>
                  <a:tailEnd/>
                </a:ln>
              </p:spPr>
              <p:txBody>
                <a:bodyPr wrap="none" anchor="ctr"/>
                <a:lstStyle/>
                <a:p>
                  <a:endParaRPr lang="en-US" dirty="0"/>
                </a:p>
              </p:txBody>
            </p:sp>
            <p:sp>
              <p:nvSpPr>
                <p:cNvPr id="36" name="Line 41"/>
                <p:cNvSpPr>
                  <a:spLocks noChangeShapeType="1"/>
                </p:cNvSpPr>
                <p:nvPr/>
              </p:nvSpPr>
              <p:spPr bwMode="auto">
                <a:xfrm flipV="1">
                  <a:off x="3360" y="1901"/>
                  <a:ext cx="7" cy="205"/>
                </a:xfrm>
                <a:prstGeom prst="line">
                  <a:avLst/>
                </a:prstGeom>
                <a:noFill/>
                <a:ln w="12700">
                  <a:solidFill>
                    <a:schemeClr val="tx1"/>
                  </a:solidFill>
                  <a:round/>
                  <a:headEnd/>
                  <a:tailEnd/>
                </a:ln>
              </p:spPr>
              <p:txBody>
                <a:bodyPr wrap="none" anchor="ctr"/>
                <a:lstStyle/>
                <a:p>
                  <a:endParaRPr lang="en-US" dirty="0"/>
                </a:p>
              </p:txBody>
            </p:sp>
            <p:sp>
              <p:nvSpPr>
                <p:cNvPr id="37" name="Rectangle 42"/>
                <p:cNvSpPr>
                  <a:spLocks noChangeArrowheads="1"/>
                </p:cNvSpPr>
                <p:nvPr/>
              </p:nvSpPr>
              <p:spPr bwMode="auto">
                <a:xfrm>
                  <a:off x="3808" y="1454"/>
                  <a:ext cx="245" cy="224"/>
                </a:xfrm>
                <a:prstGeom prst="rect">
                  <a:avLst/>
                </a:prstGeom>
                <a:noFill/>
                <a:ln w="12700">
                  <a:noFill/>
                  <a:miter lim="800000"/>
                  <a:headEnd/>
                  <a:tailEnd/>
                </a:ln>
              </p:spPr>
              <p:txBody>
                <a:bodyPr wrap="none" lIns="63493" tIns="25397" rIns="63493" bIns="25397">
                  <a:spAutoFit/>
                </a:bodyPr>
                <a:lstStyle/>
                <a:p>
                  <a:pPr eaLnBrk="0" hangingPunct="0"/>
                  <a:r>
                    <a:rPr lang="en-US" sz="1000" dirty="0"/>
                    <a:t>FAR</a:t>
                  </a:r>
                </a:p>
                <a:p>
                  <a:pPr eaLnBrk="0" hangingPunct="0"/>
                  <a:r>
                    <a:rPr lang="en-US" sz="1000" dirty="0"/>
                    <a:t>IR</a:t>
                  </a:r>
                </a:p>
              </p:txBody>
            </p:sp>
            <p:sp>
              <p:nvSpPr>
                <p:cNvPr id="38" name="Rectangle 43"/>
                <p:cNvSpPr>
                  <a:spLocks noChangeArrowheads="1"/>
                </p:cNvSpPr>
                <p:nvPr/>
              </p:nvSpPr>
              <p:spPr bwMode="auto">
                <a:xfrm>
                  <a:off x="2944" y="1454"/>
                  <a:ext cx="387" cy="224"/>
                </a:xfrm>
                <a:prstGeom prst="rect">
                  <a:avLst/>
                </a:prstGeom>
                <a:noFill/>
                <a:ln w="12700">
                  <a:noFill/>
                  <a:miter lim="800000"/>
                  <a:headEnd/>
                  <a:tailEnd/>
                </a:ln>
              </p:spPr>
              <p:txBody>
                <a:bodyPr wrap="none" lIns="63493" tIns="25397" rIns="63493" bIns="25397">
                  <a:spAutoFit/>
                </a:bodyPr>
                <a:lstStyle/>
                <a:p>
                  <a:pPr eaLnBrk="0" hangingPunct="0"/>
                  <a:r>
                    <a:rPr lang="en-US" sz="1000" dirty="0"/>
                    <a:t>MIDDLE</a:t>
                  </a:r>
                </a:p>
                <a:p>
                  <a:pPr eaLnBrk="0" hangingPunct="0"/>
                  <a:r>
                    <a:rPr lang="en-US" sz="1000" dirty="0"/>
                    <a:t>IR</a:t>
                  </a:r>
                </a:p>
              </p:txBody>
            </p:sp>
            <p:sp>
              <p:nvSpPr>
                <p:cNvPr id="39" name="Rectangle 44"/>
                <p:cNvSpPr>
                  <a:spLocks noChangeArrowheads="1"/>
                </p:cNvSpPr>
                <p:nvPr/>
              </p:nvSpPr>
              <p:spPr bwMode="auto">
                <a:xfrm>
                  <a:off x="2580" y="1454"/>
                  <a:ext cx="307" cy="224"/>
                </a:xfrm>
                <a:prstGeom prst="rect">
                  <a:avLst/>
                </a:prstGeom>
                <a:noFill/>
                <a:ln w="12700">
                  <a:noFill/>
                  <a:miter lim="800000"/>
                  <a:headEnd/>
                  <a:tailEnd/>
                </a:ln>
              </p:spPr>
              <p:txBody>
                <a:bodyPr wrap="none" lIns="63493" tIns="25397" rIns="63493" bIns="25397">
                  <a:spAutoFit/>
                </a:bodyPr>
                <a:lstStyle/>
                <a:p>
                  <a:pPr eaLnBrk="0" hangingPunct="0"/>
                  <a:r>
                    <a:rPr lang="en-US" sz="1000" dirty="0"/>
                    <a:t>NEAR</a:t>
                  </a:r>
                </a:p>
                <a:p>
                  <a:pPr eaLnBrk="0" hangingPunct="0"/>
                  <a:r>
                    <a:rPr lang="en-US" sz="1000" dirty="0"/>
                    <a:t>IR</a:t>
                  </a:r>
                </a:p>
              </p:txBody>
            </p:sp>
            <p:sp>
              <p:nvSpPr>
                <p:cNvPr id="40" name="Rectangle 45"/>
                <p:cNvSpPr>
                  <a:spLocks noChangeArrowheads="1"/>
                </p:cNvSpPr>
                <p:nvPr/>
              </p:nvSpPr>
              <p:spPr bwMode="auto">
                <a:xfrm>
                  <a:off x="2453" y="1694"/>
                  <a:ext cx="421" cy="226"/>
                </a:xfrm>
                <a:prstGeom prst="rect">
                  <a:avLst/>
                </a:prstGeom>
                <a:noFill/>
                <a:ln w="12700">
                  <a:noFill/>
                  <a:miter lim="800000"/>
                  <a:headEnd/>
                  <a:tailEnd/>
                </a:ln>
              </p:spPr>
              <p:txBody>
                <a:bodyPr lIns="63493" tIns="25397" rIns="63493" bIns="25397">
                  <a:spAutoFit/>
                </a:bodyPr>
                <a:lstStyle/>
                <a:p>
                  <a:pPr eaLnBrk="0" hangingPunct="0"/>
                  <a:r>
                    <a:rPr lang="en-US" sz="1000" dirty="0"/>
                    <a:t>PHOTO</a:t>
                  </a:r>
                </a:p>
                <a:p>
                  <a:pPr eaLnBrk="0" hangingPunct="0"/>
                  <a:r>
                    <a:rPr lang="en-US" sz="1000" dirty="0"/>
                    <a:t>IR</a:t>
                  </a:r>
                </a:p>
              </p:txBody>
            </p:sp>
            <p:sp>
              <p:nvSpPr>
                <p:cNvPr id="41" name="Rectangle 46"/>
                <p:cNvSpPr>
                  <a:spLocks noChangeArrowheads="1"/>
                </p:cNvSpPr>
                <p:nvPr/>
              </p:nvSpPr>
              <p:spPr bwMode="auto">
                <a:xfrm>
                  <a:off x="896" y="2090"/>
                  <a:ext cx="350" cy="128"/>
                </a:xfrm>
                <a:prstGeom prst="rect">
                  <a:avLst/>
                </a:prstGeom>
                <a:noFill/>
                <a:ln w="12700">
                  <a:noFill/>
                  <a:miter lim="800000"/>
                  <a:headEnd/>
                  <a:tailEnd/>
                </a:ln>
              </p:spPr>
              <p:txBody>
                <a:bodyPr lIns="63493" tIns="25397" rIns="63493" bIns="25397">
                  <a:spAutoFit/>
                </a:bodyPr>
                <a:lstStyle/>
                <a:p>
                  <a:pPr eaLnBrk="0" hangingPunct="0"/>
                  <a:r>
                    <a:rPr lang="en-US" sz="1000" dirty="0"/>
                    <a:t>0.1</a:t>
                  </a:r>
                </a:p>
              </p:txBody>
            </p:sp>
            <p:sp>
              <p:nvSpPr>
                <p:cNvPr id="42" name="Rectangle 47"/>
                <p:cNvSpPr>
                  <a:spLocks noChangeArrowheads="1"/>
                </p:cNvSpPr>
                <p:nvPr/>
              </p:nvSpPr>
              <p:spPr bwMode="auto">
                <a:xfrm>
                  <a:off x="1472" y="2090"/>
                  <a:ext cx="253" cy="149"/>
                </a:xfrm>
                <a:prstGeom prst="rect">
                  <a:avLst/>
                </a:prstGeom>
                <a:noFill/>
                <a:ln w="12700">
                  <a:noFill/>
                  <a:miter lim="800000"/>
                  <a:headEnd/>
                  <a:tailEnd/>
                </a:ln>
              </p:spPr>
              <p:txBody>
                <a:bodyPr wrap="none" lIns="63493" tIns="25397" rIns="63493" bIns="25397">
                  <a:spAutoFit/>
                </a:bodyPr>
                <a:lstStyle/>
                <a:p>
                  <a:pPr eaLnBrk="0" hangingPunct="0"/>
                  <a:r>
                    <a:rPr lang="en-US" sz="1200" dirty="0">
                      <a:solidFill>
                        <a:srgbClr val="FF0000"/>
                      </a:solidFill>
                    </a:rPr>
                    <a:t>0.37</a:t>
                  </a:r>
                </a:p>
              </p:txBody>
            </p:sp>
            <p:sp>
              <p:nvSpPr>
                <p:cNvPr id="43" name="Rectangle 48"/>
                <p:cNvSpPr>
                  <a:spLocks noChangeArrowheads="1"/>
                </p:cNvSpPr>
                <p:nvPr/>
              </p:nvSpPr>
              <p:spPr bwMode="auto">
                <a:xfrm>
                  <a:off x="2288" y="2090"/>
                  <a:ext cx="253" cy="149"/>
                </a:xfrm>
                <a:prstGeom prst="rect">
                  <a:avLst/>
                </a:prstGeom>
                <a:noFill/>
                <a:ln w="12700">
                  <a:noFill/>
                  <a:miter lim="800000"/>
                  <a:headEnd/>
                  <a:tailEnd/>
                </a:ln>
              </p:spPr>
              <p:txBody>
                <a:bodyPr wrap="none" lIns="63493" tIns="25397" rIns="63493" bIns="25397">
                  <a:spAutoFit/>
                </a:bodyPr>
                <a:lstStyle/>
                <a:p>
                  <a:pPr eaLnBrk="0" hangingPunct="0"/>
                  <a:r>
                    <a:rPr lang="en-US" sz="1200" dirty="0">
                      <a:solidFill>
                        <a:srgbClr val="FF0000"/>
                      </a:solidFill>
                    </a:rPr>
                    <a:t>0.72</a:t>
                  </a:r>
                </a:p>
              </p:txBody>
            </p:sp>
            <p:sp>
              <p:nvSpPr>
                <p:cNvPr id="44" name="Rectangle 49"/>
                <p:cNvSpPr>
                  <a:spLocks noChangeArrowheads="1"/>
                </p:cNvSpPr>
                <p:nvPr/>
              </p:nvSpPr>
              <p:spPr bwMode="auto">
                <a:xfrm>
                  <a:off x="2640" y="2090"/>
                  <a:ext cx="190" cy="128"/>
                </a:xfrm>
                <a:prstGeom prst="rect">
                  <a:avLst/>
                </a:prstGeom>
                <a:noFill/>
                <a:ln w="12700">
                  <a:noFill/>
                  <a:miter lim="800000"/>
                  <a:headEnd/>
                  <a:tailEnd/>
                </a:ln>
              </p:spPr>
              <p:txBody>
                <a:bodyPr wrap="none" lIns="63493" tIns="25397" rIns="63493" bIns="25397">
                  <a:spAutoFit/>
                </a:bodyPr>
                <a:lstStyle/>
                <a:p>
                  <a:pPr eaLnBrk="0" hangingPunct="0"/>
                  <a:r>
                    <a:rPr lang="en-US" sz="1000" dirty="0"/>
                    <a:t>0.9</a:t>
                  </a:r>
                </a:p>
              </p:txBody>
            </p:sp>
            <p:sp>
              <p:nvSpPr>
                <p:cNvPr id="45" name="Rectangle 50"/>
                <p:cNvSpPr>
                  <a:spLocks noChangeArrowheads="1"/>
                </p:cNvSpPr>
                <p:nvPr/>
              </p:nvSpPr>
              <p:spPr bwMode="auto">
                <a:xfrm>
                  <a:off x="2832" y="2090"/>
                  <a:ext cx="190" cy="128"/>
                </a:xfrm>
                <a:prstGeom prst="rect">
                  <a:avLst/>
                </a:prstGeom>
                <a:noFill/>
                <a:ln w="12700">
                  <a:noFill/>
                  <a:miter lim="800000"/>
                  <a:headEnd/>
                  <a:tailEnd/>
                </a:ln>
              </p:spPr>
              <p:txBody>
                <a:bodyPr wrap="none" lIns="63493" tIns="25397" rIns="63493" bIns="25397">
                  <a:spAutoFit/>
                </a:bodyPr>
                <a:lstStyle/>
                <a:p>
                  <a:pPr eaLnBrk="0" hangingPunct="0"/>
                  <a:r>
                    <a:rPr lang="en-US" sz="1000" dirty="0">
                      <a:solidFill>
                        <a:srgbClr val="FF0000"/>
                      </a:solidFill>
                    </a:rPr>
                    <a:t>3.0</a:t>
                  </a:r>
                </a:p>
              </p:txBody>
            </p:sp>
            <p:sp>
              <p:nvSpPr>
                <p:cNvPr id="46" name="Rectangle 51"/>
                <p:cNvSpPr>
                  <a:spLocks noChangeArrowheads="1"/>
                </p:cNvSpPr>
                <p:nvPr/>
              </p:nvSpPr>
              <p:spPr bwMode="auto">
                <a:xfrm>
                  <a:off x="3264" y="2090"/>
                  <a:ext cx="190" cy="128"/>
                </a:xfrm>
                <a:prstGeom prst="rect">
                  <a:avLst/>
                </a:prstGeom>
                <a:noFill/>
                <a:ln w="12700">
                  <a:noFill/>
                  <a:miter lim="800000"/>
                  <a:headEnd/>
                  <a:tailEnd/>
                </a:ln>
              </p:spPr>
              <p:txBody>
                <a:bodyPr wrap="none" lIns="63493" tIns="25397" rIns="63493" bIns="25397">
                  <a:spAutoFit/>
                </a:bodyPr>
                <a:lstStyle/>
                <a:p>
                  <a:pPr eaLnBrk="0" hangingPunct="0"/>
                  <a:r>
                    <a:rPr lang="en-US" sz="1000" dirty="0"/>
                    <a:t>6.0</a:t>
                  </a:r>
                </a:p>
              </p:txBody>
            </p:sp>
            <p:sp>
              <p:nvSpPr>
                <p:cNvPr id="47" name="Rectangle 52"/>
                <p:cNvSpPr>
                  <a:spLocks noChangeArrowheads="1"/>
                </p:cNvSpPr>
                <p:nvPr/>
              </p:nvSpPr>
              <p:spPr bwMode="auto">
                <a:xfrm>
                  <a:off x="4224" y="2090"/>
                  <a:ext cx="873" cy="129"/>
                </a:xfrm>
                <a:prstGeom prst="rect">
                  <a:avLst/>
                </a:prstGeom>
                <a:noFill/>
                <a:ln w="12700">
                  <a:solidFill>
                    <a:schemeClr val="bg1"/>
                  </a:solidFill>
                  <a:miter lim="800000"/>
                  <a:headEnd/>
                  <a:tailEnd/>
                </a:ln>
              </p:spPr>
              <p:txBody>
                <a:bodyPr wrap="none" lIns="63493" tIns="25397" rIns="63493" bIns="25397">
                  <a:spAutoFit/>
                </a:bodyPr>
                <a:lstStyle/>
                <a:p>
                  <a:pPr eaLnBrk="0" hangingPunct="0"/>
                  <a:r>
                    <a:rPr lang="en-US" sz="1000" dirty="0">
                      <a:solidFill>
                        <a:srgbClr val="FF0000"/>
                      </a:solidFill>
                      <a:latin typeface="Arial" pitchFamily="34" charset="0"/>
                      <a:cs typeface="Arial" pitchFamily="34" charset="0"/>
                    </a:rPr>
                    <a:t>1000  MICRONS (um)</a:t>
                  </a:r>
                </a:p>
              </p:txBody>
            </p:sp>
            <p:sp>
              <p:nvSpPr>
                <p:cNvPr id="48" name="Rectangle 63"/>
                <p:cNvSpPr>
                  <a:spLocks noChangeArrowheads="1"/>
                </p:cNvSpPr>
                <p:nvPr/>
              </p:nvSpPr>
              <p:spPr bwMode="auto">
                <a:xfrm>
                  <a:off x="4476" y="1325"/>
                  <a:ext cx="752" cy="144"/>
                </a:xfrm>
                <a:prstGeom prst="rect">
                  <a:avLst/>
                </a:prstGeom>
                <a:noFill/>
                <a:ln w="12700">
                  <a:noFill/>
                  <a:miter lim="800000"/>
                  <a:headEnd/>
                  <a:tailEnd/>
                </a:ln>
              </p:spPr>
              <p:txBody>
                <a:bodyPr wrap="none" lIns="63493" tIns="25397" rIns="63493" bIns="25397">
                  <a:spAutoFit/>
                </a:bodyPr>
                <a:lstStyle/>
                <a:p>
                  <a:pPr eaLnBrk="0" hangingPunct="0">
                    <a:lnSpc>
                      <a:spcPct val="97000"/>
                    </a:lnSpc>
                  </a:pPr>
                  <a:r>
                    <a:rPr lang="en-US" sz="1200" dirty="0"/>
                    <a:t>MICROWAVES</a:t>
                  </a:r>
                </a:p>
              </p:txBody>
            </p:sp>
          </p:grpSp>
        </p:grpSp>
        <p:sp>
          <p:nvSpPr>
            <p:cNvPr id="14" name="Rectangle 14"/>
            <p:cNvSpPr>
              <a:spLocks noChangeArrowheads="1"/>
            </p:cNvSpPr>
            <p:nvPr/>
          </p:nvSpPr>
          <p:spPr bwMode="auto">
            <a:xfrm>
              <a:off x="2438400" y="2635250"/>
              <a:ext cx="190500" cy="946150"/>
            </a:xfrm>
            <a:prstGeom prst="rect">
              <a:avLst/>
            </a:prstGeom>
            <a:solidFill>
              <a:srgbClr val="800080"/>
            </a:solidFill>
            <a:ln w="12700">
              <a:solidFill>
                <a:schemeClr val="tx1"/>
              </a:solidFill>
              <a:miter lim="800000"/>
              <a:headEnd/>
              <a:tailEnd/>
            </a:ln>
          </p:spPr>
          <p:txBody>
            <a:bodyPr wrap="none" anchor="ctr"/>
            <a:lstStyle/>
            <a:p>
              <a:pPr algn="ctr"/>
              <a:r>
                <a:rPr lang="en-US" dirty="0"/>
                <a:t>V</a:t>
              </a:r>
            </a:p>
          </p:txBody>
        </p:sp>
        <p:sp>
          <p:nvSpPr>
            <p:cNvPr id="15" name="Rectangle 14"/>
            <p:cNvSpPr>
              <a:spLocks noChangeArrowheads="1"/>
            </p:cNvSpPr>
            <p:nvPr/>
          </p:nvSpPr>
          <p:spPr bwMode="auto">
            <a:xfrm>
              <a:off x="2628900" y="2635250"/>
              <a:ext cx="190500" cy="946150"/>
            </a:xfrm>
            <a:prstGeom prst="rect">
              <a:avLst/>
            </a:prstGeom>
            <a:solidFill>
              <a:srgbClr val="6600CC"/>
            </a:solidFill>
            <a:ln w="12700">
              <a:solidFill>
                <a:schemeClr val="tx1"/>
              </a:solidFill>
              <a:miter lim="800000"/>
              <a:headEnd/>
              <a:tailEnd/>
            </a:ln>
          </p:spPr>
          <p:txBody>
            <a:bodyPr wrap="none" anchor="ctr"/>
            <a:lstStyle/>
            <a:p>
              <a:pPr algn="ctr"/>
              <a:r>
                <a:rPr lang="en-US" dirty="0"/>
                <a:t>I</a:t>
              </a:r>
            </a:p>
          </p:txBody>
        </p:sp>
        <p:sp>
          <p:nvSpPr>
            <p:cNvPr id="16" name="Rectangle 14"/>
            <p:cNvSpPr>
              <a:spLocks noChangeArrowheads="1"/>
            </p:cNvSpPr>
            <p:nvPr/>
          </p:nvSpPr>
          <p:spPr bwMode="auto">
            <a:xfrm>
              <a:off x="2819400" y="2635250"/>
              <a:ext cx="190500" cy="946150"/>
            </a:xfrm>
            <a:prstGeom prst="rect">
              <a:avLst/>
            </a:prstGeom>
            <a:solidFill>
              <a:srgbClr val="0070C0"/>
            </a:solidFill>
            <a:ln w="12700">
              <a:solidFill>
                <a:schemeClr val="tx1"/>
              </a:solidFill>
              <a:miter lim="800000"/>
              <a:headEnd/>
              <a:tailEnd/>
            </a:ln>
          </p:spPr>
          <p:txBody>
            <a:bodyPr wrap="none" anchor="ctr"/>
            <a:lstStyle/>
            <a:p>
              <a:pPr algn="ctr"/>
              <a:r>
                <a:rPr lang="en-US" dirty="0"/>
                <a:t>B</a:t>
              </a:r>
            </a:p>
          </p:txBody>
        </p:sp>
        <p:sp>
          <p:nvSpPr>
            <p:cNvPr id="17" name="Rectangle 14"/>
            <p:cNvSpPr>
              <a:spLocks noChangeArrowheads="1"/>
            </p:cNvSpPr>
            <p:nvPr/>
          </p:nvSpPr>
          <p:spPr bwMode="auto">
            <a:xfrm>
              <a:off x="3200400" y="2635250"/>
              <a:ext cx="190500" cy="946150"/>
            </a:xfrm>
            <a:prstGeom prst="rect">
              <a:avLst/>
            </a:prstGeom>
            <a:solidFill>
              <a:srgbClr val="FFFF00"/>
            </a:solidFill>
            <a:ln w="12700">
              <a:solidFill>
                <a:schemeClr val="tx1"/>
              </a:solidFill>
              <a:miter lim="800000"/>
              <a:headEnd/>
              <a:tailEnd/>
            </a:ln>
          </p:spPr>
          <p:txBody>
            <a:bodyPr wrap="none" anchor="ctr"/>
            <a:lstStyle/>
            <a:p>
              <a:pPr algn="ctr"/>
              <a:r>
                <a:rPr lang="en-US" dirty="0">
                  <a:solidFill>
                    <a:schemeClr val="bg1"/>
                  </a:solidFill>
                </a:rPr>
                <a:t>Y</a:t>
              </a:r>
            </a:p>
          </p:txBody>
        </p:sp>
        <p:sp>
          <p:nvSpPr>
            <p:cNvPr id="18" name="Rectangle 14"/>
            <p:cNvSpPr>
              <a:spLocks noChangeArrowheads="1"/>
            </p:cNvSpPr>
            <p:nvPr/>
          </p:nvSpPr>
          <p:spPr bwMode="auto">
            <a:xfrm>
              <a:off x="3390900" y="2635250"/>
              <a:ext cx="190500" cy="946150"/>
            </a:xfrm>
            <a:prstGeom prst="rect">
              <a:avLst/>
            </a:prstGeom>
            <a:solidFill>
              <a:srgbClr val="FF6600"/>
            </a:solidFill>
            <a:ln w="12700">
              <a:solidFill>
                <a:schemeClr val="tx1"/>
              </a:solidFill>
              <a:miter lim="800000"/>
              <a:headEnd/>
              <a:tailEnd/>
            </a:ln>
          </p:spPr>
          <p:txBody>
            <a:bodyPr wrap="none" anchor="ctr"/>
            <a:lstStyle/>
            <a:p>
              <a:pPr algn="ctr"/>
              <a:r>
                <a:rPr lang="en-US" dirty="0"/>
                <a:t>O</a:t>
              </a:r>
            </a:p>
          </p:txBody>
        </p:sp>
        <p:sp>
          <p:nvSpPr>
            <p:cNvPr id="19" name="Rectangle 14"/>
            <p:cNvSpPr>
              <a:spLocks noChangeArrowheads="1"/>
            </p:cNvSpPr>
            <p:nvPr/>
          </p:nvSpPr>
          <p:spPr bwMode="auto">
            <a:xfrm>
              <a:off x="3581400" y="2635250"/>
              <a:ext cx="190500" cy="946150"/>
            </a:xfrm>
            <a:prstGeom prst="rect">
              <a:avLst/>
            </a:prstGeom>
            <a:solidFill>
              <a:srgbClr val="FF0000"/>
            </a:solidFill>
            <a:ln w="12700">
              <a:solidFill>
                <a:schemeClr val="tx1"/>
              </a:solidFill>
              <a:miter lim="800000"/>
              <a:headEnd/>
              <a:tailEnd/>
            </a:ln>
          </p:spPr>
          <p:txBody>
            <a:bodyPr wrap="none" anchor="ctr"/>
            <a:lstStyle/>
            <a:p>
              <a:pPr algn="ctr"/>
              <a:r>
                <a:rPr lang="en-US" dirty="0"/>
                <a:t>R</a:t>
              </a:r>
            </a:p>
          </p:txBody>
        </p:sp>
        <p:sp>
          <p:nvSpPr>
            <p:cNvPr id="20" name="Rectangle 14"/>
            <p:cNvSpPr>
              <a:spLocks noChangeArrowheads="1"/>
            </p:cNvSpPr>
            <p:nvPr/>
          </p:nvSpPr>
          <p:spPr bwMode="auto">
            <a:xfrm>
              <a:off x="3009900" y="2635250"/>
              <a:ext cx="190500" cy="946150"/>
            </a:xfrm>
            <a:prstGeom prst="rect">
              <a:avLst/>
            </a:prstGeom>
            <a:solidFill>
              <a:srgbClr val="00B050"/>
            </a:solidFill>
            <a:ln w="12700">
              <a:solidFill>
                <a:schemeClr val="tx1"/>
              </a:solidFill>
              <a:miter lim="800000"/>
              <a:headEnd/>
              <a:tailEnd/>
            </a:ln>
          </p:spPr>
          <p:txBody>
            <a:bodyPr wrap="none" anchor="ctr"/>
            <a:lstStyle/>
            <a:p>
              <a:pPr algn="ctr"/>
              <a:r>
                <a:rPr lang="en-US" dirty="0"/>
                <a:t>G</a:t>
              </a:r>
            </a:p>
          </p:txBody>
        </p:sp>
      </p:grpSp>
      <p:sp>
        <p:nvSpPr>
          <p:cNvPr id="49" name="Rectangle 48"/>
          <p:cNvSpPr/>
          <p:nvPr/>
        </p:nvSpPr>
        <p:spPr>
          <a:xfrm>
            <a:off x="533400" y="4541495"/>
            <a:ext cx="7848600" cy="2011705"/>
          </a:xfrm>
          <a:prstGeom prst="rect">
            <a:avLst/>
          </a:prstGeom>
        </p:spPr>
        <p:txBody>
          <a:bodyPr wrap="square">
            <a:spAutoFit/>
          </a:bodyPr>
          <a:lstStyle/>
          <a:p>
            <a:pPr marL="347472" indent="-347472">
              <a:lnSpc>
                <a:spcPct val="77000"/>
              </a:lnSpc>
              <a:buFont typeface="Arial" pitchFamily="34" charset="0"/>
              <a:buChar char="•"/>
              <a:defRPr/>
            </a:pPr>
            <a:r>
              <a:rPr lang="en-US" dirty="0" smtClean="0">
                <a:latin typeface="Arial" pitchFamily="34" charset="0"/>
                <a:cs typeface="Arial" pitchFamily="34" charset="0"/>
              </a:rPr>
              <a:t>The optical spectrum is part of the electromagnetic energy spectrum</a:t>
            </a:r>
          </a:p>
          <a:p>
            <a:pPr marL="347472" indent="-347472">
              <a:lnSpc>
                <a:spcPct val="77000"/>
              </a:lnSpc>
              <a:buFont typeface="Arial" pitchFamily="34" charset="0"/>
              <a:buChar char="•"/>
              <a:defRPr/>
            </a:pPr>
            <a:endParaRPr lang="en-US" dirty="0" smtClean="0">
              <a:latin typeface="Arial" pitchFamily="34" charset="0"/>
              <a:cs typeface="Arial" pitchFamily="34" charset="0"/>
            </a:endParaRPr>
          </a:p>
          <a:p>
            <a:pPr marL="347472" indent="-347472">
              <a:lnSpc>
                <a:spcPct val="77000"/>
              </a:lnSpc>
              <a:buFont typeface="Arial" pitchFamily="34" charset="0"/>
              <a:buChar char="•"/>
              <a:defRPr/>
            </a:pPr>
            <a:r>
              <a:rPr lang="en-US" dirty="0" smtClean="0">
                <a:latin typeface="Arial" pitchFamily="34" charset="0"/>
                <a:cs typeface="Arial" pitchFamily="34" charset="0"/>
              </a:rPr>
              <a:t>IR is a part of the optical spectrum which consist of ultraviolet, visible, and infrared energy</a:t>
            </a:r>
          </a:p>
          <a:p>
            <a:pPr marL="347472" indent="-347472">
              <a:lnSpc>
                <a:spcPct val="77000"/>
              </a:lnSpc>
              <a:buFont typeface="Arial" pitchFamily="34" charset="0"/>
              <a:buChar char="•"/>
              <a:defRPr/>
            </a:pPr>
            <a:endParaRPr lang="en-US" dirty="0" smtClean="0">
              <a:latin typeface="Arial" pitchFamily="34" charset="0"/>
              <a:cs typeface="Arial" pitchFamily="34" charset="0"/>
            </a:endParaRPr>
          </a:p>
          <a:p>
            <a:pPr marL="347472" indent="-347472">
              <a:lnSpc>
                <a:spcPct val="77000"/>
              </a:lnSpc>
              <a:buFont typeface="Arial" pitchFamily="34" charset="0"/>
              <a:buChar char="•"/>
              <a:defRPr/>
            </a:pPr>
            <a:r>
              <a:rPr lang="en-US" dirty="0" smtClean="0">
                <a:latin typeface="Arial" pitchFamily="34" charset="0"/>
                <a:cs typeface="Arial" pitchFamily="34" charset="0"/>
              </a:rPr>
              <a:t>Only a small part of the optical spectrum is visible to the unaided eye</a:t>
            </a:r>
          </a:p>
          <a:p>
            <a:pPr marL="347472" indent="-347472">
              <a:lnSpc>
                <a:spcPct val="77000"/>
              </a:lnSpc>
              <a:buFont typeface="Arial" pitchFamily="34" charset="0"/>
              <a:buChar char="•"/>
              <a:defRPr/>
            </a:pPr>
            <a:endParaRPr lang="en-US" dirty="0" smtClean="0">
              <a:latin typeface="Arial" pitchFamily="34" charset="0"/>
              <a:cs typeface="Arial" pitchFamily="34" charset="0"/>
            </a:endParaRPr>
          </a:p>
          <a:p>
            <a:pPr marL="347472" indent="-347472">
              <a:lnSpc>
                <a:spcPct val="77000"/>
              </a:lnSpc>
              <a:buFont typeface="Arial" pitchFamily="34" charset="0"/>
              <a:buChar char="•"/>
              <a:defRPr/>
            </a:pPr>
            <a:r>
              <a:rPr lang="en-US" dirty="0" smtClean="0">
                <a:latin typeface="Arial" pitchFamily="34" charset="0"/>
                <a:cs typeface="Arial" pitchFamily="34" charset="0"/>
              </a:rPr>
              <a:t>The DVE can detect energy in the mid- to far-infrared portion of the optical spectrum</a:t>
            </a:r>
            <a:endParaRPr lang="en-US" dirty="0">
              <a:latin typeface="Arial" pitchFamily="34" charset="0"/>
              <a:cs typeface="Arial" pitchFamily="34" charset="0"/>
            </a:endParaRPr>
          </a:p>
        </p:txBody>
      </p:sp>
      <p:sp>
        <p:nvSpPr>
          <p:cNvPr id="51" name="TextBox 50"/>
          <p:cNvSpPr txBox="1"/>
          <p:nvPr/>
        </p:nvSpPr>
        <p:spPr>
          <a:xfrm>
            <a:off x="3687181" y="990600"/>
            <a:ext cx="1954382" cy="369332"/>
          </a:xfrm>
          <a:prstGeom prst="rect">
            <a:avLst/>
          </a:prstGeom>
          <a:noFill/>
        </p:spPr>
        <p:txBody>
          <a:bodyPr wrap="none" rtlCol="0">
            <a:spAutoFit/>
          </a:bodyPr>
          <a:lstStyle/>
          <a:p>
            <a:pPr algn="ctr"/>
            <a:r>
              <a:rPr lang="en-US" dirty="0" smtClean="0">
                <a:latin typeface="Arial" pitchFamily="34" charset="0"/>
                <a:cs typeface="Arial" pitchFamily="34" charset="0"/>
              </a:rPr>
              <a:t>Optical Spectrum</a:t>
            </a:r>
            <a:endParaRPr lang="en-US"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4</a:t>
            </a:fld>
            <a:endParaRPr lang="en-US" dirty="0"/>
          </a:p>
        </p:txBody>
      </p:sp>
      <p:sp>
        <p:nvSpPr>
          <p:cNvPr id="5" name="TextBox 4"/>
          <p:cNvSpPr txBox="1"/>
          <p:nvPr/>
        </p:nvSpPr>
        <p:spPr>
          <a:xfrm>
            <a:off x="304800" y="2057400"/>
            <a:ext cx="8610600" cy="3970318"/>
          </a:xfrm>
          <a:prstGeom prst="rect">
            <a:avLst/>
          </a:prstGeom>
          <a:noFill/>
        </p:spPr>
        <p:txBody>
          <a:bodyPr wrap="square" rtlCol="0">
            <a:spAutoFit/>
          </a:bodyPr>
          <a:lstStyle/>
          <a:p>
            <a:pPr marL="342900" indent="-342900">
              <a:buFont typeface="Arial" pitchFamily="34" charset="0"/>
              <a:buChar char="•"/>
            </a:pPr>
            <a:r>
              <a:rPr lang="en-US" dirty="0" smtClean="0">
                <a:latin typeface="Arial" pitchFamily="34" charset="0"/>
                <a:cs typeface="Arial" pitchFamily="34" charset="0"/>
              </a:rPr>
              <a:t>Never </a:t>
            </a:r>
            <a:r>
              <a:rPr lang="en-US" dirty="0">
                <a:latin typeface="Arial" pitchFamily="34" charset="0"/>
                <a:cs typeface="Arial" pitchFamily="34" charset="0"/>
              </a:rPr>
              <a:t>work on electronic equipment unless there is another person nearby who is familiar with the operation and hazards of the equipment and who is competent in administering first </a:t>
            </a:r>
            <a:r>
              <a:rPr lang="en-US" dirty="0" smtClean="0">
                <a:latin typeface="Arial" pitchFamily="34" charset="0"/>
                <a:cs typeface="Arial" pitchFamily="34" charset="0"/>
              </a:rPr>
              <a:t>aid </a:t>
            </a:r>
          </a:p>
          <a:p>
            <a:pPr marL="342900" indent="-342900"/>
            <a:endParaRPr lang="en-US" dirty="0">
              <a:latin typeface="Arial" pitchFamily="34" charset="0"/>
              <a:cs typeface="Arial" pitchFamily="34" charset="0"/>
            </a:endParaRPr>
          </a:p>
          <a:p>
            <a:pPr marL="338138" indent="-338138">
              <a:buFont typeface="Arial" pitchFamily="34" charset="0"/>
              <a:buChar char="•"/>
            </a:pPr>
            <a:r>
              <a:rPr lang="en-US" dirty="0" smtClean="0">
                <a:latin typeface="Arial" pitchFamily="34" charset="0"/>
                <a:cs typeface="Arial" pitchFamily="34" charset="0"/>
              </a:rPr>
              <a:t>P</a:t>
            </a:r>
            <a:r>
              <a:rPr lang="en-US" dirty="0" smtClean="0">
                <a:latin typeface="Arial" pitchFamily="34" charset="0"/>
                <a:cs typeface="Arial" pitchFamily="34" charset="0"/>
              </a:rPr>
              <a:t>ower </a:t>
            </a:r>
            <a:r>
              <a:rPr lang="en-US" dirty="0">
                <a:latin typeface="Arial" pitchFamily="34" charset="0"/>
                <a:cs typeface="Arial" pitchFamily="34" charset="0"/>
              </a:rPr>
              <a:t>supply to the equipment must be shut off before </a:t>
            </a:r>
            <a:r>
              <a:rPr lang="en-US" dirty="0" smtClean="0">
                <a:latin typeface="Arial" pitchFamily="34" charset="0"/>
                <a:cs typeface="Arial" pitchFamily="34" charset="0"/>
              </a:rPr>
              <a:t>working </a:t>
            </a:r>
            <a:r>
              <a:rPr lang="en-US" dirty="0">
                <a:latin typeface="Arial" pitchFamily="34" charset="0"/>
                <a:cs typeface="Arial" pitchFamily="34" charset="0"/>
              </a:rPr>
              <a:t>on </a:t>
            </a:r>
            <a:r>
              <a:rPr lang="en-US" dirty="0" smtClean="0">
                <a:latin typeface="Arial" pitchFamily="34" charset="0"/>
                <a:cs typeface="Arial" pitchFamily="34" charset="0"/>
              </a:rPr>
              <a:t>equipment  </a:t>
            </a:r>
          </a:p>
          <a:p>
            <a:endParaRPr lang="en-US" dirty="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Adhere </a:t>
            </a:r>
            <a:r>
              <a:rPr lang="en-US" dirty="0">
                <a:latin typeface="Arial" pitchFamily="34" charset="0"/>
                <a:cs typeface="Arial" pitchFamily="34" charset="0"/>
              </a:rPr>
              <a:t>to the unit load plans and perform pre-combat </a:t>
            </a:r>
            <a:r>
              <a:rPr lang="en-US" dirty="0" smtClean="0">
                <a:latin typeface="Arial" pitchFamily="34" charset="0"/>
                <a:cs typeface="Arial" pitchFamily="34" charset="0"/>
              </a:rPr>
              <a:t>checks</a:t>
            </a:r>
            <a:endParaRPr lang="en-US" dirty="0">
              <a:latin typeface="Arial" pitchFamily="34" charset="0"/>
              <a:cs typeface="Arial" pitchFamily="34" charset="0"/>
            </a:endParaRPr>
          </a:p>
          <a:p>
            <a:r>
              <a:rPr lang="en-US" dirty="0">
                <a:latin typeface="Arial" pitchFamily="34" charset="0"/>
                <a:cs typeface="Arial" pitchFamily="34" charset="0"/>
              </a:rPr>
              <a:t> </a:t>
            </a:r>
          </a:p>
          <a:p>
            <a:pPr marL="338138" indent="-338138">
              <a:buFont typeface="Arial" pitchFamily="34" charset="0"/>
              <a:buChar char="•"/>
            </a:pPr>
            <a:r>
              <a:rPr lang="en-US" dirty="0" smtClean="0">
                <a:latin typeface="Arial" pitchFamily="34" charset="0"/>
                <a:cs typeface="Arial" pitchFamily="34" charset="0"/>
              </a:rPr>
              <a:t>Be </a:t>
            </a:r>
            <a:r>
              <a:rPr lang="en-US" dirty="0">
                <a:latin typeface="Arial" pitchFamily="34" charset="0"/>
                <a:cs typeface="Arial" pitchFamily="34" charset="0"/>
              </a:rPr>
              <a:t>careful not to contact high voltage connections or 115 volt AC input connections when installing or operating the </a:t>
            </a:r>
            <a:r>
              <a:rPr lang="en-US" dirty="0" smtClean="0">
                <a:latin typeface="Arial" pitchFamily="34" charset="0"/>
                <a:cs typeface="Arial" pitchFamily="34" charset="0"/>
              </a:rPr>
              <a:t>equipment</a:t>
            </a:r>
            <a:endParaRPr lang="en-US" dirty="0">
              <a:latin typeface="Arial" pitchFamily="34" charset="0"/>
              <a:cs typeface="Arial" pitchFamily="34" charset="0"/>
            </a:endParaRPr>
          </a:p>
          <a:p>
            <a:r>
              <a:rPr lang="en-US" dirty="0">
                <a:latin typeface="Arial" pitchFamily="34" charset="0"/>
                <a:cs typeface="Arial" pitchFamily="34" charset="0"/>
              </a:rPr>
              <a:t> </a:t>
            </a:r>
          </a:p>
          <a:p>
            <a:pPr marL="338138" indent="-338138">
              <a:buFont typeface="Arial" pitchFamily="34" charset="0"/>
              <a:buChar char="•"/>
            </a:pPr>
            <a:r>
              <a:rPr lang="en-US" dirty="0" smtClean="0">
                <a:latin typeface="Arial" pitchFamily="34" charset="0"/>
                <a:cs typeface="Arial" pitchFamily="34" charset="0"/>
              </a:rPr>
              <a:t>Whenever </a:t>
            </a:r>
            <a:r>
              <a:rPr lang="en-US" dirty="0">
                <a:latin typeface="Arial" pitchFamily="34" charset="0"/>
                <a:cs typeface="Arial" pitchFamily="34" charset="0"/>
              </a:rPr>
              <a:t>the nature of the operation permits, keep one hand away from the equipment to reduce the hazard of current flowing through the </a:t>
            </a:r>
            <a:r>
              <a:rPr lang="en-US" dirty="0" smtClean="0">
                <a:latin typeface="Arial" pitchFamily="34" charset="0"/>
                <a:cs typeface="Arial" pitchFamily="34" charset="0"/>
              </a:rPr>
              <a:t>body</a:t>
            </a:r>
            <a:endParaRPr lang="en-US" dirty="0"/>
          </a:p>
          <a:p>
            <a:endParaRPr lang="en-US" dirty="0"/>
          </a:p>
        </p:txBody>
      </p:sp>
      <p:sp>
        <p:nvSpPr>
          <p:cNvPr id="6" name="TextBox 5"/>
          <p:cNvSpPr txBox="1"/>
          <p:nvPr/>
        </p:nvSpPr>
        <p:spPr>
          <a:xfrm>
            <a:off x="3764122" y="1295400"/>
            <a:ext cx="1800494" cy="369332"/>
          </a:xfrm>
          <a:prstGeom prst="rect">
            <a:avLst/>
          </a:prstGeom>
          <a:noFill/>
        </p:spPr>
        <p:txBody>
          <a:bodyPr wrap="none" rtlCol="0">
            <a:spAutoFit/>
          </a:bodyPr>
          <a:lstStyle/>
          <a:p>
            <a:pPr algn="ctr"/>
            <a:r>
              <a:rPr lang="en-US" b="1" dirty="0" smtClean="0">
                <a:latin typeface="Arial" pitchFamily="34" charset="0"/>
                <a:cs typeface="Arial" pitchFamily="34" charset="0"/>
              </a:rPr>
              <a:t>General Safety</a:t>
            </a:r>
            <a:endParaRPr lang="en-US" b="1" dirty="0">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40</a:t>
            </a:fld>
            <a:endParaRPr lang="en-US" dirty="0"/>
          </a:p>
        </p:txBody>
      </p:sp>
      <p:sp>
        <p:nvSpPr>
          <p:cNvPr id="4" name="Rectangle 3"/>
          <p:cNvSpPr/>
          <p:nvPr/>
        </p:nvSpPr>
        <p:spPr>
          <a:xfrm>
            <a:off x="609600" y="2376607"/>
            <a:ext cx="8077200" cy="1661993"/>
          </a:xfrm>
          <a:prstGeom prst="rect">
            <a:avLst/>
          </a:prstGeom>
        </p:spPr>
        <p:txBody>
          <a:bodyPr wrap="square">
            <a:spAutoFit/>
          </a:bodyPr>
          <a:lstStyle/>
          <a:p>
            <a:pPr marL="347472" indent="-347472" defTabSz="915988">
              <a:spcBef>
                <a:spcPts val="1200"/>
              </a:spcBef>
              <a:buFont typeface="Arial" pitchFamily="34" charset="0"/>
              <a:buChar char="•"/>
              <a:defRPr/>
            </a:pPr>
            <a:r>
              <a:rPr lang="en-US" dirty="0" smtClean="0">
                <a:latin typeface="Arial" pitchFamily="34" charset="0"/>
                <a:cs typeface="Arial" pitchFamily="34" charset="0"/>
              </a:rPr>
              <a:t>The Sun emits solar energy across the entire energy spectrum</a:t>
            </a:r>
          </a:p>
          <a:p>
            <a:pPr marL="347472" indent="-347472" defTabSz="915988">
              <a:spcBef>
                <a:spcPts val="1200"/>
              </a:spcBef>
              <a:buFont typeface="Arial" pitchFamily="34" charset="0"/>
              <a:buChar char="•"/>
              <a:defRPr/>
            </a:pPr>
            <a:r>
              <a:rPr lang="en-US" dirty="0" smtClean="0">
                <a:latin typeface="Arial" pitchFamily="34" charset="0"/>
                <a:cs typeface="Arial" pitchFamily="34" charset="0"/>
              </a:rPr>
              <a:t>Solar energy encounters surface objects</a:t>
            </a:r>
          </a:p>
          <a:p>
            <a:pPr marL="347472" indent="-347472" defTabSz="915988">
              <a:spcBef>
                <a:spcPts val="1200"/>
              </a:spcBef>
              <a:buFont typeface="Arial" pitchFamily="34" charset="0"/>
              <a:buChar char="•"/>
              <a:defRPr/>
            </a:pPr>
            <a:r>
              <a:rPr lang="en-US" dirty="0" smtClean="0">
                <a:latin typeface="Arial" pitchFamily="34" charset="0"/>
                <a:cs typeface="Arial" pitchFamily="34" charset="0"/>
              </a:rPr>
              <a:t>Some energy is absorbed and stored as heat (thermal energy)</a:t>
            </a:r>
          </a:p>
          <a:p>
            <a:pPr marL="347472" indent="-347472" defTabSz="915988">
              <a:spcBef>
                <a:spcPts val="1200"/>
              </a:spcBef>
              <a:buFont typeface="Arial" pitchFamily="34" charset="0"/>
              <a:buChar char="•"/>
              <a:defRPr/>
            </a:pPr>
            <a:r>
              <a:rPr lang="en-US" dirty="0" smtClean="0">
                <a:latin typeface="Arial" pitchFamily="34" charset="0"/>
                <a:cs typeface="Arial" pitchFamily="34" charset="0"/>
              </a:rPr>
              <a:t>After sunset, the thermal energy remains and is emitted as IR energy</a:t>
            </a:r>
            <a:endParaRPr lang="en-US" dirty="0">
              <a:latin typeface="Arial" pitchFamily="34" charset="0"/>
              <a:cs typeface="Arial" pitchFamily="34" charset="0"/>
            </a:endParaRPr>
          </a:p>
        </p:txBody>
      </p:sp>
      <p:sp>
        <p:nvSpPr>
          <p:cNvPr id="5" name="TextBox 4"/>
          <p:cNvSpPr txBox="1"/>
          <p:nvPr/>
        </p:nvSpPr>
        <p:spPr>
          <a:xfrm>
            <a:off x="3905187" y="1219200"/>
            <a:ext cx="1518364" cy="369332"/>
          </a:xfrm>
          <a:prstGeom prst="rect">
            <a:avLst/>
          </a:prstGeom>
          <a:noFill/>
        </p:spPr>
        <p:txBody>
          <a:bodyPr wrap="none" rtlCol="0">
            <a:spAutoFit/>
          </a:bodyPr>
          <a:lstStyle/>
          <a:p>
            <a:pPr algn="ctr"/>
            <a:r>
              <a:rPr lang="en-US" dirty="0" smtClean="0">
                <a:latin typeface="Arial" pitchFamily="34" charset="0"/>
                <a:cs typeface="Arial" pitchFamily="34" charset="0"/>
              </a:rPr>
              <a:t>Solar Energy</a:t>
            </a:r>
            <a:endParaRPr lang="en-US" dirty="0">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41</a:t>
            </a:fld>
            <a:endParaRPr lang="en-US" dirty="0"/>
          </a:p>
        </p:txBody>
      </p:sp>
      <p:pic>
        <p:nvPicPr>
          <p:cNvPr id="4" name="Picture 2"/>
          <p:cNvPicPr>
            <a:picLocks noChangeAspect="1" noChangeArrowheads="1"/>
          </p:cNvPicPr>
          <p:nvPr/>
        </p:nvPicPr>
        <p:blipFill>
          <a:blip r:embed="rId2" cstate="print"/>
          <a:srcRect t="40318" b="18550"/>
          <a:stretch>
            <a:fillRect/>
          </a:stretch>
        </p:blipFill>
        <p:spPr bwMode="auto">
          <a:xfrm>
            <a:off x="742950" y="1524000"/>
            <a:ext cx="7639050" cy="1981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57200" y="3693212"/>
            <a:ext cx="8229600" cy="2438232"/>
          </a:xfrm>
          <a:prstGeom prst="rect">
            <a:avLst/>
          </a:prstGeom>
        </p:spPr>
        <p:txBody>
          <a:bodyPr wrap="square">
            <a:spAutoFit/>
          </a:bodyPr>
          <a:lstStyle/>
          <a:p>
            <a:pPr>
              <a:lnSpc>
                <a:spcPct val="77000"/>
              </a:lnSpc>
              <a:defRPr/>
            </a:pPr>
            <a:r>
              <a:rPr lang="en-US" dirty="0" smtClean="0">
                <a:latin typeface="Arial" pitchFamily="34" charset="0"/>
                <a:cs typeface="Arial" pitchFamily="34" charset="0"/>
              </a:rPr>
              <a:t>Along with radiation, thermal energy can be absorbed or transferred through:</a:t>
            </a:r>
          </a:p>
          <a:p>
            <a:pPr>
              <a:lnSpc>
                <a:spcPct val="77000"/>
              </a:lnSpc>
              <a:defRPr/>
            </a:pPr>
            <a:endParaRPr lang="en-US" dirty="0" smtClean="0">
              <a:latin typeface="Arial" pitchFamily="34" charset="0"/>
              <a:cs typeface="Arial" pitchFamily="34" charset="0"/>
            </a:endParaRPr>
          </a:p>
          <a:p>
            <a:pPr marL="804672" lvl="2" indent="-347472">
              <a:lnSpc>
                <a:spcPct val="77000"/>
              </a:lnSpc>
              <a:buFont typeface="Arial" pitchFamily="34" charset="0"/>
              <a:buChar char="•"/>
              <a:defRPr/>
            </a:pPr>
            <a:r>
              <a:rPr lang="en-US" b="1" dirty="0" smtClean="0">
                <a:latin typeface="Arial" pitchFamily="34" charset="0"/>
                <a:cs typeface="Arial" pitchFamily="34" charset="0"/>
              </a:rPr>
              <a:t>Conduction</a:t>
            </a:r>
            <a:r>
              <a:rPr lang="en-US" dirty="0" smtClean="0">
                <a:latin typeface="Arial" pitchFamily="34" charset="0"/>
                <a:cs typeface="Arial" pitchFamily="34" charset="0"/>
              </a:rPr>
              <a:t> or the transfer of heat between two parts of a stationary system, caused by a temperature difference between the parts</a:t>
            </a:r>
          </a:p>
          <a:p>
            <a:pPr>
              <a:lnSpc>
                <a:spcPct val="77000"/>
              </a:lnSpc>
              <a:buFont typeface="Wingdings" pitchFamily="2" charset="2"/>
              <a:buNone/>
              <a:defRPr/>
            </a:pPr>
            <a:r>
              <a:rPr lang="en-US" dirty="0" smtClean="0">
                <a:latin typeface="Arial" pitchFamily="34" charset="0"/>
                <a:cs typeface="Arial" pitchFamily="34" charset="0"/>
              </a:rPr>
              <a:t> </a:t>
            </a:r>
          </a:p>
          <a:p>
            <a:pPr marL="804672" lvl="2" indent="-347472">
              <a:lnSpc>
                <a:spcPct val="77000"/>
              </a:lnSpc>
              <a:buFont typeface="Arial" pitchFamily="34" charset="0"/>
              <a:buChar char="•"/>
              <a:defRPr/>
            </a:pPr>
            <a:r>
              <a:rPr lang="en-US" b="1" dirty="0" smtClean="0">
                <a:latin typeface="Arial" pitchFamily="34" charset="0"/>
                <a:cs typeface="Arial" pitchFamily="34" charset="0"/>
              </a:rPr>
              <a:t>Convection</a:t>
            </a:r>
            <a:r>
              <a:rPr lang="en-US" dirty="0" smtClean="0">
                <a:latin typeface="Arial" pitchFamily="34" charset="0"/>
                <a:cs typeface="Arial" pitchFamily="34" charset="0"/>
              </a:rPr>
              <a:t> or the transfer of heat by the circulation or movement of the heated parts of a liquid or gas</a:t>
            </a:r>
          </a:p>
          <a:p>
            <a:pPr>
              <a:lnSpc>
                <a:spcPct val="77000"/>
              </a:lnSpc>
              <a:buFont typeface="Wingdings" pitchFamily="2" charset="2"/>
              <a:buNone/>
              <a:defRPr/>
            </a:pPr>
            <a:r>
              <a:rPr lang="en-US" dirty="0" smtClean="0">
                <a:latin typeface="Arial" pitchFamily="34" charset="0"/>
                <a:cs typeface="Arial" pitchFamily="34" charset="0"/>
              </a:rPr>
              <a:t> </a:t>
            </a:r>
          </a:p>
          <a:p>
            <a:pPr>
              <a:lnSpc>
                <a:spcPct val="77000"/>
              </a:lnSpc>
              <a:defRPr/>
            </a:pPr>
            <a:r>
              <a:rPr lang="en-US" dirty="0" smtClean="0">
                <a:latin typeface="Arial" pitchFamily="34" charset="0"/>
                <a:cs typeface="Arial" pitchFamily="34" charset="0"/>
              </a:rPr>
              <a:t>The temperature of  an object depends on amount of thermal energy absorbed</a:t>
            </a:r>
          </a:p>
          <a:p>
            <a:pPr>
              <a:lnSpc>
                <a:spcPct val="77000"/>
              </a:lnSpc>
              <a:defRPr/>
            </a:pPr>
            <a:endParaRPr lang="en-US" dirty="0" smtClean="0">
              <a:latin typeface="Arial" pitchFamily="34" charset="0"/>
              <a:cs typeface="Arial" pitchFamily="34" charset="0"/>
            </a:endParaRPr>
          </a:p>
          <a:p>
            <a:pPr>
              <a:lnSpc>
                <a:spcPct val="77000"/>
              </a:lnSpc>
              <a:defRPr/>
            </a:pPr>
            <a:r>
              <a:rPr lang="en-US" dirty="0" smtClean="0">
                <a:latin typeface="Arial" pitchFamily="34" charset="0"/>
                <a:cs typeface="Arial" pitchFamily="34" charset="0"/>
              </a:rPr>
              <a:t>Heated objects emit IR radiation</a:t>
            </a:r>
            <a:endParaRPr lang="en-US" dirty="0">
              <a:latin typeface="Arial" pitchFamily="34" charset="0"/>
              <a:cs typeface="Arial" pitchFamily="34" charset="0"/>
            </a:endParaRPr>
          </a:p>
        </p:txBody>
      </p:sp>
      <p:sp>
        <p:nvSpPr>
          <p:cNvPr id="6" name="Rectangle 5"/>
          <p:cNvSpPr/>
          <p:nvPr/>
        </p:nvSpPr>
        <p:spPr>
          <a:xfrm>
            <a:off x="3684576" y="1002268"/>
            <a:ext cx="1774846" cy="369332"/>
          </a:xfrm>
          <a:prstGeom prst="rect">
            <a:avLst/>
          </a:prstGeom>
        </p:spPr>
        <p:txBody>
          <a:bodyPr wrap="none">
            <a:spAutoFit/>
          </a:bodyPr>
          <a:lstStyle/>
          <a:p>
            <a:pPr algn="ctr"/>
            <a:r>
              <a:rPr lang="en-US" dirty="0" smtClean="0">
                <a:latin typeface="Arial" pitchFamily="34" charset="0"/>
                <a:cs typeface="Arial" pitchFamily="34" charset="0"/>
              </a:rPr>
              <a:t>Heated Objects</a:t>
            </a:r>
            <a:endParaRPr lang="en-US" dirty="0">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42</a:t>
            </a:fld>
            <a:endParaRPr lang="en-US" dirty="0"/>
          </a:p>
        </p:txBody>
      </p:sp>
      <p:sp>
        <p:nvSpPr>
          <p:cNvPr id="4" name="Rectangle 3"/>
          <p:cNvSpPr/>
          <p:nvPr/>
        </p:nvSpPr>
        <p:spPr>
          <a:xfrm>
            <a:off x="457200" y="2076271"/>
            <a:ext cx="8229600" cy="1200329"/>
          </a:xfrm>
          <a:prstGeom prst="rect">
            <a:avLst/>
          </a:prstGeom>
        </p:spPr>
        <p:txBody>
          <a:bodyPr wrap="square">
            <a:spAutoFit/>
          </a:bodyPr>
          <a:lstStyle/>
          <a:p>
            <a:pPr>
              <a:defRPr/>
            </a:pPr>
            <a:r>
              <a:rPr lang="en-US" dirty="0" smtClean="0">
                <a:latin typeface="Arial" pitchFamily="34" charset="0"/>
                <a:cs typeface="Arial" pitchFamily="34" charset="0"/>
                <a:hlinkClick r:id="rId2" action="ppaction://hlinkfile"/>
              </a:rPr>
              <a:t>Emissivity</a:t>
            </a:r>
            <a:r>
              <a:rPr lang="en-US" dirty="0" smtClean="0">
                <a:latin typeface="Arial" pitchFamily="34" charset="0"/>
                <a:cs typeface="Arial" pitchFamily="34" charset="0"/>
                <a:hlinkClick r:id="rId3" action="ppaction://hlinkfile"/>
              </a:rPr>
              <a:t> </a:t>
            </a:r>
            <a:r>
              <a:rPr lang="en-US" dirty="0" smtClean="0">
                <a:latin typeface="Arial" pitchFamily="34" charset="0"/>
                <a:cs typeface="Arial" pitchFamily="34" charset="0"/>
              </a:rPr>
              <a:t> is a measure of an object’s ability to emit radiation</a:t>
            </a:r>
          </a:p>
          <a:p>
            <a:pPr algn="ctr">
              <a:defRPr/>
            </a:pP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Objects emit absorbed IR energy at different rates based on their surface properties</a:t>
            </a:r>
            <a:endParaRPr lang="en-US" dirty="0">
              <a:latin typeface="Arial" pitchFamily="34" charset="0"/>
              <a:cs typeface="Arial" pitchFamily="34" charset="0"/>
            </a:endParaRPr>
          </a:p>
        </p:txBody>
      </p:sp>
      <p:pic>
        <p:nvPicPr>
          <p:cNvPr id="5" name="Picture 40"/>
          <p:cNvPicPr>
            <a:picLocks noChangeAspect="1" noChangeArrowheads="1"/>
          </p:cNvPicPr>
          <p:nvPr/>
        </p:nvPicPr>
        <p:blipFill>
          <a:blip r:embed="rId4" cstate="print"/>
          <a:srcRect r="-24" b="52"/>
          <a:stretch>
            <a:fillRect/>
          </a:stretch>
        </p:blipFill>
        <p:spPr bwMode="auto">
          <a:xfrm>
            <a:off x="990600" y="3581400"/>
            <a:ext cx="7239000" cy="2514600"/>
          </a:xfrm>
          <a:prstGeom prst="rect">
            <a:avLst/>
          </a:prstGeom>
          <a:noFill/>
          <a:ln w="9525">
            <a:noFill/>
            <a:miter lim="800000"/>
            <a:headEnd/>
            <a:tailEnd/>
          </a:ln>
        </p:spPr>
      </p:pic>
      <p:sp>
        <p:nvSpPr>
          <p:cNvPr id="6" name="TextBox 5"/>
          <p:cNvSpPr txBox="1"/>
          <p:nvPr/>
        </p:nvSpPr>
        <p:spPr>
          <a:xfrm>
            <a:off x="3924419" y="1611868"/>
            <a:ext cx="1479893" cy="369332"/>
          </a:xfrm>
          <a:prstGeom prst="rect">
            <a:avLst/>
          </a:prstGeom>
          <a:noFill/>
        </p:spPr>
        <p:txBody>
          <a:bodyPr wrap="none" rtlCol="0">
            <a:spAutoFit/>
          </a:bodyPr>
          <a:lstStyle/>
          <a:p>
            <a:pPr algn="ctr"/>
            <a:r>
              <a:rPr lang="en-US" dirty="0" smtClean="0">
                <a:latin typeface="Arial" pitchFamily="34" charset="0"/>
                <a:cs typeface="Arial" pitchFamily="34" charset="0"/>
              </a:rPr>
              <a:t>EMISSIVITY</a:t>
            </a:r>
            <a:endParaRPr lang="en-US" dirty="0">
              <a:latin typeface="Arial" pitchFamily="34" charset="0"/>
              <a:cs typeface="Arial" pitchFamily="34" charset="0"/>
            </a:endParaRPr>
          </a:p>
        </p:txBody>
      </p:sp>
      <p:sp>
        <p:nvSpPr>
          <p:cNvPr id="7" name="TextBox 6"/>
          <p:cNvSpPr txBox="1"/>
          <p:nvPr/>
        </p:nvSpPr>
        <p:spPr>
          <a:xfrm>
            <a:off x="3962400" y="1066800"/>
            <a:ext cx="1390124" cy="369332"/>
          </a:xfrm>
          <a:prstGeom prst="rect">
            <a:avLst/>
          </a:prstGeom>
          <a:noFill/>
        </p:spPr>
        <p:txBody>
          <a:bodyPr wrap="none" rtlCol="0">
            <a:spAutoFit/>
          </a:bodyPr>
          <a:lstStyle/>
          <a:p>
            <a:r>
              <a:rPr lang="en-US" b="1" dirty="0" smtClean="0">
                <a:latin typeface="Arial" pitchFamily="34" charset="0"/>
                <a:cs typeface="Arial" pitchFamily="34" charset="0"/>
              </a:rPr>
              <a:t>IR IMAGES</a:t>
            </a:r>
            <a:endParaRPr lang="en-US" b="1" dirty="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43</a:t>
            </a:fld>
            <a:endParaRPr lang="en-US" dirty="0"/>
          </a:p>
        </p:txBody>
      </p:sp>
      <p:sp>
        <p:nvSpPr>
          <p:cNvPr id="4" name="Rectangle 3"/>
          <p:cNvSpPr/>
          <p:nvPr/>
        </p:nvSpPr>
        <p:spPr>
          <a:xfrm>
            <a:off x="457200" y="4397276"/>
            <a:ext cx="8382000" cy="2308324"/>
          </a:xfrm>
          <a:prstGeom prst="rect">
            <a:avLst/>
          </a:prstGeom>
        </p:spPr>
        <p:txBody>
          <a:bodyPr wrap="square">
            <a:spAutoFit/>
          </a:bodyPr>
          <a:lstStyle/>
          <a:p>
            <a:pPr>
              <a:defRPr/>
            </a:pPr>
            <a:r>
              <a:rPr lang="en-US" dirty="0" smtClean="0">
                <a:latin typeface="Arial" pitchFamily="34" charset="0"/>
                <a:cs typeface="Arial" pitchFamily="34" charset="0"/>
              </a:rPr>
              <a:t>Objects that are the same temperature may not emit the same  amount of  IR energy because they have different levels of emissivity</a:t>
            </a:r>
          </a:p>
          <a:p>
            <a:pPr>
              <a:defRPr/>
            </a:pP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Objects with </a:t>
            </a:r>
            <a:r>
              <a:rPr lang="en-US" b="1" dirty="0" smtClean="0">
                <a:latin typeface="Arial" pitchFamily="34" charset="0"/>
                <a:cs typeface="Arial" pitchFamily="34" charset="0"/>
              </a:rPr>
              <a:t>higher</a:t>
            </a:r>
            <a:r>
              <a:rPr lang="en-US" dirty="0" smtClean="0">
                <a:latin typeface="Arial" pitchFamily="34" charset="0"/>
                <a:cs typeface="Arial" pitchFamily="34" charset="0"/>
              </a:rPr>
              <a:t> emissivity will emit </a:t>
            </a:r>
            <a:r>
              <a:rPr lang="en-US" b="1" dirty="0" smtClean="0">
                <a:latin typeface="Arial" pitchFamily="34" charset="0"/>
                <a:cs typeface="Arial" pitchFamily="34" charset="0"/>
              </a:rPr>
              <a:t>more</a:t>
            </a:r>
            <a:r>
              <a:rPr lang="en-US" dirty="0" smtClean="0">
                <a:latin typeface="Arial" pitchFamily="34" charset="0"/>
                <a:cs typeface="Arial" pitchFamily="34" charset="0"/>
              </a:rPr>
              <a:t> IR energy and appear hotter when viewed on the DCM </a:t>
            </a:r>
          </a:p>
          <a:p>
            <a:pPr>
              <a:defRPr/>
            </a:pP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Objects with </a:t>
            </a:r>
            <a:r>
              <a:rPr lang="en-US" b="1" dirty="0" smtClean="0">
                <a:latin typeface="Arial" pitchFamily="34" charset="0"/>
                <a:cs typeface="Arial" pitchFamily="34" charset="0"/>
              </a:rPr>
              <a:t>lower</a:t>
            </a:r>
            <a:r>
              <a:rPr lang="en-US" dirty="0" smtClean="0">
                <a:latin typeface="Arial" pitchFamily="34" charset="0"/>
                <a:cs typeface="Arial" pitchFamily="34" charset="0"/>
              </a:rPr>
              <a:t> emissivity will emit </a:t>
            </a:r>
            <a:r>
              <a:rPr lang="en-US" b="1" dirty="0" smtClean="0">
                <a:latin typeface="Arial" pitchFamily="34" charset="0"/>
                <a:cs typeface="Arial" pitchFamily="34" charset="0"/>
              </a:rPr>
              <a:t>less</a:t>
            </a:r>
            <a:r>
              <a:rPr lang="en-US" dirty="0" smtClean="0">
                <a:latin typeface="Arial" pitchFamily="34" charset="0"/>
                <a:cs typeface="Arial" pitchFamily="34" charset="0"/>
              </a:rPr>
              <a:t> IR energy and appear colder when viewed on the DCM </a:t>
            </a:r>
            <a:endParaRPr lang="en-US" dirty="0">
              <a:latin typeface="Arial" pitchFamily="34" charset="0"/>
              <a:cs typeface="Arial" pitchFamily="34" charset="0"/>
            </a:endParaRPr>
          </a:p>
        </p:txBody>
      </p:sp>
      <p:pic>
        <p:nvPicPr>
          <p:cNvPr id="5" name="Picture 5"/>
          <p:cNvPicPr>
            <a:picLocks noChangeAspect="1" noChangeArrowheads="1"/>
          </p:cNvPicPr>
          <p:nvPr/>
        </p:nvPicPr>
        <p:blipFill>
          <a:blip r:embed="rId2" cstate="print"/>
          <a:srcRect r="-8" b="-102"/>
          <a:stretch>
            <a:fillRect/>
          </a:stretch>
        </p:blipFill>
        <p:spPr bwMode="auto">
          <a:xfrm>
            <a:off x="2895600" y="1961147"/>
            <a:ext cx="3352800" cy="2382253"/>
          </a:xfrm>
          <a:prstGeom prst="rect">
            <a:avLst/>
          </a:prstGeom>
          <a:noFill/>
          <a:ln w="9525">
            <a:noFill/>
            <a:miter lim="800000"/>
            <a:headEnd/>
            <a:tailEnd/>
          </a:ln>
        </p:spPr>
      </p:pic>
      <p:sp>
        <p:nvSpPr>
          <p:cNvPr id="7" name="TextBox 6"/>
          <p:cNvSpPr txBox="1"/>
          <p:nvPr/>
        </p:nvSpPr>
        <p:spPr>
          <a:xfrm>
            <a:off x="3567431" y="1563469"/>
            <a:ext cx="2193870" cy="646331"/>
          </a:xfrm>
          <a:prstGeom prst="rect">
            <a:avLst/>
          </a:prstGeom>
          <a:noFill/>
        </p:spPr>
        <p:txBody>
          <a:bodyPr wrap="none" rtlCol="0">
            <a:spAutoFit/>
          </a:bodyPr>
          <a:lstStyle/>
          <a:p>
            <a:pPr algn="ctr"/>
            <a:r>
              <a:rPr lang="en-US" dirty="0" smtClean="0">
                <a:latin typeface="Arial" pitchFamily="34" charset="0"/>
                <a:cs typeface="Arial" pitchFamily="34" charset="0"/>
              </a:rPr>
              <a:t>EMISSIVITY (cont).</a:t>
            </a:r>
          </a:p>
          <a:p>
            <a:pPr algn="ctr"/>
            <a:endParaRPr lang="en-US" dirty="0"/>
          </a:p>
        </p:txBody>
      </p:sp>
      <p:sp>
        <p:nvSpPr>
          <p:cNvPr id="8" name="TextBox 7"/>
          <p:cNvSpPr txBox="1"/>
          <p:nvPr/>
        </p:nvSpPr>
        <p:spPr>
          <a:xfrm>
            <a:off x="3969306" y="1066800"/>
            <a:ext cx="1390124" cy="369332"/>
          </a:xfrm>
          <a:prstGeom prst="rect">
            <a:avLst/>
          </a:prstGeom>
          <a:noFill/>
        </p:spPr>
        <p:txBody>
          <a:bodyPr wrap="none" rtlCol="0">
            <a:spAutoFit/>
          </a:bodyPr>
          <a:lstStyle/>
          <a:p>
            <a:pPr algn="ctr"/>
            <a:r>
              <a:rPr lang="en-US" b="1" dirty="0" smtClean="0">
                <a:latin typeface="Arial" pitchFamily="34" charset="0"/>
                <a:cs typeface="Arial" pitchFamily="34" charset="0"/>
              </a:rPr>
              <a:t>IR IMAGES</a:t>
            </a:r>
            <a:endParaRPr lang="en-US" b="1" dirty="0">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44</a:t>
            </a:fld>
            <a:endParaRPr lang="en-US" dirty="0"/>
          </a:p>
        </p:txBody>
      </p:sp>
      <p:grpSp>
        <p:nvGrpSpPr>
          <p:cNvPr id="4" name="Group 7"/>
          <p:cNvGrpSpPr>
            <a:grpSpLocks/>
          </p:cNvGrpSpPr>
          <p:nvPr/>
        </p:nvGrpSpPr>
        <p:grpSpPr bwMode="auto">
          <a:xfrm>
            <a:off x="914400" y="1595437"/>
            <a:ext cx="7162800" cy="2519363"/>
            <a:chOff x="914400" y="1138237"/>
            <a:chExt cx="7162800" cy="2519363"/>
          </a:xfrm>
        </p:grpSpPr>
        <p:sp>
          <p:nvSpPr>
            <p:cNvPr id="5" name="TextBox 4"/>
            <p:cNvSpPr txBox="1"/>
            <p:nvPr/>
          </p:nvSpPr>
          <p:spPr>
            <a:xfrm>
              <a:off x="2743200" y="1138237"/>
              <a:ext cx="3657600" cy="461963"/>
            </a:xfrm>
            <a:prstGeom prst="rect">
              <a:avLst/>
            </a:prstGeom>
            <a:solidFill>
              <a:schemeClr val="bg1"/>
            </a:solidFill>
          </p:spPr>
          <p:txBody>
            <a:bodyPr>
              <a:spAutoFit/>
            </a:bodyPr>
            <a:lstStyle/>
            <a:p>
              <a:pPr algn="ctr">
                <a:defRPr/>
              </a:pPr>
              <a:r>
                <a:rPr lang="en-US" sz="2400" b="1" dirty="0">
                  <a:solidFill>
                    <a:schemeClr val="bg1"/>
                  </a:solidFill>
                </a:rPr>
                <a:t>red </a:t>
              </a:r>
              <a:r>
                <a:rPr lang="en-US" dirty="0">
                  <a:latin typeface="Arial" pitchFamily="34" charset="0"/>
                  <a:cs typeface="Arial" pitchFamily="34" charset="0"/>
                </a:rPr>
                <a:t>INTENSITY</a:t>
              </a:r>
              <a:r>
                <a:rPr lang="en-US" b="1" dirty="0">
                  <a:solidFill>
                    <a:schemeClr val="bg1"/>
                  </a:solidFill>
                  <a:latin typeface="Arial" pitchFamily="34" charset="0"/>
                  <a:cs typeface="Arial" pitchFamily="34" charset="0"/>
                </a:rPr>
                <a:t> (</a:t>
              </a:r>
              <a:r>
                <a:rPr lang="en-US" sz="2400" b="1" dirty="0">
                  <a:solidFill>
                    <a:schemeClr val="bg1"/>
                  </a:solidFill>
                </a:rPr>
                <a:t>IR)</a:t>
              </a:r>
            </a:p>
          </p:txBody>
        </p:sp>
        <p:pic>
          <p:nvPicPr>
            <p:cNvPr id="6" name="Picture 2"/>
            <p:cNvPicPr>
              <a:picLocks noChangeAspect="1" noChangeArrowheads="1"/>
            </p:cNvPicPr>
            <p:nvPr/>
          </p:nvPicPr>
          <p:blipFill>
            <a:blip r:embed="rId3" cstate="print"/>
            <a:srcRect/>
            <a:stretch>
              <a:fillRect/>
            </a:stretch>
          </p:blipFill>
          <p:spPr bwMode="auto">
            <a:xfrm>
              <a:off x="914400" y="1600200"/>
              <a:ext cx="7162800" cy="2057400"/>
            </a:xfrm>
            <a:prstGeom prst="rect">
              <a:avLst/>
            </a:prstGeom>
            <a:noFill/>
            <a:ln w="9525">
              <a:noFill/>
              <a:miter lim="800000"/>
              <a:headEnd/>
              <a:tailEnd/>
            </a:ln>
          </p:spPr>
        </p:pic>
      </p:grpSp>
      <p:sp>
        <p:nvSpPr>
          <p:cNvPr id="7" name="Rectangle 6"/>
          <p:cNvSpPr/>
          <p:nvPr/>
        </p:nvSpPr>
        <p:spPr>
          <a:xfrm>
            <a:off x="533400" y="4419600"/>
            <a:ext cx="8229600" cy="1034066"/>
          </a:xfrm>
          <a:prstGeom prst="rect">
            <a:avLst/>
          </a:prstGeom>
        </p:spPr>
        <p:txBody>
          <a:bodyPr wrap="square">
            <a:spAutoFit/>
          </a:bodyPr>
          <a:lstStyle/>
          <a:p>
            <a:pPr defTabSz="915988">
              <a:lnSpc>
                <a:spcPct val="86000"/>
              </a:lnSpc>
              <a:spcBef>
                <a:spcPct val="41000"/>
              </a:spcBef>
              <a:defRPr/>
            </a:pPr>
            <a:r>
              <a:rPr lang="en-US" dirty="0" smtClean="0">
                <a:latin typeface="Arial" pitchFamily="34" charset="0"/>
                <a:cs typeface="Arial" pitchFamily="34" charset="0"/>
              </a:rPr>
              <a:t>Intensity of IR energy radiation from any object depends on two factors:</a:t>
            </a:r>
          </a:p>
          <a:p>
            <a:pPr marL="804672" lvl="2" indent="-347472" defTabSz="915988">
              <a:lnSpc>
                <a:spcPct val="86000"/>
              </a:lnSpc>
              <a:spcBef>
                <a:spcPct val="41000"/>
              </a:spcBef>
              <a:buFont typeface="Arial" pitchFamily="34" charset="0"/>
              <a:buChar char="•"/>
              <a:defRPr/>
            </a:pPr>
            <a:r>
              <a:rPr lang="en-US" b="1" dirty="0" smtClean="0">
                <a:latin typeface="Arial" pitchFamily="34" charset="0"/>
                <a:cs typeface="Arial" pitchFamily="34" charset="0"/>
              </a:rPr>
              <a:t>Temperature</a:t>
            </a:r>
            <a:r>
              <a:rPr lang="en-US" dirty="0" smtClean="0">
                <a:latin typeface="Arial" pitchFamily="34" charset="0"/>
                <a:cs typeface="Arial" pitchFamily="34" charset="0"/>
              </a:rPr>
              <a:t> - amount of thermal energy absorbed</a:t>
            </a:r>
          </a:p>
          <a:p>
            <a:pPr marL="804672" lvl="2" indent="-347472" defTabSz="915988">
              <a:lnSpc>
                <a:spcPct val="86000"/>
              </a:lnSpc>
              <a:spcBef>
                <a:spcPct val="41000"/>
              </a:spcBef>
              <a:buFont typeface="Arial" pitchFamily="34" charset="0"/>
              <a:buChar char="•"/>
              <a:defRPr/>
            </a:pPr>
            <a:r>
              <a:rPr lang="en-US" b="1" dirty="0" smtClean="0">
                <a:latin typeface="Arial" pitchFamily="34" charset="0"/>
                <a:cs typeface="Arial" pitchFamily="34" charset="0"/>
              </a:rPr>
              <a:t>Emissivity of object </a:t>
            </a:r>
            <a:r>
              <a:rPr lang="en-US" dirty="0" smtClean="0">
                <a:latin typeface="Arial" pitchFamily="34" charset="0"/>
                <a:cs typeface="Arial" pitchFamily="34" charset="0"/>
              </a:rPr>
              <a:t>- rate that the object emits IR energy</a:t>
            </a:r>
            <a:endParaRPr lang="en-US" dirty="0">
              <a:latin typeface="Arial" pitchFamily="34" charset="0"/>
              <a:cs typeface="Arial" pitchFamily="34" charset="0"/>
            </a:endParaRPr>
          </a:p>
        </p:txBody>
      </p:sp>
      <p:sp>
        <p:nvSpPr>
          <p:cNvPr id="8" name="TextBox 7"/>
          <p:cNvSpPr txBox="1"/>
          <p:nvPr/>
        </p:nvSpPr>
        <p:spPr>
          <a:xfrm>
            <a:off x="3885457" y="914400"/>
            <a:ext cx="1390124" cy="369332"/>
          </a:xfrm>
          <a:prstGeom prst="rect">
            <a:avLst/>
          </a:prstGeom>
          <a:noFill/>
        </p:spPr>
        <p:txBody>
          <a:bodyPr wrap="none" rtlCol="0">
            <a:spAutoFit/>
          </a:bodyPr>
          <a:lstStyle/>
          <a:p>
            <a:pPr algn="ctr"/>
            <a:r>
              <a:rPr lang="en-US" b="1" dirty="0" smtClean="0">
                <a:latin typeface="Arial" pitchFamily="34" charset="0"/>
                <a:cs typeface="Arial" pitchFamily="34" charset="0"/>
              </a:rPr>
              <a:t>IR IMAGES</a:t>
            </a:r>
            <a:endParaRPr lang="en-US" b="1" dirty="0">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45</a:t>
            </a:fld>
            <a:endParaRPr lang="en-US" dirty="0"/>
          </a:p>
        </p:txBody>
      </p:sp>
      <p:sp>
        <p:nvSpPr>
          <p:cNvPr id="4" name="Rectangle 3"/>
          <p:cNvSpPr/>
          <p:nvPr/>
        </p:nvSpPr>
        <p:spPr>
          <a:xfrm>
            <a:off x="304800" y="5027322"/>
            <a:ext cx="8534400" cy="1297278"/>
          </a:xfrm>
          <a:prstGeom prst="rect">
            <a:avLst/>
          </a:prstGeom>
        </p:spPr>
        <p:txBody>
          <a:bodyPr wrap="square">
            <a:spAutoFit/>
          </a:bodyPr>
          <a:lstStyle/>
          <a:p>
            <a:pPr marL="342900" indent="-342900" defTabSz="912813">
              <a:buFont typeface="Arial" pitchFamily="34" charset="0"/>
              <a:buChar char="•"/>
              <a:defRPr/>
            </a:pPr>
            <a:r>
              <a:rPr lang="en-US" dirty="0" smtClean="0">
                <a:latin typeface="Arial" pitchFamily="34" charset="0"/>
                <a:cs typeface="Arial" pitchFamily="34" charset="0"/>
              </a:rPr>
              <a:t>A Thermal Imaging System must receive the IR energy from the environment</a:t>
            </a:r>
          </a:p>
          <a:p>
            <a:pPr marL="342900" indent="-342900" defTabSz="912813">
              <a:lnSpc>
                <a:spcPct val="85000"/>
              </a:lnSpc>
              <a:spcBef>
                <a:spcPct val="40000"/>
              </a:spcBef>
              <a:buFont typeface="Arial" pitchFamily="34" charset="0"/>
              <a:buChar char="•"/>
              <a:defRPr/>
            </a:pPr>
            <a:r>
              <a:rPr lang="en-US" dirty="0" smtClean="0">
                <a:latin typeface="Arial" pitchFamily="34" charset="0"/>
                <a:cs typeface="Arial" pitchFamily="34" charset="0"/>
              </a:rPr>
              <a:t>IR energy is attenuated (degraded) by air composition, density, and distance traveled</a:t>
            </a:r>
          </a:p>
          <a:p>
            <a:pPr marL="342900" indent="-342900" defTabSz="912813">
              <a:lnSpc>
                <a:spcPct val="85000"/>
              </a:lnSpc>
              <a:spcBef>
                <a:spcPct val="40000"/>
              </a:spcBef>
              <a:buFont typeface="Arial" pitchFamily="34" charset="0"/>
              <a:buChar char="•"/>
              <a:defRPr/>
            </a:pPr>
            <a:r>
              <a:rPr lang="en-US" dirty="0" smtClean="0">
                <a:latin typeface="Arial" pitchFamily="34" charset="0"/>
                <a:cs typeface="Arial" pitchFamily="34" charset="0"/>
              </a:rPr>
              <a:t>IR energy can travel through most obscurants better than visible light</a:t>
            </a:r>
            <a:endParaRPr lang="en-US" dirty="0">
              <a:latin typeface="Arial" pitchFamily="34" charset="0"/>
              <a:cs typeface="Arial" pitchFamily="34" charset="0"/>
            </a:endParaRPr>
          </a:p>
        </p:txBody>
      </p:sp>
      <p:grpSp>
        <p:nvGrpSpPr>
          <p:cNvPr id="5" name="Group 14"/>
          <p:cNvGrpSpPr>
            <a:grpSpLocks/>
          </p:cNvGrpSpPr>
          <p:nvPr/>
        </p:nvGrpSpPr>
        <p:grpSpPr bwMode="auto">
          <a:xfrm>
            <a:off x="641350" y="2805112"/>
            <a:ext cx="2025650" cy="1843088"/>
            <a:chOff x="257175" y="2574925"/>
            <a:chExt cx="2025650" cy="1843088"/>
          </a:xfrm>
        </p:grpSpPr>
        <p:pic>
          <p:nvPicPr>
            <p:cNvPr id="6" name="Object 2"/>
            <p:cNvPicPr>
              <a:picLocks noChangeAspect="1" noChangeArrowheads="1"/>
            </p:cNvPicPr>
            <p:nvPr/>
          </p:nvPicPr>
          <p:blipFill>
            <a:blip r:embed="rId2" cstate="print"/>
            <a:srcRect/>
            <a:stretch>
              <a:fillRect/>
            </a:stretch>
          </p:blipFill>
          <p:spPr bwMode="auto">
            <a:xfrm>
              <a:off x="257175" y="2574925"/>
              <a:ext cx="2025650" cy="1843088"/>
            </a:xfrm>
            <a:prstGeom prst="rect">
              <a:avLst/>
            </a:prstGeom>
            <a:noFill/>
            <a:ln w="9525">
              <a:solidFill>
                <a:schemeClr val="bg1"/>
              </a:solidFill>
              <a:miter lim="800000"/>
              <a:headEnd/>
              <a:tailEnd/>
            </a:ln>
          </p:spPr>
        </p:pic>
        <p:pic>
          <p:nvPicPr>
            <p:cNvPr id="7" name="Picture 17" descr="IR image of LAV wht hot cleaned up"/>
            <p:cNvPicPr>
              <a:picLocks noChangeAspect="1" noChangeArrowheads="1"/>
            </p:cNvPicPr>
            <p:nvPr/>
          </p:nvPicPr>
          <p:blipFill>
            <a:blip r:embed="rId3" cstate="print">
              <a:lum bright="2000" contrast="-72000"/>
            </a:blip>
            <a:srcRect/>
            <a:stretch>
              <a:fillRect/>
            </a:stretch>
          </p:blipFill>
          <p:spPr bwMode="auto">
            <a:xfrm>
              <a:off x="533400" y="2819400"/>
              <a:ext cx="1504950" cy="1087438"/>
            </a:xfrm>
            <a:prstGeom prst="rect">
              <a:avLst/>
            </a:prstGeom>
            <a:noFill/>
            <a:ln w="9525">
              <a:noFill/>
              <a:miter lim="800000"/>
              <a:headEnd/>
              <a:tailEnd/>
            </a:ln>
          </p:spPr>
        </p:pic>
      </p:grpSp>
      <p:pic>
        <p:nvPicPr>
          <p:cNvPr id="8" name="Picture 7">
            <a:hlinkClick r:id="rId4" action="ppaction://hlinkfile"/>
          </p:cNvPr>
          <p:cNvPicPr>
            <a:picLocks noChangeArrowheads="1"/>
          </p:cNvPicPr>
          <p:nvPr/>
        </p:nvPicPr>
        <p:blipFill>
          <a:blip r:embed="rId5" cstate="print">
            <a:lum bright="70000" contrast="-70000"/>
          </a:blip>
          <a:srcRect/>
          <a:stretch>
            <a:fillRect/>
          </a:stretch>
        </p:blipFill>
        <p:spPr bwMode="auto">
          <a:xfrm>
            <a:off x="3810000" y="2643188"/>
            <a:ext cx="1825625" cy="2005012"/>
          </a:xfrm>
          <a:prstGeom prst="rect">
            <a:avLst/>
          </a:prstGeom>
          <a:solidFill>
            <a:schemeClr val="tx1">
              <a:alpha val="14902"/>
            </a:schemeClr>
          </a:solidFill>
          <a:ln w="12700">
            <a:noFill/>
            <a:miter lim="800000"/>
            <a:headEnd/>
            <a:tailEnd/>
          </a:ln>
        </p:spPr>
      </p:pic>
      <p:pic>
        <p:nvPicPr>
          <p:cNvPr id="9" name="Picture 18" descr="IR image of LAV wht hot cleaned up"/>
          <p:cNvPicPr>
            <a:picLocks noChangeAspect="1" noChangeArrowheads="1"/>
          </p:cNvPicPr>
          <p:nvPr/>
        </p:nvPicPr>
        <p:blipFill>
          <a:blip r:embed="rId6" cstate="print"/>
          <a:srcRect/>
          <a:stretch>
            <a:fillRect/>
          </a:stretch>
        </p:blipFill>
        <p:spPr bwMode="auto">
          <a:xfrm>
            <a:off x="6477000" y="2782716"/>
            <a:ext cx="2055813" cy="1789284"/>
          </a:xfrm>
          <a:prstGeom prst="rect">
            <a:avLst/>
          </a:prstGeom>
          <a:noFill/>
          <a:ln w="9525">
            <a:noFill/>
            <a:miter lim="800000"/>
            <a:headEnd/>
            <a:tailEnd/>
          </a:ln>
        </p:spPr>
      </p:pic>
      <p:pic>
        <p:nvPicPr>
          <p:cNvPr id="12" name="Picture 11">
            <a:hlinkClick r:id="rId4" action="ppaction://hlinkfile"/>
          </p:cNvPr>
          <p:cNvPicPr>
            <a:picLocks noChangeArrowheads="1"/>
          </p:cNvPicPr>
          <p:nvPr/>
        </p:nvPicPr>
        <p:blipFill>
          <a:blip r:embed="rId5" cstate="print">
            <a:lum bright="70000" contrast="-70000"/>
          </a:blip>
          <a:srcRect/>
          <a:stretch>
            <a:fillRect/>
          </a:stretch>
        </p:blipFill>
        <p:spPr bwMode="auto">
          <a:xfrm>
            <a:off x="3962400" y="2719388"/>
            <a:ext cx="1825625" cy="2005012"/>
          </a:xfrm>
          <a:prstGeom prst="rect">
            <a:avLst/>
          </a:prstGeom>
          <a:solidFill>
            <a:srgbClr val="FFFFCC">
              <a:alpha val="14902"/>
            </a:srgbClr>
          </a:solidFill>
          <a:ln w="12700">
            <a:noFill/>
            <a:miter lim="800000"/>
            <a:headEnd/>
            <a:tailEnd/>
          </a:ln>
        </p:spPr>
      </p:pic>
      <p:sp>
        <p:nvSpPr>
          <p:cNvPr id="13" name="Rectangle 12"/>
          <p:cNvSpPr/>
          <p:nvPr/>
        </p:nvSpPr>
        <p:spPr>
          <a:xfrm>
            <a:off x="4648200" y="4038600"/>
            <a:ext cx="1295400" cy="369332"/>
          </a:xfrm>
          <a:prstGeom prst="rect">
            <a:avLst/>
          </a:prstGeom>
        </p:spPr>
        <p:txBody>
          <a:bodyPr>
            <a:spAutoFit/>
          </a:bodyPr>
          <a:lstStyle/>
          <a:p>
            <a:pPr defTabSz="912813">
              <a:defRPr/>
            </a:pPr>
            <a:r>
              <a:rPr lang="en-US" dirty="0">
                <a:solidFill>
                  <a:schemeClr val="bg1">
                    <a:lumMod val="50000"/>
                  </a:schemeClr>
                </a:solidFill>
                <a:latin typeface="Rockwell Extra Bold" pitchFamily="18" charset="0"/>
              </a:rPr>
              <a:t>SMOKE</a:t>
            </a:r>
          </a:p>
        </p:txBody>
      </p:sp>
      <p:sp>
        <p:nvSpPr>
          <p:cNvPr id="14" name="Rectangle 13"/>
          <p:cNvSpPr/>
          <p:nvPr/>
        </p:nvSpPr>
        <p:spPr>
          <a:xfrm>
            <a:off x="4953000" y="2743200"/>
            <a:ext cx="914400" cy="369332"/>
          </a:xfrm>
          <a:prstGeom prst="rect">
            <a:avLst/>
          </a:prstGeom>
        </p:spPr>
        <p:txBody>
          <a:bodyPr>
            <a:spAutoFit/>
          </a:bodyPr>
          <a:lstStyle/>
          <a:p>
            <a:pPr defTabSz="912813">
              <a:defRPr/>
            </a:pPr>
            <a:r>
              <a:rPr lang="en-US" dirty="0">
                <a:solidFill>
                  <a:schemeClr val="bg1">
                    <a:lumMod val="50000"/>
                  </a:schemeClr>
                </a:solidFill>
                <a:latin typeface="Rockwell Extra Bold" pitchFamily="18" charset="0"/>
              </a:rPr>
              <a:t>DUST</a:t>
            </a:r>
          </a:p>
        </p:txBody>
      </p:sp>
      <p:sp>
        <p:nvSpPr>
          <p:cNvPr id="15" name="Rectangle 14"/>
          <p:cNvSpPr/>
          <p:nvPr/>
        </p:nvSpPr>
        <p:spPr>
          <a:xfrm>
            <a:off x="3657600" y="3059112"/>
            <a:ext cx="1365250" cy="369888"/>
          </a:xfrm>
          <a:prstGeom prst="rect">
            <a:avLst/>
          </a:prstGeom>
        </p:spPr>
        <p:txBody>
          <a:bodyPr>
            <a:spAutoFit/>
          </a:bodyPr>
          <a:lstStyle/>
          <a:p>
            <a:pPr defTabSz="912813">
              <a:defRPr/>
            </a:pPr>
            <a:r>
              <a:rPr lang="en-US" dirty="0">
                <a:solidFill>
                  <a:schemeClr val="bg1">
                    <a:lumMod val="50000"/>
                  </a:schemeClr>
                </a:solidFill>
                <a:latin typeface="Rockwell Extra Bold" pitchFamily="18" charset="0"/>
              </a:rPr>
              <a:t>HAZE</a:t>
            </a:r>
          </a:p>
        </p:txBody>
      </p:sp>
      <p:sp>
        <p:nvSpPr>
          <p:cNvPr id="16" name="AutoShape 2"/>
          <p:cNvSpPr>
            <a:spLocks noChangeArrowheads="1"/>
          </p:cNvSpPr>
          <p:nvPr/>
        </p:nvSpPr>
        <p:spPr bwMode="auto">
          <a:xfrm>
            <a:off x="2590800" y="3429000"/>
            <a:ext cx="3581400" cy="685800"/>
          </a:xfrm>
          <a:prstGeom prst="leftArrow">
            <a:avLst>
              <a:gd name="adj1" fmla="val 44558"/>
              <a:gd name="adj2" fmla="val 166827"/>
            </a:avLst>
          </a:prstGeom>
          <a:noFill/>
          <a:ln w="28575">
            <a:noFill/>
            <a:miter lim="800000"/>
            <a:headEnd/>
            <a:tailEnd/>
          </a:ln>
        </p:spPr>
        <p:txBody>
          <a:bodyPr wrap="none" lIns="91285" tIns="45642" rIns="91285" bIns="45642" anchor="ctr"/>
          <a:lstStyle/>
          <a:p>
            <a:pPr algn="ctr" defTabSz="912813"/>
            <a:r>
              <a:rPr lang="en-US" dirty="0">
                <a:solidFill>
                  <a:srgbClr val="FF0000"/>
                </a:solidFill>
                <a:latin typeface="Arial" pitchFamily="34" charset="0"/>
                <a:cs typeface="Arial" pitchFamily="34" charset="0"/>
              </a:rPr>
              <a:t>IR Energy Signature</a:t>
            </a:r>
          </a:p>
        </p:txBody>
      </p:sp>
      <p:sp>
        <p:nvSpPr>
          <p:cNvPr id="17" name="TextBox 16"/>
          <p:cNvSpPr txBox="1"/>
          <p:nvPr/>
        </p:nvSpPr>
        <p:spPr>
          <a:xfrm>
            <a:off x="3605241" y="2249269"/>
            <a:ext cx="2185214" cy="646331"/>
          </a:xfrm>
          <a:prstGeom prst="rect">
            <a:avLst/>
          </a:prstGeom>
          <a:noFill/>
        </p:spPr>
        <p:txBody>
          <a:bodyPr wrap="none" rtlCol="0">
            <a:spAutoFit/>
          </a:bodyPr>
          <a:lstStyle/>
          <a:p>
            <a:pPr algn="ctr"/>
            <a:r>
              <a:rPr lang="en-US" dirty="0" smtClean="0">
                <a:latin typeface="Arial" pitchFamily="34" charset="0"/>
                <a:cs typeface="Arial" pitchFamily="34" charset="0"/>
              </a:rPr>
              <a:t>Distance of Objects</a:t>
            </a:r>
          </a:p>
          <a:p>
            <a:pPr algn="ctr"/>
            <a:endParaRPr lang="en-US" dirty="0"/>
          </a:p>
        </p:txBody>
      </p:sp>
      <p:sp>
        <p:nvSpPr>
          <p:cNvPr id="18" name="Rectangle 17"/>
          <p:cNvSpPr/>
          <p:nvPr/>
        </p:nvSpPr>
        <p:spPr>
          <a:xfrm>
            <a:off x="1752600" y="1487269"/>
            <a:ext cx="5562600" cy="646331"/>
          </a:xfrm>
          <a:prstGeom prst="rect">
            <a:avLst/>
          </a:prstGeom>
        </p:spPr>
        <p:txBody>
          <a:bodyPr wrap="square">
            <a:spAutoFit/>
          </a:bodyPr>
          <a:lstStyle/>
          <a:p>
            <a:pPr algn="ctr" defTabSz="912813">
              <a:defRPr/>
            </a:pPr>
            <a:r>
              <a:rPr lang="en-US" u="sng" dirty="0" smtClean="0">
                <a:latin typeface="Arial" pitchFamily="34" charset="0"/>
                <a:cs typeface="Arial" pitchFamily="34" charset="0"/>
              </a:rPr>
              <a:t>ATTENUATION</a:t>
            </a:r>
            <a:r>
              <a:rPr lang="en-US" dirty="0" smtClean="0">
                <a:latin typeface="Arial" pitchFamily="34" charset="0"/>
                <a:cs typeface="Arial" pitchFamily="34" charset="0"/>
              </a:rPr>
              <a:t> = Air Composition + Density + Distance Traveled</a:t>
            </a:r>
            <a:endParaRPr lang="en-US" dirty="0">
              <a:latin typeface="Arial" pitchFamily="34" charset="0"/>
              <a:cs typeface="Arial" pitchFamily="34" charset="0"/>
            </a:endParaRPr>
          </a:p>
        </p:txBody>
      </p:sp>
      <p:sp>
        <p:nvSpPr>
          <p:cNvPr id="19" name="TextBox 18"/>
          <p:cNvSpPr txBox="1"/>
          <p:nvPr/>
        </p:nvSpPr>
        <p:spPr>
          <a:xfrm>
            <a:off x="3975716" y="914400"/>
            <a:ext cx="1377300" cy="369332"/>
          </a:xfrm>
          <a:prstGeom prst="rect">
            <a:avLst/>
          </a:prstGeom>
          <a:noFill/>
        </p:spPr>
        <p:txBody>
          <a:bodyPr wrap="none" rtlCol="0">
            <a:spAutoFit/>
          </a:bodyPr>
          <a:lstStyle/>
          <a:p>
            <a:pPr algn="ctr"/>
            <a:r>
              <a:rPr lang="en-US" b="1" dirty="0" smtClean="0">
                <a:latin typeface="Arial" pitchFamily="34" charset="0"/>
                <a:cs typeface="Arial" pitchFamily="34" charset="0"/>
              </a:rPr>
              <a:t>IR IMAGES</a:t>
            </a:r>
            <a:endParaRPr lang="en-U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0"/>
                                        <p:tgtEl>
                                          <p:spTgt spid="8"/>
                                        </p:tgtEl>
                                      </p:cBhvr>
                                    </p:animEffect>
                                  </p:childTnLst>
                                </p:cTn>
                              </p:par>
                              <p:par>
                                <p:cTn id="8" presetID="1" presetClass="entr" presetSubtype="0" fill="hold" nodeType="withEffect">
                                  <p:stCondLst>
                                    <p:cond delay="2000"/>
                                  </p:stCondLst>
                                  <p:childTnLst>
                                    <p:set>
                                      <p:cBhvr>
                                        <p:cTn id="9" dur="1" fill="hold">
                                          <p:stCondLst>
                                            <p:cond delay="0"/>
                                          </p:stCondLst>
                                        </p:cTn>
                                        <p:tgtEl>
                                          <p:spTgt spid="9"/>
                                        </p:tgtEl>
                                        <p:attrNameLst>
                                          <p:attrName>style.visibility</p:attrName>
                                        </p:attrNameLst>
                                      </p:cBhvr>
                                      <p:to>
                                        <p:strVal val="visible"/>
                                      </p:to>
                                    </p:set>
                                  </p:childTnLst>
                                </p:cTn>
                              </p:par>
                              <p:par>
                                <p:cTn id="10" presetID="9"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46</a:t>
            </a:fld>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85800" y="2128837"/>
            <a:ext cx="7848600" cy="1985963"/>
          </a:xfrm>
          <a:prstGeom prst="rect">
            <a:avLst/>
          </a:prstGeom>
          <a:noFill/>
          <a:ln w="9525">
            <a:noFill/>
            <a:miter lim="800000"/>
            <a:headEnd/>
            <a:tailEnd/>
          </a:ln>
        </p:spPr>
      </p:pic>
      <p:sp>
        <p:nvSpPr>
          <p:cNvPr id="5" name="Rectangle 4"/>
          <p:cNvSpPr/>
          <p:nvPr/>
        </p:nvSpPr>
        <p:spPr>
          <a:xfrm>
            <a:off x="685800" y="4293275"/>
            <a:ext cx="7848600" cy="2031325"/>
          </a:xfrm>
          <a:prstGeom prst="rect">
            <a:avLst/>
          </a:prstGeom>
        </p:spPr>
        <p:txBody>
          <a:bodyPr wrap="square">
            <a:spAutoFit/>
          </a:bodyPr>
          <a:lstStyle/>
          <a:p>
            <a:pPr marL="342900" indent="-342900" defTabSz="912813">
              <a:tabLst>
                <a:tab pos="457200" algn="l"/>
                <a:tab pos="798513" algn="l"/>
              </a:tabLst>
              <a:defRPr/>
            </a:pPr>
            <a:r>
              <a:rPr lang="en-US" b="1" u="sng" dirty="0" smtClean="0">
                <a:latin typeface="Arial" pitchFamily="34" charset="0"/>
                <a:cs typeface="Arial" pitchFamily="34" charset="0"/>
              </a:rPr>
              <a:t>Twinkling and Shimmering</a:t>
            </a:r>
          </a:p>
          <a:p>
            <a:pPr marL="347472" lvl="1" indent="-347472" defTabSz="912813">
              <a:buFont typeface="Arial" pitchFamily="34" charset="0"/>
              <a:buChar char="•"/>
              <a:tabLst>
                <a:tab pos="457200" algn="l"/>
                <a:tab pos="798513" algn="l"/>
              </a:tabLst>
              <a:defRPr/>
            </a:pPr>
            <a:r>
              <a:rPr lang="en-US" dirty="0" smtClean="0">
                <a:latin typeface="Arial" pitchFamily="34" charset="0"/>
                <a:cs typeface="Arial" pitchFamily="34" charset="0"/>
              </a:rPr>
              <a:t>Affects line-of-sight through air near heated surfaces, such as a desert floor or asphalt road</a:t>
            </a:r>
          </a:p>
          <a:p>
            <a:pPr marL="347472" lvl="1" indent="-347472" defTabSz="912813">
              <a:buFont typeface="Arial" pitchFamily="34" charset="0"/>
              <a:buChar char="•"/>
              <a:tabLst>
                <a:tab pos="457200" algn="l"/>
                <a:tab pos="798513" algn="l"/>
              </a:tabLst>
              <a:defRPr/>
            </a:pPr>
            <a:r>
              <a:rPr lang="en-US" dirty="0" smtClean="0">
                <a:latin typeface="Arial" pitchFamily="34" charset="0"/>
                <a:cs typeface="Arial" pitchFamily="34" charset="0"/>
              </a:rPr>
              <a:t>Affects stability and clarity of image, may cause image to appear to move or be unfocused</a:t>
            </a:r>
          </a:p>
          <a:p>
            <a:pPr marL="800100" lvl="1" indent="-228600" defTabSz="912813">
              <a:tabLst>
                <a:tab pos="457200" algn="l"/>
                <a:tab pos="798513" algn="l"/>
              </a:tabLst>
              <a:defRPr/>
            </a:pPr>
            <a:endParaRPr lang="en-US" dirty="0" smtClean="0">
              <a:latin typeface="Arial" pitchFamily="34" charset="0"/>
              <a:cs typeface="Arial" pitchFamily="34" charset="0"/>
            </a:endParaRPr>
          </a:p>
          <a:p>
            <a:pPr defTabSz="912813">
              <a:tabLst>
                <a:tab pos="457200" algn="l"/>
                <a:tab pos="798513" algn="l"/>
              </a:tabLst>
              <a:defRPr/>
            </a:pPr>
            <a:r>
              <a:rPr lang="en-US" dirty="0" smtClean="0">
                <a:latin typeface="Arial" pitchFamily="34" charset="0"/>
                <a:cs typeface="Arial" pitchFamily="34" charset="0"/>
              </a:rPr>
              <a:t>If possible, to avoid atmospheric turbulence, wait for cooling temperatures</a:t>
            </a:r>
            <a:endParaRPr lang="en-US" dirty="0">
              <a:latin typeface="Arial" pitchFamily="34" charset="0"/>
              <a:cs typeface="Arial" pitchFamily="34" charset="0"/>
            </a:endParaRPr>
          </a:p>
        </p:txBody>
      </p:sp>
      <p:sp>
        <p:nvSpPr>
          <p:cNvPr id="6" name="TextBox 5"/>
          <p:cNvSpPr txBox="1"/>
          <p:nvPr/>
        </p:nvSpPr>
        <p:spPr>
          <a:xfrm>
            <a:off x="2921966" y="1752600"/>
            <a:ext cx="3484801" cy="369332"/>
          </a:xfrm>
          <a:prstGeom prst="rect">
            <a:avLst/>
          </a:prstGeom>
          <a:noFill/>
        </p:spPr>
        <p:txBody>
          <a:bodyPr wrap="none" rtlCol="0">
            <a:spAutoFit/>
          </a:bodyPr>
          <a:lstStyle/>
          <a:p>
            <a:pPr algn="ctr">
              <a:defRPr/>
            </a:pPr>
            <a:r>
              <a:rPr lang="en-US" dirty="0" smtClean="0">
                <a:latin typeface="Arial" pitchFamily="34" charset="0"/>
                <a:cs typeface="Arial" pitchFamily="34" charset="0"/>
              </a:rPr>
              <a:t>ATMOSPHERIC TURBULENCE</a:t>
            </a:r>
            <a:endParaRPr lang="en-US" dirty="0">
              <a:latin typeface="Arial" pitchFamily="34" charset="0"/>
              <a:cs typeface="Arial" pitchFamily="34" charset="0"/>
            </a:endParaRPr>
          </a:p>
        </p:txBody>
      </p:sp>
      <p:sp>
        <p:nvSpPr>
          <p:cNvPr id="7" name="TextBox 6"/>
          <p:cNvSpPr txBox="1"/>
          <p:nvPr/>
        </p:nvSpPr>
        <p:spPr>
          <a:xfrm>
            <a:off x="3975716" y="990600"/>
            <a:ext cx="1377300" cy="369332"/>
          </a:xfrm>
          <a:prstGeom prst="rect">
            <a:avLst/>
          </a:prstGeom>
          <a:noFill/>
        </p:spPr>
        <p:txBody>
          <a:bodyPr wrap="none" rtlCol="0">
            <a:spAutoFit/>
          </a:bodyPr>
          <a:lstStyle/>
          <a:p>
            <a:pPr algn="ctr"/>
            <a:r>
              <a:rPr lang="en-US" b="1" dirty="0" smtClean="0">
                <a:latin typeface="Arial" pitchFamily="34" charset="0"/>
                <a:cs typeface="Arial" pitchFamily="34" charset="0"/>
              </a:rPr>
              <a:t>IR IMAGES</a:t>
            </a:r>
            <a:endParaRPr lang="en-US" b="1" dirty="0">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47</a:t>
            </a:fld>
            <a:endParaRPr lang="en-US" dirty="0"/>
          </a:p>
        </p:txBody>
      </p:sp>
      <p:sp>
        <p:nvSpPr>
          <p:cNvPr id="4" name="Rectangle 3"/>
          <p:cNvSpPr/>
          <p:nvPr/>
        </p:nvSpPr>
        <p:spPr>
          <a:xfrm>
            <a:off x="457200" y="2514600"/>
            <a:ext cx="8229600" cy="2890022"/>
          </a:xfrm>
          <a:prstGeom prst="rect">
            <a:avLst/>
          </a:prstGeom>
        </p:spPr>
        <p:txBody>
          <a:bodyPr wrap="square">
            <a:spAutoFit/>
          </a:bodyPr>
          <a:lstStyle/>
          <a:p>
            <a:pPr defTabSz="912813">
              <a:tabLst>
                <a:tab pos="2168525" algn="l"/>
              </a:tabLst>
              <a:defRPr/>
            </a:pPr>
            <a:r>
              <a:rPr lang="en-US" dirty="0" smtClean="0">
                <a:latin typeface="Arial" pitchFamily="34" charset="0"/>
                <a:cs typeface="Arial" pitchFamily="34" charset="0"/>
              </a:rPr>
              <a:t>The period of time, after sunrise or sunset, when passive objects approach the same temperature as the background</a:t>
            </a:r>
          </a:p>
          <a:p>
            <a:pPr marL="342900" indent="-342900" defTabSz="912813">
              <a:lnSpc>
                <a:spcPct val="90000"/>
              </a:lnSpc>
              <a:buFontTx/>
              <a:buChar char="•"/>
              <a:tabLst>
                <a:tab pos="2168525" algn="l"/>
              </a:tabLst>
              <a:defRPr/>
            </a:pPr>
            <a:endParaRPr lang="en-US" dirty="0" smtClean="0">
              <a:latin typeface="Arial" pitchFamily="34" charset="0"/>
              <a:cs typeface="Arial" pitchFamily="34" charset="0"/>
            </a:endParaRPr>
          </a:p>
          <a:p>
            <a:pPr marL="804672" lvl="2" indent="-347472" defTabSz="912813">
              <a:lnSpc>
                <a:spcPct val="90000"/>
              </a:lnSpc>
              <a:buFontTx/>
              <a:buChar char="•"/>
              <a:tabLst>
                <a:tab pos="2168525" algn="l"/>
              </a:tabLst>
              <a:defRPr/>
            </a:pPr>
            <a:r>
              <a:rPr lang="en-US" b="1" dirty="0" smtClean="0">
                <a:latin typeface="Arial" pitchFamily="34" charset="0"/>
                <a:cs typeface="Arial" pitchFamily="34" charset="0"/>
              </a:rPr>
              <a:t>Sunrise:</a:t>
            </a:r>
            <a:r>
              <a:rPr lang="en-US" dirty="0" smtClean="0">
                <a:latin typeface="Arial" pitchFamily="34" charset="0"/>
                <a:cs typeface="Arial" pitchFamily="34" charset="0"/>
              </a:rPr>
              <a:t>  Objects begin to absorb thermal energy and increase in temperature</a:t>
            </a:r>
          </a:p>
          <a:p>
            <a:pPr marL="347472" indent="-347472" defTabSz="912813">
              <a:lnSpc>
                <a:spcPct val="90000"/>
              </a:lnSpc>
              <a:buFontTx/>
              <a:buChar char="•"/>
              <a:tabLst>
                <a:tab pos="2168525" algn="l"/>
              </a:tabLst>
              <a:defRPr/>
            </a:pPr>
            <a:endParaRPr lang="en-US" dirty="0" smtClean="0">
              <a:latin typeface="Arial" pitchFamily="34" charset="0"/>
              <a:cs typeface="Arial" pitchFamily="34" charset="0"/>
            </a:endParaRPr>
          </a:p>
          <a:p>
            <a:pPr marL="804672" lvl="2" indent="-347472" defTabSz="912813">
              <a:lnSpc>
                <a:spcPct val="90000"/>
              </a:lnSpc>
              <a:buFontTx/>
              <a:buChar char="•"/>
              <a:tabLst>
                <a:tab pos="2168525" algn="l"/>
              </a:tabLst>
              <a:defRPr/>
            </a:pPr>
            <a:r>
              <a:rPr lang="en-US" b="1" dirty="0" smtClean="0">
                <a:latin typeface="Arial" pitchFamily="34" charset="0"/>
                <a:cs typeface="Arial" pitchFamily="34" charset="0"/>
              </a:rPr>
              <a:t>Sunset:</a:t>
            </a:r>
            <a:r>
              <a:rPr lang="en-US" dirty="0" smtClean="0">
                <a:latin typeface="Arial" pitchFamily="34" charset="0"/>
                <a:cs typeface="Arial" pitchFamily="34" charset="0"/>
              </a:rPr>
              <a:t> Objects begin to lose thermal energy and decrease in temperature</a:t>
            </a:r>
          </a:p>
          <a:p>
            <a:pPr marL="798513" lvl="1" indent="-228600" defTabSz="912813">
              <a:lnSpc>
                <a:spcPct val="90000"/>
              </a:lnSpc>
              <a:tabLst>
                <a:tab pos="2168525" algn="l"/>
              </a:tabLst>
              <a:defRPr/>
            </a:pPr>
            <a:endParaRPr lang="en-US" dirty="0" smtClean="0">
              <a:latin typeface="Arial" pitchFamily="34" charset="0"/>
              <a:cs typeface="Arial" pitchFamily="34" charset="0"/>
            </a:endParaRPr>
          </a:p>
          <a:p>
            <a:pPr marL="798513" lvl="1" indent="-228600" defTabSz="912813">
              <a:lnSpc>
                <a:spcPct val="90000"/>
              </a:lnSpc>
              <a:buFontTx/>
              <a:buChar char="•"/>
              <a:tabLst>
                <a:tab pos="2168525" algn="l"/>
              </a:tabLst>
              <a:defRPr/>
            </a:pPr>
            <a:endParaRPr lang="en-US" dirty="0" smtClean="0">
              <a:latin typeface="Arial" pitchFamily="34" charset="0"/>
              <a:cs typeface="Arial" pitchFamily="34" charset="0"/>
            </a:endParaRPr>
          </a:p>
          <a:p>
            <a:pPr indent="-342900" defTabSz="912813">
              <a:lnSpc>
                <a:spcPct val="90000"/>
              </a:lnSpc>
              <a:tabLst>
                <a:tab pos="2168525" algn="l"/>
              </a:tabLst>
              <a:defRPr/>
            </a:pPr>
            <a:r>
              <a:rPr lang="en-US" b="1" dirty="0" smtClean="0">
                <a:latin typeface="Arial" pitchFamily="34" charset="0"/>
                <a:cs typeface="Arial" pitchFamily="34" charset="0"/>
              </a:rPr>
              <a:t>NOTE</a:t>
            </a:r>
            <a:r>
              <a:rPr lang="en-US" dirty="0" smtClean="0">
                <a:latin typeface="Arial" pitchFamily="34" charset="0"/>
                <a:cs typeface="Arial" pitchFamily="34" charset="0"/>
              </a:rPr>
              <a:t>:  The DIURNAL CYCLE is also known as the CROSSOVER PERIOD</a:t>
            </a:r>
            <a:endParaRPr lang="en-US" dirty="0">
              <a:latin typeface="Arial" pitchFamily="34" charset="0"/>
              <a:cs typeface="Arial" pitchFamily="34" charset="0"/>
            </a:endParaRPr>
          </a:p>
        </p:txBody>
      </p:sp>
      <p:sp>
        <p:nvSpPr>
          <p:cNvPr id="5" name="TextBox 4"/>
          <p:cNvSpPr txBox="1"/>
          <p:nvPr/>
        </p:nvSpPr>
        <p:spPr>
          <a:xfrm>
            <a:off x="3631551" y="1752600"/>
            <a:ext cx="2065630" cy="646331"/>
          </a:xfrm>
          <a:prstGeom prst="rect">
            <a:avLst/>
          </a:prstGeom>
          <a:noFill/>
        </p:spPr>
        <p:txBody>
          <a:bodyPr wrap="none" rtlCol="0">
            <a:spAutoFit/>
          </a:bodyPr>
          <a:lstStyle/>
          <a:p>
            <a:pPr algn="ctr"/>
            <a:r>
              <a:rPr lang="en-US" dirty="0" smtClean="0">
                <a:latin typeface="Arial" pitchFamily="34" charset="0"/>
                <a:cs typeface="Arial" pitchFamily="34" charset="0"/>
              </a:rPr>
              <a:t>DIURNAL CYCLE</a:t>
            </a:r>
          </a:p>
          <a:p>
            <a:pPr algn="ctr"/>
            <a:endParaRPr lang="en-US" dirty="0">
              <a:latin typeface="Arial" pitchFamily="34" charset="0"/>
              <a:cs typeface="Arial" pitchFamily="34" charset="0"/>
            </a:endParaRPr>
          </a:p>
        </p:txBody>
      </p:sp>
      <p:sp>
        <p:nvSpPr>
          <p:cNvPr id="6" name="TextBox 5"/>
          <p:cNvSpPr txBox="1"/>
          <p:nvPr/>
        </p:nvSpPr>
        <p:spPr>
          <a:xfrm>
            <a:off x="3975716" y="1066800"/>
            <a:ext cx="1377300" cy="369332"/>
          </a:xfrm>
          <a:prstGeom prst="rect">
            <a:avLst/>
          </a:prstGeom>
          <a:noFill/>
        </p:spPr>
        <p:txBody>
          <a:bodyPr wrap="none" rtlCol="0">
            <a:spAutoFit/>
          </a:bodyPr>
          <a:lstStyle/>
          <a:p>
            <a:pPr algn="ctr"/>
            <a:r>
              <a:rPr lang="en-US" b="1" dirty="0" smtClean="0">
                <a:latin typeface="Arial" pitchFamily="34" charset="0"/>
                <a:cs typeface="Arial" pitchFamily="34" charset="0"/>
              </a:rPr>
              <a:t>IR IMAGES</a:t>
            </a:r>
            <a:endParaRPr lang="en-US" b="1" dirty="0">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48</a:t>
            </a:fld>
            <a:endParaRPr lang="en-US" dirty="0"/>
          </a:p>
        </p:txBody>
      </p:sp>
      <p:sp>
        <p:nvSpPr>
          <p:cNvPr id="4" name="Rectangle 3"/>
          <p:cNvSpPr/>
          <p:nvPr/>
        </p:nvSpPr>
        <p:spPr>
          <a:xfrm>
            <a:off x="381000" y="1676400"/>
            <a:ext cx="8458200" cy="571074"/>
          </a:xfrm>
          <a:prstGeom prst="rect">
            <a:avLst/>
          </a:prstGeom>
        </p:spPr>
        <p:txBody>
          <a:bodyPr wrap="square">
            <a:spAutoFit/>
          </a:bodyPr>
          <a:lstStyle/>
          <a:p>
            <a:pPr defTabSz="912813">
              <a:lnSpc>
                <a:spcPct val="87000"/>
              </a:lnSpc>
              <a:spcBef>
                <a:spcPct val="30000"/>
              </a:spcBef>
              <a:buSzPct val="100000"/>
              <a:defRPr/>
            </a:pPr>
            <a:r>
              <a:rPr lang="en-US" dirty="0" smtClean="0">
                <a:latin typeface="Arial" pitchFamily="34" charset="0"/>
                <a:cs typeface="Arial" pitchFamily="34" charset="0"/>
              </a:rPr>
              <a:t>Viewing angle affects appearance of the thermal signature and the intensity of radiated IR. View flat sided objects as close to perpendicular as possible</a:t>
            </a:r>
            <a:endParaRPr lang="en-US" dirty="0">
              <a:latin typeface="Arial" pitchFamily="34" charset="0"/>
              <a:cs typeface="Arial" pitchFamily="34" charset="0"/>
            </a:endParaRPr>
          </a:p>
        </p:txBody>
      </p:sp>
      <p:sp>
        <p:nvSpPr>
          <p:cNvPr id="5" name="TextBox 4"/>
          <p:cNvSpPr txBox="1"/>
          <p:nvPr/>
        </p:nvSpPr>
        <p:spPr>
          <a:xfrm>
            <a:off x="3563230" y="1295400"/>
            <a:ext cx="2202270" cy="646331"/>
          </a:xfrm>
          <a:prstGeom prst="rect">
            <a:avLst/>
          </a:prstGeom>
          <a:noFill/>
        </p:spPr>
        <p:txBody>
          <a:bodyPr wrap="none" rtlCol="0">
            <a:spAutoFit/>
          </a:bodyPr>
          <a:lstStyle/>
          <a:p>
            <a:pPr algn="ctr"/>
            <a:r>
              <a:rPr lang="en-US" dirty="0" smtClean="0">
                <a:latin typeface="Arial" pitchFamily="34" charset="0"/>
                <a:cs typeface="Arial" pitchFamily="34" charset="0"/>
              </a:rPr>
              <a:t>VIEWING ANGLES</a:t>
            </a:r>
          </a:p>
          <a:p>
            <a:pPr algn="ctr"/>
            <a:endParaRPr lang="en-US" dirty="0"/>
          </a:p>
        </p:txBody>
      </p:sp>
      <p:sp>
        <p:nvSpPr>
          <p:cNvPr id="6" name="TextBox 5"/>
          <p:cNvSpPr txBox="1"/>
          <p:nvPr/>
        </p:nvSpPr>
        <p:spPr>
          <a:xfrm>
            <a:off x="3229741" y="838200"/>
            <a:ext cx="2869248" cy="369332"/>
          </a:xfrm>
          <a:prstGeom prst="rect">
            <a:avLst/>
          </a:prstGeom>
          <a:noFill/>
        </p:spPr>
        <p:txBody>
          <a:bodyPr wrap="none" rtlCol="0">
            <a:spAutoFit/>
          </a:bodyPr>
          <a:lstStyle/>
          <a:p>
            <a:pPr algn="ctr" eaLnBrk="0" hangingPunct="0">
              <a:defRPr/>
            </a:pPr>
            <a:r>
              <a:rPr lang="en-US" b="1" dirty="0" smtClean="0">
                <a:ln w="6350">
                  <a:noFill/>
                </a:ln>
                <a:latin typeface="Arial" pitchFamily="34" charset="0"/>
                <a:cs typeface="Arial" pitchFamily="34" charset="0"/>
              </a:rPr>
              <a:t>THERMAL SIGNATURES</a:t>
            </a:r>
            <a:endParaRPr lang="en-US" b="1" dirty="0">
              <a:ln w="6350">
                <a:noFill/>
              </a:ln>
              <a:latin typeface="Arial" pitchFamily="34" charset="0"/>
              <a:cs typeface="Arial" pitchFamily="34" charset="0"/>
            </a:endParaRPr>
          </a:p>
        </p:txBody>
      </p:sp>
      <p:pic>
        <p:nvPicPr>
          <p:cNvPr id="8" name="Picture 2"/>
          <p:cNvPicPr>
            <a:picLocks noChangeAspect="1" noChangeArrowheads="1"/>
          </p:cNvPicPr>
          <p:nvPr/>
        </p:nvPicPr>
        <p:blipFill>
          <a:blip r:embed="rId2" cstate="print"/>
          <a:srcRect l="8917" t="9196" r="8917"/>
          <a:stretch>
            <a:fillRect/>
          </a:stretch>
        </p:blipFill>
        <p:spPr bwMode="auto">
          <a:xfrm>
            <a:off x="76200" y="2286000"/>
            <a:ext cx="8915400" cy="4267200"/>
          </a:xfrm>
          <a:prstGeom prst="rect">
            <a:avLst/>
          </a:prstGeom>
          <a:ln>
            <a:noFill/>
          </a:ln>
          <a:effectLst>
            <a:softEdge rad="112500"/>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49</a:t>
            </a:fld>
            <a:endParaRPr lang="en-US" dirty="0"/>
          </a:p>
        </p:txBody>
      </p:sp>
      <p:pic>
        <p:nvPicPr>
          <p:cNvPr id="4" name="Picture 2"/>
          <p:cNvPicPr>
            <a:picLocks noChangeAspect="1" noChangeArrowheads="1"/>
          </p:cNvPicPr>
          <p:nvPr/>
        </p:nvPicPr>
        <p:blipFill>
          <a:blip r:embed="rId2" cstate="print"/>
          <a:srcRect l="9375" t="9195" r="9375"/>
          <a:stretch>
            <a:fillRect/>
          </a:stretch>
        </p:blipFill>
        <p:spPr bwMode="auto">
          <a:xfrm>
            <a:off x="76200" y="1295400"/>
            <a:ext cx="8915400" cy="5181600"/>
          </a:xfrm>
          <a:prstGeom prst="rect">
            <a:avLst/>
          </a:prstGeom>
          <a:ln>
            <a:noFill/>
          </a:ln>
          <a:effectLst>
            <a:softEdge rad="112500"/>
          </a:effectLst>
        </p:spPr>
      </p:pic>
      <p:sp>
        <p:nvSpPr>
          <p:cNvPr id="5" name="TextBox 4"/>
          <p:cNvSpPr txBox="1"/>
          <p:nvPr/>
        </p:nvSpPr>
        <p:spPr>
          <a:xfrm>
            <a:off x="3578139" y="914400"/>
            <a:ext cx="2172454" cy="646331"/>
          </a:xfrm>
          <a:prstGeom prst="rect">
            <a:avLst/>
          </a:prstGeom>
          <a:noFill/>
        </p:spPr>
        <p:txBody>
          <a:bodyPr wrap="none" rtlCol="0">
            <a:spAutoFit/>
          </a:bodyPr>
          <a:lstStyle/>
          <a:p>
            <a:pPr algn="ctr"/>
            <a:r>
              <a:rPr lang="en-US" dirty="0" smtClean="0">
                <a:latin typeface="Arial" pitchFamily="34" charset="0"/>
                <a:cs typeface="Arial" pitchFamily="34" charset="0"/>
              </a:rPr>
              <a:t>VIEWING ANGLES</a:t>
            </a:r>
          </a:p>
          <a:p>
            <a:pPr algn="ct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5</a:t>
            </a:fld>
            <a:endParaRPr lang="en-US" dirty="0"/>
          </a:p>
        </p:txBody>
      </p:sp>
      <p:sp>
        <p:nvSpPr>
          <p:cNvPr id="1025" name="Rectangle 1"/>
          <p:cNvSpPr>
            <a:spLocks noChangeArrowheads="1"/>
          </p:cNvSpPr>
          <p:nvPr/>
        </p:nvSpPr>
        <p:spPr bwMode="auto">
          <a:xfrm>
            <a:off x="457200" y="2209800"/>
            <a:ext cx="837921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There are three conditions that can cause operations with the DVE to be unsafe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3048000" y="1371600"/>
            <a:ext cx="3134192" cy="369332"/>
          </a:xfrm>
          <a:prstGeom prst="rect">
            <a:avLst/>
          </a:prstGeom>
          <a:noFill/>
        </p:spPr>
        <p:txBody>
          <a:bodyPr wrap="none" rtlCol="0">
            <a:spAutoFit/>
          </a:bodyPr>
          <a:lstStyle/>
          <a:p>
            <a:pPr algn="ctr"/>
            <a:r>
              <a:rPr lang="en-US" b="1" dirty="0" smtClean="0">
                <a:latin typeface="Arial" pitchFamily="34" charset="0"/>
                <a:cs typeface="Arial" pitchFamily="34" charset="0"/>
              </a:rPr>
              <a:t>General Safety Information</a:t>
            </a:r>
            <a:endParaRPr lang="en-US" b="1" dirty="0">
              <a:latin typeface="Arial" pitchFamily="34" charset="0"/>
              <a:cs typeface="Arial" pitchFamily="34" charset="0"/>
            </a:endParaRPr>
          </a:p>
        </p:txBody>
      </p:sp>
      <p:sp>
        <p:nvSpPr>
          <p:cNvPr id="6" name="TextBox 5"/>
          <p:cNvSpPr txBox="1"/>
          <p:nvPr/>
        </p:nvSpPr>
        <p:spPr>
          <a:xfrm>
            <a:off x="3650757" y="3048000"/>
            <a:ext cx="2168222" cy="1477328"/>
          </a:xfrm>
          <a:prstGeom prst="rect">
            <a:avLst/>
          </a:prstGeom>
          <a:noFill/>
        </p:spPr>
        <p:txBody>
          <a:bodyPr wrap="none" rtlCol="0">
            <a:spAutoFit/>
          </a:bodyPr>
          <a:lstStyle/>
          <a:p>
            <a:pPr algn="ctr"/>
            <a:r>
              <a:rPr lang="en-US" b="1" dirty="0" smtClean="0">
                <a:latin typeface="Arial" pitchFamily="34" charset="0"/>
                <a:cs typeface="Arial" pitchFamily="34" charset="0"/>
              </a:rPr>
              <a:t>Training</a:t>
            </a:r>
          </a:p>
          <a:p>
            <a:pPr algn="ctr"/>
            <a:endParaRPr lang="en-US" b="1" dirty="0" smtClean="0">
              <a:latin typeface="Arial" pitchFamily="34" charset="0"/>
              <a:cs typeface="Arial" pitchFamily="34" charset="0"/>
            </a:endParaRPr>
          </a:p>
          <a:p>
            <a:pPr algn="ctr"/>
            <a:r>
              <a:rPr lang="en-US" b="1" dirty="0" smtClean="0">
                <a:latin typeface="Arial" pitchFamily="34" charset="0"/>
                <a:cs typeface="Arial" pitchFamily="34" charset="0"/>
              </a:rPr>
              <a:t>Operational</a:t>
            </a:r>
          </a:p>
          <a:p>
            <a:pPr algn="ctr"/>
            <a:endParaRPr lang="en-US" b="1" dirty="0" smtClean="0">
              <a:latin typeface="Arial" pitchFamily="34" charset="0"/>
              <a:cs typeface="Arial" pitchFamily="34" charset="0"/>
            </a:endParaRPr>
          </a:p>
          <a:p>
            <a:pPr algn="ctr"/>
            <a:r>
              <a:rPr lang="en-US" b="1" dirty="0" smtClean="0">
                <a:latin typeface="Arial" pitchFamily="34" charset="0"/>
                <a:cs typeface="Arial" pitchFamily="34" charset="0"/>
              </a:rPr>
              <a:t>Reduced Visibility</a:t>
            </a:r>
            <a:endParaRPr lang="en-US" b="1" dirty="0">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50</a:t>
            </a:fld>
            <a:endParaRPr lang="en-US" dirty="0"/>
          </a:p>
        </p:txBody>
      </p:sp>
      <p:pic>
        <p:nvPicPr>
          <p:cNvPr id="4" name="Picture 3"/>
          <p:cNvPicPr>
            <a:picLocks noChangeAspect="1" noChangeArrowheads="1"/>
          </p:cNvPicPr>
          <p:nvPr/>
        </p:nvPicPr>
        <p:blipFill>
          <a:blip r:embed="rId2" cstate="print"/>
          <a:stretch>
            <a:fillRect/>
          </a:stretch>
        </p:blipFill>
        <p:spPr bwMode="auto">
          <a:xfrm>
            <a:off x="228600" y="1778000"/>
            <a:ext cx="3352800" cy="2184400"/>
          </a:xfrm>
          <a:prstGeom prst="rect">
            <a:avLst/>
          </a:prstGeom>
          <a:ln>
            <a:noFill/>
          </a:ln>
          <a:effectLst>
            <a:softEdge rad="112500"/>
          </a:effectLst>
        </p:spPr>
      </p:pic>
      <p:pic>
        <p:nvPicPr>
          <p:cNvPr id="5" name="Picture 2"/>
          <p:cNvPicPr>
            <a:picLocks noChangeAspect="1" noChangeArrowheads="1"/>
          </p:cNvPicPr>
          <p:nvPr/>
        </p:nvPicPr>
        <p:blipFill>
          <a:blip r:embed="rId3" cstate="print"/>
          <a:stretch>
            <a:fillRect/>
          </a:stretch>
        </p:blipFill>
        <p:spPr bwMode="auto">
          <a:xfrm>
            <a:off x="228600" y="4318000"/>
            <a:ext cx="3352800" cy="2082800"/>
          </a:xfrm>
          <a:prstGeom prst="rect">
            <a:avLst/>
          </a:prstGeom>
          <a:ln>
            <a:noFill/>
          </a:ln>
          <a:effectLst>
            <a:softEdge rad="112500"/>
          </a:effectLst>
        </p:spPr>
      </p:pic>
      <p:sp>
        <p:nvSpPr>
          <p:cNvPr id="6" name="Rectangle 5"/>
          <p:cNvSpPr/>
          <p:nvPr/>
        </p:nvSpPr>
        <p:spPr>
          <a:xfrm>
            <a:off x="3886200" y="2325469"/>
            <a:ext cx="4572000" cy="646331"/>
          </a:xfrm>
          <a:prstGeom prst="rect">
            <a:avLst/>
          </a:prstGeom>
          <a:solidFill>
            <a:schemeClr val="bg1">
              <a:lumMod val="65000"/>
            </a:schemeClr>
          </a:solidFill>
        </p:spPr>
        <p:txBody>
          <a:bodyPr>
            <a:spAutoFit/>
          </a:bodyPr>
          <a:lstStyle/>
          <a:p>
            <a:pPr defTabSz="912813">
              <a:tabLst>
                <a:tab pos="342900" algn="l"/>
              </a:tabLst>
              <a:defRPr/>
            </a:pPr>
            <a:r>
              <a:rPr lang="en-US" dirty="0" smtClean="0">
                <a:latin typeface="Arial" pitchFamily="34" charset="0"/>
                <a:cs typeface="Arial" pitchFamily="34" charset="0"/>
              </a:rPr>
              <a:t>White</a:t>
            </a:r>
            <a:r>
              <a:rPr lang="en-US" dirty="0" smtClean="0">
                <a:solidFill>
                  <a:schemeClr val="bg1"/>
                </a:solidFill>
                <a:latin typeface="Arial" pitchFamily="34" charset="0"/>
                <a:cs typeface="Arial" pitchFamily="34" charset="0"/>
              </a:rPr>
              <a:t> </a:t>
            </a:r>
            <a:r>
              <a:rPr lang="en-US" dirty="0" smtClean="0">
                <a:latin typeface="Arial" pitchFamily="34" charset="0"/>
                <a:cs typeface="Arial" pitchFamily="34" charset="0"/>
              </a:rPr>
              <a:t>Hot objects in the scene appear lighter on a darker background</a:t>
            </a:r>
            <a:endParaRPr lang="en-US" b="1" dirty="0">
              <a:latin typeface="Arial" pitchFamily="34" charset="0"/>
              <a:cs typeface="Arial" pitchFamily="34" charset="0"/>
            </a:endParaRPr>
          </a:p>
        </p:txBody>
      </p:sp>
      <p:sp>
        <p:nvSpPr>
          <p:cNvPr id="7" name="Rectangle 6"/>
          <p:cNvSpPr/>
          <p:nvPr/>
        </p:nvSpPr>
        <p:spPr>
          <a:xfrm>
            <a:off x="4114800" y="3429000"/>
            <a:ext cx="4572000" cy="1200329"/>
          </a:xfrm>
          <a:prstGeom prst="rect">
            <a:avLst/>
          </a:prstGeom>
        </p:spPr>
        <p:txBody>
          <a:bodyPr>
            <a:spAutoFit/>
          </a:bodyPr>
          <a:lstStyle/>
          <a:p>
            <a:pPr>
              <a:defRPr/>
            </a:pPr>
            <a:r>
              <a:rPr lang="en-US" sz="2400" dirty="0" smtClean="0">
                <a:latin typeface="Arial" pitchFamily="34" charset="0"/>
                <a:cs typeface="Arial" pitchFamily="34" charset="0"/>
              </a:rPr>
              <a:t>Interpretation of thermal images comes with experience and practice </a:t>
            </a:r>
            <a:endParaRPr lang="en-US" sz="2400" dirty="0">
              <a:latin typeface="Arial" pitchFamily="34" charset="0"/>
              <a:cs typeface="Arial" pitchFamily="34" charset="0"/>
            </a:endParaRPr>
          </a:p>
        </p:txBody>
      </p:sp>
      <p:sp>
        <p:nvSpPr>
          <p:cNvPr id="8" name="Rectangle 7"/>
          <p:cNvSpPr/>
          <p:nvPr/>
        </p:nvSpPr>
        <p:spPr>
          <a:xfrm>
            <a:off x="3886200" y="5105400"/>
            <a:ext cx="4572000" cy="646331"/>
          </a:xfrm>
          <a:prstGeom prst="rect">
            <a:avLst/>
          </a:prstGeom>
          <a:solidFill>
            <a:schemeClr val="bg1">
              <a:lumMod val="65000"/>
            </a:schemeClr>
          </a:solidFill>
        </p:spPr>
        <p:txBody>
          <a:bodyPr>
            <a:spAutoFit/>
          </a:bodyPr>
          <a:lstStyle/>
          <a:p>
            <a:pPr>
              <a:defRPr/>
            </a:pPr>
            <a:r>
              <a:rPr lang="en-US" dirty="0" smtClean="0">
                <a:latin typeface="Arial" pitchFamily="34" charset="0"/>
                <a:cs typeface="Arial" pitchFamily="34" charset="0"/>
              </a:rPr>
              <a:t>Black Hot objects in the scene appear darker on a lighter background</a:t>
            </a:r>
            <a:endParaRPr lang="en-US" dirty="0">
              <a:latin typeface="Arial" pitchFamily="34" charset="0"/>
              <a:cs typeface="Arial" pitchFamily="34" charset="0"/>
            </a:endParaRPr>
          </a:p>
        </p:txBody>
      </p:sp>
      <p:sp>
        <p:nvSpPr>
          <p:cNvPr id="9" name="TextBox 8"/>
          <p:cNvSpPr txBox="1"/>
          <p:nvPr/>
        </p:nvSpPr>
        <p:spPr>
          <a:xfrm>
            <a:off x="3442236" y="1371600"/>
            <a:ext cx="2444259" cy="646331"/>
          </a:xfrm>
          <a:prstGeom prst="rect">
            <a:avLst/>
          </a:prstGeom>
          <a:noFill/>
        </p:spPr>
        <p:txBody>
          <a:bodyPr wrap="none" rtlCol="0">
            <a:spAutoFit/>
          </a:bodyPr>
          <a:lstStyle/>
          <a:p>
            <a:pPr algn="ctr"/>
            <a:r>
              <a:rPr lang="en-US" b="1" dirty="0" smtClean="0"/>
              <a:t>POLARITY DIFFERENCES</a:t>
            </a:r>
          </a:p>
          <a:p>
            <a:pPr algn="ctr"/>
            <a:endParaRPr lang="en-US" dirty="0"/>
          </a:p>
        </p:txBody>
      </p:sp>
      <p:sp>
        <p:nvSpPr>
          <p:cNvPr id="10" name="TextBox 9"/>
          <p:cNvSpPr txBox="1"/>
          <p:nvPr/>
        </p:nvSpPr>
        <p:spPr>
          <a:xfrm>
            <a:off x="3241501" y="914400"/>
            <a:ext cx="2813526" cy="369332"/>
          </a:xfrm>
          <a:prstGeom prst="rect">
            <a:avLst/>
          </a:prstGeom>
          <a:noFill/>
        </p:spPr>
        <p:txBody>
          <a:bodyPr wrap="none" rtlCol="0">
            <a:spAutoFit/>
          </a:bodyPr>
          <a:lstStyle/>
          <a:p>
            <a:pPr algn="ctr"/>
            <a:r>
              <a:rPr lang="en-US" dirty="0" smtClean="0">
                <a:latin typeface="Arial" pitchFamily="34" charset="0"/>
                <a:cs typeface="Arial" pitchFamily="34" charset="0"/>
              </a:rPr>
              <a:t>THERMAL SIGNATURE </a:t>
            </a:r>
            <a:endParaRPr lang="en-US" dirty="0">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51</a:t>
            </a:fld>
            <a:endParaRPr lang="en-US" dirty="0"/>
          </a:p>
        </p:txBody>
      </p:sp>
      <p:sp>
        <p:nvSpPr>
          <p:cNvPr id="4" name="Rectangle 3"/>
          <p:cNvSpPr/>
          <p:nvPr/>
        </p:nvSpPr>
        <p:spPr>
          <a:xfrm>
            <a:off x="457200" y="1447800"/>
            <a:ext cx="8229600" cy="1144929"/>
          </a:xfrm>
          <a:prstGeom prst="rect">
            <a:avLst/>
          </a:prstGeom>
        </p:spPr>
        <p:txBody>
          <a:bodyPr wrap="square">
            <a:spAutoFit/>
          </a:bodyPr>
          <a:lstStyle/>
          <a:p>
            <a:pPr defTabSz="915988">
              <a:lnSpc>
                <a:spcPct val="85000"/>
              </a:lnSpc>
              <a:spcBef>
                <a:spcPct val="40000"/>
              </a:spcBef>
              <a:defRPr/>
            </a:pPr>
            <a:r>
              <a:rPr lang="en-US" dirty="0" smtClean="0">
                <a:latin typeface="Arial" pitchFamily="34" charset="0"/>
                <a:cs typeface="Arial" pitchFamily="34" charset="0"/>
              </a:rPr>
              <a:t>Man-made  objects present distinct identifiable thermal signatures different from the natural environment</a:t>
            </a:r>
          </a:p>
          <a:p>
            <a:pPr defTabSz="915988">
              <a:lnSpc>
                <a:spcPct val="85000"/>
              </a:lnSpc>
              <a:spcBef>
                <a:spcPct val="40000"/>
              </a:spcBef>
              <a:defRPr/>
            </a:pPr>
            <a:r>
              <a:rPr lang="en-US" dirty="0" smtClean="0">
                <a:latin typeface="Arial" pitchFamily="34" charset="0"/>
                <a:cs typeface="Arial" pitchFamily="34" charset="0"/>
              </a:rPr>
              <a:t>Combustion, friction, and body heat provide thermal signatures for mechanical and living objects</a:t>
            </a:r>
            <a:endParaRPr lang="en-US" dirty="0">
              <a:latin typeface="Arial" pitchFamily="34" charset="0"/>
              <a:cs typeface="Arial" pitchFamily="34" charset="0"/>
            </a:endParaRPr>
          </a:p>
        </p:txBody>
      </p:sp>
      <p:grpSp>
        <p:nvGrpSpPr>
          <p:cNvPr id="5" name="Group 7"/>
          <p:cNvGrpSpPr>
            <a:grpSpLocks/>
          </p:cNvGrpSpPr>
          <p:nvPr/>
        </p:nvGrpSpPr>
        <p:grpSpPr bwMode="auto">
          <a:xfrm>
            <a:off x="381000" y="2514600"/>
            <a:ext cx="8458200" cy="2133600"/>
            <a:chOff x="381000" y="4038600"/>
            <a:chExt cx="8458200" cy="2438400"/>
          </a:xfrm>
        </p:grpSpPr>
        <p:pic>
          <p:nvPicPr>
            <p:cNvPr id="6" name="Picture 9" descr="TIS2"/>
            <p:cNvPicPr>
              <a:picLocks noChangeAspect="1" noChangeArrowheads="1"/>
            </p:cNvPicPr>
            <p:nvPr/>
          </p:nvPicPr>
          <p:blipFill>
            <a:blip r:embed="rId2" cstate="print"/>
            <a:srcRect/>
            <a:stretch>
              <a:fillRect/>
            </a:stretch>
          </p:blipFill>
          <p:spPr bwMode="auto">
            <a:xfrm>
              <a:off x="3697288" y="4114800"/>
              <a:ext cx="2322512" cy="2335213"/>
            </a:xfrm>
            <a:prstGeom prst="rect">
              <a:avLst/>
            </a:prstGeom>
            <a:noFill/>
            <a:ln w="12700">
              <a:solidFill>
                <a:srgbClr val="000000"/>
              </a:solidFill>
              <a:miter lim="800000"/>
              <a:headEnd/>
              <a:tailEnd/>
            </a:ln>
          </p:spPr>
        </p:pic>
        <p:pic>
          <p:nvPicPr>
            <p:cNvPr id="7" name="Picture 3" descr="IR image of crossing vehicle"/>
            <p:cNvPicPr>
              <a:picLocks noChangeAspect="1" noChangeArrowheads="1"/>
            </p:cNvPicPr>
            <p:nvPr/>
          </p:nvPicPr>
          <p:blipFill>
            <a:blip r:embed="rId3" cstate="print"/>
            <a:srcRect/>
            <a:stretch>
              <a:fillRect/>
            </a:stretch>
          </p:blipFill>
          <p:spPr bwMode="auto">
            <a:xfrm>
              <a:off x="6515100" y="4038600"/>
              <a:ext cx="2324100" cy="2438400"/>
            </a:xfrm>
            <a:prstGeom prst="rect">
              <a:avLst/>
            </a:prstGeom>
            <a:noFill/>
            <a:ln w="12700">
              <a:solidFill>
                <a:srgbClr val="000000"/>
              </a:solidFill>
              <a:miter lim="800000"/>
              <a:headEnd/>
              <a:tailEnd/>
            </a:ln>
          </p:spPr>
        </p:pic>
        <p:pic>
          <p:nvPicPr>
            <p:cNvPr id="8" name="Picture 8" descr="Power Plant.jpg"/>
            <p:cNvPicPr>
              <a:picLocks noChangeAspect="1"/>
            </p:cNvPicPr>
            <p:nvPr/>
          </p:nvPicPr>
          <p:blipFill>
            <a:blip r:embed="rId4" cstate="print"/>
            <a:srcRect/>
            <a:stretch>
              <a:fillRect/>
            </a:stretch>
          </p:blipFill>
          <p:spPr bwMode="auto">
            <a:xfrm>
              <a:off x="381000" y="4114800"/>
              <a:ext cx="2844800" cy="2362200"/>
            </a:xfrm>
            <a:prstGeom prst="rect">
              <a:avLst/>
            </a:prstGeom>
            <a:noFill/>
            <a:ln w="9525">
              <a:noFill/>
              <a:miter lim="800000"/>
              <a:headEnd/>
              <a:tailEnd/>
            </a:ln>
          </p:spPr>
        </p:pic>
      </p:grpSp>
      <p:sp>
        <p:nvSpPr>
          <p:cNvPr id="9" name="TextBox 8"/>
          <p:cNvSpPr txBox="1"/>
          <p:nvPr/>
        </p:nvSpPr>
        <p:spPr>
          <a:xfrm>
            <a:off x="2892862" y="1066800"/>
            <a:ext cx="3390608" cy="369332"/>
          </a:xfrm>
          <a:prstGeom prst="rect">
            <a:avLst/>
          </a:prstGeom>
          <a:noFill/>
        </p:spPr>
        <p:txBody>
          <a:bodyPr wrap="none" rtlCol="0">
            <a:spAutoFit/>
          </a:bodyPr>
          <a:lstStyle/>
          <a:p>
            <a:pPr algn="ctr"/>
            <a:r>
              <a:rPr lang="en-US" dirty="0" smtClean="0">
                <a:latin typeface="Arial" pitchFamily="34" charset="0"/>
                <a:cs typeface="Arial" pitchFamily="34" charset="0"/>
              </a:rPr>
              <a:t>THERMAL SIGNATURE (cont.)</a:t>
            </a:r>
            <a:endParaRPr lang="en-US" dirty="0">
              <a:latin typeface="Arial" pitchFamily="34" charset="0"/>
              <a:cs typeface="Arial" pitchFamily="34" charset="0"/>
            </a:endParaRPr>
          </a:p>
        </p:txBody>
      </p:sp>
      <p:pic>
        <p:nvPicPr>
          <p:cNvPr id="10" name="Picture 7" descr="IR underpass"/>
          <p:cNvPicPr>
            <a:picLocks noChangeAspect="1" noChangeArrowheads="1"/>
          </p:cNvPicPr>
          <p:nvPr/>
        </p:nvPicPr>
        <p:blipFill>
          <a:blip r:embed="rId5" cstate="print"/>
          <a:srcRect b="6489"/>
          <a:stretch>
            <a:fillRect/>
          </a:stretch>
        </p:blipFill>
        <p:spPr bwMode="auto">
          <a:xfrm>
            <a:off x="1752600" y="4876800"/>
            <a:ext cx="2819400" cy="1752600"/>
          </a:xfrm>
          <a:prstGeom prst="rect">
            <a:avLst/>
          </a:prstGeom>
          <a:noFill/>
          <a:ln w="12700">
            <a:solidFill>
              <a:srgbClr val="000000"/>
            </a:solidFill>
            <a:miter lim="800000"/>
            <a:headEnd/>
            <a:tailEnd/>
          </a:ln>
        </p:spPr>
      </p:pic>
      <p:pic>
        <p:nvPicPr>
          <p:cNvPr id="11" name="Picture 5" descr="dirt road black hot"/>
          <p:cNvPicPr>
            <a:picLocks noChangeAspect="1" noChangeArrowheads="1"/>
          </p:cNvPicPr>
          <p:nvPr/>
        </p:nvPicPr>
        <p:blipFill>
          <a:blip r:embed="rId6" cstate="print"/>
          <a:srcRect b="6134"/>
          <a:stretch>
            <a:fillRect/>
          </a:stretch>
        </p:blipFill>
        <p:spPr bwMode="auto">
          <a:xfrm>
            <a:off x="5181600" y="4876800"/>
            <a:ext cx="2819400" cy="1752600"/>
          </a:xfrm>
          <a:prstGeom prst="rect">
            <a:avLst/>
          </a:prstGeom>
          <a:noFill/>
          <a:ln w="12700">
            <a:solidFill>
              <a:srgbClr val="000000"/>
            </a:solid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52</a:t>
            </a:fld>
            <a:endParaRPr lang="en-US" dirty="0"/>
          </a:p>
        </p:txBody>
      </p:sp>
      <p:sp>
        <p:nvSpPr>
          <p:cNvPr id="4" name="Rectangle 3"/>
          <p:cNvSpPr/>
          <p:nvPr/>
        </p:nvSpPr>
        <p:spPr>
          <a:xfrm>
            <a:off x="457200" y="1219200"/>
            <a:ext cx="8229600" cy="2834622"/>
          </a:xfrm>
          <a:prstGeom prst="rect">
            <a:avLst/>
          </a:prstGeom>
        </p:spPr>
        <p:txBody>
          <a:bodyPr wrap="square">
            <a:spAutoFit/>
          </a:bodyPr>
          <a:lstStyle/>
          <a:p>
            <a:pPr marL="342900" indent="-342900" fontAlgn="auto">
              <a:spcBef>
                <a:spcPct val="20000"/>
              </a:spcBef>
              <a:spcAft>
                <a:spcPct val="30000"/>
              </a:spcAft>
              <a:buFont typeface="Arial" pitchFamily="34" charset="0"/>
              <a:buChar char="•"/>
              <a:defRPr/>
            </a:pPr>
            <a:r>
              <a:rPr lang="en-US" u="sng" dirty="0" smtClean="0">
                <a:latin typeface="Arial" pitchFamily="34" charset="0"/>
                <a:cs typeface="Arial" pitchFamily="34" charset="0"/>
              </a:rPr>
              <a:t>Moisture:</a:t>
            </a:r>
          </a:p>
          <a:p>
            <a:pPr marL="742950" lvl="1" indent="-285750" fontAlgn="auto">
              <a:lnSpc>
                <a:spcPct val="40000"/>
              </a:lnSpc>
              <a:spcBef>
                <a:spcPct val="20000"/>
              </a:spcBef>
              <a:spcAft>
                <a:spcPct val="30000"/>
              </a:spcAft>
              <a:buFont typeface="Arial" pitchFamily="34" charset="0"/>
              <a:buChar char="•"/>
              <a:defRPr/>
            </a:pPr>
            <a:r>
              <a:rPr lang="en-US" dirty="0" smtClean="0">
                <a:latin typeface="Arial" pitchFamily="34" charset="0"/>
                <a:cs typeface="Arial" pitchFamily="34" charset="0"/>
              </a:rPr>
              <a:t>Cools objects down</a:t>
            </a:r>
          </a:p>
          <a:p>
            <a:pPr marL="742950" lvl="1" indent="-285750" fontAlgn="auto">
              <a:lnSpc>
                <a:spcPct val="60000"/>
              </a:lnSpc>
              <a:spcBef>
                <a:spcPct val="20000"/>
              </a:spcBef>
              <a:spcAft>
                <a:spcPct val="30000"/>
              </a:spcAft>
              <a:buFont typeface="Arial" pitchFamily="34" charset="0"/>
              <a:buChar char="•"/>
              <a:defRPr/>
            </a:pPr>
            <a:r>
              <a:rPr lang="en-US" dirty="0" smtClean="0">
                <a:latin typeface="Arial" pitchFamily="34" charset="0"/>
                <a:cs typeface="Arial" pitchFamily="34" charset="0"/>
              </a:rPr>
              <a:t>Fog or clouds are very poor IR transmitters</a:t>
            </a:r>
          </a:p>
          <a:p>
            <a:pPr marL="742950" lvl="1" indent="-285750" fontAlgn="auto">
              <a:lnSpc>
                <a:spcPct val="70000"/>
              </a:lnSpc>
              <a:spcBef>
                <a:spcPct val="20000"/>
              </a:spcBef>
              <a:spcAft>
                <a:spcPct val="30000"/>
              </a:spcAft>
              <a:buFont typeface="Arial" pitchFamily="34" charset="0"/>
              <a:buChar char="•"/>
              <a:defRPr/>
            </a:pPr>
            <a:r>
              <a:rPr lang="en-US" dirty="0" smtClean="0">
                <a:latin typeface="Arial" pitchFamily="34" charset="0"/>
                <a:cs typeface="Arial" pitchFamily="34" charset="0"/>
              </a:rPr>
              <a:t>High humidity may cause degradation</a:t>
            </a:r>
          </a:p>
          <a:p>
            <a:pPr marL="742950" lvl="1" indent="-285750" fontAlgn="auto">
              <a:lnSpc>
                <a:spcPct val="70000"/>
              </a:lnSpc>
              <a:spcBef>
                <a:spcPct val="20000"/>
              </a:spcBef>
              <a:spcAft>
                <a:spcPct val="30000"/>
              </a:spcAft>
              <a:buFont typeface="Arial" pitchFamily="34" charset="0"/>
              <a:buChar char="•"/>
              <a:defRPr/>
            </a:pPr>
            <a:r>
              <a:rPr lang="en-US" dirty="0" smtClean="0">
                <a:latin typeface="Arial" pitchFamily="34" charset="0"/>
                <a:cs typeface="Arial" pitchFamily="34" charset="0"/>
              </a:rPr>
              <a:t>Amount and intensity of rain determines degree of TIS degradation</a:t>
            </a:r>
          </a:p>
          <a:p>
            <a:pPr marL="342900" indent="-342900" fontAlgn="auto">
              <a:lnSpc>
                <a:spcPct val="90000"/>
              </a:lnSpc>
              <a:spcBef>
                <a:spcPct val="20000"/>
              </a:spcBef>
              <a:spcAft>
                <a:spcPct val="30000"/>
              </a:spcAft>
              <a:buFont typeface="Arial" pitchFamily="34" charset="0"/>
              <a:buChar char="•"/>
              <a:defRPr/>
            </a:pPr>
            <a:r>
              <a:rPr lang="en-US" u="sng" dirty="0" smtClean="0">
                <a:latin typeface="Arial" pitchFamily="34" charset="0"/>
                <a:cs typeface="Arial" pitchFamily="34" charset="0"/>
              </a:rPr>
              <a:t>Overcast Sky:</a:t>
            </a:r>
          </a:p>
          <a:p>
            <a:pPr marL="742950" lvl="1" indent="-285750" fontAlgn="auto">
              <a:lnSpc>
                <a:spcPct val="70000"/>
              </a:lnSpc>
              <a:spcBef>
                <a:spcPct val="20000"/>
              </a:spcBef>
              <a:spcAft>
                <a:spcPct val="30000"/>
              </a:spcAft>
              <a:buFont typeface="Arial" pitchFamily="34" charset="0"/>
              <a:buChar char="•"/>
              <a:defRPr/>
            </a:pPr>
            <a:r>
              <a:rPr lang="en-US" dirty="0" smtClean="0">
                <a:latin typeface="Arial" pitchFamily="34" charset="0"/>
                <a:cs typeface="Arial" pitchFamily="34" charset="0"/>
              </a:rPr>
              <a:t>Reduces solar energy absorbed by environment</a:t>
            </a:r>
          </a:p>
          <a:p>
            <a:pPr marL="742950" lvl="1" indent="-285750" fontAlgn="auto">
              <a:lnSpc>
                <a:spcPct val="70000"/>
              </a:lnSpc>
              <a:spcBef>
                <a:spcPct val="20000"/>
              </a:spcBef>
              <a:spcAft>
                <a:spcPct val="30000"/>
              </a:spcAft>
              <a:buFont typeface="Arial" pitchFamily="34" charset="0"/>
              <a:buChar char="•"/>
              <a:defRPr/>
            </a:pPr>
            <a:r>
              <a:rPr lang="en-US" dirty="0" smtClean="0">
                <a:latin typeface="Arial" pitchFamily="34" charset="0"/>
                <a:cs typeface="Arial" pitchFamily="34" charset="0"/>
              </a:rPr>
              <a:t>Surface temperatures tend to become unvarying, causing reduced image contrast</a:t>
            </a:r>
            <a:endParaRPr lang="en-US" dirty="0">
              <a:latin typeface="Arial" pitchFamily="34" charset="0"/>
              <a:cs typeface="Arial" pitchFamily="34" charset="0"/>
            </a:endParaRPr>
          </a:p>
        </p:txBody>
      </p:sp>
      <p:sp>
        <p:nvSpPr>
          <p:cNvPr id="5" name="TextBox 4"/>
          <p:cNvSpPr txBox="1"/>
          <p:nvPr/>
        </p:nvSpPr>
        <p:spPr>
          <a:xfrm>
            <a:off x="3033182" y="990600"/>
            <a:ext cx="3262368" cy="369332"/>
          </a:xfrm>
          <a:prstGeom prst="rect">
            <a:avLst/>
          </a:prstGeom>
          <a:noFill/>
        </p:spPr>
        <p:txBody>
          <a:bodyPr wrap="none" rtlCol="0">
            <a:spAutoFit/>
          </a:bodyPr>
          <a:lstStyle/>
          <a:p>
            <a:pPr algn="ctr"/>
            <a:r>
              <a:rPr lang="en-US" dirty="0" smtClean="0">
                <a:latin typeface="Arial" pitchFamily="34" charset="0"/>
                <a:cs typeface="Arial" pitchFamily="34" charset="0"/>
              </a:rPr>
              <a:t>ENVIRONMENTAL EFFECTS</a:t>
            </a:r>
            <a:endParaRPr lang="en-US" dirty="0">
              <a:latin typeface="Arial" pitchFamily="34" charset="0"/>
              <a:cs typeface="Arial" pitchFamily="34" charset="0"/>
            </a:endParaRPr>
          </a:p>
        </p:txBody>
      </p:sp>
      <p:sp>
        <p:nvSpPr>
          <p:cNvPr id="6" name="Rectangle 5"/>
          <p:cNvSpPr/>
          <p:nvPr/>
        </p:nvSpPr>
        <p:spPr>
          <a:xfrm>
            <a:off x="381000" y="4038600"/>
            <a:ext cx="8305800" cy="2557623"/>
          </a:xfrm>
          <a:prstGeom prst="rect">
            <a:avLst/>
          </a:prstGeom>
        </p:spPr>
        <p:txBody>
          <a:bodyPr wrap="square">
            <a:spAutoFit/>
          </a:bodyPr>
          <a:lstStyle/>
          <a:p>
            <a:pPr marL="342900" indent="-342900" fontAlgn="auto">
              <a:spcBef>
                <a:spcPct val="20000"/>
              </a:spcBef>
              <a:spcAft>
                <a:spcPct val="30000"/>
              </a:spcAft>
              <a:buFont typeface="Arial" pitchFamily="34" charset="0"/>
              <a:buChar char="•"/>
              <a:defRPr/>
            </a:pPr>
            <a:r>
              <a:rPr lang="en-US" u="sng" dirty="0" smtClean="0">
                <a:latin typeface="Arial" pitchFamily="34" charset="0"/>
                <a:cs typeface="Arial" pitchFamily="34" charset="0"/>
              </a:rPr>
              <a:t>Particulates:</a:t>
            </a:r>
            <a:r>
              <a:rPr lang="en-US" dirty="0" smtClean="0">
                <a:latin typeface="Arial" pitchFamily="34" charset="0"/>
                <a:cs typeface="Arial" pitchFamily="34" charset="0"/>
              </a:rPr>
              <a:t> (dust, haze, smog, smoke, aerosols, etc.)</a:t>
            </a:r>
          </a:p>
          <a:p>
            <a:pPr marL="742950" lvl="1" indent="-285750" fontAlgn="auto">
              <a:lnSpc>
                <a:spcPct val="40000"/>
              </a:lnSpc>
              <a:spcBef>
                <a:spcPct val="20000"/>
              </a:spcBef>
              <a:spcAft>
                <a:spcPct val="30000"/>
              </a:spcAft>
              <a:buFont typeface="Arial" pitchFamily="34" charset="0"/>
              <a:buChar char="•"/>
              <a:defRPr/>
            </a:pPr>
            <a:r>
              <a:rPr lang="en-US" dirty="0" smtClean="0">
                <a:latin typeface="Arial" pitchFamily="34" charset="0"/>
                <a:cs typeface="Arial" pitchFamily="34" charset="0"/>
              </a:rPr>
              <a:t>Causes degradation of thermal imagery</a:t>
            </a:r>
          </a:p>
          <a:p>
            <a:pPr marL="742950" lvl="1" indent="-285750" fontAlgn="auto">
              <a:lnSpc>
                <a:spcPct val="90000"/>
              </a:lnSpc>
              <a:spcBef>
                <a:spcPct val="20000"/>
              </a:spcBef>
              <a:spcAft>
                <a:spcPct val="30000"/>
              </a:spcAft>
              <a:buFont typeface="Arial" pitchFamily="34" charset="0"/>
              <a:buChar char="•"/>
              <a:defRPr/>
            </a:pPr>
            <a:r>
              <a:rPr lang="en-US" dirty="0" smtClean="0">
                <a:latin typeface="Arial" pitchFamily="34" charset="0"/>
                <a:cs typeface="Arial" pitchFamily="34" charset="0"/>
              </a:rPr>
              <a:t>Amount of degradation depends on size, type, and concentration of particles</a:t>
            </a:r>
          </a:p>
          <a:p>
            <a:pPr marL="342900" indent="-342900" fontAlgn="auto">
              <a:lnSpc>
                <a:spcPct val="70000"/>
              </a:lnSpc>
              <a:spcBef>
                <a:spcPct val="20000"/>
              </a:spcBef>
              <a:spcAft>
                <a:spcPct val="30000"/>
              </a:spcAft>
              <a:buFont typeface="Arial" pitchFamily="34" charset="0"/>
              <a:buChar char="•"/>
              <a:defRPr/>
            </a:pPr>
            <a:r>
              <a:rPr lang="en-US" u="sng" dirty="0" smtClean="0">
                <a:latin typeface="Arial" pitchFamily="34" charset="0"/>
                <a:cs typeface="Arial" pitchFamily="34" charset="0"/>
              </a:rPr>
              <a:t>Surface reflections:</a:t>
            </a:r>
          </a:p>
          <a:p>
            <a:pPr marL="800100" lvl="1" indent="-342900" fontAlgn="auto">
              <a:spcBef>
                <a:spcPct val="20000"/>
              </a:spcBef>
              <a:spcAft>
                <a:spcPct val="30000"/>
              </a:spcAft>
              <a:buFont typeface="Arial" pitchFamily="34" charset="0"/>
              <a:buChar char="•"/>
              <a:defRPr/>
            </a:pPr>
            <a:r>
              <a:rPr lang="en-US" dirty="0" smtClean="0">
                <a:latin typeface="Arial" pitchFamily="34" charset="0"/>
                <a:cs typeface="Arial" pitchFamily="34" charset="0"/>
              </a:rPr>
              <a:t>Causes deceptive imagery – Smooth, glossy surfaces (windows, mirrors, still water) can produce strong reflections of IR energy from other sources</a:t>
            </a:r>
            <a:endParaRPr lang="en-US" dirty="0">
              <a:latin typeface="Arial" pitchFamily="34"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53</a:t>
            </a:fld>
            <a:endParaRPr lang="en-US" dirty="0"/>
          </a:p>
        </p:txBody>
      </p:sp>
      <p:graphicFrame>
        <p:nvGraphicFramePr>
          <p:cNvPr id="4" name="Table 3"/>
          <p:cNvGraphicFramePr>
            <a:graphicFrameLocks noGrp="1"/>
          </p:cNvGraphicFramePr>
          <p:nvPr/>
        </p:nvGraphicFramePr>
        <p:xfrm>
          <a:off x="609600" y="2590800"/>
          <a:ext cx="7848599" cy="2346960"/>
        </p:xfrm>
        <a:graphic>
          <a:graphicData uri="http://schemas.openxmlformats.org/drawingml/2006/table">
            <a:tbl>
              <a:tblPr/>
              <a:tblGrid>
                <a:gridCol w="1481999"/>
                <a:gridCol w="201898"/>
                <a:gridCol w="6164702"/>
              </a:tblGrid>
              <a:tr h="188595">
                <a:tc>
                  <a:txBody>
                    <a:bodyPr/>
                    <a:lstStyle/>
                    <a:p>
                      <a:pPr marL="0" marR="0">
                        <a:spcBef>
                          <a:spcPts val="0"/>
                        </a:spcBef>
                        <a:spcAft>
                          <a:spcPts val="600"/>
                        </a:spcAft>
                      </a:pPr>
                      <a:r>
                        <a:rPr lang="en-US" sz="1800" b="1" dirty="0" smtClean="0">
                          <a:latin typeface="Arial"/>
                          <a:ea typeface="Times New Roman"/>
                          <a:cs typeface="Times New Roman"/>
                        </a:rPr>
                        <a:t>ACTION:</a:t>
                      </a:r>
                      <a:endParaRPr lang="en-US" sz="1800" b="1" dirty="0">
                        <a:latin typeface="Calibri"/>
                        <a:ea typeface="Times New Roman"/>
                        <a:cs typeface="Times New Roman"/>
                      </a:endParaRPr>
                    </a:p>
                  </a:txBody>
                  <a:tcPr marL="73025" marR="73025" marT="0" marB="0">
                    <a:lnL>
                      <a:noFill/>
                    </a:lnL>
                    <a:lnR>
                      <a:noFill/>
                    </a:lnR>
                    <a:lnT>
                      <a:noFill/>
                    </a:lnT>
                    <a:lnB>
                      <a:noFill/>
                    </a:lnB>
                  </a:tcPr>
                </a:tc>
                <a:tc gridSpan="2">
                  <a:txBody>
                    <a:bodyPr/>
                    <a:lstStyle/>
                    <a:p>
                      <a:pPr marL="230188" marR="0" indent="-230188">
                        <a:spcBef>
                          <a:spcPts val="0"/>
                        </a:spcBef>
                        <a:spcAft>
                          <a:spcPts val="600"/>
                        </a:spcAft>
                      </a:pPr>
                      <a:r>
                        <a:rPr lang="en-US" sz="1800" b="0" dirty="0" smtClean="0">
                          <a:latin typeface="Arial"/>
                          <a:ea typeface="Times New Roman"/>
                          <a:cs typeface="Times New Roman"/>
                        </a:rPr>
                        <a:t>   Prepare </a:t>
                      </a:r>
                      <a:r>
                        <a:rPr lang="en-US" sz="1800" b="0" dirty="0">
                          <a:latin typeface="Arial"/>
                          <a:ea typeface="Times New Roman"/>
                          <a:cs typeface="Times New Roman"/>
                        </a:rPr>
                        <a:t>the AN/VAS-5A Driver’s Vision Enhancer (DVE) for </a:t>
                      </a:r>
                      <a:r>
                        <a:rPr lang="en-US" sz="1800" b="0" dirty="0" smtClean="0">
                          <a:latin typeface="Arial"/>
                          <a:ea typeface="Times New Roman"/>
                          <a:cs typeface="Times New Roman"/>
                        </a:rPr>
                        <a:t>   operation</a:t>
                      </a:r>
                    </a:p>
                    <a:p>
                      <a:pPr marL="230188" marR="0" indent="-230188">
                        <a:spcBef>
                          <a:spcPts val="0"/>
                        </a:spcBef>
                        <a:spcAft>
                          <a:spcPts val="600"/>
                        </a:spcAft>
                      </a:pPr>
                      <a:endParaRPr lang="en-US" sz="1800" b="1" dirty="0">
                        <a:latin typeface="Times New Roman"/>
                        <a:ea typeface="Times New Roman"/>
                        <a:cs typeface="Times New Roman"/>
                      </a:endParaRPr>
                    </a:p>
                  </a:txBody>
                  <a:tcPr marL="73025" marR="73025" marT="0" marB="0">
                    <a:lnL>
                      <a:noFill/>
                    </a:lnL>
                    <a:lnR>
                      <a:noFill/>
                    </a:lnR>
                    <a:lnT>
                      <a:noFill/>
                    </a:lnT>
                    <a:lnB>
                      <a:noFill/>
                    </a:lnB>
                  </a:tcPr>
                </a:tc>
                <a:tc hMerge="1">
                  <a:txBody>
                    <a:bodyPr/>
                    <a:lstStyle/>
                    <a:p>
                      <a:endParaRPr lang="en-US"/>
                    </a:p>
                  </a:txBody>
                  <a:tcPr/>
                </a:tc>
              </a:tr>
              <a:tr h="228600">
                <a:tc gridSpan="2">
                  <a:txBody>
                    <a:bodyPr/>
                    <a:lstStyle/>
                    <a:p>
                      <a:pPr marL="0" marR="0">
                        <a:spcBef>
                          <a:spcPts val="0"/>
                        </a:spcBef>
                        <a:spcAft>
                          <a:spcPts val="0"/>
                        </a:spcAft>
                      </a:pPr>
                      <a:r>
                        <a:rPr lang="en-US" sz="1800" b="1" dirty="0" smtClean="0">
                          <a:latin typeface="Arial"/>
                          <a:ea typeface="Times New Roman"/>
                          <a:cs typeface="Times New Roman"/>
                        </a:rPr>
                        <a:t>CONDITION:</a:t>
                      </a:r>
                      <a:endParaRPr lang="en-US" sz="1800" b="1" dirty="0">
                        <a:latin typeface="Calibri"/>
                        <a:ea typeface="Times New Roman"/>
                        <a:cs typeface="Times New Roman"/>
                      </a:endParaRPr>
                    </a:p>
                  </a:txBody>
                  <a:tcPr marL="73025" marR="73025" marT="0" marB="0">
                    <a:lnL>
                      <a:noFill/>
                    </a:lnL>
                    <a:lnR>
                      <a:noFill/>
                    </a:lnR>
                    <a:lnT>
                      <a:noFill/>
                    </a:lnT>
                    <a:lnB>
                      <a:noFill/>
                    </a:lnB>
                  </a:tcPr>
                </a:tc>
                <a:tc hMerge="1">
                  <a:txBody>
                    <a:bodyPr/>
                    <a:lstStyle/>
                    <a:p>
                      <a:endParaRPr lang="en-US"/>
                    </a:p>
                  </a:txBody>
                  <a:tcPr/>
                </a:tc>
                <a:tc>
                  <a:txBody>
                    <a:bodyPr/>
                    <a:lstStyle/>
                    <a:p>
                      <a:pPr marL="0" marR="0">
                        <a:spcBef>
                          <a:spcPts val="0"/>
                        </a:spcBef>
                        <a:spcAft>
                          <a:spcPts val="600"/>
                        </a:spcAft>
                      </a:pPr>
                      <a:r>
                        <a:rPr lang="en-US" sz="1800" dirty="0" smtClean="0">
                          <a:latin typeface="Arial"/>
                          <a:ea typeface="Times New Roman"/>
                          <a:cs typeface="Times New Roman"/>
                        </a:rPr>
                        <a:t>In a classroom environment/ maintenance bay, given </a:t>
                      </a:r>
                      <a:r>
                        <a:rPr lang="en-US" sz="1800" dirty="0">
                          <a:latin typeface="Arial"/>
                          <a:ea typeface="Times New Roman"/>
                          <a:cs typeface="Times New Roman"/>
                        </a:rPr>
                        <a:t>a DVE, operator manual, designated </a:t>
                      </a:r>
                      <a:r>
                        <a:rPr lang="en-US" sz="1800" dirty="0" smtClean="0">
                          <a:latin typeface="Arial"/>
                          <a:ea typeface="Times New Roman"/>
                          <a:cs typeface="Times New Roman"/>
                        </a:rPr>
                        <a:t>vehicle</a:t>
                      </a:r>
                      <a:endParaRPr lang="en-US" sz="1800" dirty="0" smtClean="0">
                        <a:latin typeface="Arial"/>
                        <a:ea typeface="Times New Roman"/>
                        <a:cs typeface="Times New Roman"/>
                      </a:endParaRPr>
                    </a:p>
                    <a:p>
                      <a:pPr marL="0" marR="0">
                        <a:spcBef>
                          <a:spcPts val="0"/>
                        </a:spcBef>
                        <a:spcAft>
                          <a:spcPts val="600"/>
                        </a:spcAft>
                      </a:pPr>
                      <a:endParaRPr lang="en-US" sz="1800" dirty="0">
                        <a:latin typeface="Calibri"/>
                        <a:ea typeface="Times New Roman"/>
                        <a:cs typeface="Times New Roman"/>
                      </a:endParaRPr>
                    </a:p>
                  </a:txBody>
                  <a:tcPr marL="73025" marR="73025" marT="0" marB="0">
                    <a:lnL>
                      <a:noFill/>
                    </a:lnL>
                    <a:lnR>
                      <a:noFill/>
                    </a:lnR>
                    <a:lnT>
                      <a:noFill/>
                    </a:lnT>
                    <a:lnB>
                      <a:noFill/>
                    </a:lnB>
                  </a:tcPr>
                </a:tc>
              </a:tr>
              <a:tr h="365760">
                <a:tc gridSpan="2">
                  <a:txBody>
                    <a:bodyPr/>
                    <a:lstStyle/>
                    <a:p>
                      <a:pPr marL="0" marR="0">
                        <a:spcBef>
                          <a:spcPts val="0"/>
                        </a:spcBef>
                        <a:spcAft>
                          <a:spcPts val="0"/>
                        </a:spcAft>
                      </a:pPr>
                      <a:r>
                        <a:rPr lang="en-US" sz="1800" b="1" dirty="0" smtClean="0">
                          <a:latin typeface="Arial"/>
                          <a:ea typeface="Times New Roman"/>
                          <a:cs typeface="Times New Roman"/>
                        </a:rPr>
                        <a:t>STANDARD:</a:t>
                      </a:r>
                      <a:endParaRPr lang="en-US" sz="1800" b="1" dirty="0">
                        <a:latin typeface="Calibri"/>
                        <a:ea typeface="Times New Roman"/>
                        <a:cs typeface="Times New Roman"/>
                      </a:endParaRPr>
                    </a:p>
                  </a:txBody>
                  <a:tcPr marL="73025" marR="73025" marT="0" marB="0">
                    <a:lnL>
                      <a:noFill/>
                    </a:lnL>
                    <a:lnR>
                      <a:noFill/>
                    </a:lnR>
                    <a:lnT>
                      <a:noFill/>
                    </a:lnT>
                    <a:lnB>
                      <a:noFill/>
                    </a:lnB>
                  </a:tcPr>
                </a:tc>
                <a:tc hMerge="1">
                  <a:txBody>
                    <a:bodyPr/>
                    <a:lstStyle/>
                    <a:p>
                      <a:endParaRPr lang="en-US"/>
                    </a:p>
                  </a:txBody>
                  <a:tcPr/>
                </a:tc>
                <a:tc>
                  <a:txBody>
                    <a:bodyPr/>
                    <a:lstStyle/>
                    <a:p>
                      <a:pPr marL="0" marR="0">
                        <a:spcBef>
                          <a:spcPts val="0"/>
                        </a:spcBef>
                        <a:spcAft>
                          <a:spcPts val="600"/>
                        </a:spcAft>
                      </a:pPr>
                      <a:r>
                        <a:rPr lang="en-US" sz="1800" dirty="0">
                          <a:latin typeface="Arial"/>
                          <a:ea typeface="Times New Roman"/>
                          <a:cs typeface="Times New Roman"/>
                        </a:rPr>
                        <a:t>Prepare the AN/VAS-5A Driver’s Vision Enhancer (DVE) for operation IAW the operator </a:t>
                      </a:r>
                      <a:r>
                        <a:rPr lang="en-US" sz="1800" dirty="0" smtClean="0">
                          <a:latin typeface="Arial"/>
                          <a:ea typeface="Times New Roman"/>
                          <a:cs typeface="Times New Roman"/>
                        </a:rPr>
                        <a:t>manual</a:t>
                      </a:r>
                      <a:endParaRPr lang="en-US" sz="1800" dirty="0">
                        <a:latin typeface="Calibri"/>
                        <a:ea typeface="Times New Roman"/>
                        <a:cs typeface="Times New Roman"/>
                      </a:endParaRPr>
                    </a:p>
                  </a:txBody>
                  <a:tcPr marL="73025" marR="73025" marT="0" marB="0">
                    <a:lnL>
                      <a:noFill/>
                    </a:lnL>
                    <a:lnR>
                      <a:noFill/>
                    </a:lnR>
                    <a:lnT>
                      <a:noFill/>
                    </a:lnT>
                    <a:lnB>
                      <a:noFill/>
                    </a:lnB>
                  </a:tcPr>
                </a:tc>
              </a:tr>
            </a:tbl>
          </a:graphicData>
        </a:graphic>
      </p:graphicFrame>
      <p:sp>
        <p:nvSpPr>
          <p:cNvPr id="5" name="TextBox 4"/>
          <p:cNvSpPr txBox="1"/>
          <p:nvPr/>
        </p:nvSpPr>
        <p:spPr>
          <a:xfrm>
            <a:off x="3879537" y="1447800"/>
            <a:ext cx="1569661" cy="646331"/>
          </a:xfrm>
          <a:prstGeom prst="rect">
            <a:avLst/>
          </a:prstGeom>
          <a:noFill/>
        </p:spPr>
        <p:txBody>
          <a:bodyPr wrap="none" rtlCol="0">
            <a:spAutoFit/>
          </a:bodyPr>
          <a:lstStyle/>
          <a:p>
            <a:pPr algn="ctr"/>
            <a:r>
              <a:rPr lang="en-US" sz="3600" dirty="0" smtClean="0">
                <a:latin typeface="Arial" pitchFamily="34" charset="0"/>
                <a:cs typeface="Arial" pitchFamily="34" charset="0"/>
              </a:rPr>
              <a:t>ELO D</a:t>
            </a:r>
            <a:endParaRPr lang="en-US" sz="3600" dirty="0">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54</a:t>
            </a:fld>
            <a:endParaRPr lang="en-US" dirty="0"/>
          </a:p>
        </p:txBody>
      </p:sp>
      <p:sp>
        <p:nvSpPr>
          <p:cNvPr id="59393" name="Rectangle 1"/>
          <p:cNvSpPr>
            <a:spLocks noChangeArrowheads="1"/>
          </p:cNvSpPr>
          <p:nvPr/>
        </p:nvSpPr>
        <p:spPr bwMode="auto">
          <a:xfrm>
            <a:off x="381000" y="3143071"/>
            <a:ext cx="8077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Inspect the DVE to ensure that the unit is in good physical condition; inspect all components for surface damage that may have occurred during shipment/storage, including the environmental seal, if applicable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381000" y="4542472"/>
            <a:ext cx="8153400" cy="1477328"/>
          </a:xfrm>
          <a:prstGeom prst="rect">
            <a:avLst/>
          </a:prstGeom>
        </p:spPr>
        <p:txBody>
          <a:bodyPr wrap="square">
            <a:spAutoFit/>
          </a:bodyPr>
          <a:lstStyle/>
          <a:p>
            <a:r>
              <a:rPr lang="en-US" dirty="0" smtClean="0">
                <a:latin typeface="Arial" pitchFamily="34" charset="0"/>
                <a:cs typeface="Arial" pitchFamily="34" charset="0"/>
              </a:rPr>
              <a:t>For missing or damaged components, refer to the Army forms and procedures used for equipment maintenance, as prescribed by DA PAM 750-8, The Army Maintenance Management System (TAMMS). Marine Corps personnel are encouraged to submit SF 368 in accordance with MCO 4855.10 (Quality Deficiency Report)</a:t>
            </a:r>
            <a:endParaRPr lang="en-US" dirty="0">
              <a:latin typeface="Arial" pitchFamily="34" charset="0"/>
              <a:cs typeface="Arial" pitchFamily="34" charset="0"/>
            </a:endParaRPr>
          </a:p>
        </p:txBody>
      </p:sp>
      <p:sp>
        <p:nvSpPr>
          <p:cNvPr id="6" name="Rectangle 5"/>
          <p:cNvSpPr/>
          <p:nvPr/>
        </p:nvSpPr>
        <p:spPr>
          <a:xfrm>
            <a:off x="304800" y="2096869"/>
            <a:ext cx="7924800" cy="646331"/>
          </a:xfrm>
          <a:prstGeom prst="rect">
            <a:avLst/>
          </a:prstGeom>
        </p:spPr>
        <p:txBody>
          <a:bodyPr wrap="square">
            <a:spAutoFit/>
          </a:bodyPr>
          <a:lstStyle/>
          <a:p>
            <a:r>
              <a:rPr lang="en-US" dirty="0" smtClean="0">
                <a:latin typeface="Arial" pitchFamily="34" charset="0"/>
                <a:cs typeface="Arial" pitchFamily="34" charset="0"/>
              </a:rPr>
              <a:t>The DVE System should be inspected and PMCS conducted each time it is unstowed or stowed</a:t>
            </a:r>
            <a:r>
              <a:rPr lang="en-US" u="sng" dirty="0" smtClean="0">
                <a:latin typeface="Arial" pitchFamily="34" charset="0"/>
                <a:cs typeface="Arial" pitchFamily="34" charset="0"/>
              </a:rPr>
              <a:t> </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7" name="Rectangle 6"/>
          <p:cNvSpPr/>
          <p:nvPr/>
        </p:nvSpPr>
        <p:spPr>
          <a:xfrm>
            <a:off x="2973144" y="1066800"/>
            <a:ext cx="3313728" cy="369332"/>
          </a:xfrm>
          <a:prstGeom prst="rect">
            <a:avLst/>
          </a:prstGeom>
        </p:spPr>
        <p:txBody>
          <a:bodyPr wrap="none">
            <a:spAutoFit/>
          </a:bodyPr>
          <a:lstStyle/>
          <a:p>
            <a:r>
              <a:rPr lang="en-US" dirty="0" smtClean="0">
                <a:latin typeface="Arial" pitchFamily="34" charset="0"/>
                <a:cs typeface="Arial" pitchFamily="34" charset="0"/>
              </a:rPr>
              <a:t>Unstow and Setup Procedures</a:t>
            </a:r>
            <a:endParaRPr lang="en-US" dirty="0">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55</a:t>
            </a:fld>
            <a:endParaRPr lang="en-US" dirty="0"/>
          </a:p>
        </p:txBody>
      </p:sp>
      <p:pic>
        <p:nvPicPr>
          <p:cNvPr id="13" name="Picture 2" descr="C:\Users\leslie.g.perkins\Desktop\DVE Photos\DSC00071.JPG"/>
          <p:cNvPicPr>
            <a:picLocks noChangeAspect="1" noChangeArrowheads="1"/>
          </p:cNvPicPr>
          <p:nvPr/>
        </p:nvPicPr>
        <p:blipFill>
          <a:blip r:embed="rId2" cstate="print">
            <a:lum bright="58000" contrast="65000"/>
          </a:blip>
          <a:srcRect/>
          <a:stretch>
            <a:fillRect/>
          </a:stretch>
        </p:blipFill>
        <p:spPr bwMode="auto">
          <a:xfrm>
            <a:off x="228600" y="2133600"/>
            <a:ext cx="5410200" cy="4114800"/>
          </a:xfrm>
          <a:prstGeom prst="rect">
            <a:avLst/>
          </a:prstGeom>
          <a:noFill/>
          <a:ln>
            <a:solidFill>
              <a:schemeClr val="tx1"/>
            </a:solidFill>
          </a:ln>
        </p:spPr>
      </p:pic>
      <p:sp>
        <p:nvSpPr>
          <p:cNvPr id="14" name="TextBox 13"/>
          <p:cNvSpPr txBox="1"/>
          <p:nvPr/>
        </p:nvSpPr>
        <p:spPr>
          <a:xfrm>
            <a:off x="3565349" y="1371600"/>
            <a:ext cx="2198038" cy="369332"/>
          </a:xfrm>
          <a:prstGeom prst="rect">
            <a:avLst/>
          </a:prstGeom>
          <a:noFill/>
        </p:spPr>
        <p:txBody>
          <a:bodyPr wrap="none" rtlCol="0">
            <a:spAutoFit/>
          </a:bodyPr>
          <a:lstStyle/>
          <a:p>
            <a:pPr algn="ctr"/>
            <a:r>
              <a:rPr lang="en-US" dirty="0" smtClean="0">
                <a:latin typeface="Arial" pitchFamily="34" charset="0"/>
                <a:cs typeface="Arial" pitchFamily="34" charset="0"/>
              </a:rPr>
              <a:t>Unstow Procedures</a:t>
            </a:r>
            <a:endParaRPr lang="en-US" dirty="0">
              <a:latin typeface="Arial" pitchFamily="34" charset="0"/>
              <a:cs typeface="Arial" pitchFamily="34" charset="0"/>
            </a:endParaRPr>
          </a:p>
        </p:txBody>
      </p:sp>
      <p:sp>
        <p:nvSpPr>
          <p:cNvPr id="15" name="TextBox 14"/>
          <p:cNvSpPr txBox="1"/>
          <p:nvPr/>
        </p:nvSpPr>
        <p:spPr>
          <a:xfrm>
            <a:off x="5791200" y="2209800"/>
            <a:ext cx="3416320" cy="369332"/>
          </a:xfrm>
          <a:prstGeom prst="rect">
            <a:avLst/>
          </a:prstGeom>
          <a:noFill/>
        </p:spPr>
        <p:txBody>
          <a:bodyPr wrap="none" rtlCol="0">
            <a:spAutoFit/>
          </a:bodyPr>
          <a:lstStyle/>
          <a:p>
            <a:r>
              <a:rPr lang="en-US" dirty="0" smtClean="0">
                <a:latin typeface="Arial" pitchFamily="34" charset="0"/>
                <a:cs typeface="Arial" pitchFamily="34" charset="0"/>
              </a:rPr>
              <a:t>Loosen two DCM locking knobs</a:t>
            </a:r>
            <a:endParaRPr lang="en-US" dirty="0">
              <a:latin typeface="Arial" pitchFamily="34" charset="0"/>
              <a:cs typeface="Arial" pitchFamily="34" charset="0"/>
            </a:endParaRPr>
          </a:p>
        </p:txBody>
      </p:sp>
      <p:cxnSp>
        <p:nvCxnSpPr>
          <p:cNvPr id="19" name="Straight Arrow Connector 18"/>
          <p:cNvCxnSpPr/>
          <p:nvPr/>
        </p:nvCxnSpPr>
        <p:spPr>
          <a:xfrm flipH="1">
            <a:off x="1219200" y="2438400"/>
            <a:ext cx="4648200" cy="2362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267200" y="2438400"/>
            <a:ext cx="1600200" cy="2590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91200" y="3276600"/>
            <a:ext cx="3159839" cy="646331"/>
          </a:xfrm>
          <a:prstGeom prst="rect">
            <a:avLst/>
          </a:prstGeom>
          <a:noFill/>
        </p:spPr>
        <p:txBody>
          <a:bodyPr wrap="none" rtlCol="0">
            <a:spAutoFit/>
          </a:bodyPr>
          <a:lstStyle/>
          <a:p>
            <a:pPr algn="ctr"/>
            <a:r>
              <a:rPr lang="en-US" dirty="0" smtClean="0">
                <a:latin typeface="Arial" pitchFamily="34" charset="0"/>
                <a:cs typeface="Arial" pitchFamily="34" charset="0"/>
              </a:rPr>
              <a:t>Push DCM mount to the right</a:t>
            </a:r>
          </a:p>
          <a:p>
            <a:pPr algn="ctr"/>
            <a:r>
              <a:rPr lang="en-US" dirty="0" smtClean="0">
                <a:latin typeface="Arial" pitchFamily="34" charset="0"/>
                <a:cs typeface="Arial" pitchFamily="34" charset="0"/>
              </a:rPr>
              <a:t> and lower mount</a:t>
            </a:r>
            <a:endParaRPr lang="en-US" dirty="0">
              <a:latin typeface="Arial" pitchFamily="34" charset="0"/>
              <a:cs typeface="Arial" pitchFamily="34" charset="0"/>
            </a:endParaRPr>
          </a:p>
        </p:txBody>
      </p:sp>
      <p:sp>
        <p:nvSpPr>
          <p:cNvPr id="23" name="Rectangle 22"/>
          <p:cNvSpPr/>
          <p:nvPr/>
        </p:nvSpPr>
        <p:spPr>
          <a:xfrm>
            <a:off x="5723448" y="5879068"/>
            <a:ext cx="3420552" cy="369332"/>
          </a:xfrm>
          <a:prstGeom prst="rect">
            <a:avLst/>
          </a:prstGeom>
        </p:spPr>
        <p:txBody>
          <a:bodyPr wrap="none">
            <a:spAutoFit/>
          </a:bodyPr>
          <a:lstStyle/>
          <a:p>
            <a:r>
              <a:rPr lang="en-US" dirty="0" smtClean="0">
                <a:latin typeface="Arial" pitchFamily="34" charset="0"/>
                <a:cs typeface="Arial" pitchFamily="34" charset="0"/>
              </a:rPr>
              <a:t>Tighten two DCM locking knobs</a:t>
            </a:r>
            <a:endParaRPr lang="en-US" dirty="0">
              <a:latin typeface="Arial" pitchFamily="34" charset="0"/>
              <a:cs typeface="Arial" pitchFamily="34" charset="0"/>
            </a:endParaRPr>
          </a:p>
        </p:txBody>
      </p:sp>
      <p:pic>
        <p:nvPicPr>
          <p:cNvPr id="24" name="Picture 6" descr="100_0306"/>
          <p:cNvPicPr>
            <a:picLocks noChangeAspect="1" noChangeArrowheads="1"/>
          </p:cNvPicPr>
          <p:nvPr/>
        </p:nvPicPr>
        <p:blipFill>
          <a:blip r:embed="rId3" cstate="print"/>
          <a:srcRect/>
          <a:stretch>
            <a:fillRect/>
          </a:stretch>
        </p:blipFill>
        <p:spPr bwMode="auto">
          <a:xfrm>
            <a:off x="6324600" y="4038600"/>
            <a:ext cx="2209800" cy="1676400"/>
          </a:xfrm>
          <a:prstGeom prst="rect">
            <a:avLst/>
          </a:prstGeom>
          <a:noFill/>
          <a:ln w="9525">
            <a:noFill/>
            <a:miter lim="800000"/>
            <a:headEnd/>
            <a:tailEnd/>
          </a:ln>
        </p:spPr>
      </p:pic>
      <p:sp>
        <p:nvSpPr>
          <p:cNvPr id="26" name="Left Brace 25"/>
          <p:cNvSpPr/>
          <p:nvPr/>
        </p:nvSpPr>
        <p:spPr>
          <a:xfrm>
            <a:off x="5715000" y="4038600"/>
            <a:ext cx="548640" cy="1645920"/>
          </a:xfrm>
          <a:prstGeom prst="leftBrace">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Left Brace 26"/>
          <p:cNvSpPr/>
          <p:nvPr/>
        </p:nvSpPr>
        <p:spPr>
          <a:xfrm>
            <a:off x="6248400" y="4876800"/>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9" name="Straight Connector 28"/>
          <p:cNvCxnSpPr>
            <a:stCxn id="26" idx="1"/>
          </p:cNvCxnSpPr>
          <p:nvPr/>
        </p:nvCxnSpPr>
        <p:spPr>
          <a:xfrm flipH="1">
            <a:off x="4191000" y="4861560"/>
            <a:ext cx="1524000" cy="2438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56</a:t>
            </a:fld>
            <a:endParaRPr lang="en-US" dirty="0"/>
          </a:p>
        </p:txBody>
      </p:sp>
      <p:pic>
        <p:nvPicPr>
          <p:cNvPr id="4" name="Picture 3" descr="100_0274"/>
          <p:cNvPicPr>
            <a:picLocks noChangeAspect="1" noChangeArrowheads="1"/>
          </p:cNvPicPr>
          <p:nvPr/>
        </p:nvPicPr>
        <p:blipFill>
          <a:blip r:embed="rId2" cstate="print"/>
          <a:srcRect/>
          <a:stretch>
            <a:fillRect/>
          </a:stretch>
        </p:blipFill>
        <p:spPr bwMode="auto">
          <a:xfrm>
            <a:off x="1828800" y="2057400"/>
            <a:ext cx="5334000" cy="3886200"/>
          </a:xfrm>
          <a:prstGeom prst="rect">
            <a:avLst/>
          </a:prstGeom>
          <a:noFill/>
          <a:ln w="9525">
            <a:noFill/>
            <a:miter lim="800000"/>
            <a:headEnd/>
            <a:tailEnd/>
          </a:ln>
        </p:spPr>
      </p:pic>
      <p:sp>
        <p:nvSpPr>
          <p:cNvPr id="6" name="TextBox 5"/>
          <p:cNvSpPr txBox="1"/>
          <p:nvPr/>
        </p:nvSpPr>
        <p:spPr>
          <a:xfrm>
            <a:off x="3565346" y="1258669"/>
            <a:ext cx="2198039" cy="646331"/>
          </a:xfrm>
          <a:prstGeom prst="rect">
            <a:avLst/>
          </a:prstGeom>
          <a:noFill/>
        </p:spPr>
        <p:txBody>
          <a:bodyPr wrap="none" rtlCol="0">
            <a:spAutoFit/>
          </a:bodyPr>
          <a:lstStyle/>
          <a:p>
            <a:pPr algn="ctr"/>
            <a:r>
              <a:rPr lang="en-US" dirty="0" smtClean="0">
                <a:latin typeface="Arial" pitchFamily="34" charset="0"/>
                <a:cs typeface="Arial" pitchFamily="34" charset="0"/>
              </a:rPr>
              <a:t>Unstow Procedures</a:t>
            </a:r>
          </a:p>
          <a:p>
            <a:pPr algn="ctr"/>
            <a:endParaRPr lang="en-US" dirty="0"/>
          </a:p>
        </p:txBody>
      </p:sp>
      <p:sp>
        <p:nvSpPr>
          <p:cNvPr id="7" name="TextBox 6"/>
          <p:cNvSpPr txBox="1"/>
          <p:nvPr/>
        </p:nvSpPr>
        <p:spPr>
          <a:xfrm>
            <a:off x="3540446" y="6019800"/>
            <a:ext cx="2095445" cy="369332"/>
          </a:xfrm>
          <a:prstGeom prst="rect">
            <a:avLst/>
          </a:prstGeom>
          <a:noFill/>
        </p:spPr>
        <p:txBody>
          <a:bodyPr wrap="none" rtlCol="0">
            <a:spAutoFit/>
          </a:bodyPr>
          <a:lstStyle/>
          <a:p>
            <a:pPr algn="ctr"/>
            <a:r>
              <a:rPr lang="en-US" dirty="0" smtClean="0">
                <a:latin typeface="Arial" pitchFamily="34" charset="0"/>
                <a:cs typeface="Arial" pitchFamily="34" charset="0"/>
              </a:rPr>
              <a:t>Unstowed Position</a:t>
            </a:r>
            <a:endParaRPr lang="en-US" dirty="0">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57</a:t>
            </a:fld>
            <a:endParaRPr lang="en-US" dirty="0"/>
          </a:p>
        </p:txBody>
      </p:sp>
      <p:sp>
        <p:nvSpPr>
          <p:cNvPr id="10" name="TextBox 9"/>
          <p:cNvSpPr txBox="1"/>
          <p:nvPr/>
        </p:nvSpPr>
        <p:spPr>
          <a:xfrm>
            <a:off x="3097242" y="1371600"/>
            <a:ext cx="3134256" cy="369332"/>
          </a:xfrm>
          <a:prstGeom prst="rect">
            <a:avLst/>
          </a:prstGeom>
          <a:noFill/>
        </p:spPr>
        <p:txBody>
          <a:bodyPr wrap="none" rtlCol="0">
            <a:spAutoFit/>
          </a:bodyPr>
          <a:lstStyle/>
          <a:p>
            <a:pPr algn="ctr"/>
            <a:r>
              <a:rPr lang="en-US" dirty="0" smtClean="0">
                <a:latin typeface="Arial" pitchFamily="34" charset="0"/>
                <a:cs typeface="Arial" pitchFamily="34" charset="0"/>
              </a:rPr>
              <a:t>Sensor Assembly Installation</a:t>
            </a:r>
            <a:endParaRPr lang="en-US" dirty="0">
              <a:latin typeface="Arial" pitchFamily="34" charset="0"/>
              <a:cs typeface="Arial" pitchFamily="34" charset="0"/>
            </a:endParaRPr>
          </a:p>
        </p:txBody>
      </p:sp>
      <p:pic>
        <p:nvPicPr>
          <p:cNvPr id="11" name="Picture 3" descr="New System Pics 031"/>
          <p:cNvPicPr>
            <a:picLocks noChangeAspect="1" noChangeArrowheads="1"/>
          </p:cNvPicPr>
          <p:nvPr/>
        </p:nvPicPr>
        <p:blipFill>
          <a:blip r:embed="rId2" cstate="print"/>
          <a:srcRect/>
          <a:stretch>
            <a:fillRect/>
          </a:stretch>
        </p:blipFill>
        <p:spPr bwMode="auto">
          <a:xfrm>
            <a:off x="2438400" y="2057400"/>
            <a:ext cx="4343400" cy="39624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58</a:t>
            </a:fld>
            <a:endParaRPr lang="en-US" dirty="0"/>
          </a:p>
        </p:txBody>
      </p:sp>
      <p:sp>
        <p:nvSpPr>
          <p:cNvPr id="4" name="Rectangle 3"/>
          <p:cNvSpPr/>
          <p:nvPr/>
        </p:nvSpPr>
        <p:spPr>
          <a:xfrm>
            <a:off x="4648200" y="1951672"/>
            <a:ext cx="4419600" cy="1477328"/>
          </a:xfrm>
          <a:prstGeom prst="rect">
            <a:avLst/>
          </a:prstGeom>
        </p:spPr>
        <p:txBody>
          <a:bodyPr wrap="square">
            <a:spAutoFit/>
          </a:bodyPr>
          <a:lstStyle/>
          <a:p>
            <a:pPr>
              <a:defRPr/>
            </a:pPr>
            <a:r>
              <a:rPr lang="en-US" dirty="0" smtClean="0">
                <a:latin typeface="Arial" pitchFamily="34" charset="0"/>
                <a:cs typeface="Arial" pitchFamily="34" charset="0"/>
              </a:rPr>
              <a:t>Ensure power is off before installing the DVE System</a:t>
            </a:r>
          </a:p>
          <a:p>
            <a:pPr marL="1714500" lvl="3" indent="-342900">
              <a:buFontTx/>
              <a:buAutoNum type="arabicPeriod"/>
              <a:defRPr/>
            </a:pPr>
            <a:r>
              <a:rPr lang="en-US" dirty="0" smtClean="0">
                <a:latin typeface="Arial" pitchFamily="34" charset="0"/>
                <a:cs typeface="Arial" pitchFamily="34" charset="0"/>
              </a:rPr>
              <a:t> DCM</a:t>
            </a:r>
          </a:p>
          <a:p>
            <a:pPr marL="1714500" lvl="3" indent="-342900">
              <a:buFontTx/>
              <a:buAutoNum type="arabicPeriod"/>
              <a:defRPr/>
            </a:pPr>
            <a:r>
              <a:rPr lang="en-US" dirty="0" smtClean="0">
                <a:latin typeface="Arial" pitchFamily="34" charset="0"/>
                <a:cs typeface="Arial" pitchFamily="34" charset="0"/>
              </a:rPr>
              <a:t> CM</a:t>
            </a:r>
          </a:p>
          <a:p>
            <a:pPr marL="1714500" lvl="3" indent="-342900">
              <a:buFontTx/>
              <a:buAutoNum type="arabicPeriod"/>
              <a:defRPr/>
            </a:pPr>
            <a:r>
              <a:rPr lang="en-US" dirty="0" smtClean="0">
                <a:latin typeface="Arial" pitchFamily="34" charset="0"/>
                <a:cs typeface="Arial" pitchFamily="34" charset="0"/>
              </a:rPr>
              <a:t> Vehicle</a:t>
            </a:r>
            <a:endParaRPr lang="en-US" dirty="0">
              <a:latin typeface="Arial" pitchFamily="34" charset="0"/>
              <a:cs typeface="Arial" pitchFamily="34" charset="0"/>
            </a:endParaRPr>
          </a:p>
        </p:txBody>
      </p:sp>
      <p:sp>
        <p:nvSpPr>
          <p:cNvPr id="8" name="Rectangle 7"/>
          <p:cNvSpPr/>
          <p:nvPr/>
        </p:nvSpPr>
        <p:spPr>
          <a:xfrm>
            <a:off x="8308915" y="1524000"/>
            <a:ext cx="301685" cy="369332"/>
          </a:xfrm>
          <a:prstGeom prst="rect">
            <a:avLst/>
          </a:prstGeom>
        </p:spPr>
        <p:txBody>
          <a:bodyPr wrap="none">
            <a:spAutoFit/>
          </a:bodyPr>
          <a:lstStyle/>
          <a:p>
            <a:pPr algn="ctr"/>
            <a:r>
              <a:rPr lang="en-US" b="1" dirty="0" smtClean="0">
                <a:solidFill>
                  <a:schemeClr val="bg1"/>
                </a:solidFill>
              </a:rPr>
              <a:t>1</a:t>
            </a:r>
            <a:endParaRPr lang="en-US" b="1" dirty="0">
              <a:solidFill>
                <a:schemeClr val="bg1"/>
              </a:solidFill>
            </a:endParaRPr>
          </a:p>
        </p:txBody>
      </p:sp>
      <p:sp>
        <p:nvSpPr>
          <p:cNvPr id="9" name="Rectangle 8"/>
          <p:cNvSpPr/>
          <p:nvPr/>
        </p:nvSpPr>
        <p:spPr>
          <a:xfrm>
            <a:off x="8385115" y="4050268"/>
            <a:ext cx="301685" cy="369332"/>
          </a:xfrm>
          <a:prstGeom prst="rect">
            <a:avLst/>
          </a:prstGeom>
        </p:spPr>
        <p:txBody>
          <a:bodyPr wrap="none">
            <a:spAutoFit/>
          </a:bodyPr>
          <a:lstStyle/>
          <a:p>
            <a:pPr algn="ctr"/>
            <a:r>
              <a:rPr lang="en-US" b="1" dirty="0" smtClean="0">
                <a:solidFill>
                  <a:schemeClr val="bg1"/>
                </a:solidFill>
              </a:rPr>
              <a:t>2</a:t>
            </a:r>
            <a:endParaRPr lang="en-US" b="1" dirty="0">
              <a:solidFill>
                <a:schemeClr val="bg1"/>
              </a:solidFill>
            </a:endParaRPr>
          </a:p>
        </p:txBody>
      </p:sp>
      <p:sp>
        <p:nvSpPr>
          <p:cNvPr id="10" name="Rectangle 9"/>
          <p:cNvSpPr/>
          <p:nvPr/>
        </p:nvSpPr>
        <p:spPr>
          <a:xfrm>
            <a:off x="3657600" y="4278868"/>
            <a:ext cx="301685" cy="369332"/>
          </a:xfrm>
          <a:prstGeom prst="rect">
            <a:avLst/>
          </a:prstGeom>
        </p:spPr>
        <p:txBody>
          <a:bodyPr wrap="none">
            <a:spAutoFit/>
          </a:bodyPr>
          <a:lstStyle/>
          <a:p>
            <a:pPr algn="ctr"/>
            <a:r>
              <a:rPr lang="en-US" b="1" dirty="0" smtClean="0">
                <a:solidFill>
                  <a:schemeClr val="bg1"/>
                </a:solidFill>
              </a:rPr>
              <a:t>3</a:t>
            </a:r>
            <a:endParaRPr lang="en-US" b="1" dirty="0">
              <a:solidFill>
                <a:schemeClr val="bg1"/>
              </a:solidFill>
            </a:endParaRPr>
          </a:p>
        </p:txBody>
      </p:sp>
      <p:pic>
        <p:nvPicPr>
          <p:cNvPr id="11" name="Picture 3" descr="New System Pics 021"/>
          <p:cNvPicPr>
            <a:picLocks noChangeAspect="1" noChangeArrowheads="1"/>
          </p:cNvPicPr>
          <p:nvPr/>
        </p:nvPicPr>
        <p:blipFill>
          <a:blip r:embed="rId2" cstate="print"/>
          <a:srcRect/>
          <a:stretch>
            <a:fillRect/>
          </a:stretch>
        </p:blipFill>
        <p:spPr bwMode="auto">
          <a:xfrm>
            <a:off x="533400" y="4114800"/>
            <a:ext cx="3886200" cy="2286000"/>
          </a:xfrm>
          <a:prstGeom prst="rect">
            <a:avLst/>
          </a:prstGeom>
          <a:noFill/>
          <a:ln w="9525">
            <a:noFill/>
            <a:miter lim="800000"/>
            <a:headEnd/>
            <a:tailEnd/>
          </a:ln>
        </p:spPr>
      </p:pic>
      <p:pic>
        <p:nvPicPr>
          <p:cNvPr id="12" name="Picture 6" descr="100_0343"/>
          <p:cNvPicPr>
            <a:picLocks noChangeAspect="1" noChangeArrowheads="1"/>
          </p:cNvPicPr>
          <p:nvPr/>
        </p:nvPicPr>
        <p:blipFill>
          <a:blip r:embed="rId3" cstate="print"/>
          <a:srcRect/>
          <a:stretch>
            <a:fillRect/>
          </a:stretch>
        </p:blipFill>
        <p:spPr bwMode="auto">
          <a:xfrm>
            <a:off x="533400" y="1524000"/>
            <a:ext cx="3886200" cy="2381250"/>
          </a:xfrm>
          <a:prstGeom prst="rect">
            <a:avLst/>
          </a:prstGeom>
          <a:noFill/>
          <a:ln w="9525">
            <a:noFill/>
            <a:miter lim="800000"/>
            <a:headEnd/>
            <a:tailEnd/>
          </a:ln>
        </p:spPr>
      </p:pic>
      <p:pic>
        <p:nvPicPr>
          <p:cNvPr id="13" name="Picture 4" descr="100_0325"/>
          <p:cNvPicPr>
            <a:picLocks noChangeAspect="1" noChangeArrowheads="1"/>
          </p:cNvPicPr>
          <p:nvPr/>
        </p:nvPicPr>
        <p:blipFill>
          <a:blip r:embed="rId4" cstate="print"/>
          <a:srcRect/>
          <a:stretch>
            <a:fillRect/>
          </a:stretch>
        </p:blipFill>
        <p:spPr bwMode="auto">
          <a:xfrm>
            <a:off x="4876800" y="4114800"/>
            <a:ext cx="3886200" cy="2286000"/>
          </a:xfrm>
          <a:prstGeom prst="rect">
            <a:avLst/>
          </a:prstGeom>
          <a:noFill/>
          <a:ln w="9525">
            <a:noFill/>
            <a:miter lim="800000"/>
            <a:headEnd/>
            <a:tailEnd/>
          </a:ln>
        </p:spPr>
      </p:pic>
      <p:sp>
        <p:nvSpPr>
          <p:cNvPr id="14" name="Rectangle 13"/>
          <p:cNvSpPr/>
          <p:nvPr/>
        </p:nvSpPr>
        <p:spPr>
          <a:xfrm>
            <a:off x="4114800" y="1524000"/>
            <a:ext cx="301685" cy="369332"/>
          </a:xfrm>
          <a:prstGeom prst="rect">
            <a:avLst/>
          </a:prstGeom>
          <a:solidFill>
            <a:schemeClr val="bg2">
              <a:lumMod val="75000"/>
            </a:schemeClr>
          </a:solidFill>
        </p:spPr>
        <p:txBody>
          <a:bodyPr wrap="none">
            <a:spAutoFit/>
          </a:bodyPr>
          <a:lstStyle/>
          <a:p>
            <a:pPr algn="ctr"/>
            <a:r>
              <a:rPr lang="en-US" b="1" dirty="0" smtClean="0"/>
              <a:t>1</a:t>
            </a:r>
            <a:endParaRPr lang="en-US" b="1" dirty="0"/>
          </a:p>
        </p:txBody>
      </p:sp>
      <p:sp>
        <p:nvSpPr>
          <p:cNvPr id="15" name="Rectangle 14"/>
          <p:cNvSpPr/>
          <p:nvPr/>
        </p:nvSpPr>
        <p:spPr>
          <a:xfrm>
            <a:off x="4117915" y="4114800"/>
            <a:ext cx="301685" cy="369332"/>
          </a:xfrm>
          <a:prstGeom prst="rect">
            <a:avLst/>
          </a:prstGeom>
          <a:solidFill>
            <a:schemeClr val="bg2">
              <a:lumMod val="75000"/>
            </a:schemeClr>
          </a:solidFill>
        </p:spPr>
        <p:txBody>
          <a:bodyPr wrap="none">
            <a:spAutoFit/>
          </a:bodyPr>
          <a:lstStyle/>
          <a:p>
            <a:pPr algn="ctr"/>
            <a:r>
              <a:rPr lang="en-US" b="1" dirty="0" smtClean="0"/>
              <a:t>2</a:t>
            </a:r>
            <a:endParaRPr lang="en-US" b="1" dirty="0"/>
          </a:p>
        </p:txBody>
      </p:sp>
      <p:sp>
        <p:nvSpPr>
          <p:cNvPr id="16" name="Rectangle 15"/>
          <p:cNvSpPr/>
          <p:nvPr/>
        </p:nvSpPr>
        <p:spPr>
          <a:xfrm>
            <a:off x="8458200" y="4114800"/>
            <a:ext cx="301685" cy="369332"/>
          </a:xfrm>
          <a:prstGeom prst="rect">
            <a:avLst/>
          </a:prstGeom>
          <a:solidFill>
            <a:schemeClr val="bg2">
              <a:lumMod val="75000"/>
            </a:schemeClr>
          </a:solidFill>
        </p:spPr>
        <p:txBody>
          <a:bodyPr wrap="none">
            <a:spAutoFit/>
          </a:bodyPr>
          <a:lstStyle/>
          <a:p>
            <a:pPr algn="ctr"/>
            <a:r>
              <a:rPr lang="en-US" b="1" dirty="0" smtClean="0"/>
              <a:t>3</a:t>
            </a:r>
            <a:endParaRPr lang="en-US" b="1" dirty="0"/>
          </a:p>
        </p:txBody>
      </p:sp>
      <p:sp>
        <p:nvSpPr>
          <p:cNvPr id="17" name="Rectangle 16"/>
          <p:cNvSpPr/>
          <p:nvPr/>
        </p:nvSpPr>
        <p:spPr>
          <a:xfrm>
            <a:off x="3004872" y="914400"/>
            <a:ext cx="3134255" cy="369332"/>
          </a:xfrm>
          <a:prstGeom prst="rect">
            <a:avLst/>
          </a:prstGeom>
        </p:spPr>
        <p:txBody>
          <a:bodyPr wrap="none">
            <a:spAutoFit/>
          </a:bodyPr>
          <a:lstStyle/>
          <a:p>
            <a:pPr algn="ctr"/>
            <a:r>
              <a:rPr lang="en-US" dirty="0" smtClean="0">
                <a:latin typeface="Arial" pitchFamily="34" charset="0"/>
                <a:cs typeface="Arial" pitchFamily="34" charset="0"/>
              </a:rPr>
              <a:t>Sensor Assembly Installation</a:t>
            </a:r>
            <a:endParaRPr lang="en-US" dirty="0">
              <a:latin typeface="Arial" pitchFamily="34" charset="0"/>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59</a:t>
            </a:fld>
            <a:endParaRPr lang="en-US" dirty="0"/>
          </a:p>
        </p:txBody>
      </p:sp>
      <p:pic>
        <p:nvPicPr>
          <p:cNvPr id="4" name="Picture 3" descr="New System Pics 013"/>
          <p:cNvPicPr>
            <a:picLocks noChangeAspect="1" noChangeArrowheads="1"/>
          </p:cNvPicPr>
          <p:nvPr/>
        </p:nvPicPr>
        <p:blipFill>
          <a:blip r:embed="rId2" cstate="print"/>
          <a:srcRect/>
          <a:stretch>
            <a:fillRect/>
          </a:stretch>
        </p:blipFill>
        <p:spPr bwMode="auto">
          <a:xfrm>
            <a:off x="381000" y="2590800"/>
            <a:ext cx="4038600" cy="3676650"/>
          </a:xfrm>
          <a:prstGeom prst="rect">
            <a:avLst/>
          </a:prstGeom>
          <a:noFill/>
          <a:ln w="9525">
            <a:solidFill>
              <a:schemeClr val="tx1"/>
            </a:solidFill>
            <a:miter lim="800000"/>
            <a:headEnd/>
            <a:tailEnd/>
          </a:ln>
        </p:spPr>
      </p:pic>
      <p:sp>
        <p:nvSpPr>
          <p:cNvPr id="5" name="AutoShape 5"/>
          <p:cNvSpPr>
            <a:spLocks noChangeArrowheads="1"/>
          </p:cNvSpPr>
          <p:nvPr/>
        </p:nvSpPr>
        <p:spPr bwMode="auto">
          <a:xfrm flipH="1">
            <a:off x="533400" y="2971800"/>
            <a:ext cx="2133600" cy="1524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372" y="10668"/>
                </a:moveTo>
                <a:cubicBezTo>
                  <a:pt x="17300" y="7089"/>
                  <a:pt x="14379" y="4226"/>
                  <a:pt x="10800" y="4226"/>
                </a:cubicBezTo>
                <a:cubicBezTo>
                  <a:pt x="7169" y="4226"/>
                  <a:pt x="4226" y="7169"/>
                  <a:pt x="4226" y="10800"/>
                </a:cubicBezTo>
                <a:lnTo>
                  <a:pt x="0" y="10800"/>
                </a:lnTo>
                <a:cubicBezTo>
                  <a:pt x="0" y="4835"/>
                  <a:pt x="4835" y="0"/>
                  <a:pt x="10800" y="0"/>
                </a:cubicBezTo>
                <a:cubicBezTo>
                  <a:pt x="16680" y="0"/>
                  <a:pt x="21479" y="4704"/>
                  <a:pt x="21597" y="10583"/>
                </a:cubicBezTo>
                <a:lnTo>
                  <a:pt x="24297" y="10528"/>
                </a:lnTo>
                <a:lnTo>
                  <a:pt x="19582" y="15437"/>
                </a:lnTo>
                <a:lnTo>
                  <a:pt x="14673" y="10722"/>
                </a:lnTo>
                <a:lnTo>
                  <a:pt x="17372" y="10668"/>
                </a:lnTo>
                <a:close/>
              </a:path>
            </a:pathLst>
          </a:custGeom>
          <a:solidFill>
            <a:srgbClr val="FFFF00"/>
          </a:solidFill>
          <a:ln w="9525">
            <a:noFill/>
            <a:miter lim="800000"/>
            <a:headEnd/>
            <a:tailEnd/>
          </a:ln>
        </p:spPr>
        <p:txBody>
          <a:bodyPr wrap="none" anchor="ctr"/>
          <a:lstStyle/>
          <a:p>
            <a:endParaRPr lang="en-US" dirty="0"/>
          </a:p>
        </p:txBody>
      </p:sp>
      <p:sp>
        <p:nvSpPr>
          <p:cNvPr id="6" name="AutoShape 6"/>
          <p:cNvSpPr>
            <a:spLocks noChangeArrowheads="1"/>
          </p:cNvSpPr>
          <p:nvPr/>
        </p:nvSpPr>
        <p:spPr bwMode="auto">
          <a:xfrm rot="10800000" flipH="1">
            <a:off x="533400" y="3505200"/>
            <a:ext cx="2133600" cy="1447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066" y="10798"/>
                </a:moveTo>
                <a:cubicBezTo>
                  <a:pt x="17066" y="7338"/>
                  <a:pt x="14260" y="4533"/>
                  <a:pt x="10800" y="4533"/>
                </a:cubicBezTo>
                <a:cubicBezTo>
                  <a:pt x="7373" y="4532"/>
                  <a:pt x="4581" y="7285"/>
                  <a:pt x="4533" y="10712"/>
                </a:cubicBezTo>
                <a:lnTo>
                  <a:pt x="1" y="10648"/>
                </a:lnTo>
                <a:cubicBezTo>
                  <a:pt x="83" y="4743"/>
                  <a:pt x="4894" y="-1"/>
                  <a:pt x="10800" y="0"/>
                </a:cubicBezTo>
                <a:cubicBezTo>
                  <a:pt x="16764" y="0"/>
                  <a:pt x="21599" y="4834"/>
                  <a:pt x="21599" y="10798"/>
                </a:cubicBezTo>
                <a:lnTo>
                  <a:pt x="24299" y="10797"/>
                </a:lnTo>
                <a:lnTo>
                  <a:pt x="19334" y="15765"/>
                </a:lnTo>
                <a:lnTo>
                  <a:pt x="14366" y="10799"/>
                </a:lnTo>
                <a:lnTo>
                  <a:pt x="17066" y="10798"/>
                </a:lnTo>
                <a:close/>
              </a:path>
            </a:pathLst>
          </a:custGeom>
          <a:solidFill>
            <a:srgbClr val="FFFF00"/>
          </a:solidFill>
          <a:ln w="9525">
            <a:noFill/>
            <a:miter lim="800000"/>
            <a:headEnd/>
            <a:tailEnd/>
          </a:ln>
        </p:spPr>
        <p:txBody>
          <a:bodyPr rot="10800000" wrap="none" anchor="ctr"/>
          <a:lstStyle/>
          <a:p>
            <a:endParaRPr lang="en-US" dirty="0"/>
          </a:p>
        </p:txBody>
      </p:sp>
      <p:pic>
        <p:nvPicPr>
          <p:cNvPr id="7" name="Picture 6" descr="New System Pics 022"/>
          <p:cNvPicPr>
            <a:picLocks noChangeAspect="1" noChangeArrowheads="1"/>
          </p:cNvPicPr>
          <p:nvPr/>
        </p:nvPicPr>
        <p:blipFill>
          <a:blip r:embed="rId3" cstate="print"/>
          <a:srcRect l="27308" t="44615" r="25385"/>
          <a:stretch>
            <a:fillRect/>
          </a:stretch>
        </p:blipFill>
        <p:spPr bwMode="auto">
          <a:xfrm>
            <a:off x="4724400" y="2590800"/>
            <a:ext cx="3865033" cy="3657600"/>
          </a:xfrm>
          <a:prstGeom prst="rect">
            <a:avLst/>
          </a:prstGeom>
          <a:noFill/>
          <a:ln w="9525">
            <a:solidFill>
              <a:schemeClr val="tx1"/>
            </a:solidFill>
            <a:miter lim="800000"/>
            <a:headEnd/>
            <a:tailEnd/>
          </a:ln>
        </p:spPr>
      </p:pic>
      <p:sp>
        <p:nvSpPr>
          <p:cNvPr id="9" name="Rectangle 8"/>
          <p:cNvSpPr/>
          <p:nvPr/>
        </p:nvSpPr>
        <p:spPr>
          <a:xfrm>
            <a:off x="3004872" y="1219200"/>
            <a:ext cx="3134255" cy="369332"/>
          </a:xfrm>
          <a:prstGeom prst="rect">
            <a:avLst/>
          </a:prstGeom>
        </p:spPr>
        <p:txBody>
          <a:bodyPr wrap="none">
            <a:spAutoFit/>
          </a:bodyPr>
          <a:lstStyle/>
          <a:p>
            <a:pPr algn="ctr"/>
            <a:r>
              <a:rPr lang="en-US" dirty="0" smtClean="0">
                <a:latin typeface="Arial" pitchFamily="34" charset="0"/>
                <a:cs typeface="Arial" pitchFamily="34" charset="0"/>
              </a:rPr>
              <a:t>Sensor Assembly Installation</a:t>
            </a:r>
            <a:endParaRPr lang="en-US" dirty="0">
              <a:latin typeface="Arial" pitchFamily="34" charset="0"/>
              <a:cs typeface="Arial" pitchFamily="34" charset="0"/>
            </a:endParaRPr>
          </a:p>
        </p:txBody>
      </p:sp>
      <p:sp>
        <p:nvSpPr>
          <p:cNvPr id="8" name="AutoShape 5"/>
          <p:cNvSpPr>
            <a:spLocks noChangeArrowheads="1"/>
          </p:cNvSpPr>
          <p:nvPr/>
        </p:nvSpPr>
        <p:spPr bwMode="auto">
          <a:xfrm rot="-7735776">
            <a:off x="5498176" y="1785024"/>
            <a:ext cx="762000" cy="2684642"/>
          </a:xfrm>
          <a:prstGeom prst="curvedLeftArrow">
            <a:avLst>
              <a:gd name="adj1" fmla="val 46000"/>
              <a:gd name="adj2" fmla="val 92000"/>
              <a:gd name="adj3" fmla="val 33333"/>
            </a:avLst>
          </a:prstGeom>
          <a:solidFill>
            <a:srgbClr val="FFFF00"/>
          </a:solidFill>
          <a:ln w="9525">
            <a:noFill/>
            <a:miter lim="800000"/>
            <a:headEnd/>
            <a:tailEnd/>
          </a:ln>
        </p:spPr>
        <p:txBody>
          <a:bodyPr vert="eaVert"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6</a:t>
            </a:fld>
            <a:endParaRPr lang="en-US" dirty="0"/>
          </a:p>
        </p:txBody>
      </p:sp>
      <p:sp>
        <p:nvSpPr>
          <p:cNvPr id="4" name="Rectangle 3"/>
          <p:cNvSpPr/>
          <p:nvPr/>
        </p:nvSpPr>
        <p:spPr>
          <a:xfrm>
            <a:off x="457200" y="2423279"/>
            <a:ext cx="8229600" cy="2585323"/>
          </a:xfrm>
          <a:prstGeom prst="rect">
            <a:avLst/>
          </a:prstGeom>
        </p:spPr>
        <p:txBody>
          <a:bodyPr wrap="square">
            <a:spAutoFit/>
          </a:bodyPr>
          <a:lstStyle/>
          <a:p>
            <a:r>
              <a:rPr lang="en-US" dirty="0" smtClean="0">
                <a:latin typeface="Arial" pitchFamily="34" charset="0"/>
                <a:cs typeface="Arial" pitchFamily="34" charset="0"/>
              </a:rPr>
              <a:t>All training and licensing of DVE operators will be conducted according to Chapter 8, AR 600-55</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Training  should  be recorded on each individual’s Operator’s Qualification Record (DA348-1-R) and U.S. Government Motor Vehicle Operator’s Identification  Card (OF-346)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Once trained, personnel should utilize the DVE System frequently to prevent skill erosion</a:t>
            </a:r>
          </a:p>
        </p:txBody>
      </p:sp>
      <p:sp>
        <p:nvSpPr>
          <p:cNvPr id="5" name="Rectangle 4"/>
          <p:cNvSpPr/>
          <p:nvPr/>
        </p:nvSpPr>
        <p:spPr>
          <a:xfrm>
            <a:off x="4101030" y="1611868"/>
            <a:ext cx="1009636" cy="369332"/>
          </a:xfrm>
          <a:prstGeom prst="rect">
            <a:avLst/>
          </a:prstGeom>
        </p:spPr>
        <p:txBody>
          <a:bodyPr wrap="none">
            <a:spAutoFit/>
          </a:bodyPr>
          <a:lstStyle/>
          <a:p>
            <a:pPr algn="ctr" fontAlgn="auto">
              <a:spcAft>
                <a:spcPts val="0"/>
              </a:spcAft>
              <a:defRPr/>
            </a:pPr>
            <a:r>
              <a:rPr lang="en-US" dirty="0" smtClean="0">
                <a:ln w="6350">
                  <a:noFill/>
                </a:ln>
                <a:latin typeface="Arial" pitchFamily="34" charset="0"/>
                <a:cs typeface="Arial" pitchFamily="34" charset="0"/>
              </a:rPr>
              <a:t>Training</a:t>
            </a:r>
            <a:endParaRPr lang="en-US" dirty="0">
              <a:ln w="6350">
                <a:noFill/>
              </a:ln>
              <a:latin typeface="Arial" pitchFamily="34" charset="0"/>
              <a:cs typeface="Arial" pitchFamily="34" charset="0"/>
            </a:endParaRPr>
          </a:p>
        </p:txBody>
      </p:sp>
      <p:sp>
        <p:nvSpPr>
          <p:cNvPr id="6" name="Rectangle 5"/>
          <p:cNvSpPr/>
          <p:nvPr/>
        </p:nvSpPr>
        <p:spPr>
          <a:xfrm>
            <a:off x="3050089" y="1066800"/>
            <a:ext cx="3198311" cy="369332"/>
          </a:xfrm>
          <a:prstGeom prst="rect">
            <a:avLst/>
          </a:prstGeom>
        </p:spPr>
        <p:txBody>
          <a:bodyPr wrap="none">
            <a:spAutoFit/>
          </a:bodyPr>
          <a:lstStyle/>
          <a:p>
            <a:r>
              <a:rPr lang="en-US" b="1" dirty="0" smtClean="0">
                <a:latin typeface="Arial" pitchFamily="34" charset="0"/>
                <a:cs typeface="Arial" pitchFamily="34" charset="0"/>
              </a:rPr>
              <a:t>General Safety Information </a:t>
            </a:r>
            <a:endParaRPr lang="en-US"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60</a:t>
            </a:fld>
            <a:endParaRPr lang="en-US" dirty="0"/>
          </a:p>
        </p:txBody>
      </p:sp>
      <p:pic>
        <p:nvPicPr>
          <p:cNvPr id="4" name="Picture 6" descr="New System Pics 022"/>
          <p:cNvPicPr>
            <a:picLocks noChangeAspect="1" noChangeArrowheads="1"/>
          </p:cNvPicPr>
          <p:nvPr/>
        </p:nvPicPr>
        <p:blipFill>
          <a:blip r:embed="rId2" cstate="print"/>
          <a:srcRect/>
          <a:stretch>
            <a:fillRect/>
          </a:stretch>
        </p:blipFill>
        <p:spPr bwMode="auto">
          <a:xfrm>
            <a:off x="1244600" y="1981200"/>
            <a:ext cx="6604000" cy="4191000"/>
          </a:xfrm>
          <a:prstGeom prst="rect">
            <a:avLst/>
          </a:prstGeom>
          <a:noFill/>
          <a:ln w="9525">
            <a:solidFill>
              <a:schemeClr val="tx1"/>
            </a:solidFill>
            <a:miter lim="800000"/>
            <a:headEnd/>
            <a:tailEnd/>
          </a:ln>
        </p:spPr>
      </p:pic>
      <p:sp>
        <p:nvSpPr>
          <p:cNvPr id="5" name="Rectangle 4"/>
          <p:cNvSpPr/>
          <p:nvPr/>
        </p:nvSpPr>
        <p:spPr>
          <a:xfrm>
            <a:off x="3004872" y="1143000"/>
            <a:ext cx="3134255" cy="369332"/>
          </a:xfrm>
          <a:prstGeom prst="rect">
            <a:avLst/>
          </a:prstGeom>
        </p:spPr>
        <p:txBody>
          <a:bodyPr wrap="none">
            <a:spAutoFit/>
          </a:bodyPr>
          <a:lstStyle/>
          <a:p>
            <a:pPr algn="ctr"/>
            <a:r>
              <a:rPr lang="en-US" dirty="0" smtClean="0">
                <a:latin typeface="Arial" pitchFamily="34" charset="0"/>
                <a:cs typeface="Arial" pitchFamily="34" charset="0"/>
              </a:rPr>
              <a:t>Sensor Assembly Installation</a:t>
            </a:r>
            <a:endParaRPr lang="en-US" dirty="0">
              <a:latin typeface="Arial" pitchFamily="34" charset="0"/>
              <a:cs typeface="Arial" pitchFamily="34" charset="0"/>
            </a:endParaRPr>
          </a:p>
        </p:txBody>
      </p:sp>
      <p:sp>
        <p:nvSpPr>
          <p:cNvPr id="6" name="AutoShape 7"/>
          <p:cNvSpPr>
            <a:spLocks noChangeArrowheads="1"/>
          </p:cNvSpPr>
          <p:nvPr/>
        </p:nvSpPr>
        <p:spPr bwMode="auto">
          <a:xfrm>
            <a:off x="4089400" y="3733800"/>
            <a:ext cx="503238" cy="1109662"/>
          </a:xfrm>
          <a:prstGeom prst="downArrow">
            <a:avLst>
              <a:gd name="adj1" fmla="val 50000"/>
              <a:gd name="adj2" fmla="val 43805"/>
            </a:avLst>
          </a:prstGeom>
          <a:solidFill>
            <a:srgbClr val="FFFF00"/>
          </a:solidFill>
          <a:ln w="9525">
            <a:solidFill>
              <a:srgbClr val="FFFF00"/>
            </a:solidFill>
            <a:miter lim="800000"/>
            <a:headEnd/>
            <a:tailEnd/>
          </a:ln>
          <a:effectLst>
            <a:prstShdw prst="shdw17" dist="17961" dir="2700000">
              <a:srgbClr val="999900"/>
            </a:prstShdw>
          </a:effectLst>
        </p:spPr>
        <p:txBody>
          <a:bodyPr vert="eaVert" wrap="none" anchor="ctr"/>
          <a:lstStyle/>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61</a:t>
            </a:fld>
            <a:endParaRPr lang="en-US" dirty="0"/>
          </a:p>
        </p:txBody>
      </p:sp>
      <p:pic>
        <p:nvPicPr>
          <p:cNvPr id="4" name="Picture 6" descr="100_0269"/>
          <p:cNvPicPr>
            <a:picLocks noChangeAspect="1" noChangeArrowheads="1"/>
          </p:cNvPicPr>
          <p:nvPr/>
        </p:nvPicPr>
        <p:blipFill>
          <a:blip r:embed="rId2" cstate="print"/>
          <a:srcRect/>
          <a:stretch>
            <a:fillRect/>
          </a:stretch>
        </p:blipFill>
        <p:spPr bwMode="auto">
          <a:xfrm>
            <a:off x="533400" y="2514600"/>
            <a:ext cx="3962400" cy="3200400"/>
          </a:xfrm>
          <a:prstGeom prst="rect">
            <a:avLst/>
          </a:prstGeom>
          <a:noFill/>
          <a:ln w="9525">
            <a:noFill/>
            <a:miter lim="800000"/>
            <a:headEnd/>
            <a:tailEnd/>
          </a:ln>
        </p:spPr>
      </p:pic>
      <p:sp>
        <p:nvSpPr>
          <p:cNvPr id="6" name="AutoShape 5"/>
          <p:cNvSpPr>
            <a:spLocks noChangeArrowheads="1"/>
          </p:cNvSpPr>
          <p:nvPr/>
        </p:nvSpPr>
        <p:spPr bwMode="auto">
          <a:xfrm rot="5400000" flipH="1">
            <a:off x="2324100" y="1943100"/>
            <a:ext cx="457200" cy="2362199"/>
          </a:xfrm>
          <a:prstGeom prst="curvedLeftArrow">
            <a:avLst>
              <a:gd name="adj1" fmla="val 66000"/>
              <a:gd name="adj2" fmla="val 132000"/>
              <a:gd name="adj3" fmla="val 33333"/>
            </a:avLst>
          </a:prstGeom>
          <a:solidFill>
            <a:srgbClr val="FFFF00"/>
          </a:solidFill>
          <a:ln w="9525">
            <a:noFill/>
            <a:miter lim="800000"/>
            <a:headEnd/>
            <a:tailEnd/>
          </a:ln>
        </p:spPr>
        <p:txBody>
          <a:bodyPr rot="10800000" vert="eaVert" wrap="none" anchor="ctr"/>
          <a:lstStyle/>
          <a:p>
            <a:endParaRPr lang="en-US" dirty="0"/>
          </a:p>
        </p:txBody>
      </p:sp>
      <p:grpSp>
        <p:nvGrpSpPr>
          <p:cNvPr id="7" name="Group 6"/>
          <p:cNvGrpSpPr/>
          <p:nvPr/>
        </p:nvGrpSpPr>
        <p:grpSpPr>
          <a:xfrm>
            <a:off x="636419" y="3581401"/>
            <a:ext cx="1954381" cy="2057399"/>
            <a:chOff x="1526129" y="2895600"/>
            <a:chExt cx="2931572" cy="2869564"/>
          </a:xfrm>
        </p:grpSpPr>
        <p:sp>
          <p:nvSpPr>
            <p:cNvPr id="8" name="Oval 8"/>
            <p:cNvSpPr>
              <a:spLocks noChangeArrowheads="1"/>
            </p:cNvSpPr>
            <p:nvPr/>
          </p:nvSpPr>
          <p:spPr bwMode="auto">
            <a:xfrm>
              <a:off x="3124200" y="2895600"/>
              <a:ext cx="762000" cy="838200"/>
            </a:xfrm>
            <a:prstGeom prst="ellipse">
              <a:avLst/>
            </a:prstGeom>
            <a:noFill/>
            <a:ln w="38100">
              <a:solidFill>
                <a:srgbClr val="FFFF00"/>
              </a:solidFill>
              <a:round/>
              <a:headEnd/>
              <a:tailEnd/>
            </a:ln>
            <a:effectLst>
              <a:prstShdw prst="shdw17" dist="17961" dir="2700000">
                <a:srgbClr val="999900"/>
              </a:prstShdw>
            </a:effectLst>
          </p:spPr>
          <p:txBody>
            <a:bodyPr wrap="none" anchor="ctr"/>
            <a:lstStyle/>
            <a:p>
              <a:endParaRPr lang="en-US" dirty="0"/>
            </a:p>
          </p:txBody>
        </p:sp>
        <p:sp>
          <p:nvSpPr>
            <p:cNvPr id="9" name="Text Box 9"/>
            <p:cNvSpPr txBox="1">
              <a:spLocks noChangeArrowheads="1"/>
            </p:cNvSpPr>
            <p:nvPr/>
          </p:nvSpPr>
          <p:spPr bwMode="auto">
            <a:xfrm>
              <a:off x="1526129" y="4863692"/>
              <a:ext cx="2931572" cy="901472"/>
            </a:xfrm>
            <a:prstGeom prst="rect">
              <a:avLst/>
            </a:prstGeom>
            <a:solidFill>
              <a:schemeClr val="tx1">
                <a:lumMod val="65000"/>
              </a:schemeClr>
            </a:solidFill>
            <a:ln w="9525">
              <a:noFill/>
              <a:miter lim="800000"/>
              <a:headEnd/>
              <a:tailEnd/>
            </a:ln>
            <a:effectLst>
              <a:prstShdw prst="shdw17" dist="17961" dir="2700000">
                <a:srgbClr val="999900"/>
              </a:prstShdw>
            </a:effectLst>
          </p:spPr>
          <p:txBody>
            <a:bodyPr wrap="none">
              <a:spAutoFit/>
            </a:bodyPr>
            <a:lstStyle/>
            <a:p>
              <a:r>
                <a:rPr lang="en-US" dirty="0" smtClean="0">
                  <a:solidFill>
                    <a:schemeClr val="bg1"/>
                  </a:solidFill>
                  <a:latin typeface="Arial" pitchFamily="34" charset="0"/>
                  <a:cs typeface="Arial" pitchFamily="34" charset="0"/>
                </a:rPr>
                <a:t>Tighten Clamp</a:t>
              </a:r>
              <a:endParaRPr lang="en-US" dirty="0">
                <a:solidFill>
                  <a:schemeClr val="bg1"/>
                </a:solidFill>
                <a:latin typeface="Arial" pitchFamily="34" charset="0"/>
                <a:cs typeface="Arial" pitchFamily="34" charset="0"/>
              </a:endParaRPr>
            </a:p>
            <a:p>
              <a:r>
                <a:rPr lang="en-US" dirty="0">
                  <a:solidFill>
                    <a:schemeClr val="bg1"/>
                  </a:solidFill>
                  <a:latin typeface="Arial" pitchFamily="34" charset="0"/>
                  <a:cs typeface="Arial" pitchFamily="34" charset="0"/>
                </a:rPr>
                <a:t>Screw Hand-tight</a:t>
              </a:r>
            </a:p>
          </p:txBody>
        </p:sp>
        <p:cxnSp>
          <p:nvCxnSpPr>
            <p:cNvPr id="10" name="Straight Arrow Connector 9"/>
            <p:cNvCxnSpPr>
              <a:stCxn id="9" idx="0"/>
              <a:endCxn id="8" idx="3"/>
            </p:cNvCxnSpPr>
            <p:nvPr/>
          </p:nvCxnSpPr>
          <p:spPr>
            <a:xfrm flipV="1">
              <a:off x="2991916" y="3611047"/>
              <a:ext cx="243878" cy="125264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3004872" y="1143000"/>
            <a:ext cx="3134255" cy="369332"/>
          </a:xfrm>
          <a:prstGeom prst="rect">
            <a:avLst/>
          </a:prstGeom>
        </p:spPr>
        <p:txBody>
          <a:bodyPr wrap="none">
            <a:spAutoFit/>
          </a:bodyPr>
          <a:lstStyle/>
          <a:p>
            <a:pPr algn="ctr"/>
            <a:r>
              <a:rPr lang="en-US" dirty="0" smtClean="0">
                <a:latin typeface="Arial" pitchFamily="34" charset="0"/>
                <a:cs typeface="Arial" pitchFamily="34" charset="0"/>
              </a:rPr>
              <a:t>Sensor Assembly Installation</a:t>
            </a:r>
            <a:endParaRPr lang="en-US" dirty="0">
              <a:latin typeface="Arial" pitchFamily="34" charset="0"/>
              <a:cs typeface="Arial" pitchFamily="34" charset="0"/>
            </a:endParaRPr>
          </a:p>
        </p:txBody>
      </p:sp>
      <p:pic>
        <p:nvPicPr>
          <p:cNvPr id="12" name="Picture 5" descr="100_0272"/>
          <p:cNvPicPr>
            <a:picLocks noChangeAspect="1" noChangeArrowheads="1"/>
          </p:cNvPicPr>
          <p:nvPr/>
        </p:nvPicPr>
        <p:blipFill>
          <a:blip r:embed="rId3" cstate="print"/>
          <a:srcRect/>
          <a:stretch>
            <a:fillRect/>
          </a:stretch>
        </p:blipFill>
        <p:spPr bwMode="auto">
          <a:xfrm>
            <a:off x="5029200" y="2514600"/>
            <a:ext cx="3733800" cy="3200400"/>
          </a:xfrm>
          <a:prstGeom prst="rect">
            <a:avLst/>
          </a:prstGeom>
          <a:noFill/>
          <a:ln w="9525">
            <a:noFill/>
            <a:miter lim="800000"/>
            <a:headEnd/>
            <a:tailEnd/>
          </a:ln>
        </p:spPr>
      </p:pic>
      <p:sp>
        <p:nvSpPr>
          <p:cNvPr id="14" name="Oval 11"/>
          <p:cNvSpPr>
            <a:spLocks noChangeArrowheads="1"/>
          </p:cNvSpPr>
          <p:nvPr/>
        </p:nvSpPr>
        <p:spPr bwMode="auto">
          <a:xfrm>
            <a:off x="6602730" y="4419600"/>
            <a:ext cx="1626870" cy="1069848"/>
          </a:xfrm>
          <a:prstGeom prst="ellipse">
            <a:avLst/>
          </a:prstGeom>
          <a:noFill/>
          <a:ln w="38100">
            <a:solidFill>
              <a:srgbClr val="FFFF00"/>
            </a:solidFill>
            <a:round/>
            <a:headEnd/>
            <a:tailEnd/>
          </a:ln>
          <a:effectLst>
            <a:prstShdw prst="shdw17" dist="17961" dir="2700000">
              <a:srgbClr val="999900"/>
            </a:prstShdw>
          </a:effec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62</a:t>
            </a:fld>
            <a:endParaRPr lang="en-US" dirty="0"/>
          </a:p>
        </p:txBody>
      </p:sp>
      <p:sp>
        <p:nvSpPr>
          <p:cNvPr id="10" name="Rectangle 9"/>
          <p:cNvSpPr/>
          <p:nvPr/>
        </p:nvSpPr>
        <p:spPr>
          <a:xfrm>
            <a:off x="3428097" y="1154668"/>
            <a:ext cx="2287806" cy="369332"/>
          </a:xfrm>
          <a:prstGeom prst="rect">
            <a:avLst/>
          </a:prstGeom>
        </p:spPr>
        <p:txBody>
          <a:bodyPr wrap="none">
            <a:spAutoFit/>
          </a:bodyPr>
          <a:lstStyle/>
          <a:p>
            <a:pPr algn="ctr"/>
            <a:r>
              <a:rPr lang="en-US" dirty="0" smtClean="0">
                <a:latin typeface="Arial" pitchFamily="34" charset="0"/>
                <a:cs typeface="Arial" pitchFamily="34" charset="0"/>
              </a:rPr>
              <a:t>Initial Setup Settings</a:t>
            </a:r>
            <a:endParaRPr lang="en-US" dirty="0">
              <a:latin typeface="Arial" pitchFamily="34" charset="0"/>
              <a:cs typeface="Arial" pitchFamily="34" charset="0"/>
            </a:endParaRPr>
          </a:p>
        </p:txBody>
      </p:sp>
      <p:pic>
        <p:nvPicPr>
          <p:cNvPr id="11" name="Picture 6"/>
          <p:cNvPicPr>
            <a:picLocks noChangeAspect="1" noChangeArrowheads="1"/>
          </p:cNvPicPr>
          <p:nvPr/>
        </p:nvPicPr>
        <p:blipFill>
          <a:blip r:embed="rId2" cstate="print"/>
          <a:srcRect t="8827"/>
          <a:stretch>
            <a:fillRect/>
          </a:stretch>
        </p:blipFill>
        <p:spPr bwMode="auto">
          <a:xfrm>
            <a:off x="76200" y="1905000"/>
            <a:ext cx="8991600" cy="1295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Rectangle 11"/>
          <p:cNvSpPr/>
          <p:nvPr/>
        </p:nvSpPr>
        <p:spPr>
          <a:xfrm>
            <a:off x="381000" y="3683826"/>
            <a:ext cx="8610600" cy="2890022"/>
          </a:xfrm>
          <a:prstGeom prst="rect">
            <a:avLst/>
          </a:prstGeom>
        </p:spPr>
        <p:txBody>
          <a:bodyPr wrap="square">
            <a:spAutoFit/>
          </a:bodyPr>
          <a:lstStyle/>
          <a:p>
            <a:pPr marL="347472" indent="-347472">
              <a:lnSpc>
                <a:spcPct val="95000"/>
              </a:lnSpc>
              <a:spcBef>
                <a:spcPct val="50000"/>
              </a:spcBef>
              <a:buClr>
                <a:schemeClr val="tx1"/>
              </a:buClr>
              <a:buSzPct val="100000"/>
              <a:buFont typeface="Arial" pitchFamily="34" charset="0"/>
              <a:buChar char="•"/>
              <a:defRPr/>
            </a:pPr>
            <a:r>
              <a:rPr lang="en-US" dirty="0" smtClean="0">
                <a:latin typeface="Arial" pitchFamily="34" charset="0"/>
                <a:cs typeface="Arial" pitchFamily="34" charset="0"/>
              </a:rPr>
              <a:t>Rotate SA azimuth and elevation to straight ahead and level 0 degree position </a:t>
            </a:r>
          </a:p>
          <a:p>
            <a:pPr marL="347472" indent="-347472">
              <a:lnSpc>
                <a:spcPct val="95000"/>
              </a:lnSpc>
              <a:spcBef>
                <a:spcPct val="50000"/>
              </a:spcBef>
              <a:buClr>
                <a:schemeClr val="tx1"/>
              </a:buClr>
              <a:buSzPct val="100000"/>
              <a:buFont typeface="Arial" pitchFamily="34" charset="0"/>
              <a:buChar char="•"/>
              <a:defRPr/>
            </a:pPr>
            <a:r>
              <a:rPr lang="en-US" dirty="0" smtClean="0">
                <a:latin typeface="Arial" pitchFamily="34" charset="0"/>
                <a:cs typeface="Arial" pitchFamily="34" charset="0"/>
              </a:rPr>
              <a:t>Set DVE POWER switch to OFF (down position)</a:t>
            </a:r>
          </a:p>
          <a:p>
            <a:pPr marL="347472" indent="-347472">
              <a:lnSpc>
                <a:spcPct val="95000"/>
              </a:lnSpc>
              <a:spcBef>
                <a:spcPct val="50000"/>
              </a:spcBef>
              <a:buClr>
                <a:schemeClr val="tx1"/>
              </a:buClr>
              <a:buSzPct val="100000"/>
              <a:buFont typeface="Arial" pitchFamily="34" charset="0"/>
              <a:buChar char="•"/>
              <a:defRPr/>
            </a:pPr>
            <a:r>
              <a:rPr lang="en-US" dirty="0" smtClean="0">
                <a:latin typeface="Arial" pitchFamily="34" charset="0"/>
                <a:cs typeface="Arial" pitchFamily="34" charset="0"/>
              </a:rPr>
              <a:t>Set VIDEO switch to SENSOR (up position)</a:t>
            </a:r>
          </a:p>
          <a:p>
            <a:pPr marL="347472" indent="-347472">
              <a:lnSpc>
                <a:spcPct val="95000"/>
              </a:lnSpc>
              <a:spcBef>
                <a:spcPct val="50000"/>
              </a:spcBef>
              <a:buClr>
                <a:schemeClr val="tx1"/>
              </a:buClr>
              <a:buSzPct val="100000"/>
              <a:buFont typeface="Arial" pitchFamily="34" charset="0"/>
              <a:buChar char="•"/>
              <a:defRPr/>
            </a:pPr>
            <a:r>
              <a:rPr lang="en-US" dirty="0" smtClean="0">
                <a:latin typeface="Arial" pitchFamily="34" charset="0"/>
                <a:cs typeface="Arial" pitchFamily="34" charset="0"/>
              </a:rPr>
              <a:t>Set POL switch to WHT-HOT (up position)</a:t>
            </a:r>
          </a:p>
          <a:p>
            <a:pPr marL="347472" indent="-347472">
              <a:lnSpc>
                <a:spcPct val="95000"/>
              </a:lnSpc>
              <a:spcBef>
                <a:spcPct val="50000"/>
              </a:spcBef>
              <a:buClr>
                <a:schemeClr val="tx1"/>
              </a:buClr>
              <a:buSzPct val="100000"/>
              <a:buFont typeface="Arial" pitchFamily="34" charset="0"/>
              <a:buChar char="•"/>
              <a:defRPr/>
            </a:pPr>
            <a:r>
              <a:rPr lang="en-US" dirty="0" smtClean="0">
                <a:latin typeface="Arial" pitchFamily="34" charset="0"/>
                <a:cs typeface="Arial" pitchFamily="34" charset="0"/>
              </a:rPr>
              <a:t>With DISPLAY BRIGHTNESS control turned fully Counterclockwise (CCW), rotate knob approximately ¼ turn Clockwise (CW) 11 0’clock</a:t>
            </a:r>
            <a:endParaRPr lang="en-US" dirty="0" smtClean="0">
              <a:solidFill>
                <a:srgbClr val="FF0000"/>
              </a:solidFill>
              <a:latin typeface="Arial" pitchFamily="34" charset="0"/>
              <a:cs typeface="Arial" pitchFamily="34" charset="0"/>
            </a:endParaRPr>
          </a:p>
          <a:p>
            <a:pPr marL="347472" indent="-347472">
              <a:lnSpc>
                <a:spcPct val="95000"/>
              </a:lnSpc>
              <a:spcBef>
                <a:spcPct val="50000"/>
              </a:spcBef>
              <a:buClr>
                <a:schemeClr val="tx1"/>
              </a:buClr>
              <a:buSzPct val="100000"/>
              <a:buFont typeface="Arial" pitchFamily="34" charset="0"/>
              <a:buChar char="•"/>
              <a:defRPr/>
            </a:pPr>
            <a:r>
              <a:rPr lang="en-US" dirty="0" smtClean="0">
                <a:latin typeface="Arial" pitchFamily="34" charset="0"/>
                <a:cs typeface="Arial" pitchFamily="34" charset="0"/>
              </a:rPr>
              <a:t>Set SENSOR LEVEL and SENSOR GAIN controls to fully Counterclockwise (AUTO) detent position</a:t>
            </a:r>
            <a:endParaRPr lang="en-US" dirty="0">
              <a:latin typeface="Arial"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63</a:t>
            </a:fld>
            <a:endParaRPr lang="en-US" dirty="0"/>
          </a:p>
        </p:txBody>
      </p:sp>
      <p:grpSp>
        <p:nvGrpSpPr>
          <p:cNvPr id="9" name="Group 8"/>
          <p:cNvGrpSpPr/>
          <p:nvPr/>
        </p:nvGrpSpPr>
        <p:grpSpPr>
          <a:xfrm>
            <a:off x="381000" y="1676400"/>
            <a:ext cx="2590801" cy="2971800"/>
            <a:chOff x="457200" y="990600"/>
            <a:chExt cx="2590801" cy="2971800"/>
          </a:xfrm>
        </p:grpSpPr>
        <p:grpSp>
          <p:nvGrpSpPr>
            <p:cNvPr id="10" name="Group 5"/>
            <p:cNvGrpSpPr>
              <a:grpSpLocks/>
            </p:cNvGrpSpPr>
            <p:nvPr/>
          </p:nvGrpSpPr>
          <p:grpSpPr bwMode="auto">
            <a:xfrm>
              <a:off x="457200" y="1659468"/>
              <a:ext cx="2590801" cy="2302932"/>
              <a:chOff x="900113" y="914400"/>
              <a:chExt cx="7315200" cy="5486400"/>
            </a:xfrm>
          </p:grpSpPr>
          <p:pic>
            <p:nvPicPr>
              <p:cNvPr id="12" name="Picture 3" descr="New System Pics 021"/>
              <p:cNvPicPr>
                <a:picLocks noChangeAspect="1" noChangeArrowheads="1"/>
              </p:cNvPicPr>
              <p:nvPr/>
            </p:nvPicPr>
            <p:blipFill>
              <a:blip r:embed="rId2" cstate="print"/>
              <a:srcRect/>
              <a:stretch>
                <a:fillRect/>
              </a:stretch>
            </p:blipFill>
            <p:spPr bwMode="auto">
              <a:xfrm>
                <a:off x="900113" y="914400"/>
                <a:ext cx="7315200" cy="5486400"/>
              </a:xfrm>
              <a:prstGeom prst="rect">
                <a:avLst/>
              </a:prstGeom>
              <a:noFill/>
              <a:ln w="9525">
                <a:noFill/>
                <a:miter lim="800000"/>
                <a:headEnd/>
                <a:tailEnd/>
              </a:ln>
            </p:spPr>
          </p:pic>
          <p:sp>
            <p:nvSpPr>
              <p:cNvPr id="13" name="AutoShape 5"/>
              <p:cNvSpPr>
                <a:spLocks noChangeArrowheads="1"/>
              </p:cNvSpPr>
              <p:nvPr/>
            </p:nvSpPr>
            <p:spPr bwMode="auto">
              <a:xfrm rot="-755599">
                <a:off x="4887913" y="2930525"/>
                <a:ext cx="1752600" cy="293688"/>
              </a:xfrm>
              <a:prstGeom prst="rightArrow">
                <a:avLst>
                  <a:gd name="adj1" fmla="val 50000"/>
                  <a:gd name="adj2" fmla="val 149189"/>
                </a:avLst>
              </a:prstGeom>
              <a:solidFill>
                <a:srgbClr val="FFFF00"/>
              </a:solidFill>
              <a:ln w="9525">
                <a:noFill/>
                <a:miter lim="800000"/>
                <a:headEnd/>
                <a:tailEnd/>
              </a:ln>
              <a:effectLst>
                <a:prstShdw prst="shdw17" dist="17961" dir="2700000">
                  <a:srgbClr val="999900"/>
                </a:prstShdw>
              </a:effectLst>
            </p:spPr>
            <p:txBody>
              <a:bodyPr wrap="none" anchor="ctr"/>
              <a:lstStyle/>
              <a:p>
                <a:endParaRPr lang="en-US" dirty="0"/>
              </a:p>
            </p:txBody>
          </p:sp>
        </p:grpSp>
        <p:sp>
          <p:nvSpPr>
            <p:cNvPr id="11" name="Content Placeholder 2"/>
            <p:cNvSpPr>
              <a:spLocks/>
            </p:cNvSpPr>
            <p:nvPr/>
          </p:nvSpPr>
          <p:spPr bwMode="auto">
            <a:xfrm>
              <a:off x="457200" y="990600"/>
              <a:ext cx="2590800" cy="685800"/>
            </a:xfrm>
            <a:prstGeom prst="rect">
              <a:avLst/>
            </a:prstGeom>
            <a:noFill/>
            <a:ln w="9525">
              <a:noFill/>
              <a:miter lim="800000"/>
              <a:headEnd/>
              <a:tailEnd/>
            </a:ln>
          </p:spPr>
          <p:txBody>
            <a:bodyPr/>
            <a:lstStyle/>
            <a:p>
              <a:pPr algn="ctr">
                <a:spcBef>
                  <a:spcPct val="20000"/>
                </a:spcBef>
                <a:buClr>
                  <a:srgbClr val="F9F9F9"/>
                </a:buClr>
                <a:buSzPct val="65000"/>
                <a:buFont typeface="Wingdings 2" pitchFamily="18" charset="2"/>
                <a:buNone/>
                <a:defRPr/>
              </a:pPr>
              <a:r>
                <a:rPr lang="en-US" dirty="0">
                  <a:latin typeface="Arial" pitchFamily="34" charset="0"/>
                  <a:cs typeface="Arial" pitchFamily="34" charset="0"/>
                </a:rPr>
                <a:t>Open </a:t>
              </a:r>
              <a:r>
                <a:rPr lang="en-US" dirty="0" smtClean="0">
                  <a:latin typeface="Arial" pitchFamily="34" charset="0"/>
                  <a:cs typeface="Arial" pitchFamily="34" charset="0"/>
                </a:rPr>
                <a:t>Switch Protector</a:t>
              </a:r>
              <a:endParaRPr lang="en-US" dirty="0">
                <a:latin typeface="Arial" pitchFamily="34" charset="0"/>
                <a:cs typeface="Arial" pitchFamily="34" charset="0"/>
              </a:endParaRPr>
            </a:p>
          </p:txBody>
        </p:sp>
      </p:grpSp>
      <p:pic>
        <p:nvPicPr>
          <p:cNvPr id="14" name="Picture 3" descr="New System Pics 021"/>
          <p:cNvPicPr>
            <a:picLocks noChangeAspect="1" noChangeArrowheads="1"/>
          </p:cNvPicPr>
          <p:nvPr/>
        </p:nvPicPr>
        <p:blipFill>
          <a:blip r:embed="rId3" cstate="print"/>
          <a:srcRect/>
          <a:stretch>
            <a:fillRect/>
          </a:stretch>
        </p:blipFill>
        <p:spPr bwMode="auto">
          <a:xfrm>
            <a:off x="3429000" y="2336293"/>
            <a:ext cx="2438401" cy="2311907"/>
          </a:xfrm>
          <a:prstGeom prst="rect">
            <a:avLst/>
          </a:prstGeom>
          <a:noFill/>
          <a:ln w="9525">
            <a:noFill/>
            <a:miter lim="800000"/>
            <a:headEnd/>
            <a:tailEnd/>
          </a:ln>
        </p:spPr>
      </p:pic>
      <p:grpSp>
        <p:nvGrpSpPr>
          <p:cNvPr id="15" name="Group 14"/>
          <p:cNvGrpSpPr/>
          <p:nvPr/>
        </p:nvGrpSpPr>
        <p:grpSpPr>
          <a:xfrm>
            <a:off x="6248400" y="1676400"/>
            <a:ext cx="2590800" cy="2971800"/>
            <a:chOff x="6248400" y="990600"/>
            <a:chExt cx="2590800" cy="2971800"/>
          </a:xfrm>
        </p:grpSpPr>
        <p:pic>
          <p:nvPicPr>
            <p:cNvPr id="16" name="Picture 3" descr="New System Pics 020"/>
            <p:cNvPicPr>
              <a:picLocks noChangeAspect="1" noChangeArrowheads="1"/>
            </p:cNvPicPr>
            <p:nvPr/>
          </p:nvPicPr>
          <p:blipFill>
            <a:blip r:embed="rId4" cstate="print"/>
            <a:srcRect/>
            <a:stretch>
              <a:fillRect/>
            </a:stretch>
          </p:blipFill>
          <p:spPr bwMode="auto">
            <a:xfrm>
              <a:off x="6248401" y="1633269"/>
              <a:ext cx="2589213" cy="2329131"/>
            </a:xfrm>
            <a:prstGeom prst="rect">
              <a:avLst/>
            </a:prstGeom>
            <a:noFill/>
            <a:ln w="9525">
              <a:noFill/>
              <a:miter lim="800000"/>
              <a:headEnd/>
              <a:tailEnd/>
            </a:ln>
          </p:spPr>
        </p:pic>
        <p:sp>
          <p:nvSpPr>
            <p:cNvPr id="17" name="Content Placeholder 2"/>
            <p:cNvSpPr>
              <a:spLocks/>
            </p:cNvSpPr>
            <p:nvPr/>
          </p:nvSpPr>
          <p:spPr bwMode="auto">
            <a:xfrm>
              <a:off x="6248400" y="990600"/>
              <a:ext cx="2590800" cy="685800"/>
            </a:xfrm>
            <a:prstGeom prst="rect">
              <a:avLst/>
            </a:prstGeom>
            <a:noFill/>
            <a:ln w="9525">
              <a:noFill/>
              <a:miter lim="800000"/>
              <a:headEnd/>
              <a:tailEnd/>
            </a:ln>
          </p:spPr>
          <p:txBody>
            <a:bodyPr/>
            <a:lstStyle/>
            <a:p>
              <a:pPr algn="ctr">
                <a:spcBef>
                  <a:spcPct val="20000"/>
                </a:spcBef>
                <a:buClr>
                  <a:srgbClr val="F9F9F9"/>
                </a:buClr>
                <a:buSzPct val="65000"/>
                <a:buFont typeface="Wingdings 2" pitchFamily="18" charset="2"/>
                <a:buNone/>
                <a:defRPr/>
              </a:pPr>
              <a:r>
                <a:rPr lang="en-US" dirty="0">
                  <a:latin typeface="Arial" pitchFamily="34" charset="0"/>
                  <a:cs typeface="Arial" pitchFamily="34" charset="0"/>
                </a:rPr>
                <a:t>Close </a:t>
              </a:r>
              <a:r>
                <a:rPr lang="en-US" dirty="0" smtClean="0">
                  <a:latin typeface="Arial" pitchFamily="34" charset="0"/>
                  <a:cs typeface="Arial" pitchFamily="34" charset="0"/>
                </a:rPr>
                <a:t>Switch Protector</a:t>
              </a:r>
              <a:endParaRPr lang="en-US" dirty="0">
                <a:latin typeface="Arial" pitchFamily="34" charset="0"/>
                <a:cs typeface="Arial" pitchFamily="34" charset="0"/>
              </a:endParaRPr>
            </a:p>
          </p:txBody>
        </p:sp>
      </p:grpSp>
      <p:sp>
        <p:nvSpPr>
          <p:cNvPr id="18" name="Rectangle 17"/>
          <p:cNvSpPr/>
          <p:nvPr/>
        </p:nvSpPr>
        <p:spPr>
          <a:xfrm>
            <a:off x="3133144" y="1676400"/>
            <a:ext cx="2877712" cy="369332"/>
          </a:xfrm>
          <a:prstGeom prst="rect">
            <a:avLst/>
          </a:prstGeom>
        </p:spPr>
        <p:txBody>
          <a:bodyPr wrap="none">
            <a:spAutoFit/>
          </a:bodyPr>
          <a:lstStyle/>
          <a:p>
            <a:pPr algn="ctr">
              <a:spcBef>
                <a:spcPct val="20000"/>
              </a:spcBef>
              <a:buClr>
                <a:srgbClr val="F9F9F9"/>
              </a:buClr>
              <a:buSzPct val="65000"/>
              <a:buFont typeface="Wingdings 2" pitchFamily="18" charset="2"/>
              <a:buNone/>
              <a:defRPr/>
            </a:pPr>
            <a:r>
              <a:rPr lang="en-US" dirty="0" smtClean="0">
                <a:latin typeface="Arial" pitchFamily="34" charset="0"/>
                <a:cs typeface="Arial" pitchFamily="34" charset="0"/>
              </a:rPr>
              <a:t>Flip Power Switch to Right</a:t>
            </a:r>
            <a:endParaRPr lang="en-US" dirty="0">
              <a:latin typeface="Arial" pitchFamily="34" charset="0"/>
              <a:cs typeface="Arial" pitchFamily="34" charset="0"/>
            </a:endParaRPr>
          </a:p>
        </p:txBody>
      </p:sp>
      <p:sp>
        <p:nvSpPr>
          <p:cNvPr id="19" name="Rectangle 18"/>
          <p:cNvSpPr/>
          <p:nvPr/>
        </p:nvSpPr>
        <p:spPr>
          <a:xfrm>
            <a:off x="457200" y="5103471"/>
            <a:ext cx="8382000" cy="618631"/>
          </a:xfrm>
          <a:prstGeom prst="rect">
            <a:avLst/>
          </a:prstGeom>
        </p:spPr>
        <p:txBody>
          <a:bodyPr wrap="square">
            <a:spAutoFit/>
          </a:bodyPr>
          <a:lstStyle/>
          <a:p>
            <a:pPr marL="346075" indent="-346075">
              <a:lnSpc>
                <a:spcPct val="95000"/>
              </a:lnSpc>
              <a:spcBef>
                <a:spcPct val="50000"/>
              </a:spcBef>
              <a:buClr>
                <a:schemeClr val="tx1"/>
              </a:buClr>
              <a:buSzPct val="100000"/>
              <a:buFont typeface="Arial" pitchFamily="34" charset="0"/>
              <a:buChar char="•"/>
              <a:defRPr/>
            </a:pPr>
            <a:r>
              <a:rPr lang="en-US" dirty="0" smtClean="0">
                <a:latin typeface="Arial" pitchFamily="34" charset="0"/>
                <a:cs typeface="Arial" pitchFamily="34" charset="0"/>
              </a:rPr>
              <a:t>Place the Power Switch on the CM to the ON position. CM sends a signal to the DCM to pick-up the AZ/EL screen settings for viewing</a:t>
            </a:r>
            <a:endParaRPr lang="en-US" dirty="0">
              <a:latin typeface="Arial" pitchFamily="34" charset="0"/>
              <a:cs typeface="Arial" pitchFamily="34" charset="0"/>
            </a:endParaRPr>
          </a:p>
        </p:txBody>
      </p:sp>
      <p:sp>
        <p:nvSpPr>
          <p:cNvPr id="20" name="AutoShape 5"/>
          <p:cNvSpPr>
            <a:spLocks noChangeArrowheads="1"/>
          </p:cNvSpPr>
          <p:nvPr/>
        </p:nvSpPr>
        <p:spPr bwMode="auto">
          <a:xfrm rot="20844401">
            <a:off x="4753505" y="3928845"/>
            <a:ext cx="584200" cy="123757"/>
          </a:xfrm>
          <a:prstGeom prst="rightArrow">
            <a:avLst>
              <a:gd name="adj1" fmla="val 50000"/>
              <a:gd name="adj2" fmla="val 149189"/>
            </a:avLst>
          </a:prstGeom>
          <a:solidFill>
            <a:srgbClr val="FFFF00"/>
          </a:solidFill>
          <a:ln w="9525">
            <a:noFill/>
            <a:miter lim="800000"/>
            <a:headEnd/>
            <a:tailEnd/>
          </a:ln>
          <a:effectLst>
            <a:prstShdw prst="shdw17" dist="17961" dir="2700000">
              <a:srgbClr val="999900"/>
            </a:prstShdw>
          </a:effectLst>
        </p:spPr>
        <p:txBody>
          <a:bodyPr wrap="none" anchor="ctr"/>
          <a:lstStyle/>
          <a:p>
            <a:endParaRPr lang="en-US" dirty="0"/>
          </a:p>
        </p:txBody>
      </p:sp>
      <p:sp>
        <p:nvSpPr>
          <p:cNvPr id="21" name="AutoShape 5"/>
          <p:cNvSpPr>
            <a:spLocks noChangeArrowheads="1"/>
          </p:cNvSpPr>
          <p:nvPr/>
        </p:nvSpPr>
        <p:spPr bwMode="auto">
          <a:xfrm rot="10283065">
            <a:off x="7487026" y="3262183"/>
            <a:ext cx="584200" cy="123757"/>
          </a:xfrm>
          <a:prstGeom prst="rightArrow">
            <a:avLst>
              <a:gd name="adj1" fmla="val 50000"/>
              <a:gd name="adj2" fmla="val 149189"/>
            </a:avLst>
          </a:prstGeom>
          <a:solidFill>
            <a:srgbClr val="FFFF00"/>
          </a:solidFill>
          <a:ln w="9525">
            <a:noFill/>
            <a:miter lim="800000"/>
            <a:headEnd/>
            <a:tailEnd/>
          </a:ln>
          <a:effectLst>
            <a:prstShdw prst="shdw17" dist="17961" dir="2700000">
              <a:srgbClr val="999900"/>
            </a:prstShdw>
          </a:effectLst>
        </p:spPr>
        <p:txBody>
          <a:bodyPr wrap="none" anchor="ctr"/>
          <a:lstStyle/>
          <a:p>
            <a:endParaRPr lang="en-US" dirty="0"/>
          </a:p>
        </p:txBody>
      </p:sp>
      <p:sp>
        <p:nvSpPr>
          <p:cNvPr id="22" name="Rectangle 21"/>
          <p:cNvSpPr/>
          <p:nvPr/>
        </p:nvSpPr>
        <p:spPr>
          <a:xfrm>
            <a:off x="3428097" y="990600"/>
            <a:ext cx="2287806" cy="369332"/>
          </a:xfrm>
          <a:prstGeom prst="rect">
            <a:avLst/>
          </a:prstGeom>
        </p:spPr>
        <p:txBody>
          <a:bodyPr wrap="none">
            <a:spAutoFit/>
          </a:bodyPr>
          <a:lstStyle/>
          <a:p>
            <a:pPr algn="ctr"/>
            <a:r>
              <a:rPr lang="en-US" dirty="0" smtClean="0">
                <a:latin typeface="Arial" pitchFamily="34" charset="0"/>
                <a:cs typeface="Arial" pitchFamily="34" charset="0"/>
              </a:rPr>
              <a:t>Initial Setup Settings</a:t>
            </a:r>
            <a:endParaRPr lang="en-US" dirty="0">
              <a:latin typeface="Arial" pitchFamily="34" charset="0"/>
              <a:cs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64</a:t>
            </a:fld>
            <a:endParaRPr lang="en-US" dirty="0"/>
          </a:p>
        </p:txBody>
      </p:sp>
      <p:pic>
        <p:nvPicPr>
          <p:cNvPr id="5" name="Picture 3" descr="New System Pics 019"/>
          <p:cNvPicPr>
            <a:picLocks noChangeAspect="1" noChangeArrowheads="1"/>
          </p:cNvPicPr>
          <p:nvPr/>
        </p:nvPicPr>
        <p:blipFill>
          <a:blip r:embed="rId2" cstate="print"/>
          <a:srcRect/>
          <a:stretch>
            <a:fillRect/>
          </a:stretch>
        </p:blipFill>
        <p:spPr bwMode="auto">
          <a:xfrm>
            <a:off x="762000" y="2590800"/>
            <a:ext cx="7620000" cy="4114800"/>
          </a:xfrm>
          <a:prstGeom prst="rect">
            <a:avLst/>
          </a:prstGeom>
          <a:noFill/>
          <a:ln w="9525">
            <a:noFill/>
            <a:miter lim="800000"/>
            <a:headEnd/>
            <a:tailEnd/>
          </a:ln>
        </p:spPr>
      </p:pic>
      <p:pic>
        <p:nvPicPr>
          <p:cNvPr id="6" name="Picture 3" descr="New System Pics 034"/>
          <p:cNvPicPr>
            <a:picLocks noChangeAspect="1" noChangeArrowheads="1"/>
          </p:cNvPicPr>
          <p:nvPr/>
        </p:nvPicPr>
        <p:blipFill>
          <a:blip r:embed="rId3" cstate="print"/>
          <a:srcRect r="-26" b="46"/>
          <a:stretch>
            <a:fillRect/>
          </a:stretch>
        </p:blipFill>
        <p:spPr bwMode="auto">
          <a:xfrm>
            <a:off x="7239000" y="2590800"/>
            <a:ext cx="1143000" cy="1066800"/>
          </a:xfrm>
          <a:prstGeom prst="rect">
            <a:avLst/>
          </a:prstGeom>
          <a:noFill/>
          <a:ln w="9525">
            <a:solidFill>
              <a:schemeClr val="tx1"/>
            </a:solidFill>
            <a:miter lim="800000"/>
            <a:headEnd/>
            <a:tailEnd/>
          </a:ln>
        </p:spPr>
      </p:pic>
      <p:sp>
        <p:nvSpPr>
          <p:cNvPr id="7" name="Rectangle 6"/>
          <p:cNvSpPr/>
          <p:nvPr/>
        </p:nvSpPr>
        <p:spPr>
          <a:xfrm>
            <a:off x="2667000" y="2753380"/>
            <a:ext cx="4191000" cy="523220"/>
          </a:xfrm>
          <a:prstGeom prst="rect">
            <a:avLst/>
          </a:prstGeom>
          <a:solidFill>
            <a:schemeClr val="bg1">
              <a:lumMod val="75000"/>
            </a:schemeClr>
          </a:solidFill>
        </p:spPr>
        <p:txBody>
          <a:bodyPr wrap="square">
            <a:spAutoFit/>
          </a:bodyPr>
          <a:lstStyle/>
          <a:p>
            <a:pPr>
              <a:defRPr/>
            </a:pPr>
            <a:r>
              <a:rPr lang="en-US" sz="1400" dirty="0" smtClean="0">
                <a:latin typeface="Arial" pitchFamily="34" charset="0"/>
                <a:cs typeface="Arial" pitchFamily="34" charset="0"/>
              </a:rPr>
              <a:t>Azimuth and elevation should be displayed in upper right corner of DCM screen when complete</a:t>
            </a:r>
            <a:endParaRPr lang="en-US" sz="1400" dirty="0">
              <a:latin typeface="Arial" pitchFamily="34" charset="0"/>
              <a:cs typeface="Arial" pitchFamily="34" charset="0"/>
            </a:endParaRPr>
          </a:p>
        </p:txBody>
      </p:sp>
      <p:cxnSp>
        <p:nvCxnSpPr>
          <p:cNvPr id="8" name="Straight Arrow Connector 7"/>
          <p:cNvCxnSpPr>
            <a:stCxn id="7" idx="3"/>
          </p:cNvCxnSpPr>
          <p:nvPr/>
        </p:nvCxnSpPr>
        <p:spPr>
          <a:xfrm>
            <a:off x="6858000" y="3014990"/>
            <a:ext cx="381000" cy="431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172200" y="4214336"/>
            <a:ext cx="2133600" cy="738664"/>
          </a:xfrm>
          <a:prstGeom prst="rect">
            <a:avLst/>
          </a:prstGeom>
          <a:solidFill>
            <a:schemeClr val="bg1">
              <a:lumMod val="75000"/>
            </a:schemeClr>
          </a:solidFill>
        </p:spPr>
        <p:txBody>
          <a:bodyPr wrap="square">
            <a:spAutoFit/>
          </a:bodyPr>
          <a:lstStyle/>
          <a:p>
            <a:r>
              <a:rPr lang="en-US" sz="1400" dirty="0" smtClean="0">
                <a:latin typeface="Arial" pitchFamily="34" charset="0"/>
                <a:cs typeface="Arial" pitchFamily="34" charset="0"/>
              </a:rPr>
              <a:t>LED will flash 3 times when Home Position is set</a:t>
            </a:r>
            <a:endParaRPr lang="en-US" sz="1400" dirty="0">
              <a:latin typeface="Arial" pitchFamily="34" charset="0"/>
              <a:cs typeface="Arial" pitchFamily="34" charset="0"/>
            </a:endParaRPr>
          </a:p>
        </p:txBody>
      </p:sp>
      <p:sp>
        <p:nvSpPr>
          <p:cNvPr id="22" name="Rectangle 21"/>
          <p:cNvSpPr/>
          <p:nvPr/>
        </p:nvSpPr>
        <p:spPr>
          <a:xfrm>
            <a:off x="1295400" y="4203918"/>
            <a:ext cx="1752600" cy="1815882"/>
          </a:xfrm>
          <a:prstGeom prst="rect">
            <a:avLst/>
          </a:prstGeom>
          <a:solidFill>
            <a:schemeClr val="bg1">
              <a:lumMod val="75000"/>
            </a:schemeClr>
          </a:solidFill>
        </p:spPr>
        <p:txBody>
          <a:bodyPr wrap="square">
            <a:spAutoFit/>
          </a:bodyPr>
          <a:lstStyle/>
          <a:p>
            <a:pPr>
              <a:defRPr/>
            </a:pPr>
            <a:r>
              <a:rPr lang="en-US" sz="1400" dirty="0" smtClean="0">
                <a:latin typeface="Arial" pitchFamily="34" charset="0"/>
                <a:cs typeface="Arial" pitchFamily="34" charset="0"/>
              </a:rPr>
              <a:t>Depress and hold both buttons at same time for 5 seconds to set the desired </a:t>
            </a:r>
            <a:r>
              <a:rPr lang="en-US" sz="1400" b="1" dirty="0" smtClean="0">
                <a:latin typeface="Arial" pitchFamily="34" charset="0"/>
                <a:cs typeface="Arial" pitchFamily="34" charset="0"/>
              </a:rPr>
              <a:t>Home</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Position </a:t>
            </a:r>
            <a:r>
              <a:rPr lang="en-US" sz="1400" dirty="0" smtClean="0">
                <a:latin typeface="Arial" pitchFamily="34" charset="0"/>
                <a:cs typeface="Arial" pitchFamily="34" charset="0"/>
              </a:rPr>
              <a:t>for Azimuth and Elevation</a:t>
            </a:r>
            <a:endParaRPr lang="en-US" sz="1400" dirty="0">
              <a:latin typeface="Arial" pitchFamily="34" charset="0"/>
              <a:cs typeface="Arial" pitchFamily="34" charset="0"/>
            </a:endParaRPr>
          </a:p>
        </p:txBody>
      </p:sp>
      <p:cxnSp>
        <p:nvCxnSpPr>
          <p:cNvPr id="23" name="Straight Arrow Connector 22"/>
          <p:cNvCxnSpPr>
            <a:stCxn id="22" idx="3"/>
          </p:cNvCxnSpPr>
          <p:nvPr/>
        </p:nvCxnSpPr>
        <p:spPr>
          <a:xfrm flipV="1">
            <a:off x="3048000" y="4432518"/>
            <a:ext cx="838200" cy="6793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3"/>
          </p:cNvCxnSpPr>
          <p:nvPr/>
        </p:nvCxnSpPr>
        <p:spPr>
          <a:xfrm>
            <a:off x="3048000" y="5111859"/>
            <a:ext cx="1447800" cy="697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1" idx="1"/>
          </p:cNvCxnSpPr>
          <p:nvPr/>
        </p:nvCxnSpPr>
        <p:spPr>
          <a:xfrm flipH="1" flipV="1">
            <a:off x="5486402" y="4294703"/>
            <a:ext cx="685798" cy="2889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428097" y="762000"/>
            <a:ext cx="2287806" cy="369332"/>
          </a:xfrm>
          <a:prstGeom prst="rect">
            <a:avLst/>
          </a:prstGeom>
        </p:spPr>
        <p:txBody>
          <a:bodyPr wrap="none">
            <a:spAutoFit/>
          </a:bodyPr>
          <a:lstStyle/>
          <a:p>
            <a:pPr algn="ctr"/>
            <a:r>
              <a:rPr lang="en-US" dirty="0" smtClean="0">
                <a:latin typeface="Arial" pitchFamily="34" charset="0"/>
                <a:cs typeface="Arial" pitchFamily="34" charset="0"/>
              </a:rPr>
              <a:t>Initial Setup Settings</a:t>
            </a:r>
            <a:endParaRPr lang="en-US" dirty="0">
              <a:latin typeface="Arial" pitchFamily="34" charset="0"/>
              <a:cs typeface="Arial" pitchFamily="34" charset="0"/>
            </a:endParaRPr>
          </a:p>
        </p:txBody>
      </p:sp>
      <p:sp>
        <p:nvSpPr>
          <p:cNvPr id="14" name="Rectangle 13"/>
          <p:cNvSpPr/>
          <p:nvPr/>
        </p:nvSpPr>
        <p:spPr>
          <a:xfrm>
            <a:off x="304800" y="1219200"/>
            <a:ext cx="8077200" cy="369332"/>
          </a:xfrm>
          <a:prstGeom prst="rect">
            <a:avLst/>
          </a:prstGeom>
        </p:spPr>
        <p:txBody>
          <a:bodyPr wrap="square">
            <a:spAutoFit/>
          </a:bodyPr>
          <a:lstStyle/>
          <a:p>
            <a:pPr>
              <a:buFont typeface="Arial" pitchFamily="34" charset="0"/>
              <a:buChar char="•"/>
            </a:pPr>
            <a:r>
              <a:rPr lang="en-US" dirty="0" smtClean="0">
                <a:latin typeface="Arial" pitchFamily="34" charset="0"/>
                <a:cs typeface="Arial" pitchFamily="34" charset="0"/>
              </a:rPr>
              <a:t>     Set POWER to “ON” on the DCM when ready to use</a:t>
            </a:r>
            <a:endParaRPr lang="en-US" dirty="0"/>
          </a:p>
        </p:txBody>
      </p:sp>
      <p:sp>
        <p:nvSpPr>
          <p:cNvPr id="15" name="Rectangle 14"/>
          <p:cNvSpPr/>
          <p:nvPr/>
        </p:nvSpPr>
        <p:spPr>
          <a:xfrm>
            <a:off x="3505200" y="3486090"/>
            <a:ext cx="1219200" cy="400110"/>
          </a:xfrm>
          <a:prstGeom prst="rect">
            <a:avLst/>
          </a:prstGeom>
          <a:solidFill>
            <a:schemeClr val="bg1">
              <a:lumMod val="75000"/>
            </a:schemeClr>
          </a:solidFill>
        </p:spPr>
        <p:txBody>
          <a:bodyPr wrap="square">
            <a:spAutoFit/>
          </a:bodyPr>
          <a:lstStyle/>
          <a:p>
            <a:pPr algn="ctr">
              <a:defRPr/>
            </a:pPr>
            <a:r>
              <a:rPr lang="en-US" sz="1000" dirty="0" smtClean="0"/>
              <a:t>Return to Home</a:t>
            </a:r>
          </a:p>
          <a:p>
            <a:pPr algn="ctr">
              <a:defRPr/>
            </a:pPr>
            <a:r>
              <a:rPr lang="en-US" sz="1000" dirty="0" smtClean="0"/>
              <a:t>Button</a:t>
            </a:r>
            <a:endParaRPr lang="en-US" sz="1000" dirty="0"/>
          </a:p>
        </p:txBody>
      </p:sp>
      <p:sp>
        <p:nvSpPr>
          <p:cNvPr id="16" name="Rectangle 15"/>
          <p:cNvSpPr/>
          <p:nvPr/>
        </p:nvSpPr>
        <p:spPr>
          <a:xfrm>
            <a:off x="4876800" y="5392579"/>
            <a:ext cx="1473480" cy="246221"/>
          </a:xfrm>
          <a:prstGeom prst="rect">
            <a:avLst/>
          </a:prstGeom>
          <a:solidFill>
            <a:schemeClr val="bg1">
              <a:lumMod val="75000"/>
            </a:schemeClr>
          </a:solidFill>
        </p:spPr>
        <p:txBody>
          <a:bodyPr wrap="none">
            <a:spAutoFit/>
          </a:bodyPr>
          <a:lstStyle/>
          <a:p>
            <a:pPr algn="ctr">
              <a:defRPr/>
            </a:pPr>
            <a:r>
              <a:rPr lang="en-US" sz="1000" dirty="0" smtClean="0"/>
              <a:t>Joystick Enable Button</a:t>
            </a:r>
            <a:endParaRPr lang="en-US" sz="1000" dirty="0"/>
          </a:p>
        </p:txBody>
      </p:sp>
      <p:cxnSp>
        <p:nvCxnSpPr>
          <p:cNvPr id="18" name="Straight Arrow Connector 17"/>
          <p:cNvCxnSpPr>
            <a:stCxn id="15" idx="2"/>
          </p:cNvCxnSpPr>
          <p:nvPr/>
        </p:nvCxnSpPr>
        <p:spPr>
          <a:xfrm flipH="1">
            <a:off x="4038600" y="3886200"/>
            <a:ext cx="76200" cy="28569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800600" y="5181600"/>
            <a:ext cx="609600" cy="2286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04800" y="1632820"/>
            <a:ext cx="8534400" cy="881780"/>
          </a:xfrm>
          <a:prstGeom prst="rect">
            <a:avLst/>
          </a:prstGeom>
        </p:spPr>
        <p:txBody>
          <a:bodyPr wrap="square">
            <a:spAutoFit/>
          </a:bodyPr>
          <a:lstStyle/>
          <a:p>
            <a:pPr marL="346075" indent="-346075">
              <a:lnSpc>
                <a:spcPct val="95000"/>
              </a:lnSpc>
              <a:spcBef>
                <a:spcPct val="50000"/>
              </a:spcBef>
              <a:buClr>
                <a:schemeClr val="tx1"/>
              </a:buClr>
              <a:buSzPct val="100000"/>
              <a:buFont typeface="Arial" pitchFamily="34" charset="0"/>
              <a:buChar char="•"/>
              <a:defRPr/>
            </a:pPr>
            <a:r>
              <a:rPr lang="en-US" dirty="0" smtClean="0">
                <a:latin typeface="Arial" pitchFamily="34" charset="0"/>
                <a:cs typeface="Arial" pitchFamily="34" charset="0"/>
              </a:rPr>
              <a:t>If the Azimuth and Elevation Indicators are not visible on the DCM, power down both systems and repeat process, ensuring CM is powered on prior to powering on DCM</a:t>
            </a:r>
            <a:endParaRPr lang="en-US" dirty="0">
              <a:latin typeface="Arial" pitchFamily="34" charset="0"/>
              <a:cs typeface="Arial" pitchFamily="34" charset="0"/>
            </a:endParaRPr>
          </a:p>
        </p:txBody>
      </p:sp>
      <p:cxnSp>
        <p:nvCxnSpPr>
          <p:cNvPr id="30" name="Straight Arrow Connector 29"/>
          <p:cNvCxnSpPr>
            <a:endCxn id="6" idx="0"/>
          </p:cNvCxnSpPr>
          <p:nvPr/>
        </p:nvCxnSpPr>
        <p:spPr>
          <a:xfrm>
            <a:off x="7620000" y="2133600"/>
            <a:ext cx="1905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65</a:t>
            </a:fld>
            <a:endParaRPr lang="en-US" dirty="0"/>
          </a:p>
        </p:txBody>
      </p:sp>
      <p:pic>
        <p:nvPicPr>
          <p:cNvPr id="4" name="Picture 6"/>
          <p:cNvPicPr>
            <a:picLocks noChangeAspect="1" noChangeArrowheads="1"/>
          </p:cNvPicPr>
          <p:nvPr/>
        </p:nvPicPr>
        <p:blipFill>
          <a:blip r:embed="rId2" cstate="print"/>
          <a:srcRect t="5363"/>
          <a:stretch>
            <a:fillRect/>
          </a:stretch>
        </p:blipFill>
        <p:spPr bwMode="auto">
          <a:xfrm>
            <a:off x="152400" y="1447800"/>
            <a:ext cx="8839200" cy="13446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4"/>
          <p:cNvSpPr/>
          <p:nvPr/>
        </p:nvSpPr>
        <p:spPr>
          <a:xfrm>
            <a:off x="228600" y="2895600"/>
            <a:ext cx="8686800" cy="3970318"/>
          </a:xfrm>
          <a:prstGeom prst="rect">
            <a:avLst/>
          </a:prstGeom>
        </p:spPr>
        <p:txBody>
          <a:bodyPr wrap="square">
            <a:spAutoFit/>
          </a:bodyPr>
          <a:lstStyle/>
          <a:p>
            <a:pPr marL="347472" indent="-347472">
              <a:buClr>
                <a:schemeClr val="tx1"/>
              </a:buClr>
              <a:buSzPct val="100000"/>
              <a:buFont typeface="Arial" pitchFamily="34" charset="0"/>
              <a:buChar char="•"/>
              <a:defRPr/>
            </a:pPr>
            <a:r>
              <a:rPr lang="en-US" dirty="0" smtClean="0">
                <a:latin typeface="Arial" pitchFamily="34" charset="0"/>
                <a:cs typeface="Arial" pitchFamily="34" charset="0"/>
              </a:rPr>
              <a:t>Set the SA azimuth and elevation to locked azimuth straight ahead position and 0 degree elevation position</a:t>
            </a:r>
          </a:p>
          <a:p>
            <a:pPr marL="347472" indent="-347472">
              <a:buClr>
                <a:schemeClr val="tx1"/>
              </a:buClr>
              <a:buSzPct val="100000"/>
              <a:defRPr/>
            </a:pPr>
            <a:endParaRPr lang="en-US" dirty="0" smtClean="0">
              <a:latin typeface="Arial" pitchFamily="34" charset="0"/>
              <a:cs typeface="Arial" pitchFamily="34" charset="0"/>
            </a:endParaRPr>
          </a:p>
          <a:p>
            <a:pPr marL="347472" indent="-347472">
              <a:buClr>
                <a:schemeClr val="tx1"/>
              </a:buClr>
              <a:buSzPct val="100000"/>
              <a:buFont typeface="Arial" pitchFamily="34" charset="0"/>
              <a:buChar char="•"/>
              <a:defRPr/>
            </a:pPr>
            <a:r>
              <a:rPr lang="en-US" dirty="0" smtClean="0">
                <a:latin typeface="Arial" pitchFamily="34" charset="0"/>
                <a:cs typeface="Arial" pitchFamily="34" charset="0"/>
              </a:rPr>
              <a:t>Set SENSOR LEVEL and SENSOR GAIN controls to fully Counterclockwise (AUTO) detent position</a:t>
            </a:r>
          </a:p>
          <a:p>
            <a:pPr marL="347472" indent="-347472">
              <a:buClr>
                <a:schemeClr val="tx1"/>
              </a:buClr>
              <a:buSzPct val="100000"/>
              <a:defRPr/>
            </a:pPr>
            <a:endParaRPr lang="en-US" dirty="0" smtClean="0">
              <a:latin typeface="Arial" pitchFamily="34" charset="0"/>
              <a:cs typeface="Arial" pitchFamily="34" charset="0"/>
            </a:endParaRPr>
          </a:p>
          <a:p>
            <a:pPr marL="347472" indent="-347472">
              <a:buClr>
                <a:schemeClr val="tx1"/>
              </a:buClr>
              <a:buSzPct val="100000"/>
              <a:buFont typeface="Arial" pitchFamily="34" charset="0"/>
              <a:buChar char="•"/>
              <a:defRPr/>
            </a:pPr>
            <a:r>
              <a:rPr lang="en-US" dirty="0" smtClean="0">
                <a:latin typeface="Arial" pitchFamily="34" charset="0"/>
                <a:cs typeface="Arial" pitchFamily="34" charset="0"/>
              </a:rPr>
              <a:t>With DISPLAY BRIGHTNESS control turned fully Counterclockwise, rotate knob approximately ¼ turn Clockwise</a:t>
            </a:r>
            <a:endParaRPr lang="en-US" dirty="0" smtClean="0">
              <a:solidFill>
                <a:srgbClr val="FF0000"/>
              </a:solidFill>
              <a:latin typeface="Arial" pitchFamily="34" charset="0"/>
              <a:cs typeface="Arial" pitchFamily="34" charset="0"/>
            </a:endParaRPr>
          </a:p>
          <a:p>
            <a:pPr marL="347472" indent="-347472">
              <a:buClr>
                <a:schemeClr val="tx1"/>
              </a:buClr>
              <a:buSzPct val="100000"/>
              <a:defRPr/>
            </a:pPr>
            <a:endParaRPr lang="en-US" dirty="0" smtClean="0">
              <a:latin typeface="Arial" pitchFamily="34" charset="0"/>
              <a:cs typeface="Arial" pitchFamily="34" charset="0"/>
            </a:endParaRPr>
          </a:p>
          <a:p>
            <a:pPr marL="347472" indent="-347472">
              <a:buClr>
                <a:schemeClr val="tx1"/>
              </a:buClr>
              <a:buSzPct val="100000"/>
              <a:buFont typeface="Arial" pitchFamily="34" charset="0"/>
              <a:buChar char="•"/>
              <a:defRPr/>
            </a:pPr>
            <a:r>
              <a:rPr lang="en-US" dirty="0" smtClean="0">
                <a:latin typeface="Arial" pitchFamily="34" charset="0"/>
                <a:cs typeface="Arial" pitchFamily="34" charset="0"/>
              </a:rPr>
              <a:t>Set POL switch to WHT-HOT (up position)</a:t>
            </a:r>
          </a:p>
          <a:p>
            <a:pPr marL="347472" indent="-347472">
              <a:buClr>
                <a:schemeClr val="tx1"/>
              </a:buClr>
              <a:buSzPct val="100000"/>
              <a:buFont typeface="Arial" pitchFamily="34" charset="0"/>
              <a:buChar char="•"/>
              <a:defRPr/>
            </a:pPr>
            <a:endParaRPr lang="en-US" dirty="0" smtClean="0">
              <a:latin typeface="Arial" pitchFamily="34" charset="0"/>
              <a:cs typeface="Arial" pitchFamily="34" charset="0"/>
            </a:endParaRPr>
          </a:p>
          <a:p>
            <a:pPr marL="347472" indent="-347472">
              <a:buClr>
                <a:schemeClr val="tx1"/>
              </a:buClr>
              <a:buSzPct val="100000"/>
              <a:buFont typeface="Arial" pitchFamily="34" charset="0"/>
              <a:buChar char="•"/>
              <a:defRPr/>
            </a:pPr>
            <a:r>
              <a:rPr lang="en-US" dirty="0" smtClean="0">
                <a:latin typeface="Arial" pitchFamily="34" charset="0"/>
                <a:cs typeface="Arial" pitchFamily="34" charset="0"/>
              </a:rPr>
              <a:t>Set VIDEO switch to SENSOR (up position) </a:t>
            </a:r>
          </a:p>
          <a:p>
            <a:pPr marL="347472" indent="-347472">
              <a:buClr>
                <a:schemeClr val="tx1"/>
              </a:buClr>
              <a:buSzPct val="100000"/>
              <a:buFont typeface="Arial" pitchFamily="34" charset="0"/>
              <a:buChar char="•"/>
              <a:defRPr/>
            </a:pPr>
            <a:endParaRPr lang="en-US" dirty="0" smtClean="0">
              <a:latin typeface="Arial" pitchFamily="34" charset="0"/>
              <a:cs typeface="Arial" pitchFamily="34" charset="0"/>
            </a:endParaRPr>
          </a:p>
          <a:p>
            <a:pPr marL="347472" indent="-347472">
              <a:buClr>
                <a:schemeClr val="tx1"/>
              </a:buClr>
              <a:buSzPct val="100000"/>
              <a:buFont typeface="Arial" pitchFamily="34" charset="0"/>
              <a:buChar char="•"/>
              <a:defRPr/>
            </a:pPr>
            <a:r>
              <a:rPr lang="en-US" dirty="0" smtClean="0">
                <a:latin typeface="Arial" pitchFamily="34" charset="0"/>
                <a:cs typeface="Arial" pitchFamily="34" charset="0"/>
              </a:rPr>
              <a:t>Set POWER switch to OFF (down position)</a:t>
            </a:r>
            <a:endParaRPr lang="en-US" dirty="0">
              <a:latin typeface="Arial" pitchFamily="34" charset="0"/>
              <a:cs typeface="Arial" pitchFamily="34" charset="0"/>
            </a:endParaRPr>
          </a:p>
        </p:txBody>
      </p:sp>
      <p:sp>
        <p:nvSpPr>
          <p:cNvPr id="6" name="TextBox 5"/>
          <p:cNvSpPr txBox="1"/>
          <p:nvPr/>
        </p:nvSpPr>
        <p:spPr>
          <a:xfrm>
            <a:off x="3610238" y="990600"/>
            <a:ext cx="2108269" cy="369332"/>
          </a:xfrm>
          <a:prstGeom prst="rect">
            <a:avLst/>
          </a:prstGeom>
          <a:noFill/>
        </p:spPr>
        <p:txBody>
          <a:bodyPr wrap="none" rtlCol="0">
            <a:spAutoFit/>
          </a:bodyPr>
          <a:lstStyle/>
          <a:p>
            <a:pPr algn="ctr"/>
            <a:r>
              <a:rPr lang="en-US" dirty="0" smtClean="0">
                <a:latin typeface="Arial" pitchFamily="34" charset="0"/>
                <a:cs typeface="Arial" pitchFamily="34" charset="0"/>
              </a:rPr>
              <a:t>Shutdown Settings</a:t>
            </a:r>
            <a:endParaRPr lang="en-US" dirty="0">
              <a:latin typeface="Arial" pitchFamily="34" charset="0"/>
              <a:cs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66</a:t>
            </a:fld>
            <a:endParaRPr lang="en-US" dirty="0"/>
          </a:p>
        </p:txBody>
      </p:sp>
      <p:grpSp>
        <p:nvGrpSpPr>
          <p:cNvPr id="4" name="Group 3"/>
          <p:cNvGrpSpPr/>
          <p:nvPr/>
        </p:nvGrpSpPr>
        <p:grpSpPr>
          <a:xfrm>
            <a:off x="304800" y="1371600"/>
            <a:ext cx="4191000" cy="2667000"/>
            <a:chOff x="304800" y="681318"/>
            <a:chExt cx="4191000" cy="2823882"/>
          </a:xfrm>
        </p:grpSpPr>
        <p:pic>
          <p:nvPicPr>
            <p:cNvPr id="5" name="Picture 3" descr="New System Pics 021"/>
            <p:cNvPicPr>
              <a:picLocks noChangeAspect="1" noChangeArrowheads="1"/>
            </p:cNvPicPr>
            <p:nvPr/>
          </p:nvPicPr>
          <p:blipFill>
            <a:blip r:embed="rId2" cstate="print"/>
            <a:srcRect/>
            <a:stretch>
              <a:fillRect/>
            </a:stretch>
          </p:blipFill>
          <p:spPr bwMode="auto">
            <a:xfrm>
              <a:off x="304800" y="1066800"/>
              <a:ext cx="4191000" cy="2438400"/>
            </a:xfrm>
            <a:prstGeom prst="rect">
              <a:avLst/>
            </a:prstGeom>
            <a:noFill/>
            <a:ln w="9525">
              <a:solidFill>
                <a:schemeClr val="tx1"/>
              </a:solidFill>
              <a:miter lim="800000"/>
              <a:headEnd/>
              <a:tailEnd/>
            </a:ln>
          </p:spPr>
        </p:pic>
        <p:sp>
          <p:nvSpPr>
            <p:cNvPr id="6" name="Content Placeholder 2"/>
            <p:cNvSpPr>
              <a:spLocks/>
            </p:cNvSpPr>
            <p:nvPr/>
          </p:nvSpPr>
          <p:spPr bwMode="auto">
            <a:xfrm>
              <a:off x="307975" y="681318"/>
              <a:ext cx="4097338" cy="304800"/>
            </a:xfrm>
            <a:prstGeom prst="rect">
              <a:avLst/>
            </a:prstGeom>
            <a:noFill/>
            <a:ln w="9525">
              <a:noFill/>
              <a:miter lim="800000"/>
              <a:headEnd/>
              <a:tailEnd/>
            </a:ln>
          </p:spPr>
          <p:txBody>
            <a:bodyPr/>
            <a:lstStyle/>
            <a:p>
              <a:pPr algn="ctr">
                <a:spcBef>
                  <a:spcPct val="20000"/>
                </a:spcBef>
                <a:buClr>
                  <a:srgbClr val="F9F9F9"/>
                </a:buClr>
                <a:buSzPct val="65000"/>
                <a:buFont typeface="Wingdings 2" pitchFamily="18" charset="2"/>
                <a:buNone/>
                <a:defRPr/>
              </a:pPr>
              <a:r>
                <a:rPr lang="en-US" sz="2000" dirty="0">
                  <a:latin typeface="+mn-lt"/>
                </a:rPr>
                <a:t>1. </a:t>
              </a:r>
              <a:r>
                <a:rPr lang="en-US" dirty="0" smtClean="0">
                  <a:latin typeface="Arial" pitchFamily="34" charset="0"/>
                  <a:cs typeface="Arial" pitchFamily="34" charset="0"/>
                </a:rPr>
                <a:t>Open Switch Protector</a:t>
              </a:r>
              <a:endParaRPr lang="en-US" dirty="0">
                <a:latin typeface="Arial" pitchFamily="34" charset="0"/>
                <a:cs typeface="Arial" pitchFamily="34" charset="0"/>
              </a:endParaRPr>
            </a:p>
          </p:txBody>
        </p:sp>
        <p:sp>
          <p:nvSpPr>
            <p:cNvPr id="7" name="AutoShape 5"/>
            <p:cNvSpPr>
              <a:spLocks noChangeArrowheads="1"/>
            </p:cNvSpPr>
            <p:nvPr/>
          </p:nvSpPr>
          <p:spPr bwMode="auto">
            <a:xfrm rot="20844401">
              <a:off x="2575154" y="1971381"/>
              <a:ext cx="1004094" cy="130528"/>
            </a:xfrm>
            <a:prstGeom prst="rightArrow">
              <a:avLst>
                <a:gd name="adj1" fmla="val 50000"/>
                <a:gd name="adj2" fmla="val 149189"/>
              </a:avLst>
            </a:prstGeom>
            <a:solidFill>
              <a:srgbClr val="FFFF00"/>
            </a:solidFill>
            <a:ln w="9525">
              <a:solidFill>
                <a:schemeClr val="tx1"/>
              </a:solidFill>
              <a:miter lim="800000"/>
              <a:headEnd/>
              <a:tailEnd/>
            </a:ln>
            <a:effectLst>
              <a:prstShdw prst="shdw17" dist="17961" dir="2700000">
                <a:srgbClr val="999900"/>
              </a:prstShdw>
            </a:effectLst>
          </p:spPr>
          <p:txBody>
            <a:bodyPr wrap="none" anchor="ctr"/>
            <a:lstStyle/>
            <a:p>
              <a:endParaRPr lang="en-US" dirty="0"/>
            </a:p>
          </p:txBody>
        </p:sp>
      </p:grpSp>
      <p:grpSp>
        <p:nvGrpSpPr>
          <p:cNvPr id="8" name="Group 7"/>
          <p:cNvGrpSpPr/>
          <p:nvPr/>
        </p:nvGrpSpPr>
        <p:grpSpPr>
          <a:xfrm>
            <a:off x="4800600" y="1371600"/>
            <a:ext cx="3886200" cy="2743200"/>
            <a:chOff x="4800600" y="683623"/>
            <a:chExt cx="3886200" cy="2821577"/>
          </a:xfrm>
        </p:grpSpPr>
        <p:pic>
          <p:nvPicPr>
            <p:cNvPr id="9" name="Picture 2"/>
            <p:cNvPicPr>
              <a:picLocks noChangeAspect="1" noChangeArrowheads="1"/>
            </p:cNvPicPr>
            <p:nvPr/>
          </p:nvPicPr>
          <p:blipFill>
            <a:blip r:embed="rId3" cstate="print"/>
            <a:srcRect/>
            <a:stretch>
              <a:fillRect/>
            </a:stretch>
          </p:blipFill>
          <p:spPr bwMode="auto">
            <a:xfrm>
              <a:off x="4800600" y="1088571"/>
              <a:ext cx="3886200" cy="2416629"/>
            </a:xfrm>
            <a:prstGeom prst="rect">
              <a:avLst/>
            </a:prstGeom>
            <a:noFill/>
            <a:ln w="9525">
              <a:solidFill>
                <a:schemeClr val="tx1"/>
              </a:solidFill>
              <a:miter lim="800000"/>
              <a:headEnd/>
              <a:tailEnd/>
            </a:ln>
          </p:spPr>
        </p:pic>
        <p:sp>
          <p:nvSpPr>
            <p:cNvPr id="10" name="AutoShape 5"/>
            <p:cNvSpPr>
              <a:spLocks noChangeArrowheads="1"/>
            </p:cNvSpPr>
            <p:nvPr/>
          </p:nvSpPr>
          <p:spPr bwMode="auto">
            <a:xfrm rot="10595805">
              <a:off x="6949022" y="2222401"/>
              <a:ext cx="884355" cy="238744"/>
            </a:xfrm>
            <a:prstGeom prst="rightArrow">
              <a:avLst>
                <a:gd name="adj1" fmla="val 50000"/>
                <a:gd name="adj2" fmla="val 149189"/>
              </a:avLst>
            </a:prstGeom>
            <a:solidFill>
              <a:srgbClr val="FFFF00"/>
            </a:solidFill>
            <a:ln w="9525">
              <a:solidFill>
                <a:schemeClr val="tx1"/>
              </a:solidFill>
              <a:miter lim="800000"/>
              <a:headEnd/>
              <a:tailEnd/>
            </a:ln>
            <a:effectLst>
              <a:prstShdw prst="shdw17" dist="17961" dir="2700000">
                <a:srgbClr val="999900"/>
              </a:prstShdw>
            </a:effectLst>
          </p:spPr>
          <p:txBody>
            <a:bodyPr wrap="none" anchor="ctr"/>
            <a:lstStyle/>
            <a:p>
              <a:endParaRPr lang="en-US" dirty="0"/>
            </a:p>
          </p:txBody>
        </p:sp>
        <p:sp>
          <p:nvSpPr>
            <p:cNvPr id="11" name="Content Placeholder 2"/>
            <p:cNvSpPr>
              <a:spLocks/>
            </p:cNvSpPr>
            <p:nvPr/>
          </p:nvSpPr>
          <p:spPr bwMode="auto">
            <a:xfrm>
              <a:off x="4800600" y="683623"/>
              <a:ext cx="3886200" cy="293688"/>
            </a:xfrm>
            <a:prstGeom prst="rect">
              <a:avLst/>
            </a:prstGeom>
            <a:noFill/>
            <a:ln w="9525">
              <a:noFill/>
              <a:miter lim="800000"/>
              <a:headEnd/>
              <a:tailEnd/>
            </a:ln>
          </p:spPr>
          <p:txBody>
            <a:bodyPr/>
            <a:lstStyle/>
            <a:p>
              <a:pPr algn="ctr">
                <a:spcBef>
                  <a:spcPct val="20000"/>
                </a:spcBef>
                <a:buClr>
                  <a:srgbClr val="F9F9F9"/>
                </a:buClr>
                <a:buSzPct val="65000"/>
                <a:buFont typeface="Wingdings 2" pitchFamily="18" charset="2"/>
                <a:buNone/>
                <a:defRPr/>
              </a:pPr>
              <a:r>
                <a:rPr lang="en-US" sz="2000" dirty="0">
                  <a:latin typeface="+mn-lt"/>
                </a:rPr>
                <a:t>2</a:t>
              </a:r>
              <a:r>
                <a:rPr lang="en-US" dirty="0">
                  <a:latin typeface="Arial" pitchFamily="34" charset="0"/>
                  <a:cs typeface="Arial" pitchFamily="34" charset="0"/>
                </a:rPr>
                <a:t>. Flip </a:t>
              </a:r>
              <a:r>
                <a:rPr lang="en-US" dirty="0" smtClean="0">
                  <a:latin typeface="Arial" pitchFamily="34" charset="0"/>
                  <a:cs typeface="Arial" pitchFamily="34" charset="0"/>
                </a:rPr>
                <a:t>Power Switch </a:t>
              </a:r>
              <a:r>
                <a:rPr lang="en-US" dirty="0">
                  <a:latin typeface="Arial" pitchFamily="34" charset="0"/>
                  <a:cs typeface="Arial" pitchFamily="34" charset="0"/>
                </a:rPr>
                <a:t>to Left</a:t>
              </a:r>
            </a:p>
          </p:txBody>
        </p:sp>
      </p:grpSp>
      <p:grpSp>
        <p:nvGrpSpPr>
          <p:cNvPr id="12" name="Group 5"/>
          <p:cNvGrpSpPr>
            <a:grpSpLocks/>
          </p:cNvGrpSpPr>
          <p:nvPr/>
        </p:nvGrpSpPr>
        <p:grpSpPr bwMode="auto">
          <a:xfrm>
            <a:off x="2667000" y="4114800"/>
            <a:ext cx="3962400" cy="2590800"/>
            <a:chOff x="1144588" y="251172"/>
            <a:chExt cx="6858000" cy="6035328"/>
          </a:xfrm>
        </p:grpSpPr>
        <p:pic>
          <p:nvPicPr>
            <p:cNvPr id="13" name="Picture 3" descr="New System Pics 020"/>
            <p:cNvPicPr>
              <a:picLocks noChangeAspect="1" noChangeArrowheads="1"/>
            </p:cNvPicPr>
            <p:nvPr/>
          </p:nvPicPr>
          <p:blipFill>
            <a:blip r:embed="rId4" cstate="print"/>
            <a:srcRect/>
            <a:stretch>
              <a:fillRect/>
            </a:stretch>
          </p:blipFill>
          <p:spPr bwMode="auto">
            <a:xfrm>
              <a:off x="1144588" y="1143000"/>
              <a:ext cx="6858000" cy="5143500"/>
            </a:xfrm>
            <a:prstGeom prst="rect">
              <a:avLst/>
            </a:prstGeom>
            <a:noFill/>
            <a:ln w="9525">
              <a:solidFill>
                <a:schemeClr val="tx1"/>
              </a:solidFill>
              <a:miter lim="800000"/>
              <a:headEnd/>
              <a:tailEnd/>
            </a:ln>
          </p:spPr>
        </p:pic>
        <p:sp>
          <p:nvSpPr>
            <p:cNvPr id="14" name="Content Placeholder 2"/>
            <p:cNvSpPr>
              <a:spLocks/>
            </p:cNvSpPr>
            <p:nvPr/>
          </p:nvSpPr>
          <p:spPr bwMode="auto">
            <a:xfrm>
              <a:off x="1144588" y="251172"/>
              <a:ext cx="6858000" cy="686440"/>
            </a:xfrm>
            <a:prstGeom prst="rect">
              <a:avLst/>
            </a:prstGeom>
            <a:noFill/>
            <a:ln w="9525">
              <a:noFill/>
              <a:miter lim="800000"/>
              <a:headEnd/>
              <a:tailEnd/>
            </a:ln>
          </p:spPr>
          <p:txBody>
            <a:bodyPr/>
            <a:lstStyle/>
            <a:p>
              <a:pPr algn="ctr">
                <a:spcBef>
                  <a:spcPct val="20000"/>
                </a:spcBef>
                <a:buClr>
                  <a:srgbClr val="F9F9F9"/>
                </a:buClr>
                <a:buSzPct val="65000"/>
                <a:buFont typeface="Wingdings 2" pitchFamily="18" charset="2"/>
                <a:buNone/>
                <a:defRPr/>
              </a:pPr>
              <a:r>
                <a:rPr lang="en-US" sz="2000" dirty="0">
                  <a:latin typeface="+mn-lt"/>
                </a:rPr>
                <a:t>3. </a:t>
              </a:r>
              <a:r>
                <a:rPr lang="en-US" dirty="0">
                  <a:latin typeface="Arial" pitchFamily="34" charset="0"/>
                  <a:cs typeface="Arial" pitchFamily="34" charset="0"/>
                </a:rPr>
                <a:t>Close </a:t>
              </a:r>
              <a:r>
                <a:rPr lang="en-US" dirty="0" smtClean="0">
                  <a:latin typeface="Arial" pitchFamily="34" charset="0"/>
                  <a:cs typeface="Arial" pitchFamily="34" charset="0"/>
                </a:rPr>
                <a:t>Switch Protector</a:t>
              </a:r>
              <a:endParaRPr lang="en-US" dirty="0">
                <a:latin typeface="Arial" pitchFamily="34" charset="0"/>
                <a:cs typeface="Arial" pitchFamily="34" charset="0"/>
              </a:endParaRPr>
            </a:p>
          </p:txBody>
        </p:sp>
      </p:grpSp>
      <p:sp>
        <p:nvSpPr>
          <p:cNvPr id="15" name="Rectangle 14"/>
          <p:cNvSpPr/>
          <p:nvPr/>
        </p:nvSpPr>
        <p:spPr>
          <a:xfrm>
            <a:off x="3517865" y="914400"/>
            <a:ext cx="2108269" cy="369332"/>
          </a:xfrm>
          <a:prstGeom prst="rect">
            <a:avLst/>
          </a:prstGeom>
        </p:spPr>
        <p:txBody>
          <a:bodyPr wrap="none">
            <a:spAutoFit/>
          </a:bodyPr>
          <a:lstStyle/>
          <a:p>
            <a:pPr algn="ctr"/>
            <a:r>
              <a:rPr lang="en-US" dirty="0" smtClean="0">
                <a:latin typeface="Arial" pitchFamily="34" charset="0"/>
                <a:cs typeface="Arial" pitchFamily="34" charset="0"/>
              </a:rPr>
              <a:t>Shutdown Settings</a:t>
            </a:r>
            <a:endParaRPr lang="en-US" dirty="0">
              <a:latin typeface="Arial" pitchFamily="34" charset="0"/>
              <a:cs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67</a:t>
            </a:fld>
            <a:endParaRPr lang="en-US" dirty="0"/>
          </a:p>
        </p:txBody>
      </p:sp>
      <p:sp>
        <p:nvSpPr>
          <p:cNvPr id="4" name="Rectangle 3"/>
          <p:cNvSpPr/>
          <p:nvPr/>
        </p:nvSpPr>
        <p:spPr>
          <a:xfrm>
            <a:off x="4572000" y="2133600"/>
            <a:ext cx="4267200" cy="1477328"/>
          </a:xfrm>
          <a:prstGeom prst="rect">
            <a:avLst/>
          </a:prstGeom>
        </p:spPr>
        <p:txBody>
          <a:bodyPr wrap="square">
            <a:spAutoFit/>
          </a:bodyPr>
          <a:lstStyle/>
          <a:p>
            <a:pPr>
              <a:defRPr/>
            </a:pPr>
            <a:r>
              <a:rPr lang="en-US" dirty="0" smtClean="0">
                <a:latin typeface="Arial" pitchFamily="34" charset="0"/>
                <a:cs typeface="Arial" pitchFamily="34" charset="0"/>
              </a:rPr>
              <a:t>Ensure power is </a:t>
            </a:r>
            <a:r>
              <a:rPr lang="en-US" b="1" u="sng" dirty="0" smtClean="0">
                <a:latin typeface="Arial" pitchFamily="34" charset="0"/>
                <a:cs typeface="Arial" pitchFamily="34" charset="0"/>
              </a:rPr>
              <a:t>OFF</a:t>
            </a:r>
            <a:r>
              <a:rPr lang="en-US" dirty="0" smtClean="0">
                <a:latin typeface="Arial" pitchFamily="34" charset="0"/>
                <a:cs typeface="Arial" pitchFamily="34" charset="0"/>
              </a:rPr>
              <a:t> before removing DVE System</a:t>
            </a:r>
          </a:p>
          <a:p>
            <a:pPr lvl="3">
              <a:defRPr/>
            </a:pPr>
            <a:r>
              <a:rPr lang="en-US" dirty="0" smtClean="0">
                <a:latin typeface="Arial" pitchFamily="34" charset="0"/>
                <a:cs typeface="Arial" pitchFamily="34" charset="0"/>
              </a:rPr>
              <a:t>1.  DCM</a:t>
            </a:r>
          </a:p>
          <a:p>
            <a:pPr lvl="3">
              <a:defRPr/>
            </a:pPr>
            <a:r>
              <a:rPr lang="en-US" dirty="0" smtClean="0">
                <a:latin typeface="Arial" pitchFamily="34" charset="0"/>
                <a:cs typeface="Arial" pitchFamily="34" charset="0"/>
              </a:rPr>
              <a:t>2.  CM</a:t>
            </a:r>
          </a:p>
          <a:p>
            <a:pPr lvl="3">
              <a:defRPr/>
            </a:pPr>
            <a:r>
              <a:rPr lang="en-US" dirty="0" smtClean="0">
                <a:latin typeface="Arial" pitchFamily="34" charset="0"/>
                <a:cs typeface="Arial" pitchFamily="34" charset="0"/>
              </a:rPr>
              <a:t>3.  Vehicle</a:t>
            </a:r>
            <a:endParaRPr lang="en-US" dirty="0">
              <a:latin typeface="Arial" pitchFamily="34" charset="0"/>
              <a:cs typeface="Arial" pitchFamily="34" charset="0"/>
            </a:endParaRPr>
          </a:p>
        </p:txBody>
      </p:sp>
      <p:pic>
        <p:nvPicPr>
          <p:cNvPr id="5" name="Picture 6" descr="100_0343"/>
          <p:cNvPicPr>
            <a:picLocks noChangeAspect="1" noChangeArrowheads="1"/>
          </p:cNvPicPr>
          <p:nvPr/>
        </p:nvPicPr>
        <p:blipFill>
          <a:blip r:embed="rId2" cstate="print"/>
          <a:srcRect/>
          <a:stretch>
            <a:fillRect/>
          </a:stretch>
        </p:blipFill>
        <p:spPr bwMode="auto">
          <a:xfrm>
            <a:off x="609600" y="1447800"/>
            <a:ext cx="3657600" cy="2609850"/>
          </a:xfrm>
          <a:prstGeom prst="rect">
            <a:avLst/>
          </a:prstGeom>
          <a:noFill/>
          <a:ln w="9525">
            <a:noFill/>
            <a:miter lim="800000"/>
            <a:headEnd/>
            <a:tailEnd/>
          </a:ln>
        </p:spPr>
      </p:pic>
      <p:pic>
        <p:nvPicPr>
          <p:cNvPr id="6" name="Picture 3" descr="New System Pics 021"/>
          <p:cNvPicPr>
            <a:picLocks noChangeAspect="1" noChangeArrowheads="1"/>
          </p:cNvPicPr>
          <p:nvPr/>
        </p:nvPicPr>
        <p:blipFill>
          <a:blip r:embed="rId3" cstate="print"/>
          <a:srcRect/>
          <a:stretch>
            <a:fillRect/>
          </a:stretch>
        </p:blipFill>
        <p:spPr bwMode="auto">
          <a:xfrm>
            <a:off x="609600" y="4114800"/>
            <a:ext cx="3657600" cy="2590800"/>
          </a:xfrm>
          <a:prstGeom prst="rect">
            <a:avLst/>
          </a:prstGeom>
          <a:noFill/>
          <a:ln w="9525">
            <a:noFill/>
            <a:miter lim="800000"/>
            <a:headEnd/>
            <a:tailEnd/>
          </a:ln>
        </p:spPr>
      </p:pic>
      <p:pic>
        <p:nvPicPr>
          <p:cNvPr id="7" name="Picture 4" descr="100_0325"/>
          <p:cNvPicPr>
            <a:picLocks noChangeAspect="1" noChangeArrowheads="1"/>
          </p:cNvPicPr>
          <p:nvPr/>
        </p:nvPicPr>
        <p:blipFill>
          <a:blip r:embed="rId4" cstate="print"/>
          <a:srcRect/>
          <a:stretch>
            <a:fillRect/>
          </a:stretch>
        </p:blipFill>
        <p:spPr bwMode="auto">
          <a:xfrm>
            <a:off x="4724400" y="4114800"/>
            <a:ext cx="3657600" cy="2590800"/>
          </a:xfrm>
          <a:prstGeom prst="rect">
            <a:avLst/>
          </a:prstGeom>
          <a:noFill/>
          <a:ln w="9525">
            <a:noFill/>
            <a:miter lim="800000"/>
            <a:headEnd/>
            <a:tailEnd/>
          </a:ln>
        </p:spPr>
      </p:pic>
      <p:sp>
        <p:nvSpPr>
          <p:cNvPr id="8" name="Rectangle 7"/>
          <p:cNvSpPr/>
          <p:nvPr/>
        </p:nvSpPr>
        <p:spPr>
          <a:xfrm>
            <a:off x="3517865" y="1066800"/>
            <a:ext cx="2108269" cy="369332"/>
          </a:xfrm>
          <a:prstGeom prst="rect">
            <a:avLst/>
          </a:prstGeom>
        </p:spPr>
        <p:txBody>
          <a:bodyPr wrap="none">
            <a:spAutoFit/>
          </a:bodyPr>
          <a:lstStyle/>
          <a:p>
            <a:pPr algn="ctr"/>
            <a:r>
              <a:rPr lang="en-US" dirty="0" smtClean="0">
                <a:latin typeface="Arial" pitchFamily="34" charset="0"/>
                <a:cs typeface="Arial" pitchFamily="34" charset="0"/>
              </a:rPr>
              <a:t>Shutdown Settings</a:t>
            </a:r>
            <a:endParaRPr lang="en-US" dirty="0">
              <a:latin typeface="Arial" pitchFamily="34" charset="0"/>
              <a:cs typeface="Arial" pitchFamily="34" charset="0"/>
            </a:endParaRPr>
          </a:p>
        </p:txBody>
      </p:sp>
      <p:sp>
        <p:nvSpPr>
          <p:cNvPr id="9" name="Line 7"/>
          <p:cNvSpPr>
            <a:spLocks noChangeShapeType="1"/>
          </p:cNvSpPr>
          <p:nvPr/>
        </p:nvSpPr>
        <p:spPr bwMode="auto">
          <a:xfrm flipH="1">
            <a:off x="1752600" y="2667000"/>
            <a:ext cx="0" cy="609600"/>
          </a:xfrm>
          <a:prstGeom prst="line">
            <a:avLst/>
          </a:prstGeom>
          <a:noFill/>
          <a:ln w="76200">
            <a:solidFill>
              <a:srgbClr val="FFFF00"/>
            </a:solidFill>
            <a:round/>
            <a:headEnd/>
            <a:tailEnd type="triangle" w="med" len="med"/>
          </a:ln>
          <a:effectLst>
            <a:prstShdw prst="shdw17" dist="17961" dir="2700000">
              <a:srgbClr val="999900"/>
            </a:prstShdw>
          </a:effectLst>
        </p:spPr>
        <p:txBody>
          <a:bodyPr/>
          <a:lstStyle/>
          <a:p>
            <a:endParaRPr lang="en-US" dirty="0"/>
          </a:p>
        </p:txBody>
      </p:sp>
      <p:sp>
        <p:nvSpPr>
          <p:cNvPr id="10" name="Line 9"/>
          <p:cNvSpPr>
            <a:spLocks noChangeShapeType="1"/>
          </p:cNvSpPr>
          <p:nvPr/>
        </p:nvSpPr>
        <p:spPr bwMode="auto">
          <a:xfrm flipH="1">
            <a:off x="2743200" y="5867400"/>
            <a:ext cx="838200" cy="76200"/>
          </a:xfrm>
          <a:prstGeom prst="line">
            <a:avLst/>
          </a:prstGeom>
          <a:noFill/>
          <a:ln w="76200">
            <a:solidFill>
              <a:srgbClr val="FFFF00"/>
            </a:solidFill>
            <a:round/>
            <a:headEnd/>
            <a:tailEnd type="triangle" w="med" len="med"/>
          </a:ln>
          <a:effectLst>
            <a:prstShdw prst="shdw17" dist="17961" dir="2700000">
              <a:srgbClr val="999900"/>
            </a:prstShdw>
          </a:effectLst>
        </p:spPr>
        <p:txBody>
          <a:bodyPr/>
          <a:lstStyle/>
          <a:p>
            <a:endParaRPr lang="en-US" dirty="0"/>
          </a:p>
        </p:txBody>
      </p:sp>
      <p:sp>
        <p:nvSpPr>
          <p:cNvPr id="11" name="Line 9"/>
          <p:cNvSpPr>
            <a:spLocks noChangeShapeType="1"/>
          </p:cNvSpPr>
          <p:nvPr/>
        </p:nvSpPr>
        <p:spPr bwMode="auto">
          <a:xfrm flipH="1">
            <a:off x="6019800" y="5257800"/>
            <a:ext cx="838200" cy="76200"/>
          </a:xfrm>
          <a:prstGeom prst="line">
            <a:avLst/>
          </a:prstGeom>
          <a:noFill/>
          <a:ln w="76200">
            <a:solidFill>
              <a:srgbClr val="FFFF00"/>
            </a:solidFill>
            <a:round/>
            <a:headEnd/>
            <a:tailEnd type="triangle" w="med" len="med"/>
          </a:ln>
          <a:effectLst>
            <a:prstShdw prst="shdw17" dist="17961" dir="2700000">
              <a:srgbClr val="999900"/>
            </a:prstShdw>
          </a:effectLst>
        </p:spPr>
        <p:txBody>
          <a:bodyPr/>
          <a:lstStyle/>
          <a:p>
            <a:endParaRPr lang="en-US" dirty="0"/>
          </a:p>
        </p:txBody>
      </p:sp>
      <p:sp>
        <p:nvSpPr>
          <p:cNvPr id="12" name="TextBox 11"/>
          <p:cNvSpPr txBox="1"/>
          <p:nvPr/>
        </p:nvSpPr>
        <p:spPr>
          <a:xfrm>
            <a:off x="3954294" y="1447800"/>
            <a:ext cx="312906" cy="369332"/>
          </a:xfrm>
          <a:prstGeom prst="rect">
            <a:avLst/>
          </a:prstGeom>
          <a:solidFill>
            <a:schemeClr val="bg1">
              <a:lumMod val="75000"/>
            </a:schemeClr>
          </a:solidFill>
        </p:spPr>
        <p:txBody>
          <a:bodyPr wrap="none" rtlCol="0">
            <a:spAutoFit/>
          </a:bodyPr>
          <a:lstStyle/>
          <a:p>
            <a:r>
              <a:rPr lang="en-US" dirty="0" smtClean="0"/>
              <a:t>1</a:t>
            </a:r>
            <a:endParaRPr lang="en-US" dirty="0"/>
          </a:p>
        </p:txBody>
      </p:sp>
      <p:sp>
        <p:nvSpPr>
          <p:cNvPr id="13" name="TextBox 12"/>
          <p:cNvSpPr txBox="1"/>
          <p:nvPr/>
        </p:nvSpPr>
        <p:spPr>
          <a:xfrm>
            <a:off x="3954294" y="4114800"/>
            <a:ext cx="312906" cy="369332"/>
          </a:xfrm>
          <a:prstGeom prst="rect">
            <a:avLst/>
          </a:prstGeom>
          <a:solidFill>
            <a:schemeClr val="bg1">
              <a:lumMod val="75000"/>
            </a:schemeClr>
          </a:solidFill>
        </p:spPr>
        <p:txBody>
          <a:bodyPr wrap="none" rtlCol="0">
            <a:spAutoFit/>
          </a:bodyPr>
          <a:lstStyle/>
          <a:p>
            <a:r>
              <a:rPr lang="en-US" dirty="0" smtClean="0"/>
              <a:t>2</a:t>
            </a:r>
            <a:endParaRPr lang="en-US" dirty="0"/>
          </a:p>
        </p:txBody>
      </p:sp>
      <p:sp>
        <p:nvSpPr>
          <p:cNvPr id="14" name="TextBox 13"/>
          <p:cNvSpPr txBox="1"/>
          <p:nvPr/>
        </p:nvSpPr>
        <p:spPr>
          <a:xfrm>
            <a:off x="8069094" y="4114800"/>
            <a:ext cx="312906" cy="369332"/>
          </a:xfrm>
          <a:prstGeom prst="rect">
            <a:avLst/>
          </a:prstGeom>
          <a:solidFill>
            <a:schemeClr val="bg1">
              <a:lumMod val="75000"/>
            </a:schemeClr>
          </a:solidFill>
        </p:spPr>
        <p:txBody>
          <a:bodyPr wrap="none" rtlCol="0">
            <a:spAutoFit/>
          </a:bodyPr>
          <a:lstStyle/>
          <a:p>
            <a:r>
              <a:rPr lang="en-US" dirty="0" smtClean="0"/>
              <a:t>3</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68</a:t>
            </a:fld>
            <a:endParaRPr lang="en-US" dirty="0"/>
          </a:p>
        </p:txBody>
      </p:sp>
      <p:pic>
        <p:nvPicPr>
          <p:cNvPr id="13" name="Picture 2" descr="C:\Users\leslie.g.perkins\Desktop\DVE Photos\DSC00071.JPG"/>
          <p:cNvPicPr>
            <a:picLocks noChangeAspect="1" noChangeArrowheads="1"/>
          </p:cNvPicPr>
          <p:nvPr/>
        </p:nvPicPr>
        <p:blipFill>
          <a:blip r:embed="rId2" cstate="print">
            <a:lum bright="58000" contrast="65000"/>
          </a:blip>
          <a:srcRect/>
          <a:stretch>
            <a:fillRect/>
          </a:stretch>
        </p:blipFill>
        <p:spPr bwMode="auto">
          <a:xfrm>
            <a:off x="228600" y="2133600"/>
            <a:ext cx="5410200" cy="4114800"/>
          </a:xfrm>
          <a:prstGeom prst="rect">
            <a:avLst/>
          </a:prstGeom>
          <a:noFill/>
          <a:ln>
            <a:solidFill>
              <a:schemeClr val="tx1"/>
            </a:solidFill>
          </a:ln>
        </p:spPr>
      </p:pic>
      <p:sp>
        <p:nvSpPr>
          <p:cNvPr id="14" name="TextBox 13"/>
          <p:cNvSpPr txBox="1"/>
          <p:nvPr/>
        </p:nvSpPr>
        <p:spPr>
          <a:xfrm>
            <a:off x="3693589" y="1371600"/>
            <a:ext cx="1941558" cy="369332"/>
          </a:xfrm>
          <a:prstGeom prst="rect">
            <a:avLst/>
          </a:prstGeom>
          <a:noFill/>
        </p:spPr>
        <p:txBody>
          <a:bodyPr wrap="none" rtlCol="0">
            <a:spAutoFit/>
          </a:bodyPr>
          <a:lstStyle/>
          <a:p>
            <a:pPr algn="ctr"/>
            <a:r>
              <a:rPr lang="en-US" dirty="0" smtClean="0">
                <a:latin typeface="Arial" pitchFamily="34" charset="0"/>
                <a:cs typeface="Arial" pitchFamily="34" charset="0"/>
              </a:rPr>
              <a:t>Stow Procedures</a:t>
            </a:r>
            <a:endParaRPr lang="en-US" dirty="0">
              <a:latin typeface="Arial" pitchFamily="34" charset="0"/>
              <a:cs typeface="Arial" pitchFamily="34" charset="0"/>
            </a:endParaRPr>
          </a:p>
        </p:txBody>
      </p:sp>
      <p:sp>
        <p:nvSpPr>
          <p:cNvPr id="15" name="TextBox 14"/>
          <p:cNvSpPr txBox="1"/>
          <p:nvPr/>
        </p:nvSpPr>
        <p:spPr>
          <a:xfrm>
            <a:off x="5791200" y="2209800"/>
            <a:ext cx="3416320" cy="369332"/>
          </a:xfrm>
          <a:prstGeom prst="rect">
            <a:avLst/>
          </a:prstGeom>
          <a:noFill/>
        </p:spPr>
        <p:txBody>
          <a:bodyPr wrap="none" rtlCol="0">
            <a:spAutoFit/>
          </a:bodyPr>
          <a:lstStyle/>
          <a:p>
            <a:r>
              <a:rPr lang="en-US" dirty="0" smtClean="0">
                <a:latin typeface="Arial" pitchFamily="34" charset="0"/>
                <a:cs typeface="Arial" pitchFamily="34" charset="0"/>
              </a:rPr>
              <a:t>Loosen two DCM locking knobs</a:t>
            </a:r>
            <a:endParaRPr lang="en-US" dirty="0">
              <a:latin typeface="Arial" pitchFamily="34" charset="0"/>
              <a:cs typeface="Arial" pitchFamily="34" charset="0"/>
            </a:endParaRPr>
          </a:p>
        </p:txBody>
      </p:sp>
      <p:cxnSp>
        <p:nvCxnSpPr>
          <p:cNvPr id="19" name="Straight Arrow Connector 18"/>
          <p:cNvCxnSpPr/>
          <p:nvPr/>
        </p:nvCxnSpPr>
        <p:spPr>
          <a:xfrm flipH="1">
            <a:off x="1219200" y="2438400"/>
            <a:ext cx="4648200" cy="2362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267200" y="2438400"/>
            <a:ext cx="1600200" cy="2590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91200" y="3276600"/>
            <a:ext cx="3159839" cy="646331"/>
          </a:xfrm>
          <a:prstGeom prst="rect">
            <a:avLst/>
          </a:prstGeom>
          <a:noFill/>
        </p:spPr>
        <p:txBody>
          <a:bodyPr wrap="none" rtlCol="0">
            <a:spAutoFit/>
          </a:bodyPr>
          <a:lstStyle/>
          <a:p>
            <a:pPr algn="ctr"/>
            <a:r>
              <a:rPr lang="en-US" dirty="0" smtClean="0">
                <a:latin typeface="Arial" pitchFamily="34" charset="0"/>
                <a:cs typeface="Arial" pitchFamily="34" charset="0"/>
              </a:rPr>
              <a:t>Push DCM mount to the right</a:t>
            </a:r>
          </a:p>
          <a:p>
            <a:pPr algn="ctr"/>
            <a:r>
              <a:rPr lang="en-US" dirty="0" smtClean="0">
                <a:latin typeface="Arial" pitchFamily="34" charset="0"/>
                <a:cs typeface="Arial" pitchFamily="34" charset="0"/>
              </a:rPr>
              <a:t> and raise mount</a:t>
            </a:r>
            <a:endParaRPr lang="en-US" dirty="0">
              <a:latin typeface="Arial" pitchFamily="34" charset="0"/>
              <a:cs typeface="Arial" pitchFamily="34" charset="0"/>
            </a:endParaRPr>
          </a:p>
        </p:txBody>
      </p:sp>
      <p:sp>
        <p:nvSpPr>
          <p:cNvPr id="23" name="Rectangle 22"/>
          <p:cNvSpPr/>
          <p:nvPr/>
        </p:nvSpPr>
        <p:spPr>
          <a:xfrm>
            <a:off x="5723448" y="5879068"/>
            <a:ext cx="3420552" cy="369332"/>
          </a:xfrm>
          <a:prstGeom prst="rect">
            <a:avLst/>
          </a:prstGeom>
        </p:spPr>
        <p:txBody>
          <a:bodyPr wrap="none">
            <a:spAutoFit/>
          </a:bodyPr>
          <a:lstStyle/>
          <a:p>
            <a:r>
              <a:rPr lang="en-US" dirty="0" smtClean="0">
                <a:latin typeface="Arial" pitchFamily="34" charset="0"/>
                <a:cs typeface="Arial" pitchFamily="34" charset="0"/>
              </a:rPr>
              <a:t>Tighten two DCM locking knobs</a:t>
            </a:r>
            <a:endParaRPr lang="en-US" dirty="0">
              <a:latin typeface="Arial" pitchFamily="34" charset="0"/>
              <a:cs typeface="Arial" pitchFamily="34" charset="0"/>
            </a:endParaRPr>
          </a:p>
        </p:txBody>
      </p:sp>
      <p:pic>
        <p:nvPicPr>
          <p:cNvPr id="24" name="Picture 6" descr="100_0306"/>
          <p:cNvPicPr>
            <a:picLocks noChangeAspect="1" noChangeArrowheads="1"/>
          </p:cNvPicPr>
          <p:nvPr/>
        </p:nvPicPr>
        <p:blipFill>
          <a:blip r:embed="rId3" cstate="print"/>
          <a:srcRect/>
          <a:stretch>
            <a:fillRect/>
          </a:stretch>
        </p:blipFill>
        <p:spPr bwMode="auto">
          <a:xfrm>
            <a:off x="6324600" y="4038600"/>
            <a:ext cx="2209800" cy="1676400"/>
          </a:xfrm>
          <a:prstGeom prst="rect">
            <a:avLst/>
          </a:prstGeom>
          <a:noFill/>
          <a:ln w="9525">
            <a:noFill/>
            <a:miter lim="800000"/>
            <a:headEnd/>
            <a:tailEnd/>
          </a:ln>
        </p:spPr>
      </p:pic>
      <p:sp>
        <p:nvSpPr>
          <p:cNvPr id="26" name="Left Brace 25"/>
          <p:cNvSpPr/>
          <p:nvPr/>
        </p:nvSpPr>
        <p:spPr>
          <a:xfrm>
            <a:off x="5715000" y="4038600"/>
            <a:ext cx="548640" cy="1645920"/>
          </a:xfrm>
          <a:prstGeom prst="leftBrace">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Left Brace 26"/>
          <p:cNvSpPr/>
          <p:nvPr/>
        </p:nvSpPr>
        <p:spPr>
          <a:xfrm>
            <a:off x="6248400" y="4876800"/>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9" name="Straight Connector 28"/>
          <p:cNvCxnSpPr>
            <a:stCxn id="26" idx="1"/>
          </p:cNvCxnSpPr>
          <p:nvPr/>
        </p:nvCxnSpPr>
        <p:spPr>
          <a:xfrm flipH="1">
            <a:off x="4191000" y="4861560"/>
            <a:ext cx="1524000" cy="2438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69</a:t>
            </a:fld>
            <a:endParaRPr lang="en-US" dirty="0"/>
          </a:p>
        </p:txBody>
      </p:sp>
      <p:graphicFrame>
        <p:nvGraphicFramePr>
          <p:cNvPr id="4" name="Table 3"/>
          <p:cNvGraphicFramePr>
            <a:graphicFrameLocks noGrp="1"/>
          </p:cNvGraphicFramePr>
          <p:nvPr/>
        </p:nvGraphicFramePr>
        <p:xfrm>
          <a:off x="533400" y="2590800"/>
          <a:ext cx="7924800" cy="2346960"/>
        </p:xfrm>
        <a:graphic>
          <a:graphicData uri="http://schemas.openxmlformats.org/drawingml/2006/table">
            <a:tbl>
              <a:tblPr/>
              <a:tblGrid>
                <a:gridCol w="1504511"/>
                <a:gridCol w="161944"/>
                <a:gridCol w="6258345"/>
              </a:tblGrid>
              <a:tr h="228600">
                <a:tc>
                  <a:txBody>
                    <a:bodyPr/>
                    <a:lstStyle/>
                    <a:p>
                      <a:pPr marL="0" marR="0">
                        <a:spcBef>
                          <a:spcPts val="0"/>
                        </a:spcBef>
                        <a:spcAft>
                          <a:spcPts val="600"/>
                        </a:spcAft>
                      </a:pPr>
                      <a:r>
                        <a:rPr lang="en-US" sz="1800" b="1" dirty="0" smtClean="0">
                          <a:latin typeface="Arial"/>
                          <a:ea typeface="Times New Roman"/>
                          <a:cs typeface="Times New Roman"/>
                        </a:rPr>
                        <a:t>ACTION:</a:t>
                      </a:r>
                      <a:endParaRPr lang="en-US" sz="1800" b="1" dirty="0">
                        <a:latin typeface="Calibri"/>
                        <a:ea typeface="Times New Roman"/>
                        <a:cs typeface="Times New Roman"/>
                      </a:endParaRPr>
                    </a:p>
                  </a:txBody>
                  <a:tcPr marL="73025" marR="73025" marT="0" marB="0">
                    <a:lnL>
                      <a:noFill/>
                    </a:lnL>
                    <a:lnR>
                      <a:noFill/>
                    </a:lnR>
                    <a:lnT>
                      <a:noFill/>
                    </a:lnT>
                    <a:lnB>
                      <a:noFill/>
                    </a:lnB>
                  </a:tcPr>
                </a:tc>
                <a:tc gridSpan="2">
                  <a:txBody>
                    <a:bodyPr/>
                    <a:lstStyle/>
                    <a:p>
                      <a:pPr marL="168275" marR="0" indent="0">
                        <a:spcBef>
                          <a:spcPts val="0"/>
                        </a:spcBef>
                        <a:spcAft>
                          <a:spcPts val="600"/>
                        </a:spcAft>
                      </a:pPr>
                      <a:r>
                        <a:rPr lang="en-US" sz="1800" b="0" dirty="0">
                          <a:latin typeface="Arial"/>
                          <a:ea typeface="Times New Roman"/>
                          <a:cs typeface="Times New Roman"/>
                        </a:rPr>
                        <a:t>Perform PMCS and troubleshooting procedures on the AN/VAS-5A Driver’s Vision Enhancer (DVE</a:t>
                      </a:r>
                      <a:r>
                        <a:rPr lang="en-US" sz="1800" b="0" dirty="0" smtClean="0">
                          <a:latin typeface="Arial"/>
                          <a:ea typeface="Times New Roman"/>
                          <a:cs typeface="Times New Roman"/>
                        </a:rPr>
                        <a:t>)</a:t>
                      </a:r>
                    </a:p>
                    <a:p>
                      <a:pPr marL="0" marR="0">
                        <a:spcBef>
                          <a:spcPts val="0"/>
                        </a:spcBef>
                        <a:spcAft>
                          <a:spcPts val="600"/>
                        </a:spcAft>
                      </a:pPr>
                      <a:endParaRPr lang="en-US" sz="1800" b="1" dirty="0">
                        <a:latin typeface="Times New Roman"/>
                        <a:ea typeface="Times New Roman"/>
                        <a:cs typeface="Times New Roman"/>
                      </a:endParaRPr>
                    </a:p>
                  </a:txBody>
                  <a:tcPr marL="73025" marR="73025" marT="0" marB="0">
                    <a:lnL>
                      <a:noFill/>
                    </a:lnL>
                    <a:lnR>
                      <a:noFill/>
                    </a:lnR>
                    <a:lnT>
                      <a:noFill/>
                    </a:lnT>
                    <a:lnB>
                      <a:noFill/>
                    </a:lnB>
                  </a:tcPr>
                </a:tc>
                <a:tc hMerge="1">
                  <a:txBody>
                    <a:bodyPr/>
                    <a:lstStyle/>
                    <a:p>
                      <a:endParaRPr lang="en-US"/>
                    </a:p>
                  </a:txBody>
                  <a:tcPr/>
                </a:tc>
              </a:tr>
              <a:tr h="228600">
                <a:tc gridSpan="2">
                  <a:txBody>
                    <a:bodyPr/>
                    <a:lstStyle/>
                    <a:p>
                      <a:pPr marL="0" marR="0">
                        <a:spcBef>
                          <a:spcPts val="0"/>
                        </a:spcBef>
                        <a:spcAft>
                          <a:spcPts val="0"/>
                        </a:spcAft>
                      </a:pPr>
                      <a:r>
                        <a:rPr lang="en-US" sz="1800" b="1" dirty="0" smtClean="0">
                          <a:latin typeface="Arial"/>
                          <a:ea typeface="Times New Roman"/>
                          <a:cs typeface="Times New Roman"/>
                        </a:rPr>
                        <a:t>CONDITION:</a:t>
                      </a:r>
                      <a:endParaRPr lang="en-US" sz="1800" b="1" dirty="0">
                        <a:latin typeface="Calibri"/>
                        <a:ea typeface="Times New Roman"/>
                        <a:cs typeface="Times New Roman"/>
                      </a:endParaRPr>
                    </a:p>
                  </a:txBody>
                  <a:tcPr marL="73025" marR="73025" marT="0" marB="0">
                    <a:lnL>
                      <a:noFill/>
                    </a:lnL>
                    <a:lnR>
                      <a:noFill/>
                    </a:lnR>
                    <a:lnT>
                      <a:noFill/>
                    </a:lnT>
                    <a:lnB>
                      <a:noFill/>
                    </a:lnB>
                  </a:tcPr>
                </a:tc>
                <a:tc hMerge="1">
                  <a:txBody>
                    <a:bodyPr/>
                    <a:lstStyle/>
                    <a:p>
                      <a:endParaRPr lang="en-US"/>
                    </a:p>
                  </a:txBody>
                  <a:tcPr/>
                </a:tc>
                <a:tc>
                  <a:txBody>
                    <a:bodyPr/>
                    <a:lstStyle/>
                    <a:p>
                      <a:pPr marL="0" marR="0">
                        <a:spcBef>
                          <a:spcPts val="0"/>
                        </a:spcBef>
                        <a:spcAft>
                          <a:spcPts val="600"/>
                        </a:spcAft>
                      </a:pPr>
                      <a:r>
                        <a:rPr lang="en-US" sz="1800" dirty="0">
                          <a:latin typeface="Arial"/>
                          <a:ea typeface="Times New Roman"/>
                          <a:cs typeface="Times New Roman"/>
                        </a:rPr>
                        <a:t>Given a DVE, TM 11-5855-311-12&amp;P-2, designated vehicle, </a:t>
                      </a:r>
                      <a:r>
                        <a:rPr lang="en-US" sz="1800" dirty="0" smtClean="0">
                          <a:latin typeface="Arial"/>
                          <a:ea typeface="Times New Roman"/>
                          <a:cs typeface="Times New Roman"/>
                        </a:rPr>
                        <a:t>DVE</a:t>
                      </a:r>
                      <a:endParaRPr lang="en-US" sz="1800" dirty="0" smtClean="0">
                        <a:latin typeface="Arial"/>
                        <a:ea typeface="Times New Roman"/>
                        <a:cs typeface="Times New Roman"/>
                      </a:endParaRPr>
                    </a:p>
                    <a:p>
                      <a:pPr marL="0" marR="0">
                        <a:spcBef>
                          <a:spcPts val="0"/>
                        </a:spcBef>
                        <a:spcAft>
                          <a:spcPts val="600"/>
                        </a:spcAft>
                      </a:pPr>
                      <a:endParaRPr lang="en-US" sz="1800" dirty="0">
                        <a:latin typeface="Calibri"/>
                        <a:ea typeface="Times New Roman"/>
                        <a:cs typeface="Times New Roman"/>
                      </a:endParaRPr>
                    </a:p>
                  </a:txBody>
                  <a:tcPr marL="73025" marR="73025" marT="0" marB="0">
                    <a:lnL>
                      <a:noFill/>
                    </a:lnL>
                    <a:lnR>
                      <a:noFill/>
                    </a:lnR>
                    <a:lnT>
                      <a:noFill/>
                    </a:lnT>
                    <a:lnB>
                      <a:noFill/>
                    </a:lnB>
                  </a:tcPr>
                </a:tc>
              </a:tr>
              <a:tr h="365760">
                <a:tc gridSpan="2">
                  <a:txBody>
                    <a:bodyPr/>
                    <a:lstStyle/>
                    <a:p>
                      <a:pPr marL="0" marR="0">
                        <a:spcBef>
                          <a:spcPts val="0"/>
                        </a:spcBef>
                        <a:spcAft>
                          <a:spcPts val="0"/>
                        </a:spcAft>
                      </a:pPr>
                      <a:r>
                        <a:rPr lang="en-US" sz="1800" b="1" dirty="0" smtClean="0">
                          <a:latin typeface="Arial"/>
                          <a:ea typeface="Times New Roman"/>
                          <a:cs typeface="Times New Roman"/>
                        </a:rPr>
                        <a:t>STANDARD:</a:t>
                      </a:r>
                      <a:endParaRPr lang="en-US" sz="1800" b="1" dirty="0">
                        <a:latin typeface="Calibri"/>
                        <a:ea typeface="Times New Roman"/>
                        <a:cs typeface="Times New Roman"/>
                      </a:endParaRPr>
                    </a:p>
                  </a:txBody>
                  <a:tcPr marL="73025" marR="73025" marT="0" marB="0">
                    <a:lnL>
                      <a:noFill/>
                    </a:lnL>
                    <a:lnR>
                      <a:noFill/>
                    </a:lnR>
                    <a:lnT>
                      <a:noFill/>
                    </a:lnT>
                    <a:lnB>
                      <a:noFill/>
                    </a:lnB>
                  </a:tcPr>
                </a:tc>
                <a:tc hMerge="1">
                  <a:txBody>
                    <a:bodyPr/>
                    <a:lstStyle/>
                    <a:p>
                      <a:endParaRPr lang="en-US"/>
                    </a:p>
                  </a:txBody>
                  <a:tcPr/>
                </a:tc>
                <a:tc>
                  <a:txBody>
                    <a:bodyPr/>
                    <a:lstStyle/>
                    <a:p>
                      <a:pPr marL="0" marR="0">
                        <a:spcBef>
                          <a:spcPts val="0"/>
                        </a:spcBef>
                        <a:spcAft>
                          <a:spcPts val="600"/>
                        </a:spcAft>
                      </a:pPr>
                      <a:r>
                        <a:rPr lang="en-US" sz="1800" dirty="0">
                          <a:latin typeface="Arial"/>
                          <a:ea typeface="Times New Roman"/>
                          <a:cs typeface="Times New Roman"/>
                        </a:rPr>
                        <a:t>Perform PMCS and troubleshooting procedures on the DVE IAW TM 11-5855-311-12&amp;P-2 </a:t>
                      </a:r>
                      <a:endParaRPr lang="en-US" sz="1800" dirty="0">
                        <a:latin typeface="Calibri"/>
                        <a:ea typeface="Times New Roman"/>
                        <a:cs typeface="Times New Roman"/>
                      </a:endParaRPr>
                    </a:p>
                  </a:txBody>
                  <a:tcPr marL="73025" marR="73025" marT="0" marB="0">
                    <a:lnL>
                      <a:noFill/>
                    </a:lnL>
                    <a:lnR>
                      <a:noFill/>
                    </a:lnR>
                    <a:lnT>
                      <a:noFill/>
                    </a:lnT>
                    <a:lnB>
                      <a:noFill/>
                    </a:lnB>
                  </a:tcPr>
                </a:tc>
              </a:tr>
            </a:tbl>
          </a:graphicData>
        </a:graphic>
      </p:graphicFrame>
      <p:sp>
        <p:nvSpPr>
          <p:cNvPr id="5" name="TextBox 4"/>
          <p:cNvSpPr txBox="1"/>
          <p:nvPr/>
        </p:nvSpPr>
        <p:spPr>
          <a:xfrm>
            <a:off x="3810000" y="1447800"/>
            <a:ext cx="1544012" cy="646331"/>
          </a:xfrm>
          <a:prstGeom prst="rect">
            <a:avLst/>
          </a:prstGeom>
          <a:noFill/>
        </p:spPr>
        <p:txBody>
          <a:bodyPr wrap="none" rtlCol="0">
            <a:spAutoFit/>
          </a:bodyPr>
          <a:lstStyle/>
          <a:p>
            <a:r>
              <a:rPr lang="en-US" sz="3600" dirty="0" smtClean="0">
                <a:latin typeface="Arial" pitchFamily="34" charset="0"/>
                <a:cs typeface="Arial" pitchFamily="34" charset="0"/>
              </a:rPr>
              <a:t>ELO E</a:t>
            </a:r>
            <a:endParaRPr lang="en-US" sz="36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7</a:t>
            </a:fld>
            <a:endParaRPr lang="en-US" dirty="0"/>
          </a:p>
        </p:txBody>
      </p:sp>
      <p:sp>
        <p:nvSpPr>
          <p:cNvPr id="4" name="Rectangle 3"/>
          <p:cNvSpPr/>
          <p:nvPr/>
        </p:nvSpPr>
        <p:spPr>
          <a:xfrm>
            <a:off x="3851288" y="1535668"/>
            <a:ext cx="1441420" cy="369332"/>
          </a:xfrm>
          <a:prstGeom prst="rect">
            <a:avLst/>
          </a:prstGeom>
        </p:spPr>
        <p:txBody>
          <a:bodyPr wrap="none">
            <a:spAutoFit/>
          </a:bodyPr>
          <a:lstStyle/>
          <a:p>
            <a:pPr algn="ctr" fontAlgn="auto">
              <a:spcAft>
                <a:spcPts val="0"/>
              </a:spcAft>
              <a:defRPr/>
            </a:pPr>
            <a:r>
              <a:rPr lang="en-US" dirty="0" smtClean="0">
                <a:ln w="6350">
                  <a:noFill/>
                </a:ln>
                <a:latin typeface="Arial" pitchFamily="34" charset="0"/>
                <a:cs typeface="Arial" pitchFamily="34" charset="0"/>
              </a:rPr>
              <a:t>Operational </a:t>
            </a:r>
            <a:endParaRPr lang="en-US" dirty="0">
              <a:ln w="6350">
                <a:noFill/>
              </a:ln>
              <a:latin typeface="Arial" pitchFamily="34" charset="0"/>
              <a:cs typeface="Arial" pitchFamily="34" charset="0"/>
            </a:endParaRPr>
          </a:p>
        </p:txBody>
      </p:sp>
      <p:sp>
        <p:nvSpPr>
          <p:cNvPr id="5" name="Rectangle 4"/>
          <p:cNvSpPr/>
          <p:nvPr/>
        </p:nvSpPr>
        <p:spPr>
          <a:xfrm>
            <a:off x="914400" y="2667000"/>
            <a:ext cx="7543800" cy="646331"/>
          </a:xfrm>
          <a:prstGeom prst="rect">
            <a:avLst/>
          </a:prstGeom>
        </p:spPr>
        <p:txBody>
          <a:bodyPr wrap="square">
            <a:spAutoFit/>
          </a:bodyPr>
          <a:lstStyle/>
          <a:p>
            <a:r>
              <a:rPr lang="en-US" dirty="0" smtClean="0">
                <a:latin typeface="Arial" pitchFamily="34" charset="0"/>
                <a:cs typeface="Arial" pitchFamily="34" charset="0"/>
              </a:rPr>
              <a:t>Improper use of the DVE System (failure to observe safety precautions) could result in Death, Severe Injury, or System Loss </a:t>
            </a:r>
            <a:endParaRPr lang="en-US" dirty="0">
              <a:latin typeface="Arial" pitchFamily="34" charset="0"/>
              <a:cs typeface="Arial" pitchFamily="34" charset="0"/>
            </a:endParaRPr>
          </a:p>
        </p:txBody>
      </p:sp>
      <p:sp>
        <p:nvSpPr>
          <p:cNvPr id="6" name="Rectangle 5"/>
          <p:cNvSpPr/>
          <p:nvPr/>
        </p:nvSpPr>
        <p:spPr>
          <a:xfrm>
            <a:off x="914400" y="3886200"/>
            <a:ext cx="7391400" cy="1477328"/>
          </a:xfrm>
          <a:prstGeom prst="rect">
            <a:avLst/>
          </a:prstGeom>
        </p:spPr>
        <p:txBody>
          <a:bodyPr wrap="square">
            <a:spAutoFit/>
          </a:bodyPr>
          <a:lstStyle/>
          <a:p>
            <a:pPr>
              <a:buFont typeface="Wingdings 2" pitchFamily="18" charset="2"/>
              <a:buNone/>
              <a:defRPr/>
            </a:pPr>
            <a:r>
              <a:rPr lang="en-US" b="1" dirty="0" smtClean="0">
                <a:latin typeface="Arial" pitchFamily="34" charset="0"/>
                <a:cs typeface="Arial" pitchFamily="34" charset="0"/>
              </a:rPr>
              <a:t>Follow these guidelines to prevent these hazards</a:t>
            </a:r>
            <a:r>
              <a:rPr lang="en-US" dirty="0" smtClean="0">
                <a:latin typeface="Arial" pitchFamily="34" charset="0"/>
                <a:cs typeface="Arial" pitchFamily="34" charset="0"/>
              </a:rPr>
              <a:t>:</a:t>
            </a:r>
          </a:p>
          <a:p>
            <a:pPr>
              <a:buFont typeface="Wingdings 2" pitchFamily="18" charset="2"/>
              <a:buNone/>
              <a:defRPr/>
            </a:pPr>
            <a:r>
              <a:rPr lang="en-US" dirty="0" smtClean="0">
                <a:latin typeface="Arial" pitchFamily="34" charset="0"/>
                <a:cs typeface="Arial" pitchFamily="34" charset="0"/>
              </a:rPr>
              <a:t> </a:t>
            </a:r>
          </a:p>
          <a:p>
            <a:pPr>
              <a:buFont typeface="Wingdings 2" pitchFamily="18" charset="2"/>
              <a:buNone/>
              <a:defRPr/>
            </a:pPr>
            <a:r>
              <a:rPr lang="en-US" dirty="0" smtClean="0">
                <a:latin typeface="Arial" pitchFamily="34" charset="0"/>
                <a:cs typeface="Arial" pitchFamily="34" charset="0"/>
              </a:rPr>
              <a:t>At night with lights off, the vehicle commander </a:t>
            </a:r>
            <a:r>
              <a:rPr lang="en-US" b="1" dirty="0" smtClean="0">
                <a:latin typeface="Arial" pitchFamily="34" charset="0"/>
                <a:cs typeface="Arial" pitchFamily="34" charset="0"/>
              </a:rPr>
              <a:t>must wear NVG’s</a:t>
            </a:r>
            <a:r>
              <a:rPr lang="en-US" dirty="0" smtClean="0">
                <a:latin typeface="Arial" pitchFamily="34" charset="0"/>
                <a:cs typeface="Arial" pitchFamily="34" charset="0"/>
              </a:rPr>
              <a:t>, be trained on the NVG’s, and be familiar with the operating characteristics of the vehicle</a:t>
            </a:r>
          </a:p>
        </p:txBody>
      </p:sp>
      <p:sp>
        <p:nvSpPr>
          <p:cNvPr id="7" name="Rectangle 6"/>
          <p:cNvSpPr/>
          <p:nvPr/>
        </p:nvSpPr>
        <p:spPr>
          <a:xfrm>
            <a:off x="3050089" y="1002268"/>
            <a:ext cx="3198311" cy="369332"/>
          </a:xfrm>
          <a:prstGeom prst="rect">
            <a:avLst/>
          </a:prstGeom>
        </p:spPr>
        <p:txBody>
          <a:bodyPr wrap="none">
            <a:spAutoFit/>
          </a:bodyPr>
          <a:lstStyle/>
          <a:p>
            <a:r>
              <a:rPr lang="en-US" b="1" dirty="0" smtClean="0">
                <a:latin typeface="Arial" pitchFamily="34" charset="0"/>
                <a:cs typeface="Arial" pitchFamily="34" charset="0"/>
              </a:rPr>
              <a:t>General Safety Information </a:t>
            </a:r>
            <a:endParaRPr lang="en-US" b="1"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70</a:t>
            </a:fld>
            <a:endParaRPr lang="en-US" dirty="0"/>
          </a:p>
        </p:txBody>
      </p:sp>
      <p:sp>
        <p:nvSpPr>
          <p:cNvPr id="4" name="Rectangle 3"/>
          <p:cNvSpPr/>
          <p:nvPr/>
        </p:nvSpPr>
        <p:spPr>
          <a:xfrm>
            <a:off x="457200" y="2609671"/>
            <a:ext cx="8305800" cy="1200329"/>
          </a:xfrm>
          <a:prstGeom prst="rect">
            <a:avLst/>
          </a:prstGeom>
        </p:spPr>
        <p:txBody>
          <a:bodyPr wrap="square">
            <a:spAutoFit/>
          </a:bodyPr>
          <a:lstStyle/>
          <a:p>
            <a:r>
              <a:rPr lang="en-US" dirty="0" smtClean="0">
                <a:latin typeface="Arial" pitchFamily="34" charset="0"/>
                <a:cs typeface="Arial" pitchFamily="34" charset="0"/>
              </a:rPr>
              <a:t>Preventive maintenance checks and services consist of a visual check for physical damage and routine cleaning services. Frequency of this task varies with the operating environment and should not require more than six minutes. The PMCS Table is divided into three main columns</a:t>
            </a:r>
            <a:endParaRPr lang="en-US" dirty="0">
              <a:latin typeface="Arial" pitchFamily="34" charset="0"/>
              <a:cs typeface="Arial" pitchFamily="34" charset="0"/>
            </a:endParaRPr>
          </a:p>
        </p:txBody>
      </p:sp>
      <p:sp>
        <p:nvSpPr>
          <p:cNvPr id="6" name="TextBox 5"/>
          <p:cNvSpPr txBox="1"/>
          <p:nvPr/>
        </p:nvSpPr>
        <p:spPr>
          <a:xfrm>
            <a:off x="3425881" y="1143000"/>
            <a:ext cx="2313455" cy="369332"/>
          </a:xfrm>
          <a:prstGeom prst="rect">
            <a:avLst/>
          </a:prstGeom>
          <a:noFill/>
        </p:spPr>
        <p:txBody>
          <a:bodyPr wrap="none" rtlCol="0">
            <a:spAutoFit/>
          </a:bodyPr>
          <a:lstStyle/>
          <a:p>
            <a:pPr algn="ctr"/>
            <a:r>
              <a:rPr lang="en-US" b="1" dirty="0" smtClean="0">
                <a:latin typeface="Arial"/>
                <a:ea typeface="Times New Roman"/>
                <a:cs typeface="Times New Roman"/>
              </a:rPr>
              <a:t>PMCS  Procedures </a:t>
            </a:r>
            <a:endParaRPr lang="en-US" b="1" dirty="0"/>
          </a:p>
        </p:txBody>
      </p:sp>
      <p:sp>
        <p:nvSpPr>
          <p:cNvPr id="7" name="TextBox 6"/>
          <p:cNvSpPr txBox="1"/>
          <p:nvPr/>
        </p:nvSpPr>
        <p:spPr>
          <a:xfrm>
            <a:off x="3719238" y="1992868"/>
            <a:ext cx="1890261" cy="369332"/>
          </a:xfrm>
          <a:prstGeom prst="rect">
            <a:avLst/>
          </a:prstGeom>
          <a:noFill/>
        </p:spPr>
        <p:txBody>
          <a:bodyPr wrap="none" rtlCol="0">
            <a:spAutoFit/>
          </a:bodyPr>
          <a:lstStyle/>
          <a:p>
            <a:pPr algn="ctr"/>
            <a:r>
              <a:rPr lang="en-US" dirty="0" smtClean="0">
                <a:latin typeface="Arial" pitchFamily="34" charset="0"/>
                <a:cs typeface="Arial" pitchFamily="34" charset="0"/>
              </a:rPr>
              <a:t>Operator PMCS</a:t>
            </a:r>
            <a:endParaRPr lang="en-US" dirty="0">
              <a:latin typeface="Arial" pitchFamily="34" charset="0"/>
              <a:cs typeface="Arial" pitchFamily="34" charset="0"/>
            </a:endParaRPr>
          </a:p>
        </p:txBody>
      </p:sp>
      <p:sp>
        <p:nvSpPr>
          <p:cNvPr id="8" name="Rectangle 7"/>
          <p:cNvSpPr/>
          <p:nvPr/>
        </p:nvSpPr>
        <p:spPr>
          <a:xfrm>
            <a:off x="457200" y="4133671"/>
            <a:ext cx="8001000" cy="1200329"/>
          </a:xfrm>
          <a:prstGeom prst="rect">
            <a:avLst/>
          </a:prstGeom>
        </p:spPr>
        <p:txBody>
          <a:bodyPr wrap="square">
            <a:spAutoFit/>
          </a:bodyPr>
          <a:lstStyle/>
          <a:p>
            <a:pPr lvl="0" fontAlgn="base">
              <a:spcBef>
                <a:spcPct val="0"/>
              </a:spcBef>
              <a:spcAft>
                <a:spcPct val="0"/>
              </a:spcAft>
            </a:pPr>
            <a:r>
              <a:rPr lang="en-US" dirty="0" smtClean="0">
                <a:solidFill>
                  <a:srgbClr val="000000"/>
                </a:solidFill>
                <a:latin typeface="Arial" pitchFamily="34" charset="0"/>
                <a:ea typeface="Times New Roman" pitchFamily="18" charset="0"/>
                <a:cs typeface="Arial" pitchFamily="34" charset="0"/>
              </a:rPr>
              <a:t>Thoroughly inspect the DVE when it is unstowed and stowed.  Inspect for existing damage or conditions that might result in further damage or malfunction. Inspect the unit, as described in Table 2-3 of the operator manual, to ensure a complete examination </a:t>
            </a:r>
            <a:endParaRPr lang="en-US" dirty="0" smtClean="0">
              <a:latin typeface="Arial" pitchFamily="34" charset="0"/>
              <a:cs typeface="Aria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71</a:t>
            </a:fld>
            <a:endParaRPr lang="en-US" dirty="0"/>
          </a:p>
        </p:txBody>
      </p:sp>
      <p:sp>
        <p:nvSpPr>
          <p:cNvPr id="4" name="TextBox 3"/>
          <p:cNvSpPr txBox="1"/>
          <p:nvPr/>
        </p:nvSpPr>
        <p:spPr>
          <a:xfrm>
            <a:off x="2860034" y="1828800"/>
            <a:ext cx="3608680" cy="369332"/>
          </a:xfrm>
          <a:prstGeom prst="rect">
            <a:avLst/>
          </a:prstGeom>
          <a:noFill/>
        </p:spPr>
        <p:txBody>
          <a:bodyPr wrap="none" rtlCol="0">
            <a:spAutoFit/>
          </a:bodyPr>
          <a:lstStyle/>
          <a:p>
            <a:pPr algn="ctr"/>
            <a:r>
              <a:rPr lang="en-US" dirty="0" smtClean="0">
                <a:latin typeface="Arial" pitchFamily="34" charset="0"/>
                <a:cs typeface="Arial" pitchFamily="34" charset="0"/>
              </a:rPr>
              <a:t>Corrosion Prevention and Control</a:t>
            </a:r>
            <a:endParaRPr lang="en-US" dirty="0">
              <a:latin typeface="Arial" pitchFamily="34" charset="0"/>
              <a:cs typeface="Arial" pitchFamily="34" charset="0"/>
            </a:endParaRPr>
          </a:p>
        </p:txBody>
      </p:sp>
      <p:sp>
        <p:nvSpPr>
          <p:cNvPr id="5" name="TextBox 4"/>
          <p:cNvSpPr txBox="1"/>
          <p:nvPr/>
        </p:nvSpPr>
        <p:spPr>
          <a:xfrm>
            <a:off x="2635605" y="1143001"/>
            <a:ext cx="4057522" cy="646331"/>
          </a:xfrm>
          <a:prstGeom prst="rect">
            <a:avLst/>
          </a:prstGeom>
          <a:noFill/>
        </p:spPr>
        <p:txBody>
          <a:bodyPr wrap="square" rtlCol="0">
            <a:spAutoFit/>
          </a:bodyPr>
          <a:lstStyle/>
          <a:p>
            <a:pPr algn="ctr"/>
            <a:r>
              <a:rPr lang="en-US" b="1" dirty="0" smtClean="0">
                <a:latin typeface="Arial" pitchFamily="34" charset="0"/>
                <a:cs typeface="Arial" pitchFamily="34" charset="0"/>
              </a:rPr>
              <a:t>PMCS Procedures </a:t>
            </a:r>
          </a:p>
          <a:p>
            <a:pPr algn="ctr"/>
            <a:endParaRPr lang="en-US" dirty="0"/>
          </a:p>
        </p:txBody>
      </p:sp>
      <p:sp>
        <p:nvSpPr>
          <p:cNvPr id="6" name="TextBox 5"/>
          <p:cNvSpPr txBox="1"/>
          <p:nvPr/>
        </p:nvSpPr>
        <p:spPr>
          <a:xfrm>
            <a:off x="609600" y="2514600"/>
            <a:ext cx="8001000" cy="3693319"/>
          </a:xfrm>
          <a:prstGeom prst="rect">
            <a:avLst/>
          </a:prstGeom>
          <a:noFill/>
        </p:spPr>
        <p:txBody>
          <a:bodyPr wrap="square" rtlCol="0">
            <a:spAutoFit/>
          </a:bodyPr>
          <a:lstStyle/>
          <a:p>
            <a:pPr marL="287338" indent="-287338"/>
            <a:r>
              <a:rPr lang="en-US" dirty="0" smtClean="0">
                <a:latin typeface="Arial" pitchFamily="34" charset="0"/>
                <a:cs typeface="Arial" pitchFamily="34" charset="0"/>
              </a:rPr>
              <a:t>(1</a:t>
            </a:r>
            <a:r>
              <a:rPr lang="en-US" dirty="0">
                <a:latin typeface="Arial" pitchFamily="34" charset="0"/>
                <a:cs typeface="Arial" pitchFamily="34" charset="0"/>
              </a:rPr>
              <a:t>) Corrosion prevention and control of Army material is a continuing concern. It is important that corrosion problems with this equipment be reported so that the problem can be corrected and improvements made to prevent the problem in future </a:t>
            </a:r>
            <a:r>
              <a:rPr lang="en-US" dirty="0" smtClean="0">
                <a:latin typeface="Arial" pitchFamily="34" charset="0"/>
                <a:cs typeface="Arial" pitchFamily="34" charset="0"/>
              </a:rPr>
              <a:t>equipment</a:t>
            </a:r>
            <a:endParaRPr lang="en-US" dirty="0">
              <a:latin typeface="Arial" pitchFamily="34" charset="0"/>
              <a:cs typeface="Arial" pitchFamily="34" charset="0"/>
            </a:endParaRPr>
          </a:p>
          <a:p>
            <a:r>
              <a:rPr lang="en-US" dirty="0">
                <a:latin typeface="Arial" pitchFamily="34" charset="0"/>
                <a:cs typeface="Arial" pitchFamily="34" charset="0"/>
              </a:rPr>
              <a:t> </a:t>
            </a:r>
          </a:p>
          <a:p>
            <a:pPr marL="287338" indent="-287338"/>
            <a:r>
              <a:rPr lang="en-US" dirty="0">
                <a:latin typeface="Arial" pitchFamily="34" charset="0"/>
                <a:cs typeface="Arial" pitchFamily="34" charset="0"/>
              </a:rPr>
              <a:t>(2) While corrosion is typically associated with rusting metal, it can also include deterioration of other materials such as rubber and plastic. Unusual cracking, softening, swelling or breaking of these other materials may be a corrosion </a:t>
            </a:r>
            <a:r>
              <a:rPr lang="en-US" dirty="0" smtClean="0">
                <a:latin typeface="Arial" pitchFamily="34" charset="0"/>
                <a:cs typeface="Arial" pitchFamily="34" charset="0"/>
              </a:rPr>
              <a:t>problem</a:t>
            </a:r>
            <a:endParaRPr lang="en-US" dirty="0">
              <a:latin typeface="Arial" pitchFamily="34" charset="0"/>
              <a:cs typeface="Arial" pitchFamily="34" charset="0"/>
            </a:endParaRPr>
          </a:p>
          <a:p>
            <a:r>
              <a:rPr lang="en-US" dirty="0">
                <a:latin typeface="Arial" pitchFamily="34" charset="0"/>
                <a:cs typeface="Arial" pitchFamily="34" charset="0"/>
              </a:rPr>
              <a:t> </a:t>
            </a:r>
          </a:p>
          <a:p>
            <a:pPr marL="287338" indent="-287338"/>
            <a:r>
              <a:rPr lang="en-US" dirty="0">
                <a:latin typeface="Arial" pitchFamily="34" charset="0"/>
                <a:cs typeface="Arial" pitchFamily="34" charset="0"/>
              </a:rPr>
              <a:t>(3) If a corrosion problem is identified, report it using SF 368, Product Quality Deficiency </a:t>
            </a:r>
            <a:r>
              <a:rPr lang="en-US" dirty="0" smtClean="0">
                <a:latin typeface="Arial" pitchFamily="34" charset="0"/>
                <a:cs typeface="Arial" pitchFamily="34" charset="0"/>
              </a:rPr>
              <a:t>Report </a:t>
            </a:r>
            <a:endParaRPr lang="en-US" dirty="0">
              <a:latin typeface="Arial" pitchFamily="34" charset="0"/>
              <a:cs typeface="Arial" pitchFamily="34" charset="0"/>
            </a:endParaRP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72</a:t>
            </a:fld>
            <a:endParaRPr lang="en-US" dirty="0"/>
          </a:p>
        </p:txBody>
      </p:sp>
      <p:sp>
        <p:nvSpPr>
          <p:cNvPr id="6" name="TextBox 5"/>
          <p:cNvSpPr txBox="1"/>
          <p:nvPr/>
        </p:nvSpPr>
        <p:spPr>
          <a:xfrm>
            <a:off x="685800" y="1981200"/>
            <a:ext cx="7772400" cy="4801314"/>
          </a:xfrm>
          <a:prstGeom prst="rect">
            <a:avLst/>
          </a:prstGeom>
          <a:noFill/>
        </p:spPr>
        <p:txBody>
          <a:bodyPr wrap="square" rtlCol="0">
            <a:spAutoFit/>
          </a:bodyPr>
          <a:lstStyle/>
          <a:p>
            <a:pPr marL="342900" indent="-342900"/>
            <a:r>
              <a:rPr lang="en-US" dirty="0" smtClean="0">
                <a:latin typeface="Arial" pitchFamily="34" charset="0"/>
                <a:cs typeface="Arial" pitchFamily="34" charset="0"/>
              </a:rPr>
              <a:t>(1) Give </a:t>
            </a:r>
            <a:r>
              <a:rPr lang="en-US" dirty="0">
                <a:latin typeface="Arial" pitchFamily="34" charset="0"/>
                <a:cs typeface="Arial" pitchFamily="34" charset="0"/>
              </a:rPr>
              <a:t>cleaners / chemicals special </a:t>
            </a:r>
            <a:r>
              <a:rPr lang="en-US" dirty="0" smtClean="0">
                <a:latin typeface="Arial" pitchFamily="34" charset="0"/>
                <a:cs typeface="Arial" pitchFamily="34" charset="0"/>
              </a:rPr>
              <a:t>care</a:t>
            </a:r>
          </a:p>
          <a:p>
            <a:pPr marL="342900" indent="-342900"/>
            <a:endParaRPr lang="en-US" dirty="0">
              <a:latin typeface="Arial" pitchFamily="34" charset="0"/>
              <a:cs typeface="Arial" pitchFamily="34" charset="0"/>
            </a:endParaRPr>
          </a:p>
          <a:p>
            <a:pPr marL="338138" indent="-338138"/>
            <a:r>
              <a:rPr lang="en-US" dirty="0">
                <a:latin typeface="Arial" pitchFamily="34" charset="0"/>
                <a:cs typeface="Arial" pitchFamily="34" charset="0"/>
              </a:rPr>
              <a:t>(2) Keep cleaners / chemicals in approved safety containers and in minimum </a:t>
            </a:r>
            <a:r>
              <a:rPr lang="en-US" dirty="0" smtClean="0">
                <a:latin typeface="Arial" pitchFamily="34" charset="0"/>
                <a:cs typeface="Arial" pitchFamily="34" charset="0"/>
              </a:rPr>
              <a:t>quantities  </a:t>
            </a:r>
          </a:p>
          <a:p>
            <a:endParaRPr lang="en-US" dirty="0">
              <a:latin typeface="Arial" pitchFamily="34" charset="0"/>
              <a:cs typeface="Arial" pitchFamily="34" charset="0"/>
            </a:endParaRPr>
          </a:p>
          <a:p>
            <a:pPr marL="338138" indent="-338138"/>
            <a:r>
              <a:rPr lang="en-US" dirty="0">
                <a:latin typeface="Arial" pitchFamily="34" charset="0"/>
                <a:cs typeface="Arial" pitchFamily="34" charset="0"/>
              </a:rPr>
              <a:t>(3) Some cleaners / chemicals may have an adverse effect on the skin, eyes and respiratory tract.  Observe manufacturers’ WARNING labels and current safety </a:t>
            </a:r>
            <a:r>
              <a:rPr lang="en-US" dirty="0" smtClean="0">
                <a:latin typeface="Arial" pitchFamily="34" charset="0"/>
                <a:cs typeface="Arial" pitchFamily="34" charset="0"/>
              </a:rPr>
              <a:t>directives  </a:t>
            </a:r>
          </a:p>
          <a:p>
            <a:endParaRPr lang="en-US" dirty="0">
              <a:latin typeface="Arial" pitchFamily="34" charset="0"/>
              <a:cs typeface="Arial" pitchFamily="34" charset="0"/>
            </a:endParaRPr>
          </a:p>
          <a:p>
            <a:pPr marL="338138" indent="-338138"/>
            <a:r>
              <a:rPr lang="en-US" dirty="0">
                <a:latin typeface="Arial" pitchFamily="34" charset="0"/>
                <a:cs typeface="Arial" pitchFamily="34" charset="0"/>
              </a:rPr>
              <a:t>(4) Use cleaners / chemicals only in authorized areas. Discard soiled clothes into safety </a:t>
            </a:r>
            <a:r>
              <a:rPr lang="en-US" dirty="0" smtClean="0">
                <a:latin typeface="Arial" pitchFamily="34" charset="0"/>
                <a:cs typeface="Arial" pitchFamily="34" charset="0"/>
              </a:rPr>
              <a:t>containers </a:t>
            </a:r>
          </a:p>
          <a:p>
            <a:r>
              <a:rPr lang="en-US" dirty="0" smtClean="0">
                <a:latin typeface="Arial" pitchFamily="34" charset="0"/>
                <a:cs typeface="Arial" pitchFamily="34" charset="0"/>
              </a:rPr>
              <a:t> </a:t>
            </a:r>
            <a:endParaRPr lang="en-US" dirty="0">
              <a:latin typeface="Arial" pitchFamily="34" charset="0"/>
              <a:cs typeface="Arial" pitchFamily="34" charset="0"/>
            </a:endParaRPr>
          </a:p>
          <a:p>
            <a:pPr marL="338138" indent="-338138"/>
            <a:r>
              <a:rPr lang="en-US" dirty="0">
                <a:latin typeface="Arial" pitchFamily="34" charset="0"/>
                <a:cs typeface="Arial" pitchFamily="34" charset="0"/>
              </a:rPr>
              <a:t>(5) Consult the local Bioenvironmental Engineer and/or Material Safety Data Sheets (MSDS) for specific precautions, protective equipment, hazardous material (i.e.  Ozone Depleting Substances), components and ventilation </a:t>
            </a:r>
            <a:r>
              <a:rPr lang="en-US" dirty="0" smtClean="0">
                <a:latin typeface="Arial" pitchFamily="34" charset="0"/>
                <a:cs typeface="Arial" pitchFamily="34" charset="0"/>
              </a:rPr>
              <a:t>requirements</a:t>
            </a:r>
            <a:endParaRPr lang="en-US" dirty="0">
              <a:latin typeface="Arial" pitchFamily="34" charset="0"/>
              <a:cs typeface="Arial" pitchFamily="34" charset="0"/>
            </a:endParaRPr>
          </a:p>
          <a:p>
            <a:endParaRPr lang="en-US" dirty="0"/>
          </a:p>
        </p:txBody>
      </p:sp>
      <p:sp>
        <p:nvSpPr>
          <p:cNvPr id="7" name="TextBox 6"/>
          <p:cNvSpPr txBox="1"/>
          <p:nvPr/>
        </p:nvSpPr>
        <p:spPr>
          <a:xfrm>
            <a:off x="3315283" y="1600200"/>
            <a:ext cx="2698175" cy="369332"/>
          </a:xfrm>
          <a:prstGeom prst="rect">
            <a:avLst/>
          </a:prstGeom>
          <a:noFill/>
        </p:spPr>
        <p:txBody>
          <a:bodyPr wrap="none" rtlCol="0">
            <a:spAutoFit/>
          </a:bodyPr>
          <a:lstStyle/>
          <a:p>
            <a:pPr algn="ctr"/>
            <a:r>
              <a:rPr lang="en-US" dirty="0" smtClean="0">
                <a:latin typeface="Arial" pitchFamily="34" charset="0"/>
                <a:cs typeface="Arial" pitchFamily="34" charset="0"/>
              </a:rPr>
              <a:t>Cleaners and Chemicals</a:t>
            </a:r>
            <a:endParaRPr lang="en-US" dirty="0">
              <a:latin typeface="Arial" pitchFamily="34" charset="0"/>
              <a:cs typeface="Arial" pitchFamily="34" charset="0"/>
            </a:endParaRPr>
          </a:p>
        </p:txBody>
      </p:sp>
      <p:sp>
        <p:nvSpPr>
          <p:cNvPr id="8" name="TextBox 7"/>
          <p:cNvSpPr txBox="1"/>
          <p:nvPr/>
        </p:nvSpPr>
        <p:spPr>
          <a:xfrm>
            <a:off x="2635605" y="990600"/>
            <a:ext cx="4057522" cy="646331"/>
          </a:xfrm>
          <a:prstGeom prst="rect">
            <a:avLst/>
          </a:prstGeom>
          <a:noFill/>
        </p:spPr>
        <p:txBody>
          <a:bodyPr wrap="square" rtlCol="0">
            <a:spAutoFit/>
          </a:bodyPr>
          <a:lstStyle/>
          <a:p>
            <a:pPr algn="ctr"/>
            <a:r>
              <a:rPr lang="en-US" b="1" dirty="0" smtClean="0">
                <a:latin typeface="Arial" pitchFamily="34" charset="0"/>
                <a:cs typeface="Arial" pitchFamily="34" charset="0"/>
              </a:rPr>
              <a:t>PMCS Procedures </a:t>
            </a:r>
          </a:p>
          <a:p>
            <a:pPr algn="ct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73</a:t>
            </a:fld>
            <a:endParaRPr lang="en-US" dirty="0"/>
          </a:p>
        </p:txBody>
      </p:sp>
      <p:sp>
        <p:nvSpPr>
          <p:cNvPr id="4" name="Rectangle 3"/>
          <p:cNvSpPr/>
          <p:nvPr/>
        </p:nvSpPr>
        <p:spPr>
          <a:xfrm>
            <a:off x="609600" y="3718375"/>
            <a:ext cx="7924800" cy="2225225"/>
          </a:xfrm>
          <a:prstGeom prst="rect">
            <a:avLst/>
          </a:prstGeom>
        </p:spPr>
        <p:txBody>
          <a:bodyPr wrap="square">
            <a:spAutoFit/>
          </a:bodyPr>
          <a:lstStyle/>
          <a:p>
            <a:pPr marL="346075" indent="-346075">
              <a:lnSpc>
                <a:spcPct val="90000"/>
              </a:lnSpc>
              <a:buSzPct val="100000"/>
              <a:buFont typeface="Arial" charset="0"/>
              <a:buChar char="•"/>
            </a:pPr>
            <a:r>
              <a:rPr lang="en-US" dirty="0" smtClean="0">
                <a:latin typeface="Arial" pitchFamily="34" charset="0"/>
                <a:cs typeface="Arial" pitchFamily="34" charset="0"/>
              </a:rPr>
              <a:t>Mild Liquid Soap</a:t>
            </a:r>
          </a:p>
          <a:p>
            <a:pPr marL="346075" indent="-346075">
              <a:lnSpc>
                <a:spcPct val="90000"/>
              </a:lnSpc>
              <a:buSzPct val="100000"/>
              <a:buFont typeface="Arial" charset="0"/>
              <a:buChar char="•"/>
            </a:pPr>
            <a:endParaRPr lang="en-US" dirty="0" smtClean="0">
              <a:latin typeface="Arial" pitchFamily="34" charset="0"/>
              <a:cs typeface="Arial" pitchFamily="34" charset="0"/>
            </a:endParaRPr>
          </a:p>
          <a:p>
            <a:pPr marL="346075" indent="-346075">
              <a:buSzPct val="100000"/>
              <a:buFont typeface="Arial" charset="0"/>
              <a:buChar char="•"/>
            </a:pPr>
            <a:r>
              <a:rPr lang="en-US" dirty="0" smtClean="0">
                <a:latin typeface="Arial" pitchFamily="34" charset="0"/>
                <a:cs typeface="Arial" pitchFamily="34" charset="0"/>
              </a:rPr>
              <a:t>Wiping Cloth</a:t>
            </a:r>
          </a:p>
          <a:p>
            <a:pPr marL="346075" indent="-346075">
              <a:buSzPct val="100000"/>
              <a:buFont typeface="Arial" charset="0"/>
              <a:buChar char="•"/>
            </a:pPr>
            <a:endParaRPr lang="en-US" dirty="0" smtClean="0">
              <a:latin typeface="Arial" pitchFamily="34" charset="0"/>
              <a:cs typeface="Arial" pitchFamily="34" charset="0"/>
            </a:endParaRPr>
          </a:p>
          <a:p>
            <a:pPr marL="346075" indent="-346075">
              <a:lnSpc>
                <a:spcPct val="90000"/>
              </a:lnSpc>
              <a:buSzPct val="100000"/>
              <a:buFont typeface="Arial" charset="0"/>
              <a:buChar char="•"/>
            </a:pPr>
            <a:r>
              <a:rPr lang="en-US" dirty="0" smtClean="0">
                <a:latin typeface="Arial" pitchFamily="34" charset="0"/>
                <a:cs typeface="Arial" pitchFamily="34" charset="0"/>
              </a:rPr>
              <a:t>Soft Cloth</a:t>
            </a:r>
          </a:p>
          <a:p>
            <a:pPr marL="346075" indent="-346075">
              <a:buSzPct val="100000"/>
            </a:pPr>
            <a:endParaRPr lang="en-US" dirty="0" smtClean="0">
              <a:latin typeface="Arial" pitchFamily="34" charset="0"/>
              <a:cs typeface="Arial" pitchFamily="34" charset="0"/>
            </a:endParaRPr>
          </a:p>
          <a:p>
            <a:pPr marL="346075" indent="-346075">
              <a:buSzPct val="100000"/>
              <a:buFont typeface="Arial" charset="0"/>
              <a:buChar char="•"/>
            </a:pPr>
            <a:r>
              <a:rPr lang="en-US" dirty="0" smtClean="0">
                <a:latin typeface="Arial" pitchFamily="34" charset="0"/>
                <a:cs typeface="Arial" pitchFamily="34" charset="0"/>
              </a:rPr>
              <a:t>Commercially available equivalents; computer monitor wipes, camera lens cleaning kit</a:t>
            </a:r>
          </a:p>
        </p:txBody>
      </p:sp>
      <p:sp>
        <p:nvSpPr>
          <p:cNvPr id="5" name="Rectangle 4"/>
          <p:cNvSpPr/>
          <p:nvPr/>
        </p:nvSpPr>
        <p:spPr>
          <a:xfrm>
            <a:off x="3239808" y="1611868"/>
            <a:ext cx="2929007" cy="369332"/>
          </a:xfrm>
          <a:prstGeom prst="rect">
            <a:avLst/>
          </a:prstGeom>
        </p:spPr>
        <p:txBody>
          <a:bodyPr wrap="none">
            <a:spAutoFit/>
          </a:bodyPr>
          <a:lstStyle/>
          <a:p>
            <a:r>
              <a:rPr lang="en-US" dirty="0" smtClean="0">
                <a:ln w="6350">
                  <a:noFill/>
                </a:ln>
                <a:latin typeface="Arial" pitchFamily="34" charset="0"/>
                <a:cs typeface="Arial" pitchFamily="34" charset="0"/>
              </a:rPr>
              <a:t>Cleaning Exterior Surfaces</a:t>
            </a:r>
            <a:endParaRPr lang="en-US" dirty="0">
              <a:latin typeface="Arial" pitchFamily="34" charset="0"/>
              <a:cs typeface="Arial" pitchFamily="34" charset="0"/>
            </a:endParaRPr>
          </a:p>
        </p:txBody>
      </p:sp>
      <p:sp>
        <p:nvSpPr>
          <p:cNvPr id="6" name="Rectangle 5"/>
          <p:cNvSpPr/>
          <p:nvPr/>
        </p:nvSpPr>
        <p:spPr>
          <a:xfrm>
            <a:off x="533400" y="2133600"/>
            <a:ext cx="8153400" cy="1200329"/>
          </a:xfrm>
          <a:prstGeom prst="rect">
            <a:avLst/>
          </a:prstGeom>
        </p:spPr>
        <p:txBody>
          <a:bodyPr wrap="square">
            <a:spAutoFit/>
          </a:bodyPr>
          <a:lstStyle/>
          <a:p>
            <a:r>
              <a:rPr lang="en-US" dirty="0" smtClean="0">
                <a:latin typeface="Arial" pitchFamily="34" charset="0"/>
                <a:cs typeface="Arial" pitchFamily="34" charset="0"/>
              </a:rPr>
              <a:t>The DVE should be cleaned using only approved materials listed in Appendix F of the operator manual. If unit is not kept clean, performance may be degraded, and dust, grease or other foreign matter may hide relatively obvious defects that would be noted in a visual inspection</a:t>
            </a:r>
            <a:endParaRPr lang="en-US" dirty="0">
              <a:latin typeface="Arial" pitchFamily="34" charset="0"/>
              <a:cs typeface="Arial" pitchFamily="34" charset="0"/>
            </a:endParaRPr>
          </a:p>
        </p:txBody>
      </p:sp>
      <p:sp>
        <p:nvSpPr>
          <p:cNvPr id="7" name="TextBox 6"/>
          <p:cNvSpPr txBox="1"/>
          <p:nvPr/>
        </p:nvSpPr>
        <p:spPr>
          <a:xfrm>
            <a:off x="2635605" y="1030069"/>
            <a:ext cx="4057522" cy="646331"/>
          </a:xfrm>
          <a:prstGeom prst="rect">
            <a:avLst/>
          </a:prstGeom>
          <a:noFill/>
        </p:spPr>
        <p:txBody>
          <a:bodyPr wrap="square" rtlCol="0">
            <a:spAutoFit/>
          </a:bodyPr>
          <a:lstStyle/>
          <a:p>
            <a:pPr algn="ctr"/>
            <a:r>
              <a:rPr lang="en-US" b="1" dirty="0" smtClean="0">
                <a:latin typeface="Arial" pitchFamily="34" charset="0"/>
                <a:cs typeface="Arial" pitchFamily="34" charset="0"/>
              </a:rPr>
              <a:t>PMCS Procedures </a:t>
            </a:r>
          </a:p>
          <a:p>
            <a:pPr algn="ct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74</a:t>
            </a:fld>
            <a:endParaRPr lang="en-US" dirty="0"/>
          </a:p>
        </p:txBody>
      </p:sp>
      <p:sp>
        <p:nvSpPr>
          <p:cNvPr id="4" name="Rectangle 3"/>
          <p:cNvSpPr/>
          <p:nvPr/>
        </p:nvSpPr>
        <p:spPr>
          <a:xfrm>
            <a:off x="381000" y="2033587"/>
            <a:ext cx="8305800" cy="1754326"/>
          </a:xfrm>
          <a:prstGeom prst="rect">
            <a:avLst/>
          </a:prstGeom>
        </p:spPr>
        <p:txBody>
          <a:bodyPr wrap="square">
            <a:spAutoFit/>
          </a:bodyPr>
          <a:lstStyle/>
          <a:p>
            <a:pPr marL="346075" indent="-346075">
              <a:spcBef>
                <a:spcPct val="0"/>
              </a:spcBef>
              <a:buSzPct val="100000"/>
              <a:buFont typeface="Arial" charset="0"/>
              <a:buChar char="•"/>
            </a:pPr>
            <a:r>
              <a:rPr lang="en-US" dirty="0" smtClean="0">
                <a:latin typeface="Arial" pitchFamily="34" charset="0"/>
                <a:cs typeface="Arial" pitchFamily="34" charset="0"/>
              </a:rPr>
              <a:t>Use a dry, clean, cloth to remove dust, dirt, grease, moisture, or other foreign matter from the exterior surface</a:t>
            </a:r>
          </a:p>
          <a:p>
            <a:pPr marL="346075" indent="-346075">
              <a:spcBef>
                <a:spcPct val="0"/>
              </a:spcBef>
              <a:buSzPct val="100000"/>
              <a:buFont typeface="Arial" charset="0"/>
              <a:buChar char="•"/>
            </a:pPr>
            <a:endParaRPr lang="en-US" dirty="0" smtClean="0">
              <a:latin typeface="Arial" pitchFamily="34" charset="0"/>
              <a:cs typeface="Arial" pitchFamily="34" charset="0"/>
            </a:endParaRPr>
          </a:p>
          <a:p>
            <a:pPr marL="346075" indent="-346075">
              <a:spcBef>
                <a:spcPct val="0"/>
              </a:spcBef>
              <a:buSzPct val="100000"/>
              <a:buFont typeface="Arial" charset="0"/>
              <a:buChar char="•"/>
            </a:pPr>
            <a:r>
              <a:rPr lang="en-US" dirty="0" smtClean="0">
                <a:latin typeface="Arial" pitchFamily="34" charset="0"/>
                <a:cs typeface="Arial" pitchFamily="34" charset="0"/>
              </a:rPr>
              <a:t>If the foreign matter cannot be removed using a dry, clean, cloth then dampen a clean cloth with a solution of mild liquid general purpose detergent mixed in warm water and clean all surfaces. Dry with a clean, dry cloth</a:t>
            </a:r>
          </a:p>
        </p:txBody>
      </p:sp>
      <p:sp>
        <p:nvSpPr>
          <p:cNvPr id="5" name="Rectangle 4"/>
          <p:cNvSpPr/>
          <p:nvPr/>
        </p:nvSpPr>
        <p:spPr>
          <a:xfrm>
            <a:off x="2819400" y="1535668"/>
            <a:ext cx="3647152" cy="369332"/>
          </a:xfrm>
          <a:prstGeom prst="rect">
            <a:avLst/>
          </a:prstGeom>
        </p:spPr>
        <p:txBody>
          <a:bodyPr wrap="none">
            <a:spAutoFit/>
          </a:bodyPr>
          <a:lstStyle/>
          <a:p>
            <a:r>
              <a:rPr lang="en-US" dirty="0" smtClean="0">
                <a:ln w="6350">
                  <a:noFill/>
                </a:ln>
                <a:latin typeface="Arial" pitchFamily="34" charset="0"/>
                <a:cs typeface="Arial" pitchFamily="34" charset="0"/>
              </a:rPr>
              <a:t>Cleaning Exterior Surfaces (cont.)</a:t>
            </a:r>
            <a:endParaRPr lang="en-US" dirty="0">
              <a:latin typeface="Arial" pitchFamily="34" charset="0"/>
              <a:cs typeface="Arial" pitchFamily="34" charset="0"/>
            </a:endParaRPr>
          </a:p>
        </p:txBody>
      </p:sp>
      <p:sp>
        <p:nvSpPr>
          <p:cNvPr id="6" name="Rectangle 5"/>
          <p:cNvSpPr/>
          <p:nvPr/>
        </p:nvSpPr>
        <p:spPr>
          <a:xfrm>
            <a:off x="381000" y="3962400"/>
            <a:ext cx="8382000" cy="646331"/>
          </a:xfrm>
          <a:prstGeom prst="rect">
            <a:avLst/>
          </a:prstGeom>
        </p:spPr>
        <p:txBody>
          <a:bodyPr wrap="square">
            <a:spAutoFit/>
          </a:bodyPr>
          <a:lstStyle/>
          <a:p>
            <a:pPr marL="346075" indent="-346075">
              <a:spcBef>
                <a:spcPts val="1200"/>
              </a:spcBef>
              <a:buFont typeface="Arial" charset="0"/>
              <a:buChar char="•"/>
            </a:pPr>
            <a:r>
              <a:rPr lang="en-US" dirty="0" smtClean="0">
                <a:latin typeface="Arial" pitchFamily="34" charset="0"/>
                <a:cs typeface="Arial" pitchFamily="34" charset="0"/>
              </a:rPr>
              <a:t>Remove fingerprints, oil spots, and dirt by dabbing glass with soft cloth, moistened, not saturated</a:t>
            </a:r>
            <a:r>
              <a:rPr lang="en-US" dirty="0" smtClean="0">
                <a:solidFill>
                  <a:srgbClr val="FFFF00"/>
                </a:solidFill>
                <a:latin typeface="Arial" pitchFamily="34" charset="0"/>
                <a:cs typeface="Arial" pitchFamily="34" charset="0"/>
              </a:rPr>
              <a:t> </a:t>
            </a:r>
            <a:r>
              <a:rPr lang="en-US" dirty="0" smtClean="0">
                <a:latin typeface="Arial" pitchFamily="34" charset="0"/>
                <a:cs typeface="Arial" pitchFamily="34" charset="0"/>
              </a:rPr>
              <a:t>with lens cleaning compound</a:t>
            </a:r>
          </a:p>
        </p:txBody>
      </p:sp>
      <p:sp>
        <p:nvSpPr>
          <p:cNvPr id="7" name="TextBox 6"/>
          <p:cNvSpPr txBox="1"/>
          <p:nvPr/>
        </p:nvSpPr>
        <p:spPr>
          <a:xfrm>
            <a:off x="2635605" y="953869"/>
            <a:ext cx="4057522" cy="646331"/>
          </a:xfrm>
          <a:prstGeom prst="rect">
            <a:avLst/>
          </a:prstGeom>
          <a:noFill/>
        </p:spPr>
        <p:txBody>
          <a:bodyPr wrap="square" rtlCol="0">
            <a:spAutoFit/>
          </a:bodyPr>
          <a:lstStyle/>
          <a:p>
            <a:pPr algn="ctr"/>
            <a:r>
              <a:rPr lang="en-US" b="1" dirty="0" smtClean="0">
                <a:latin typeface="Arial" pitchFamily="34" charset="0"/>
                <a:cs typeface="Arial" pitchFamily="34" charset="0"/>
              </a:rPr>
              <a:t>PMCS Procedures </a:t>
            </a:r>
          </a:p>
          <a:p>
            <a:pPr algn="ct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75</a:t>
            </a:fld>
            <a:endParaRPr lang="en-US" dirty="0"/>
          </a:p>
        </p:txBody>
      </p:sp>
      <p:sp>
        <p:nvSpPr>
          <p:cNvPr id="4" name="Rectangle 3"/>
          <p:cNvSpPr/>
          <p:nvPr/>
        </p:nvSpPr>
        <p:spPr>
          <a:xfrm>
            <a:off x="457200" y="2209800"/>
            <a:ext cx="5486400" cy="2893100"/>
          </a:xfrm>
          <a:prstGeom prst="rect">
            <a:avLst/>
          </a:prstGeom>
        </p:spPr>
        <p:txBody>
          <a:bodyPr wrap="square">
            <a:spAutoFit/>
          </a:bodyPr>
          <a:lstStyle/>
          <a:p>
            <a:pPr marL="115888" indent="-115888">
              <a:spcBef>
                <a:spcPts val="1200"/>
              </a:spcBef>
              <a:buFont typeface="Arial" charset="0"/>
              <a:buChar char="•"/>
            </a:pPr>
            <a:r>
              <a:rPr lang="en-US" dirty="0" smtClean="0">
                <a:latin typeface="Arial" pitchFamily="34" charset="0"/>
                <a:cs typeface="Arial" pitchFamily="34" charset="0"/>
              </a:rPr>
              <a:t>Start at center of IR lens or DCM screen and wipe toward outside of glass.  Keep clean area of cloth against glass surface by turning after each stroke or using a clean cloth after both sides have been used</a:t>
            </a:r>
          </a:p>
          <a:p>
            <a:pPr marL="115888" indent="-115888">
              <a:spcBef>
                <a:spcPts val="1200"/>
              </a:spcBef>
              <a:buFont typeface="Arial" charset="0"/>
              <a:buChar char="•"/>
            </a:pPr>
            <a:r>
              <a:rPr lang="en-US" dirty="0" smtClean="0">
                <a:latin typeface="Arial" pitchFamily="34" charset="0"/>
                <a:cs typeface="Arial" pitchFamily="34" charset="0"/>
              </a:rPr>
              <a:t>If the optical surface remains contaminated, use a clean cloth and repeat steps 1 and 2  </a:t>
            </a:r>
          </a:p>
          <a:p>
            <a:pPr marL="115888" indent="-115888">
              <a:spcBef>
                <a:spcPts val="1200"/>
              </a:spcBef>
              <a:buFont typeface="Arial" charset="0"/>
              <a:buChar char="•"/>
            </a:pPr>
            <a:r>
              <a:rPr lang="en-US" dirty="0" smtClean="0">
                <a:latin typeface="Arial" pitchFamily="34" charset="0"/>
                <a:cs typeface="Arial" pitchFamily="34" charset="0"/>
              </a:rPr>
              <a:t>Normal hand pressure may be used to rub glass when cleaning</a:t>
            </a:r>
          </a:p>
        </p:txBody>
      </p:sp>
      <p:sp>
        <p:nvSpPr>
          <p:cNvPr id="5" name="Rectangle 4"/>
          <p:cNvSpPr/>
          <p:nvPr/>
        </p:nvSpPr>
        <p:spPr>
          <a:xfrm>
            <a:off x="3256017" y="1600200"/>
            <a:ext cx="2916183" cy="369332"/>
          </a:xfrm>
          <a:prstGeom prst="rect">
            <a:avLst/>
          </a:prstGeom>
        </p:spPr>
        <p:txBody>
          <a:bodyPr wrap="none">
            <a:spAutoFit/>
          </a:bodyPr>
          <a:lstStyle/>
          <a:p>
            <a:r>
              <a:rPr lang="en-US" dirty="0" smtClean="0">
                <a:ln w="6350">
                  <a:noFill/>
                </a:ln>
                <a:latin typeface="Arial" pitchFamily="34" charset="0"/>
                <a:cs typeface="Arial" pitchFamily="34" charset="0"/>
              </a:rPr>
              <a:t>Cleaning Optical Surfaces</a:t>
            </a:r>
            <a:endParaRPr lang="en-US" dirty="0">
              <a:latin typeface="Arial" pitchFamily="34" charset="0"/>
              <a:cs typeface="Arial" pitchFamily="34" charset="0"/>
            </a:endParaRPr>
          </a:p>
        </p:txBody>
      </p:sp>
      <p:pic>
        <p:nvPicPr>
          <p:cNvPr id="9" name="Picture 11" descr="New System Pics 104"/>
          <p:cNvPicPr>
            <a:picLocks noChangeAspect="1" noChangeArrowheads="1"/>
          </p:cNvPicPr>
          <p:nvPr/>
        </p:nvPicPr>
        <p:blipFill>
          <a:blip r:embed="rId2" cstate="print"/>
          <a:srcRect l="13793" t="22222" r="17241" b="5556"/>
          <a:stretch>
            <a:fillRect/>
          </a:stretch>
        </p:blipFill>
        <p:spPr bwMode="auto">
          <a:xfrm>
            <a:off x="6248400" y="2895600"/>
            <a:ext cx="1981200" cy="1981200"/>
          </a:xfrm>
          <a:prstGeom prst="rect">
            <a:avLst/>
          </a:prstGeom>
          <a:noFill/>
          <a:ln w="9525">
            <a:noFill/>
            <a:miter lim="800000"/>
            <a:headEnd/>
            <a:tailEnd/>
          </a:ln>
        </p:spPr>
      </p:pic>
      <p:cxnSp>
        <p:nvCxnSpPr>
          <p:cNvPr id="8" name="Straight Arrow Connector 7"/>
          <p:cNvCxnSpPr/>
          <p:nvPr/>
        </p:nvCxnSpPr>
        <p:spPr>
          <a:xfrm>
            <a:off x="5638800" y="3276600"/>
            <a:ext cx="1600200" cy="304800"/>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2635605" y="1030069"/>
            <a:ext cx="4057522" cy="646331"/>
          </a:xfrm>
          <a:prstGeom prst="rect">
            <a:avLst/>
          </a:prstGeom>
          <a:noFill/>
        </p:spPr>
        <p:txBody>
          <a:bodyPr wrap="square" rtlCol="0">
            <a:spAutoFit/>
          </a:bodyPr>
          <a:lstStyle/>
          <a:p>
            <a:pPr algn="ctr"/>
            <a:r>
              <a:rPr lang="en-US" b="1" dirty="0" smtClean="0">
                <a:latin typeface="Arial" pitchFamily="34" charset="0"/>
                <a:cs typeface="Arial" pitchFamily="34" charset="0"/>
              </a:rPr>
              <a:t>PMCS Procedures </a:t>
            </a:r>
          </a:p>
          <a:p>
            <a:pPr algn="ct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76</a:t>
            </a:fld>
            <a:endParaRPr lang="en-US" dirty="0"/>
          </a:p>
        </p:txBody>
      </p:sp>
      <p:sp>
        <p:nvSpPr>
          <p:cNvPr id="4" name="Rectangle 3"/>
          <p:cNvSpPr/>
          <p:nvPr/>
        </p:nvSpPr>
        <p:spPr>
          <a:xfrm>
            <a:off x="457200" y="2502694"/>
            <a:ext cx="8305800" cy="1231106"/>
          </a:xfrm>
          <a:prstGeom prst="rect">
            <a:avLst/>
          </a:prstGeom>
        </p:spPr>
        <p:txBody>
          <a:bodyPr wrap="square">
            <a:spAutoFit/>
          </a:bodyPr>
          <a:lstStyle/>
          <a:p>
            <a:pPr marL="347472" indent="-347472">
              <a:spcBef>
                <a:spcPts val="1200"/>
              </a:spcBef>
              <a:buFont typeface="Arial" charset="0"/>
              <a:buChar char="•"/>
              <a:defRPr/>
            </a:pPr>
            <a:r>
              <a:rPr lang="en-US" dirty="0" smtClean="0">
                <a:latin typeface="Arial" pitchFamily="34" charset="0"/>
                <a:cs typeface="Arial" pitchFamily="34" charset="0"/>
              </a:rPr>
              <a:t>Ensure that cleaning compound remains uncontaminated </a:t>
            </a:r>
          </a:p>
          <a:p>
            <a:pPr marL="347472" indent="-347472">
              <a:spcBef>
                <a:spcPts val="1200"/>
              </a:spcBef>
              <a:buFont typeface="Arial" charset="0"/>
              <a:buChar char="•"/>
              <a:defRPr/>
            </a:pPr>
            <a:r>
              <a:rPr lang="en-US" dirty="0" smtClean="0">
                <a:latin typeface="Arial" pitchFamily="34" charset="0"/>
                <a:cs typeface="Arial" pitchFamily="34" charset="0"/>
              </a:rPr>
              <a:t>DO NOT use excessive hand pressure when rubbing IR lens or DCM screen</a:t>
            </a:r>
          </a:p>
          <a:p>
            <a:pPr marL="347472" indent="-347472">
              <a:spcBef>
                <a:spcPts val="1200"/>
              </a:spcBef>
              <a:buFont typeface="Arial" charset="0"/>
              <a:buChar char="•"/>
              <a:defRPr/>
            </a:pPr>
            <a:r>
              <a:rPr lang="en-US" dirty="0" smtClean="0">
                <a:latin typeface="Arial" pitchFamily="34" charset="0"/>
                <a:cs typeface="Arial" pitchFamily="34" charset="0"/>
              </a:rPr>
              <a:t>DO NOT use ammonia base cleaners</a:t>
            </a:r>
            <a:endParaRPr lang="en-US" dirty="0">
              <a:latin typeface="Arial" pitchFamily="34" charset="0"/>
              <a:cs typeface="Arial" pitchFamily="34" charset="0"/>
            </a:endParaRPr>
          </a:p>
        </p:txBody>
      </p:sp>
      <p:sp>
        <p:nvSpPr>
          <p:cNvPr id="5" name="Rectangle 4"/>
          <p:cNvSpPr/>
          <p:nvPr/>
        </p:nvSpPr>
        <p:spPr>
          <a:xfrm>
            <a:off x="3886200" y="2221468"/>
            <a:ext cx="1236236" cy="369332"/>
          </a:xfrm>
          <a:prstGeom prst="rect">
            <a:avLst/>
          </a:prstGeom>
        </p:spPr>
        <p:txBody>
          <a:bodyPr wrap="none">
            <a:spAutoFit/>
          </a:bodyPr>
          <a:lstStyle/>
          <a:p>
            <a:pPr>
              <a:defRPr/>
            </a:pPr>
            <a:r>
              <a:rPr lang="en-US" b="1" dirty="0" smtClean="0">
                <a:latin typeface="Arial" pitchFamily="34" charset="0"/>
                <a:cs typeface="Arial" pitchFamily="34" charset="0"/>
              </a:rPr>
              <a:t>CAUTION</a:t>
            </a:r>
            <a:endParaRPr lang="en-US" b="1" dirty="0">
              <a:latin typeface="Arial" pitchFamily="34" charset="0"/>
              <a:cs typeface="Arial" pitchFamily="34" charset="0"/>
            </a:endParaRPr>
          </a:p>
        </p:txBody>
      </p:sp>
      <p:sp>
        <p:nvSpPr>
          <p:cNvPr id="6" name="Rectangle 5"/>
          <p:cNvSpPr/>
          <p:nvPr/>
        </p:nvSpPr>
        <p:spPr>
          <a:xfrm>
            <a:off x="457200" y="4267200"/>
            <a:ext cx="8229600" cy="2057400"/>
          </a:xfrm>
          <a:prstGeom prst="rect">
            <a:avLst/>
          </a:prstGeom>
        </p:spPr>
        <p:txBody>
          <a:bodyPr wrap="square">
            <a:spAutoFit/>
          </a:bodyPr>
          <a:lstStyle/>
          <a:p>
            <a:pPr marL="342900" indent="-342900">
              <a:buFont typeface="Arial" pitchFamily="34" charset="0"/>
              <a:buChar char="•"/>
            </a:pPr>
            <a:r>
              <a:rPr lang="en-US" dirty="0" smtClean="0">
                <a:latin typeface="Arial" pitchFamily="34" charset="0"/>
                <a:cs typeface="Arial" pitchFamily="34" charset="0"/>
              </a:rPr>
              <a:t>DO NOT touch, ingest, or inhale particles of a broken IR lens of the SM. This lens contains Germanium, which is slightly toxic if ingested or inhaled. Glass may be sharp enough to cut personnel if touched </a:t>
            </a:r>
          </a:p>
          <a:p>
            <a:pPr indent="-342900">
              <a:buFont typeface="Arial" charset="0"/>
              <a:buChar char="•"/>
            </a:pPr>
            <a:endParaRPr lang="en-US" dirty="0" smtClean="0">
              <a:latin typeface="Arial" pitchFamily="34" charset="0"/>
              <a:cs typeface="Arial" pitchFamily="34" charset="0"/>
            </a:endParaRPr>
          </a:p>
          <a:p>
            <a:pPr marL="342900" indent="-342900">
              <a:buFont typeface="Arial" charset="0"/>
              <a:buChar char="•"/>
            </a:pPr>
            <a:r>
              <a:rPr lang="en-US" dirty="0" smtClean="0">
                <a:latin typeface="Arial" pitchFamily="34" charset="0"/>
                <a:cs typeface="Arial" pitchFamily="34" charset="0"/>
              </a:rPr>
              <a:t>Vacuum or sweep up material and place into a suitable zip-lock bag.  Avoid ingestion and inhalation. Dispose of Germanium lenses through your supply channels in accordance with local environmental regulations</a:t>
            </a:r>
            <a:endParaRPr lang="en-US" dirty="0">
              <a:latin typeface="Arial" pitchFamily="34" charset="0"/>
              <a:cs typeface="Arial" pitchFamily="34" charset="0"/>
            </a:endParaRPr>
          </a:p>
        </p:txBody>
      </p:sp>
      <p:sp>
        <p:nvSpPr>
          <p:cNvPr id="7" name="Rectangle 6"/>
          <p:cNvSpPr/>
          <p:nvPr/>
        </p:nvSpPr>
        <p:spPr>
          <a:xfrm>
            <a:off x="3881179" y="3974068"/>
            <a:ext cx="1300421" cy="369332"/>
          </a:xfrm>
          <a:prstGeom prst="rect">
            <a:avLst/>
          </a:prstGeom>
        </p:spPr>
        <p:txBody>
          <a:bodyPr wrap="none">
            <a:spAutoFit/>
          </a:bodyPr>
          <a:lstStyle/>
          <a:p>
            <a:r>
              <a:rPr lang="en-US" b="1" dirty="0" smtClean="0">
                <a:latin typeface="Arial" pitchFamily="34" charset="0"/>
                <a:cs typeface="Arial" pitchFamily="34" charset="0"/>
              </a:rPr>
              <a:t>WARNING</a:t>
            </a:r>
            <a:endParaRPr lang="en-US" b="1" dirty="0">
              <a:latin typeface="Arial" pitchFamily="34" charset="0"/>
              <a:cs typeface="Arial" pitchFamily="34" charset="0"/>
            </a:endParaRPr>
          </a:p>
        </p:txBody>
      </p:sp>
      <p:sp>
        <p:nvSpPr>
          <p:cNvPr id="8" name="Rectangle 7"/>
          <p:cNvSpPr/>
          <p:nvPr/>
        </p:nvSpPr>
        <p:spPr>
          <a:xfrm>
            <a:off x="2748427" y="1688068"/>
            <a:ext cx="3647153" cy="369332"/>
          </a:xfrm>
          <a:prstGeom prst="rect">
            <a:avLst/>
          </a:prstGeom>
        </p:spPr>
        <p:txBody>
          <a:bodyPr wrap="none">
            <a:spAutoFit/>
          </a:bodyPr>
          <a:lstStyle/>
          <a:p>
            <a:pPr algn="ctr" fontAlgn="auto">
              <a:spcAft>
                <a:spcPts val="0"/>
              </a:spcAft>
              <a:defRPr/>
            </a:pPr>
            <a:r>
              <a:rPr lang="en-US" dirty="0" smtClean="0">
                <a:ln w="6350">
                  <a:noFill/>
                </a:ln>
                <a:latin typeface="Arial" pitchFamily="34" charset="0"/>
                <a:cs typeface="Arial" pitchFamily="34" charset="0"/>
              </a:rPr>
              <a:t>Cleaning Exterior Surfaces (cont.)</a:t>
            </a:r>
            <a:endParaRPr lang="en-US" dirty="0">
              <a:ln w="6350">
                <a:noFill/>
              </a:ln>
              <a:latin typeface="Arial" pitchFamily="34" charset="0"/>
              <a:cs typeface="Arial" pitchFamily="34" charset="0"/>
            </a:endParaRPr>
          </a:p>
        </p:txBody>
      </p:sp>
      <p:sp>
        <p:nvSpPr>
          <p:cNvPr id="9" name="TextBox 8"/>
          <p:cNvSpPr txBox="1"/>
          <p:nvPr/>
        </p:nvSpPr>
        <p:spPr>
          <a:xfrm>
            <a:off x="2635605" y="1030069"/>
            <a:ext cx="4057522" cy="646331"/>
          </a:xfrm>
          <a:prstGeom prst="rect">
            <a:avLst/>
          </a:prstGeom>
          <a:noFill/>
        </p:spPr>
        <p:txBody>
          <a:bodyPr wrap="square" rtlCol="0">
            <a:spAutoFit/>
          </a:bodyPr>
          <a:lstStyle/>
          <a:p>
            <a:pPr algn="ctr"/>
            <a:r>
              <a:rPr lang="en-US" b="1" dirty="0" smtClean="0">
                <a:latin typeface="Arial" pitchFamily="34" charset="0"/>
                <a:cs typeface="Arial" pitchFamily="34" charset="0"/>
              </a:rPr>
              <a:t>PMCS Procedures </a:t>
            </a:r>
          </a:p>
          <a:p>
            <a:pPr algn="ct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77</a:t>
            </a:fld>
            <a:endParaRPr lang="en-US" dirty="0"/>
          </a:p>
        </p:txBody>
      </p:sp>
      <p:sp>
        <p:nvSpPr>
          <p:cNvPr id="4" name="Rectangle 3"/>
          <p:cNvSpPr/>
          <p:nvPr/>
        </p:nvSpPr>
        <p:spPr>
          <a:xfrm>
            <a:off x="609600" y="2413338"/>
            <a:ext cx="8077200" cy="1200329"/>
          </a:xfrm>
          <a:prstGeom prst="rect">
            <a:avLst/>
          </a:prstGeom>
        </p:spPr>
        <p:txBody>
          <a:bodyPr wrap="square">
            <a:spAutoFit/>
          </a:bodyPr>
          <a:lstStyle/>
          <a:p>
            <a:r>
              <a:rPr lang="en-US" dirty="0" smtClean="0">
                <a:latin typeface="Arial" pitchFamily="34" charset="0"/>
                <a:cs typeface="Arial" pitchFamily="34" charset="0"/>
              </a:rPr>
              <a:t>Table 2-4 in the operator manual lists the common malfunctions that may occur. Table 2-4 does not list all the malfunctions that may occur, all the tests and inspections needed to find the fault, or all the corrective actions needed to correct the fault </a:t>
            </a:r>
            <a:endParaRPr lang="en-US" dirty="0">
              <a:latin typeface="Arial" pitchFamily="34" charset="0"/>
              <a:cs typeface="Arial" pitchFamily="34" charset="0"/>
            </a:endParaRPr>
          </a:p>
        </p:txBody>
      </p:sp>
      <p:sp>
        <p:nvSpPr>
          <p:cNvPr id="5" name="Rectangle 4"/>
          <p:cNvSpPr/>
          <p:nvPr/>
        </p:nvSpPr>
        <p:spPr>
          <a:xfrm>
            <a:off x="685800" y="4009072"/>
            <a:ext cx="8001000" cy="923330"/>
          </a:xfrm>
          <a:prstGeom prst="rect">
            <a:avLst/>
          </a:prstGeom>
        </p:spPr>
        <p:txBody>
          <a:bodyPr wrap="square">
            <a:spAutoFit/>
          </a:bodyPr>
          <a:lstStyle/>
          <a:p>
            <a:r>
              <a:rPr lang="en-US" dirty="0" smtClean="0">
                <a:latin typeface="Arial" pitchFamily="34" charset="0"/>
                <a:cs typeface="Arial" pitchFamily="34" charset="0"/>
              </a:rPr>
              <a:t>If the equipment malfunction is not listed or the actions listed does not correct the fault, forward the entire system, to include all items referenced in Appendix C, to higher level of maintenance </a:t>
            </a:r>
            <a:endParaRPr lang="en-US" dirty="0">
              <a:latin typeface="Arial" pitchFamily="34" charset="0"/>
              <a:cs typeface="Arial" pitchFamily="34" charset="0"/>
            </a:endParaRPr>
          </a:p>
        </p:txBody>
      </p:sp>
      <p:sp>
        <p:nvSpPr>
          <p:cNvPr id="6" name="Rectangle 5"/>
          <p:cNvSpPr/>
          <p:nvPr/>
        </p:nvSpPr>
        <p:spPr>
          <a:xfrm>
            <a:off x="3139524" y="1535668"/>
            <a:ext cx="3095784" cy="369332"/>
          </a:xfrm>
          <a:prstGeom prst="rect">
            <a:avLst/>
          </a:prstGeom>
        </p:spPr>
        <p:txBody>
          <a:bodyPr wrap="none">
            <a:spAutoFit/>
          </a:bodyPr>
          <a:lstStyle/>
          <a:p>
            <a:r>
              <a:rPr lang="en-US" b="1" dirty="0" smtClean="0">
                <a:latin typeface="Arial" pitchFamily="34" charset="0"/>
                <a:cs typeface="Arial" pitchFamily="34" charset="0"/>
              </a:rPr>
              <a:t>Operator Troubleshooting </a:t>
            </a:r>
            <a:endParaRPr lang="en-US" b="1" dirty="0">
              <a:latin typeface="Arial" pitchFamily="34" charset="0"/>
              <a:cs typeface="Arial"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78</a:t>
            </a:fld>
            <a:endParaRPr lang="en-US" dirty="0"/>
          </a:p>
        </p:txBody>
      </p:sp>
      <p:sp>
        <p:nvSpPr>
          <p:cNvPr id="4" name="TextBox 3"/>
          <p:cNvSpPr txBox="1"/>
          <p:nvPr/>
        </p:nvSpPr>
        <p:spPr>
          <a:xfrm>
            <a:off x="3841065" y="1219200"/>
            <a:ext cx="1646606" cy="646331"/>
          </a:xfrm>
          <a:prstGeom prst="rect">
            <a:avLst/>
          </a:prstGeom>
          <a:noFill/>
        </p:spPr>
        <p:txBody>
          <a:bodyPr wrap="none" rtlCol="0">
            <a:spAutoFit/>
          </a:bodyPr>
          <a:lstStyle/>
          <a:p>
            <a:pPr algn="ctr"/>
            <a:r>
              <a:rPr lang="en-US" sz="3600" dirty="0" smtClean="0">
                <a:latin typeface="Arial" pitchFamily="34" charset="0"/>
                <a:cs typeface="Arial" pitchFamily="34" charset="0"/>
              </a:rPr>
              <a:t>ELO F </a:t>
            </a:r>
            <a:endParaRPr lang="en-US" sz="3600" dirty="0">
              <a:latin typeface="Arial" pitchFamily="34" charset="0"/>
              <a:cs typeface="Arial" pitchFamily="34" charset="0"/>
            </a:endParaRPr>
          </a:p>
        </p:txBody>
      </p:sp>
      <p:graphicFrame>
        <p:nvGraphicFramePr>
          <p:cNvPr id="5" name="Table 4"/>
          <p:cNvGraphicFramePr>
            <a:graphicFrameLocks noGrp="1"/>
          </p:cNvGraphicFramePr>
          <p:nvPr/>
        </p:nvGraphicFramePr>
        <p:xfrm>
          <a:off x="685800" y="2582426"/>
          <a:ext cx="8077200" cy="3031240"/>
        </p:xfrm>
        <a:graphic>
          <a:graphicData uri="http://schemas.openxmlformats.org/drawingml/2006/table">
            <a:tbl>
              <a:tblPr/>
              <a:tblGrid>
                <a:gridCol w="8077200"/>
              </a:tblGrid>
              <a:tr h="485007">
                <a:tc>
                  <a:txBody>
                    <a:bodyPr/>
                    <a:lstStyle/>
                    <a:p>
                      <a:pPr marL="0" marR="0" defTabSz="1828800">
                        <a:spcBef>
                          <a:spcPts val="0"/>
                        </a:spcBef>
                        <a:spcAft>
                          <a:spcPts val="0"/>
                        </a:spcAft>
                        <a:tabLst/>
                      </a:pPr>
                      <a:r>
                        <a:rPr lang="en-US" sz="1800" b="1" dirty="0" smtClean="0">
                          <a:latin typeface="Arial" pitchFamily="34" charset="0"/>
                          <a:ea typeface="Times New Roman"/>
                          <a:cs typeface="Arial" pitchFamily="34" charset="0"/>
                        </a:rPr>
                        <a:t>ACTION:</a:t>
                      </a:r>
                      <a:r>
                        <a:rPr lang="en-US" sz="1800" b="1" dirty="0">
                          <a:latin typeface="Arial" pitchFamily="34" charset="0"/>
                          <a:ea typeface="Times New Roman"/>
                          <a:cs typeface="Arial" pitchFamily="34" charset="0"/>
                        </a:rPr>
                        <a:t>	</a:t>
                      </a:r>
                      <a:r>
                        <a:rPr lang="en-US" sz="1800" b="0" dirty="0" smtClean="0">
                          <a:latin typeface="Arial" pitchFamily="34" charset="0"/>
                          <a:ea typeface="Times New Roman"/>
                          <a:cs typeface="Arial" pitchFamily="34" charset="0"/>
                        </a:rPr>
                        <a:t>Apply</a:t>
                      </a:r>
                      <a:r>
                        <a:rPr lang="en-US" sz="1800" b="0" baseline="0" dirty="0" smtClean="0">
                          <a:latin typeface="Arial" pitchFamily="34" charset="0"/>
                          <a:ea typeface="Times New Roman"/>
                          <a:cs typeface="Arial" pitchFamily="34" charset="0"/>
                        </a:rPr>
                        <a:t> wheel indicators</a:t>
                      </a:r>
                      <a:endParaRPr lang="en-US" sz="1800" dirty="0" smtClean="0">
                        <a:latin typeface="Arial" pitchFamily="34" charset="0"/>
                        <a:ea typeface="Times New Roman"/>
                        <a:cs typeface="Arial" pitchFamily="34" charset="0"/>
                      </a:endParaRPr>
                    </a:p>
                    <a:p>
                      <a:pPr marL="0" marR="0">
                        <a:spcBef>
                          <a:spcPts val="0"/>
                        </a:spcBef>
                        <a:spcAft>
                          <a:spcPts val="0"/>
                        </a:spcAft>
                        <a:tabLst>
                          <a:tab pos="895350" algn="l"/>
                        </a:tabLst>
                      </a:pPr>
                      <a:endParaRPr lang="en-US" sz="1800" dirty="0">
                        <a:latin typeface="Arial" pitchFamily="34" charset="0"/>
                        <a:ea typeface="Times New Roman"/>
                        <a:cs typeface="Arial" pitchFamily="34" charset="0"/>
                      </a:endParaRPr>
                    </a:p>
                  </a:txBody>
                  <a:tcPr marL="42333" marR="42333" marT="0" marB="0">
                    <a:lnL>
                      <a:noFill/>
                    </a:lnL>
                    <a:lnR>
                      <a:noFill/>
                    </a:lnR>
                    <a:lnT>
                      <a:noFill/>
                    </a:lnT>
                    <a:lnB>
                      <a:noFill/>
                    </a:lnB>
                  </a:tcPr>
                </a:tc>
              </a:tr>
              <a:tr h="485007">
                <a:tc>
                  <a:txBody>
                    <a:bodyPr/>
                    <a:lstStyle/>
                    <a:p>
                      <a:pPr marL="0" marR="0">
                        <a:spcBef>
                          <a:spcPts val="0"/>
                        </a:spcBef>
                        <a:spcAft>
                          <a:spcPts val="0"/>
                        </a:spcAft>
                        <a:tabLst>
                          <a:tab pos="914400" algn="l"/>
                          <a:tab pos="1828800" algn="l"/>
                        </a:tabLst>
                      </a:pPr>
                      <a:r>
                        <a:rPr lang="en-US" sz="1800" b="1" dirty="0" smtClean="0">
                          <a:latin typeface="Arial" pitchFamily="34" charset="0"/>
                          <a:ea typeface="Times New Roman"/>
                          <a:cs typeface="Arial" pitchFamily="34" charset="0"/>
                        </a:rPr>
                        <a:t>CONDITION:</a:t>
                      </a:r>
                      <a:r>
                        <a:rPr lang="en-US" sz="1800" b="1" dirty="0">
                          <a:latin typeface="Arial" pitchFamily="34" charset="0"/>
                          <a:ea typeface="Times New Roman"/>
                          <a:cs typeface="Arial" pitchFamily="34" charset="0"/>
                        </a:rPr>
                        <a:t>	</a:t>
                      </a:r>
                      <a:r>
                        <a:rPr lang="en-US" sz="1800" dirty="0">
                          <a:latin typeface="Arial" pitchFamily="34" charset="0"/>
                          <a:ea typeface="Times New Roman"/>
                          <a:cs typeface="Arial" pitchFamily="34" charset="0"/>
                        </a:rPr>
                        <a:t>Given a classroom, maintenance bay, DVE, </a:t>
                      </a:r>
                    </a:p>
                    <a:p>
                      <a:pPr marL="1828800" marR="0" indent="0">
                        <a:spcBef>
                          <a:spcPts val="0"/>
                        </a:spcBef>
                        <a:spcAft>
                          <a:spcPts val="0"/>
                        </a:spcAft>
                        <a:tabLst>
                          <a:tab pos="1198563" algn="l"/>
                          <a:tab pos="1828800" algn="l"/>
                        </a:tabLst>
                      </a:pPr>
                      <a:r>
                        <a:rPr lang="en-US" sz="1800" dirty="0">
                          <a:latin typeface="Arial" pitchFamily="34" charset="0"/>
                          <a:ea typeface="Times New Roman"/>
                          <a:cs typeface="Arial" pitchFamily="34" charset="0"/>
                        </a:rPr>
                        <a:t> TM 11-5855-311-12&amp;P-2, </a:t>
                      </a:r>
                      <a:r>
                        <a:rPr lang="en-US" sz="1800" dirty="0" smtClean="0">
                          <a:latin typeface="Arial" pitchFamily="34" charset="0"/>
                          <a:ea typeface="Times New Roman"/>
                          <a:cs typeface="Arial" pitchFamily="34" charset="0"/>
                        </a:rPr>
                        <a:t>vehicle</a:t>
                      </a:r>
                      <a:endParaRPr lang="en-US" sz="1800" dirty="0">
                        <a:latin typeface="Arial" pitchFamily="34" charset="0"/>
                        <a:ea typeface="Times New Roman"/>
                        <a:cs typeface="Arial" pitchFamily="34" charset="0"/>
                      </a:endParaRPr>
                    </a:p>
                  </a:txBody>
                  <a:tcPr marL="42333" marR="42333" marT="0" marB="0">
                    <a:lnL>
                      <a:noFill/>
                    </a:lnL>
                    <a:lnR>
                      <a:noFill/>
                    </a:lnR>
                    <a:lnT>
                      <a:noFill/>
                    </a:lnT>
                    <a:lnB>
                      <a:noFill/>
                    </a:lnB>
                  </a:tcPr>
                </a:tc>
              </a:tr>
              <a:tr h="966980">
                <a:tc>
                  <a:txBody>
                    <a:bodyPr/>
                    <a:lstStyle/>
                    <a:p>
                      <a:pPr marL="0" marR="0" indent="-73025" defTabSz="914400">
                        <a:spcBef>
                          <a:spcPts val="0"/>
                        </a:spcBef>
                        <a:spcAft>
                          <a:spcPts val="0"/>
                        </a:spcAft>
                      </a:pPr>
                      <a:r>
                        <a:rPr lang="en-US" sz="1800" b="1" dirty="0" smtClean="0">
                          <a:latin typeface="Arial" pitchFamily="34" charset="0"/>
                          <a:ea typeface="Times New Roman"/>
                          <a:cs typeface="Arial" pitchFamily="34" charset="0"/>
                        </a:rPr>
                        <a:t>STANDARD:        </a:t>
                      </a:r>
                      <a:r>
                        <a:rPr lang="en-US" sz="1800" b="0" dirty="0" smtClean="0">
                          <a:latin typeface="Arial" pitchFamily="34" charset="0"/>
                          <a:ea typeface="Times New Roman"/>
                          <a:cs typeface="Arial" pitchFamily="34" charset="0"/>
                        </a:rPr>
                        <a:t>Apply </a:t>
                      </a:r>
                      <a:r>
                        <a:rPr lang="en-US" sz="1800" b="0" dirty="0" smtClean="0">
                          <a:latin typeface="Arial" pitchFamily="34" charset="0"/>
                          <a:ea typeface="Times New Roman"/>
                          <a:cs typeface="Arial" pitchFamily="34" charset="0"/>
                        </a:rPr>
                        <a:t>wheel indicators</a:t>
                      </a:r>
                      <a:r>
                        <a:rPr lang="en-US" sz="1800" b="0" baseline="0" dirty="0" smtClean="0">
                          <a:latin typeface="Arial" pitchFamily="34" charset="0"/>
                          <a:ea typeface="Times New Roman"/>
                          <a:cs typeface="Arial" pitchFamily="34" charset="0"/>
                        </a:rPr>
                        <a:t> on </a:t>
                      </a:r>
                      <a:r>
                        <a:rPr lang="en-US" sz="1800" dirty="0" smtClean="0">
                          <a:latin typeface="Arial" pitchFamily="34" charset="0"/>
                          <a:ea typeface="Times New Roman"/>
                          <a:cs typeface="Arial" pitchFamily="34" charset="0"/>
                        </a:rPr>
                        <a:t>the </a:t>
                      </a:r>
                      <a:r>
                        <a:rPr lang="en-US" sz="1800" dirty="0">
                          <a:latin typeface="Arial" pitchFamily="34" charset="0"/>
                          <a:ea typeface="Times New Roman"/>
                          <a:cs typeface="Arial" pitchFamily="34" charset="0"/>
                        </a:rPr>
                        <a:t>AN/VAS-5A </a:t>
                      </a:r>
                      <a:r>
                        <a:rPr lang="en-US" sz="1800" dirty="0" smtClean="0">
                          <a:latin typeface="Arial" pitchFamily="34" charset="0"/>
                          <a:ea typeface="Times New Roman"/>
                          <a:cs typeface="Arial" pitchFamily="34" charset="0"/>
                        </a:rPr>
                        <a:t>DVE IAW  </a:t>
                      </a:r>
                      <a:endParaRPr lang="en-US" sz="1800" dirty="0">
                        <a:latin typeface="Arial" pitchFamily="34" charset="0"/>
                        <a:ea typeface="Times New Roman"/>
                        <a:cs typeface="Arial" pitchFamily="34" charset="0"/>
                      </a:endParaRPr>
                    </a:p>
                    <a:p>
                      <a:pPr marL="0" marR="0" indent="1828800">
                        <a:spcBef>
                          <a:spcPts val="0"/>
                        </a:spcBef>
                        <a:spcAft>
                          <a:spcPts val="0"/>
                        </a:spcAft>
                        <a:tabLst>
                          <a:tab pos="1828800" algn="l"/>
                        </a:tabLst>
                      </a:pPr>
                      <a:r>
                        <a:rPr lang="en-US" sz="1800" dirty="0" smtClean="0">
                          <a:latin typeface="Arial" pitchFamily="34" charset="0"/>
                          <a:ea typeface="Times New Roman"/>
                          <a:cs typeface="Arial" pitchFamily="34" charset="0"/>
                        </a:rPr>
                        <a:t>the</a:t>
                      </a:r>
                      <a:r>
                        <a:rPr lang="en-US" sz="1800" baseline="0" dirty="0" smtClean="0">
                          <a:latin typeface="Arial" pitchFamily="34" charset="0"/>
                          <a:ea typeface="Times New Roman"/>
                          <a:cs typeface="Arial" pitchFamily="34" charset="0"/>
                        </a:rPr>
                        <a:t> w</a:t>
                      </a:r>
                      <a:r>
                        <a:rPr lang="en-US" sz="1800" dirty="0" smtClean="0">
                          <a:latin typeface="Arial" pitchFamily="34" charset="0"/>
                          <a:ea typeface="Times New Roman"/>
                          <a:cs typeface="Arial" pitchFamily="34" charset="0"/>
                        </a:rPr>
                        <a:t>heel indicator </a:t>
                      </a:r>
                      <a:r>
                        <a:rPr lang="en-US" sz="1800" dirty="0" smtClean="0">
                          <a:latin typeface="Arial" pitchFamily="34" charset="0"/>
                          <a:ea typeface="Times New Roman"/>
                          <a:cs typeface="Arial" pitchFamily="34" charset="0"/>
                        </a:rPr>
                        <a:t>TTP</a:t>
                      </a:r>
                      <a:endParaRPr lang="en-US" sz="1800" dirty="0">
                        <a:latin typeface="Arial" pitchFamily="34" charset="0"/>
                        <a:ea typeface="Times New Roman"/>
                        <a:cs typeface="Arial" pitchFamily="34" charset="0"/>
                      </a:endParaRPr>
                    </a:p>
                  </a:txBody>
                  <a:tcPr marL="42333" marR="42333" marT="0" marB="0" anchor="ctr">
                    <a:lnL>
                      <a:noFill/>
                    </a:lnL>
                    <a:lnR>
                      <a:noFill/>
                    </a:lnR>
                    <a:lnT>
                      <a:noFill/>
                    </a:lnT>
                    <a:lnB>
                      <a:noFill/>
                    </a:lnB>
                  </a:tcPr>
                </a:tc>
              </a:tr>
              <a:tr h="966980">
                <a:tc>
                  <a:txBody>
                    <a:bodyPr/>
                    <a:lstStyle/>
                    <a:p>
                      <a:pPr marL="0" marR="0" indent="898525">
                        <a:spcBef>
                          <a:spcPts val="0"/>
                        </a:spcBef>
                        <a:spcAft>
                          <a:spcPts val="0"/>
                        </a:spcAft>
                      </a:pPr>
                      <a:endParaRPr lang="en-US" sz="1800" dirty="0">
                        <a:latin typeface="Arial" pitchFamily="34" charset="0"/>
                        <a:ea typeface="Times New Roman"/>
                        <a:cs typeface="Arial" pitchFamily="34" charset="0"/>
                      </a:endParaRPr>
                    </a:p>
                  </a:txBody>
                  <a:tcPr marL="42333" marR="42333" marT="0" marB="0" anchor="ctr">
                    <a:lnL>
                      <a:noFill/>
                    </a:lnL>
                    <a:lnR>
                      <a:noFill/>
                    </a:lnR>
                    <a:lnT>
                      <a:noFill/>
                    </a:lnT>
                    <a:lnB>
                      <a:noFill/>
                    </a:lnB>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79</a:t>
            </a:fld>
            <a:endParaRPr lang="en-US" dirty="0"/>
          </a:p>
        </p:txBody>
      </p:sp>
      <p:pic>
        <p:nvPicPr>
          <p:cNvPr id="4" name="Picture 3" descr="New System Pics 085"/>
          <p:cNvPicPr>
            <a:picLocks noChangeAspect="1" noChangeArrowheads="1"/>
          </p:cNvPicPr>
          <p:nvPr/>
        </p:nvPicPr>
        <p:blipFill>
          <a:blip r:embed="rId2" cstate="print"/>
          <a:srcRect/>
          <a:stretch>
            <a:fillRect/>
          </a:stretch>
        </p:blipFill>
        <p:spPr bwMode="auto">
          <a:xfrm>
            <a:off x="757238" y="1600200"/>
            <a:ext cx="7620000" cy="5029200"/>
          </a:xfrm>
          <a:prstGeom prst="rect">
            <a:avLst/>
          </a:prstGeom>
          <a:noFill/>
          <a:ln w="9525">
            <a:noFill/>
            <a:miter lim="800000"/>
            <a:headEnd/>
            <a:tailEnd/>
          </a:ln>
        </p:spPr>
      </p:pic>
      <p:sp>
        <p:nvSpPr>
          <p:cNvPr id="5" name="Rectangle 4"/>
          <p:cNvSpPr/>
          <p:nvPr/>
        </p:nvSpPr>
        <p:spPr>
          <a:xfrm>
            <a:off x="2286000" y="2967335"/>
            <a:ext cx="4572000" cy="923330"/>
          </a:xfrm>
          <a:prstGeom prst="rect">
            <a:avLst/>
          </a:prstGeom>
          <a:solidFill>
            <a:schemeClr val="bg1">
              <a:lumMod val="75000"/>
            </a:schemeClr>
          </a:solidFill>
        </p:spPr>
        <p:txBody>
          <a:bodyPr>
            <a:spAutoFit/>
          </a:bodyPr>
          <a:lstStyle/>
          <a:p>
            <a:pPr algn="ctr">
              <a:spcBef>
                <a:spcPct val="20000"/>
              </a:spcBef>
              <a:buClr>
                <a:srgbClr val="F9F9F9"/>
              </a:buClr>
              <a:buSzPct val="65000"/>
              <a:buFont typeface="Wingdings 2" pitchFamily="18" charset="2"/>
              <a:buNone/>
            </a:pPr>
            <a:r>
              <a:rPr lang="en-US" b="1" dirty="0" smtClean="0">
                <a:latin typeface="Arial" pitchFamily="34" charset="0"/>
                <a:cs typeface="Arial" pitchFamily="34" charset="0"/>
              </a:rPr>
              <a:t>Guide dots indicate the location of the vehicle’s wheels &amp; the center of the vehicle on the DCM.</a:t>
            </a:r>
            <a:endParaRPr lang="en-US" b="1" dirty="0">
              <a:latin typeface="Arial" pitchFamily="34" charset="0"/>
              <a:cs typeface="Arial" pitchFamily="34" charset="0"/>
            </a:endParaRPr>
          </a:p>
        </p:txBody>
      </p:sp>
      <p:sp>
        <p:nvSpPr>
          <p:cNvPr id="8" name="Oval 12"/>
          <p:cNvSpPr>
            <a:spLocks noChangeArrowheads="1"/>
          </p:cNvSpPr>
          <p:nvPr/>
        </p:nvSpPr>
        <p:spPr bwMode="auto">
          <a:xfrm>
            <a:off x="1371600" y="5867400"/>
            <a:ext cx="6400800" cy="762000"/>
          </a:xfrm>
          <a:prstGeom prst="ellipse">
            <a:avLst/>
          </a:prstGeom>
          <a:noFill/>
          <a:ln w="57150">
            <a:solidFill>
              <a:srgbClr val="FFFF00"/>
            </a:solidFill>
            <a:round/>
            <a:headEnd/>
            <a:tailEnd/>
          </a:ln>
        </p:spPr>
        <p:txBody>
          <a:bodyPr wrap="none" anchor="ctr"/>
          <a:lstStyle/>
          <a:p>
            <a:endParaRPr lang="en-US" dirty="0"/>
          </a:p>
        </p:txBody>
      </p:sp>
      <p:sp>
        <p:nvSpPr>
          <p:cNvPr id="9" name="Rectangle 8"/>
          <p:cNvSpPr/>
          <p:nvPr/>
        </p:nvSpPr>
        <p:spPr>
          <a:xfrm>
            <a:off x="1600200" y="4687669"/>
            <a:ext cx="1676400" cy="646331"/>
          </a:xfrm>
          <a:prstGeom prst="rect">
            <a:avLst/>
          </a:prstGeom>
          <a:solidFill>
            <a:schemeClr val="bg1">
              <a:lumMod val="75000"/>
            </a:schemeClr>
          </a:solidFill>
        </p:spPr>
        <p:txBody>
          <a:bodyPr wrap="square">
            <a:spAutoFit/>
          </a:bodyPr>
          <a:lstStyle/>
          <a:p>
            <a:pPr algn="ctr"/>
            <a:r>
              <a:rPr lang="en-US" b="1" dirty="0" smtClean="0">
                <a:latin typeface="Arial" pitchFamily="34" charset="0"/>
                <a:cs typeface="Arial" pitchFamily="34" charset="0"/>
              </a:rPr>
              <a:t>Outside edge</a:t>
            </a:r>
          </a:p>
          <a:p>
            <a:pPr algn="ctr"/>
            <a:r>
              <a:rPr lang="en-US" b="1" dirty="0" smtClean="0">
                <a:latin typeface="Arial" pitchFamily="34" charset="0"/>
                <a:cs typeface="Arial" pitchFamily="34" charset="0"/>
              </a:rPr>
              <a:t>of left wheel</a:t>
            </a:r>
            <a:endParaRPr lang="en-US" b="1" dirty="0">
              <a:latin typeface="Arial" pitchFamily="34" charset="0"/>
              <a:cs typeface="Arial" pitchFamily="34" charset="0"/>
            </a:endParaRPr>
          </a:p>
        </p:txBody>
      </p:sp>
      <p:sp>
        <p:nvSpPr>
          <p:cNvPr id="10" name="Rectangle 9"/>
          <p:cNvSpPr/>
          <p:nvPr/>
        </p:nvSpPr>
        <p:spPr>
          <a:xfrm>
            <a:off x="3606843" y="4812268"/>
            <a:ext cx="2044149" cy="369332"/>
          </a:xfrm>
          <a:prstGeom prst="rect">
            <a:avLst/>
          </a:prstGeom>
          <a:solidFill>
            <a:schemeClr val="bg1">
              <a:lumMod val="75000"/>
            </a:schemeClr>
          </a:solidFill>
        </p:spPr>
        <p:txBody>
          <a:bodyPr wrap="none">
            <a:spAutoFit/>
          </a:bodyPr>
          <a:lstStyle/>
          <a:p>
            <a:pPr algn="ctr"/>
            <a:r>
              <a:rPr lang="en-US" b="1" dirty="0" smtClean="0">
                <a:latin typeface="Arial" pitchFamily="34" charset="0"/>
                <a:cs typeface="Arial" pitchFamily="34" charset="0"/>
              </a:rPr>
              <a:t>Center of vehicle</a:t>
            </a:r>
            <a:endParaRPr lang="en-US" b="1" dirty="0">
              <a:latin typeface="Arial" pitchFamily="34" charset="0"/>
              <a:cs typeface="Arial" pitchFamily="34" charset="0"/>
            </a:endParaRPr>
          </a:p>
        </p:txBody>
      </p:sp>
      <p:sp>
        <p:nvSpPr>
          <p:cNvPr id="11" name="Rectangle 10"/>
          <p:cNvSpPr/>
          <p:nvPr/>
        </p:nvSpPr>
        <p:spPr>
          <a:xfrm>
            <a:off x="5867400" y="4687669"/>
            <a:ext cx="1752600" cy="646331"/>
          </a:xfrm>
          <a:prstGeom prst="rect">
            <a:avLst/>
          </a:prstGeom>
          <a:solidFill>
            <a:schemeClr val="bg1">
              <a:lumMod val="75000"/>
            </a:schemeClr>
          </a:solidFill>
        </p:spPr>
        <p:txBody>
          <a:bodyPr wrap="square">
            <a:spAutoFit/>
          </a:bodyPr>
          <a:lstStyle/>
          <a:p>
            <a:pPr algn="ctr"/>
            <a:r>
              <a:rPr lang="en-US" b="1" dirty="0" smtClean="0">
                <a:latin typeface="Arial" pitchFamily="34" charset="0"/>
                <a:cs typeface="Arial" pitchFamily="34" charset="0"/>
              </a:rPr>
              <a:t>Outside edge</a:t>
            </a:r>
          </a:p>
          <a:p>
            <a:pPr algn="ctr"/>
            <a:r>
              <a:rPr lang="en-US" b="1" dirty="0" smtClean="0">
                <a:latin typeface="Arial" pitchFamily="34" charset="0"/>
                <a:cs typeface="Arial" pitchFamily="34" charset="0"/>
              </a:rPr>
              <a:t>of right wheel</a:t>
            </a:r>
            <a:endParaRPr lang="en-US" b="1" dirty="0">
              <a:latin typeface="Arial" pitchFamily="34" charset="0"/>
              <a:cs typeface="Arial" pitchFamily="34" charset="0"/>
            </a:endParaRPr>
          </a:p>
        </p:txBody>
      </p:sp>
      <p:cxnSp>
        <p:nvCxnSpPr>
          <p:cNvPr id="12" name="Straight Arrow Connector 11"/>
          <p:cNvCxnSpPr/>
          <p:nvPr/>
        </p:nvCxnSpPr>
        <p:spPr>
          <a:xfrm>
            <a:off x="2209800" y="5334002"/>
            <a:ext cx="1" cy="91439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2"/>
          </p:cNvCxnSpPr>
          <p:nvPr/>
        </p:nvCxnSpPr>
        <p:spPr>
          <a:xfrm>
            <a:off x="4628918" y="5181600"/>
            <a:ext cx="19282" cy="10668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781800" y="5334000"/>
            <a:ext cx="304800"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084984" y="762000"/>
            <a:ext cx="3082896" cy="369332"/>
          </a:xfrm>
          <a:prstGeom prst="rect">
            <a:avLst/>
          </a:prstGeom>
        </p:spPr>
        <p:txBody>
          <a:bodyPr wrap="none">
            <a:spAutoFit/>
          </a:bodyPr>
          <a:lstStyle/>
          <a:p>
            <a:pPr algn="ctr" fontAlgn="auto">
              <a:spcAft>
                <a:spcPts val="0"/>
              </a:spcAft>
              <a:defRPr/>
            </a:pPr>
            <a:r>
              <a:rPr lang="en-US" b="1" dirty="0" smtClean="0">
                <a:ln w="6350">
                  <a:noFill/>
                </a:ln>
                <a:latin typeface="Arial" pitchFamily="34" charset="0"/>
                <a:cs typeface="Arial" pitchFamily="34" charset="0"/>
              </a:rPr>
              <a:t>Applying Wheel Indicators</a:t>
            </a:r>
            <a:endParaRPr lang="en-US" b="1" dirty="0">
              <a:ln w="6350">
                <a:noFill/>
              </a:ln>
              <a:latin typeface="Arial" pitchFamily="34" charset="0"/>
              <a:cs typeface="Arial" pitchFamily="34" charset="0"/>
            </a:endParaRPr>
          </a:p>
        </p:txBody>
      </p:sp>
      <p:sp>
        <p:nvSpPr>
          <p:cNvPr id="15" name="TextBox 14"/>
          <p:cNvSpPr txBox="1"/>
          <p:nvPr/>
        </p:nvSpPr>
        <p:spPr>
          <a:xfrm>
            <a:off x="4071154" y="1219200"/>
            <a:ext cx="1338828" cy="369332"/>
          </a:xfrm>
          <a:prstGeom prst="rect">
            <a:avLst/>
          </a:prstGeom>
          <a:noFill/>
        </p:spPr>
        <p:txBody>
          <a:bodyPr wrap="none" rtlCol="0">
            <a:spAutoFit/>
          </a:bodyPr>
          <a:lstStyle/>
          <a:p>
            <a:pPr algn="ctr"/>
            <a:r>
              <a:rPr lang="en-US" dirty="0" smtClean="0"/>
              <a:t>Guide Dots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8</a:t>
            </a:fld>
            <a:endParaRPr lang="en-US" dirty="0"/>
          </a:p>
        </p:txBody>
      </p:sp>
      <p:sp>
        <p:nvSpPr>
          <p:cNvPr id="4" name="Rectangle 3"/>
          <p:cNvSpPr/>
          <p:nvPr/>
        </p:nvSpPr>
        <p:spPr>
          <a:xfrm>
            <a:off x="457200" y="2287012"/>
            <a:ext cx="8229600" cy="3046988"/>
          </a:xfrm>
          <a:prstGeom prst="rect">
            <a:avLst/>
          </a:prstGeom>
        </p:spPr>
        <p:txBody>
          <a:bodyPr wrap="square">
            <a:spAutoFit/>
          </a:bodyPr>
          <a:lstStyle/>
          <a:p>
            <a:pPr marL="228600" indent="-228600" defTabSz="114300">
              <a:buFont typeface="Wingdings 2" pitchFamily="18" charset="2"/>
              <a:buNone/>
              <a:tabLst>
                <a:tab pos="685800" algn="l"/>
              </a:tabLst>
              <a:defRPr/>
            </a:pPr>
            <a:r>
              <a:rPr lang="en-US" b="1" dirty="0" smtClean="0">
                <a:latin typeface="Arial" pitchFamily="34" charset="0"/>
                <a:cs typeface="Arial" pitchFamily="34" charset="0"/>
              </a:rPr>
              <a:t>Before operating the vehicle ensure the following:</a:t>
            </a:r>
          </a:p>
          <a:p>
            <a:pPr marL="228600" indent="-228600" defTabSz="114300">
              <a:buFont typeface="Wingdings 2" pitchFamily="18" charset="2"/>
              <a:buNone/>
              <a:tabLst>
                <a:tab pos="685800" algn="l"/>
              </a:tabLst>
              <a:defRPr/>
            </a:pPr>
            <a:endParaRPr lang="en-US" dirty="0" smtClean="0">
              <a:latin typeface="Arial" pitchFamily="34" charset="0"/>
              <a:cs typeface="Arial" pitchFamily="34" charset="0"/>
            </a:endParaRPr>
          </a:p>
          <a:p>
            <a:pPr marL="280988" indent="-280988" defTabSz="114300">
              <a:buFont typeface="Arial" pitchFamily="34" charset="0"/>
              <a:buChar char="•"/>
              <a:tabLst>
                <a:tab pos="914400" algn="l"/>
              </a:tabLst>
              <a:defRPr/>
            </a:pPr>
            <a:r>
              <a:rPr lang="en-US" dirty="0" smtClean="0">
                <a:latin typeface="Arial" pitchFamily="34" charset="0"/>
                <a:cs typeface="Arial" pitchFamily="34" charset="0"/>
              </a:rPr>
              <a:t>Ballistic Helmets will be worn by all occupants at 	all times while operating vehicles</a:t>
            </a:r>
          </a:p>
          <a:p>
            <a:pPr marL="280988" lvl="1" indent="-280988" defTabSz="114300">
              <a:spcBef>
                <a:spcPts val="1200"/>
              </a:spcBef>
              <a:buSzPct val="100000"/>
              <a:buFont typeface="Arial" pitchFamily="34" charset="0"/>
              <a:buChar char="•"/>
              <a:tabLst>
                <a:tab pos="914400" algn="l"/>
              </a:tabLst>
              <a:defRPr/>
            </a:pPr>
            <a:r>
              <a:rPr lang="en-US" dirty="0" smtClean="0">
                <a:latin typeface="Arial" pitchFamily="34" charset="0"/>
                <a:cs typeface="Arial" pitchFamily="34" charset="0"/>
              </a:rPr>
              <a:t>Verify DVE azimuth	 on the DCM is set at 0º and elevation indicator is between 0º and -12°</a:t>
            </a:r>
          </a:p>
          <a:p>
            <a:pPr marL="280988" lvl="1" indent="-280988" defTabSz="114300">
              <a:spcBef>
                <a:spcPts val="1200"/>
              </a:spcBef>
              <a:buSzPct val="100000"/>
              <a:buFont typeface="Arial" pitchFamily="34" charset="0"/>
              <a:buChar char="•"/>
              <a:tabLst>
                <a:tab pos="914400" algn="l"/>
              </a:tabLst>
              <a:defRPr/>
            </a:pPr>
            <a:r>
              <a:rPr lang="en-US" dirty="0" smtClean="0">
                <a:latin typeface="Arial" pitchFamily="34" charset="0"/>
                <a:cs typeface="Arial" pitchFamily="34" charset="0"/>
              </a:rPr>
              <a:t>Ensure locking knob teeth on the DCM mount are fully engaged.  Failure to do so may cause injury to personnel</a:t>
            </a:r>
          </a:p>
          <a:p>
            <a:pPr marL="168275" lvl="1" indent="-168275" defTabSz="114300">
              <a:spcBef>
                <a:spcPts val="1200"/>
              </a:spcBef>
              <a:buSzPct val="100000"/>
              <a:buFont typeface="Arial" pitchFamily="34" charset="0"/>
              <a:buChar char="•"/>
              <a:tabLst>
                <a:tab pos="914400" algn="l"/>
              </a:tabLst>
              <a:defRPr/>
            </a:pPr>
            <a:r>
              <a:rPr lang="en-US" dirty="0" smtClean="0">
                <a:latin typeface="Arial" pitchFamily="34" charset="0"/>
                <a:cs typeface="Arial" pitchFamily="34" charset="0"/>
              </a:rPr>
              <a:t>  Adjust vehicle seat if possible (screen should be at eye level)</a:t>
            </a:r>
            <a:endParaRPr lang="en-US" dirty="0">
              <a:latin typeface="Arial" pitchFamily="34" charset="0"/>
              <a:cs typeface="Arial" pitchFamily="34" charset="0"/>
            </a:endParaRPr>
          </a:p>
        </p:txBody>
      </p:sp>
      <p:sp>
        <p:nvSpPr>
          <p:cNvPr id="5" name="Rectangle 4"/>
          <p:cNvSpPr/>
          <p:nvPr/>
        </p:nvSpPr>
        <p:spPr>
          <a:xfrm>
            <a:off x="3492216" y="1611868"/>
            <a:ext cx="2159566" cy="369332"/>
          </a:xfrm>
          <a:prstGeom prst="rect">
            <a:avLst/>
          </a:prstGeom>
        </p:spPr>
        <p:txBody>
          <a:bodyPr wrap="none">
            <a:spAutoFit/>
          </a:bodyPr>
          <a:lstStyle/>
          <a:p>
            <a:pPr algn="ctr" fontAlgn="auto">
              <a:spcAft>
                <a:spcPts val="0"/>
              </a:spcAft>
              <a:defRPr/>
            </a:pPr>
            <a:r>
              <a:rPr lang="en-US" dirty="0" smtClean="0">
                <a:ln w="6350">
                  <a:noFill/>
                </a:ln>
                <a:latin typeface="Arial" pitchFamily="34" charset="0"/>
                <a:cs typeface="Arial" pitchFamily="34" charset="0"/>
              </a:rPr>
              <a:t>Operational </a:t>
            </a:r>
            <a:r>
              <a:rPr lang="en-US" dirty="0" smtClean="0">
                <a:ln w="6350">
                  <a:noFill/>
                </a:ln>
                <a:latin typeface="Arial" pitchFamily="34" charset="0"/>
                <a:cs typeface="Arial" pitchFamily="34" charset="0"/>
              </a:rPr>
              <a:t>(cont.)</a:t>
            </a:r>
            <a:endParaRPr lang="en-US" dirty="0">
              <a:ln w="6350">
                <a:noFill/>
              </a:ln>
              <a:latin typeface="Arial" pitchFamily="34" charset="0"/>
              <a:cs typeface="Arial" pitchFamily="34" charset="0"/>
            </a:endParaRPr>
          </a:p>
        </p:txBody>
      </p:sp>
      <p:sp>
        <p:nvSpPr>
          <p:cNvPr id="6" name="Rectangle 5"/>
          <p:cNvSpPr/>
          <p:nvPr/>
        </p:nvSpPr>
        <p:spPr>
          <a:xfrm>
            <a:off x="3050089" y="1078468"/>
            <a:ext cx="3198311" cy="369332"/>
          </a:xfrm>
          <a:prstGeom prst="rect">
            <a:avLst/>
          </a:prstGeom>
        </p:spPr>
        <p:txBody>
          <a:bodyPr wrap="none">
            <a:spAutoFit/>
          </a:bodyPr>
          <a:lstStyle/>
          <a:p>
            <a:r>
              <a:rPr lang="en-US" b="1" dirty="0" smtClean="0">
                <a:latin typeface="Arial" pitchFamily="34" charset="0"/>
                <a:cs typeface="Arial" pitchFamily="34" charset="0"/>
              </a:rPr>
              <a:t>General Safety Information </a:t>
            </a:r>
            <a:endParaRPr lang="en-US" b="1"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80</a:t>
            </a:fld>
            <a:endParaRPr lang="en-US" dirty="0"/>
          </a:p>
        </p:txBody>
      </p:sp>
      <p:pic>
        <p:nvPicPr>
          <p:cNvPr id="4" name="Picture 3" descr="New System Pics 040"/>
          <p:cNvPicPr>
            <a:picLocks noChangeAspect="1" noChangeArrowheads="1"/>
          </p:cNvPicPr>
          <p:nvPr/>
        </p:nvPicPr>
        <p:blipFill>
          <a:blip r:embed="rId2" cstate="print"/>
          <a:srcRect/>
          <a:stretch>
            <a:fillRect/>
          </a:stretch>
        </p:blipFill>
        <p:spPr bwMode="auto">
          <a:xfrm>
            <a:off x="914400" y="1828800"/>
            <a:ext cx="7391400" cy="4781550"/>
          </a:xfrm>
          <a:prstGeom prst="rect">
            <a:avLst/>
          </a:prstGeom>
          <a:noFill/>
          <a:ln w="9525">
            <a:noFill/>
            <a:miter lim="800000"/>
            <a:headEnd/>
            <a:tailEnd/>
          </a:ln>
        </p:spPr>
      </p:pic>
      <p:grpSp>
        <p:nvGrpSpPr>
          <p:cNvPr id="5" name="Group 4"/>
          <p:cNvGrpSpPr/>
          <p:nvPr/>
        </p:nvGrpSpPr>
        <p:grpSpPr>
          <a:xfrm>
            <a:off x="4267200" y="2667000"/>
            <a:ext cx="914400" cy="3200400"/>
            <a:chOff x="4267200" y="2286000"/>
            <a:chExt cx="914400" cy="3581400"/>
          </a:xfrm>
        </p:grpSpPr>
        <p:sp>
          <p:nvSpPr>
            <p:cNvPr id="6" name="Oval 4"/>
            <p:cNvSpPr>
              <a:spLocks noChangeArrowheads="1"/>
            </p:cNvSpPr>
            <p:nvPr/>
          </p:nvSpPr>
          <p:spPr bwMode="auto">
            <a:xfrm>
              <a:off x="4267200" y="5029200"/>
              <a:ext cx="914400" cy="838200"/>
            </a:xfrm>
            <a:prstGeom prst="ellipse">
              <a:avLst/>
            </a:prstGeom>
            <a:noFill/>
            <a:ln w="38100">
              <a:solidFill>
                <a:srgbClr val="FFFF00"/>
              </a:solidFill>
              <a:round/>
              <a:headEnd/>
              <a:tailEnd/>
            </a:ln>
          </p:spPr>
          <p:txBody>
            <a:bodyPr wrap="none" anchor="ctr"/>
            <a:lstStyle/>
            <a:p>
              <a:endParaRPr lang="en-US" dirty="0"/>
            </a:p>
          </p:txBody>
        </p:sp>
        <p:sp>
          <p:nvSpPr>
            <p:cNvPr id="7" name="Line 6"/>
            <p:cNvSpPr>
              <a:spLocks noChangeShapeType="1"/>
            </p:cNvSpPr>
            <p:nvPr/>
          </p:nvSpPr>
          <p:spPr bwMode="auto">
            <a:xfrm>
              <a:off x="4724400" y="2286000"/>
              <a:ext cx="0" cy="3200400"/>
            </a:xfrm>
            <a:prstGeom prst="line">
              <a:avLst/>
            </a:prstGeom>
            <a:noFill/>
            <a:ln w="38100">
              <a:solidFill>
                <a:srgbClr val="FFFF00"/>
              </a:solidFill>
              <a:prstDash val="dash"/>
              <a:round/>
              <a:headEnd/>
              <a:tailEnd/>
            </a:ln>
          </p:spPr>
          <p:txBody>
            <a:bodyPr/>
            <a:lstStyle/>
            <a:p>
              <a:endParaRPr lang="en-US" dirty="0"/>
            </a:p>
          </p:txBody>
        </p:sp>
      </p:grpSp>
      <p:sp>
        <p:nvSpPr>
          <p:cNvPr id="8" name="Rectangle 7"/>
          <p:cNvSpPr/>
          <p:nvPr/>
        </p:nvSpPr>
        <p:spPr>
          <a:xfrm>
            <a:off x="1219200" y="4334470"/>
            <a:ext cx="2667000" cy="923330"/>
          </a:xfrm>
          <a:prstGeom prst="rect">
            <a:avLst/>
          </a:prstGeom>
          <a:solidFill>
            <a:schemeClr val="bg1">
              <a:lumMod val="75000"/>
            </a:schemeClr>
          </a:solidFill>
        </p:spPr>
        <p:txBody>
          <a:bodyPr wrap="square">
            <a:spAutoFit/>
          </a:bodyPr>
          <a:lstStyle/>
          <a:p>
            <a:pPr>
              <a:defRPr/>
            </a:pPr>
            <a:r>
              <a:rPr lang="en-US" dirty="0" smtClean="0">
                <a:latin typeface="Arial" pitchFamily="34" charset="0"/>
                <a:cs typeface="Arial" pitchFamily="34" charset="0"/>
              </a:rPr>
              <a:t>Place dot on individual’s</a:t>
            </a:r>
          </a:p>
          <a:p>
            <a:pPr>
              <a:defRPr/>
            </a:pPr>
            <a:r>
              <a:rPr lang="en-US" dirty="0" smtClean="0">
                <a:latin typeface="Arial" pitchFamily="34" charset="0"/>
                <a:cs typeface="Arial" pitchFamily="34" charset="0"/>
              </a:rPr>
              <a:t> gig-line at the bottom edge of screen</a:t>
            </a:r>
            <a:endParaRPr lang="en-US" dirty="0">
              <a:latin typeface="Arial" pitchFamily="34" charset="0"/>
              <a:cs typeface="Arial" pitchFamily="34" charset="0"/>
            </a:endParaRPr>
          </a:p>
        </p:txBody>
      </p:sp>
      <p:sp>
        <p:nvSpPr>
          <p:cNvPr id="9" name="Rectangle 8"/>
          <p:cNvSpPr/>
          <p:nvPr/>
        </p:nvSpPr>
        <p:spPr>
          <a:xfrm>
            <a:off x="5638800" y="4334470"/>
            <a:ext cx="2362200" cy="923330"/>
          </a:xfrm>
          <a:prstGeom prst="rect">
            <a:avLst/>
          </a:prstGeom>
          <a:solidFill>
            <a:schemeClr val="bg1">
              <a:lumMod val="75000"/>
            </a:schemeClr>
          </a:solidFill>
        </p:spPr>
        <p:txBody>
          <a:bodyPr wrap="square">
            <a:spAutoFit/>
          </a:bodyPr>
          <a:lstStyle/>
          <a:p>
            <a:pPr>
              <a:defRPr/>
            </a:pPr>
            <a:r>
              <a:rPr lang="en-US" dirty="0" smtClean="0">
                <a:latin typeface="Arial" pitchFamily="34" charset="0"/>
                <a:cs typeface="Arial" pitchFamily="34" charset="0"/>
              </a:rPr>
              <a:t>This dot indicates the </a:t>
            </a:r>
            <a:r>
              <a:rPr lang="en-US" u="sng" dirty="0" smtClean="0">
                <a:latin typeface="Arial" pitchFamily="34" charset="0"/>
                <a:cs typeface="Arial" pitchFamily="34" charset="0"/>
              </a:rPr>
              <a:t>centerline</a:t>
            </a:r>
            <a:r>
              <a:rPr lang="en-US" dirty="0" smtClean="0">
                <a:latin typeface="Arial" pitchFamily="34" charset="0"/>
                <a:cs typeface="Arial" pitchFamily="34" charset="0"/>
              </a:rPr>
              <a:t> of your vehicle.</a:t>
            </a:r>
            <a:endParaRPr lang="en-US" dirty="0">
              <a:latin typeface="Arial" pitchFamily="34" charset="0"/>
              <a:cs typeface="Arial" pitchFamily="34" charset="0"/>
            </a:endParaRPr>
          </a:p>
        </p:txBody>
      </p:sp>
      <p:cxnSp>
        <p:nvCxnSpPr>
          <p:cNvPr id="10" name="Straight Arrow Connector 9"/>
          <p:cNvCxnSpPr>
            <a:endCxn id="7" idx="1"/>
          </p:cNvCxnSpPr>
          <p:nvPr/>
        </p:nvCxnSpPr>
        <p:spPr>
          <a:xfrm>
            <a:off x="3886200" y="4800600"/>
            <a:ext cx="838200" cy="7263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724400" y="4800600"/>
            <a:ext cx="914400" cy="73079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030552" y="914400"/>
            <a:ext cx="3082896" cy="369332"/>
          </a:xfrm>
          <a:prstGeom prst="rect">
            <a:avLst/>
          </a:prstGeom>
        </p:spPr>
        <p:txBody>
          <a:bodyPr wrap="none">
            <a:spAutoFit/>
          </a:bodyPr>
          <a:lstStyle/>
          <a:p>
            <a:pPr algn="ctr" fontAlgn="auto">
              <a:spcAft>
                <a:spcPts val="0"/>
              </a:spcAft>
              <a:defRPr/>
            </a:pPr>
            <a:r>
              <a:rPr lang="en-US" b="1" dirty="0" smtClean="0">
                <a:ln w="6350">
                  <a:noFill/>
                </a:ln>
                <a:latin typeface="Arial" pitchFamily="34" charset="0"/>
                <a:cs typeface="Arial" pitchFamily="34" charset="0"/>
              </a:rPr>
              <a:t>Applying Wheel Indicators</a:t>
            </a:r>
            <a:endParaRPr lang="en-US" b="1" dirty="0">
              <a:ln w="6350">
                <a:noFill/>
              </a:ln>
              <a:latin typeface="Arial" pitchFamily="34" charset="0"/>
              <a:cs typeface="Arial" pitchFamily="34" charset="0"/>
            </a:endParaRPr>
          </a:p>
        </p:txBody>
      </p:sp>
      <p:sp>
        <p:nvSpPr>
          <p:cNvPr id="17" name="Rectangle 16"/>
          <p:cNvSpPr/>
          <p:nvPr/>
        </p:nvSpPr>
        <p:spPr>
          <a:xfrm>
            <a:off x="4077783" y="1447800"/>
            <a:ext cx="1300356" cy="369332"/>
          </a:xfrm>
          <a:prstGeom prst="rect">
            <a:avLst/>
          </a:prstGeom>
        </p:spPr>
        <p:txBody>
          <a:bodyPr wrap="none">
            <a:spAutoFit/>
          </a:bodyPr>
          <a:lstStyle/>
          <a:p>
            <a:pPr algn="ctr" fontAlgn="auto">
              <a:spcAft>
                <a:spcPts val="0"/>
              </a:spcAft>
              <a:defRPr/>
            </a:pPr>
            <a:r>
              <a:rPr lang="en-US" dirty="0" smtClean="0">
                <a:ln w="6350">
                  <a:noFill/>
                </a:ln>
                <a:latin typeface="Arial" pitchFamily="34" charset="0"/>
                <a:cs typeface="Arial" pitchFamily="34" charset="0"/>
              </a:rPr>
              <a:t>Center Dot</a:t>
            </a:r>
            <a:endParaRPr lang="en-US" dirty="0">
              <a:ln w="6350">
                <a:noFill/>
              </a:ln>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81</a:t>
            </a:fld>
            <a:endParaRPr lang="en-US" dirty="0"/>
          </a:p>
        </p:txBody>
      </p:sp>
      <p:grpSp>
        <p:nvGrpSpPr>
          <p:cNvPr id="4" name="Group 3"/>
          <p:cNvGrpSpPr/>
          <p:nvPr/>
        </p:nvGrpSpPr>
        <p:grpSpPr>
          <a:xfrm>
            <a:off x="381000" y="1752600"/>
            <a:ext cx="2286000" cy="2667000"/>
            <a:chOff x="381000" y="914400"/>
            <a:chExt cx="3733800" cy="5257800"/>
          </a:xfrm>
        </p:grpSpPr>
        <p:pic>
          <p:nvPicPr>
            <p:cNvPr id="5" name="Picture 6" descr="100_0318"/>
            <p:cNvPicPr>
              <a:picLocks noChangeAspect="1" noChangeArrowheads="1"/>
            </p:cNvPicPr>
            <p:nvPr/>
          </p:nvPicPr>
          <p:blipFill>
            <a:blip r:embed="rId2" cstate="print"/>
            <a:srcRect t="-729" r="-20" b="12"/>
            <a:stretch>
              <a:fillRect/>
            </a:stretch>
          </p:blipFill>
          <p:spPr bwMode="auto">
            <a:xfrm>
              <a:off x="381000" y="914400"/>
              <a:ext cx="3733800" cy="5257800"/>
            </a:xfrm>
            <a:prstGeom prst="rect">
              <a:avLst/>
            </a:prstGeom>
            <a:noFill/>
            <a:ln w="9525">
              <a:noFill/>
              <a:miter lim="800000"/>
              <a:headEnd/>
              <a:tailEnd/>
            </a:ln>
          </p:spPr>
        </p:pic>
        <p:sp>
          <p:nvSpPr>
            <p:cNvPr id="6" name="Line 7"/>
            <p:cNvSpPr>
              <a:spLocks noChangeShapeType="1"/>
            </p:cNvSpPr>
            <p:nvPr/>
          </p:nvSpPr>
          <p:spPr bwMode="auto">
            <a:xfrm flipH="1">
              <a:off x="2514599" y="4114799"/>
              <a:ext cx="838199" cy="1191125"/>
            </a:xfrm>
            <a:prstGeom prst="line">
              <a:avLst/>
            </a:prstGeom>
            <a:noFill/>
            <a:ln w="38100">
              <a:solidFill>
                <a:srgbClr val="FFFF00"/>
              </a:solidFill>
              <a:round/>
              <a:headEnd/>
              <a:tailEnd/>
            </a:ln>
            <a:effectLst>
              <a:prstShdw prst="shdw17" dist="17961" dir="2700000">
                <a:srgbClr val="999900"/>
              </a:prstShdw>
            </a:effectLst>
          </p:spPr>
          <p:txBody>
            <a:bodyPr/>
            <a:lstStyle/>
            <a:p>
              <a:endParaRPr lang="en-US" dirty="0"/>
            </a:p>
          </p:txBody>
        </p:sp>
        <p:sp>
          <p:nvSpPr>
            <p:cNvPr id="7" name="Line 7"/>
            <p:cNvSpPr>
              <a:spLocks noChangeShapeType="1"/>
            </p:cNvSpPr>
            <p:nvPr/>
          </p:nvSpPr>
          <p:spPr bwMode="auto">
            <a:xfrm flipH="1">
              <a:off x="1913466" y="5791200"/>
              <a:ext cx="268111" cy="381000"/>
            </a:xfrm>
            <a:prstGeom prst="line">
              <a:avLst/>
            </a:prstGeom>
            <a:noFill/>
            <a:ln w="38100">
              <a:solidFill>
                <a:srgbClr val="FFFF00"/>
              </a:solidFill>
              <a:round/>
              <a:headEnd/>
              <a:tailEnd/>
            </a:ln>
            <a:effectLst>
              <a:prstShdw prst="shdw17" dist="17961" dir="2700000">
                <a:srgbClr val="999900"/>
              </a:prstShdw>
            </a:effectLst>
          </p:spPr>
          <p:txBody>
            <a:bodyPr/>
            <a:lstStyle/>
            <a:p>
              <a:endParaRPr lang="en-US" dirty="0"/>
            </a:p>
          </p:txBody>
        </p:sp>
      </p:grpSp>
      <p:sp>
        <p:nvSpPr>
          <p:cNvPr id="8" name="Rectangle 7"/>
          <p:cNvSpPr/>
          <p:nvPr/>
        </p:nvSpPr>
        <p:spPr>
          <a:xfrm>
            <a:off x="152400" y="4495800"/>
            <a:ext cx="2667000" cy="1754326"/>
          </a:xfrm>
          <a:prstGeom prst="rect">
            <a:avLst/>
          </a:prstGeom>
          <a:noFill/>
        </p:spPr>
        <p:txBody>
          <a:bodyPr wrap="square">
            <a:spAutoFit/>
          </a:bodyPr>
          <a:lstStyle/>
          <a:p>
            <a:pPr>
              <a:spcBef>
                <a:spcPct val="20000"/>
              </a:spcBef>
              <a:buClr>
                <a:srgbClr val="F9F9F9"/>
              </a:buClr>
              <a:buSzPct val="65000"/>
              <a:buFont typeface="Wingdings 2" pitchFamily="18" charset="2"/>
              <a:buNone/>
            </a:pPr>
            <a:r>
              <a:rPr lang="en-US" dirty="0" smtClean="0">
                <a:latin typeface="Arial" pitchFamily="34" charset="0"/>
                <a:cs typeface="Arial" pitchFamily="34" charset="0"/>
              </a:rPr>
              <a:t>Stand at the very center directly in front of the left wheel, far enough from the vehicle that the driver can </a:t>
            </a:r>
            <a:r>
              <a:rPr lang="en-US" u="sng" dirty="0" smtClean="0">
                <a:latin typeface="Arial" pitchFamily="34" charset="0"/>
                <a:cs typeface="Arial" pitchFamily="34" charset="0"/>
              </a:rPr>
              <a:t>see their feet</a:t>
            </a:r>
            <a:r>
              <a:rPr lang="en-US" dirty="0" smtClean="0">
                <a:latin typeface="Arial" pitchFamily="34" charset="0"/>
                <a:cs typeface="Arial" pitchFamily="34" charset="0"/>
              </a:rPr>
              <a:t> on the DCM.</a:t>
            </a:r>
            <a:endParaRPr lang="en-US" dirty="0">
              <a:latin typeface="Arial" pitchFamily="34" charset="0"/>
              <a:cs typeface="Arial" pitchFamily="34" charset="0"/>
            </a:endParaRPr>
          </a:p>
        </p:txBody>
      </p:sp>
      <p:grpSp>
        <p:nvGrpSpPr>
          <p:cNvPr id="9" name="Group 6"/>
          <p:cNvGrpSpPr>
            <a:grpSpLocks/>
          </p:cNvGrpSpPr>
          <p:nvPr/>
        </p:nvGrpSpPr>
        <p:grpSpPr bwMode="auto">
          <a:xfrm>
            <a:off x="3352800" y="1828800"/>
            <a:ext cx="2286000" cy="2590800"/>
            <a:chOff x="381000" y="457200"/>
            <a:chExt cx="3429000" cy="5911850"/>
          </a:xfrm>
        </p:grpSpPr>
        <p:pic>
          <p:nvPicPr>
            <p:cNvPr id="10" name="Picture 6" descr="100_0340"/>
            <p:cNvPicPr>
              <a:picLocks noChangeAspect="1" noChangeArrowheads="1"/>
            </p:cNvPicPr>
            <p:nvPr/>
          </p:nvPicPr>
          <p:blipFill>
            <a:blip r:embed="rId3" cstate="print"/>
            <a:srcRect r="9" b="32"/>
            <a:stretch>
              <a:fillRect/>
            </a:stretch>
          </p:blipFill>
          <p:spPr bwMode="auto">
            <a:xfrm>
              <a:off x="381000" y="457200"/>
              <a:ext cx="3429000" cy="5911850"/>
            </a:xfrm>
            <a:prstGeom prst="rect">
              <a:avLst/>
            </a:prstGeom>
            <a:noFill/>
            <a:ln w="9525">
              <a:noFill/>
              <a:miter lim="800000"/>
              <a:headEnd/>
              <a:tailEnd/>
            </a:ln>
          </p:spPr>
        </p:pic>
        <p:sp>
          <p:nvSpPr>
            <p:cNvPr id="11" name="Line 7"/>
            <p:cNvSpPr>
              <a:spLocks noChangeShapeType="1"/>
            </p:cNvSpPr>
            <p:nvPr/>
          </p:nvSpPr>
          <p:spPr bwMode="auto">
            <a:xfrm>
              <a:off x="1219200" y="5181600"/>
              <a:ext cx="1905000" cy="0"/>
            </a:xfrm>
            <a:prstGeom prst="line">
              <a:avLst/>
            </a:prstGeom>
            <a:noFill/>
            <a:ln w="38100">
              <a:solidFill>
                <a:srgbClr val="FFFF00"/>
              </a:solidFill>
              <a:prstDash val="dash"/>
              <a:round/>
              <a:headEnd/>
              <a:tailEnd/>
            </a:ln>
            <a:effectLst>
              <a:prstShdw prst="shdw17" dist="17961" dir="2700000">
                <a:srgbClr val="999900"/>
              </a:prstShdw>
            </a:effectLst>
          </p:spPr>
          <p:txBody>
            <a:bodyPr/>
            <a:lstStyle/>
            <a:p>
              <a:endParaRPr lang="en-US" dirty="0"/>
            </a:p>
          </p:txBody>
        </p:sp>
      </p:grpSp>
      <p:sp>
        <p:nvSpPr>
          <p:cNvPr id="12" name="Rectangle 11"/>
          <p:cNvSpPr/>
          <p:nvPr/>
        </p:nvSpPr>
        <p:spPr>
          <a:xfrm>
            <a:off x="3352800" y="4495800"/>
            <a:ext cx="2286000" cy="1754326"/>
          </a:xfrm>
          <a:prstGeom prst="rect">
            <a:avLst/>
          </a:prstGeom>
          <a:noFill/>
        </p:spPr>
        <p:txBody>
          <a:bodyPr wrap="square">
            <a:spAutoFit/>
          </a:bodyPr>
          <a:lstStyle/>
          <a:p>
            <a:pPr>
              <a:spcBef>
                <a:spcPct val="20000"/>
              </a:spcBef>
              <a:buClr>
                <a:srgbClr val="F9F9F9"/>
              </a:buClr>
              <a:buSzPct val="65000"/>
              <a:buFont typeface="Wingdings 2" pitchFamily="18" charset="2"/>
              <a:buNone/>
            </a:pPr>
            <a:r>
              <a:rPr lang="en-US" dirty="0" smtClean="0">
                <a:latin typeface="Arial" pitchFamily="34" charset="0"/>
                <a:cs typeface="Arial" pitchFamily="34" charset="0"/>
              </a:rPr>
              <a:t>Slowly walk forward until his feet are </a:t>
            </a:r>
            <a:r>
              <a:rPr lang="en-US" u="sng" dirty="0" smtClean="0">
                <a:latin typeface="Arial" pitchFamily="34" charset="0"/>
                <a:cs typeface="Arial" pitchFamily="34" charset="0"/>
              </a:rPr>
              <a:t>just touching</a:t>
            </a:r>
            <a:r>
              <a:rPr lang="en-US" dirty="0" smtClean="0">
                <a:latin typeface="Arial" pitchFamily="34" charset="0"/>
                <a:cs typeface="Arial" pitchFamily="34" charset="0"/>
              </a:rPr>
              <a:t> the bottom edge of the screen. Place a dot center of feet.</a:t>
            </a:r>
            <a:endParaRPr lang="en-US" dirty="0">
              <a:latin typeface="Arial" pitchFamily="34" charset="0"/>
              <a:cs typeface="Arial" pitchFamily="34" charset="0"/>
            </a:endParaRPr>
          </a:p>
        </p:txBody>
      </p:sp>
      <p:sp>
        <p:nvSpPr>
          <p:cNvPr id="13" name="Rectangle 12"/>
          <p:cNvSpPr/>
          <p:nvPr/>
        </p:nvSpPr>
        <p:spPr>
          <a:xfrm>
            <a:off x="3716637" y="1295400"/>
            <a:ext cx="1710725" cy="369332"/>
          </a:xfrm>
          <a:prstGeom prst="rect">
            <a:avLst/>
          </a:prstGeom>
        </p:spPr>
        <p:txBody>
          <a:bodyPr wrap="none">
            <a:spAutoFit/>
          </a:bodyPr>
          <a:lstStyle/>
          <a:p>
            <a:pPr algn="ctr" fontAlgn="auto">
              <a:spcAft>
                <a:spcPts val="0"/>
              </a:spcAft>
              <a:defRPr/>
            </a:pPr>
            <a:r>
              <a:rPr lang="en-US" dirty="0" smtClean="0">
                <a:ln w="6350">
                  <a:noFill/>
                </a:ln>
                <a:latin typeface="Arial" pitchFamily="34" charset="0"/>
                <a:cs typeface="Arial" pitchFamily="34" charset="0"/>
              </a:rPr>
              <a:t>Left Wheel Dot</a:t>
            </a:r>
            <a:endParaRPr lang="en-US" dirty="0">
              <a:ln w="6350">
                <a:noFill/>
              </a:ln>
              <a:latin typeface="Arial" pitchFamily="34" charset="0"/>
              <a:cs typeface="Arial" pitchFamily="34" charset="0"/>
            </a:endParaRPr>
          </a:p>
        </p:txBody>
      </p:sp>
      <p:grpSp>
        <p:nvGrpSpPr>
          <p:cNvPr id="14" name="Group 6"/>
          <p:cNvGrpSpPr>
            <a:grpSpLocks/>
          </p:cNvGrpSpPr>
          <p:nvPr/>
        </p:nvGrpSpPr>
        <p:grpSpPr bwMode="auto">
          <a:xfrm>
            <a:off x="6400800" y="1828800"/>
            <a:ext cx="2209800" cy="2590800"/>
            <a:chOff x="381000" y="457200"/>
            <a:chExt cx="3429000" cy="5911850"/>
          </a:xfrm>
        </p:grpSpPr>
        <p:pic>
          <p:nvPicPr>
            <p:cNvPr id="15" name="Picture 6" descr="100_0340"/>
            <p:cNvPicPr>
              <a:picLocks noChangeAspect="1" noChangeArrowheads="1"/>
            </p:cNvPicPr>
            <p:nvPr/>
          </p:nvPicPr>
          <p:blipFill>
            <a:blip r:embed="rId3" cstate="print"/>
            <a:srcRect r="9" b="32"/>
            <a:stretch>
              <a:fillRect/>
            </a:stretch>
          </p:blipFill>
          <p:spPr bwMode="auto">
            <a:xfrm>
              <a:off x="381000" y="457200"/>
              <a:ext cx="3429000" cy="5911850"/>
            </a:xfrm>
            <a:prstGeom prst="rect">
              <a:avLst/>
            </a:prstGeom>
            <a:noFill/>
            <a:ln w="9525">
              <a:noFill/>
              <a:miter lim="800000"/>
              <a:headEnd/>
              <a:tailEnd/>
            </a:ln>
          </p:spPr>
        </p:pic>
        <p:sp>
          <p:nvSpPr>
            <p:cNvPr id="16" name="Line 7"/>
            <p:cNvSpPr>
              <a:spLocks noChangeShapeType="1"/>
            </p:cNvSpPr>
            <p:nvPr/>
          </p:nvSpPr>
          <p:spPr bwMode="auto">
            <a:xfrm>
              <a:off x="1219200" y="5181600"/>
              <a:ext cx="1905000" cy="0"/>
            </a:xfrm>
            <a:prstGeom prst="line">
              <a:avLst/>
            </a:prstGeom>
            <a:noFill/>
            <a:ln w="38100">
              <a:solidFill>
                <a:srgbClr val="FFFF00"/>
              </a:solidFill>
              <a:prstDash val="dash"/>
              <a:round/>
              <a:headEnd/>
              <a:tailEnd/>
            </a:ln>
            <a:effectLst>
              <a:prstShdw prst="shdw17" dist="17961" dir="2700000">
                <a:srgbClr val="999900"/>
              </a:prstShdw>
            </a:effectLst>
          </p:spPr>
          <p:txBody>
            <a:bodyPr/>
            <a:lstStyle/>
            <a:p>
              <a:endParaRPr lang="en-US" dirty="0"/>
            </a:p>
          </p:txBody>
        </p:sp>
      </p:grpSp>
      <p:sp>
        <p:nvSpPr>
          <p:cNvPr id="17" name="Oval 7"/>
          <p:cNvSpPr>
            <a:spLocks noChangeArrowheads="1"/>
          </p:cNvSpPr>
          <p:nvPr/>
        </p:nvSpPr>
        <p:spPr bwMode="auto">
          <a:xfrm>
            <a:off x="7239000" y="3505200"/>
            <a:ext cx="609600" cy="609600"/>
          </a:xfrm>
          <a:prstGeom prst="ellipse">
            <a:avLst/>
          </a:prstGeom>
          <a:noFill/>
          <a:ln w="38100">
            <a:solidFill>
              <a:srgbClr val="FFFF00"/>
            </a:solidFill>
            <a:round/>
            <a:headEnd/>
            <a:tailEnd/>
          </a:ln>
          <a:effectLst>
            <a:prstShdw prst="shdw17" dist="17961" dir="2700000">
              <a:srgbClr val="999900"/>
            </a:prstShdw>
          </a:effectLst>
        </p:spPr>
        <p:txBody>
          <a:bodyPr wrap="none" anchor="ctr"/>
          <a:lstStyle/>
          <a:p>
            <a:endParaRPr lang="en-US" dirty="0"/>
          </a:p>
        </p:txBody>
      </p:sp>
      <p:sp>
        <p:nvSpPr>
          <p:cNvPr id="18" name="Oval 17"/>
          <p:cNvSpPr/>
          <p:nvPr/>
        </p:nvSpPr>
        <p:spPr>
          <a:xfrm>
            <a:off x="7467600" y="37338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00"/>
              </a:solidFill>
            </a:endParaRPr>
          </a:p>
        </p:txBody>
      </p:sp>
      <p:sp>
        <p:nvSpPr>
          <p:cNvPr id="19" name="Rectangle 18"/>
          <p:cNvSpPr/>
          <p:nvPr/>
        </p:nvSpPr>
        <p:spPr>
          <a:xfrm>
            <a:off x="6400800" y="4495800"/>
            <a:ext cx="2286000" cy="1754326"/>
          </a:xfrm>
          <a:prstGeom prst="rect">
            <a:avLst/>
          </a:prstGeom>
          <a:noFill/>
        </p:spPr>
        <p:txBody>
          <a:bodyPr wrap="square">
            <a:spAutoFit/>
          </a:bodyPr>
          <a:lstStyle/>
          <a:p>
            <a:pPr>
              <a:defRPr/>
            </a:pPr>
            <a:r>
              <a:rPr lang="en-US" dirty="0" smtClean="0">
                <a:latin typeface="Arial" pitchFamily="34" charset="0"/>
                <a:cs typeface="Arial" pitchFamily="34" charset="0"/>
              </a:rPr>
              <a:t>Place a dot in the center of your buddy’s feet. This dot indicates the center line of your left tire.</a:t>
            </a:r>
            <a:endParaRPr lang="en-US" dirty="0">
              <a:latin typeface="Arial" pitchFamily="34" charset="0"/>
              <a:cs typeface="Arial" pitchFamily="34" charset="0"/>
            </a:endParaRPr>
          </a:p>
        </p:txBody>
      </p:sp>
      <p:sp>
        <p:nvSpPr>
          <p:cNvPr id="20" name="Rectangle 19"/>
          <p:cNvSpPr/>
          <p:nvPr/>
        </p:nvSpPr>
        <p:spPr>
          <a:xfrm>
            <a:off x="3030552" y="914400"/>
            <a:ext cx="3082895" cy="369332"/>
          </a:xfrm>
          <a:prstGeom prst="rect">
            <a:avLst/>
          </a:prstGeom>
        </p:spPr>
        <p:txBody>
          <a:bodyPr wrap="none">
            <a:spAutoFit/>
          </a:bodyPr>
          <a:lstStyle/>
          <a:p>
            <a:pPr algn="ctr" fontAlgn="auto">
              <a:spcAft>
                <a:spcPts val="0"/>
              </a:spcAft>
              <a:defRPr/>
            </a:pPr>
            <a:r>
              <a:rPr lang="en-US" b="1" dirty="0" smtClean="0">
                <a:ln w="6350">
                  <a:noFill/>
                </a:ln>
                <a:latin typeface="Arial" pitchFamily="34" charset="0"/>
                <a:cs typeface="Arial" pitchFamily="34" charset="0"/>
              </a:rPr>
              <a:t>Applying Wheel Indicators</a:t>
            </a:r>
            <a:endParaRPr lang="en-US" b="1" dirty="0">
              <a:ln w="6350">
                <a:noFill/>
              </a:ln>
              <a:latin typeface="Arial" pitchFamily="34" charset="0"/>
              <a:cs typeface="Arial" pitchFamily="34" charset="0"/>
            </a:endParaRPr>
          </a:p>
        </p:txBody>
      </p:sp>
      <p:sp>
        <p:nvSpPr>
          <p:cNvPr id="21" name="Rectangle 20"/>
          <p:cNvSpPr/>
          <p:nvPr/>
        </p:nvSpPr>
        <p:spPr>
          <a:xfrm>
            <a:off x="990600" y="6336268"/>
            <a:ext cx="7086600" cy="369332"/>
          </a:xfrm>
          <a:prstGeom prst="rect">
            <a:avLst/>
          </a:prstGeom>
          <a:solidFill>
            <a:schemeClr val="bg1">
              <a:lumMod val="75000"/>
            </a:schemeClr>
          </a:solidFill>
        </p:spPr>
        <p:txBody>
          <a:bodyPr wrap="square">
            <a:spAutoFit/>
          </a:bodyPr>
          <a:lstStyle/>
          <a:p>
            <a:r>
              <a:rPr lang="en-US" b="1" dirty="0" smtClean="0">
                <a:latin typeface="Arial" pitchFamily="34" charset="0"/>
                <a:cs typeface="Arial" pitchFamily="34" charset="0"/>
              </a:rPr>
              <a:t>NOTE: Repeat the same steps for the right side of the vehicle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82</a:t>
            </a:fld>
            <a:endParaRPr lang="en-US" dirty="0"/>
          </a:p>
        </p:txBody>
      </p:sp>
      <p:pic>
        <p:nvPicPr>
          <p:cNvPr id="10" name="Picture 3" descr="New System Pics 085"/>
          <p:cNvPicPr>
            <a:picLocks noChangeAspect="1" noChangeArrowheads="1"/>
          </p:cNvPicPr>
          <p:nvPr/>
        </p:nvPicPr>
        <p:blipFill>
          <a:blip r:embed="rId2" cstate="print"/>
          <a:srcRect/>
          <a:stretch>
            <a:fillRect/>
          </a:stretch>
        </p:blipFill>
        <p:spPr bwMode="auto">
          <a:xfrm>
            <a:off x="757238" y="1752600"/>
            <a:ext cx="7620000" cy="4876800"/>
          </a:xfrm>
          <a:prstGeom prst="rect">
            <a:avLst/>
          </a:prstGeom>
          <a:noFill/>
          <a:ln w="9525">
            <a:noFill/>
            <a:miter lim="800000"/>
            <a:headEnd/>
            <a:tailEnd/>
          </a:ln>
        </p:spPr>
      </p:pic>
      <p:sp>
        <p:nvSpPr>
          <p:cNvPr id="11" name="Rectangle 10"/>
          <p:cNvSpPr/>
          <p:nvPr/>
        </p:nvSpPr>
        <p:spPr>
          <a:xfrm>
            <a:off x="2645831" y="5181600"/>
            <a:ext cx="3852338" cy="369332"/>
          </a:xfrm>
          <a:prstGeom prst="rect">
            <a:avLst/>
          </a:prstGeom>
          <a:solidFill>
            <a:schemeClr val="bg1">
              <a:lumMod val="75000"/>
            </a:schemeClr>
          </a:solidFill>
        </p:spPr>
        <p:txBody>
          <a:bodyPr wrap="none">
            <a:spAutoFit/>
          </a:bodyPr>
          <a:lstStyle/>
          <a:p>
            <a:pPr algn="ctr"/>
            <a:r>
              <a:rPr lang="en-US" dirty="0" smtClean="0">
                <a:latin typeface="Arial" pitchFamily="34" charset="0"/>
                <a:cs typeface="Arial" pitchFamily="34" charset="0"/>
              </a:rPr>
              <a:t>Where the Dots go, your wheels go</a:t>
            </a:r>
            <a:endParaRPr lang="en-US" dirty="0">
              <a:latin typeface="Arial" pitchFamily="34" charset="0"/>
              <a:cs typeface="Arial" pitchFamily="34" charset="0"/>
            </a:endParaRPr>
          </a:p>
        </p:txBody>
      </p:sp>
      <p:cxnSp>
        <p:nvCxnSpPr>
          <p:cNvPr id="12" name="Straight Arrow Connector 11"/>
          <p:cNvCxnSpPr/>
          <p:nvPr/>
        </p:nvCxnSpPr>
        <p:spPr>
          <a:xfrm flipH="1">
            <a:off x="2286000" y="5562600"/>
            <a:ext cx="23622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48200" y="5562600"/>
            <a:ext cx="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48200" y="5562600"/>
            <a:ext cx="23622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089305" y="1066800"/>
            <a:ext cx="3082895" cy="369332"/>
          </a:xfrm>
          <a:prstGeom prst="rect">
            <a:avLst/>
          </a:prstGeom>
        </p:spPr>
        <p:txBody>
          <a:bodyPr wrap="none">
            <a:spAutoFit/>
          </a:bodyPr>
          <a:lstStyle/>
          <a:p>
            <a:pPr algn="ctr" fontAlgn="auto">
              <a:spcAft>
                <a:spcPts val="0"/>
              </a:spcAft>
              <a:defRPr/>
            </a:pPr>
            <a:r>
              <a:rPr lang="en-US" b="1" dirty="0" smtClean="0">
                <a:ln w="6350">
                  <a:noFill/>
                </a:ln>
                <a:latin typeface="Arial" pitchFamily="34" charset="0"/>
                <a:cs typeface="Arial" pitchFamily="34" charset="0"/>
              </a:rPr>
              <a:t>Applying Wheel Indicators</a:t>
            </a:r>
            <a:endParaRPr lang="en-US" b="1" dirty="0">
              <a:ln w="6350">
                <a:noFill/>
              </a:ln>
              <a:latin typeface="Arial" pitchFamily="34" charset="0"/>
              <a:cs typeface="Arial"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latin typeface="Arial" pitchFamily="34" charset="0"/>
                <a:cs typeface="Arial" pitchFamily="34" charset="0"/>
              </a:rPr>
              <a:t>Operate the DVE</a:t>
            </a:r>
            <a:endParaRPr lang="en-US"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83</a:t>
            </a:fld>
            <a:endParaRPr lang="en-US" dirty="0"/>
          </a:p>
        </p:txBody>
      </p:sp>
      <p:sp>
        <p:nvSpPr>
          <p:cNvPr id="4" name="Rectangle 3"/>
          <p:cNvSpPr/>
          <p:nvPr/>
        </p:nvSpPr>
        <p:spPr>
          <a:xfrm>
            <a:off x="838200" y="2540675"/>
            <a:ext cx="7467600" cy="1754326"/>
          </a:xfrm>
          <a:prstGeom prst="rect">
            <a:avLst/>
          </a:prstGeom>
        </p:spPr>
        <p:txBody>
          <a:bodyPr wrap="square">
            <a:spAutoFit/>
          </a:bodyPr>
          <a:lstStyle/>
          <a:p>
            <a:r>
              <a:rPr lang="en-US" b="1" dirty="0" smtClean="0">
                <a:latin typeface="Arial" pitchFamily="34" charset="0"/>
                <a:cs typeface="Arial" pitchFamily="34" charset="0"/>
              </a:rPr>
              <a:t>ACTION: </a:t>
            </a:r>
            <a:r>
              <a:rPr lang="en-US" dirty="0" smtClean="0">
                <a:latin typeface="Arial" pitchFamily="34" charset="0"/>
                <a:cs typeface="Arial" pitchFamily="34" charset="0"/>
              </a:rPr>
              <a:t>          </a:t>
            </a:r>
            <a:r>
              <a:rPr lang="en-US" dirty="0" smtClean="0">
                <a:latin typeface="Arial" pitchFamily="34" charset="0"/>
                <a:cs typeface="Arial" pitchFamily="34" charset="0"/>
              </a:rPr>
              <a:t>Operate </a:t>
            </a:r>
            <a:r>
              <a:rPr lang="en-US" dirty="0" smtClean="0">
                <a:latin typeface="Arial" pitchFamily="34" charset="0"/>
                <a:cs typeface="Arial" pitchFamily="34" charset="0"/>
              </a:rPr>
              <a:t>the AN/VAS-5A DVE</a:t>
            </a:r>
          </a:p>
          <a:p>
            <a:endParaRPr lang="en-US" dirty="0" smtClean="0">
              <a:latin typeface="Arial" pitchFamily="34" charset="0"/>
              <a:cs typeface="Arial" pitchFamily="34" charset="0"/>
            </a:endParaRPr>
          </a:p>
          <a:p>
            <a:r>
              <a:rPr lang="en-US" b="1" dirty="0" smtClean="0">
                <a:latin typeface="Arial" pitchFamily="34" charset="0"/>
                <a:cs typeface="Arial" pitchFamily="34" charset="0"/>
              </a:rPr>
              <a:t>CONDITION:</a:t>
            </a:r>
            <a:r>
              <a:rPr lang="en-US" dirty="0" smtClean="0">
                <a:latin typeface="Arial" pitchFamily="34" charset="0"/>
                <a:cs typeface="Arial" pitchFamily="34" charset="0"/>
              </a:rPr>
              <a:t>     </a:t>
            </a:r>
            <a:r>
              <a:rPr lang="en-US" dirty="0" smtClean="0">
                <a:latin typeface="Arial" pitchFamily="34" charset="0"/>
                <a:cs typeface="Arial" pitchFamily="34" charset="0"/>
              </a:rPr>
              <a:t>Given a classroom/maintenance bay, DVE, TM </a:t>
            </a:r>
            <a:r>
              <a:rPr lang="en-US" dirty="0" smtClean="0">
                <a:latin typeface="Arial" pitchFamily="34" charset="0"/>
                <a:cs typeface="Arial" pitchFamily="34" charset="0"/>
              </a:rPr>
              <a:t>11-     	            5855-311-12&amp;P-2</a:t>
            </a:r>
            <a:r>
              <a:rPr lang="en-US" dirty="0" smtClean="0">
                <a:latin typeface="Arial" pitchFamily="34" charset="0"/>
                <a:cs typeface="Arial" pitchFamily="34" charset="0"/>
              </a:rPr>
              <a:t>, </a:t>
            </a:r>
            <a:r>
              <a:rPr lang="en-US" dirty="0" smtClean="0">
                <a:latin typeface="Arial" pitchFamily="34" charset="0"/>
                <a:cs typeface="Arial" pitchFamily="34" charset="0"/>
              </a:rPr>
              <a:t>vehicle</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b="1" dirty="0" smtClean="0">
                <a:latin typeface="Arial" pitchFamily="34" charset="0"/>
                <a:cs typeface="Arial" pitchFamily="34" charset="0"/>
              </a:rPr>
              <a:t>STANDARD:</a:t>
            </a:r>
            <a:r>
              <a:rPr lang="en-US" dirty="0" smtClean="0">
                <a:latin typeface="Arial" pitchFamily="34" charset="0"/>
                <a:cs typeface="Arial" pitchFamily="34" charset="0"/>
              </a:rPr>
              <a:t>     Operate </a:t>
            </a:r>
            <a:r>
              <a:rPr lang="en-US" dirty="0" smtClean="0">
                <a:latin typeface="Arial" pitchFamily="34" charset="0"/>
                <a:cs typeface="Arial" pitchFamily="34" charset="0"/>
              </a:rPr>
              <a:t>the AN/VAS-5A IAW TM 11-5855-311-12&amp;P-2 </a:t>
            </a:r>
            <a:endParaRPr lang="en-US" dirty="0">
              <a:latin typeface="Arial" pitchFamily="34" charset="0"/>
              <a:cs typeface="Arial" pitchFamily="34" charset="0"/>
            </a:endParaRPr>
          </a:p>
        </p:txBody>
      </p:sp>
      <p:sp>
        <p:nvSpPr>
          <p:cNvPr id="5" name="Rectangle 4"/>
          <p:cNvSpPr/>
          <p:nvPr/>
        </p:nvSpPr>
        <p:spPr>
          <a:xfrm>
            <a:off x="4030826" y="1295400"/>
            <a:ext cx="1082348" cy="646331"/>
          </a:xfrm>
          <a:prstGeom prst="rect">
            <a:avLst/>
          </a:prstGeom>
        </p:spPr>
        <p:txBody>
          <a:bodyPr wrap="none">
            <a:spAutoFit/>
          </a:bodyPr>
          <a:lstStyle/>
          <a:p>
            <a:pPr algn="ctr"/>
            <a:r>
              <a:rPr lang="en-US" sz="3600" dirty="0" smtClean="0">
                <a:latin typeface="Arial" pitchFamily="34" charset="0"/>
                <a:cs typeface="Arial" pitchFamily="34" charset="0"/>
              </a:rPr>
              <a:t>TLO</a:t>
            </a:r>
            <a:endParaRPr lang="en-US" sz="36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pitchFamily="34" charset="0"/>
                <a:cs typeface="Arial" pitchFamily="34" charset="0"/>
              </a:rPr>
              <a:t>Operate the DVE</a:t>
            </a:r>
            <a:endParaRPr lang="en-US" sz="3600" dirty="0"/>
          </a:p>
        </p:txBody>
      </p:sp>
      <p:sp>
        <p:nvSpPr>
          <p:cNvPr id="3" name="Slide Number Placeholder 2"/>
          <p:cNvSpPr>
            <a:spLocks noGrp="1"/>
          </p:cNvSpPr>
          <p:nvPr>
            <p:ph type="sldNum" sz="quarter" idx="12"/>
          </p:nvPr>
        </p:nvSpPr>
        <p:spPr/>
        <p:txBody>
          <a:bodyPr/>
          <a:lstStyle/>
          <a:p>
            <a:fld id="{939AF0D4-FC57-406B-BE09-FD3B581CEB3E}" type="slidenum">
              <a:rPr lang="en-US" smtClean="0"/>
              <a:pPr/>
              <a:t>9</a:t>
            </a:fld>
            <a:endParaRPr lang="en-US" dirty="0"/>
          </a:p>
        </p:txBody>
      </p:sp>
      <p:sp>
        <p:nvSpPr>
          <p:cNvPr id="4" name="Rectangle 3"/>
          <p:cNvSpPr/>
          <p:nvPr/>
        </p:nvSpPr>
        <p:spPr>
          <a:xfrm>
            <a:off x="457200" y="2115502"/>
            <a:ext cx="8229600" cy="2939266"/>
          </a:xfrm>
          <a:prstGeom prst="rect">
            <a:avLst/>
          </a:prstGeom>
        </p:spPr>
        <p:txBody>
          <a:bodyPr wrap="square">
            <a:spAutoFit/>
          </a:bodyPr>
          <a:lstStyle/>
          <a:p>
            <a:pPr marL="228600" indent="-228600">
              <a:spcBef>
                <a:spcPts val="600"/>
              </a:spcBef>
              <a:buFont typeface="Wingdings 2" pitchFamily="18" charset="2"/>
              <a:buNone/>
              <a:defRPr/>
            </a:pPr>
            <a:endParaRPr lang="en-US" b="1" dirty="0" smtClean="0">
              <a:latin typeface="Arial" pitchFamily="34" charset="0"/>
              <a:cs typeface="Arial" pitchFamily="34" charset="0"/>
            </a:endParaRPr>
          </a:p>
          <a:p>
            <a:pPr marL="115888" indent="-115888">
              <a:spcBef>
                <a:spcPts val="600"/>
              </a:spcBef>
              <a:buFont typeface="Arial" pitchFamily="34" charset="0"/>
              <a:buChar char="•"/>
              <a:defRPr/>
            </a:pPr>
            <a:r>
              <a:rPr lang="en-US" dirty="0" smtClean="0">
                <a:latin typeface="Arial" pitchFamily="34" charset="0"/>
                <a:cs typeface="Arial" pitchFamily="34" charset="0"/>
              </a:rPr>
              <a:t>   Do not adjust the system while vehicle is moving</a:t>
            </a:r>
          </a:p>
          <a:p>
            <a:pPr>
              <a:defRPr/>
            </a:pPr>
            <a:endParaRPr lang="en-US" dirty="0" smtClean="0">
              <a:latin typeface="Arial" pitchFamily="34" charset="0"/>
              <a:cs typeface="Arial" pitchFamily="34" charset="0"/>
            </a:endParaRPr>
          </a:p>
          <a:p>
            <a:pPr marL="280988" lvl="1" indent="-280988">
              <a:buFont typeface="Arial" pitchFamily="34" charset="0"/>
              <a:buChar char="•"/>
              <a:defRPr/>
            </a:pPr>
            <a:r>
              <a:rPr lang="en-US" dirty="0" smtClean="0">
                <a:latin typeface="Arial" pitchFamily="34" charset="0"/>
                <a:cs typeface="Arial" pitchFamily="34" charset="0"/>
              </a:rPr>
              <a:t>The driver and co-driver must actively search for personnel or objects in/adjacent to the road during vehicle operations due to the restrictive 40 x 30 degree DVE System FOV – objects in front of and close to the vehicle may not be visible</a:t>
            </a:r>
          </a:p>
          <a:p>
            <a:pPr marL="0" lvl="1" indent="-115888">
              <a:defRPr/>
            </a:pPr>
            <a:endParaRPr lang="en-US" dirty="0" smtClean="0">
              <a:latin typeface="Arial" pitchFamily="34" charset="0"/>
              <a:cs typeface="Arial" pitchFamily="34" charset="0"/>
            </a:endParaRPr>
          </a:p>
          <a:p>
            <a:pPr marL="280988" lvl="1" indent="-280988">
              <a:buFont typeface="Arial" pitchFamily="34" charset="0"/>
              <a:buChar char="•"/>
              <a:defRPr/>
            </a:pPr>
            <a:r>
              <a:rPr lang="en-US" dirty="0" smtClean="0">
                <a:latin typeface="Arial" pitchFamily="34" charset="0"/>
                <a:cs typeface="Arial" pitchFamily="34" charset="0"/>
              </a:rPr>
              <a:t>Stop or slow down sufficiently when approaching intersections until the            driver and co-driver can verify the absence of approaching cross traffic</a:t>
            </a:r>
          </a:p>
        </p:txBody>
      </p:sp>
      <p:sp>
        <p:nvSpPr>
          <p:cNvPr id="5" name="Rectangle 4"/>
          <p:cNvSpPr/>
          <p:nvPr/>
        </p:nvSpPr>
        <p:spPr>
          <a:xfrm>
            <a:off x="3492216" y="1600200"/>
            <a:ext cx="2159566" cy="369332"/>
          </a:xfrm>
          <a:prstGeom prst="rect">
            <a:avLst/>
          </a:prstGeom>
        </p:spPr>
        <p:txBody>
          <a:bodyPr wrap="none">
            <a:spAutoFit/>
          </a:bodyPr>
          <a:lstStyle/>
          <a:p>
            <a:pPr algn="ctr" fontAlgn="auto">
              <a:spcAft>
                <a:spcPts val="0"/>
              </a:spcAft>
              <a:defRPr/>
            </a:pPr>
            <a:r>
              <a:rPr lang="en-US" dirty="0" smtClean="0">
                <a:ln w="6350">
                  <a:noFill/>
                </a:ln>
                <a:latin typeface="Arial" pitchFamily="34" charset="0"/>
                <a:cs typeface="Arial" pitchFamily="34" charset="0"/>
              </a:rPr>
              <a:t>Operational </a:t>
            </a:r>
            <a:r>
              <a:rPr lang="en-US" dirty="0" smtClean="0">
                <a:ln w="6350">
                  <a:noFill/>
                </a:ln>
                <a:latin typeface="Arial" pitchFamily="34" charset="0"/>
                <a:cs typeface="Arial" pitchFamily="34" charset="0"/>
              </a:rPr>
              <a:t>(cont.)</a:t>
            </a:r>
            <a:endParaRPr lang="en-US" dirty="0">
              <a:ln w="6350">
                <a:noFill/>
              </a:ln>
              <a:latin typeface="Arial" pitchFamily="34" charset="0"/>
              <a:cs typeface="Arial" pitchFamily="34" charset="0"/>
            </a:endParaRPr>
          </a:p>
        </p:txBody>
      </p:sp>
      <p:sp>
        <p:nvSpPr>
          <p:cNvPr id="6" name="Rectangle 5"/>
          <p:cNvSpPr/>
          <p:nvPr/>
        </p:nvSpPr>
        <p:spPr>
          <a:xfrm>
            <a:off x="3050089" y="1078468"/>
            <a:ext cx="3198311" cy="369332"/>
          </a:xfrm>
          <a:prstGeom prst="rect">
            <a:avLst/>
          </a:prstGeom>
        </p:spPr>
        <p:txBody>
          <a:bodyPr wrap="none">
            <a:spAutoFit/>
          </a:bodyPr>
          <a:lstStyle/>
          <a:p>
            <a:r>
              <a:rPr lang="en-US" b="1" dirty="0" smtClean="0">
                <a:latin typeface="Arial" pitchFamily="34" charset="0"/>
                <a:cs typeface="Arial" pitchFamily="34" charset="0"/>
              </a:rPr>
              <a:t>General Safety Information </a:t>
            </a:r>
            <a:endParaRPr lang="en-US"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6180</TotalTime>
  <Words>5026</Words>
  <Application>Microsoft Office PowerPoint</Application>
  <PresentationFormat>On-screen Show (4:3)</PresentationFormat>
  <Paragraphs>786</Paragraphs>
  <Slides>83</Slides>
  <Notes>5</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lpstr>Operate the DVE</vt:lpstr>
    </vt:vector>
  </TitlesOfParts>
  <Manager>Leslie Perkins</Manager>
  <Company>MCoE-DOTD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Operate the DVE</dc:title>
  <dc:creator>leslie.g.perkins</dc:creator>
  <cp:lastModifiedBy>leslie.g.perkins</cp:lastModifiedBy>
  <cp:revision>2</cp:revision>
  <dcterms:created xsi:type="dcterms:W3CDTF">2012-01-19T18:48:00Z</dcterms:created>
  <dcterms:modified xsi:type="dcterms:W3CDTF">2012-09-19T17:59:14Z</dcterms:modified>
  <cp:version>2.0</cp:version>
</cp:coreProperties>
</file>