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9" r:id="rId4"/>
    <p:sldId id="257" r:id="rId5"/>
    <p:sldId id="261" r:id="rId6"/>
    <p:sldId id="262" r:id="rId7"/>
    <p:sldId id="263" r:id="rId8"/>
    <p:sldId id="264" r:id="rId9"/>
    <p:sldId id="265" r:id="rId10"/>
    <p:sldId id="281" r:id="rId11"/>
    <p:sldId id="285" r:id="rId12"/>
    <p:sldId id="286" r:id="rId13"/>
    <p:sldId id="287" r:id="rId14"/>
    <p:sldId id="290" r:id="rId15"/>
    <p:sldId id="299" r:id="rId16"/>
    <p:sldId id="288" r:id="rId17"/>
    <p:sldId id="291" r:id="rId18"/>
    <p:sldId id="289" r:id="rId19"/>
    <p:sldId id="292" r:id="rId20"/>
    <p:sldId id="282" r:id="rId21"/>
    <p:sldId id="300" r:id="rId22"/>
    <p:sldId id="293" r:id="rId23"/>
    <p:sldId id="294" r:id="rId24"/>
    <p:sldId id="298" r:id="rId25"/>
    <p:sldId id="297" r:id="rId26"/>
    <p:sldId id="296" r:id="rId27"/>
    <p:sldId id="258" r:id="rId28"/>
    <p:sldId id="277" r:id="rId29"/>
    <p:sldId id="278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75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0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46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2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41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4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94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5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1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6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631F-4EE7-48E6-86BD-B05A9F8A55F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377C-AA7E-4DB4-81C0-A438A131E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59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6705600" cy="1470025"/>
          </a:xfrm>
        </p:spPr>
        <p:txBody>
          <a:bodyPr/>
          <a:lstStyle/>
          <a:p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(SJT)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42554" y="-165279"/>
            <a:ext cx="2376153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AM_logo-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56313"/>
            <a:ext cx="1554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6200" y="6324600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HelveticaNeue MediumCond" charset="0"/>
                <a:cs typeface="HelveticaNeue MediumCond" charset="0"/>
              </a:rPr>
              <a:t>sammedical.com</a:t>
            </a:r>
            <a:endParaRPr lang="en-US" sz="1400" dirty="0">
              <a:solidFill>
                <a:schemeClr val="bg1"/>
              </a:solidFill>
              <a:latin typeface="HelveticaNeue MediumCond" charset="0"/>
              <a:cs typeface="HelveticaNeue MediumCond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0089" y="2667000"/>
            <a:ext cx="626191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88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Multiple Indications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2667000"/>
            <a:ext cx="5715000" cy="1752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Pelvic Stabilization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Control Inguinal Hemorrhage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Control Axilla Hemorrhage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SAM_logo-white.eps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" y="6056313"/>
            <a:ext cx="1554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321425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HelveticaNeue MediumCond" charset="0"/>
                <a:cs typeface="HelveticaNeue MediumCond" charset="0"/>
              </a:rPr>
              <a:t>sammedical.com</a:t>
            </a:r>
            <a:endParaRPr lang="en-US" sz="1400" dirty="0">
              <a:solidFill>
                <a:schemeClr val="bg1"/>
              </a:solidFill>
              <a:latin typeface="HelveticaNeue MediumCond" charset="0"/>
              <a:cs typeface="HelveticaNeue Medium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87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</a:t>
            </a:r>
            <a:r>
              <a:rPr lang="en-US" dirty="0"/>
              <a:t>® </a:t>
            </a:r>
            <a:r>
              <a:rPr lang="en-US" dirty="0" err="1"/>
              <a:t>Junctional</a:t>
            </a:r>
            <a:r>
              <a:rPr lang="en-US" dirty="0"/>
              <a:t> </a:t>
            </a:r>
            <a:r>
              <a:rPr lang="en-US" dirty="0" smtClean="0"/>
              <a:t>Tourniquet Immobilizes </a:t>
            </a:r>
            <a:r>
              <a:rPr lang="en-US" dirty="0"/>
              <a:t>Pelvic Fractures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742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705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</a:t>
            </a:r>
            <a:r>
              <a:rPr lang="en-US" dirty="0"/>
              <a:t>® </a:t>
            </a:r>
            <a:r>
              <a:rPr lang="en-US" dirty="0" err="1"/>
              <a:t>Junctional</a:t>
            </a:r>
            <a:r>
              <a:rPr lang="en-US" dirty="0"/>
              <a:t> </a:t>
            </a:r>
            <a:r>
              <a:rPr lang="en-US" dirty="0" smtClean="0"/>
              <a:t>Tourniquet Immobilizes </a:t>
            </a:r>
            <a:r>
              <a:rPr lang="en-US" dirty="0"/>
              <a:t>Pelvic Fractures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333128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05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</a:t>
            </a:r>
            <a:r>
              <a:rPr lang="en-US" dirty="0"/>
              <a:t>® </a:t>
            </a:r>
            <a:r>
              <a:rPr lang="en-US" dirty="0" err="1"/>
              <a:t>Junctional</a:t>
            </a:r>
            <a:r>
              <a:rPr lang="en-US" dirty="0"/>
              <a:t> </a:t>
            </a:r>
            <a:r>
              <a:rPr lang="en-US" dirty="0" smtClean="0"/>
              <a:t>Tourniquet Immobilizes </a:t>
            </a:r>
            <a:r>
              <a:rPr lang="en-US" dirty="0"/>
              <a:t>Pelvic Fractures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199"/>
            <a:ext cx="4876800" cy="491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6077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Inguinal Hemorrhage in 4 Steps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199188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352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Occlude Femoral Artery</a:t>
            </a:r>
            <a:endParaRPr lang="en-US" dirty="0"/>
          </a:p>
        </p:txBody>
      </p:sp>
      <p:pic>
        <p:nvPicPr>
          <p:cNvPr id="1026" name="Picture 2" descr="http://www.fpnotebook.com/_media/orthoLegFemoralArteryGrayBB548.gif"/>
          <p:cNvPicPr>
            <a:picLocks noChangeAspect="1" noChangeArrowheads="1"/>
          </p:cNvPicPr>
          <p:nvPr/>
        </p:nvPicPr>
        <p:blipFill>
          <a:blip r:embed="rId2" cstate="print"/>
          <a:srcRect l="4706" b="55118"/>
          <a:stretch>
            <a:fillRect/>
          </a:stretch>
        </p:blipFill>
        <p:spPr bwMode="auto">
          <a:xfrm>
            <a:off x="1447800" y="1295400"/>
            <a:ext cx="6172200" cy="5334000"/>
          </a:xfrm>
          <a:prstGeom prst="rect">
            <a:avLst/>
          </a:prstGeom>
          <a:noFill/>
        </p:spPr>
      </p:pic>
      <p:sp>
        <p:nvSpPr>
          <p:cNvPr id="4" name="Left Arrow 3"/>
          <p:cNvSpPr/>
          <p:nvPr/>
        </p:nvSpPr>
        <p:spPr>
          <a:xfrm>
            <a:off x="5257800" y="3505200"/>
            <a:ext cx="3352800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SAM® </a:t>
            </a:r>
            <a:r>
              <a:rPr lang="en-US" dirty="0" err="1"/>
              <a:t>Junctional</a:t>
            </a:r>
            <a:r>
              <a:rPr lang="en-US" dirty="0"/>
              <a:t> Tourniquet Hemorrhage Control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5105400" cy="490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3622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 MediumCond"/>
              </a:rPr>
              <a:t>Note: </a:t>
            </a:r>
            <a:r>
              <a:rPr lang="en-US" sz="2000" dirty="0" smtClean="0">
                <a:latin typeface="HelveticaNeue MediumCond"/>
              </a:rPr>
              <a:t>The belt may attach on the left or right of the patient, depending on the location of the injury.</a:t>
            </a:r>
            <a:endParaRPr lang="en-US" sz="2000" dirty="0">
              <a:latin typeface="HelveticaNeue MediumCon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3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Hemorrhage Control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13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4458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Hemorrhage Control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533552" cy="48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138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Hemorrhage Control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449" y="1580827"/>
            <a:ext cx="5415951" cy="48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839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Force Multiplication With </a:t>
            </a:r>
            <a:r>
              <a:rPr lang="en-US" dirty="0"/>
              <a:t>O</a:t>
            </a:r>
            <a:r>
              <a:rPr lang="en-US" dirty="0" smtClean="0"/>
              <a:t>ne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Recent studies indicate </a:t>
            </a:r>
            <a:endParaRPr lang="en-US" dirty="0" smtClean="0"/>
          </a:p>
          <a:p>
            <a:pPr lvl="1"/>
            <a:r>
              <a:rPr lang="en-US" dirty="0" err="1" smtClean="0"/>
              <a:t>Junctional</a:t>
            </a:r>
            <a:r>
              <a:rPr lang="en-US" dirty="0" smtClean="0"/>
              <a:t> </a:t>
            </a:r>
            <a:r>
              <a:rPr lang="en-US" dirty="0"/>
              <a:t>hemorrhage accounts for up to 20% of preventable deaths in combat. Immediate, effective treatment is necessary for patient </a:t>
            </a:r>
            <a:r>
              <a:rPr lang="en-US" dirty="0" smtClean="0"/>
              <a:t>survival.*</a:t>
            </a:r>
          </a:p>
          <a:p>
            <a:pPr lvl="1"/>
            <a:r>
              <a:rPr lang="en-US" dirty="0"/>
              <a:t>24% of patients with traumatic lower limb amputations from IEDs had associated pelvic </a:t>
            </a:r>
            <a:r>
              <a:rPr lang="en-US" dirty="0" smtClean="0"/>
              <a:t>fractures**</a:t>
            </a:r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sz="1100" i="1" dirty="0" smtClean="0"/>
              <a:t>*Death on the battlefield (2001-2011): Implications for the future of combat casualty care. J Trauma Acute Care </a:t>
            </a:r>
            <a:r>
              <a:rPr lang="en-US" sz="1100" i="1" dirty="0" err="1" smtClean="0"/>
              <a:t>Surg</a:t>
            </a:r>
            <a:endParaRPr lang="en-US" sz="1100" i="1" dirty="0" smtClean="0"/>
          </a:p>
          <a:p>
            <a:pPr marL="0" indent="0">
              <a:buNone/>
            </a:pPr>
            <a:r>
              <a:rPr lang="en-US" sz="1100" i="1" dirty="0" err="1" smtClean="0"/>
              <a:t>Eastridge</a:t>
            </a:r>
            <a:r>
              <a:rPr lang="en-US" sz="1100" i="1" dirty="0" smtClean="0"/>
              <a:t> et al. Volume 73, Number 6, Supplement 5</a:t>
            </a:r>
          </a:p>
          <a:p>
            <a:pPr marL="0" indent="0">
              <a:buNone/>
            </a:pPr>
            <a:r>
              <a:rPr lang="en-US" sz="1100" i="1" dirty="0" smtClean="0"/>
              <a:t>**</a:t>
            </a:r>
            <a:r>
              <a:rPr lang="en-US" sz="1050" i="1" dirty="0" smtClean="0"/>
              <a:t>British Editorial Society of Bone &amp; Joint Surgery (2010): Lower Limb Traumatic Amputations - The importance of pelvic binding for associated pelvic fractures in blast injury. </a:t>
            </a:r>
            <a:r>
              <a:rPr lang="en-US" sz="1050" i="1" smtClean="0"/>
              <a:t>Cross et.al  .</a:t>
            </a:r>
            <a:r>
              <a:rPr lang="en-US" sz="1100" i="1" smtClean="0"/>
              <a:t>J</a:t>
            </a:r>
            <a:r>
              <a:rPr lang="en-US" sz="1100" i="1" dirty="0" smtClean="0"/>
              <a:t> Bone Joint </a:t>
            </a:r>
            <a:r>
              <a:rPr lang="en-US" sz="1100" i="1" dirty="0" err="1" smtClean="0"/>
              <a:t>Surg</a:t>
            </a:r>
            <a:r>
              <a:rPr lang="en-US" sz="1100" i="1" dirty="0" smtClean="0"/>
              <a:t> Br</a:t>
            </a:r>
            <a:r>
              <a:rPr lang="en-US" sz="1100" b="1" i="1" dirty="0" smtClean="0"/>
              <a:t> 2012 </a:t>
            </a:r>
            <a:r>
              <a:rPr lang="en-US" sz="1100" i="1" dirty="0" smtClean="0"/>
              <a:t>vol. 94-B no. SUPP XXI </a:t>
            </a:r>
            <a:r>
              <a:rPr lang="en-US" sz="1100" b="1" i="1" dirty="0" smtClean="0"/>
              <a:t>4</a:t>
            </a:r>
          </a:p>
          <a:p>
            <a:pPr marL="0" indent="0">
              <a:buNone/>
            </a:pPr>
            <a:endParaRPr lang="en-US" sz="1100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95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Axilla Hemorrhage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08259"/>
            <a:ext cx="5533259" cy="537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3804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4"/>
            <a:ext cx="8229600" cy="1143000"/>
          </a:xfrm>
        </p:spPr>
        <p:txBody>
          <a:bodyPr/>
          <a:lstStyle/>
          <a:p>
            <a:r>
              <a:rPr lang="en-US" dirty="0" err="1" smtClean="0"/>
              <a:t>Axilla</a:t>
            </a:r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44034" name="Picture 2" descr="File:Axillary branch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172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-2100" r="50423" b="65231"/>
          <a:stretch>
            <a:fillRect/>
          </a:stretch>
        </p:blipFill>
        <p:spPr bwMode="auto">
          <a:xfrm>
            <a:off x="1219200" y="1676400"/>
            <a:ext cx="643596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Junctional Tourniquet </a:t>
            </a:r>
            <a:r>
              <a:rPr lang="en-US" dirty="0" err="1" smtClean="0"/>
              <a:t>Axilla</a:t>
            </a:r>
            <a:r>
              <a:rPr lang="en-US" dirty="0" smtClean="0"/>
              <a:t> Hemorrhage Control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692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 pitchFamily="34" charset="0"/>
              </a:rPr>
              <a:t>Maintain tension and secure the strap by pressing it down on the Velcro.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Junctional Tourniquet </a:t>
            </a:r>
            <a:r>
              <a:rPr lang="en-US" dirty="0" err="1" smtClean="0"/>
              <a:t>Axilla</a:t>
            </a:r>
            <a:r>
              <a:rPr lang="en-US" dirty="0" smtClean="0"/>
              <a:t> Hemorrhage Control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9577" b="68067"/>
          <a:stretch>
            <a:fillRect/>
          </a:stretch>
        </p:blipFill>
        <p:spPr bwMode="auto">
          <a:xfrm>
            <a:off x="1219200" y="1600200"/>
            <a:ext cx="6754811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15328" y="5469355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Condensed" pitchFamily="34" charset="0"/>
              </a:rPr>
              <a:t>The Extender allows for more direct pressure on the artery.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Helvetica Condensed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Junctional Tourniquet </a:t>
            </a:r>
            <a:r>
              <a:rPr lang="en-US" dirty="0" err="1" smtClean="0"/>
              <a:t>Axilla</a:t>
            </a:r>
            <a:r>
              <a:rPr lang="en-US" dirty="0" smtClean="0"/>
              <a:t> Hemorrhage Control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t="34769" r="50423" b="36870"/>
          <a:stretch>
            <a:fillRect/>
          </a:stretch>
        </p:blipFill>
        <p:spPr bwMode="auto">
          <a:xfrm>
            <a:off x="914400" y="1981200"/>
            <a:ext cx="699516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Junctional Tourniquet </a:t>
            </a:r>
            <a:r>
              <a:rPr lang="en-US" dirty="0" err="1" smtClean="0"/>
              <a:t>Axilla</a:t>
            </a:r>
            <a:r>
              <a:rPr lang="en-US" dirty="0" smtClean="0"/>
              <a:t> Hemorrhage Control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9577" t="33351" b="35452"/>
          <a:stretch>
            <a:fillRect/>
          </a:stretch>
        </p:blipFill>
        <p:spPr bwMode="auto">
          <a:xfrm>
            <a:off x="1143000" y="1828800"/>
            <a:ext cx="6934200" cy="41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SAM® Junctional Tourniquet </a:t>
            </a:r>
            <a:r>
              <a:rPr lang="en-US" dirty="0" err="1" smtClean="0"/>
              <a:t>Axilla</a:t>
            </a:r>
            <a:r>
              <a:rPr lang="en-US" dirty="0" smtClean="0"/>
              <a:t> Hemorrhage Control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48199" t="64549"/>
          <a:stretch>
            <a:fillRect/>
          </a:stretch>
        </p:blipFill>
        <p:spPr bwMode="auto">
          <a:xfrm>
            <a:off x="1066800" y="1600200"/>
            <a:ext cx="6981059" cy="46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The SAM® </a:t>
            </a:r>
            <a:r>
              <a:rPr lang="en-US" dirty="0" err="1"/>
              <a:t>Junctional</a:t>
            </a:r>
            <a:r>
              <a:rPr lang="en-US" dirty="0"/>
              <a:t> Tourniquet is intended to be left on for up to four </a:t>
            </a:r>
            <a:r>
              <a:rPr lang="en-US" dirty="0" smtClean="0"/>
              <a:t>hours</a:t>
            </a:r>
          </a:p>
          <a:p>
            <a:r>
              <a:rPr lang="en-US" dirty="0" smtClean="0"/>
              <a:t>Remove </a:t>
            </a:r>
            <a:r>
              <a:rPr lang="en-US" dirty="0"/>
              <a:t>only at a Definitive Care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Additional inflation of the TCD may be necessary with changes in altitude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3810000" y="1594340"/>
            <a:ext cx="1523999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927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 with SJT on ascends past the cracking pressure of the PRV (17 PSI), then descends.</a:t>
            </a:r>
          </a:p>
          <a:p>
            <a:pPr lvl="1"/>
            <a:r>
              <a:rPr lang="en-US" dirty="0" smtClean="0"/>
              <a:t>5,000ft descent = 15.3 PSI final</a:t>
            </a:r>
          </a:p>
          <a:p>
            <a:pPr lvl="1"/>
            <a:r>
              <a:rPr lang="en-US" dirty="0" smtClean="0"/>
              <a:t>10,000ft descent = 13.4 PSI final</a:t>
            </a:r>
          </a:p>
          <a:p>
            <a:pPr lvl="1"/>
            <a:r>
              <a:rPr lang="en-US" dirty="0" smtClean="0"/>
              <a:t>15,000ft descent = 11.0 PSI final</a:t>
            </a:r>
          </a:p>
          <a:p>
            <a:r>
              <a:rPr lang="en-US" dirty="0" smtClean="0"/>
              <a:t>Average Internal TCD Pressure required to achieve hemostasis in cadaver trials = 3.48 PSI</a:t>
            </a:r>
          </a:p>
          <a:p>
            <a:r>
              <a:rPr lang="en-US" dirty="0" smtClean="0"/>
              <a:t>Conclusion:  Descent after TCD reaches its cracking pressure is extremely unlikely to cause </a:t>
            </a:r>
            <a:r>
              <a:rPr lang="en-US" dirty="0" err="1" smtClean="0"/>
              <a:t>rebleed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5286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 inflates TCD just to the point of hemostasis.  A small descent could lead to </a:t>
            </a:r>
            <a:r>
              <a:rPr lang="en-US" dirty="0" err="1" smtClean="0"/>
              <a:t>rebleed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Partially mitigated by tissue relaxation and compression.  This may allow the TCD to “nest” closer to the artery, minimizing the effect of small Extension changes</a:t>
            </a:r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668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SJT Key Elements</a:t>
            </a:r>
          </a:p>
          <a:p>
            <a:r>
              <a:rPr lang="en-US" dirty="0" smtClean="0"/>
              <a:t>Components of the SJT</a:t>
            </a:r>
          </a:p>
          <a:p>
            <a:r>
              <a:rPr lang="en-US" dirty="0" smtClean="0"/>
              <a:t>Multiple Indications</a:t>
            </a:r>
          </a:p>
          <a:p>
            <a:pPr lvl="1"/>
            <a:r>
              <a:rPr lang="en-US" dirty="0"/>
              <a:t>SAM® </a:t>
            </a:r>
            <a:r>
              <a:rPr lang="en-US" dirty="0" err="1"/>
              <a:t>Junctional</a:t>
            </a:r>
            <a:r>
              <a:rPr lang="en-US" dirty="0"/>
              <a:t> </a:t>
            </a:r>
            <a:r>
              <a:rPr lang="en-US" dirty="0" smtClean="0"/>
              <a:t>Tourniquet Pelvic Stabilization</a:t>
            </a:r>
            <a:endParaRPr lang="en-US" dirty="0"/>
          </a:p>
          <a:p>
            <a:pPr lvl="1"/>
            <a:r>
              <a:rPr lang="en-US" dirty="0" smtClean="0"/>
              <a:t>SAM® </a:t>
            </a:r>
            <a:r>
              <a:rPr lang="en-US" dirty="0" err="1" smtClean="0"/>
              <a:t>Junctional</a:t>
            </a:r>
            <a:r>
              <a:rPr lang="en-US" dirty="0" smtClean="0"/>
              <a:t> Tourniquet Control Inguinal Hemorrhage</a:t>
            </a:r>
          </a:p>
          <a:p>
            <a:pPr lvl="1"/>
            <a:r>
              <a:rPr lang="en-US" dirty="0"/>
              <a:t>SAM® </a:t>
            </a:r>
            <a:r>
              <a:rPr lang="en-US" dirty="0" err="1"/>
              <a:t>Junctional</a:t>
            </a:r>
            <a:r>
              <a:rPr lang="en-US" dirty="0"/>
              <a:t> </a:t>
            </a:r>
            <a:r>
              <a:rPr lang="en-US" dirty="0" smtClean="0"/>
              <a:t>Tourniquet Control Axilla Hemorrhage</a:t>
            </a:r>
          </a:p>
          <a:p>
            <a:r>
              <a:rPr lang="en-US" dirty="0" smtClean="0"/>
              <a:t>Considerations</a:t>
            </a:r>
          </a:p>
          <a:p>
            <a:r>
              <a:rPr lang="en-US" dirty="0" smtClean="0"/>
              <a:t>Patient Scenarios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6180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11765"/>
          <a:stretch>
            <a:fillRect/>
          </a:stretch>
        </p:blipFill>
        <p:spPr bwMode="auto">
          <a:xfrm>
            <a:off x="0" y="0"/>
            <a:ext cx="236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SAM_logo-white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56313"/>
            <a:ext cx="15541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321425"/>
            <a:ext cx="1554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HelveticaNeue MediumCond" charset="0"/>
                <a:cs typeface="HelveticaNeue MediumCond" charset="0"/>
              </a:rPr>
              <a:t>sammedical.com</a:t>
            </a:r>
            <a:endParaRPr lang="en-US" sz="1400" dirty="0">
              <a:solidFill>
                <a:schemeClr val="bg1"/>
              </a:solidFill>
              <a:latin typeface="HelveticaNeue MediumCond" charset="0"/>
              <a:cs typeface="HelveticaNeue Medium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9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SJT Key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</a:t>
            </a:r>
            <a:r>
              <a:rPr lang="en-US" dirty="0"/>
              <a:t>Indications </a:t>
            </a:r>
            <a:endParaRPr lang="en-US" dirty="0" smtClean="0"/>
          </a:p>
          <a:p>
            <a:pPr lvl="1"/>
            <a:r>
              <a:rPr lang="en-US" dirty="0" smtClean="0"/>
              <a:t>Pelvic </a:t>
            </a:r>
            <a:r>
              <a:rPr lang="en-US" dirty="0"/>
              <a:t>I</a:t>
            </a:r>
            <a:r>
              <a:rPr lang="en-US" dirty="0" smtClean="0"/>
              <a:t>mmobilization </a:t>
            </a:r>
          </a:p>
          <a:p>
            <a:pPr lvl="1"/>
            <a:r>
              <a:rPr lang="en-US" dirty="0" smtClean="0"/>
              <a:t>Control Inguinal Hemorrhage</a:t>
            </a:r>
          </a:p>
          <a:p>
            <a:pPr lvl="1"/>
            <a:r>
              <a:rPr lang="en-US" dirty="0" smtClean="0"/>
              <a:t>Control Axilla Hemorrhage</a:t>
            </a:r>
            <a:endParaRPr lang="en-US" dirty="0"/>
          </a:p>
          <a:p>
            <a:r>
              <a:rPr lang="en-US" dirty="0" smtClean="0"/>
              <a:t>&lt; </a:t>
            </a:r>
            <a:r>
              <a:rPr lang="en-US" dirty="0"/>
              <a:t>25 second application time </a:t>
            </a:r>
          </a:p>
          <a:p>
            <a:r>
              <a:rPr lang="en-US" dirty="0"/>
              <a:t>Lightweight (1 lb., 1 oz.) (488g) </a:t>
            </a:r>
          </a:p>
          <a:p>
            <a:r>
              <a:rPr lang="en-US" dirty="0"/>
              <a:t>Easy to use, 4 step application </a:t>
            </a:r>
          </a:p>
          <a:p>
            <a:r>
              <a:rPr lang="en-US" dirty="0"/>
              <a:t>FDA 510(k) cleared and CE marked </a:t>
            </a:r>
          </a:p>
          <a:p>
            <a:r>
              <a:rPr lang="en-US" dirty="0"/>
              <a:t>Step by step instructions printed directly on the </a:t>
            </a:r>
            <a:r>
              <a:rPr lang="en-US" dirty="0" smtClean="0"/>
              <a:t>device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55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SJT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SJT is comprised of four basic parts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Pelvic Belt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Hand Pump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(2) Target Compression Devices (TCD)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Auxiliary Strap Support and TCD Extender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276" y="4267200"/>
            <a:ext cx="382672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17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Modified SAM Sling</a:t>
            </a:r>
          </a:p>
          <a:p>
            <a:r>
              <a:rPr lang="en-US" dirty="0" smtClean="0"/>
              <a:t>Clinically proven to provide the prescribed safe and effective force for pelvic stabilization</a:t>
            </a:r>
          </a:p>
          <a:p>
            <a:r>
              <a:rPr lang="en-US" dirty="0" smtClean="0"/>
              <a:t>Patented buckle design maintains correct base force to eliminate slack. “Click” provides clear feedback to confirm when to secure Velcro for correct application.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332962"/>
            <a:ext cx="3352799" cy="137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3152775" cy="171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06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Removable Hand Pump quickly inflates the Target Compression Device (TCD) to achieve hemorrhage control</a:t>
            </a:r>
          </a:p>
          <a:p>
            <a:r>
              <a:rPr lang="en-US" dirty="0" smtClean="0"/>
              <a:t>Operates much like a blood pressure bulb and is made of PVC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9431" y="2911569"/>
            <a:ext cx="1552572" cy="456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16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Compression Device (TCD)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Pressure Relief Valve (PRV) – 17 PSI</a:t>
            </a:r>
          </a:p>
          <a:p>
            <a:r>
              <a:rPr lang="en-US" sz="2200" dirty="0" smtClean="0"/>
              <a:t>Burst Pressure ~70 PSI</a:t>
            </a:r>
          </a:p>
          <a:p>
            <a:r>
              <a:rPr lang="en-US" sz="2200" dirty="0" smtClean="0"/>
              <a:t>Inflates to 3.2” high</a:t>
            </a:r>
          </a:p>
          <a:p>
            <a:r>
              <a:rPr lang="en-US" sz="2200" dirty="0" smtClean="0"/>
              <a:t>Body of TCD is made of </a:t>
            </a:r>
            <a:r>
              <a:rPr lang="en-US" sz="2200" dirty="0" err="1" smtClean="0"/>
              <a:t>Texin</a:t>
            </a:r>
            <a:r>
              <a:rPr lang="en-US" sz="2200" dirty="0" smtClean="0"/>
              <a:t> – material also used in protective eyewear, golf ball and whitewater raft protective coating products</a:t>
            </a:r>
          </a:p>
          <a:p>
            <a:r>
              <a:rPr lang="en-US" sz="2200" dirty="0" smtClean="0"/>
              <a:t>Base of TCD is </a:t>
            </a:r>
            <a:r>
              <a:rPr lang="en-US" sz="2200" dirty="0" err="1" smtClean="0"/>
              <a:t>Makrolon</a:t>
            </a:r>
            <a:r>
              <a:rPr lang="en-US" sz="2200" dirty="0" smtClean="0"/>
              <a:t> polycarbonate material, which is also used in bullet-proof glass and combat helmet products</a:t>
            </a:r>
          </a:p>
          <a:p>
            <a:r>
              <a:rPr lang="en-US" sz="2200" dirty="0" smtClean="0"/>
              <a:t>Body and base are welded, not glued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4916193"/>
            <a:ext cx="9144001" cy="194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229100" y="-4533900"/>
            <a:ext cx="685800" cy="944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07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AUXILIARY </a:t>
            </a:r>
            <a:r>
              <a:rPr lang="en-US" dirty="0"/>
              <a:t>STRAP SUPPORT &amp; TCD EXTENDER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Auxiliary Strap Support - 35” x 2” adjustable Nylon Strap with d-rings on each end utilized to apply the SJT in a harness-style application</a:t>
            </a:r>
          </a:p>
          <a:p>
            <a:r>
              <a:rPr lang="en-US" dirty="0" smtClean="0"/>
              <a:t>TCD Extender – Attached via lanyard to TDC, used to change the shape of the TCD prior to inflation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48225"/>
            <a:ext cx="3524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7173"/>
            <a:ext cx="3788827" cy="18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8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761</Words>
  <Application>Microsoft Office PowerPoint</Application>
  <PresentationFormat>On-screen Show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SAM® Junctional Tourniquet (SJT) Training</vt:lpstr>
      <vt:lpstr>Force Multiplication With One Device</vt:lpstr>
      <vt:lpstr>Training Overview</vt:lpstr>
      <vt:lpstr>SJT Key Elements</vt:lpstr>
      <vt:lpstr>Components of the SJT</vt:lpstr>
      <vt:lpstr>Pelvic Belt</vt:lpstr>
      <vt:lpstr>Hand Pump</vt:lpstr>
      <vt:lpstr>Target Compression Device (TCD)</vt:lpstr>
      <vt:lpstr>AUXILIARY STRAP SUPPORT &amp; TCD EXTENDER </vt:lpstr>
      <vt:lpstr>Multiple Indications</vt:lpstr>
      <vt:lpstr>SAM® Junctional Tourniquet Immobilizes Pelvic Fractures</vt:lpstr>
      <vt:lpstr>SAM® Junctional Tourniquet Immobilizes Pelvic Fractures</vt:lpstr>
      <vt:lpstr>SAM® Junctional Tourniquet Immobilizes Pelvic Fractures</vt:lpstr>
      <vt:lpstr>Control Inguinal Hemorrhage in 4 Steps</vt:lpstr>
      <vt:lpstr>Occlude Femoral Artery</vt:lpstr>
      <vt:lpstr> SAM® Junctional Tourniquet Hemorrhage Control</vt:lpstr>
      <vt:lpstr>SAM® Junctional Tourniquet Hemorrhage Control</vt:lpstr>
      <vt:lpstr>SAM® Junctional Tourniquet Hemorrhage Control</vt:lpstr>
      <vt:lpstr>SAM® Junctional Tourniquet Hemorrhage Control</vt:lpstr>
      <vt:lpstr>Control Axilla Hemorrhage</vt:lpstr>
      <vt:lpstr>Axilla Artery</vt:lpstr>
      <vt:lpstr>SAM® Junctional Tourniquet Axilla Hemorrhage Control</vt:lpstr>
      <vt:lpstr>SAM® Junctional Tourniquet Axilla Hemorrhage Control</vt:lpstr>
      <vt:lpstr>SAM® Junctional Tourniquet Axilla Hemorrhage Control</vt:lpstr>
      <vt:lpstr>SAM® Junctional Tourniquet Axilla Hemorrhage Control</vt:lpstr>
      <vt:lpstr>SAM® Junctional Tourniquet Axilla Hemorrhage Control</vt:lpstr>
      <vt:lpstr>Considerations</vt:lpstr>
      <vt:lpstr>Patient Scenario 1</vt:lpstr>
      <vt:lpstr>Patient Scenario 2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 Junctional Tourniquet (SJT)</dc:title>
  <dc:creator>ladmin</dc:creator>
  <cp:lastModifiedBy>Curtis.McMahan</cp:lastModifiedBy>
  <cp:revision>181</cp:revision>
  <dcterms:created xsi:type="dcterms:W3CDTF">2013-07-03T13:06:49Z</dcterms:created>
  <dcterms:modified xsi:type="dcterms:W3CDTF">2014-05-15T14:24:09Z</dcterms:modified>
</cp:coreProperties>
</file>