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265" r:id="rId2"/>
    <p:sldId id="27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7" r:id="rId14"/>
    <p:sldId id="356" r:id="rId15"/>
    <p:sldId id="358" r:id="rId16"/>
    <p:sldId id="359" r:id="rId17"/>
    <p:sldId id="371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BF3502-D509-4598-A32B-C3D2AE5532A5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8DF5755-8355-4D58-AFAE-C800A6FC4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A37AA-5160-4804-89A7-6A566AC2CC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2DC67-564B-43D5-949E-CE79C36367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FEEAC-C3FC-458E-B609-CB61709C83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76755-E422-4C65-BD42-44F4114163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038B-0AB7-4BBB-8A13-6FE1D9AC62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82285-2FC8-44BE-BBF1-381D29512F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C32F2AF-9A60-42CD-81E1-1C6D37B8ED49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745141D-8BE2-4B0D-8C9E-438DBFE6DD9F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5275"/>
            <a:ext cx="2057400" cy="5322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5275"/>
            <a:ext cx="6019800" cy="5322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34623E-9F0D-4CE6-898D-571CD6C2146F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4-coe-Logo-ppt-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CDR's Guide to Harris Radios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E9AA-C47F-48AF-93A5-7A9AFC1D2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4-coe-Logo-ppt-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22E5555-10B4-46ED-AAC2-7C974C290C6B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360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360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AF6B496-14C0-4C52-B389-715A81C90E12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031EB4F-B9D0-44BF-A043-44CBDDCC9241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A1FD0DC-1FC8-46D3-A644-D30AAAD77C62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7110039-DB5A-4926-A549-1B03034541F7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0F264F1-3AA1-4346-A753-981AC0544698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3B80BC6-D712-4D0E-840A-FEF4B2A9042B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c4-coe-light-insid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171825"/>
            <a:ext cx="6134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6063" y="1588"/>
            <a:ext cx="8897937" cy="174625"/>
          </a:xfrm>
          <a:prstGeom prst="rect">
            <a:avLst/>
          </a:prstGeom>
          <a:solidFill>
            <a:srgbClr val="B5030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9525" y="0"/>
            <a:ext cx="182563" cy="1857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8538" y="295275"/>
            <a:ext cx="71072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626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4CB139D-FB85-409E-AE25-A77437FEC433}" type="slidenum">
              <a:rPr lang="en-US"/>
              <a:pPr>
                <a:defRPr/>
              </a:pPr>
              <a:t>‹#›</a:t>
            </a:fld>
            <a:r>
              <a:rPr lang="en-US"/>
              <a:t> of 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2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5" r:id="rId12"/>
    <p:sldLayoutId id="214748382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7.jpeg"/><Relationship Id="rId7" Type="http://schemas.openxmlformats.org/officeDocument/2006/relationships/image" Target="../media/image59.jpeg"/><Relationship Id="rId12" Type="http://schemas.openxmlformats.org/officeDocument/2006/relationships/image" Target="../media/image4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11" Type="http://schemas.openxmlformats.org/officeDocument/2006/relationships/image" Target="../media/image49.jpeg"/><Relationship Id="rId5" Type="http://schemas.openxmlformats.org/officeDocument/2006/relationships/image" Target="../media/image57.jpeg"/><Relationship Id="rId10" Type="http://schemas.openxmlformats.org/officeDocument/2006/relationships/image" Target="../media/image30.jpeg"/><Relationship Id="rId4" Type="http://schemas.openxmlformats.org/officeDocument/2006/relationships/image" Target="../media/image56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2.emf"/><Relationship Id="rId7" Type="http://schemas.openxmlformats.org/officeDocument/2006/relationships/image" Target="../media/image7.jpeg"/><Relationship Id="rId12" Type="http://schemas.openxmlformats.org/officeDocument/2006/relationships/image" Target="../media/image32.jpe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10.jpeg"/><Relationship Id="rId5" Type="http://schemas.openxmlformats.org/officeDocument/2006/relationships/image" Target="../media/image64.emf"/><Relationship Id="rId10" Type="http://schemas.openxmlformats.org/officeDocument/2006/relationships/image" Target="../media/image48.jpeg"/><Relationship Id="rId4" Type="http://schemas.openxmlformats.org/officeDocument/2006/relationships/image" Target="../media/image63.emf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13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5.emf"/><Relationship Id="rId5" Type="http://schemas.openxmlformats.org/officeDocument/2006/relationships/image" Target="../media/image64.emf"/><Relationship Id="rId10" Type="http://schemas.openxmlformats.org/officeDocument/2006/relationships/image" Target="../media/image7.jpeg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72.jpeg"/><Relationship Id="rId3" Type="http://schemas.openxmlformats.org/officeDocument/2006/relationships/image" Target="../media/image69.emf"/><Relationship Id="rId7" Type="http://schemas.openxmlformats.org/officeDocument/2006/relationships/image" Target="../media/image29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30.jpeg"/><Relationship Id="rId5" Type="http://schemas.openxmlformats.org/officeDocument/2006/relationships/image" Target="../media/image71.emf"/><Relationship Id="rId15" Type="http://schemas.openxmlformats.org/officeDocument/2006/relationships/image" Target="../media/image73.jpeg"/><Relationship Id="rId10" Type="http://schemas.openxmlformats.org/officeDocument/2006/relationships/image" Target="../media/image34.jpeg"/><Relationship Id="rId4" Type="http://schemas.openxmlformats.org/officeDocument/2006/relationships/image" Target="../media/image70.emf"/><Relationship Id="rId9" Type="http://schemas.openxmlformats.org/officeDocument/2006/relationships/image" Target="../media/image35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3.emf"/><Relationship Id="rId7" Type="http://schemas.openxmlformats.org/officeDocument/2006/relationships/image" Target="../media/image7.jpe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emf"/><Relationship Id="rId11" Type="http://schemas.openxmlformats.org/officeDocument/2006/relationships/image" Target="../media/image77.jpeg"/><Relationship Id="rId5" Type="http://schemas.openxmlformats.org/officeDocument/2006/relationships/image" Target="../media/image71.emf"/><Relationship Id="rId10" Type="http://schemas.openxmlformats.org/officeDocument/2006/relationships/image" Target="../media/image76.jpeg"/><Relationship Id="rId4" Type="http://schemas.openxmlformats.org/officeDocument/2006/relationships/image" Target="../media/image65.png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8.emf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eg"/><Relationship Id="rId5" Type="http://schemas.openxmlformats.org/officeDocument/2006/relationships/image" Target="../media/image10.jpeg"/><Relationship Id="rId4" Type="http://schemas.openxmlformats.org/officeDocument/2006/relationships/image" Target="../media/image78.emf"/><Relationship Id="rId9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49.jpeg"/><Relationship Id="rId4" Type="http://schemas.openxmlformats.org/officeDocument/2006/relationships/image" Target="../media/image82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emf"/><Relationship Id="rId11" Type="http://schemas.openxmlformats.org/officeDocument/2006/relationships/image" Target="../media/image77.jpeg"/><Relationship Id="rId5" Type="http://schemas.openxmlformats.org/officeDocument/2006/relationships/image" Target="../media/image86.emf"/><Relationship Id="rId10" Type="http://schemas.openxmlformats.org/officeDocument/2006/relationships/image" Target="../media/image89.emf"/><Relationship Id="rId4" Type="http://schemas.openxmlformats.org/officeDocument/2006/relationships/image" Target="../media/image85.emf"/><Relationship Id="rId9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jpeg"/><Relationship Id="rId5" Type="http://schemas.openxmlformats.org/officeDocument/2006/relationships/image" Target="../media/image46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92.emf"/><Relationship Id="rId7" Type="http://schemas.openxmlformats.org/officeDocument/2006/relationships/image" Target="../media/image7.jpe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emf"/><Relationship Id="rId11" Type="http://schemas.openxmlformats.org/officeDocument/2006/relationships/image" Target="../media/image95.jpeg"/><Relationship Id="rId5" Type="http://schemas.openxmlformats.org/officeDocument/2006/relationships/image" Target="../media/image70.emf"/><Relationship Id="rId10" Type="http://schemas.openxmlformats.org/officeDocument/2006/relationships/image" Target="../media/image94.gif"/><Relationship Id="rId4" Type="http://schemas.openxmlformats.org/officeDocument/2006/relationships/image" Target="../media/image13.emf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96.jpeg"/><Relationship Id="rId7" Type="http://schemas.openxmlformats.org/officeDocument/2006/relationships/image" Target="../media/image3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33.jpeg"/><Relationship Id="rId10" Type="http://schemas.openxmlformats.org/officeDocument/2006/relationships/image" Target="../media/image75.jpeg"/><Relationship Id="rId4" Type="http://schemas.openxmlformats.org/officeDocument/2006/relationships/image" Target="../media/image97.jpe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7.jpeg"/><Relationship Id="rId4" Type="http://schemas.openxmlformats.org/officeDocument/2006/relationships/image" Target="../media/image9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57.jpeg"/><Relationship Id="rId4" Type="http://schemas.openxmlformats.org/officeDocument/2006/relationships/image" Target="../media/image10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03.emf"/><Relationship Id="rId7" Type="http://schemas.openxmlformats.org/officeDocument/2006/relationships/image" Target="../media/image10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10" Type="http://schemas.openxmlformats.org/officeDocument/2006/relationships/image" Target="../media/image105.png"/><Relationship Id="rId4" Type="http://schemas.openxmlformats.org/officeDocument/2006/relationships/image" Target="../media/image104.emf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11.emf"/><Relationship Id="rId7" Type="http://schemas.openxmlformats.org/officeDocument/2006/relationships/image" Target="../media/image57.jpe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3.emf"/><Relationship Id="rId7" Type="http://schemas.openxmlformats.org/officeDocument/2006/relationships/image" Target="../media/image10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10" Type="http://schemas.openxmlformats.org/officeDocument/2006/relationships/image" Target="../media/image105.png"/><Relationship Id="rId4" Type="http://schemas.openxmlformats.org/officeDocument/2006/relationships/image" Target="../media/image104.emf"/><Relationship Id="rId9" Type="http://schemas.openxmlformats.org/officeDocument/2006/relationships/image" Target="../media/image10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2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7.png"/><Relationship Id="rId4" Type="http://schemas.openxmlformats.org/officeDocument/2006/relationships/image" Target="../media/image13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3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11" Type="http://schemas.openxmlformats.org/officeDocument/2006/relationships/image" Target="../media/image16.png"/><Relationship Id="rId5" Type="http://schemas.openxmlformats.org/officeDocument/2006/relationships/image" Target="../media/image23.emf"/><Relationship Id="rId10" Type="http://schemas.openxmlformats.org/officeDocument/2006/relationships/image" Target="../media/image3.emf"/><Relationship Id="rId4" Type="http://schemas.openxmlformats.org/officeDocument/2006/relationships/image" Target="../media/image15.emf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0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3.emf"/><Relationship Id="rId7" Type="http://schemas.openxmlformats.org/officeDocument/2006/relationships/image" Target="../media/image39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3.emf"/><Relationship Id="rId5" Type="http://schemas.openxmlformats.org/officeDocument/2006/relationships/image" Target="../media/image24.emf"/><Relationship Id="rId10" Type="http://schemas.openxmlformats.org/officeDocument/2006/relationships/image" Target="../media/image7.jpeg"/><Relationship Id="rId4" Type="http://schemas.openxmlformats.org/officeDocument/2006/relationships/image" Target="../media/image23.emf"/><Relationship Id="rId9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36.jpeg"/><Relationship Id="rId3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11" Type="http://schemas.openxmlformats.org/officeDocument/2006/relationships/image" Target="../media/image35.jpeg"/><Relationship Id="rId5" Type="http://schemas.openxmlformats.org/officeDocument/2006/relationships/image" Target="../media/image22.jpeg"/><Relationship Id="rId15" Type="http://schemas.openxmlformats.org/officeDocument/2006/relationships/image" Target="../media/image49.jpeg"/><Relationship Id="rId10" Type="http://schemas.openxmlformats.org/officeDocument/2006/relationships/image" Target="../media/image33.jpeg"/><Relationship Id="rId4" Type="http://schemas.openxmlformats.org/officeDocument/2006/relationships/image" Target="../media/image44.jpeg"/><Relationship Id="rId9" Type="http://schemas.openxmlformats.org/officeDocument/2006/relationships/image" Target="../media/image30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3.emf"/><Relationship Id="rId3" Type="http://schemas.openxmlformats.org/officeDocument/2006/relationships/image" Target="../media/image13.emf"/><Relationship Id="rId7" Type="http://schemas.openxmlformats.org/officeDocument/2006/relationships/image" Target="../media/image40.emf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11" Type="http://schemas.openxmlformats.org/officeDocument/2006/relationships/image" Target="../media/image52.png"/><Relationship Id="rId5" Type="http://schemas.openxmlformats.org/officeDocument/2006/relationships/image" Target="../media/image38.emf"/><Relationship Id="rId10" Type="http://schemas.openxmlformats.org/officeDocument/2006/relationships/image" Target="../media/image51.emf"/><Relationship Id="rId4" Type="http://schemas.openxmlformats.org/officeDocument/2006/relationships/image" Target="../media/image24.emf"/><Relationship Id="rId9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362200" y="457200"/>
            <a:ext cx="6334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Rounded MT Bold" pitchFamily="34" charset="0"/>
                <a:cs typeface="+mn-cs"/>
              </a:rPr>
              <a:t>Commander’s Guide to HARRIS Radio Systems</a:t>
            </a:r>
          </a:p>
          <a:p>
            <a:pPr algn="ctr">
              <a:defRPr/>
            </a:pPr>
            <a:endParaRPr lang="en-US" sz="48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Rounded MT Bold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AN/TRC-210B(V)3  (continued)</a:t>
            </a:r>
          </a:p>
        </p:txBody>
      </p:sp>
      <p:grpSp>
        <p:nvGrpSpPr>
          <p:cNvPr id="14339" name="Group 44"/>
          <p:cNvGrpSpPr>
            <a:grpSpLocks/>
          </p:cNvGrpSpPr>
          <p:nvPr/>
        </p:nvGrpSpPr>
        <p:grpSpPr bwMode="auto">
          <a:xfrm>
            <a:off x="7391400" y="4038600"/>
            <a:ext cx="1524000" cy="1338263"/>
            <a:chOff x="6877050" y="3772755"/>
            <a:chExt cx="1905000" cy="892475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77050" y="4495840"/>
              <a:ext cx="1905000" cy="169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877050" y="3772755"/>
              <a:ext cx="1809750" cy="169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14365" name="TextBox 41"/>
            <p:cNvSpPr txBox="1">
              <a:spLocks noChangeArrowheads="1"/>
            </p:cNvSpPr>
            <p:nvPr/>
          </p:nvSpPr>
          <p:spPr bwMode="auto">
            <a:xfrm>
              <a:off x="7448550" y="4179519"/>
              <a:ext cx="230914" cy="246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5F87B-5300-4F89-961F-1B62803772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228600" y="971550"/>
            <a:ext cx="1828800" cy="2081213"/>
            <a:chOff x="228600" y="971550"/>
            <a:chExt cx="1828800" cy="2081213"/>
          </a:xfrm>
        </p:grpSpPr>
        <p:sp>
          <p:nvSpPr>
            <p:cNvPr id="32" name="TextBox 31"/>
            <p:cNvSpPr txBox="1"/>
            <p:nvPr/>
          </p:nvSpPr>
          <p:spPr>
            <a:xfrm>
              <a:off x="228600" y="1828800"/>
              <a:ext cx="1828800" cy="12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ELECTRONIC COMMUNICATIONS EQUIPMENT: (T-Case Assy, Receiver-Transmitter)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5895-01-527-3602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11040-1100-01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9G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4362" name="Picture 16" descr="C:\Users\donald.mumma\Desktop\transit case 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213" y="971550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3" name="Group 29"/>
          <p:cNvGrpSpPr>
            <a:grpSpLocks/>
          </p:cNvGrpSpPr>
          <p:nvPr/>
        </p:nvGrpSpPr>
        <p:grpSpPr bwMode="auto">
          <a:xfrm>
            <a:off x="2286000" y="3657600"/>
            <a:ext cx="1752600" cy="2081213"/>
            <a:chOff x="2362200" y="971550"/>
            <a:chExt cx="1752600" cy="2081213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362200" y="1828800"/>
              <a:ext cx="1752600" cy="1223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ELECTRONIC COMMUNICATIONS EQUIPMENT: (T-Case Assy, Dual Power Supply)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6130-01-527-3601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10400-0561-16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   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4360" name="Picture 17" descr="C:\Users\donald.mumma\Desktop\transit case 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971550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4" name="Group 28"/>
          <p:cNvGrpSpPr>
            <a:grpSpLocks/>
          </p:cNvGrpSpPr>
          <p:nvPr/>
        </p:nvGrpSpPr>
        <p:grpSpPr bwMode="auto">
          <a:xfrm>
            <a:off x="7010400" y="1295400"/>
            <a:ext cx="1676400" cy="1652588"/>
            <a:chOff x="7010400" y="838200"/>
            <a:chExt cx="1676400" cy="1652588"/>
          </a:xfrm>
        </p:grpSpPr>
        <p:sp>
          <p:nvSpPr>
            <p:cNvPr id="39" name="TextBox 38"/>
            <p:cNvSpPr txBox="1"/>
            <p:nvPr/>
          </p:nvSpPr>
          <p:spPr>
            <a:xfrm>
              <a:off x="7010400" y="1752600"/>
              <a:ext cx="16764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FILTER, LOW PASS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5915-01-584-1028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10564-1720-05   </a:t>
              </a: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4358" name="Picture 18" descr="C:\Users\donald.mumma\Desktop\transit case 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838200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5" name="Group 27"/>
          <p:cNvGrpSpPr>
            <a:grpSpLocks/>
          </p:cNvGrpSpPr>
          <p:nvPr/>
        </p:nvGrpSpPr>
        <p:grpSpPr bwMode="auto">
          <a:xfrm>
            <a:off x="304800" y="3505200"/>
            <a:ext cx="1600200" cy="2214563"/>
            <a:chOff x="304800" y="3505200"/>
            <a:chExt cx="1600200" cy="2214563"/>
          </a:xfrm>
        </p:grpSpPr>
        <p:sp>
          <p:nvSpPr>
            <p:cNvPr id="38" name="TextBox 37"/>
            <p:cNvSpPr txBox="1"/>
            <p:nvPr/>
          </p:nvSpPr>
          <p:spPr>
            <a:xfrm>
              <a:off x="304800" y="4495800"/>
              <a:ext cx="1600200" cy="12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ELECTRONIC COMMUNICATIONS EQUIPMENT: (T-Case Assy, Pre/Post Selector)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N/A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10564-3340-01 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4356" name="Picture 20" descr="C:\Users\donald.mumma\Desktop\pelican_hard_case_1200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" y="3505200"/>
              <a:ext cx="122402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6" name="Group 25"/>
          <p:cNvGrpSpPr>
            <a:grpSpLocks/>
          </p:cNvGrpSpPr>
          <p:nvPr/>
        </p:nvGrpSpPr>
        <p:grpSpPr bwMode="auto">
          <a:xfrm>
            <a:off x="4572000" y="990600"/>
            <a:ext cx="1524000" cy="2214563"/>
            <a:chOff x="2286000" y="3505200"/>
            <a:chExt cx="1524000" cy="2214563"/>
          </a:xfrm>
        </p:grpSpPr>
        <p:sp>
          <p:nvSpPr>
            <p:cNvPr id="18" name="TextBox 17"/>
            <p:cNvSpPr txBox="1"/>
            <p:nvPr/>
          </p:nvSpPr>
          <p:spPr>
            <a:xfrm>
              <a:off x="2286000" y="4495800"/>
              <a:ext cx="1524000" cy="12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ELECTRONIC COMMUNICATIONS EQUIPMENT: (T-Case Assy, 400W PA)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5895-01-527-3603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10400-0561-17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      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4354" name="Picture 22" descr="C:\Users\donald.mumma\Desktop\case 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3505200"/>
              <a:ext cx="1422400" cy="974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7" name="Group 24"/>
          <p:cNvGrpSpPr>
            <a:grpSpLocks/>
          </p:cNvGrpSpPr>
          <p:nvPr/>
        </p:nvGrpSpPr>
        <p:grpSpPr bwMode="auto">
          <a:xfrm>
            <a:off x="2362200" y="838200"/>
            <a:ext cx="1544638" cy="2366963"/>
            <a:chOff x="4475920" y="3733800"/>
            <a:chExt cx="1543880" cy="2366963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496548" y="4876800"/>
              <a:ext cx="1523252" cy="1223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ELECTRONIC COMMUNICATIONS EQUIPMENT: (RT-J6 to Pre/Post-J6)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5995-01-558-6134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10535-0720-C006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    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14352" name="Picture 23" descr="C:\Users\donald.mumma\Desktop\case 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5920" y="3733800"/>
              <a:ext cx="1467680" cy="112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8" name="Group 32"/>
          <p:cNvGrpSpPr>
            <a:grpSpLocks/>
          </p:cNvGrpSpPr>
          <p:nvPr/>
        </p:nvGrpSpPr>
        <p:grpSpPr bwMode="auto">
          <a:xfrm>
            <a:off x="5638800" y="3581400"/>
            <a:ext cx="1600200" cy="2395538"/>
            <a:chOff x="4724400" y="714375"/>
            <a:chExt cx="1600200" cy="2395538"/>
          </a:xfrm>
        </p:grpSpPr>
        <p:sp>
          <p:nvSpPr>
            <p:cNvPr id="17" name="TextBox 16"/>
            <p:cNvSpPr txBox="1"/>
            <p:nvPr/>
          </p:nvSpPr>
          <p:spPr>
            <a:xfrm>
              <a:off x="4724400" y="22098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ANTENNA COUPLER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5985-01-527-3604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10400-0561-14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 9G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4350" name="Picture 24" descr="C:\Users\donald.mumma\Desktop\transit case 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714375"/>
              <a:ext cx="144780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AN/TRC-210B(V)3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FE-9496-44B8-891A-C1081CFEBC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15365" name="Group 24"/>
          <p:cNvGrpSpPr>
            <a:grpSpLocks/>
          </p:cNvGrpSpPr>
          <p:nvPr/>
        </p:nvGrpSpPr>
        <p:grpSpPr bwMode="auto">
          <a:xfrm>
            <a:off x="3962400" y="4114800"/>
            <a:ext cx="1600200" cy="1600200"/>
            <a:chOff x="3810000" y="4572000"/>
            <a:chExt cx="1600200" cy="1600200"/>
          </a:xfrm>
        </p:grpSpPr>
        <p:sp>
          <p:nvSpPr>
            <p:cNvPr id="26" name="TextBox 25"/>
            <p:cNvSpPr txBox="1"/>
            <p:nvPr/>
          </p:nvSpPr>
          <p:spPr>
            <a:xfrm>
              <a:off x="3810000" y="5272088"/>
              <a:ext cx="1600200" cy="90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</a:t>
              </a:r>
            </a:p>
            <a:p>
              <a:pPr>
                <a:defRPr/>
              </a:pPr>
              <a:r>
                <a:rPr lang="en-US" sz="1050" b="1" dirty="0"/>
                <a:t> 150' PA-J9 to CPLR-J2)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5995-01-369-5985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10181-9823-150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   </a:t>
              </a:r>
              <a:r>
                <a:rPr lang="en-US" sz="1050" b="1" dirty="0"/>
                <a:t>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5397" name="Picture 32" descr="C:\Users\donald.mumma\Desktop\wi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4572000"/>
              <a:ext cx="109330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Group 28"/>
          <p:cNvGrpSpPr>
            <a:grpSpLocks/>
          </p:cNvGrpSpPr>
          <p:nvPr/>
        </p:nvGrpSpPr>
        <p:grpSpPr bwMode="auto">
          <a:xfrm>
            <a:off x="5715000" y="3124200"/>
            <a:ext cx="1524000" cy="1630363"/>
            <a:chOff x="5562600" y="4527678"/>
            <a:chExt cx="1524000" cy="1630368"/>
          </a:xfrm>
        </p:grpSpPr>
        <p:sp>
          <p:nvSpPr>
            <p:cNvPr id="30" name="TextBox 29"/>
            <p:cNvSpPr txBox="1"/>
            <p:nvPr/>
          </p:nvSpPr>
          <p:spPr>
            <a:xfrm>
              <a:off x="5562600" y="5257930"/>
              <a:ext cx="1524000" cy="9001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</a:t>
              </a:r>
            </a:p>
            <a:p>
              <a:pPr>
                <a:defRPr/>
              </a:pPr>
              <a:r>
                <a:rPr lang="en-US" sz="1050" b="1" dirty="0"/>
                <a:t>150', PA-J2 to CPLR J1 NSN: </a:t>
              </a:r>
              <a:r>
                <a:rPr lang="en-US" sz="1050" dirty="0"/>
                <a:t>5995-01-369-5987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10181-9824-150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5395" name="Picture 33" descr="C:\Users\donald.mumma\Desktop\cable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4527678"/>
              <a:ext cx="990600" cy="76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7" name="Group 34"/>
          <p:cNvGrpSpPr>
            <a:grpSpLocks/>
          </p:cNvGrpSpPr>
          <p:nvPr/>
        </p:nvGrpSpPr>
        <p:grpSpPr bwMode="auto">
          <a:xfrm>
            <a:off x="1905000" y="838200"/>
            <a:ext cx="1676400" cy="1890713"/>
            <a:chOff x="3810000" y="2438400"/>
            <a:chExt cx="1676400" cy="1890846"/>
          </a:xfrm>
        </p:grpSpPr>
        <p:sp>
          <p:nvSpPr>
            <p:cNvPr id="39" name="TextBox 38"/>
            <p:cNvSpPr txBox="1"/>
            <p:nvPr/>
          </p:nvSpPr>
          <p:spPr>
            <a:xfrm>
              <a:off x="3810000" y="3429070"/>
              <a:ext cx="1676400" cy="900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</a:t>
              </a:r>
            </a:p>
            <a:p>
              <a:pPr>
                <a:defRPr/>
              </a:pPr>
              <a:r>
                <a:rPr lang="en-US" sz="1050" b="1" dirty="0"/>
                <a:t>RT-J7 to PRE/POST-J5, 6’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5995-01-558-8445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10394-9020-006   </a:t>
              </a: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5393" name="Picture 22" descr="C:\Users\donald.mumma\Desktop\135101-02-24_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24384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8" name="Group 35"/>
          <p:cNvGrpSpPr>
            <a:grpSpLocks/>
          </p:cNvGrpSpPr>
          <p:nvPr/>
        </p:nvGrpSpPr>
        <p:grpSpPr bwMode="auto">
          <a:xfrm>
            <a:off x="7315200" y="4724400"/>
            <a:ext cx="1600200" cy="1976438"/>
            <a:chOff x="5562600" y="2514600"/>
            <a:chExt cx="1600200" cy="1976229"/>
          </a:xfrm>
        </p:grpSpPr>
        <p:sp>
          <p:nvSpPr>
            <p:cNvPr id="20" name="TextBox 19"/>
            <p:cNvSpPr txBox="1"/>
            <p:nvPr/>
          </p:nvSpPr>
          <p:spPr>
            <a:xfrm>
              <a:off x="5562600" y="3428903"/>
              <a:ext cx="1600200" cy="1061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</a:t>
              </a:r>
            </a:p>
            <a:p>
              <a:pPr>
                <a:defRPr/>
              </a:pPr>
              <a:r>
                <a:rPr lang="en-US" sz="1050" b="1" dirty="0"/>
                <a:t>J7 to PA-J8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5995-01-528-7559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10394-9011-006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      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15391" name="Picture 24" descr="C:\Users\donald.mumma\Desktop\RF-Cable-Assembl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9320" y="2514600"/>
              <a:ext cx="1046280" cy="91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Group 36"/>
          <p:cNvGrpSpPr>
            <a:grpSpLocks/>
          </p:cNvGrpSpPr>
          <p:nvPr/>
        </p:nvGrpSpPr>
        <p:grpSpPr bwMode="auto">
          <a:xfrm>
            <a:off x="7467600" y="2895600"/>
            <a:ext cx="1447800" cy="1676400"/>
            <a:chOff x="9753600" y="5181600"/>
            <a:chExt cx="1447800" cy="1676400"/>
          </a:xfrm>
        </p:grpSpPr>
        <p:sp>
          <p:nvSpPr>
            <p:cNvPr id="32" name="TextBox 31"/>
            <p:cNvSpPr txBox="1"/>
            <p:nvPr/>
          </p:nvSpPr>
          <p:spPr>
            <a:xfrm>
              <a:off x="9753600" y="5957888"/>
              <a:ext cx="1447800" cy="90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</a:t>
              </a:r>
            </a:p>
            <a:p>
              <a:pPr>
                <a:defRPr/>
              </a:pPr>
              <a:r>
                <a:rPr lang="en-US" sz="1050" b="1" dirty="0"/>
                <a:t>J4 to PA-J12)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5995-01-527-2577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10394-9021-006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      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5389" name="Picture 25" descr="C:\Users\donald.mumma\Desktop\CAB_0151_01%20popu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29800" y="5181600"/>
              <a:ext cx="1127125" cy="752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0" name="Group 39"/>
          <p:cNvGrpSpPr>
            <a:grpSpLocks/>
          </p:cNvGrpSpPr>
          <p:nvPr/>
        </p:nvGrpSpPr>
        <p:grpSpPr bwMode="auto">
          <a:xfrm>
            <a:off x="228600" y="3733800"/>
            <a:ext cx="1524000" cy="1900238"/>
            <a:chOff x="457200" y="2590800"/>
            <a:chExt cx="1524000" cy="1900029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457200" y="3428908"/>
              <a:ext cx="1524000" cy="10619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Special Purpose</a:t>
              </a:r>
            </a:p>
            <a:p>
              <a:pPr>
                <a:defRPr/>
              </a:pPr>
              <a:r>
                <a:rPr lang="en-US" sz="1050" b="1" dirty="0"/>
                <a:t>PA J-17 to AC </a:t>
              </a:r>
              <a:r>
                <a:rPr lang="en-US" sz="1050" b="1" dirty="0" err="1"/>
                <a:t>Pwr</a:t>
              </a:r>
              <a:r>
                <a:rPr lang="en-US" sz="1050" b="1" dirty="0"/>
                <a:t>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6150-01-451-1909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10181-9831-009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9G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5387" name="Picture 26" descr="C:\Users\donald.mumma\Desktop\cable 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" y="2590800"/>
              <a:ext cx="960174" cy="9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1" name="Group 41"/>
          <p:cNvGrpSpPr>
            <a:grpSpLocks/>
          </p:cNvGrpSpPr>
          <p:nvPr/>
        </p:nvGrpSpPr>
        <p:grpSpPr bwMode="auto">
          <a:xfrm>
            <a:off x="152400" y="990600"/>
            <a:ext cx="1524000" cy="1738313"/>
            <a:chOff x="304800" y="990600"/>
            <a:chExt cx="1524000" cy="1738446"/>
          </a:xfrm>
        </p:grpSpPr>
        <p:sp>
          <p:nvSpPr>
            <p:cNvPr id="22" name="TextBox 21"/>
            <p:cNvSpPr txBox="1"/>
            <p:nvPr/>
          </p:nvSpPr>
          <p:spPr>
            <a:xfrm>
              <a:off x="304800" y="1828864"/>
              <a:ext cx="1524000" cy="9001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RF: </a:t>
              </a:r>
            </a:p>
            <a:p>
              <a:pPr>
                <a:defRPr/>
              </a:pPr>
              <a:r>
                <a:rPr lang="en-US" sz="1050" b="1" dirty="0"/>
                <a:t>J3 to PA-J11, 6’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5995-01-527-2575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10394-9050-006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  9G  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5385" name="Picture 27" descr="C:\Users\donald.mumma\Desktop\rf-coaxial-electric-cable-assembly-20911-243318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990600"/>
              <a:ext cx="911225" cy="79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2" name="Group 42"/>
          <p:cNvGrpSpPr>
            <a:grpSpLocks/>
          </p:cNvGrpSpPr>
          <p:nvPr/>
        </p:nvGrpSpPr>
        <p:grpSpPr bwMode="auto">
          <a:xfrm>
            <a:off x="1905000" y="4114800"/>
            <a:ext cx="1828800" cy="1433513"/>
            <a:chOff x="1905000" y="3352800"/>
            <a:chExt cx="1828800" cy="1433646"/>
          </a:xfrm>
        </p:grpSpPr>
        <p:sp>
          <p:nvSpPr>
            <p:cNvPr id="38" name="TextBox 37"/>
            <p:cNvSpPr txBox="1"/>
            <p:nvPr/>
          </p:nvSpPr>
          <p:spPr>
            <a:xfrm>
              <a:off x="1905000" y="3886249"/>
              <a:ext cx="1828800" cy="90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Special Purpose</a:t>
              </a:r>
            </a:p>
            <a:p>
              <a:pPr>
                <a:defRPr/>
              </a:pPr>
              <a:r>
                <a:rPr lang="en-US" sz="1050" b="1" dirty="0"/>
                <a:t>PA-J15 to PS-J16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6150-01-451-1906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10181-9836-002 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5383" name="Picture 28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200" y="3352800"/>
              <a:ext cx="1474107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3" name="Group 43"/>
          <p:cNvGrpSpPr>
            <a:grpSpLocks/>
          </p:cNvGrpSpPr>
          <p:nvPr/>
        </p:nvGrpSpPr>
        <p:grpSpPr bwMode="auto">
          <a:xfrm>
            <a:off x="3810000" y="1295400"/>
            <a:ext cx="1447800" cy="1433513"/>
            <a:chOff x="3810000" y="1295400"/>
            <a:chExt cx="1447800" cy="1433646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810000" y="1828849"/>
              <a:ext cx="1447800" cy="900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Power</a:t>
              </a:r>
            </a:p>
            <a:p>
              <a:pPr>
                <a:defRPr/>
              </a:pPr>
              <a:r>
                <a:rPr lang="en-US" sz="1050" b="1" dirty="0"/>
                <a:t>RT-J1 to speaker)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5995-01-530-5531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10535-0707-A002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 9G    </a:t>
              </a:r>
              <a:r>
                <a:rPr lang="en-US" sz="1050" b="1" dirty="0">
                  <a:cs typeface="+mn-cs"/>
                </a:rPr>
                <a:t>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15381" name="Picture 29" descr="C:\Users\donald.mumma\Desktop\multi-cond-cable-assbly4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6200" y="1295400"/>
              <a:ext cx="1176337" cy="57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4" name="Group 45"/>
          <p:cNvGrpSpPr>
            <a:grpSpLocks/>
          </p:cNvGrpSpPr>
          <p:nvPr/>
        </p:nvGrpSpPr>
        <p:grpSpPr bwMode="auto">
          <a:xfrm>
            <a:off x="5638800" y="1514475"/>
            <a:ext cx="1524000" cy="1214438"/>
            <a:chOff x="5638800" y="1514094"/>
            <a:chExt cx="1524000" cy="1214952"/>
          </a:xfrm>
        </p:grpSpPr>
        <p:sp>
          <p:nvSpPr>
            <p:cNvPr id="19" name="TextBox 18"/>
            <p:cNvSpPr txBox="1"/>
            <p:nvPr/>
          </p:nvSpPr>
          <p:spPr>
            <a:xfrm>
              <a:off x="5638800" y="1828552"/>
              <a:ext cx="1524000" cy="900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Power</a:t>
              </a:r>
            </a:p>
            <a:p>
              <a:pPr>
                <a:defRPr/>
              </a:pPr>
              <a:r>
                <a:rPr lang="en-US" sz="1050" b="1" dirty="0"/>
                <a:t>Speaker to PS-J16)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6150-01-530-5529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10535-0706-A008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5379" name="Picture 30" descr="C:\Users\donald.mumma\Desktop\multi-cond-cable-assbly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15000" y="1514094"/>
              <a:ext cx="1143000" cy="33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5" name="Group 47"/>
          <p:cNvGrpSpPr>
            <a:grpSpLocks/>
          </p:cNvGrpSpPr>
          <p:nvPr/>
        </p:nvGrpSpPr>
        <p:grpSpPr bwMode="auto">
          <a:xfrm>
            <a:off x="7315200" y="1204913"/>
            <a:ext cx="1600200" cy="1524000"/>
            <a:chOff x="7315200" y="1204659"/>
            <a:chExt cx="1600200" cy="1524387"/>
          </a:xfrm>
        </p:grpSpPr>
        <p:sp>
          <p:nvSpPr>
            <p:cNvPr id="17" name="TextBox 16"/>
            <p:cNvSpPr txBox="1"/>
            <p:nvPr/>
          </p:nvSpPr>
          <p:spPr>
            <a:xfrm>
              <a:off x="7315200" y="1828704"/>
              <a:ext cx="1600200" cy="9003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 Purpose</a:t>
              </a:r>
            </a:p>
            <a:p>
              <a:pPr>
                <a:defRPr/>
              </a:pPr>
              <a:r>
                <a:rPr lang="en-US" sz="1050" b="1" dirty="0"/>
                <a:t>PA-J10 to PS-J15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6150-01-451-1908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10181-9834-004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  9G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5377" name="Picture 31" descr="C:\Users\donald.mumma\Desktop\cable-assembly2-sm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20001" y="1204659"/>
              <a:ext cx="990600" cy="59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AN/PRC-117F(V)2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381000" y="1371600"/>
            <a:ext cx="1600200" cy="170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b="1" dirty="0"/>
              <a:t>RT-1796(P)(C)/PRC</a:t>
            </a:r>
          </a:p>
          <a:p>
            <a:pPr>
              <a:defRPr/>
            </a:pPr>
            <a:r>
              <a:rPr lang="en-US" sz="1050" b="1" dirty="0">
                <a:cs typeface="+mn-cs"/>
              </a:rPr>
              <a:t>LIN: </a:t>
            </a:r>
            <a:r>
              <a:rPr lang="en-US" sz="1050" b="1" dirty="0">
                <a:solidFill>
                  <a:srgbClr val="0070C0"/>
                </a:solidFill>
              </a:rPr>
              <a:t>FA204K </a:t>
            </a:r>
            <a:r>
              <a:rPr lang="en-US" sz="1050" dirty="0"/>
              <a:t>(non-std)</a:t>
            </a:r>
            <a:endParaRPr lang="en-US" sz="1050" dirty="0"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NSN: </a:t>
            </a:r>
            <a:r>
              <a:rPr lang="en-US" sz="1050" dirty="0"/>
              <a:t>5820-01-521-0291 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P/N: </a:t>
            </a:r>
            <a:r>
              <a:rPr lang="en-US" sz="1050" dirty="0"/>
              <a:t>10513-1000-07 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CL:  </a:t>
            </a:r>
            <a:r>
              <a:rPr lang="en-US" sz="1050" dirty="0">
                <a:cs typeface="+mn-cs"/>
              </a:rPr>
              <a:t>2G   </a:t>
            </a:r>
            <a:r>
              <a:rPr lang="en-US" sz="1050" b="1" dirty="0">
                <a:cs typeface="+mn-cs"/>
              </a:rPr>
              <a:t>   QTY: </a:t>
            </a:r>
            <a:r>
              <a:rPr lang="en-US" sz="1050" b="1" dirty="0">
                <a:solidFill>
                  <a:srgbClr val="C00000"/>
                </a:solidFill>
                <a:cs typeface="+mn-cs"/>
              </a:rPr>
              <a:t>1 each </a:t>
            </a:r>
          </a:p>
        </p:txBody>
      </p:sp>
      <p:sp>
        <p:nvSpPr>
          <p:cNvPr id="16389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R87207 </a:t>
            </a:r>
          </a:p>
          <a:p>
            <a:r>
              <a:rPr lang="en-US" sz="1200" b="1"/>
              <a:t>NSN: </a:t>
            </a:r>
            <a:r>
              <a:rPr lang="en-US" sz="1200"/>
              <a:t>5820-01-580-2575 </a:t>
            </a:r>
          </a:p>
          <a:p>
            <a:r>
              <a:rPr lang="en-US" sz="1200" b="1"/>
              <a:t>P/N: </a:t>
            </a:r>
            <a:r>
              <a:rPr lang="en-US" sz="1200"/>
              <a:t>RF-5800M-MP110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13E2-ED31-4195-B4DB-FB7DCC9EAB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639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114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4114800" y="1371600"/>
            <a:ext cx="1752600" cy="1500188"/>
            <a:chOff x="4114800" y="1371600"/>
            <a:chExt cx="1752600" cy="1500188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114800" y="2133600"/>
              <a:ext cx="1752600" cy="738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ANTENNA, FLEX, V/UHF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5985-01-424-6403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10369-0205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9G 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16396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13716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381000" y="3352800"/>
            <a:ext cx="1905000" cy="1738313"/>
            <a:chOff x="381000" y="3352800"/>
            <a:chExt cx="1905000" cy="1738313"/>
          </a:xfrm>
        </p:grpSpPr>
        <p:sp>
          <p:nvSpPr>
            <p:cNvPr id="35" name="TextBox 34"/>
            <p:cNvSpPr txBox="1"/>
            <p:nvPr/>
          </p:nvSpPr>
          <p:spPr>
            <a:xfrm>
              <a:off x="381000" y="4191000"/>
              <a:ext cx="19050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MANPACK BLADE ANTENNA NSN:</a:t>
              </a:r>
              <a:r>
                <a:rPr lang="en-US" sz="1050" dirty="0"/>
                <a:t> 5985-01-516-8345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10512-0201-01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16397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352800"/>
              <a:ext cx="1600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209800" y="3200400"/>
            <a:ext cx="1524000" cy="1890713"/>
            <a:chOff x="2209800" y="3200400"/>
            <a:chExt cx="1524000" cy="1890713"/>
          </a:xfrm>
        </p:grpSpPr>
        <p:sp>
          <p:nvSpPr>
            <p:cNvPr id="38" name="TextBox 37"/>
            <p:cNvSpPr txBox="1"/>
            <p:nvPr/>
          </p:nvSpPr>
          <p:spPr>
            <a:xfrm>
              <a:off x="2209800" y="4191000"/>
              <a:ext cx="15240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SATCOM 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5985-01-485-4672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RF3080-AT001  or 10513-0200-01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6398" name="Picture 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3200400"/>
              <a:ext cx="12954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3886200" y="3200400"/>
            <a:ext cx="1524000" cy="1728788"/>
            <a:chOff x="3886200" y="3200400"/>
            <a:chExt cx="1524000" cy="1728788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191000"/>
              <a:ext cx="15240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BAG, 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5895-01-425-0306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CW-503/PRC-25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6399" name="Picture 43" descr="C:\Users\glendon.kirkpatrick\Pictures\CW-50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200400"/>
              <a:ext cx="12192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3" name="Group 24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6410" name="Picture 43" descr="H-250 Handset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4" name="Group 30"/>
          <p:cNvGrpSpPr>
            <a:grpSpLocks/>
          </p:cNvGrpSpPr>
          <p:nvPr/>
        </p:nvGrpSpPr>
        <p:grpSpPr bwMode="auto">
          <a:xfrm>
            <a:off x="7162800" y="1385888"/>
            <a:ext cx="1752600" cy="1814512"/>
            <a:chOff x="6248400" y="1143000"/>
            <a:chExt cx="1752600" cy="1814646"/>
          </a:xfrm>
        </p:grpSpPr>
        <p:sp>
          <p:nvSpPr>
            <p:cNvPr id="33" name="TextBox 32"/>
            <p:cNvSpPr txBox="1"/>
            <p:nvPr/>
          </p:nvSpPr>
          <p:spPr>
            <a:xfrm>
              <a:off x="6248400" y="2057468"/>
              <a:ext cx="1752600" cy="9001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6408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5" name="TextBox 24"/>
          <p:cNvSpPr txBox="1">
            <a:spLocks noChangeArrowheads="1"/>
          </p:cNvSpPr>
          <p:nvPr/>
        </p:nvSpPr>
        <p:spPr bwMode="auto">
          <a:xfrm>
            <a:off x="7315200" y="152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SATCOM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 Ranges</a:t>
            </a:r>
          </a:p>
          <a:p>
            <a:r>
              <a:rPr lang="en-US" sz="1200" b="1"/>
              <a:t>VHF: 30-224.9 MHz</a:t>
            </a:r>
          </a:p>
          <a:p>
            <a:r>
              <a:rPr lang="en-US" sz="1200" b="1"/>
              <a:t>UHF: 225-512 MHz</a:t>
            </a:r>
          </a:p>
          <a:p>
            <a:r>
              <a:rPr lang="en-US" sz="1200" b="1"/>
              <a:t>Output: 20 W max</a:t>
            </a:r>
          </a:p>
          <a:p>
            <a:endParaRPr lang="en-US" sz="120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371600"/>
            <a:ext cx="1447800" cy="1747838"/>
            <a:chOff x="5638800" y="3505200"/>
            <a:chExt cx="1447800" cy="1747838"/>
          </a:xfrm>
        </p:grpSpPr>
        <p:sp>
          <p:nvSpPr>
            <p:cNvPr id="40" name="TextBox 39"/>
            <p:cNvSpPr txBox="1"/>
            <p:nvPr/>
          </p:nvSpPr>
          <p:spPr>
            <a:xfrm>
              <a:off x="5638800" y="4191000"/>
              <a:ext cx="1447800" cy="1062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SYNCHRONOUS/</a:t>
              </a:r>
            </a:p>
            <a:p>
              <a:pPr>
                <a:defRPr/>
              </a:pPr>
              <a:r>
                <a:rPr lang="en-US" sz="1050" b="1" dirty="0"/>
                <a:t>ASYNCHRONOUS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6150-01-513-1361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10513-0730-A2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026" name="Picture 2" descr="C:\Users\donald.mumma\Desktop\New Pictur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91200" y="3505200"/>
              <a:ext cx="885739" cy="644525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638800" y="3986212"/>
            <a:ext cx="1449388" cy="966788"/>
            <a:chOff x="5638800" y="5257800"/>
            <a:chExt cx="1449388" cy="966788"/>
          </a:xfrm>
        </p:grpSpPr>
        <p:sp>
          <p:nvSpPr>
            <p:cNvPr id="45" name="TextBox 44"/>
            <p:cNvSpPr txBox="1"/>
            <p:nvPr/>
          </p:nvSpPr>
          <p:spPr>
            <a:xfrm>
              <a:off x="5638800" y="5486400"/>
              <a:ext cx="1449388" cy="738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HPW Data Cable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6150-01-513-1365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10513-0710-A006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027" name="Picture 3" descr="C:\Users\donald.mumma\Desktop\military-spec-cables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67400" y="5257800"/>
              <a:ext cx="849312" cy="226483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6400800" y="5272087"/>
            <a:ext cx="1479550" cy="1509713"/>
            <a:chOff x="7467600" y="4876800"/>
            <a:chExt cx="1479550" cy="1509713"/>
          </a:xfrm>
        </p:grpSpPr>
        <p:sp>
          <p:nvSpPr>
            <p:cNvPr id="47" name="TextBox 46"/>
            <p:cNvSpPr txBox="1"/>
            <p:nvPr/>
          </p:nvSpPr>
          <p:spPr>
            <a:xfrm>
              <a:off x="7467600" y="5486400"/>
              <a:ext cx="1479550" cy="900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BATTERY BOX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6160-01-468-0685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10513-4800-02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1028" name="Picture 4" descr="C:\Users\donald.mumma\Desktop\battery box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67600" y="4876800"/>
              <a:ext cx="1121763" cy="615950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7391400" y="3581400"/>
            <a:ext cx="1600200" cy="1509713"/>
            <a:chOff x="7391400" y="3581400"/>
            <a:chExt cx="1600200" cy="1509713"/>
          </a:xfrm>
        </p:grpSpPr>
        <p:sp>
          <p:nvSpPr>
            <p:cNvPr id="46" name="TextBox 45"/>
            <p:cNvSpPr txBox="1"/>
            <p:nvPr/>
          </p:nvSpPr>
          <p:spPr>
            <a:xfrm>
              <a:off x="7391400" y="41910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REMOTE/PROGRAMMING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6150-01-513-1353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10513-0740-A006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029" name="Picture 5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67600" y="3581400"/>
              <a:ext cx="1273175" cy="5347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AN/VRC-103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381000" y="1371600"/>
            <a:ext cx="1600200" cy="170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b="1" dirty="0"/>
              <a:t>RT-1796(P)(C)/PRC</a:t>
            </a:r>
          </a:p>
          <a:p>
            <a:pPr>
              <a:defRPr/>
            </a:pPr>
            <a:r>
              <a:rPr lang="en-US" sz="1050" b="1" dirty="0">
                <a:cs typeface="+mn-cs"/>
              </a:rPr>
              <a:t>LIN: </a:t>
            </a:r>
            <a:r>
              <a:rPr lang="en-US" sz="1050" b="1" dirty="0">
                <a:solidFill>
                  <a:srgbClr val="0070C0"/>
                </a:solidFill>
              </a:rPr>
              <a:t>FA204K </a:t>
            </a:r>
            <a:r>
              <a:rPr lang="en-US" sz="1050" dirty="0"/>
              <a:t>(non-std)</a:t>
            </a:r>
            <a:endParaRPr lang="en-US" sz="1050" b="1" dirty="0"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NSN: </a:t>
            </a:r>
            <a:r>
              <a:rPr lang="en-US" sz="1050" dirty="0"/>
              <a:t>5820-01-521-0291 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P/N: </a:t>
            </a:r>
            <a:r>
              <a:rPr lang="en-US" sz="1050" dirty="0"/>
              <a:t>10513-1000-07 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CL:  </a:t>
            </a:r>
            <a:r>
              <a:rPr lang="en-US" sz="1050" dirty="0">
                <a:cs typeface="+mn-cs"/>
              </a:rPr>
              <a:t>2G   </a:t>
            </a:r>
            <a:r>
              <a:rPr lang="en-US" sz="1050" b="1" dirty="0">
                <a:cs typeface="+mn-cs"/>
              </a:rPr>
              <a:t>   QTY: </a:t>
            </a:r>
            <a:r>
              <a:rPr lang="en-US" sz="1050" b="1" dirty="0">
                <a:solidFill>
                  <a:srgbClr val="C00000"/>
                </a:solidFill>
                <a:cs typeface="+mn-cs"/>
              </a:rPr>
              <a:t>1 each 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505200" y="2133600"/>
            <a:ext cx="1752600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ANTENNA, FLEX, V/UHF</a:t>
            </a:r>
          </a:p>
          <a:p>
            <a:pPr>
              <a:defRPr/>
            </a:pPr>
            <a:r>
              <a:rPr lang="en-US" sz="1050" b="1" dirty="0">
                <a:cs typeface="+mn-cs"/>
              </a:rPr>
              <a:t>NSN: </a:t>
            </a:r>
            <a:r>
              <a:rPr lang="en-US" sz="1050" dirty="0"/>
              <a:t>5985-01-424-6403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P/N: </a:t>
            </a:r>
            <a:r>
              <a:rPr lang="en-US" sz="1050" dirty="0"/>
              <a:t>10369-0205 </a:t>
            </a:r>
            <a:endParaRPr lang="en-US" sz="1050" b="1" dirty="0"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CL: </a:t>
            </a:r>
            <a:r>
              <a:rPr lang="en-US" sz="1050" dirty="0">
                <a:cs typeface="+mn-cs"/>
              </a:rPr>
              <a:t> 9G    </a:t>
            </a:r>
            <a:r>
              <a:rPr lang="en-US" sz="1050" b="1" dirty="0">
                <a:cs typeface="+mn-cs"/>
              </a:rPr>
              <a:t>  QTY:  </a:t>
            </a:r>
            <a:r>
              <a:rPr lang="en-US" sz="1050" b="1" dirty="0">
                <a:solidFill>
                  <a:srgbClr val="FF0000"/>
                </a:solidFill>
                <a:cs typeface="+mn-cs"/>
              </a:rPr>
              <a:t>1 </a:t>
            </a:r>
            <a:r>
              <a:rPr lang="en-US" sz="1050" b="1" dirty="0">
                <a:solidFill>
                  <a:srgbClr val="C00000"/>
                </a:solidFill>
                <a:cs typeface="+mn-cs"/>
              </a:rPr>
              <a:t>each</a:t>
            </a:r>
          </a:p>
        </p:txBody>
      </p:sp>
      <p:sp>
        <p:nvSpPr>
          <p:cNvPr id="17413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R29704  </a:t>
            </a:r>
          </a:p>
          <a:p>
            <a:r>
              <a:rPr lang="en-US" sz="1200" b="1"/>
              <a:t>NSN: </a:t>
            </a:r>
            <a:r>
              <a:rPr lang="en-US" sz="1200"/>
              <a:t>5820-01-579-0420  </a:t>
            </a:r>
          </a:p>
          <a:p>
            <a:r>
              <a:rPr lang="en-US" sz="1200" b="1"/>
              <a:t>P/N: </a:t>
            </a:r>
            <a:r>
              <a:rPr lang="en-US" sz="1200"/>
              <a:t>RF-5800M-V330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4191000"/>
            <a:ext cx="14478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MANPACK BLADE </a:t>
            </a:r>
          </a:p>
          <a:p>
            <a:pPr>
              <a:defRPr/>
            </a:pPr>
            <a:r>
              <a:rPr lang="en-US" sz="1050" b="1" dirty="0"/>
              <a:t>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5985-01-516-8345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10512-0201-01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1905000" y="4191000"/>
            <a:ext cx="1524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SATCOM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5985-01-485-4672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RF3080-AT001  or 10513-0200-01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  </a:t>
            </a:r>
            <a:r>
              <a:rPr lang="en-US" sz="1050" dirty="0"/>
              <a:t>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814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BAG,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5895-01-425-0306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CW-503/PRC-25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7800" y="4191000"/>
            <a:ext cx="1447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KDU </a:t>
            </a:r>
            <a:r>
              <a:rPr lang="en-US" sz="1050" b="1" dirty="0" err="1"/>
              <a:t>Gimbal</a:t>
            </a:r>
            <a:r>
              <a:rPr lang="en-US" sz="1050" b="1" dirty="0"/>
              <a:t> Mount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5895-01-564-5078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RF-5940-MT001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5EE92-501C-4D45-A0B2-7A36D5DAB3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419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114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200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43" descr="C:\Users\glendon.kirkpatrick\Pictures\CW-5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200400"/>
            <a:ext cx="1219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181600" y="2057400"/>
            <a:ext cx="16002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SPEAKER</a:t>
            </a:r>
            <a:r>
              <a:rPr lang="en-US" sz="1050" dirty="0"/>
              <a:t>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5965-01-480-8784  </a:t>
            </a:r>
            <a:r>
              <a:rPr lang="en-US" sz="1050" b="1" dirty="0"/>
              <a:t>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RF-5980-SA001          or 10181-5180-01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9000" y="4191000"/>
            <a:ext cx="1509713" cy="900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Multi-band whip antenna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5985-01-534-7171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RF-390-AT003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9O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pic>
        <p:nvPicPr>
          <p:cNvPr id="17426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219200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3528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3429000"/>
            <a:ext cx="1371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9" name="Group 25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7436" name="Picture 43" descr="H-250 Handset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30" name="Group 28"/>
          <p:cNvGrpSpPr>
            <a:grpSpLocks/>
          </p:cNvGrpSpPr>
          <p:nvPr/>
        </p:nvGrpSpPr>
        <p:grpSpPr bwMode="auto">
          <a:xfrm>
            <a:off x="7315200" y="1143000"/>
            <a:ext cx="1752600" cy="1814513"/>
            <a:chOff x="6248400" y="1143000"/>
            <a:chExt cx="1752600" cy="1814646"/>
          </a:xfrm>
        </p:grpSpPr>
        <p:sp>
          <p:nvSpPr>
            <p:cNvPr id="30" name="TextBox 29"/>
            <p:cNvSpPr txBox="1"/>
            <p:nvPr/>
          </p:nvSpPr>
          <p:spPr>
            <a:xfrm>
              <a:off x="6248400" y="2057467"/>
              <a:ext cx="1752600" cy="900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7434" name="Picture 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7315200" y="152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SATCOM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 Ranges</a:t>
            </a:r>
          </a:p>
          <a:p>
            <a:r>
              <a:rPr lang="en-US" sz="1200" b="1"/>
              <a:t>VHF: 30-224.9 MHz</a:t>
            </a:r>
          </a:p>
          <a:p>
            <a:r>
              <a:rPr lang="en-US" sz="1200" b="1"/>
              <a:t>UHF: 225-512 MHz</a:t>
            </a:r>
          </a:p>
          <a:p>
            <a:r>
              <a:rPr lang="en-US" sz="1200" b="1"/>
              <a:t>Output: 50 W max</a:t>
            </a:r>
          </a:p>
          <a:p>
            <a:endParaRPr lang="en-US" sz="120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AN/VRC-103  (continued)</a:t>
            </a:r>
          </a:p>
        </p:txBody>
      </p:sp>
      <p:grpSp>
        <p:nvGrpSpPr>
          <p:cNvPr id="18437" name="Group 44"/>
          <p:cNvGrpSpPr>
            <a:grpSpLocks/>
          </p:cNvGrpSpPr>
          <p:nvPr/>
        </p:nvGrpSpPr>
        <p:grpSpPr bwMode="auto">
          <a:xfrm>
            <a:off x="838200" y="2743200"/>
            <a:ext cx="8077200" cy="2633663"/>
            <a:chOff x="-1314450" y="2908382"/>
            <a:chExt cx="10096500" cy="1756848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77050" y="4495793"/>
              <a:ext cx="1905000" cy="16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877050" y="3772510"/>
              <a:ext cx="1809750" cy="16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18457" name="TextBox 41"/>
            <p:cNvSpPr txBox="1">
              <a:spLocks noChangeArrowheads="1"/>
            </p:cNvSpPr>
            <p:nvPr/>
          </p:nvSpPr>
          <p:spPr bwMode="auto">
            <a:xfrm>
              <a:off x="-1314450" y="2908382"/>
              <a:ext cx="230914" cy="246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0D7F2-00D3-4FD6-A2FD-C724ADE347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1866900"/>
            <a:ext cx="1785938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MOUNTING KIT, HMMWV ANT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5985-01-541-8860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10181-5178-06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1844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04900"/>
            <a:ext cx="1447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057400" y="1866900"/>
            <a:ext cx="15240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FOLDABLE X-WING YAGI SATCOM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5985-01-534-5958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12006-9001-01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pic>
        <p:nvPicPr>
          <p:cNvPr id="1844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04900"/>
            <a:ext cx="1143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86200" y="1866900"/>
            <a:ext cx="16002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POWER AMPLIFIER ASSLY, </a:t>
            </a:r>
            <a:r>
              <a:rPr lang="en-US" sz="1050" b="1" dirty="0" err="1"/>
              <a:t>Incl</a:t>
            </a:r>
            <a:r>
              <a:rPr lang="en-US" sz="1050" b="1" dirty="0"/>
              <a:t> Shock Mount &amp; 2 RF Cables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5996-01-570-2796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AM-7588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18449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104900"/>
            <a:ext cx="1219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391400" y="1257300"/>
            <a:ext cx="1600200" cy="1347788"/>
            <a:chOff x="7391400" y="1752600"/>
            <a:chExt cx="1600200" cy="1347788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7391400" y="2362200"/>
              <a:ext cx="1600200" cy="738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BATTERY BOX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6160-01-468-0685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10513-4800-02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0" name="Picture 2" descr="C:\Users\donald.mumma\Desktop\battery box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1752600"/>
              <a:ext cx="1087069" cy="59690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7391400" y="4876800"/>
            <a:ext cx="1676400" cy="1509713"/>
            <a:chOff x="6629400" y="5029200"/>
            <a:chExt cx="1676400" cy="1509713"/>
          </a:xfrm>
        </p:grpSpPr>
        <p:sp>
          <p:nvSpPr>
            <p:cNvPr id="30" name="Rectangle 29"/>
            <p:cNvSpPr/>
            <p:nvPr/>
          </p:nvSpPr>
          <p:spPr>
            <a:xfrm>
              <a:off x="6629400" y="5638800"/>
              <a:ext cx="1676400" cy="900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Cable, KDU Extension, 20-foot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5995-01-551-2593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10511-0704-040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1" name="Picture 3" descr="C:\Users\donald.mumma\Desktop\multi-cond-cable-assbly1-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1800" y="5029200"/>
              <a:ext cx="1208087" cy="588555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5791200" y="990600"/>
            <a:ext cx="1447800" cy="1776413"/>
            <a:chOff x="5791200" y="1485900"/>
            <a:chExt cx="1447800" cy="1776413"/>
          </a:xfrm>
        </p:grpSpPr>
        <p:sp>
          <p:nvSpPr>
            <p:cNvPr id="22" name="TextBox 21"/>
            <p:cNvSpPr txBox="1"/>
            <p:nvPr/>
          </p:nvSpPr>
          <p:spPr>
            <a:xfrm>
              <a:off x="5791200" y="23622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DC SWITCH ASSY,  Incl. Mounting hardware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5930-01-584-1859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11080-3980-01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2" name="Picture 4" descr="C:\Users\donald.mumma\Desktop\dc_power_socket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27812" y="1485900"/>
              <a:ext cx="730188" cy="800100"/>
            </a:xfrm>
            <a:prstGeom prst="rect">
              <a:avLst/>
            </a:prstGeom>
            <a:noFill/>
          </p:spPr>
        </p:pic>
      </p:grpSp>
      <p:grpSp>
        <p:nvGrpSpPr>
          <p:cNvPr id="35" name="Group 34"/>
          <p:cNvGrpSpPr/>
          <p:nvPr/>
        </p:nvGrpSpPr>
        <p:grpSpPr>
          <a:xfrm>
            <a:off x="5791200" y="4724400"/>
            <a:ext cx="1676400" cy="1849053"/>
            <a:chOff x="4800600" y="4851785"/>
            <a:chExt cx="1676400" cy="1849053"/>
          </a:xfrm>
        </p:grpSpPr>
        <p:sp>
          <p:nvSpPr>
            <p:cNvPr id="26" name="Rectangle 25"/>
            <p:cNvSpPr/>
            <p:nvPr/>
          </p:nvSpPr>
          <p:spPr>
            <a:xfrm>
              <a:off x="4800600" y="5638800"/>
              <a:ext cx="1676400" cy="1062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Speaker Power Cable, Speaker to </a:t>
              </a:r>
              <a:r>
                <a:rPr lang="en-US" sz="1050" b="1" dirty="0" err="1"/>
                <a:t>Veh</a:t>
              </a:r>
              <a:r>
                <a:rPr lang="en-US" sz="1050" b="1" dirty="0"/>
                <a:t>. DC power source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6150-01-584-3206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10535-0706-A020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3" name="Picture 5" descr="C:\Users\donald.mumma\Desktop\wir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53000" y="4851785"/>
              <a:ext cx="1143000" cy="796636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5029200" y="3048000"/>
            <a:ext cx="1676400" cy="1671638"/>
            <a:chOff x="4800600" y="3657600"/>
            <a:chExt cx="1676400" cy="1671638"/>
          </a:xfrm>
        </p:grpSpPr>
        <p:sp>
          <p:nvSpPr>
            <p:cNvPr id="39" name="TextBox 38"/>
            <p:cNvSpPr txBox="1"/>
            <p:nvPr/>
          </p:nvSpPr>
          <p:spPr>
            <a:xfrm>
              <a:off x="4800600" y="4267200"/>
              <a:ext cx="1676400" cy="1062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DC Power Cable, Install Kit,  PA-J1 to </a:t>
              </a:r>
              <a:r>
                <a:rPr lang="en-US" sz="1050" b="1" dirty="0" err="1"/>
                <a:t>Veh</a:t>
              </a:r>
              <a:r>
                <a:rPr lang="en-US" sz="1050" b="1" dirty="0"/>
                <a:t> DC Power Source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6150-01-515-0155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10570-0720-01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4" name="Picture 6" descr="C:\Users\donald.mumma\Desktop\cable 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29200" y="3657600"/>
              <a:ext cx="1003832" cy="609600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6705600" y="3048000"/>
            <a:ext cx="1600200" cy="1509713"/>
            <a:chOff x="6629400" y="3657600"/>
            <a:chExt cx="1600200" cy="1509713"/>
          </a:xfrm>
        </p:grpSpPr>
        <p:sp>
          <p:nvSpPr>
            <p:cNvPr id="38" name="TextBox 37"/>
            <p:cNvSpPr txBox="1"/>
            <p:nvPr/>
          </p:nvSpPr>
          <p:spPr>
            <a:xfrm>
              <a:off x="6629400" y="42672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Speaker Audio Cable, RT-J1 to Speaker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5995-01-514-6066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10535-0707-A020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6" name="Picture 8" descr="C:\Users\donald.mumma\Desktop\multi-cond-cable-assbly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05600" y="3657600"/>
              <a:ext cx="1274762" cy="624633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228600" y="3200400"/>
            <a:ext cx="1524000" cy="1460310"/>
            <a:chOff x="228600" y="3868928"/>
            <a:chExt cx="1524000" cy="1460310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28600" y="4267200"/>
              <a:ext cx="1524000" cy="1062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SYNCHRONOUS/</a:t>
              </a:r>
            </a:p>
            <a:p>
              <a:pPr>
                <a:defRPr/>
              </a:pPr>
              <a:r>
                <a:rPr lang="en-US" sz="1050" b="1" dirty="0"/>
                <a:t>ASYNCHRONOUS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6150-01-513-1361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10513-0730-A2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7" name="Picture 9" descr="C:\Users\donald.mumma\Desktop\multi-cond-cable-assbly5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4800" y="3868928"/>
              <a:ext cx="1143000" cy="331470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2362200" y="4572000"/>
            <a:ext cx="1447800" cy="1824038"/>
            <a:chOff x="3276600" y="4876800"/>
            <a:chExt cx="1447800" cy="1824038"/>
          </a:xfrm>
        </p:grpSpPr>
        <p:sp>
          <p:nvSpPr>
            <p:cNvPr id="25" name="TextBox 24"/>
            <p:cNvSpPr txBox="1"/>
            <p:nvPr/>
          </p:nvSpPr>
          <p:spPr>
            <a:xfrm>
              <a:off x="3276600" y="5638800"/>
              <a:ext cx="1447800" cy="1062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RF CABLE TO SOTM 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5995-01-418-5820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10369-7211-25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2058" name="Picture 10" descr="C:\Users\donald.mumma\Desktop\135101-02-24_00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81400" y="4876800"/>
              <a:ext cx="785813" cy="785813"/>
            </a:xfrm>
            <a:prstGeom prst="rect">
              <a:avLst/>
            </a:prstGeom>
            <a:noFill/>
          </p:spPr>
        </p:pic>
      </p:grpSp>
      <p:grpSp>
        <p:nvGrpSpPr>
          <p:cNvPr id="44" name="Group 43"/>
          <p:cNvGrpSpPr/>
          <p:nvPr/>
        </p:nvGrpSpPr>
        <p:grpSpPr>
          <a:xfrm>
            <a:off x="3429000" y="3124200"/>
            <a:ext cx="1447800" cy="1271588"/>
            <a:chOff x="3352800" y="3733800"/>
            <a:chExt cx="1447800" cy="1271588"/>
          </a:xfrm>
        </p:grpSpPr>
        <p:sp>
          <p:nvSpPr>
            <p:cNvPr id="32" name="TextBox 31"/>
            <p:cNvSpPr txBox="1"/>
            <p:nvPr/>
          </p:nvSpPr>
          <p:spPr>
            <a:xfrm>
              <a:off x="3352800" y="4267200"/>
              <a:ext cx="14478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HPW Data Cable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66150-01-513-1365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10513-0710-A006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9" name="Picture 11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29000" y="3733800"/>
              <a:ext cx="1178605" cy="495014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1828800" y="2819400"/>
            <a:ext cx="1752600" cy="1738313"/>
            <a:chOff x="1676400" y="3429000"/>
            <a:chExt cx="1752600" cy="1738313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1676400" y="4267200"/>
              <a:ext cx="1752600" cy="90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REMOTE/PROGRAMMING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6150-01-513-1353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10513-0740-A006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60" name="Picture 12" descr="C:\Users\donald.mumma\Desktop\cable 3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61622" y="3429000"/>
              <a:ext cx="857778" cy="8112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AN/TRC-223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19459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R29636  </a:t>
            </a:r>
          </a:p>
          <a:p>
            <a:r>
              <a:rPr lang="en-US" sz="1200" b="1"/>
              <a:t>NSN: </a:t>
            </a:r>
            <a:r>
              <a:rPr lang="en-US" sz="1200"/>
              <a:t>5820-01-579-0476  </a:t>
            </a:r>
          </a:p>
          <a:p>
            <a:r>
              <a:rPr lang="en-US" sz="1200" b="1"/>
              <a:t>P/N: </a:t>
            </a:r>
            <a:r>
              <a:rPr lang="en-US" sz="1200"/>
              <a:t>RF-5800M-V331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4191000"/>
            <a:ext cx="1447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Man Pack 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5985-01-516-8345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10512-0201-01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35814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BAG,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5895-01-425-0306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CW-503/PRC-25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6C1AF-5E85-442B-9787-1A7D9021FD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9463" name="Group 35"/>
          <p:cNvGrpSpPr>
            <a:grpSpLocks/>
          </p:cNvGrpSpPr>
          <p:nvPr/>
        </p:nvGrpSpPr>
        <p:grpSpPr bwMode="auto">
          <a:xfrm>
            <a:off x="381000" y="1371600"/>
            <a:ext cx="1600200" cy="1708150"/>
            <a:chOff x="381000" y="1371600"/>
            <a:chExt cx="1600200" cy="1708150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1600200" cy="1708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RT-1796(P)(C)/PRC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FA204K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5820-01-521-0291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10513-1000-07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 </a:t>
              </a:r>
            </a:p>
          </p:txBody>
        </p:sp>
        <p:pic>
          <p:nvPicPr>
            <p:cNvPr id="19490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371600"/>
              <a:ext cx="1143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3" descr="C:\Users\glendon.kirkpatrick\Pictures\CW-5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276600"/>
            <a:ext cx="1219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6" name="Group 33"/>
          <p:cNvGrpSpPr>
            <a:grpSpLocks/>
          </p:cNvGrpSpPr>
          <p:nvPr/>
        </p:nvGrpSpPr>
        <p:grpSpPr bwMode="auto">
          <a:xfrm>
            <a:off x="5257800" y="3429000"/>
            <a:ext cx="1447800" cy="1824038"/>
            <a:chOff x="5257800" y="3429000"/>
            <a:chExt cx="1447800" cy="1824038"/>
          </a:xfrm>
        </p:grpSpPr>
        <p:sp>
          <p:nvSpPr>
            <p:cNvPr id="40" name="TextBox 39"/>
            <p:cNvSpPr txBox="1"/>
            <p:nvPr/>
          </p:nvSpPr>
          <p:spPr>
            <a:xfrm>
              <a:off x="5257800" y="4191000"/>
              <a:ext cx="1447800" cy="1062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POWER AMPLIFIER ASSLY, </a:t>
              </a:r>
              <a:r>
                <a:rPr lang="en-US" sz="1050" b="1" dirty="0" err="1"/>
                <a:t>Incl</a:t>
              </a:r>
              <a:r>
                <a:rPr lang="en-US" sz="1050" b="1" dirty="0"/>
                <a:t> Shock Mount &amp; 2 RF Cables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5996-01-570-2796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AM-7588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9488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3429000"/>
              <a:ext cx="12192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7" name="Group 31"/>
          <p:cNvGrpSpPr>
            <a:grpSpLocks/>
          </p:cNvGrpSpPr>
          <p:nvPr/>
        </p:nvGrpSpPr>
        <p:grpSpPr bwMode="auto">
          <a:xfrm>
            <a:off x="5181600" y="1371600"/>
            <a:ext cx="1600200" cy="1585913"/>
            <a:chOff x="5181600" y="1371600"/>
            <a:chExt cx="1600200" cy="1585913"/>
          </a:xfrm>
        </p:grpSpPr>
        <p:sp>
          <p:nvSpPr>
            <p:cNvPr id="46" name="TextBox 45"/>
            <p:cNvSpPr txBox="1"/>
            <p:nvPr/>
          </p:nvSpPr>
          <p:spPr>
            <a:xfrm>
              <a:off x="5181600" y="20574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Power Supply Shock Mount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5975-01-515-8365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RF-5071VSM-03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9486" name="Picture 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00" y="1371600"/>
              <a:ext cx="11430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8" name="TextBox 26"/>
          <p:cNvSpPr txBox="1">
            <a:spLocks noChangeArrowheads="1"/>
          </p:cNvSpPr>
          <p:nvPr/>
        </p:nvSpPr>
        <p:spPr bwMode="auto">
          <a:xfrm>
            <a:off x="7391400" y="304800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UHF SATCOM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Output: xx watts</a:t>
            </a:r>
          </a:p>
          <a:p>
            <a:endParaRPr lang="en-US" sz="1200"/>
          </a:p>
        </p:txBody>
      </p:sp>
      <p:grpSp>
        <p:nvGrpSpPr>
          <p:cNvPr id="19469" name="Group 25"/>
          <p:cNvGrpSpPr>
            <a:grpSpLocks/>
          </p:cNvGrpSpPr>
          <p:nvPr/>
        </p:nvGrpSpPr>
        <p:grpSpPr bwMode="auto">
          <a:xfrm>
            <a:off x="1905000" y="1143000"/>
            <a:ext cx="1676400" cy="1728788"/>
            <a:chOff x="2133600" y="1066800"/>
            <a:chExt cx="1676400" cy="1729264"/>
          </a:xfrm>
        </p:grpSpPr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9484" name="Picture 43" descr="H-250 Handset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0" name="Group 28"/>
          <p:cNvGrpSpPr>
            <a:grpSpLocks/>
          </p:cNvGrpSpPr>
          <p:nvPr/>
        </p:nvGrpSpPr>
        <p:grpSpPr bwMode="auto">
          <a:xfrm>
            <a:off x="7315200" y="1143000"/>
            <a:ext cx="1752600" cy="1814513"/>
            <a:chOff x="6248400" y="1143000"/>
            <a:chExt cx="1752600" cy="1814646"/>
          </a:xfrm>
        </p:grpSpPr>
        <p:sp>
          <p:nvSpPr>
            <p:cNvPr id="30" name="TextBox 29"/>
            <p:cNvSpPr txBox="1"/>
            <p:nvPr/>
          </p:nvSpPr>
          <p:spPr>
            <a:xfrm>
              <a:off x="6248400" y="2057467"/>
              <a:ext cx="1752600" cy="900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9482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19472" name="Group 30"/>
          <p:cNvGrpSpPr>
            <a:grpSpLocks/>
          </p:cNvGrpSpPr>
          <p:nvPr/>
        </p:nvGrpSpPr>
        <p:grpSpPr bwMode="auto">
          <a:xfrm>
            <a:off x="3581400" y="1600200"/>
            <a:ext cx="1447800" cy="1271588"/>
            <a:chOff x="3505200" y="1600200"/>
            <a:chExt cx="1447800" cy="1272064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505200" y="2133800"/>
              <a:ext cx="1447800" cy="7384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Antenna, Dual band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5985-01-424-6403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10369-0205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9G 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19480" name="Picture 28" descr="C:\Users\donald.mumma\Desktop\10369-0205_F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1400" y="1600200"/>
              <a:ext cx="1368425" cy="52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3" name="Group 32"/>
          <p:cNvGrpSpPr>
            <a:grpSpLocks/>
          </p:cNvGrpSpPr>
          <p:nvPr/>
        </p:nvGrpSpPr>
        <p:grpSpPr bwMode="auto">
          <a:xfrm>
            <a:off x="7239000" y="3810000"/>
            <a:ext cx="1509713" cy="1281113"/>
            <a:chOff x="7239000" y="3810000"/>
            <a:chExt cx="1509713" cy="1281113"/>
          </a:xfrm>
        </p:grpSpPr>
        <p:sp>
          <p:nvSpPr>
            <p:cNvPr id="47" name="TextBox 46"/>
            <p:cNvSpPr txBox="1"/>
            <p:nvPr/>
          </p:nvSpPr>
          <p:spPr>
            <a:xfrm>
              <a:off x="7239000" y="4191000"/>
              <a:ext cx="1509713" cy="900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Multi-band whip antenna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5985-01-534-7171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RF-390-AT003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9O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19478" name="Picture 29" descr="C:\Users\donald.mumma\Desktop\RF-390-AT00x_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3810000"/>
              <a:ext cx="1331912" cy="237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4" name="Group 36"/>
          <p:cNvGrpSpPr>
            <a:grpSpLocks/>
          </p:cNvGrpSpPr>
          <p:nvPr/>
        </p:nvGrpSpPr>
        <p:grpSpPr bwMode="auto">
          <a:xfrm>
            <a:off x="1905000" y="3048000"/>
            <a:ext cx="1524000" cy="2378075"/>
            <a:chOff x="2209800" y="2713037"/>
            <a:chExt cx="1524000" cy="2378076"/>
          </a:xfrm>
        </p:grpSpPr>
        <p:sp>
          <p:nvSpPr>
            <p:cNvPr id="42" name="TextBox 41"/>
            <p:cNvSpPr txBox="1"/>
            <p:nvPr/>
          </p:nvSpPr>
          <p:spPr>
            <a:xfrm>
              <a:off x="2209800" y="4191001"/>
              <a:ext cx="1524000" cy="90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SATCOM 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5985-01-485-4672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RF3080-AT001  or 10513-0200-01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9476" name="Picture 30" descr="C:\Users\donald.mumma\Desktop\RF-3080-AT001_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6000" y="2713037"/>
              <a:ext cx="1163162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AN/TRC-223  (continued)</a:t>
            </a:r>
          </a:p>
        </p:txBody>
      </p:sp>
      <p:grpSp>
        <p:nvGrpSpPr>
          <p:cNvPr id="20483" name="Group 44"/>
          <p:cNvGrpSpPr>
            <a:grpSpLocks/>
          </p:cNvGrpSpPr>
          <p:nvPr/>
        </p:nvGrpSpPr>
        <p:grpSpPr bwMode="auto">
          <a:xfrm>
            <a:off x="838200" y="2743200"/>
            <a:ext cx="8077200" cy="2633663"/>
            <a:chOff x="-1314450" y="2908382"/>
            <a:chExt cx="10096500" cy="1756848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77050" y="4495793"/>
              <a:ext cx="1905000" cy="16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877050" y="3772510"/>
              <a:ext cx="1809750" cy="16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0503" name="TextBox 41"/>
            <p:cNvSpPr txBox="1">
              <a:spLocks noChangeArrowheads="1"/>
            </p:cNvSpPr>
            <p:nvPr/>
          </p:nvSpPr>
          <p:spPr bwMode="auto">
            <a:xfrm>
              <a:off x="-1314450" y="2908382"/>
              <a:ext cx="230914" cy="246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1F005-067A-4291-A63F-27F2AA276C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2362200"/>
            <a:ext cx="14478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Power Supply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6130-01-411-9306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RF-5051-PS001   </a:t>
            </a:r>
            <a:r>
              <a:rPr lang="en-US" sz="1050" b="1" dirty="0">
                <a:solidFill>
                  <a:srgbClr val="0070C0"/>
                </a:solidFill>
              </a:rPr>
              <a:t>or </a:t>
            </a:r>
            <a:r>
              <a:rPr lang="en-US" sz="1050" dirty="0"/>
              <a:t>RF-5051PS-125    </a:t>
            </a:r>
            <a:r>
              <a:rPr lang="en-US" sz="1050" b="1" dirty="0">
                <a:solidFill>
                  <a:srgbClr val="0070C0"/>
                </a:solidFill>
              </a:rPr>
              <a:t>or </a:t>
            </a:r>
            <a:r>
              <a:rPr lang="en-US" sz="1050" dirty="0"/>
              <a:t>RF5051PS-125C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2362200"/>
            <a:ext cx="1524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 Mount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5985-01-418-5247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RF-292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2362200"/>
            <a:ext cx="16002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High Gain Antenna, FOLDABLE X-YAGI SATCOM ANTENNA NSN:</a:t>
            </a:r>
            <a:r>
              <a:rPr lang="en-US" sz="1050" dirty="0"/>
              <a:t> 5985-01-548-3086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12006-9000-01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2200" y="4572000"/>
            <a:ext cx="1447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Transit Case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8145-01-583-8317 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10400-0562-01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2048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1066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381000" y="4495800"/>
            <a:ext cx="14478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Loudspeaker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5965-01-583-7392  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10570-3512-01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20493" name="Group 32"/>
          <p:cNvGrpSpPr>
            <a:grpSpLocks/>
          </p:cNvGrpSpPr>
          <p:nvPr/>
        </p:nvGrpSpPr>
        <p:grpSpPr bwMode="auto">
          <a:xfrm>
            <a:off x="5638800" y="3690938"/>
            <a:ext cx="1447800" cy="1566862"/>
            <a:chOff x="5638800" y="3690278"/>
            <a:chExt cx="1447800" cy="1567522"/>
          </a:xfrm>
        </p:grpSpPr>
        <p:sp>
          <p:nvSpPr>
            <p:cNvPr id="31" name="TextBox 30"/>
            <p:cNvSpPr txBox="1"/>
            <p:nvPr/>
          </p:nvSpPr>
          <p:spPr>
            <a:xfrm>
              <a:off x="5638800" y="4519302"/>
              <a:ext cx="1447800" cy="738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Battery Box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6160-01-468-0685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10513-4800-02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500" name="Picture 28" descr="C:\Users\donald.mumma\Desktop\battery box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3690278"/>
              <a:ext cx="1371600" cy="75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4" name="Group 35"/>
          <p:cNvGrpSpPr>
            <a:grpSpLocks/>
          </p:cNvGrpSpPr>
          <p:nvPr/>
        </p:nvGrpSpPr>
        <p:grpSpPr bwMode="auto">
          <a:xfrm>
            <a:off x="7315200" y="838200"/>
            <a:ext cx="1447800" cy="2576513"/>
            <a:chOff x="6400800" y="838200"/>
            <a:chExt cx="1447800" cy="2576513"/>
          </a:xfrm>
        </p:grpSpPr>
        <p:sp>
          <p:nvSpPr>
            <p:cNvPr id="37" name="Rectangle 36"/>
            <p:cNvSpPr/>
            <p:nvPr/>
          </p:nvSpPr>
          <p:spPr>
            <a:xfrm>
              <a:off x="6400800" y="2514600"/>
              <a:ext cx="1447800" cy="900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RF-392-AT001 Tripod Mount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5985-01-548-1379  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12006-1010-01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0498" name="Picture 29" descr="C:\Users\donald.mumma\Desktop\12006-1010-01_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1189" y="838200"/>
              <a:ext cx="103261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5" name="Picture 30" descr="C:\Users\donald.mumma\Desktop\12006-9000-01_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1775" y="1066800"/>
            <a:ext cx="9112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31" descr="C:\Users\donald.mumma\Desktop\transit case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3714750"/>
            <a:ext cx="1152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 descr="C:\Users\donald.mumma\Desktop\Loudspeak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581400"/>
            <a:ext cx="935427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0E42F-8E86-4473-AF4E-0DA51C22C90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15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AN/TRC-223  (continued)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19400" y="3810000"/>
            <a:ext cx="1447800" cy="1662113"/>
            <a:chOff x="2819400" y="3810000"/>
            <a:chExt cx="1447800" cy="1662113"/>
          </a:xfrm>
        </p:grpSpPr>
        <p:sp>
          <p:nvSpPr>
            <p:cNvPr id="13" name="TextBox 12"/>
            <p:cNvSpPr txBox="1"/>
            <p:nvPr/>
          </p:nvSpPr>
          <p:spPr>
            <a:xfrm>
              <a:off x="2819400" y="45720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RF Cable 75'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6145-01-584-1697 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10369-7211-075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21517" name="Picture 13" descr="C:\Users\donald.mumma\Desktop\imagesCAEHL1M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3810000"/>
              <a:ext cx="1109662" cy="742758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4953000" y="3810000"/>
            <a:ext cx="1447800" cy="1747838"/>
            <a:chOff x="4953000" y="3810000"/>
            <a:chExt cx="1447800" cy="1747838"/>
          </a:xfrm>
        </p:grpSpPr>
        <p:sp>
          <p:nvSpPr>
            <p:cNvPr id="14" name="Rectangle 13"/>
            <p:cNvSpPr/>
            <p:nvPr/>
          </p:nvSpPr>
          <p:spPr>
            <a:xfrm>
              <a:off x="4953000" y="4495800"/>
              <a:ext cx="1447800" cy="1062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/>
                <a:t>DC Power Cable </a:t>
              </a:r>
            </a:p>
            <a:p>
              <a:pPr>
                <a:defRPr/>
              </a:pPr>
              <a:r>
                <a:rPr lang="en-US" sz="1050" b="1" dirty="0"/>
                <a:t>PA to Power Supply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5995-01-514-6654 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10570-0716                   or 10570-0716-A006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18" name="Picture 14" descr="C:\Users\donald.mumma\Desktop\cable-assembly2-s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3810000"/>
              <a:ext cx="1143000" cy="684544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6858000" y="3810000"/>
            <a:ext cx="1752600" cy="1576388"/>
            <a:chOff x="6858000" y="3810000"/>
            <a:chExt cx="1752600" cy="1576388"/>
          </a:xfrm>
        </p:grpSpPr>
        <p:sp>
          <p:nvSpPr>
            <p:cNvPr id="15" name="Rectangle 14"/>
            <p:cNvSpPr/>
            <p:nvPr/>
          </p:nvSpPr>
          <p:spPr>
            <a:xfrm>
              <a:off x="6858000" y="4648200"/>
              <a:ext cx="1752600" cy="738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RF Cable, BNC - RG400 - N(F)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5995-01-583-7289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11080-3918-A050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19" name="Picture 15" descr="C:\Users\donald.mumma\Desktop\rf-coaxial-electric-cable-assembly-20911-243318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8060" y="3810000"/>
              <a:ext cx="949140" cy="827088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6934200" y="2005822"/>
            <a:ext cx="1600200" cy="1170766"/>
            <a:chOff x="6781800" y="2005822"/>
            <a:chExt cx="1600200" cy="1170766"/>
          </a:xfrm>
        </p:grpSpPr>
        <p:sp>
          <p:nvSpPr>
            <p:cNvPr id="9" name="TextBox 8"/>
            <p:cNvSpPr txBox="1"/>
            <p:nvPr/>
          </p:nvSpPr>
          <p:spPr>
            <a:xfrm>
              <a:off x="6781800" y="2438400"/>
              <a:ext cx="16002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Speaker Power Cable 6 ft NSN:</a:t>
              </a:r>
              <a:r>
                <a:rPr lang="en-US" sz="1050" dirty="0"/>
                <a:t> 6150-01-583-6792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10570-3574-A006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21" name="Picture 17" descr="C:\Users\donald.mumma\Desktop\multi-cond-cable-assbly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1" y="2005822"/>
              <a:ext cx="1371600" cy="397764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5029200" y="1912937"/>
            <a:ext cx="1676400" cy="1263651"/>
            <a:chOff x="5029200" y="1912937"/>
            <a:chExt cx="1676400" cy="1263651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2438400"/>
              <a:ext cx="16764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Speaker Audio Cable 6 ft NSN:</a:t>
              </a:r>
              <a:r>
                <a:rPr lang="en-US" sz="1050" dirty="0"/>
                <a:t> 6150-01-570-2798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10570-3573-A006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22" name="Picture 18" descr="C:\Users\donald.mumma\Desktop\multi-cond-cable-assbly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1600" y="1912937"/>
              <a:ext cx="1227884" cy="601663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2819400" y="2133600"/>
            <a:ext cx="1447800" cy="1042988"/>
            <a:chOff x="2895600" y="2133600"/>
            <a:chExt cx="1447800" cy="1042988"/>
          </a:xfrm>
        </p:grpSpPr>
        <p:sp>
          <p:nvSpPr>
            <p:cNvPr id="8" name="TextBox 7"/>
            <p:cNvSpPr txBox="1"/>
            <p:nvPr/>
          </p:nvSpPr>
          <p:spPr>
            <a:xfrm>
              <a:off x="2895600" y="2438400"/>
              <a:ext cx="14478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HPW Data Cable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66150-01-513-1365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10513-0710-A006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23" name="Picture 19" descr="C:\Users\donald.mumma\Desktop\military-spec-cables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0" y="2133600"/>
              <a:ext cx="1204913" cy="321310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457200" y="4038600"/>
            <a:ext cx="1676400" cy="1271588"/>
            <a:chOff x="457200" y="3276600"/>
            <a:chExt cx="1676400" cy="1271588"/>
          </a:xfrm>
        </p:grpSpPr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457200" y="3810000"/>
              <a:ext cx="1676400" cy="738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Synch/</a:t>
              </a:r>
              <a:r>
                <a:rPr lang="en-US" sz="1050" b="1" dirty="0" err="1"/>
                <a:t>Asynch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6150-01-513-1361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10513-0730-A2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24" name="Picture 20" descr="C:\Users\donald.mumma\Desktop\complex-wire-harness3-l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800" y="3276600"/>
              <a:ext cx="1216025" cy="551265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609600" y="1843087"/>
            <a:ext cx="1524000" cy="1281113"/>
            <a:chOff x="914400" y="1371600"/>
            <a:chExt cx="1524000" cy="1281113"/>
          </a:xfrm>
        </p:grpSpPr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914400" y="1752600"/>
              <a:ext cx="1524000" cy="90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Remote/Programming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6150-01-513-1353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10513-0740-A006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1525" name="Picture 21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6800" y="1371600"/>
              <a:ext cx="990599" cy="4160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AN/PRC-117G(V)4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22531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R45846  </a:t>
            </a:r>
          </a:p>
          <a:p>
            <a:r>
              <a:rPr lang="en-US" sz="1200" b="1"/>
              <a:t>NSN: </a:t>
            </a:r>
            <a:r>
              <a:rPr lang="en-US" sz="1200"/>
              <a:t>5820-01-579-0452  </a:t>
            </a:r>
          </a:p>
          <a:p>
            <a:r>
              <a:rPr lang="en-US" sz="1200" b="1"/>
              <a:t>P/N: </a:t>
            </a:r>
            <a:r>
              <a:rPr lang="en-US" sz="1200"/>
              <a:t>RF-7800M-MP110 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2400" y="2133600"/>
            <a:ext cx="16002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ANTENNA, L1/L2 ACTIVE GPS, SOLDIER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5985-01-584-1742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RF-3070-AT242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    QTY: 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4953000"/>
            <a:ext cx="1447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BAG, ANTENNA, GREEN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5985-01-583-7410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10372-0349-01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3886200" y="4191000"/>
            <a:ext cx="1524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ANTENNA, VHF, 30MHZ - 108MHZ, MANPACK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5985-01-583-9197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RF-3150-AT152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67600" y="4191000"/>
            <a:ext cx="14478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ANTENNA, MANPACK, 30MHZ-512MHZ, MULTIBAND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5985-01-584-3770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RF-3152-AT152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FD92-7832-4682-8E14-3D8A6139E1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315200" y="5486400"/>
            <a:ext cx="1449388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HPW Data Cable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6150-01-513-1365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10513-0710-A006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2600" y="2209800"/>
            <a:ext cx="1447800" cy="318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ANTENNA, 225MHZ - 450MHZ, MANPACK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5985-01-583-9196  </a:t>
            </a:r>
            <a:r>
              <a:rPr lang="en-US" sz="1050" b="1" dirty="0"/>
              <a:t>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RF-3164-AT122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050" b="1" dirty="0"/>
              <a:t>                  </a:t>
            </a:r>
            <a:r>
              <a:rPr lang="en-US" sz="1200" b="1" dirty="0"/>
              <a:t>OR</a:t>
            </a:r>
            <a:endParaRPr lang="en-US" sz="1050" b="1" dirty="0"/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050" b="1" dirty="0"/>
              <a:t>ANTENNA,  UHF and L-Band Dismount Antenna (225MHz to 2000HHz) NSN: </a:t>
            </a:r>
            <a:r>
              <a:rPr lang="en-US" sz="1050" dirty="0"/>
              <a:t>5985-01-583-9196  </a:t>
            </a:r>
            <a:r>
              <a:rPr lang="en-US" sz="1050" b="1" dirty="0"/>
              <a:t>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RF-3164-AT122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62400" y="5486400"/>
            <a:ext cx="1509713" cy="900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BATTERY BOX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6160-01-583-8140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12043-4800-01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pic>
        <p:nvPicPr>
          <p:cNvPr id="22540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1143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505200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505200"/>
            <a:ext cx="1219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TextBox 33"/>
          <p:cNvSpPr txBox="1">
            <a:spLocks noChangeArrowheads="1"/>
          </p:cNvSpPr>
          <p:nvPr/>
        </p:nvSpPr>
        <p:spPr bwMode="auto">
          <a:xfrm>
            <a:off x="7391400" y="304800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UHF SATCOM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Output: xx watts</a:t>
            </a:r>
          </a:p>
          <a:p>
            <a:endParaRPr lang="en-US" sz="1200"/>
          </a:p>
        </p:txBody>
      </p:sp>
      <p:grpSp>
        <p:nvGrpSpPr>
          <p:cNvPr id="22547" name="Group 32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2559" name="Picture 43" descr="H-250 Handset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48" name="Group 41"/>
          <p:cNvGrpSpPr>
            <a:grpSpLocks/>
          </p:cNvGrpSpPr>
          <p:nvPr/>
        </p:nvGrpSpPr>
        <p:grpSpPr bwMode="auto">
          <a:xfrm>
            <a:off x="7315200" y="1143000"/>
            <a:ext cx="1752600" cy="1814513"/>
            <a:chOff x="6248400" y="1143000"/>
            <a:chExt cx="1752600" cy="1814646"/>
          </a:xfrm>
        </p:grpSpPr>
        <p:sp>
          <p:nvSpPr>
            <p:cNvPr id="43" name="TextBox 42"/>
            <p:cNvSpPr txBox="1"/>
            <p:nvPr/>
          </p:nvSpPr>
          <p:spPr>
            <a:xfrm>
              <a:off x="6248400" y="2057467"/>
              <a:ext cx="1752600" cy="900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2557" name="Picture 3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49" name="Group 29"/>
          <p:cNvGrpSpPr>
            <a:grpSpLocks/>
          </p:cNvGrpSpPr>
          <p:nvPr/>
        </p:nvGrpSpPr>
        <p:grpSpPr bwMode="auto">
          <a:xfrm>
            <a:off x="304800" y="1295400"/>
            <a:ext cx="1600200" cy="3024188"/>
            <a:chOff x="381000" y="1371600"/>
            <a:chExt cx="1600200" cy="3023905"/>
          </a:xfrm>
        </p:grpSpPr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1600200" cy="30239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RT-1949B(P)(C)/PRC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FA2050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5820-01-554-8564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ON707070-1  or  ON707070-7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  <a:cs typeface="+mn-cs"/>
                </a:rPr>
                <a:t>or</a:t>
              </a:r>
            </a:p>
            <a:p>
              <a:pPr>
                <a:defRPr/>
              </a:pPr>
              <a:r>
                <a:rPr lang="en-US" sz="1050" b="1" dirty="0"/>
                <a:t>RT-1949C(P)(C)/PRC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FA2050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5820-01-585-2735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ON707070-9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22555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200" y="1447800"/>
              <a:ext cx="12192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22551" name="Group 32"/>
          <p:cNvGrpSpPr>
            <a:grpSpLocks/>
          </p:cNvGrpSpPr>
          <p:nvPr/>
        </p:nvGrpSpPr>
        <p:grpSpPr bwMode="auto">
          <a:xfrm>
            <a:off x="1981200" y="3429000"/>
            <a:ext cx="1524000" cy="2378075"/>
            <a:chOff x="2209800" y="2713037"/>
            <a:chExt cx="1524000" cy="2378076"/>
          </a:xfrm>
        </p:grpSpPr>
        <p:sp>
          <p:nvSpPr>
            <p:cNvPr id="38" name="TextBox 37"/>
            <p:cNvSpPr txBox="1"/>
            <p:nvPr/>
          </p:nvSpPr>
          <p:spPr>
            <a:xfrm>
              <a:off x="2209800" y="4191001"/>
              <a:ext cx="1524000" cy="90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SATCOM 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5985-01-485-4672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RF3080-AT001  or 10513-0200-01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2553" name="Picture 30" descr="C:\Users\donald.mumma\Desktop\RF-3080-AT001_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6000" y="2713037"/>
              <a:ext cx="1163162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AN/PRC-117G(V)4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E32EF-C7B8-40E6-B532-0ADEF9FE19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0600" y="1752600"/>
            <a:ext cx="1509713" cy="1585913"/>
            <a:chOff x="457200" y="1524000"/>
            <a:chExt cx="1509713" cy="1585913"/>
          </a:xfrm>
        </p:grpSpPr>
        <p:sp>
          <p:nvSpPr>
            <p:cNvPr id="47" name="TextBox 46"/>
            <p:cNvSpPr txBox="1"/>
            <p:nvPr/>
          </p:nvSpPr>
          <p:spPr>
            <a:xfrm>
              <a:off x="457200" y="2209800"/>
              <a:ext cx="1509713" cy="900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BATTERY BOX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6160-01-583-8140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12043-4800-01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23562" name="Picture 10" descr="C:\Users\donald.mumma\Desktop\battery bo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524000"/>
              <a:ext cx="1219200" cy="669451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990600" y="3733800"/>
            <a:ext cx="1600200" cy="1687646"/>
            <a:chOff x="2057400" y="1346200"/>
            <a:chExt cx="1600200" cy="1687646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057400" y="2133600"/>
              <a:ext cx="1600200" cy="900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 </a:t>
              </a:r>
              <a:r>
                <a:rPr lang="en-US" sz="1050" b="1" dirty="0"/>
                <a:t>ASSY, (USB) Programming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5995-01-583-5717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12043-2750-A006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3563" name="Picture 11" descr="C:\Users\donald.mumma\Desktop\usb-cab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1346200"/>
              <a:ext cx="1002390" cy="787400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3886200" y="1447800"/>
            <a:ext cx="1752600" cy="1890713"/>
            <a:chOff x="3962400" y="1143000"/>
            <a:chExt cx="1752600" cy="1890713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1752600" cy="90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J3, (PPP, HPW, and VULOS SA)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5995-01-577-8908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12043-2710-A006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9G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23564" name="Picture 12" descr="C:\Users\donald.mumma\Desktop\cable 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1143000"/>
              <a:ext cx="1027319" cy="97155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6553200" y="1752600"/>
            <a:ext cx="1447800" cy="1585913"/>
            <a:chOff x="5867400" y="1447800"/>
            <a:chExt cx="1447800" cy="1585913"/>
          </a:xfrm>
        </p:grpSpPr>
        <p:sp>
          <p:nvSpPr>
            <p:cNvPr id="32" name="TextBox 31"/>
            <p:cNvSpPr txBox="1"/>
            <p:nvPr/>
          </p:nvSpPr>
          <p:spPr>
            <a:xfrm>
              <a:off x="5867400" y="2133600"/>
              <a:ext cx="1447800" cy="900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J3, DATA/REMOTE 'Y'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5995-01-577-8916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12043-2730-A006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3565" name="Picture 13" descr="C:\Users\donald.mumma\Desktop\cable-assembly2-s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1447800"/>
              <a:ext cx="1138237" cy="681691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6781800" y="3810000"/>
            <a:ext cx="1447800" cy="1814513"/>
            <a:chOff x="7543800" y="1219200"/>
            <a:chExt cx="1447800" cy="1814513"/>
          </a:xfrm>
        </p:grpSpPr>
        <p:sp>
          <p:nvSpPr>
            <p:cNvPr id="46" name="TextBox 45"/>
            <p:cNvSpPr txBox="1"/>
            <p:nvPr/>
          </p:nvSpPr>
          <p:spPr>
            <a:xfrm>
              <a:off x="7543800" y="21336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J3, ETHERNET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5995-01-577-8915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12043-2760-A006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3566" name="Picture 14" descr="C:\Users\donald.mumma\Desktop\ethernet cab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0" y="1219200"/>
              <a:ext cx="1001713" cy="10017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AN/PRC-150A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6147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R62247</a:t>
            </a:r>
          </a:p>
          <a:p>
            <a:r>
              <a:rPr lang="en-US" sz="1200" b="1"/>
              <a:t>NSN: </a:t>
            </a:r>
            <a:r>
              <a:rPr lang="en-US" sz="1200"/>
              <a:t>5820-01-575-6358</a:t>
            </a:r>
          </a:p>
          <a:p>
            <a:r>
              <a:rPr lang="en-US" sz="1200" b="1"/>
              <a:t>P/N: </a:t>
            </a:r>
            <a:r>
              <a:rPr lang="en-US" sz="1200"/>
              <a:t>10540-0100-01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grpSp>
        <p:nvGrpSpPr>
          <p:cNvPr id="6148" name="Group 29"/>
          <p:cNvGrpSpPr>
            <a:grpSpLocks/>
          </p:cNvGrpSpPr>
          <p:nvPr/>
        </p:nvGrpSpPr>
        <p:grpSpPr bwMode="auto">
          <a:xfrm>
            <a:off x="304800" y="1219200"/>
            <a:ext cx="1447800" cy="1890713"/>
            <a:chOff x="304800" y="1219200"/>
            <a:chExt cx="1447800" cy="1891367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04800" y="2210143"/>
              <a:ext cx="1447800" cy="900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RT-1694D(P)(C)/U 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dirty="0">
                  <a:cs typeface="+mn-cs"/>
                </a:rPr>
                <a:t>R45766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>
                  <a:cs typeface="+mn-cs"/>
                </a:rPr>
                <a:t>5820-01-496-3523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>
                  <a:cs typeface="+mn-cs"/>
                </a:rPr>
                <a:t>0N672486-02  </a:t>
              </a:r>
              <a:endParaRPr lang="en-US" sz="105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 </a:t>
              </a:r>
            </a:p>
          </p:txBody>
        </p:sp>
        <p:pic>
          <p:nvPicPr>
            <p:cNvPr id="6177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219200"/>
              <a:ext cx="1143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32"/>
          <p:cNvGrpSpPr>
            <a:grpSpLocks/>
          </p:cNvGrpSpPr>
          <p:nvPr/>
        </p:nvGrpSpPr>
        <p:grpSpPr bwMode="auto">
          <a:xfrm>
            <a:off x="4191000" y="1385888"/>
            <a:ext cx="1447800" cy="1738312"/>
            <a:chOff x="4191000" y="1219200"/>
            <a:chExt cx="1447800" cy="1738446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191000" y="2057465"/>
              <a:ext cx="1447800" cy="900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Accessory Kit, Antenna (</a:t>
              </a:r>
              <a:r>
                <a:rPr lang="en-US" sz="1050" b="1" dirty="0" err="1"/>
                <a:t>Manpack</a:t>
              </a:r>
              <a:r>
                <a:rPr lang="en-US" sz="1050" b="1" dirty="0"/>
                <a:t> Antenna)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5985-01-516-0105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10372-0240-02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9G 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6175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219200"/>
              <a:ext cx="1447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7315200" y="1309688"/>
            <a:ext cx="1752600" cy="1814512"/>
            <a:chOff x="6248400" y="1143000"/>
            <a:chExt cx="1752600" cy="1814646"/>
          </a:xfrm>
        </p:grpSpPr>
        <p:sp>
          <p:nvSpPr>
            <p:cNvPr id="32" name="TextBox 31"/>
            <p:cNvSpPr txBox="1"/>
            <p:nvPr/>
          </p:nvSpPr>
          <p:spPr>
            <a:xfrm>
              <a:off x="6248400" y="2057468"/>
              <a:ext cx="1752600" cy="9001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6173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1" name="Group 30"/>
          <p:cNvGrpSpPr>
            <a:grpSpLocks/>
          </p:cNvGrpSpPr>
          <p:nvPr/>
        </p:nvGrpSpPr>
        <p:grpSpPr bwMode="auto">
          <a:xfrm>
            <a:off x="381000" y="3595688"/>
            <a:ext cx="1447800" cy="1738312"/>
            <a:chOff x="381000" y="3352800"/>
            <a:chExt cx="1447800" cy="1738446"/>
          </a:xfrm>
        </p:grpSpPr>
        <p:sp>
          <p:nvSpPr>
            <p:cNvPr id="35" name="TextBox 34"/>
            <p:cNvSpPr txBox="1"/>
            <p:nvPr/>
          </p:nvSpPr>
          <p:spPr>
            <a:xfrm>
              <a:off x="381000" y="4191065"/>
              <a:ext cx="1447800" cy="900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Elect Com</a:t>
              </a:r>
            </a:p>
            <a:p>
              <a:pPr>
                <a:defRPr/>
              </a:pPr>
              <a:r>
                <a:rPr lang="en-US" sz="1050" b="1" dirty="0"/>
                <a:t>(Backpack)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5895-01-436-3367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RF-5930-CA002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/>
            </a:p>
          </p:txBody>
        </p:sp>
        <p:pic>
          <p:nvPicPr>
            <p:cNvPr id="6171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352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12636-4984-4EC4-9133-515B4F2C55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153" name="TextBox 24"/>
          <p:cNvSpPr txBox="1">
            <a:spLocks noChangeArrowheads="1"/>
          </p:cNvSpPr>
          <p:nvPr/>
        </p:nvSpPr>
        <p:spPr bwMode="auto">
          <a:xfrm>
            <a:off x="7315200" y="3048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HF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Freq: 1.6 – 59.9 MHz</a:t>
            </a:r>
          </a:p>
          <a:p>
            <a:r>
              <a:rPr lang="en-US" sz="1200" b="1"/>
              <a:t>Output: 10 W max</a:t>
            </a:r>
          </a:p>
          <a:p>
            <a:endParaRPr lang="en-US" sz="1200"/>
          </a:p>
        </p:txBody>
      </p:sp>
      <p:grpSp>
        <p:nvGrpSpPr>
          <p:cNvPr id="6154" name="Group 24"/>
          <p:cNvGrpSpPr>
            <a:grpSpLocks/>
          </p:cNvGrpSpPr>
          <p:nvPr/>
        </p:nvGrpSpPr>
        <p:grpSpPr bwMode="auto">
          <a:xfrm>
            <a:off x="2133600" y="1219200"/>
            <a:ext cx="1676400" cy="1728788"/>
            <a:chOff x="2133600" y="1066800"/>
            <a:chExt cx="1676400" cy="1729264"/>
          </a:xfrm>
        </p:grpSpPr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 Modified H-250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6169" name="Picture 43" descr="H-250 Handset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5" name="Group 41"/>
          <p:cNvGrpSpPr>
            <a:grpSpLocks/>
          </p:cNvGrpSpPr>
          <p:nvPr/>
        </p:nvGrpSpPr>
        <p:grpSpPr bwMode="auto">
          <a:xfrm>
            <a:off x="7315200" y="3933825"/>
            <a:ext cx="1447800" cy="2695575"/>
            <a:chOff x="7315200" y="3276600"/>
            <a:chExt cx="1447800" cy="2694786"/>
          </a:xfrm>
        </p:grpSpPr>
        <p:pic>
          <p:nvPicPr>
            <p:cNvPr id="6166" name="Picture 24" descr="C:\Users\donald.mumma\Desktop\LS14250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0" y="3276600"/>
              <a:ext cx="6667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7315200" y="3886022"/>
              <a:ext cx="1447800" cy="2085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Cell, Battery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6135-01-525-9943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LS14250C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9B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336600"/>
                  </a:solidFill>
                  <a:cs typeface="+mn-cs"/>
                </a:rPr>
                <a:t>or</a:t>
              </a:r>
            </a:p>
            <a:p>
              <a:pPr>
                <a:defRPr/>
              </a:pPr>
              <a:r>
                <a:rPr lang="en-US" sz="1050" b="1" dirty="0"/>
                <a:t>Cell, Battery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6135-01-435-4921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LS14250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9B</a:t>
              </a:r>
            </a:p>
            <a:p>
              <a:pPr>
                <a:defRPr/>
              </a:pPr>
              <a:r>
                <a:rPr lang="en-US" sz="1050" b="1" dirty="0"/>
                <a:t>----------------------------------</a:t>
              </a:r>
            </a:p>
            <a:p>
              <a:pPr>
                <a:defRPr/>
              </a:pPr>
              <a:r>
                <a:rPr lang="en-US" sz="1050" b="1" dirty="0"/>
                <a:t>Total of  QTY: 1</a:t>
              </a:r>
              <a:r>
                <a:rPr lang="en-US" sz="1050" b="1" dirty="0">
                  <a:solidFill>
                    <a:srgbClr val="C00000"/>
                  </a:solidFill>
                </a:rPr>
                <a:t> each</a:t>
              </a:r>
            </a:p>
            <a:p>
              <a:pPr>
                <a:defRPr/>
              </a:pPr>
              <a:endParaRPr lang="en-US" sz="1050" dirty="0">
                <a:solidFill>
                  <a:srgbClr val="C00000"/>
                </a:solidFill>
                <a:cs typeface="+mn-cs"/>
              </a:endParaRPr>
            </a:p>
          </p:txBody>
        </p:sp>
      </p:grpSp>
      <p:grpSp>
        <p:nvGrpSpPr>
          <p:cNvPr id="6156" name="Group 28"/>
          <p:cNvGrpSpPr>
            <a:grpSpLocks/>
          </p:cNvGrpSpPr>
          <p:nvPr/>
        </p:nvGrpSpPr>
        <p:grpSpPr bwMode="auto">
          <a:xfrm>
            <a:off x="3886200" y="3541713"/>
            <a:ext cx="1524000" cy="1868487"/>
            <a:chOff x="3886200" y="3541713"/>
            <a:chExt cx="1524000" cy="1868487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510088"/>
              <a:ext cx="1524000" cy="90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Adapter, Ant to Xmit </a:t>
              </a:r>
            </a:p>
            <a:p>
              <a:pPr>
                <a:defRPr/>
              </a:pPr>
              <a:r>
                <a:rPr lang="en-US" sz="1050" b="1" dirty="0"/>
                <a:t> (RT-J7)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5985-01-519-3642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10372-1260-01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6165" name="Picture 27" descr="C:\Users\donald.mumma\Desktop\RT-J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91000" y="3541713"/>
              <a:ext cx="685529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7" name="Group 32"/>
          <p:cNvGrpSpPr>
            <a:grpSpLocks/>
          </p:cNvGrpSpPr>
          <p:nvPr/>
        </p:nvGrpSpPr>
        <p:grpSpPr bwMode="auto">
          <a:xfrm>
            <a:off x="5638800" y="3690938"/>
            <a:ext cx="1447800" cy="1566862"/>
            <a:chOff x="5638800" y="3690278"/>
            <a:chExt cx="1447800" cy="1567522"/>
          </a:xfrm>
        </p:grpSpPr>
        <p:sp>
          <p:nvSpPr>
            <p:cNvPr id="40" name="TextBox 39"/>
            <p:cNvSpPr txBox="1"/>
            <p:nvPr/>
          </p:nvSpPr>
          <p:spPr>
            <a:xfrm>
              <a:off x="5638800" y="4519302"/>
              <a:ext cx="1447800" cy="738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Battery Box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6160-01-468-0685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10513-4800-02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6163" name="Picture 28" descr="C:\Users\donald.mumma\Desktop\battery box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38800" y="3690278"/>
              <a:ext cx="1371600" cy="75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8" name="Group 30"/>
          <p:cNvGrpSpPr>
            <a:grpSpLocks/>
          </p:cNvGrpSpPr>
          <p:nvPr/>
        </p:nvGrpSpPr>
        <p:grpSpPr bwMode="auto">
          <a:xfrm>
            <a:off x="2057400" y="3429000"/>
            <a:ext cx="1709738" cy="1804988"/>
            <a:chOff x="2057400" y="3429000"/>
            <a:chExt cx="1709737" cy="1804988"/>
          </a:xfrm>
        </p:grpSpPr>
        <p:sp>
          <p:nvSpPr>
            <p:cNvPr id="38" name="TextBox 37"/>
            <p:cNvSpPr txBox="1"/>
            <p:nvPr/>
          </p:nvSpPr>
          <p:spPr>
            <a:xfrm>
              <a:off x="2209800" y="4495800"/>
              <a:ext cx="1523999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Kit, Ground Stake 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5985-01-423-6221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10303-1008-01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6161" name="Picture 29" descr="C:\Users\donald.mumma\Desktop\Kit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57400" y="3429000"/>
              <a:ext cx="1709737" cy="108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AN/VRC-114(V)3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24579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R87716  </a:t>
            </a:r>
          </a:p>
          <a:p>
            <a:r>
              <a:rPr lang="en-US" sz="1200" b="1"/>
              <a:t>NSN: </a:t>
            </a:r>
            <a:r>
              <a:rPr lang="en-US" sz="1200"/>
              <a:t>5820-01-579-0432  </a:t>
            </a:r>
          </a:p>
          <a:p>
            <a:r>
              <a:rPr lang="en-US" sz="1200" b="1"/>
              <a:t>P/N: </a:t>
            </a:r>
            <a:r>
              <a:rPr lang="en-US" sz="1200"/>
              <a:t>RF-300M-V210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C7CEA-9429-4A21-A268-28F962B590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4588" name="Group 28"/>
          <p:cNvGrpSpPr>
            <a:grpSpLocks/>
          </p:cNvGrpSpPr>
          <p:nvPr/>
        </p:nvGrpSpPr>
        <p:grpSpPr bwMode="auto">
          <a:xfrm>
            <a:off x="381000" y="1600200"/>
            <a:ext cx="1447800" cy="2816225"/>
            <a:chOff x="381000" y="1447800"/>
            <a:chExt cx="1447800" cy="2816409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81000" y="2209850"/>
              <a:ext cx="1447800" cy="205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RT-1949B(P)(C)/PRC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FA2050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5820-01-554-8564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ON707070-1  or  ON707070-7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                  </a:t>
              </a:r>
              <a:r>
                <a:rPr lang="en-US" sz="1200" b="1" dirty="0">
                  <a:solidFill>
                    <a:srgbClr val="0070C0"/>
                  </a:solidFill>
                  <a:cs typeface="+mn-cs"/>
                </a:rPr>
                <a:t>or</a:t>
              </a:r>
              <a:endParaRPr lang="en-US" sz="1050" b="1" dirty="0">
                <a:solidFill>
                  <a:srgbClr val="0070C0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/>
                <a:t>RT-1949C(P)(C)/PRC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FA2050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5820-01-585-2735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ON707070-9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24602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447800"/>
              <a:ext cx="12192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3886200" y="1843087"/>
            <a:ext cx="1600200" cy="1585913"/>
            <a:chOff x="3886200" y="1447800"/>
            <a:chExt cx="1600200" cy="1585913"/>
          </a:xfrm>
        </p:grpSpPr>
        <p:sp>
          <p:nvSpPr>
            <p:cNvPr id="32" name="TextBox 31"/>
            <p:cNvSpPr txBox="1"/>
            <p:nvPr/>
          </p:nvSpPr>
          <p:spPr>
            <a:xfrm>
              <a:off x="3886200" y="21336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MOUNT, KDU VEHICLE GIMBAL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RF-5940-MT002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4589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447800"/>
              <a:ext cx="1143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5562600" y="1766887"/>
            <a:ext cx="1447800" cy="1662113"/>
            <a:chOff x="5562600" y="1371600"/>
            <a:chExt cx="1447800" cy="1662113"/>
          </a:xfrm>
        </p:grpSpPr>
        <p:sp>
          <p:nvSpPr>
            <p:cNvPr id="46" name="TextBox 45"/>
            <p:cNvSpPr txBox="1"/>
            <p:nvPr/>
          </p:nvSpPr>
          <p:spPr>
            <a:xfrm>
              <a:off x="5562600" y="21336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SPEAKER</a:t>
              </a:r>
              <a:r>
                <a:rPr lang="en-US" sz="1050" dirty="0"/>
                <a:t>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5965-01-480-8784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RF-5980-SA001  or      10181-5180-01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4590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371600"/>
              <a:ext cx="11430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2209800" y="4281487"/>
            <a:ext cx="1524000" cy="1662113"/>
            <a:chOff x="2057400" y="3429000"/>
            <a:chExt cx="1524000" cy="1662113"/>
          </a:xfrm>
        </p:grpSpPr>
        <p:sp>
          <p:nvSpPr>
            <p:cNvPr id="38" name="TextBox 37"/>
            <p:cNvSpPr txBox="1"/>
            <p:nvPr/>
          </p:nvSpPr>
          <p:spPr>
            <a:xfrm>
              <a:off x="2057400" y="4191000"/>
              <a:ext cx="15240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FOLDABLE X-WING YAGI SATCOM 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5985-01-534-5958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12006-9001-01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4591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3429000"/>
              <a:ext cx="10668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3962400" y="4267200"/>
            <a:ext cx="1752600" cy="1662113"/>
            <a:chOff x="3886200" y="3429000"/>
            <a:chExt cx="1752600" cy="1662113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191000"/>
              <a:ext cx="17526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ANTENNA KIT, L1/L2 ACTIVE GPS, VEHICULAR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5985-01-580-7142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RF-3071-AT230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4592" name="Picture 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3429000"/>
              <a:ext cx="12954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93" name="TextBox 28"/>
          <p:cNvSpPr txBox="1">
            <a:spLocks noChangeArrowheads="1"/>
          </p:cNvSpPr>
          <p:nvPr/>
        </p:nvSpPr>
        <p:spPr bwMode="auto">
          <a:xfrm>
            <a:off x="7391400" y="304800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UHF SATCOM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Output: 50 watts</a:t>
            </a:r>
          </a:p>
          <a:p>
            <a:endParaRPr lang="en-US" sz="1200"/>
          </a:p>
        </p:txBody>
      </p:sp>
      <p:grpSp>
        <p:nvGrpSpPr>
          <p:cNvPr id="24594" name="Group 26"/>
          <p:cNvGrpSpPr>
            <a:grpSpLocks/>
          </p:cNvGrpSpPr>
          <p:nvPr/>
        </p:nvGrpSpPr>
        <p:grpSpPr bwMode="auto">
          <a:xfrm>
            <a:off x="2133600" y="1547812"/>
            <a:ext cx="1676400" cy="1728788"/>
            <a:chOff x="2133600" y="1066800"/>
            <a:chExt cx="1676400" cy="1729264"/>
          </a:xfrm>
        </p:grpSpPr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4600" name="Picture 43" descr="H-250 Handset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5" name="Group 29"/>
          <p:cNvGrpSpPr>
            <a:grpSpLocks/>
          </p:cNvGrpSpPr>
          <p:nvPr/>
        </p:nvGrpSpPr>
        <p:grpSpPr bwMode="auto">
          <a:xfrm>
            <a:off x="7239000" y="1600200"/>
            <a:ext cx="1752600" cy="1814513"/>
            <a:chOff x="6248400" y="1143000"/>
            <a:chExt cx="1752600" cy="1814646"/>
          </a:xfrm>
        </p:grpSpPr>
        <p:sp>
          <p:nvSpPr>
            <p:cNvPr id="33" name="TextBox 32"/>
            <p:cNvSpPr txBox="1"/>
            <p:nvPr/>
          </p:nvSpPr>
          <p:spPr>
            <a:xfrm>
              <a:off x="6248400" y="2057467"/>
              <a:ext cx="1752600" cy="900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4598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467600" y="4262437"/>
            <a:ext cx="1524000" cy="1985963"/>
            <a:chOff x="7467600" y="3429000"/>
            <a:chExt cx="1524000" cy="1985963"/>
          </a:xfrm>
        </p:grpSpPr>
        <p:sp>
          <p:nvSpPr>
            <p:cNvPr id="47" name="TextBox 46"/>
            <p:cNvSpPr txBox="1"/>
            <p:nvPr/>
          </p:nvSpPr>
          <p:spPr>
            <a:xfrm>
              <a:off x="7467600" y="4191000"/>
              <a:ext cx="1524000" cy="12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POWER AMPLIFIER, Incl. DC Switch, Suppressor Kit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5895-01-579-6107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RF-7800M-PA150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24603" name="Picture 27" descr="C:\Users\donald.mumma\Desktop\dc_power_socke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400" y="3429000"/>
              <a:ext cx="657749" cy="720725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304800" y="4648200"/>
            <a:ext cx="1835150" cy="1119188"/>
            <a:chOff x="5715000" y="5334000"/>
            <a:chExt cx="1835150" cy="1119188"/>
          </a:xfrm>
        </p:grpSpPr>
        <p:sp>
          <p:nvSpPr>
            <p:cNvPr id="45" name="TextBox 44"/>
            <p:cNvSpPr txBox="1"/>
            <p:nvPr/>
          </p:nvSpPr>
          <p:spPr>
            <a:xfrm>
              <a:off x="5715000" y="5715000"/>
              <a:ext cx="1835150" cy="738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SHOCK MOUNT and VIM ASSY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5975-01-584-1854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12050-3000-03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4604" name="Picture 28" descr="C:\Users\donald.mumma\Desktop\100121A-PSU-RADIO-SHOCKMOUNT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43600" y="5334000"/>
              <a:ext cx="1038134" cy="382493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867400" y="4483100"/>
            <a:ext cx="1447800" cy="1460500"/>
            <a:chOff x="5791200" y="3630613"/>
            <a:chExt cx="1447800" cy="1460500"/>
          </a:xfrm>
        </p:grpSpPr>
        <p:sp>
          <p:nvSpPr>
            <p:cNvPr id="40" name="TextBox 39"/>
            <p:cNvSpPr txBox="1"/>
            <p:nvPr/>
          </p:nvSpPr>
          <p:spPr>
            <a:xfrm>
              <a:off x="5791200" y="41910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KIT, VAA SYSTEM,         ANC/CABLE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5820-01-590-5486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12064-5005-01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4605" name="Picture 29" descr="C:\Users\donald.mumma\Desktop\7800M-V-glam_26-1187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53113" y="3630613"/>
              <a:ext cx="1308100" cy="482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AN/VRC-114(V)3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E337A-C158-40F3-A766-44805BFF34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90800" y="5257800"/>
            <a:ext cx="1524000" cy="900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MOUNTING KIT, WHIP ANTENNA, HMMWV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5985-01-541-8860  </a:t>
            </a:r>
            <a:r>
              <a:rPr lang="en-US" sz="1050" b="1" dirty="0"/>
              <a:t>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10181-5178-06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24400" y="5181600"/>
            <a:ext cx="14478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/>
              <a:t>Install Kit,</a:t>
            </a:r>
            <a:r>
              <a:rPr lang="en-US" sz="1050" b="1" dirty="0"/>
              <a:t> X-WING,  THREE LCTN</a:t>
            </a:r>
          </a:p>
          <a:p>
            <a:pPr>
              <a:defRPr/>
            </a:pPr>
            <a:r>
              <a:rPr lang="en-US" sz="1050" b="1" dirty="0"/>
              <a:t>HMMWV, TAN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N/A  </a:t>
            </a:r>
            <a:r>
              <a:rPr lang="en-US" sz="1050" b="1" dirty="0"/>
              <a:t>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11080-3900-11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62800" y="5486400"/>
            <a:ext cx="14478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/>
              <a:t>Install Kit, HMMWV</a:t>
            </a:r>
            <a:r>
              <a:rPr lang="en-US" sz="1050" b="1" dirty="0"/>
              <a:t>, </a:t>
            </a:r>
            <a:endParaRPr lang="en-US" sz="1050" b="1" dirty="0" smtClean="0"/>
          </a:p>
          <a:p>
            <a:pPr>
              <a:defRPr/>
            </a:pPr>
            <a:r>
              <a:rPr lang="en-US" sz="1050" b="1" dirty="0" smtClean="0"/>
              <a:t>50-M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N/A  </a:t>
            </a:r>
            <a:r>
              <a:rPr lang="en-US" sz="1050" b="1" dirty="0"/>
              <a:t>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11080-6500-01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33800" y="914400"/>
            <a:ext cx="1524000" cy="1653064"/>
            <a:chOff x="3733800" y="914400"/>
            <a:chExt cx="1524000" cy="1653064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733800" y="1828800"/>
              <a:ext cx="1524000" cy="73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J3 Ethernet</a:t>
              </a:r>
            </a:p>
            <a:p>
              <a:pPr>
                <a:defRPr/>
              </a:pPr>
              <a:r>
                <a:rPr lang="en-US" sz="1050" b="1" dirty="0" smtClean="0">
                  <a:cs typeface="+mn-cs"/>
                </a:rPr>
                <a:t>NSN</a:t>
              </a:r>
              <a:r>
                <a:rPr lang="en-US" sz="1050" b="1" dirty="0">
                  <a:cs typeface="+mn-cs"/>
                </a:rPr>
                <a:t>: </a:t>
              </a:r>
              <a:r>
                <a:rPr lang="en-US" sz="1050" dirty="0"/>
                <a:t>5995-01-577-8915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12043-2760-A006 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9G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25622" name="Picture 22" descr="C:\Users\donald.mumma\Desktop\ethernet cab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914400"/>
              <a:ext cx="892174" cy="89217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2133600" y="1143000"/>
            <a:ext cx="1447800" cy="1586046"/>
            <a:chOff x="2057400" y="1143000"/>
            <a:chExt cx="1447800" cy="1586046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1447800" cy="900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(</a:t>
              </a:r>
              <a:r>
                <a:rPr lang="en-US" sz="1050" b="1" dirty="0"/>
                <a:t>USB) Programming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5995-01-583-5717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12043-2750-A006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5623" name="Picture 23" descr="C:\Users\donald.mumma\Desktop\usb-cab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1143000"/>
              <a:ext cx="801688" cy="629744"/>
            </a:xfrm>
            <a:prstGeom prst="rect">
              <a:avLst/>
            </a:prstGeom>
            <a:noFill/>
          </p:spPr>
        </p:pic>
      </p:grpSp>
      <p:grpSp>
        <p:nvGrpSpPr>
          <p:cNvPr id="35" name="Group 34"/>
          <p:cNvGrpSpPr/>
          <p:nvPr/>
        </p:nvGrpSpPr>
        <p:grpSpPr>
          <a:xfrm>
            <a:off x="5562600" y="2819400"/>
            <a:ext cx="1447800" cy="2137812"/>
            <a:chOff x="5562600" y="2819400"/>
            <a:chExt cx="1447800" cy="2137812"/>
          </a:xfrm>
        </p:grpSpPr>
        <p:sp>
          <p:nvSpPr>
            <p:cNvPr id="26" name="Rectangle 25"/>
            <p:cNvSpPr/>
            <p:nvPr/>
          </p:nvSpPr>
          <p:spPr>
            <a:xfrm>
              <a:off x="5562600" y="3733800"/>
              <a:ext cx="1447800" cy="1223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N</a:t>
              </a:r>
              <a:r>
                <a:rPr lang="en-US" sz="1050" b="1" dirty="0"/>
                <a:t> </a:t>
              </a:r>
              <a:r>
                <a:rPr lang="en-US" sz="1050" b="1" dirty="0" smtClean="0"/>
                <a:t>- N</a:t>
              </a:r>
              <a:r>
                <a:rPr lang="en-US" sz="1050" b="1" dirty="0"/>
                <a:t>,</a:t>
              </a:r>
            </a:p>
            <a:p>
              <a:pPr>
                <a:defRPr/>
              </a:pPr>
              <a:r>
                <a:rPr lang="en-US" sz="1050" b="1" dirty="0"/>
                <a:t>LMR-400DB, 25 FEET (Only with RF-3187-AT324 Antenna)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5995-01-577-6710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10513-0810-A025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5624" name="Picture 24" descr="C:\Users\donald.mumma\Desktop\135101-02-24_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2819400"/>
              <a:ext cx="890587" cy="890587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2057400" y="3276600"/>
            <a:ext cx="1524000" cy="1509713"/>
            <a:chOff x="2057400" y="3276600"/>
            <a:chExt cx="1524000" cy="1509713"/>
          </a:xfrm>
        </p:grpSpPr>
        <p:sp>
          <p:nvSpPr>
            <p:cNvPr id="22" name="Rectangle 21"/>
            <p:cNvSpPr/>
            <p:nvPr/>
          </p:nvSpPr>
          <p:spPr>
            <a:xfrm>
              <a:off x="2057400" y="3886200"/>
              <a:ext cx="1524000" cy="900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Speaker Audio Cable, RT-J1 to Speaker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5995-01-514-6066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10535-0707-A020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</p:txBody>
        </p:sp>
        <p:pic>
          <p:nvPicPr>
            <p:cNvPr id="25625" name="Picture 25" descr="C:\Users\donald.mumma\Desktop\multi-cond-cable-assbly3-l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3276600"/>
              <a:ext cx="1235075" cy="584602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3733800" y="3020642"/>
            <a:ext cx="1524000" cy="1689471"/>
            <a:chOff x="3733800" y="3020642"/>
            <a:chExt cx="1524000" cy="1689471"/>
          </a:xfrm>
        </p:grpSpPr>
        <p:sp>
          <p:nvSpPr>
            <p:cNvPr id="25" name="Rectangle 24"/>
            <p:cNvSpPr/>
            <p:nvPr/>
          </p:nvSpPr>
          <p:spPr>
            <a:xfrm>
              <a:off x="3733800" y="3810000"/>
              <a:ext cx="1524000" cy="900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/>
                <a:t>RF </a:t>
              </a:r>
              <a:r>
                <a:rPr lang="en-US" sz="1050" b="1" dirty="0" smtClean="0"/>
                <a:t>Cable </a:t>
              </a:r>
              <a:r>
                <a:rPr lang="en-US" sz="1050" b="1" dirty="0"/>
                <a:t>TO SOTM </a:t>
              </a:r>
              <a:r>
                <a:rPr lang="en-US" sz="1050" b="1" dirty="0" smtClean="0"/>
                <a:t>Antenna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5995-01-418-5820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10369-7211-25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9G   </a:t>
              </a:r>
              <a:r>
                <a:rPr lang="en-US" sz="1050" b="1" dirty="0"/>
                <a:t>  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</p:txBody>
        </p:sp>
        <p:pic>
          <p:nvPicPr>
            <p:cNvPr id="25626" name="Picture 26" descr="C:\Users\donald.mumma\Desktop\RF-Cable-Assemb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3020642"/>
              <a:ext cx="898525" cy="789358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5638800" y="1380744"/>
            <a:ext cx="1600200" cy="1348169"/>
            <a:chOff x="5791200" y="1380744"/>
            <a:chExt cx="1600200" cy="1348169"/>
          </a:xfrm>
        </p:grpSpPr>
        <p:sp>
          <p:nvSpPr>
            <p:cNvPr id="32" name="TextBox 31"/>
            <p:cNvSpPr txBox="1"/>
            <p:nvPr/>
          </p:nvSpPr>
          <p:spPr>
            <a:xfrm>
              <a:off x="5791200" y="18288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Cable, KDU Extension, </a:t>
              </a: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20-foot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5995-01-551-2593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10511-0704-040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5628" name="Picture 28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3600" y="1380744"/>
              <a:ext cx="1066800" cy="448056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7391400" y="1447800"/>
            <a:ext cx="1447800" cy="1281246"/>
            <a:chOff x="7543800" y="1447800"/>
            <a:chExt cx="1447800" cy="1281246"/>
          </a:xfrm>
        </p:grpSpPr>
        <p:sp>
          <p:nvSpPr>
            <p:cNvPr id="46" name="TextBox 45"/>
            <p:cNvSpPr txBox="1"/>
            <p:nvPr/>
          </p:nvSpPr>
          <p:spPr>
            <a:xfrm>
              <a:off x="7543800" y="1828800"/>
              <a:ext cx="1447800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</a:t>
              </a:r>
              <a:r>
                <a:rPr lang="en-US" sz="1050" b="1" dirty="0"/>
                <a:t> </a:t>
              </a:r>
              <a:r>
                <a:rPr lang="en-US" sz="1050" b="1" dirty="0" err="1" smtClean="0"/>
                <a:t>Spkr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Pwr</a:t>
              </a:r>
              <a:r>
                <a:rPr lang="en-US" sz="1050" b="1" dirty="0" smtClean="0"/>
                <a:t> </a:t>
              </a:r>
            </a:p>
            <a:p>
              <a:pPr>
                <a:defRPr/>
              </a:pPr>
              <a:r>
                <a:rPr lang="en-US" sz="1050" b="1" dirty="0"/>
                <a:t>(</a:t>
              </a:r>
              <a:r>
                <a:rPr lang="en-US" sz="1050" b="1" dirty="0" smtClean="0"/>
                <a:t>right angle)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 </a:t>
              </a:r>
              <a:r>
                <a:rPr lang="en-US" sz="1050" dirty="0"/>
                <a:t>N/A   </a:t>
              </a:r>
              <a:endParaRPr lang="en-US" sz="1050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10535-2713-A020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5629" name="Picture 29" descr="C:\Users\donald.mumma\Desktop\multi-cond-cable-assbly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96200" y="1447800"/>
              <a:ext cx="1093787" cy="317198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7696200" y="2971800"/>
            <a:ext cx="1447800" cy="2061612"/>
            <a:chOff x="7696200" y="2971800"/>
            <a:chExt cx="1447800" cy="2061612"/>
          </a:xfrm>
        </p:grpSpPr>
        <p:sp>
          <p:nvSpPr>
            <p:cNvPr id="27" name="Rectangle 26"/>
            <p:cNvSpPr/>
            <p:nvPr/>
          </p:nvSpPr>
          <p:spPr>
            <a:xfrm>
              <a:off x="7696200" y="3810000"/>
              <a:ext cx="1447800" cy="1223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Coax LMR-195 BNC(M</a:t>
              </a:r>
              <a:r>
                <a:rPr lang="en-US" sz="1050" b="1" dirty="0"/>
                <a:t>) TO  BNC(M)  (Only with RF-3187-AT324 Antenna) </a:t>
              </a: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NSN</a:t>
              </a:r>
              <a:r>
                <a:rPr lang="en-US" sz="1050" b="1" dirty="0"/>
                <a:t>: </a:t>
              </a:r>
              <a:r>
                <a:rPr lang="en-US" sz="1050" dirty="0"/>
                <a:t>N/A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11138-1382-A025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5630" name="Picture 30" descr="C:\Users\donald.mumma\Desktop\New Picture (1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72413" y="2971800"/>
              <a:ext cx="1195387" cy="869846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457200" y="1981200"/>
            <a:ext cx="1447800" cy="2426226"/>
            <a:chOff x="457200" y="2438400"/>
            <a:chExt cx="1447800" cy="2426226"/>
          </a:xfrm>
        </p:grpSpPr>
        <p:sp>
          <p:nvSpPr>
            <p:cNvPr id="47" name="TextBox 46"/>
            <p:cNvSpPr txBox="1"/>
            <p:nvPr/>
          </p:nvSpPr>
          <p:spPr>
            <a:xfrm>
              <a:off x="457200" y="2971800"/>
              <a:ext cx="1447800" cy="1892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Multi-band </a:t>
              </a:r>
              <a:r>
                <a:rPr lang="en-US" sz="1050" b="1" dirty="0" smtClean="0"/>
                <a:t>antenna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5985-01-534-7171 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RF-390-AT003 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9O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 smtClean="0"/>
                <a:t>                </a:t>
              </a:r>
              <a:r>
                <a:rPr lang="en-US" sz="1200" i="1" dirty="0" smtClean="0"/>
                <a:t>OR</a:t>
              </a:r>
              <a:endParaRPr lang="en-US" sz="1050" i="1" dirty="0"/>
            </a:p>
            <a:p>
              <a:pPr>
                <a:defRPr/>
              </a:pPr>
              <a:r>
                <a:rPr lang="es-ES" sz="1050" b="1" dirty="0" err="1" smtClean="0"/>
                <a:t>Antenna</a:t>
              </a:r>
              <a:r>
                <a:rPr lang="es-ES" sz="1050" b="1" dirty="0" smtClean="0"/>
                <a:t>,   Vehicular </a:t>
              </a:r>
            </a:p>
            <a:p>
              <a:pPr>
                <a:defRPr/>
              </a:pPr>
              <a:r>
                <a:rPr lang="es-ES" sz="1050" b="1" dirty="0" smtClean="0"/>
                <a:t>30-2000MHZ</a:t>
              </a:r>
              <a:r>
                <a:rPr lang="es-ES" sz="1050" b="1" dirty="0"/>
                <a:t>, MB, TAN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25631" name="Picture 31" descr="C:\Users\donald.mumma\Desktop\10369-0205_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200" y="2438400"/>
              <a:ext cx="1390650" cy="5327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AN/TRC-227(V)1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26627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R31575  </a:t>
            </a:r>
          </a:p>
          <a:p>
            <a:r>
              <a:rPr lang="en-US" sz="1200" b="1"/>
              <a:t>NSN: </a:t>
            </a:r>
            <a:r>
              <a:rPr lang="en-US" sz="1200"/>
              <a:t>5820-01-579-0466  </a:t>
            </a:r>
          </a:p>
          <a:p>
            <a:r>
              <a:rPr lang="en-US" sz="1200" b="1"/>
              <a:t>P/N: </a:t>
            </a:r>
            <a:r>
              <a:rPr lang="en-US" sz="1200"/>
              <a:t>RF-300M-V211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6200" y="2133600"/>
            <a:ext cx="16002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POWER SUPPLY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6130-01-411-9306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RF-5051-PS001  or  RF-5051PS-125  or           RF-5051PS-125C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</a:t>
            </a:r>
            <a:r>
              <a:rPr lang="en-US" sz="1050" b="1" dirty="0"/>
              <a:t>    QTY: 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3429000"/>
            <a:ext cx="1524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TRANSIT CASE Assy For PA150 Assy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N/A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10400-0572-01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  </a:t>
            </a:r>
            <a:r>
              <a:rPr lang="en-US" sz="1050" dirty="0"/>
              <a:t>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1200" y="4800600"/>
            <a:ext cx="17526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TRANSIT CASE Assy for Speaker &amp; Power Supply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N/A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10564-3450-01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0" y="3505200"/>
            <a:ext cx="1447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SHOCK MOUNT and VIM ASSY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5975-01-584-1854 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12050-3000-03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B8F2B-ADD3-4E85-B682-D21F567D04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04800" y="4724400"/>
            <a:ext cx="15240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POWER AMPLIFIER,  Incl. DC Switch, Suppressor Kit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5895-01-579-6107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RF-7800M-PA150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62400" y="4800600"/>
            <a:ext cx="1447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KIT, VAA SYSTEM, ANC/CABLE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5820-01-590-5486 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12064-5005-01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/>
          </a:p>
        </p:txBody>
      </p:sp>
      <p:grpSp>
        <p:nvGrpSpPr>
          <p:cNvPr id="26635" name="Group 27"/>
          <p:cNvGrpSpPr>
            <a:grpSpLocks/>
          </p:cNvGrpSpPr>
          <p:nvPr/>
        </p:nvGrpSpPr>
        <p:grpSpPr bwMode="auto">
          <a:xfrm>
            <a:off x="381000" y="1371600"/>
            <a:ext cx="1600200" cy="3024188"/>
            <a:chOff x="381000" y="1371600"/>
            <a:chExt cx="1600200" cy="3023905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1600200" cy="30239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RT-1949B(P)(C)/PRC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FA2050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5820-01-554-8564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ON707070-1  or  ON707070-7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  <a:cs typeface="+mn-cs"/>
                </a:rPr>
                <a:t>or</a:t>
              </a:r>
            </a:p>
            <a:p>
              <a:pPr>
                <a:defRPr/>
              </a:pPr>
              <a:r>
                <a:rPr lang="en-US" sz="1050" b="1" dirty="0"/>
                <a:t>RT-1949C(P)(C)/PRC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FA2050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5820-01-585-2735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ON707070-9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26650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447800"/>
              <a:ext cx="12192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7" name="Group 28"/>
          <p:cNvGrpSpPr>
            <a:grpSpLocks/>
          </p:cNvGrpSpPr>
          <p:nvPr/>
        </p:nvGrpSpPr>
        <p:grpSpPr bwMode="auto">
          <a:xfrm>
            <a:off x="5638800" y="1371600"/>
            <a:ext cx="1524000" cy="2654300"/>
            <a:chOff x="5638800" y="1371600"/>
            <a:chExt cx="1524000" cy="2654826"/>
          </a:xfrm>
        </p:grpSpPr>
        <p:sp>
          <p:nvSpPr>
            <p:cNvPr id="46" name="TextBox 45"/>
            <p:cNvSpPr txBox="1"/>
            <p:nvPr/>
          </p:nvSpPr>
          <p:spPr>
            <a:xfrm>
              <a:off x="5638800" y="2133751"/>
              <a:ext cx="1524000" cy="1892675"/>
            </a:xfrm>
            <a:prstGeom prst="rect">
              <a:avLst/>
            </a:prstGeom>
            <a:noFill/>
            <a:ln w="25400" cmpd="sng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ANTENNA, FOLDABLE X-YAGI SATCOM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5985-01-548-3086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12006-9000-01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FF0000"/>
                  </a:solidFill>
                </a:rPr>
                <a:t>                </a:t>
              </a:r>
              <a:r>
                <a:rPr lang="en-US" sz="1200" b="1" dirty="0">
                  <a:solidFill>
                    <a:srgbClr val="0070C0"/>
                  </a:solidFill>
                </a:rPr>
                <a:t>or</a:t>
              </a:r>
              <a:endParaRPr lang="en-US" sz="1050" b="1" dirty="0">
                <a:solidFill>
                  <a:srgbClr val="0070C0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ANTENNA, FOLDABLE X-YAGI SATCOM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5985-01-449-3240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AV2011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6648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1371600"/>
              <a:ext cx="114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ectangle 42"/>
          <p:cNvSpPr/>
          <p:nvPr/>
        </p:nvSpPr>
        <p:spPr>
          <a:xfrm>
            <a:off x="5867400" y="4876800"/>
            <a:ext cx="1447800" cy="900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RF-292 ANTENNA MOUNTING KIT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5985-01-369-8580  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919-6224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/>
          </a:p>
        </p:txBody>
      </p:sp>
      <p:sp>
        <p:nvSpPr>
          <p:cNvPr id="26639" name="TextBox 32"/>
          <p:cNvSpPr txBox="1">
            <a:spLocks noChangeArrowheads="1"/>
          </p:cNvSpPr>
          <p:nvPr/>
        </p:nvSpPr>
        <p:spPr bwMode="auto">
          <a:xfrm>
            <a:off x="7391400" y="304800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UHF SATCOM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Output: 25 watts</a:t>
            </a:r>
          </a:p>
          <a:p>
            <a:endParaRPr lang="en-US" sz="1200"/>
          </a:p>
        </p:txBody>
      </p:sp>
      <p:grpSp>
        <p:nvGrpSpPr>
          <p:cNvPr id="26640" name="Group 25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6646" name="Picture 43" descr="H-250 Handse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1" name="Group 28"/>
          <p:cNvGrpSpPr>
            <a:grpSpLocks/>
          </p:cNvGrpSpPr>
          <p:nvPr/>
        </p:nvGrpSpPr>
        <p:grpSpPr bwMode="auto">
          <a:xfrm>
            <a:off x="7315200" y="1143000"/>
            <a:ext cx="1752600" cy="1814513"/>
            <a:chOff x="6248400" y="1143000"/>
            <a:chExt cx="1752600" cy="1814646"/>
          </a:xfrm>
        </p:grpSpPr>
        <p:sp>
          <p:nvSpPr>
            <p:cNvPr id="30" name="TextBox 29"/>
            <p:cNvSpPr txBox="1"/>
            <p:nvPr/>
          </p:nvSpPr>
          <p:spPr>
            <a:xfrm>
              <a:off x="6248400" y="2057467"/>
              <a:ext cx="1752600" cy="900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Special</a:t>
              </a:r>
            </a:p>
            <a:p>
              <a:pPr>
                <a:defRPr/>
              </a:pPr>
              <a:r>
                <a:rPr lang="en-US" sz="1050" b="1" dirty="0"/>
                <a:t>(KDU 6' Cable, RT-J4 to KDU)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5995-01-461-5300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10511-0704-012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6644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4600" y="1143000"/>
              <a:ext cx="1600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AN/TRC-227(V)1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AA17-F41A-4E62-AE1C-A8D27ECDAB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905000"/>
            <a:ext cx="167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b="1" dirty="0" smtClean="0"/>
              <a:t>Antenna, Tact Mast Ant Set, </a:t>
            </a:r>
          </a:p>
          <a:p>
            <a:pPr>
              <a:defRPr/>
            </a:pPr>
            <a:r>
              <a:rPr lang="en-US" sz="1050" b="1" dirty="0" smtClean="0"/>
              <a:t>30-512 MHz</a:t>
            </a:r>
          </a:p>
          <a:p>
            <a:pPr>
              <a:defRPr/>
            </a:pPr>
            <a:r>
              <a:rPr lang="en-US" sz="1050" b="1" dirty="0" smtClean="0"/>
              <a:t>NSN</a:t>
            </a:r>
            <a:r>
              <a:rPr lang="en-US" sz="1050" b="1" dirty="0"/>
              <a:t>: </a:t>
            </a:r>
            <a:r>
              <a:rPr lang="en-US" sz="1050" dirty="0"/>
              <a:t>N/A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RF-3193DB-AT420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r>
              <a:rPr lang="en-US" sz="1050" b="1" dirty="0" smtClean="0"/>
              <a:t>                </a:t>
            </a:r>
            <a:r>
              <a:rPr lang="en-US" sz="1050" b="1" dirty="0"/>
              <a:t>OR</a:t>
            </a:r>
          </a:p>
          <a:p>
            <a:pPr>
              <a:defRPr/>
            </a:pPr>
            <a:r>
              <a:rPr lang="en-US" sz="1050" b="1" dirty="0" smtClean="0"/>
              <a:t>Antenna, Tact Mast Ant Set, </a:t>
            </a:r>
          </a:p>
          <a:p>
            <a:pPr>
              <a:defRPr/>
            </a:pPr>
            <a:r>
              <a:rPr lang="en-US" sz="1050" b="1" dirty="0" smtClean="0"/>
              <a:t>30-88,108-512,550-2000MHZ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 N/A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RF-3193TB-AT420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endParaRPr lang="en-US" sz="105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33800" y="1143000"/>
            <a:ext cx="1447800" cy="1585913"/>
            <a:chOff x="3733800" y="1143000"/>
            <a:chExt cx="1447800" cy="1585913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733800" y="1828800"/>
              <a:ext cx="1447800" cy="90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</a:t>
              </a:r>
              <a:r>
                <a:rPr lang="en-US" sz="1050" b="1" dirty="0"/>
                <a:t>(USB) Programming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5995-01-583-5717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12043-2750-A006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9G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27661" name="Picture 13" descr="C:\Users\donald.mumma\Desktop\usb-cab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1143000"/>
              <a:ext cx="895350" cy="703317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5791200" y="990600"/>
            <a:ext cx="1447800" cy="1900029"/>
            <a:chOff x="5791200" y="990600"/>
            <a:chExt cx="1447800" cy="1900029"/>
          </a:xfrm>
        </p:grpSpPr>
        <p:sp>
          <p:nvSpPr>
            <p:cNvPr id="32" name="TextBox 31"/>
            <p:cNvSpPr txBox="1"/>
            <p:nvPr/>
          </p:nvSpPr>
          <p:spPr>
            <a:xfrm>
              <a:off x="5791200" y="1828800"/>
              <a:ext cx="14478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J3, Ethernet</a:t>
              </a:r>
            </a:p>
            <a:p>
              <a:pPr>
                <a:defRPr/>
              </a:pPr>
              <a:r>
                <a:rPr lang="en-US" sz="1050" b="1" dirty="0" smtClean="0"/>
                <a:t>NSN</a:t>
              </a:r>
              <a:r>
                <a:rPr lang="en-US" sz="1050" b="1" dirty="0"/>
                <a:t>: </a:t>
              </a:r>
              <a:r>
                <a:rPr lang="en-US" sz="1050" dirty="0"/>
                <a:t>5995-01-577-8915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12043-2760-A006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</a:t>
              </a:r>
              <a:r>
                <a:rPr lang="en-US" sz="1050" b="1" dirty="0"/>
                <a:t>  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7662" name="Picture 14" descr="C:\Users\donald.mumma\Desktop\ethernet cab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990600"/>
              <a:ext cx="914400" cy="91440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2057400" y="1143000"/>
            <a:ext cx="1295400" cy="1747629"/>
            <a:chOff x="2057400" y="1143000"/>
            <a:chExt cx="1295400" cy="1747629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1295400" cy="10618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</a:t>
              </a:r>
              <a:r>
                <a:rPr lang="en-US" sz="1050" b="1" dirty="0" err="1" smtClean="0"/>
                <a:t>Extn</a:t>
              </a:r>
              <a:r>
                <a:rPr lang="en-US" sz="1050" b="1" dirty="0" smtClean="0"/>
                <a:t> Kit, </a:t>
              </a:r>
            </a:p>
            <a:p>
              <a:pPr>
                <a:defRPr/>
              </a:pPr>
              <a:r>
                <a:rPr lang="en-US" sz="1050" b="1" dirty="0" smtClean="0"/>
                <a:t>(for RF-3193TB-AT420 Antenna)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N/A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12006-3021-01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7663" name="Picture 15" descr="C:\Users\donald.mumma\Desktop\rf-coaxial-electric-cable-assembly-20911-243318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1143000"/>
              <a:ext cx="750888" cy="654329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905000" y="3962400"/>
            <a:ext cx="1524000" cy="1814646"/>
            <a:chOff x="2514600" y="3657600"/>
            <a:chExt cx="1524000" cy="1814646"/>
          </a:xfrm>
        </p:grpSpPr>
        <p:sp>
          <p:nvSpPr>
            <p:cNvPr id="22" name="Rectangle 21"/>
            <p:cNvSpPr/>
            <p:nvPr/>
          </p:nvSpPr>
          <p:spPr>
            <a:xfrm>
              <a:off x="2514600" y="4572000"/>
              <a:ext cx="1524000" cy="9002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 </a:t>
              </a:r>
            </a:p>
            <a:p>
              <a:pPr>
                <a:defRPr/>
              </a:pPr>
              <a:r>
                <a:rPr lang="en-US" sz="1050" b="1" dirty="0" smtClean="0"/>
                <a:t>20</a:t>
              </a:r>
              <a:r>
                <a:rPr lang="en-US" sz="1050" b="1" dirty="0"/>
                <a:t> </a:t>
              </a:r>
              <a:r>
                <a:rPr lang="en-US" sz="1050" b="1" dirty="0" smtClean="0"/>
                <a:t>ft KDU Extension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5995-01-551-2593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10511-0704-040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</p:txBody>
        </p:sp>
        <p:pic>
          <p:nvPicPr>
            <p:cNvPr id="27664" name="Picture 16" descr="C:\Users\donald.mumma\Desktop\RF-Cable-Assembl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3657600"/>
              <a:ext cx="1042667" cy="915988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7162800" y="1889626"/>
            <a:ext cx="1715534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b="1" dirty="0" smtClean="0"/>
              <a:t>Suppressor Conversion Kit</a:t>
            </a:r>
          </a:p>
          <a:p>
            <a:pPr>
              <a:defRPr/>
            </a:pPr>
            <a:r>
              <a:rPr lang="en-US" sz="1050" b="1" dirty="0" smtClean="0"/>
              <a:t>(12064-1900-01 </a:t>
            </a:r>
            <a:r>
              <a:rPr lang="en-US" sz="1050" b="1" dirty="0"/>
              <a:t>Suppressor, </a:t>
            </a:r>
            <a:endParaRPr lang="en-US" sz="1050" b="1" dirty="0" smtClean="0"/>
          </a:p>
          <a:p>
            <a:pPr>
              <a:defRPr/>
            </a:pPr>
            <a:r>
              <a:rPr lang="en-US" sz="1050" b="1" dirty="0" smtClean="0"/>
              <a:t>using</a:t>
            </a:r>
            <a:r>
              <a:rPr lang="en-US" sz="1050" b="1" dirty="0"/>
              <a:t> RF-3193DB-AT420 </a:t>
            </a:r>
            <a:r>
              <a:rPr lang="en-US" sz="1050" b="1" dirty="0" smtClean="0"/>
              <a:t>Ant)</a:t>
            </a:r>
          </a:p>
          <a:p>
            <a:pPr>
              <a:defRPr/>
            </a:pPr>
            <a:r>
              <a:rPr lang="en-US" sz="1050" b="1" dirty="0" smtClean="0"/>
              <a:t>NSN</a:t>
            </a:r>
            <a:r>
              <a:rPr lang="en-US" sz="1050" b="1" dirty="0"/>
              <a:t>:  </a:t>
            </a:r>
            <a:r>
              <a:rPr lang="en-US" sz="1050" dirty="0"/>
              <a:t>N/A   </a:t>
            </a:r>
            <a:endParaRPr lang="en-US" sz="105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12064-1900-99 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r>
              <a:rPr lang="en-US" sz="1200" b="1" i="1" dirty="0" smtClean="0">
                <a:solidFill>
                  <a:srgbClr val="FF0000"/>
                </a:solidFill>
              </a:rPr>
              <a:t>                </a:t>
            </a:r>
            <a:r>
              <a:rPr lang="en-US" sz="1200" b="1" i="1" dirty="0"/>
              <a:t>OR</a:t>
            </a:r>
            <a:endParaRPr lang="en-US" sz="12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050" b="1" dirty="0" smtClean="0"/>
              <a:t>Suppressor Conversion Kit</a:t>
            </a:r>
          </a:p>
          <a:p>
            <a:pPr>
              <a:defRPr/>
            </a:pPr>
            <a:r>
              <a:rPr lang="en-US" sz="1050" b="1" dirty="0" smtClean="0"/>
              <a:t>(12064-5100-08 </a:t>
            </a:r>
            <a:r>
              <a:rPr lang="en-US" sz="1050" b="1" dirty="0"/>
              <a:t>Suppressor, </a:t>
            </a:r>
            <a:endParaRPr lang="en-US" sz="1050" b="1" dirty="0" smtClean="0"/>
          </a:p>
          <a:p>
            <a:pPr>
              <a:defRPr/>
            </a:pPr>
            <a:r>
              <a:rPr lang="en-US" sz="1050" b="1" dirty="0" smtClean="0"/>
              <a:t>using</a:t>
            </a:r>
            <a:r>
              <a:rPr lang="en-US" sz="1050" b="1" dirty="0"/>
              <a:t> RF-3193TB-AT420 </a:t>
            </a:r>
            <a:r>
              <a:rPr lang="en-US" sz="1050" b="1" dirty="0" smtClean="0"/>
              <a:t>Ant)</a:t>
            </a:r>
          </a:p>
          <a:p>
            <a:pPr>
              <a:defRPr/>
            </a:pPr>
            <a:r>
              <a:rPr lang="en-US" sz="1050" b="1" dirty="0" smtClean="0"/>
              <a:t>NSN</a:t>
            </a:r>
            <a:r>
              <a:rPr lang="en-US" sz="1050" b="1" dirty="0"/>
              <a:t>:  </a:t>
            </a:r>
            <a:r>
              <a:rPr lang="en-US" sz="1050" dirty="0"/>
              <a:t>N/A   </a:t>
            </a:r>
            <a:endParaRPr lang="en-US" sz="105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N/A   </a:t>
            </a:r>
            <a:endParaRPr lang="en-US" sz="105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endParaRPr lang="en-US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33800" y="4114800"/>
            <a:ext cx="1447800" cy="1662246"/>
            <a:chOff x="5257800" y="3505200"/>
            <a:chExt cx="1447800" cy="1662246"/>
          </a:xfrm>
        </p:grpSpPr>
        <p:sp>
          <p:nvSpPr>
            <p:cNvPr id="25" name="Rectangle 24"/>
            <p:cNvSpPr/>
            <p:nvPr/>
          </p:nvSpPr>
          <p:spPr>
            <a:xfrm>
              <a:off x="5257800" y="4267200"/>
              <a:ext cx="1447800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Cable Assy, RG400, </a:t>
              </a:r>
            </a:p>
            <a:p>
              <a:pPr>
                <a:defRPr/>
              </a:pPr>
              <a:r>
                <a:rPr lang="en-US" sz="1050" b="1" dirty="0" smtClean="0"/>
                <a:t>BNC-N(F</a:t>
              </a:r>
              <a:r>
                <a:rPr lang="en-US" sz="1050" b="1" dirty="0"/>
                <a:t>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5995-01-583-7289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11080-3918-A050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9G   </a:t>
              </a:r>
              <a:r>
                <a:rPr lang="en-US" sz="1050" b="1" dirty="0"/>
                <a:t>  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</p:txBody>
        </p:sp>
        <p:pic>
          <p:nvPicPr>
            <p:cNvPr id="27666" name="Picture 18" descr="C:\Users\donald.mumma\Desktop\New Pictur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3505200"/>
              <a:ext cx="1090812" cy="793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AN/PRC-152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4724400" y="1905000"/>
            <a:ext cx="1524000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BLADE ANTENNA </a:t>
            </a:r>
          </a:p>
          <a:p>
            <a:pPr>
              <a:defRPr/>
            </a:pPr>
            <a:r>
              <a:rPr lang="en-US" sz="1050" b="1" dirty="0">
                <a:cs typeface="+mn-cs"/>
              </a:rPr>
              <a:t>NSN: </a:t>
            </a:r>
            <a:r>
              <a:rPr lang="en-US" sz="1050" dirty="0"/>
              <a:t>5985-01-551-9607  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P/N: </a:t>
            </a:r>
            <a:r>
              <a:rPr lang="en-US" sz="1050" dirty="0"/>
              <a:t> 12011-2700-01   </a:t>
            </a:r>
            <a:endParaRPr lang="en-US" sz="1050" b="1" dirty="0"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CL: </a:t>
            </a:r>
            <a:r>
              <a:rPr lang="en-US" sz="1050" dirty="0">
                <a:cs typeface="+mn-cs"/>
              </a:rPr>
              <a:t>    9G  </a:t>
            </a:r>
            <a:r>
              <a:rPr lang="en-US" sz="1050" b="1" dirty="0">
                <a:cs typeface="+mn-cs"/>
              </a:rPr>
              <a:t>  QTY:  </a:t>
            </a:r>
            <a:r>
              <a:rPr lang="en-US" sz="1050" b="1" dirty="0">
                <a:solidFill>
                  <a:srgbClr val="FF0000"/>
                </a:solidFill>
                <a:cs typeface="+mn-cs"/>
              </a:rPr>
              <a:t>1 </a:t>
            </a:r>
            <a:r>
              <a:rPr lang="en-US" sz="1050" b="1" dirty="0">
                <a:solidFill>
                  <a:srgbClr val="C00000"/>
                </a:solidFill>
                <a:cs typeface="+mn-cs"/>
              </a:rPr>
              <a:t>each</a:t>
            </a:r>
          </a:p>
        </p:txBody>
      </p:sp>
      <p:sp>
        <p:nvSpPr>
          <p:cNvPr id="28676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R55336   </a:t>
            </a:r>
          </a:p>
          <a:p>
            <a:r>
              <a:rPr lang="en-US" sz="1200" b="1"/>
              <a:t>NSN: </a:t>
            </a:r>
            <a:r>
              <a:rPr lang="en-US" sz="1200"/>
              <a:t>5820-01-566-0746   </a:t>
            </a:r>
          </a:p>
          <a:p>
            <a:r>
              <a:rPr lang="en-US" sz="1200" b="1"/>
              <a:t>P/N: </a:t>
            </a:r>
            <a:r>
              <a:rPr lang="en-US" sz="1200"/>
              <a:t>RF-300M-HH001  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1905000"/>
            <a:ext cx="1524000" cy="1223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HIGH CAP LITHION BATTY PK, RECHARGEABLE OD GRN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6140-01-548-7566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12041-2100-02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  </a:t>
            </a:r>
            <a:r>
              <a:rPr lang="en-US" sz="1050" dirty="0"/>
              <a:t>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2 each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4400" y="4419600"/>
            <a:ext cx="1524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50" b="1" dirty="0"/>
              <a:t>ANTENNA, BLADE, 20M MB HH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5985-01-559-4696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12011-2710-01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60DFA-4EC6-41ED-9F87-7A6BCE8F83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868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1066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1066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143000"/>
            <a:ext cx="752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7391400" y="304800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Multi-BAND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Output: xx watts</a:t>
            </a:r>
          </a:p>
          <a:p>
            <a:endParaRPr lang="en-US" sz="1200"/>
          </a:p>
        </p:txBody>
      </p:sp>
      <p:grpSp>
        <p:nvGrpSpPr>
          <p:cNvPr id="28684" name="Group 13"/>
          <p:cNvGrpSpPr>
            <a:grpSpLocks/>
          </p:cNvGrpSpPr>
          <p:nvPr/>
        </p:nvGrpSpPr>
        <p:grpSpPr bwMode="auto">
          <a:xfrm>
            <a:off x="457200" y="1371600"/>
            <a:ext cx="1447800" cy="4494213"/>
            <a:chOff x="2667000" y="3124200"/>
            <a:chExt cx="1447800" cy="4494535"/>
          </a:xfrm>
        </p:grpSpPr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667000" y="3810049"/>
              <a:ext cx="1447800" cy="3808686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RT-1916(P)(C)/U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5820-01-554-7059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ON689740-1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  <a:cs typeface="+mn-cs"/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RT-1916A(P)(C)/U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5820-01-554-9530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ON689740-3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RT-1916B(P)(C)/U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5820-01-578-9775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ON689740-7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RT-1916E(P)(C)/U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5820-01-602-6522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ON689740-19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</p:txBody>
        </p:sp>
        <p:pic>
          <p:nvPicPr>
            <p:cNvPr id="28687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124200"/>
              <a:ext cx="6953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AN/VRC-110(V)1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29699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R68668    </a:t>
            </a:r>
          </a:p>
          <a:p>
            <a:r>
              <a:rPr lang="en-US" sz="1200" b="1"/>
              <a:t>NSN: </a:t>
            </a:r>
            <a:r>
              <a:rPr lang="en-US" sz="1200"/>
              <a:t>5820-01-578-8805    </a:t>
            </a:r>
          </a:p>
          <a:p>
            <a:r>
              <a:rPr lang="en-US" sz="1200" b="1"/>
              <a:t>P/N: </a:t>
            </a:r>
            <a:r>
              <a:rPr lang="en-US" sz="1200"/>
              <a:t>RF-300M-HV200  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95AC-DCE2-4BBA-8721-0981AD2F673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9702" name="Group 30"/>
          <p:cNvGrpSpPr>
            <a:grpSpLocks/>
          </p:cNvGrpSpPr>
          <p:nvPr/>
        </p:nvGrpSpPr>
        <p:grpSpPr bwMode="auto">
          <a:xfrm>
            <a:off x="4495800" y="1295400"/>
            <a:ext cx="1447800" cy="1423988"/>
            <a:chOff x="4495800" y="1295400"/>
            <a:chExt cx="1447800" cy="1423988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495800" y="1981200"/>
              <a:ext cx="1447800" cy="738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BLADE ANTENNA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5985-01-551-9607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 12011-2700-01 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 9G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29727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295400"/>
              <a:ext cx="10668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3" name="Group 29"/>
          <p:cNvGrpSpPr>
            <a:grpSpLocks/>
          </p:cNvGrpSpPr>
          <p:nvPr/>
        </p:nvGrpSpPr>
        <p:grpSpPr bwMode="auto">
          <a:xfrm>
            <a:off x="4038600" y="3581400"/>
            <a:ext cx="1447800" cy="1328738"/>
            <a:chOff x="5943600" y="3990975"/>
            <a:chExt cx="1447800" cy="1328738"/>
          </a:xfrm>
        </p:grpSpPr>
        <p:sp>
          <p:nvSpPr>
            <p:cNvPr id="39" name="TextBox 38"/>
            <p:cNvSpPr txBox="1"/>
            <p:nvPr/>
          </p:nvSpPr>
          <p:spPr>
            <a:xfrm>
              <a:off x="5943600" y="44196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050" b="1" dirty="0"/>
                <a:t>ANTENNA, BLADE, </a:t>
              </a:r>
            </a:p>
            <a:p>
              <a:pPr>
                <a:defRPr/>
              </a:pPr>
              <a:r>
                <a:rPr lang="sv-SE" sz="1050" b="1" dirty="0"/>
                <a:t>20M MB HH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5985-01-559-4696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12011-2710-01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29725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3990975"/>
              <a:ext cx="10668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4" name="Group 31"/>
          <p:cNvGrpSpPr>
            <a:grpSpLocks/>
          </p:cNvGrpSpPr>
          <p:nvPr/>
        </p:nvGrpSpPr>
        <p:grpSpPr bwMode="auto">
          <a:xfrm>
            <a:off x="2743200" y="4953000"/>
            <a:ext cx="1752600" cy="1595438"/>
            <a:chOff x="3505200" y="5476875"/>
            <a:chExt cx="1752600" cy="1595571"/>
          </a:xfrm>
        </p:grpSpPr>
        <p:sp>
          <p:nvSpPr>
            <p:cNvPr id="38" name="TextBox 37"/>
            <p:cNvSpPr txBox="1"/>
            <p:nvPr/>
          </p:nvSpPr>
          <p:spPr>
            <a:xfrm>
              <a:off x="3505200" y="6172258"/>
              <a:ext cx="1752600" cy="90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HIGH CAP LITHION BATY PK, RECHARGEABLE OD GRN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6140-01-548-7566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12041-2100-02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29723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5476875"/>
              <a:ext cx="7524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5" name="Group 26"/>
          <p:cNvGrpSpPr>
            <a:grpSpLocks/>
          </p:cNvGrpSpPr>
          <p:nvPr/>
        </p:nvGrpSpPr>
        <p:grpSpPr bwMode="auto">
          <a:xfrm>
            <a:off x="5715000" y="3200400"/>
            <a:ext cx="1447800" cy="1500188"/>
            <a:chOff x="381000" y="2743200"/>
            <a:chExt cx="1447800" cy="1500188"/>
          </a:xfrm>
        </p:grpSpPr>
        <p:sp>
          <p:nvSpPr>
            <p:cNvPr id="14" name="Rectangle 13"/>
            <p:cNvSpPr/>
            <p:nvPr/>
          </p:nvSpPr>
          <p:spPr>
            <a:xfrm>
              <a:off x="381000" y="3505200"/>
              <a:ext cx="1447800" cy="738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BAG, HH ACCESSORY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8465-01-551-6852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12041-1595-01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2B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29721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2743200"/>
              <a:ext cx="7810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6" name="Group 27"/>
          <p:cNvGrpSpPr>
            <a:grpSpLocks/>
          </p:cNvGrpSpPr>
          <p:nvPr/>
        </p:nvGrpSpPr>
        <p:grpSpPr bwMode="auto">
          <a:xfrm>
            <a:off x="2133600" y="3124200"/>
            <a:ext cx="1447800" cy="1423988"/>
            <a:chOff x="381000" y="4419600"/>
            <a:chExt cx="1447800" cy="1424464"/>
          </a:xfrm>
        </p:grpSpPr>
        <p:sp>
          <p:nvSpPr>
            <p:cNvPr id="15" name="Rectangle 14"/>
            <p:cNvSpPr/>
            <p:nvPr/>
          </p:nvSpPr>
          <p:spPr>
            <a:xfrm>
              <a:off x="381000" y="5105629"/>
              <a:ext cx="1447800" cy="7384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Holster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5895-01-571-7463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RF-5932-CA001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29719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419600"/>
              <a:ext cx="5238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7" name="Group 28"/>
          <p:cNvGrpSpPr>
            <a:grpSpLocks/>
          </p:cNvGrpSpPr>
          <p:nvPr/>
        </p:nvGrpSpPr>
        <p:grpSpPr bwMode="auto">
          <a:xfrm>
            <a:off x="5715000" y="5029200"/>
            <a:ext cx="1447800" cy="1585913"/>
            <a:chOff x="4495800" y="3733800"/>
            <a:chExt cx="1447800" cy="1586046"/>
          </a:xfrm>
        </p:grpSpPr>
        <p:sp>
          <p:nvSpPr>
            <p:cNvPr id="16" name="Rectangle 15"/>
            <p:cNvSpPr/>
            <p:nvPr/>
          </p:nvSpPr>
          <p:spPr>
            <a:xfrm>
              <a:off x="4495800" y="4419658"/>
              <a:ext cx="1447800" cy="900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TRAY BATTERY, AA BATTERY HOLDER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6160-01-571-7464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RF-5911-PS001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4 each</a:t>
              </a:r>
            </a:p>
          </p:txBody>
        </p:sp>
        <p:pic>
          <p:nvPicPr>
            <p:cNvPr id="29717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00600" y="3733800"/>
              <a:ext cx="7620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8" name="Group 32"/>
          <p:cNvGrpSpPr>
            <a:grpSpLocks/>
          </p:cNvGrpSpPr>
          <p:nvPr/>
        </p:nvGrpSpPr>
        <p:grpSpPr bwMode="auto">
          <a:xfrm>
            <a:off x="7467600" y="1524000"/>
            <a:ext cx="1524000" cy="4646613"/>
            <a:chOff x="7467600" y="1524000"/>
            <a:chExt cx="1524000" cy="4646935"/>
          </a:xfrm>
        </p:grpSpPr>
        <p:sp>
          <p:nvSpPr>
            <p:cNvPr id="17" name="Rectangle 16"/>
            <p:cNvSpPr/>
            <p:nvPr/>
          </p:nvSpPr>
          <p:spPr>
            <a:xfrm>
              <a:off x="7467600" y="2362258"/>
              <a:ext cx="1524000" cy="3808677"/>
            </a:xfrm>
            <a:prstGeom prst="rect">
              <a:avLst/>
            </a:prstGeom>
            <a:ln w="25400" cmpd="sng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5820-01-583-4233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12049-0100-01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 2 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or</a:t>
              </a:r>
            </a:p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5996-01-583-4230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12053-0100-01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 2 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or</a:t>
              </a:r>
            </a:p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5820-01-559-6055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12053-0100-02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  </a:t>
              </a:r>
              <a:r>
                <a:rPr lang="en-US" sz="1050" b="1" dirty="0"/>
                <a:t>      QTY:  </a:t>
              </a:r>
              <a:r>
                <a:rPr lang="en-US" sz="1050" b="1" dirty="0">
                  <a:solidFill>
                    <a:srgbClr val="FF0000"/>
                  </a:solidFill>
                </a:rPr>
                <a:t> 2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or</a:t>
              </a:r>
            </a:p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5820-01-570-9746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12053-0100-09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9G   </a:t>
              </a:r>
              <a:r>
                <a:rPr lang="en-US" sz="1050" b="1" dirty="0"/>
                <a:t>   QTY: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2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</p:txBody>
        </p:sp>
        <p:pic>
          <p:nvPicPr>
            <p:cNvPr id="29715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96200" y="1524000"/>
              <a:ext cx="8953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9" name="TextBox 23"/>
          <p:cNvSpPr txBox="1">
            <a:spLocks noChangeArrowheads="1"/>
          </p:cNvSpPr>
          <p:nvPr/>
        </p:nvSpPr>
        <p:spPr bwMode="auto">
          <a:xfrm>
            <a:off x="7391400" y="304800"/>
            <a:ext cx="156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Multi-BAND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30-90 MHz, 50 watts</a:t>
            </a:r>
          </a:p>
          <a:p>
            <a:r>
              <a:rPr lang="en-US" sz="1200" b="1"/>
              <a:t>90-512 MHz</a:t>
            </a:r>
          </a:p>
          <a:p>
            <a:r>
              <a:rPr lang="en-US" sz="1200" b="1"/>
              <a:t> Output: xx watts</a:t>
            </a:r>
          </a:p>
          <a:p>
            <a:endParaRPr lang="en-US" sz="1200"/>
          </a:p>
        </p:txBody>
      </p:sp>
      <p:grpSp>
        <p:nvGrpSpPr>
          <p:cNvPr id="29710" name="Group 23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29713" name="Picture 43" descr="H-250 Handset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228600" y="1066800"/>
            <a:ext cx="1447800" cy="4979282"/>
            <a:chOff x="2667000" y="3124200"/>
            <a:chExt cx="1447800" cy="4979640"/>
          </a:xfrm>
        </p:grpSpPr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2667000" y="3810049"/>
              <a:ext cx="1447800" cy="4293791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RT-1916(P)(C)/U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5820-01-554-7059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ON689740-1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  <a:cs typeface="+mn-cs"/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RT-1916A(P)(C)/U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5820-01-554-9530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ON689740-3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RT-1916B(P)(C)/U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5820-01-578-9775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ON689740-7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RT-1916E(P)(C)/U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5820-01-602-6522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ON689740-19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each</a:t>
              </a:r>
            </a:p>
            <a:p>
              <a:pPr>
                <a:defRPr/>
              </a:pPr>
              <a:endParaRPr lang="en-US" sz="1050" b="1" dirty="0" smtClean="0">
                <a:solidFill>
                  <a:srgbClr val="C00000"/>
                </a:solidFill>
              </a:endParaRPr>
            </a:p>
            <a:p>
              <a:pPr>
                <a:defRPr/>
              </a:pPr>
              <a:r>
                <a:rPr lang="en-US" sz="1050" b="1" dirty="0" smtClean="0">
                  <a:solidFill>
                    <a:srgbClr val="C00000"/>
                  </a:solidFill>
                </a:rPr>
                <a:t>Grand total of  2 each</a:t>
              </a:r>
              <a:endParaRPr lang="en-US" sz="1050" b="1" dirty="0">
                <a:solidFill>
                  <a:srgbClr val="C00000"/>
                </a:solidFill>
              </a:endParaRPr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71800" y="3124200"/>
              <a:ext cx="6953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AN/VRC-110(V)1  (continued)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67200" y="2438400"/>
            <a:ext cx="1524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CABLE ASSY, RT/VAU, RT-Ant Conn to VAA-J4 NSN:</a:t>
            </a:r>
            <a:r>
              <a:rPr lang="en-US" sz="1050" dirty="0"/>
              <a:t> 5995-01-553-1967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12049-1400-A1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  </a:t>
            </a:r>
            <a:r>
              <a:rPr lang="en-US" sz="1050" dirty="0"/>
              <a:t>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2 each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19800" y="2438400"/>
            <a:ext cx="1524000" cy="1223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CABLE ASSY, RT/ANTENNA ADAPTER, T-Conn to VAA-J4 (Only when using a 12049 VAA) NSN:</a:t>
            </a:r>
            <a:r>
              <a:rPr lang="en-US" sz="1050" dirty="0"/>
              <a:t> 5995-01-584-5060 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12049-1410-A1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2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21658-6B81-41AE-B485-2D6C013ACD3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2438400"/>
            <a:ext cx="1447800" cy="900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 T-ADAPTER, TNC/BNC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5985-01-552-9403 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12049-0500-01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2 each</a:t>
            </a:r>
          </a:p>
        </p:txBody>
      </p:sp>
      <p:pic>
        <p:nvPicPr>
          <p:cNvPr id="30733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781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1143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121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CDR's Guide to Harris Radios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39000" y="3657600"/>
            <a:ext cx="1676400" cy="1671638"/>
            <a:chOff x="7239000" y="3657600"/>
            <a:chExt cx="1676400" cy="1671638"/>
          </a:xfrm>
        </p:grpSpPr>
        <p:sp>
          <p:nvSpPr>
            <p:cNvPr id="13" name="Rectangle 12"/>
            <p:cNvSpPr/>
            <p:nvPr/>
          </p:nvSpPr>
          <p:spPr>
            <a:xfrm>
              <a:off x="7239000" y="4267200"/>
              <a:ext cx="1676400" cy="1062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POWER CABLE, VAU TO INTERFACE POWER, VAU TO SIM-</a:t>
              </a:r>
              <a:r>
                <a:rPr lang="en-US" sz="1050" b="1" dirty="0" err="1"/>
                <a:t>Pwr</a:t>
              </a:r>
              <a:r>
                <a:rPr lang="en-US" sz="1050" b="1" dirty="0"/>
                <a:t> Out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5995-01-584-5087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12049-6020-A1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0737" name="Picture 17" descr="C:\Users\donald.mumma\Desktop\multi-cond-cable-assbly1-s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3657600"/>
              <a:ext cx="1243011" cy="605569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5715000" y="3729736"/>
            <a:ext cx="1447800" cy="1921764"/>
            <a:chOff x="5715000" y="3729736"/>
            <a:chExt cx="1447800" cy="1921764"/>
          </a:xfrm>
        </p:grpSpPr>
        <p:sp>
          <p:nvSpPr>
            <p:cNvPr id="14" name="Rectangle 13"/>
            <p:cNvSpPr/>
            <p:nvPr/>
          </p:nvSpPr>
          <p:spPr>
            <a:xfrm>
              <a:off x="5715000" y="4267200"/>
              <a:ext cx="1447800" cy="1384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AUDIO, FRONT PANEL TO INTERFACE BOX, VAA Front Panel to SIM-J22/J23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5995-01-584-5079 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12049-6010-A1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0738" name="Picture 18" descr="C:\Users\donald.mumma\Desktop\multi-cond-cable-assbly3-l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5986" y="3729736"/>
              <a:ext cx="1134414" cy="536956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4191000" y="3814477"/>
            <a:ext cx="1524000" cy="1590961"/>
            <a:chOff x="4191000" y="3814477"/>
            <a:chExt cx="1524000" cy="1590961"/>
          </a:xfrm>
        </p:grpSpPr>
        <p:sp>
          <p:nvSpPr>
            <p:cNvPr id="16" name="Rectangle 15"/>
            <p:cNvSpPr/>
            <p:nvPr/>
          </p:nvSpPr>
          <p:spPr>
            <a:xfrm>
              <a:off x="4191000" y="4343400"/>
              <a:ext cx="1524000" cy="1062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INTERFACE, 32-PIN TO 32-PIN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5995-01-584-5072 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12049-1600-01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0739" name="Picture 19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67200" y="3814477"/>
              <a:ext cx="1219200" cy="512064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2438400" y="3429000"/>
            <a:ext cx="1524000" cy="2138363"/>
            <a:chOff x="2438400" y="3429000"/>
            <a:chExt cx="1524000" cy="2138363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524000" cy="1223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 COAX, T-Adapter to VAA-J5,  (Only when using a 12053 VAA)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5995-01-559-0063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12053-1420-A2 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 9G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2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30740" name="Picture 20" descr="C:\Users\donald.mumma\Desktop\RF-Cable-Assembl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6741" y="3429000"/>
              <a:ext cx="1040859" cy="914400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7010400" y="6324600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1" y="1790700"/>
            <a:ext cx="1905000" cy="2778309"/>
            <a:chOff x="304801" y="1790700"/>
            <a:chExt cx="1905000" cy="2778309"/>
          </a:xfrm>
        </p:grpSpPr>
        <p:pic>
          <p:nvPicPr>
            <p:cNvPr id="3073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1790700"/>
              <a:ext cx="1447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04801" y="2514600"/>
              <a:ext cx="1905000" cy="205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50" b="1" dirty="0" smtClean="0"/>
                <a:t>Panel, Signal Distribution, Radio </a:t>
              </a:r>
            </a:p>
            <a:p>
              <a:pPr>
                <a:defRPr/>
              </a:pPr>
              <a:r>
                <a:rPr lang="en-US" sz="1050" b="1" dirty="0" smtClean="0"/>
                <a:t>NSN</a:t>
              </a:r>
              <a:r>
                <a:rPr lang="en-US" sz="1050" b="1" dirty="0"/>
                <a:t>: </a:t>
              </a:r>
              <a:r>
                <a:rPr lang="en-US" sz="1050" dirty="0"/>
                <a:t>5996-01-583-4220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12049-6000-01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i="1" dirty="0" smtClean="0">
                  <a:solidFill>
                    <a:srgbClr val="C00000"/>
                  </a:solidFill>
                </a:rPr>
                <a:t>                  </a:t>
              </a:r>
              <a:r>
                <a:rPr lang="en-US" sz="1200" b="1" i="1" dirty="0"/>
                <a:t>OR</a:t>
              </a:r>
              <a:endParaRPr lang="en-US" sz="1050" b="1" i="1" dirty="0"/>
            </a:p>
            <a:p>
              <a:pPr>
                <a:defRPr/>
              </a:pPr>
              <a:r>
                <a:rPr lang="en-US" sz="1050" b="1" dirty="0" smtClean="0"/>
                <a:t>Panel</a:t>
              </a:r>
              <a:r>
                <a:rPr lang="en-US" sz="1050" b="1" dirty="0"/>
                <a:t>, Signal Distribution, </a:t>
              </a:r>
              <a:r>
                <a:rPr lang="en-US" sz="1050" b="1" dirty="0" smtClean="0"/>
                <a:t>Radio</a:t>
              </a:r>
            </a:p>
            <a:p>
              <a:pPr>
                <a:defRPr/>
              </a:pPr>
              <a:r>
                <a:rPr lang="en-US" sz="1050" b="1" dirty="0" smtClean="0"/>
                <a:t> </a:t>
              </a:r>
              <a:r>
                <a:rPr lang="en-US" sz="1050" b="1" dirty="0"/>
                <a:t>(Only when using </a:t>
              </a:r>
              <a:r>
                <a:rPr lang="en-US" sz="1050" b="1" dirty="0" smtClean="0"/>
                <a:t>a </a:t>
              </a:r>
              <a:r>
                <a:rPr lang="en-US" sz="1050" b="1" dirty="0"/>
                <a:t>12049 &amp; 12053 </a:t>
              </a:r>
              <a:r>
                <a:rPr lang="en-US" sz="1050" b="1" dirty="0" smtClean="0"/>
                <a:t>VAA </a:t>
              </a:r>
              <a:r>
                <a:rPr lang="en-US" sz="1050" b="1" dirty="0"/>
                <a:t>combo)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5820-01-553-1937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12053-6000-01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endParaRPr lang="en-US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AN/VRC-110(V)2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31747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56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R68736     </a:t>
            </a:r>
          </a:p>
          <a:p>
            <a:r>
              <a:rPr lang="en-US" sz="1200" b="1"/>
              <a:t>NSN: </a:t>
            </a:r>
            <a:r>
              <a:rPr lang="en-US" sz="1200"/>
              <a:t>5820-01-579-4483     </a:t>
            </a:r>
          </a:p>
          <a:p>
            <a:r>
              <a:rPr lang="en-US" sz="1200" b="1"/>
              <a:t>P/N: </a:t>
            </a:r>
            <a:r>
              <a:rPr lang="en-US" sz="1200"/>
              <a:t>RF-300M-HV201  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744C5-527E-4887-A2D8-E0B77F4554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31750" name="Group 35"/>
          <p:cNvGrpSpPr>
            <a:grpSpLocks/>
          </p:cNvGrpSpPr>
          <p:nvPr/>
        </p:nvGrpSpPr>
        <p:grpSpPr bwMode="auto">
          <a:xfrm>
            <a:off x="4267200" y="1395412"/>
            <a:ext cx="1524000" cy="1423988"/>
            <a:chOff x="4495800" y="1295400"/>
            <a:chExt cx="1524000" cy="1423988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495800" y="1981200"/>
              <a:ext cx="1524000" cy="738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BLADE ANTENNA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5985-01-551-9607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 12011-2700-01 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   9G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31776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295400"/>
              <a:ext cx="10668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1" name="Group 34"/>
          <p:cNvGrpSpPr>
            <a:grpSpLocks/>
          </p:cNvGrpSpPr>
          <p:nvPr/>
        </p:nvGrpSpPr>
        <p:grpSpPr bwMode="auto">
          <a:xfrm>
            <a:off x="5791200" y="3429000"/>
            <a:ext cx="1524000" cy="1433513"/>
            <a:chOff x="5943600" y="3886200"/>
            <a:chExt cx="1524000" cy="1433513"/>
          </a:xfrm>
        </p:grpSpPr>
        <p:sp>
          <p:nvSpPr>
            <p:cNvPr id="39" name="TextBox 38"/>
            <p:cNvSpPr txBox="1"/>
            <p:nvPr/>
          </p:nvSpPr>
          <p:spPr>
            <a:xfrm>
              <a:off x="5943600" y="4419600"/>
              <a:ext cx="15240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050" b="1" dirty="0"/>
                <a:t>ANTENNA, BLADE, 20M MB HH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5985-01-559-4696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12011-2710-01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31774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3886200"/>
              <a:ext cx="10668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5867400" y="1295400"/>
            <a:ext cx="1524000" cy="1909763"/>
            <a:chOff x="6019800" y="1295400"/>
            <a:chExt cx="1524000" cy="1909763"/>
          </a:xfrm>
        </p:grpSpPr>
        <p:sp>
          <p:nvSpPr>
            <p:cNvPr id="38" name="TextBox 37"/>
            <p:cNvSpPr txBox="1"/>
            <p:nvPr/>
          </p:nvSpPr>
          <p:spPr>
            <a:xfrm>
              <a:off x="6019800" y="1981200"/>
              <a:ext cx="1524000" cy="12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HIGH CAP LITH ION BATY PK, RECHARGEABLE OD GRN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6140-01-548-7566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12041-2100-02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1752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1295400"/>
              <a:ext cx="7524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3" name="Group 31"/>
          <p:cNvGrpSpPr>
            <a:grpSpLocks/>
          </p:cNvGrpSpPr>
          <p:nvPr/>
        </p:nvGrpSpPr>
        <p:grpSpPr bwMode="auto">
          <a:xfrm>
            <a:off x="2209800" y="4672012"/>
            <a:ext cx="1447800" cy="1423988"/>
            <a:chOff x="381000" y="2819400"/>
            <a:chExt cx="1447800" cy="1423988"/>
          </a:xfrm>
        </p:grpSpPr>
        <p:sp>
          <p:nvSpPr>
            <p:cNvPr id="14" name="Rectangle 13"/>
            <p:cNvSpPr/>
            <p:nvPr/>
          </p:nvSpPr>
          <p:spPr>
            <a:xfrm>
              <a:off x="381000" y="3505200"/>
              <a:ext cx="1447800" cy="738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BAG, HH ACCESSORY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8465-01-551-6852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12041-1595-01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2B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177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819400"/>
              <a:ext cx="7810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4" name="Group 32"/>
          <p:cNvGrpSpPr>
            <a:grpSpLocks/>
          </p:cNvGrpSpPr>
          <p:nvPr/>
        </p:nvGrpSpPr>
        <p:grpSpPr bwMode="auto">
          <a:xfrm>
            <a:off x="2286000" y="3048000"/>
            <a:ext cx="1447800" cy="1423988"/>
            <a:chOff x="381000" y="4419600"/>
            <a:chExt cx="1447800" cy="1423988"/>
          </a:xfrm>
        </p:grpSpPr>
        <p:sp>
          <p:nvSpPr>
            <p:cNvPr id="15" name="Rectangle 14"/>
            <p:cNvSpPr/>
            <p:nvPr/>
          </p:nvSpPr>
          <p:spPr>
            <a:xfrm>
              <a:off x="381000" y="5105400"/>
              <a:ext cx="1447800" cy="738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Holster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5895-01-571-7463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RF-5932-CA001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1770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419600"/>
              <a:ext cx="5238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5" name="Group 33"/>
          <p:cNvGrpSpPr>
            <a:grpSpLocks/>
          </p:cNvGrpSpPr>
          <p:nvPr/>
        </p:nvGrpSpPr>
        <p:grpSpPr bwMode="auto">
          <a:xfrm>
            <a:off x="4038600" y="3290887"/>
            <a:ext cx="1524000" cy="1585913"/>
            <a:chOff x="4495800" y="3733800"/>
            <a:chExt cx="1524000" cy="1585913"/>
          </a:xfrm>
        </p:grpSpPr>
        <p:sp>
          <p:nvSpPr>
            <p:cNvPr id="16" name="Rectangle 15"/>
            <p:cNvSpPr/>
            <p:nvPr/>
          </p:nvSpPr>
          <p:spPr>
            <a:xfrm>
              <a:off x="4495800" y="4419600"/>
              <a:ext cx="1524000" cy="900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TRAY BATTERY, AA BATTERY HOLDER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6160-01-571-7464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RF-5911-PS001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4 each</a:t>
              </a:r>
            </a:p>
          </p:txBody>
        </p:sp>
        <p:pic>
          <p:nvPicPr>
            <p:cNvPr id="31768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00600" y="3733800"/>
              <a:ext cx="7620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6" name="TextBox 23"/>
          <p:cNvSpPr txBox="1">
            <a:spLocks noChangeArrowheads="1"/>
          </p:cNvSpPr>
          <p:nvPr/>
        </p:nvSpPr>
        <p:spPr bwMode="auto">
          <a:xfrm>
            <a:off x="7391400" y="304800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Multi-BAND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Output: xx watts</a:t>
            </a:r>
          </a:p>
          <a:p>
            <a:endParaRPr lang="en-US" sz="1200"/>
          </a:p>
        </p:txBody>
      </p:sp>
      <p:grpSp>
        <p:nvGrpSpPr>
          <p:cNvPr id="31757" name="Group 23"/>
          <p:cNvGrpSpPr>
            <a:grpSpLocks/>
          </p:cNvGrpSpPr>
          <p:nvPr/>
        </p:nvGrpSpPr>
        <p:grpSpPr bwMode="auto">
          <a:xfrm>
            <a:off x="2286000" y="1066800"/>
            <a:ext cx="1676400" cy="1728788"/>
            <a:chOff x="2133600" y="1066800"/>
            <a:chExt cx="1676400" cy="1729264"/>
          </a:xfrm>
        </p:grpSpPr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31766" name="Picture 43" descr="H-250 Handset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8" name="Group 25"/>
          <p:cNvGrpSpPr>
            <a:grpSpLocks/>
          </p:cNvGrpSpPr>
          <p:nvPr/>
        </p:nvGrpSpPr>
        <p:grpSpPr bwMode="auto">
          <a:xfrm>
            <a:off x="7467600" y="2286000"/>
            <a:ext cx="1524000" cy="3676650"/>
            <a:chOff x="7467600" y="1524000"/>
            <a:chExt cx="1524000" cy="3677439"/>
          </a:xfrm>
        </p:grpSpPr>
        <p:sp>
          <p:nvSpPr>
            <p:cNvPr id="27" name="Rectangle 26"/>
            <p:cNvSpPr/>
            <p:nvPr/>
          </p:nvSpPr>
          <p:spPr>
            <a:xfrm>
              <a:off x="7467600" y="2362380"/>
              <a:ext cx="1524000" cy="2839059"/>
            </a:xfrm>
            <a:prstGeom prst="rect">
              <a:avLst/>
            </a:prstGeom>
            <a:ln w="25400" cmpd="sng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5996-01-583-4230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12053-0100-01 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 2 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or</a:t>
              </a:r>
            </a:p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5820-01-559-6055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12053-0100-02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  </a:t>
              </a:r>
              <a:r>
                <a:rPr lang="en-US" sz="1050" b="1" dirty="0"/>
                <a:t>      QTY:  </a:t>
              </a:r>
              <a:r>
                <a:rPr lang="en-US" sz="1050" b="1" dirty="0">
                  <a:solidFill>
                    <a:srgbClr val="FF0000"/>
                  </a:solidFill>
                </a:rPr>
                <a:t> 2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or</a:t>
              </a:r>
            </a:p>
            <a:p>
              <a:pPr>
                <a:defRPr/>
              </a:pPr>
              <a:r>
                <a:rPr lang="en-US" sz="1050" b="1" dirty="0"/>
                <a:t>AMPLIFIER, VEHICULAR ADAPTOR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5820-01-570-9746 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12053-0100-09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9G   </a:t>
              </a:r>
              <a:r>
                <a:rPr lang="en-US" sz="1050" b="1" dirty="0"/>
                <a:t>   QTY: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2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</p:txBody>
        </p:sp>
        <p:pic>
          <p:nvPicPr>
            <p:cNvPr id="31764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6200" y="1524000"/>
              <a:ext cx="8953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9" name="Group 28"/>
          <p:cNvGrpSpPr>
            <a:grpSpLocks/>
          </p:cNvGrpSpPr>
          <p:nvPr/>
        </p:nvGrpSpPr>
        <p:grpSpPr bwMode="auto">
          <a:xfrm>
            <a:off x="228600" y="1066800"/>
            <a:ext cx="1447800" cy="4979282"/>
            <a:chOff x="2667000" y="3124200"/>
            <a:chExt cx="1447800" cy="4979640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667000" y="3810049"/>
              <a:ext cx="1447800" cy="4293791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RT-1916(P)(C)/U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5820-01-554-7059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ON689740-1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  <a:cs typeface="+mn-cs"/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RT-1916A(P)(C)/U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5820-01-554-9530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ON689740-3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RT-1916B(P)(C)/U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5820-01-578-9775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ON689740-7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                  or</a:t>
              </a:r>
            </a:p>
            <a:p>
              <a:pPr>
                <a:defRPr/>
              </a:pPr>
              <a:r>
                <a:rPr lang="en-US" sz="1050" b="1" dirty="0"/>
                <a:t>RT-1916E(P)(C)/U </a:t>
              </a:r>
            </a:p>
            <a:p>
              <a:pPr>
                <a:defRPr/>
              </a:pPr>
              <a:r>
                <a:rPr lang="en-US" sz="1050" b="1" dirty="0"/>
                <a:t>LIN: </a:t>
              </a:r>
              <a:r>
                <a:rPr lang="en-US" sz="1050" b="1" dirty="0">
                  <a:solidFill>
                    <a:srgbClr val="0070C0"/>
                  </a:solidFill>
                </a:rPr>
                <a:t>FA203M </a:t>
              </a:r>
              <a:r>
                <a:rPr lang="en-US" sz="1050" dirty="0"/>
                <a:t>(non-std)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5820-01-602-6522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ON689740-19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2G   </a:t>
              </a:r>
              <a:r>
                <a:rPr lang="en-US" sz="1050" b="1" dirty="0"/>
                <a:t>   QTY: </a:t>
              </a:r>
              <a:r>
                <a:rPr lang="en-US" sz="1050" b="1" dirty="0">
                  <a:solidFill>
                    <a:srgbClr val="C00000"/>
                  </a:solidFill>
                </a:rPr>
                <a:t>1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each</a:t>
              </a:r>
            </a:p>
            <a:p>
              <a:pPr>
                <a:defRPr/>
              </a:pPr>
              <a:endParaRPr lang="en-US" sz="1050" b="1" dirty="0" smtClean="0">
                <a:solidFill>
                  <a:srgbClr val="C00000"/>
                </a:solidFill>
              </a:endParaRPr>
            </a:p>
            <a:p>
              <a:pPr>
                <a:defRPr/>
              </a:pPr>
              <a:r>
                <a:rPr lang="en-US" sz="1050" b="1" dirty="0" smtClean="0">
                  <a:solidFill>
                    <a:srgbClr val="C00000"/>
                  </a:solidFill>
                </a:rPr>
                <a:t>Grand total of  2 each</a:t>
              </a:r>
              <a:endParaRPr lang="en-US" sz="1050" b="1" dirty="0">
                <a:solidFill>
                  <a:srgbClr val="C00000"/>
                </a:solidFill>
              </a:endParaRPr>
            </a:p>
          </p:txBody>
        </p:sp>
        <p:pic>
          <p:nvPicPr>
            <p:cNvPr id="31762" name="Picture 3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71800" y="3124200"/>
              <a:ext cx="6953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AN/VRC-110(V)2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C6A6E-2280-4C07-9652-A565FCFF4D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52600" y="2933700"/>
            <a:ext cx="1676400" cy="1624013"/>
            <a:chOff x="1752600" y="2933700"/>
            <a:chExt cx="1676400" cy="1624013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1828800" y="3657600"/>
              <a:ext cx="1600200" cy="900113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PANEL,SIGNAL DISTRIBUTION, RADIO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5820-01-559-6037  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12053-6800-01 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9G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32775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933700"/>
              <a:ext cx="1447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114800" y="2819400"/>
            <a:ext cx="1447800" cy="1738313"/>
            <a:chOff x="4114800" y="2819400"/>
            <a:chExt cx="1447800" cy="1738313"/>
          </a:xfrm>
        </p:grpSpPr>
        <p:sp>
          <p:nvSpPr>
            <p:cNvPr id="15" name="Rectangle 14"/>
            <p:cNvSpPr/>
            <p:nvPr/>
          </p:nvSpPr>
          <p:spPr>
            <a:xfrm>
              <a:off x="4114800" y="3657600"/>
              <a:ext cx="1447800" cy="900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ANTENNA T-ADAPTER, TNC/BNC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5985-01-552-9403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12049-0500-01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2776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2819400"/>
              <a:ext cx="7810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6400800" y="2819400"/>
            <a:ext cx="1524000" cy="1985963"/>
            <a:chOff x="6400800" y="2819400"/>
            <a:chExt cx="1524000" cy="1985963"/>
          </a:xfrm>
        </p:grpSpPr>
        <p:sp>
          <p:nvSpPr>
            <p:cNvPr id="38" name="TextBox 37"/>
            <p:cNvSpPr txBox="1"/>
            <p:nvPr/>
          </p:nvSpPr>
          <p:spPr>
            <a:xfrm>
              <a:off x="6400800" y="3581400"/>
              <a:ext cx="1524000" cy="12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 COAX, T-Adapter to VAA-J5,   (Only when using a 12053 VAA)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5995-01-559-0063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12053-1420-A2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2 each</a:t>
              </a:r>
            </a:p>
          </p:txBody>
        </p:sp>
        <p:pic>
          <p:nvPicPr>
            <p:cNvPr id="3277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2819400"/>
              <a:ext cx="11430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AN/VRC-104(V)5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grpSp>
        <p:nvGrpSpPr>
          <p:cNvPr id="7171" name="Group 44"/>
          <p:cNvGrpSpPr>
            <a:grpSpLocks/>
          </p:cNvGrpSpPr>
          <p:nvPr/>
        </p:nvGrpSpPr>
        <p:grpSpPr bwMode="auto">
          <a:xfrm>
            <a:off x="7391400" y="4038600"/>
            <a:ext cx="1524000" cy="1338263"/>
            <a:chOff x="6877050" y="3772754"/>
            <a:chExt cx="1905000" cy="892475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77050" y="4495839"/>
              <a:ext cx="1905000" cy="169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877050" y="3772754"/>
              <a:ext cx="1809750" cy="169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7202" name="TextBox 41"/>
            <p:cNvSpPr txBox="1">
              <a:spLocks noChangeArrowheads="1"/>
            </p:cNvSpPr>
            <p:nvPr/>
          </p:nvSpPr>
          <p:spPr bwMode="auto">
            <a:xfrm>
              <a:off x="7620000" y="4191000"/>
              <a:ext cx="230914" cy="246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sp>
        <p:nvSpPr>
          <p:cNvPr id="7172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R44706 </a:t>
            </a:r>
          </a:p>
          <a:p>
            <a:r>
              <a:rPr lang="en-US" sz="1200" b="1"/>
              <a:t>NSN: </a:t>
            </a:r>
            <a:r>
              <a:rPr lang="en-US" sz="1200"/>
              <a:t>5820-01-575-9257 </a:t>
            </a:r>
          </a:p>
          <a:p>
            <a:r>
              <a:rPr lang="en-US" sz="1200" b="1"/>
              <a:t>P/N: </a:t>
            </a:r>
            <a:r>
              <a:rPr lang="en-US" sz="1200"/>
              <a:t>10540-0220-12 </a:t>
            </a:r>
          </a:p>
          <a:p>
            <a:r>
              <a:rPr lang="en-US" sz="1200" b="1"/>
              <a:t>CL:   </a:t>
            </a:r>
            <a:r>
              <a:rPr lang="en-US" sz="1200"/>
              <a:t>7G</a:t>
            </a:r>
            <a:endParaRPr lang="en-US" sz="1200" b="1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1542-F134-4C13-8C31-B454C616CA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7174" name="Group 32"/>
          <p:cNvGrpSpPr>
            <a:grpSpLocks/>
          </p:cNvGrpSpPr>
          <p:nvPr/>
        </p:nvGrpSpPr>
        <p:grpSpPr bwMode="auto">
          <a:xfrm>
            <a:off x="4495800" y="1447800"/>
            <a:ext cx="1524000" cy="1347788"/>
            <a:chOff x="4114800" y="1447800"/>
            <a:chExt cx="1524000" cy="1348264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114800" y="2057615"/>
              <a:ext cx="1524000" cy="738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Adapter, Power Supply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6130-01-519-6014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RF-5851-AD001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</a:t>
              </a:r>
              <a:r>
                <a:rPr lang="en-US" sz="1050" dirty="0">
                  <a:cs typeface="+mn-cs"/>
                </a:rPr>
                <a:t> 9G     </a:t>
              </a:r>
              <a:r>
                <a:rPr lang="en-US" sz="1050" b="1" dirty="0">
                  <a:cs typeface="+mn-cs"/>
                </a:rPr>
                <a:t>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7199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447800"/>
              <a:ext cx="1447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5" name="Group 35"/>
          <p:cNvGrpSpPr>
            <a:grpSpLocks/>
          </p:cNvGrpSpPr>
          <p:nvPr/>
        </p:nvGrpSpPr>
        <p:grpSpPr bwMode="auto">
          <a:xfrm>
            <a:off x="6705600" y="1371600"/>
            <a:ext cx="1600200" cy="1423988"/>
            <a:chOff x="6172200" y="1371600"/>
            <a:chExt cx="1600200" cy="1424464"/>
          </a:xfrm>
        </p:grpSpPr>
        <p:sp>
          <p:nvSpPr>
            <p:cNvPr id="32" name="TextBox 31"/>
            <p:cNvSpPr txBox="1"/>
            <p:nvPr/>
          </p:nvSpPr>
          <p:spPr>
            <a:xfrm>
              <a:off x="6172200" y="2057629"/>
              <a:ext cx="1600200" cy="7384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Loudspeaker-Amplifier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5965-01-480-8784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10181-5180-01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9G       </a:t>
              </a:r>
              <a:r>
                <a:rPr lang="en-US" sz="1050" b="1" dirty="0"/>
                <a:t>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7197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137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6" name="Group 36"/>
          <p:cNvGrpSpPr>
            <a:grpSpLocks/>
          </p:cNvGrpSpPr>
          <p:nvPr/>
        </p:nvGrpSpPr>
        <p:grpSpPr bwMode="auto">
          <a:xfrm>
            <a:off x="381000" y="3352800"/>
            <a:ext cx="1447800" cy="1738313"/>
            <a:chOff x="381000" y="3352800"/>
            <a:chExt cx="1447800" cy="1738446"/>
          </a:xfrm>
        </p:grpSpPr>
        <p:sp>
          <p:nvSpPr>
            <p:cNvPr id="35" name="TextBox 34"/>
            <p:cNvSpPr txBox="1"/>
            <p:nvPr/>
          </p:nvSpPr>
          <p:spPr>
            <a:xfrm>
              <a:off x="381000" y="4191064"/>
              <a:ext cx="1447800" cy="9001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Mounting Base, Elect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5975-01-516-7373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RF-5870-VM001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7195" name="Picture 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352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7" name="Group 41"/>
          <p:cNvGrpSpPr>
            <a:grpSpLocks/>
          </p:cNvGrpSpPr>
          <p:nvPr/>
        </p:nvGrpSpPr>
        <p:grpSpPr bwMode="auto">
          <a:xfrm>
            <a:off x="2209800" y="3429000"/>
            <a:ext cx="1447800" cy="1500188"/>
            <a:chOff x="2209800" y="3429000"/>
            <a:chExt cx="1447800" cy="1500188"/>
          </a:xfrm>
        </p:grpSpPr>
        <p:sp>
          <p:nvSpPr>
            <p:cNvPr id="38" name="TextBox 37"/>
            <p:cNvSpPr txBox="1"/>
            <p:nvPr/>
          </p:nvSpPr>
          <p:spPr>
            <a:xfrm>
              <a:off x="2209800" y="4191000"/>
              <a:ext cx="14478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ANTENNA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5985-01-541-8880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SB-V35FHV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7193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3429000"/>
              <a:ext cx="1143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8" name="Group 24"/>
          <p:cNvGrpSpPr>
            <a:grpSpLocks/>
          </p:cNvGrpSpPr>
          <p:nvPr/>
        </p:nvGrpSpPr>
        <p:grpSpPr bwMode="auto">
          <a:xfrm>
            <a:off x="2133600" y="1243013"/>
            <a:ext cx="1676400" cy="1728787"/>
            <a:chOff x="2133600" y="1066800"/>
            <a:chExt cx="1676400" cy="1729264"/>
          </a:xfrm>
        </p:grpSpPr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7191" name="Picture 43" descr="H-250 Handset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9" name="TextBox 24"/>
          <p:cNvSpPr txBox="1">
            <a:spLocks noChangeArrowheads="1"/>
          </p:cNvSpPr>
          <p:nvPr/>
        </p:nvSpPr>
        <p:spPr bwMode="auto">
          <a:xfrm>
            <a:off x="7315200" y="3048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HF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Freq: 1.6 – 59.9 MHz</a:t>
            </a:r>
          </a:p>
          <a:p>
            <a:r>
              <a:rPr lang="en-US" sz="1200" b="1"/>
              <a:t>Output: 20 W max</a:t>
            </a:r>
          </a:p>
          <a:p>
            <a:endParaRPr lang="en-US" sz="1200"/>
          </a:p>
        </p:txBody>
      </p:sp>
      <p:grpSp>
        <p:nvGrpSpPr>
          <p:cNvPr id="7180" name="Group 29"/>
          <p:cNvGrpSpPr>
            <a:grpSpLocks/>
          </p:cNvGrpSpPr>
          <p:nvPr/>
        </p:nvGrpSpPr>
        <p:grpSpPr bwMode="auto">
          <a:xfrm>
            <a:off x="304800" y="1219200"/>
            <a:ext cx="1447800" cy="1890713"/>
            <a:chOff x="304800" y="1219200"/>
            <a:chExt cx="1447800" cy="1891367"/>
          </a:xfrm>
        </p:grpSpPr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304800" y="2210143"/>
              <a:ext cx="1447800" cy="900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RT-1694D(P)(C)/U 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dirty="0">
                  <a:cs typeface="+mn-cs"/>
                </a:rPr>
                <a:t>R45766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>
                  <a:cs typeface="+mn-cs"/>
                </a:rPr>
                <a:t>5820-01-496-3523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>
                  <a:cs typeface="+mn-cs"/>
                </a:rPr>
                <a:t>0N672486-02  </a:t>
              </a:r>
              <a:endParaRPr lang="en-US" sz="105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 </a:t>
              </a:r>
            </a:p>
          </p:txBody>
        </p:sp>
        <p:pic>
          <p:nvPicPr>
            <p:cNvPr id="7189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1219200"/>
              <a:ext cx="1143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1" name="Group 42"/>
          <p:cNvGrpSpPr>
            <a:grpSpLocks/>
          </p:cNvGrpSpPr>
          <p:nvPr/>
        </p:nvGrpSpPr>
        <p:grpSpPr bwMode="auto">
          <a:xfrm>
            <a:off x="4489450" y="3657600"/>
            <a:ext cx="1758950" cy="1433513"/>
            <a:chOff x="3733800" y="3657600"/>
            <a:chExt cx="1758950" cy="1433513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3810000" y="41910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 Adapter to Ant Base</a:t>
              </a:r>
            </a:p>
            <a:p>
              <a:pPr>
                <a:defRPr/>
              </a:pPr>
              <a:r>
                <a:rPr lang="en-US" sz="1050" b="1" dirty="0"/>
                <a:t>(antenna tilt whip adapte</a:t>
              </a:r>
              <a:r>
                <a:rPr lang="en-US" sz="1050" dirty="0"/>
                <a:t>r)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5985-01-519-6245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RF-1980-AT001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7187" name="Picture 38" descr="C:\Users\donald.mumma\Desktop\Tilt adapter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33800" y="3657600"/>
              <a:ext cx="1758950" cy="399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2" name="Group 41"/>
          <p:cNvGrpSpPr>
            <a:grpSpLocks/>
          </p:cNvGrpSpPr>
          <p:nvPr/>
        </p:nvGrpSpPr>
        <p:grpSpPr bwMode="auto">
          <a:xfrm>
            <a:off x="6781800" y="3657600"/>
            <a:ext cx="1600200" cy="1357313"/>
            <a:chOff x="5638800" y="3657600"/>
            <a:chExt cx="1600200" cy="1357313"/>
          </a:xfrm>
        </p:grpSpPr>
        <p:sp>
          <p:nvSpPr>
            <p:cNvPr id="40" name="TextBox 39"/>
            <p:cNvSpPr txBox="1"/>
            <p:nvPr/>
          </p:nvSpPr>
          <p:spPr>
            <a:xfrm>
              <a:off x="5638800" y="41148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Locking device, </a:t>
              </a:r>
              <a:r>
                <a:rPr lang="en-US" sz="1050" b="1" dirty="0" err="1"/>
                <a:t>Ckt</a:t>
              </a:r>
              <a:r>
                <a:rPr lang="en-US" sz="1050" b="1" dirty="0"/>
                <a:t> </a:t>
              </a:r>
              <a:r>
                <a:rPr lang="en-US" sz="1050" b="1" dirty="0" err="1"/>
                <a:t>Bkr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(mounting base locking kit)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5925-01-516-7365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RF-5870-VM002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7185" name="Picture 39" descr="C:\Users\donald.mumma\Desktop\locking b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75325" y="3657600"/>
              <a:ext cx="1311275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AN/VRC-104(V)5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6A6B1-D03C-43B2-875E-7F56B1AD84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8196" name="Group 19"/>
          <p:cNvGrpSpPr>
            <a:grpSpLocks/>
          </p:cNvGrpSpPr>
          <p:nvPr/>
        </p:nvGrpSpPr>
        <p:grpSpPr bwMode="auto">
          <a:xfrm>
            <a:off x="4114800" y="1066800"/>
            <a:ext cx="1447800" cy="1890713"/>
            <a:chOff x="4114800" y="1066800"/>
            <a:chExt cx="1447800" cy="1890713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1447800" cy="90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</a:t>
              </a:r>
              <a:r>
                <a:rPr lang="en-US" sz="1050" b="1" dirty="0" err="1"/>
                <a:t>Pwr</a:t>
              </a:r>
              <a:r>
                <a:rPr lang="en-US" sz="1050" b="1" dirty="0"/>
                <a:t> Elect</a:t>
              </a:r>
            </a:p>
            <a:p>
              <a:pPr>
                <a:defRPr/>
              </a:pPr>
              <a:r>
                <a:rPr lang="en-US" sz="1050" b="1" dirty="0"/>
                <a:t>(speaker to 24V DC, 9’)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5995-01-514-6575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10535-0708-A009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9G     </a:t>
              </a:r>
              <a:r>
                <a:rPr lang="en-US" sz="1050" b="1" dirty="0">
                  <a:cs typeface="+mn-cs"/>
                </a:rPr>
                <a:t>  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821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1066800"/>
              <a:ext cx="1066800" cy="99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4114800" y="3200400"/>
            <a:ext cx="1752600" cy="1890713"/>
            <a:chOff x="4114800" y="3200400"/>
            <a:chExt cx="1752600" cy="1890713"/>
          </a:xfrm>
        </p:grpSpPr>
        <p:sp>
          <p:nvSpPr>
            <p:cNvPr id="39" name="TextBox 38"/>
            <p:cNvSpPr txBox="1"/>
            <p:nvPr/>
          </p:nvSpPr>
          <p:spPr>
            <a:xfrm>
              <a:off x="4114800" y="4191000"/>
              <a:ext cx="17526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Power Elect</a:t>
              </a:r>
            </a:p>
            <a:p>
              <a:pPr>
                <a:defRPr/>
              </a:pPr>
              <a:r>
                <a:rPr lang="en-US" sz="1050" b="1" dirty="0"/>
                <a:t>(HV cable, RT-J7 to Antenna)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5995-01-584-7379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10564-3355-A004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82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00400"/>
              <a:ext cx="1423596" cy="102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8" name="Group 16"/>
          <p:cNvGrpSpPr>
            <a:grpSpLocks/>
          </p:cNvGrpSpPr>
          <p:nvPr/>
        </p:nvGrpSpPr>
        <p:grpSpPr bwMode="auto">
          <a:xfrm>
            <a:off x="2133600" y="3200400"/>
            <a:ext cx="1752600" cy="1890713"/>
            <a:chOff x="2133600" y="3200400"/>
            <a:chExt cx="1752600" cy="1890846"/>
          </a:xfrm>
        </p:grpSpPr>
        <p:sp>
          <p:nvSpPr>
            <p:cNvPr id="38" name="TextBox 37"/>
            <p:cNvSpPr txBox="1"/>
            <p:nvPr/>
          </p:nvSpPr>
          <p:spPr>
            <a:xfrm>
              <a:off x="2133600" y="4191070"/>
              <a:ext cx="1752600" cy="900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Power Elect</a:t>
              </a:r>
            </a:p>
            <a:p>
              <a:pPr>
                <a:defRPr/>
              </a:pPr>
              <a:r>
                <a:rPr lang="en-US" sz="1050" b="1" dirty="0"/>
                <a:t>(RT </a:t>
              </a:r>
              <a:r>
                <a:rPr lang="en-US" sz="1050" b="1" dirty="0" err="1"/>
                <a:t>Pwr</a:t>
              </a:r>
              <a:r>
                <a:rPr lang="en-US" sz="1050" b="1" dirty="0"/>
                <a:t> </a:t>
              </a:r>
              <a:r>
                <a:rPr lang="en-US" sz="1050" b="1" dirty="0" err="1"/>
                <a:t>Adptr</a:t>
              </a:r>
              <a:r>
                <a:rPr lang="en-US" sz="1050" b="1" dirty="0"/>
                <a:t> to 24V DC, 20’)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6150-01-549-7444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12027-0205-A020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82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200400"/>
              <a:ext cx="1066800" cy="99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9" name="Group 18"/>
          <p:cNvGrpSpPr>
            <a:grpSpLocks/>
          </p:cNvGrpSpPr>
          <p:nvPr/>
        </p:nvGrpSpPr>
        <p:grpSpPr bwMode="auto">
          <a:xfrm>
            <a:off x="6172200" y="990600"/>
            <a:ext cx="1981200" cy="1966913"/>
            <a:chOff x="6172200" y="990600"/>
            <a:chExt cx="1981200" cy="1966913"/>
          </a:xfrm>
        </p:grpSpPr>
        <p:sp>
          <p:nvSpPr>
            <p:cNvPr id="32" name="TextBox 31"/>
            <p:cNvSpPr txBox="1"/>
            <p:nvPr/>
          </p:nvSpPr>
          <p:spPr>
            <a:xfrm>
              <a:off x="6172200" y="2057400"/>
              <a:ext cx="1981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Assembly, RF</a:t>
              </a:r>
            </a:p>
            <a:p>
              <a:pPr>
                <a:defRPr/>
              </a:pPr>
              <a:r>
                <a:rPr lang="en-US" sz="1050" b="1" dirty="0"/>
                <a:t>(KDU Ext cable, 20’, RT-J4 to KDU) 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5995-01-551-2593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10511-0704-040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  </a:t>
              </a:r>
              <a:r>
                <a:rPr lang="en-US" sz="1050" b="1" dirty="0"/>
                <a:t>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820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990600"/>
              <a:ext cx="1447799" cy="1050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00" name="Group 20"/>
          <p:cNvGrpSpPr>
            <a:grpSpLocks/>
          </p:cNvGrpSpPr>
          <p:nvPr/>
        </p:nvGrpSpPr>
        <p:grpSpPr bwMode="auto">
          <a:xfrm>
            <a:off x="2133600" y="1066800"/>
            <a:ext cx="1828800" cy="1917700"/>
            <a:chOff x="2133600" y="1066800"/>
            <a:chExt cx="1828800" cy="1918395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133600" y="1600393"/>
              <a:ext cx="1828800" cy="13848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Cable Assembly, Power Elect</a:t>
              </a:r>
            </a:p>
            <a:p>
              <a:pPr>
                <a:defRPr/>
              </a:pPr>
              <a:r>
                <a:rPr lang="en-US" sz="1050" b="1" dirty="0"/>
                <a:t>(audio, RT-J1 to speaker, 20’)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5995-01-514-6066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10535-0707-A020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</a:t>
              </a:r>
              <a:r>
                <a:rPr lang="en-US" sz="1050" b="1" dirty="0">
                  <a:cs typeface="+mn-cs"/>
                </a:rPr>
                <a:t>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8206" name="Picture 10" descr="C:\Users\donald.mumma\Desktop\wir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10668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01" name="Group 15"/>
          <p:cNvGrpSpPr>
            <a:grpSpLocks/>
          </p:cNvGrpSpPr>
          <p:nvPr/>
        </p:nvGrpSpPr>
        <p:grpSpPr bwMode="auto">
          <a:xfrm>
            <a:off x="381000" y="2590800"/>
            <a:ext cx="1447800" cy="2533650"/>
            <a:chOff x="381000" y="2590800"/>
            <a:chExt cx="1447800" cy="2533650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1447800" cy="1924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Strip, Elect Grounding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5999-01-486-1606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7147-1167-3</a:t>
              </a:r>
              <a:r>
                <a:rPr lang="en-US" sz="1050" b="1" dirty="0">
                  <a:cs typeface="+mn-cs"/>
                </a:rPr>
                <a:t>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 algn="ctr">
                <a:defRPr/>
              </a:pPr>
              <a:r>
                <a:rPr lang="en-US" sz="1400" b="1" dirty="0">
                  <a:cs typeface="+mn-cs"/>
                </a:rPr>
                <a:t>&amp;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/>
                <a:t>Strip, Elect Grounding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N/A </a:t>
              </a:r>
              <a:endParaRPr lang="en-US" sz="1050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12045-4006-A16</a:t>
              </a:r>
              <a:r>
                <a:rPr lang="en-US" sz="1050" b="1" dirty="0"/>
                <a:t>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8204" name="Picture 11" descr="C:\Users\donald.mumma\Desktop\gnd stra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590800"/>
              <a:ext cx="1249974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AN/VRC-104(V)6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9219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R87139 </a:t>
            </a:r>
          </a:p>
          <a:p>
            <a:r>
              <a:rPr lang="en-US" sz="1200" b="1"/>
              <a:t>NSN: </a:t>
            </a:r>
            <a:r>
              <a:rPr lang="en-US" sz="1200"/>
              <a:t>5820-01-575-9305 </a:t>
            </a:r>
          </a:p>
          <a:p>
            <a:r>
              <a:rPr lang="en-US" sz="1200" b="1"/>
              <a:t>P/N: </a:t>
            </a:r>
            <a:r>
              <a:rPr lang="en-US" sz="1200"/>
              <a:t>10540-0720-12 </a:t>
            </a:r>
          </a:p>
          <a:p>
            <a:r>
              <a:rPr lang="en-US" sz="1200" b="1"/>
              <a:t>CL: </a:t>
            </a:r>
            <a:r>
              <a:rPr lang="en-US" sz="1200"/>
              <a:t>7G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5985-01-541-8880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SB-V35FHV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C3F8-B97D-48B1-B201-28BB5CF2BE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9222" name="Group 35"/>
          <p:cNvGrpSpPr>
            <a:grpSpLocks/>
          </p:cNvGrpSpPr>
          <p:nvPr/>
        </p:nvGrpSpPr>
        <p:grpSpPr bwMode="auto">
          <a:xfrm>
            <a:off x="3886200" y="1371600"/>
            <a:ext cx="1600200" cy="1500188"/>
            <a:chOff x="3886200" y="1371600"/>
            <a:chExt cx="1600200" cy="1500664"/>
          </a:xfrm>
        </p:grpSpPr>
        <p:sp>
          <p:nvSpPr>
            <p:cNvPr id="32" name="TextBox 31"/>
            <p:cNvSpPr txBox="1"/>
            <p:nvPr/>
          </p:nvSpPr>
          <p:spPr>
            <a:xfrm>
              <a:off x="3886200" y="2133842"/>
              <a:ext cx="1600200" cy="7384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LOUDSPEAKER-AMP</a:t>
              </a:r>
              <a:r>
                <a:rPr lang="en-US" sz="1050" dirty="0"/>
                <a:t>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5965-01-480-8784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10181-5180-01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9G  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9248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137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3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4" name="Group 47"/>
          <p:cNvGrpSpPr>
            <a:grpSpLocks/>
          </p:cNvGrpSpPr>
          <p:nvPr/>
        </p:nvGrpSpPr>
        <p:grpSpPr bwMode="auto">
          <a:xfrm>
            <a:off x="7162800" y="1352550"/>
            <a:ext cx="1676400" cy="3790950"/>
            <a:chOff x="7162800" y="1352550"/>
            <a:chExt cx="1676400" cy="379105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162800" y="4191078"/>
              <a:ext cx="16002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7162800" y="1981217"/>
              <a:ext cx="1676400" cy="31623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AMPLIFIER, RF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(150 Watt, no low pass 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70C0"/>
                  </a:solidFill>
                </a:rPr>
                <a:t>filter, no Internal RF-5245)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5996-01-519-7548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RF-5833H-PA001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  <a:p>
              <a:pPr algn="ctr">
                <a:defRPr/>
              </a:pPr>
              <a:r>
                <a:rPr lang="en-US" sz="1400" b="1" dirty="0">
                  <a:cs typeface="+mn-cs"/>
                </a:rPr>
                <a:t>&amp;</a:t>
              </a:r>
            </a:p>
            <a:p>
              <a:pPr>
                <a:defRPr/>
              </a:pPr>
              <a:r>
                <a:rPr lang="en-US" sz="1050" b="1" dirty="0"/>
                <a:t>FILTER, LOW PASS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5915-01-437-0950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10497-0350-01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  <a:p>
              <a:pPr>
                <a:defRPr/>
              </a:pPr>
              <a:endParaRPr lang="en-US" sz="1400" b="1" dirty="0">
                <a:solidFill>
                  <a:srgbClr val="C0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400" b="1" dirty="0">
                  <a:cs typeface="+mn-cs"/>
                </a:rPr>
                <a:t>OR</a:t>
              </a:r>
            </a:p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/>
                <a:t>Adapter, Power Supply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6130-01-519-6014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RF-5851-AD001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 9G</a:t>
              </a:r>
              <a:r>
                <a:rPr lang="en-US" sz="1050" dirty="0"/>
                <a:t>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9246" name="Picture 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9000" y="1352550"/>
              <a:ext cx="11620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5562600" y="2133600"/>
            <a:ext cx="1447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COUPLER,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5985-01-459-5388 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RF-382A-15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9226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371600"/>
            <a:ext cx="1152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7" name="Group 52"/>
          <p:cNvGrpSpPr>
            <a:grpSpLocks/>
          </p:cNvGrpSpPr>
          <p:nvPr/>
        </p:nvGrpSpPr>
        <p:grpSpPr bwMode="auto">
          <a:xfrm>
            <a:off x="3657600" y="3571875"/>
            <a:ext cx="1676400" cy="2543175"/>
            <a:chOff x="3657600" y="3571875"/>
            <a:chExt cx="1676400" cy="2542729"/>
          </a:xfrm>
        </p:grpSpPr>
        <p:sp>
          <p:nvSpPr>
            <p:cNvPr id="35" name="TextBox 34"/>
            <p:cNvSpPr txBox="1"/>
            <p:nvPr/>
          </p:nvSpPr>
          <p:spPr>
            <a:xfrm>
              <a:off x="3657600" y="4190891"/>
              <a:ext cx="1676400" cy="192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Mounting Base, Elect (PA)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5975-01-429-4953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10497-0200-01 </a:t>
              </a:r>
            </a:p>
            <a:p>
              <a:pPr>
                <a:defRPr/>
              </a:pPr>
              <a:r>
                <a:rPr lang="en-US" sz="1050" dirty="0"/>
                <a:t>or RF-5073VM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 algn="ctr">
                <a:defRPr/>
              </a:pPr>
              <a:r>
                <a:rPr lang="en-US" sz="1400" b="1" dirty="0"/>
                <a:t>OR</a:t>
              </a:r>
            </a:p>
            <a:p>
              <a:pPr>
                <a:defRPr/>
              </a:pPr>
              <a:r>
                <a:rPr lang="en-US" sz="1050" b="1" dirty="0"/>
                <a:t>Mounting Base, Elect  (PA)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5975-01-517-1766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RF-5073VSM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9243" name="Picture 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0" y="3571875"/>
              <a:ext cx="11811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8" name="Group 49"/>
          <p:cNvGrpSpPr>
            <a:grpSpLocks/>
          </p:cNvGrpSpPr>
          <p:nvPr/>
        </p:nvGrpSpPr>
        <p:grpSpPr bwMode="auto">
          <a:xfrm>
            <a:off x="5638800" y="3409950"/>
            <a:ext cx="1447800" cy="1604963"/>
            <a:chOff x="5638800" y="3409950"/>
            <a:chExt cx="1447800" cy="1604963"/>
          </a:xfrm>
        </p:grpSpPr>
        <p:sp>
          <p:nvSpPr>
            <p:cNvPr id="40" name="TextBox 39"/>
            <p:cNvSpPr txBox="1"/>
            <p:nvPr/>
          </p:nvSpPr>
          <p:spPr>
            <a:xfrm>
              <a:off x="5638800" y="4114800"/>
              <a:ext cx="14478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SHOCK, MOUNT: (coupler)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5340-01-480-6930 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RF-384VM-03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9T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9241" name="Picture 6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3409950"/>
              <a:ext cx="11430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9" name="Group 41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9239" name="Picture 43" descr="H-250 Handset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7315200" y="3048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HF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Freq: 1.6 – 59.9 MHz</a:t>
            </a:r>
          </a:p>
          <a:p>
            <a:r>
              <a:rPr lang="en-US" sz="1200" b="1"/>
              <a:t>Output: 150 W max</a:t>
            </a:r>
          </a:p>
          <a:p>
            <a:endParaRPr lang="en-US" sz="1200"/>
          </a:p>
        </p:txBody>
      </p:sp>
      <p:grpSp>
        <p:nvGrpSpPr>
          <p:cNvPr id="9231" name="Group 29"/>
          <p:cNvGrpSpPr>
            <a:grpSpLocks/>
          </p:cNvGrpSpPr>
          <p:nvPr/>
        </p:nvGrpSpPr>
        <p:grpSpPr bwMode="auto">
          <a:xfrm>
            <a:off x="304800" y="1219200"/>
            <a:ext cx="1447800" cy="1890713"/>
            <a:chOff x="304800" y="1219200"/>
            <a:chExt cx="1447800" cy="1891367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04800" y="2210143"/>
              <a:ext cx="1447800" cy="900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RT-1694D(P)(C)/U 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dirty="0">
                  <a:cs typeface="+mn-cs"/>
                </a:rPr>
                <a:t>R45766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>
                  <a:cs typeface="+mn-cs"/>
                </a:rPr>
                <a:t>5820-01-496-3523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>
                  <a:cs typeface="+mn-cs"/>
                </a:rPr>
                <a:t>0N672486-02  </a:t>
              </a:r>
              <a:endParaRPr lang="en-US" sz="105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 </a:t>
              </a:r>
            </a:p>
          </p:txBody>
        </p:sp>
        <p:pic>
          <p:nvPicPr>
            <p:cNvPr id="9237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200" y="1219200"/>
              <a:ext cx="1143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32" name="Group 30"/>
          <p:cNvGrpSpPr>
            <a:grpSpLocks/>
          </p:cNvGrpSpPr>
          <p:nvPr/>
        </p:nvGrpSpPr>
        <p:grpSpPr bwMode="auto">
          <a:xfrm>
            <a:off x="1822450" y="3657600"/>
            <a:ext cx="1758950" cy="1433513"/>
            <a:chOff x="3733800" y="3657600"/>
            <a:chExt cx="1758950" cy="1433513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3810000" y="4191000"/>
              <a:ext cx="1600200" cy="9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Ant Adapter to Ant Base</a:t>
              </a:r>
            </a:p>
            <a:p>
              <a:pPr>
                <a:defRPr/>
              </a:pPr>
              <a:r>
                <a:rPr lang="en-US" sz="1050" b="1" dirty="0"/>
                <a:t>(antenna tilt whip adapte</a:t>
              </a:r>
              <a:r>
                <a:rPr lang="en-US" sz="1050" dirty="0"/>
                <a:t>r)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5985-01-519-6245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RF-1980-AT001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9235" name="Picture 38" descr="C:\Users\donald.mumma\Desktop\Tilt adapter.bmp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3800" y="3657600"/>
              <a:ext cx="1758950" cy="399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AN/VRC-104(V)6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AAF4-1EE0-48CE-A884-8747CA4F6B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0244" name="Group 29"/>
          <p:cNvGrpSpPr>
            <a:grpSpLocks/>
          </p:cNvGrpSpPr>
          <p:nvPr/>
        </p:nvGrpSpPr>
        <p:grpSpPr bwMode="auto">
          <a:xfrm>
            <a:off x="228600" y="3181350"/>
            <a:ext cx="1447800" cy="2533650"/>
            <a:chOff x="381000" y="2590800"/>
            <a:chExt cx="1447800" cy="2533650"/>
          </a:xfrm>
        </p:grpSpPr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1447800" cy="1924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Strip, Elect Grounding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5999-01-486-1606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7147-1167-3</a:t>
              </a:r>
              <a:r>
                <a:rPr lang="en-US" sz="1050" b="1" dirty="0">
                  <a:cs typeface="+mn-cs"/>
                </a:rPr>
                <a:t>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 algn="ctr">
                <a:defRPr/>
              </a:pPr>
              <a:r>
                <a:rPr lang="en-US" sz="1400" b="1" dirty="0">
                  <a:cs typeface="+mn-cs"/>
                </a:rPr>
                <a:t>&amp;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/>
                <a:t>Strip, Elect Grounding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N/A </a:t>
              </a:r>
              <a:endParaRPr lang="en-US" sz="1050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12045-4006-A16</a:t>
              </a:r>
              <a:r>
                <a:rPr lang="en-US" sz="1050" b="1" dirty="0"/>
                <a:t>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10283" name="Picture 11" descr="C:\Users\donald.mumma\Desktop\gnd stra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249974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5" name="Group 33"/>
          <p:cNvGrpSpPr>
            <a:grpSpLocks/>
          </p:cNvGrpSpPr>
          <p:nvPr/>
        </p:nvGrpSpPr>
        <p:grpSpPr bwMode="auto">
          <a:xfrm>
            <a:off x="3733800" y="685800"/>
            <a:ext cx="1600200" cy="2128838"/>
            <a:chOff x="6172200" y="990600"/>
            <a:chExt cx="1600200" cy="2128629"/>
          </a:xfrm>
        </p:grpSpPr>
        <p:sp>
          <p:nvSpPr>
            <p:cNvPr id="35" name="TextBox 34"/>
            <p:cNvSpPr txBox="1"/>
            <p:nvPr/>
          </p:nvSpPr>
          <p:spPr>
            <a:xfrm>
              <a:off x="6172200" y="2057295"/>
              <a:ext cx="1600200" cy="10619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</a:t>
              </a:r>
            </a:p>
            <a:p>
              <a:pPr>
                <a:defRPr/>
              </a:pPr>
              <a:r>
                <a:rPr lang="en-US" sz="1050" b="1" dirty="0"/>
                <a:t>(KDU Ext cable, 20’, </a:t>
              </a:r>
            </a:p>
            <a:p>
              <a:pPr>
                <a:defRPr/>
              </a:pPr>
              <a:r>
                <a:rPr lang="en-US" sz="1050" b="1" dirty="0"/>
                <a:t>RT-J4 to KDU) 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5995-01-551-2593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10511-0704-040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  </a:t>
              </a:r>
              <a:r>
                <a:rPr lang="en-US" sz="1050" b="1" dirty="0"/>
                <a:t> 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02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990600"/>
              <a:ext cx="1447799" cy="1050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B050"/>
                </a:solidFill>
              </a:rPr>
              <a:t>CDR's Guide to Harris Radios</a:t>
            </a:r>
          </a:p>
        </p:txBody>
      </p:sp>
      <p:grpSp>
        <p:nvGrpSpPr>
          <p:cNvPr id="10247" name="Group 24"/>
          <p:cNvGrpSpPr>
            <a:grpSpLocks/>
          </p:cNvGrpSpPr>
          <p:nvPr/>
        </p:nvGrpSpPr>
        <p:grpSpPr bwMode="auto">
          <a:xfrm>
            <a:off x="228600" y="950913"/>
            <a:ext cx="1447800" cy="1716087"/>
            <a:chOff x="381000" y="1250197"/>
            <a:chExt cx="1447800" cy="1716841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381000" y="1904534"/>
              <a:ext cx="1447800" cy="10625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LOCKING DEVICE: (PA-RT locking device)</a:t>
              </a:r>
              <a:r>
                <a:rPr lang="en-US" sz="1050" dirty="0"/>
                <a:t>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5340-01-518-3753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10497-0870-01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9T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10279" name="Picture 23" descr="C:\Users\donald.mumma\Desktop\locking bar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7" y="1250197"/>
              <a:ext cx="1071563" cy="69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8" name="Group 26"/>
          <p:cNvGrpSpPr>
            <a:grpSpLocks/>
          </p:cNvGrpSpPr>
          <p:nvPr/>
        </p:nvGrpSpPr>
        <p:grpSpPr bwMode="auto">
          <a:xfrm>
            <a:off x="1828800" y="609600"/>
            <a:ext cx="1828800" cy="2052638"/>
            <a:chOff x="1905000" y="1219200"/>
            <a:chExt cx="1828800" cy="2052429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1905000" y="2209699"/>
              <a:ext cx="1828800" cy="10619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POWER, ELECT:  (audio cable, 20’, RT-J1 to speaker)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5995-01-514-6066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10535-0707-A020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0277" name="Picture 24" descr="C:\Users\donald.mumma\Desktop\cable-assembly2-s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1219200"/>
              <a:ext cx="1297516" cy="97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9" name="Group 29"/>
          <p:cNvGrpSpPr>
            <a:grpSpLocks/>
          </p:cNvGrpSpPr>
          <p:nvPr/>
        </p:nvGrpSpPr>
        <p:grpSpPr bwMode="auto">
          <a:xfrm>
            <a:off x="5486400" y="4724400"/>
            <a:ext cx="1600200" cy="1833563"/>
            <a:chOff x="2057400" y="2819400"/>
            <a:chExt cx="1600200" cy="1833012"/>
          </a:xfrm>
        </p:grpSpPr>
        <p:sp>
          <p:nvSpPr>
            <p:cNvPr id="38" name="TextBox 37"/>
            <p:cNvSpPr txBox="1"/>
            <p:nvPr/>
          </p:nvSpPr>
          <p:spPr>
            <a:xfrm>
              <a:off x="2057400" y="3428817"/>
              <a:ext cx="1600200" cy="1223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SPECIAL PURPOSE, ELECT: (coupler control cable,  20’, PA-J9 to CPLR-J2)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5995-01-561-1764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10181-9823-020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0275" name="Picture 26" descr="C:\Users\donald.mumma\Desktop\multi-cond-cable-assbly1-sm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2819400"/>
              <a:ext cx="1251284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0" name="Group 31"/>
          <p:cNvGrpSpPr>
            <a:grpSpLocks/>
          </p:cNvGrpSpPr>
          <p:nvPr/>
        </p:nvGrpSpPr>
        <p:grpSpPr bwMode="auto">
          <a:xfrm>
            <a:off x="1905000" y="4648200"/>
            <a:ext cx="1600200" cy="1357313"/>
            <a:chOff x="2057400" y="4495800"/>
            <a:chExt cx="1600200" cy="1357446"/>
          </a:xfrm>
        </p:grpSpPr>
        <p:sp>
          <p:nvSpPr>
            <p:cNvPr id="20" name="TextBox 19"/>
            <p:cNvSpPr txBox="1"/>
            <p:nvPr/>
          </p:nvSpPr>
          <p:spPr>
            <a:xfrm>
              <a:off x="2057400" y="4953045"/>
              <a:ext cx="1600200" cy="900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CABLE: (PA control cable, 18”, RT-J6 to PA-J2)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5995-01-470-2728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10535-0720-B17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0273" name="Picture 27" descr="C:\Users\donald.mumma\Desktop\multi-cond-cable-assbly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3538" y="4495800"/>
              <a:ext cx="9330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1" name="Group 35"/>
          <p:cNvGrpSpPr>
            <a:grpSpLocks/>
          </p:cNvGrpSpPr>
          <p:nvPr/>
        </p:nvGrpSpPr>
        <p:grpSpPr bwMode="auto">
          <a:xfrm>
            <a:off x="7315200" y="762000"/>
            <a:ext cx="1600200" cy="1824038"/>
            <a:chOff x="3810000" y="2667000"/>
            <a:chExt cx="1600200" cy="1823829"/>
          </a:xfrm>
        </p:grpSpPr>
        <p:sp>
          <p:nvSpPr>
            <p:cNvPr id="39" name="TextBox 38"/>
            <p:cNvSpPr txBox="1"/>
            <p:nvPr/>
          </p:nvSpPr>
          <p:spPr>
            <a:xfrm>
              <a:off x="3810000" y="3428913"/>
              <a:ext cx="1600200" cy="1061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 PURPOSE, ELECT: (RF cable, 20', CPLR-J1 to LPF)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5995-01-460-5697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10181-9824-020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0271" name="Picture 29" descr="C:\Users\donald.mumma\Desktop\imagesCAEHL1MX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4300" y="2667000"/>
              <a:ext cx="11811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2" name="Group 36"/>
          <p:cNvGrpSpPr>
            <a:grpSpLocks/>
          </p:cNvGrpSpPr>
          <p:nvPr/>
        </p:nvGrpSpPr>
        <p:grpSpPr bwMode="auto">
          <a:xfrm>
            <a:off x="1905000" y="2895600"/>
            <a:ext cx="1524000" cy="1357313"/>
            <a:chOff x="3810000" y="4495800"/>
            <a:chExt cx="1524000" cy="1357446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4953045"/>
              <a:ext cx="1524000" cy="900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RF:</a:t>
              </a:r>
            </a:p>
            <a:p>
              <a:pPr>
                <a:defRPr/>
              </a:pPr>
              <a:r>
                <a:rPr lang="en-US" sz="1050" b="1" dirty="0"/>
                <a:t>(RF cable,RT-J7 to PA-J1) NSN: </a:t>
              </a:r>
              <a:r>
                <a:rPr lang="en-US" sz="1050" dirty="0"/>
                <a:t>5995-01-526-0202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10497-5020-A08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0269" name="Picture 30" descr="C:\Users\donald.mumma\Desktop\military-spec-cables2-l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4495800"/>
              <a:ext cx="999219" cy="41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3" name="Group 39"/>
          <p:cNvGrpSpPr>
            <a:grpSpLocks/>
          </p:cNvGrpSpPr>
          <p:nvPr/>
        </p:nvGrpSpPr>
        <p:grpSpPr bwMode="auto">
          <a:xfrm>
            <a:off x="3733800" y="2971800"/>
            <a:ext cx="1600200" cy="1433513"/>
            <a:chOff x="7391400" y="1295400"/>
            <a:chExt cx="1600200" cy="1433646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1828849"/>
              <a:ext cx="1600200" cy="90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POWER, ELEC: (PA-J3 to </a:t>
              </a:r>
              <a:r>
                <a:rPr lang="en-US" sz="1050" b="1" dirty="0" err="1"/>
                <a:t>Spkr</a:t>
              </a:r>
              <a:r>
                <a:rPr lang="en-US" sz="1050" b="1" dirty="0"/>
                <a:t>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5995-01-514-6626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10535-0713-A020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9G 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0267" name="Picture 31" descr="C:\Users\donald.mumma\Desktop\multi-cond-cable-assbly3-l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43800" y="1295400"/>
              <a:ext cx="10933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4" name="Group 42"/>
          <p:cNvGrpSpPr>
            <a:grpSpLocks/>
          </p:cNvGrpSpPr>
          <p:nvPr/>
        </p:nvGrpSpPr>
        <p:grpSpPr bwMode="auto">
          <a:xfrm>
            <a:off x="5638800" y="1062038"/>
            <a:ext cx="1600200" cy="1747837"/>
            <a:chOff x="5638800" y="1143000"/>
            <a:chExt cx="1600200" cy="1747629"/>
          </a:xfrm>
        </p:grpSpPr>
        <p:sp>
          <p:nvSpPr>
            <p:cNvPr id="17" name="TextBox 16"/>
            <p:cNvSpPr txBox="1"/>
            <p:nvPr/>
          </p:nvSpPr>
          <p:spPr>
            <a:xfrm>
              <a:off x="5638800" y="1828718"/>
              <a:ext cx="1600200" cy="1061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 PURPOSE, ELECT: </a:t>
              </a:r>
            </a:p>
            <a:p>
              <a:pPr>
                <a:defRPr/>
              </a:pPr>
              <a:r>
                <a:rPr lang="en-US" sz="1050" b="1" dirty="0"/>
                <a:t>(RT-J1 to PA-J6)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5995-01-468-0688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10497-5036-01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9G 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0265" name="Picture 34" descr="C:\Users\donald.mumma\Desktop\cable 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15000" y="1143000"/>
              <a:ext cx="11293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5" name="Group 45"/>
          <p:cNvGrpSpPr>
            <a:grpSpLocks/>
          </p:cNvGrpSpPr>
          <p:nvPr/>
        </p:nvGrpSpPr>
        <p:grpSpPr bwMode="auto">
          <a:xfrm>
            <a:off x="5638800" y="2909888"/>
            <a:ext cx="1524000" cy="1662112"/>
            <a:chOff x="5486400" y="3276600"/>
            <a:chExt cx="1524000" cy="1662246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5486400" y="4038661"/>
              <a:ext cx="1524000" cy="90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</a:t>
              </a:r>
            </a:p>
            <a:p>
              <a:pPr>
                <a:defRPr/>
              </a:pPr>
              <a:r>
                <a:rPr lang="en-US" sz="1050" b="1" dirty="0"/>
                <a:t>(RF cable, LPF to PA-J11)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5995-01-467-8115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10497-0363-01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10263" name="Picture 36" descr="C:\Users\donald.mumma\Desktop\wir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38800" y="3276600"/>
              <a:ext cx="1093306" cy="76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6" name="Group 47"/>
          <p:cNvGrpSpPr>
            <a:grpSpLocks/>
          </p:cNvGrpSpPr>
          <p:nvPr/>
        </p:nvGrpSpPr>
        <p:grpSpPr bwMode="auto">
          <a:xfrm>
            <a:off x="7467600" y="4495800"/>
            <a:ext cx="1524000" cy="1757363"/>
            <a:chOff x="6248400" y="4724400"/>
            <a:chExt cx="1524000" cy="1756812"/>
          </a:xfrm>
        </p:grpSpPr>
        <p:sp>
          <p:nvSpPr>
            <p:cNvPr id="21" name="TextBox 20"/>
            <p:cNvSpPr txBox="1"/>
            <p:nvPr/>
          </p:nvSpPr>
          <p:spPr>
            <a:xfrm>
              <a:off x="6248400" y="5257633"/>
              <a:ext cx="1524000" cy="12235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 PURPOSE, ELECT: (DC </a:t>
              </a:r>
              <a:r>
                <a:rPr lang="en-US" sz="1050" b="1" dirty="0" err="1"/>
                <a:t>Pwr</a:t>
              </a:r>
              <a:r>
                <a:rPr lang="en-US" sz="1050" b="1" dirty="0"/>
                <a:t> Cable, PA J-10 to </a:t>
              </a:r>
              <a:r>
                <a:rPr lang="en-US" sz="1050" b="1" dirty="0" err="1"/>
                <a:t>Pwr</a:t>
              </a:r>
              <a:r>
                <a:rPr lang="en-US" sz="1050" b="1" dirty="0"/>
                <a:t> Source)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5995-01-370-5985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10181-9826-020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9G     </a:t>
              </a:r>
              <a:r>
                <a:rPr lang="en-US" sz="1050" b="1" dirty="0"/>
                <a:t> 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0261" name="Picture 37" descr="C:\Users\donald.mumma\Desktop\complex-wire-harness3-lg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00800" y="4724400"/>
              <a:ext cx="1187450" cy="53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7" name="Group 50"/>
          <p:cNvGrpSpPr>
            <a:grpSpLocks/>
          </p:cNvGrpSpPr>
          <p:nvPr/>
        </p:nvGrpSpPr>
        <p:grpSpPr bwMode="auto">
          <a:xfrm>
            <a:off x="7620000" y="2514600"/>
            <a:ext cx="1295400" cy="1890713"/>
            <a:chOff x="7620000" y="2514600"/>
            <a:chExt cx="1295400" cy="1890846"/>
          </a:xfrm>
        </p:grpSpPr>
        <p:sp>
          <p:nvSpPr>
            <p:cNvPr id="16" name="TextBox 15"/>
            <p:cNvSpPr txBox="1"/>
            <p:nvPr/>
          </p:nvSpPr>
          <p:spPr>
            <a:xfrm>
              <a:off x="7620000" y="3505270"/>
              <a:ext cx="1295400" cy="900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DC POWER SWITCH ASSEMBLY, 150W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N/A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11080-3970-01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/>
            </a:p>
          </p:txBody>
        </p:sp>
        <p:pic>
          <p:nvPicPr>
            <p:cNvPr id="10259" name="Picture 39" descr="C:\Users\donald.mumma\Desktop\dc_power_socket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72400" y="2514600"/>
              <a:ext cx="8953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AN/TRC-209B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11267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R44956 </a:t>
            </a:r>
          </a:p>
          <a:p>
            <a:r>
              <a:rPr lang="en-US" sz="1200" b="1"/>
              <a:t>NSN: </a:t>
            </a:r>
            <a:r>
              <a:rPr lang="en-US" sz="1200"/>
              <a:t>5820-01-575-9287 </a:t>
            </a:r>
          </a:p>
          <a:p>
            <a:r>
              <a:rPr lang="en-US" sz="1200" b="1"/>
              <a:t>P/N: </a:t>
            </a:r>
            <a:r>
              <a:rPr lang="en-US" sz="1200"/>
              <a:t>10540-0810-12 </a:t>
            </a:r>
          </a:p>
          <a:p>
            <a:r>
              <a:rPr lang="en-US" sz="1200" b="1"/>
              <a:t>CL:  </a:t>
            </a:r>
            <a:r>
              <a:rPr lang="en-US" sz="1200"/>
              <a:t>7G</a:t>
            </a:r>
            <a:endParaRPr lang="en-US" sz="1200" b="1"/>
          </a:p>
        </p:txBody>
      </p:sp>
      <p:sp>
        <p:nvSpPr>
          <p:cNvPr id="32" name="TextBox 31"/>
          <p:cNvSpPr txBox="1"/>
          <p:nvPr/>
        </p:nvSpPr>
        <p:spPr>
          <a:xfrm>
            <a:off x="3886200" y="2133600"/>
            <a:ext cx="1752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LOUDSPEAKER-AMPLIFIER</a:t>
            </a:r>
            <a:r>
              <a:rPr lang="en-US" sz="1050" dirty="0"/>
              <a:t>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5965-01-480-8784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10181-5180-01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 </a:t>
            </a:r>
            <a:r>
              <a:rPr lang="en-US" sz="1050" dirty="0"/>
              <a:t>  9G         </a:t>
            </a:r>
            <a:r>
              <a:rPr lang="en-US" sz="1050" b="1" dirty="0"/>
              <a:t>QTY: 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4191000"/>
            <a:ext cx="1447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5985-01-516-2662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RF-1912T-AT002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POWER SUPPLY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6130-01-411-9306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RF-5051-PS001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336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Reel, Cable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8130-01-295-4369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RC-435/U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9G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38800" y="4114800"/>
            <a:ext cx="14478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50" b="1" dirty="0"/>
              <a:t>ACCESSORY KIT, ANTENNA: (RF-1937 Antenna)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5985-01-549-7635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10251-0030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BBBAA-D8BE-43A0-B382-20C125DD02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274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5" name="Group 43"/>
          <p:cNvGrpSpPr>
            <a:grpSpLocks/>
          </p:cNvGrpSpPr>
          <p:nvPr/>
        </p:nvGrpSpPr>
        <p:grpSpPr bwMode="auto">
          <a:xfrm>
            <a:off x="7162800" y="1066800"/>
            <a:ext cx="1752600" cy="4108450"/>
            <a:chOff x="7162800" y="1143000"/>
            <a:chExt cx="1752600" cy="4108326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7162800" y="1981175"/>
              <a:ext cx="1752600" cy="3270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Amplifier, RF, 150 watt</a:t>
              </a:r>
            </a:p>
            <a:p>
              <a:pPr>
                <a:defRPr/>
              </a:pPr>
              <a:r>
                <a:rPr lang="en-US" sz="1050" b="1" dirty="0"/>
                <a:t>W/O low pass filter or Internal RF-5245)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5996-01-519-7548 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RF-5833H-PA001 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  <a:p>
              <a:pPr algn="ctr">
                <a:defRPr/>
              </a:pPr>
              <a:r>
                <a:rPr lang="en-US" sz="1400" b="1" dirty="0">
                  <a:cs typeface="+mn-cs"/>
                </a:rPr>
                <a:t>&amp;</a:t>
              </a:r>
            </a:p>
            <a:p>
              <a:pPr>
                <a:defRPr/>
              </a:pPr>
              <a:r>
                <a:rPr lang="en-US" sz="1050" b="1" dirty="0"/>
                <a:t>FILTER, LOW PASS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5915-01-437-0950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10497-0350-01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 </a:t>
              </a:r>
              <a:r>
                <a:rPr lang="en-US" sz="1050" dirty="0"/>
                <a:t>     </a:t>
              </a:r>
              <a:r>
                <a:rPr lang="en-US" sz="1050" b="1" dirty="0"/>
                <a:t> 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  <a:p>
              <a:pPr algn="ctr">
                <a:defRPr/>
              </a:pPr>
              <a:r>
                <a:rPr lang="en-US" sz="1400" b="1" dirty="0">
                  <a:cs typeface="+mn-cs"/>
                </a:rPr>
                <a:t>OR</a:t>
              </a:r>
            </a:p>
            <a:p>
              <a:pPr>
                <a:defRPr/>
              </a:pPr>
              <a:r>
                <a:rPr lang="en-US" sz="1050" b="1" dirty="0"/>
                <a:t>Amplifier, RF, 150 Watt</a:t>
              </a:r>
            </a:p>
            <a:p>
              <a:pPr>
                <a:defRPr/>
              </a:pPr>
              <a:r>
                <a:rPr lang="en-US" sz="1050" b="1" dirty="0"/>
                <a:t>W/ low pass filter &amp; Internal RF-5245)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5996-01-542-7912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RF-5833H-PA004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9G     </a:t>
              </a:r>
              <a:r>
                <a:rPr lang="en-US" sz="1050" b="1" dirty="0"/>
                <a:t> 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</a:p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11294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143000"/>
              <a:ext cx="11620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5562600" y="2133600"/>
            <a:ext cx="1447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COUPLER,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5985-01-459-5388 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RF-382A-15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11277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371600"/>
            <a:ext cx="1152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29000"/>
            <a:ext cx="1133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2"/>
          <p:cNvPicPr>
            <a:picLocks noChangeAspect="1" noChangeArrowheads="1"/>
          </p:cNvPicPr>
          <p:nvPr/>
        </p:nvPicPr>
        <p:blipFill>
          <a:blip r:embed="rId7" cstate="print"/>
          <a:srcRect l="30469" r="26134" b="47150"/>
          <a:stretch>
            <a:fillRect/>
          </a:stretch>
        </p:blipFill>
        <p:spPr bwMode="auto">
          <a:xfrm>
            <a:off x="2209800" y="3429000"/>
            <a:ext cx="1133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429000"/>
            <a:ext cx="90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276600"/>
            <a:ext cx="1171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82" name="Group 30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1292" name="Picture 43" descr="H-250 Handset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3" name="TextBox 24"/>
          <p:cNvSpPr txBox="1">
            <a:spLocks noChangeArrowheads="1"/>
          </p:cNvSpPr>
          <p:nvPr/>
        </p:nvSpPr>
        <p:spPr bwMode="auto">
          <a:xfrm>
            <a:off x="7315200" y="3048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HF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Freq: 1.6 – 59.9 MHz</a:t>
            </a:r>
          </a:p>
          <a:p>
            <a:r>
              <a:rPr lang="en-US" sz="1200" b="1"/>
              <a:t>Output: 150 W max</a:t>
            </a:r>
          </a:p>
          <a:p>
            <a:endParaRPr lang="en-US" sz="1200"/>
          </a:p>
        </p:txBody>
      </p:sp>
      <p:grpSp>
        <p:nvGrpSpPr>
          <p:cNvPr id="11284" name="Group 29"/>
          <p:cNvGrpSpPr>
            <a:grpSpLocks/>
          </p:cNvGrpSpPr>
          <p:nvPr/>
        </p:nvGrpSpPr>
        <p:grpSpPr bwMode="auto">
          <a:xfrm>
            <a:off x="304800" y="1219200"/>
            <a:ext cx="1447800" cy="1890713"/>
            <a:chOff x="304800" y="1219200"/>
            <a:chExt cx="1447800" cy="1891367"/>
          </a:xfrm>
        </p:grpSpPr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04800" y="2210143"/>
              <a:ext cx="1447800" cy="900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RT-1694D(P)(C)/U 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dirty="0">
                  <a:cs typeface="+mn-cs"/>
                </a:rPr>
                <a:t>R45766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>
                  <a:cs typeface="+mn-cs"/>
                </a:rPr>
                <a:t>5820-01-496-3523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>
                  <a:cs typeface="+mn-cs"/>
                </a:rPr>
                <a:t>0N672486-02  </a:t>
              </a:r>
              <a:endParaRPr lang="en-US" sz="105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 </a:t>
              </a:r>
            </a:p>
          </p:txBody>
        </p:sp>
        <p:pic>
          <p:nvPicPr>
            <p:cNvPr id="11290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200" y="1219200"/>
              <a:ext cx="1143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  <p:grpSp>
        <p:nvGrpSpPr>
          <p:cNvPr id="11286" name="Group 44"/>
          <p:cNvGrpSpPr>
            <a:grpSpLocks/>
          </p:cNvGrpSpPr>
          <p:nvPr/>
        </p:nvGrpSpPr>
        <p:grpSpPr bwMode="auto">
          <a:xfrm>
            <a:off x="7239000" y="5029200"/>
            <a:ext cx="1447800" cy="1716088"/>
            <a:chOff x="381000" y="1250197"/>
            <a:chExt cx="1447800" cy="1716841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381000" y="1904534"/>
              <a:ext cx="1447800" cy="10625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LOCKING DEVICE: (PA-RT locking device)</a:t>
              </a:r>
              <a:r>
                <a:rPr lang="en-US" sz="1050" dirty="0"/>
                <a:t>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5340-01-518-3753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10497-0870-01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9T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  <a:p>
              <a:pPr>
                <a:defRPr/>
              </a:pPr>
              <a:endParaRPr lang="en-US" sz="1050" dirty="0"/>
            </a:p>
          </p:txBody>
        </p:sp>
        <p:pic>
          <p:nvPicPr>
            <p:cNvPr id="11288" name="Picture 23" descr="C:\Users\donald.mumma\Desktop\locking bar 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8637" y="1250197"/>
              <a:ext cx="1071563" cy="69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AN/TRC-209B  (continued)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F082B-4EF5-4CCF-903C-BF5C555DA1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CDR's Guide to Harris Radios</a:t>
            </a:r>
          </a:p>
        </p:txBody>
      </p:sp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152400" y="228600"/>
            <a:ext cx="1600200" cy="2281238"/>
            <a:chOff x="228600" y="152400"/>
            <a:chExt cx="1600200" cy="2281029"/>
          </a:xfrm>
        </p:grpSpPr>
        <p:pic>
          <p:nvPicPr>
            <p:cNvPr id="12333" name="Picture 21" descr="C:\Users\donald.mumma\Desktop\transit case 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52400"/>
              <a:ext cx="1135202" cy="117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28600" y="1371488"/>
              <a:ext cx="1600200" cy="10619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Shipping &amp; Storage Container, Electrical </a:t>
              </a:r>
            </a:p>
            <a:p>
              <a:pPr>
                <a:defRPr/>
              </a:pPr>
              <a:r>
                <a:rPr lang="en-US" sz="1050" b="1" dirty="0"/>
                <a:t>(RT/PA Transit Case)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8145-01-551-2758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11040-1200-01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9B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/>
            </a:p>
          </p:txBody>
        </p:sp>
      </p:grpSp>
      <p:grpSp>
        <p:nvGrpSpPr>
          <p:cNvPr id="12294" name="Group 27"/>
          <p:cNvGrpSpPr>
            <a:grpSpLocks/>
          </p:cNvGrpSpPr>
          <p:nvPr/>
        </p:nvGrpSpPr>
        <p:grpSpPr bwMode="auto">
          <a:xfrm>
            <a:off x="1905000" y="2438400"/>
            <a:ext cx="1524000" cy="1966913"/>
            <a:chOff x="228600" y="2438400"/>
            <a:chExt cx="1524000" cy="1967046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3505272"/>
              <a:ext cx="1524000" cy="900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 ASSY (Power Supply Transit Case)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5820-01-463-7925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10400-0561-02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/>
            </a:p>
          </p:txBody>
        </p:sp>
        <p:pic>
          <p:nvPicPr>
            <p:cNvPr id="12332" name="Picture 22" descr="C:\Users\donald.mumma\Desktop\transit case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438400"/>
              <a:ext cx="1076325" cy="111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5" name="Group 28"/>
          <p:cNvGrpSpPr>
            <a:grpSpLocks/>
          </p:cNvGrpSpPr>
          <p:nvPr/>
        </p:nvGrpSpPr>
        <p:grpSpPr bwMode="auto">
          <a:xfrm>
            <a:off x="152400" y="2590800"/>
            <a:ext cx="1524000" cy="1628775"/>
            <a:chOff x="9448800" y="4214813"/>
            <a:chExt cx="1524000" cy="1629251"/>
          </a:xfrm>
        </p:grpSpPr>
        <p:sp>
          <p:nvSpPr>
            <p:cNvPr id="16" name="TextBox 15"/>
            <p:cNvSpPr txBox="1"/>
            <p:nvPr/>
          </p:nvSpPr>
          <p:spPr>
            <a:xfrm>
              <a:off x="9448800" y="5105661"/>
              <a:ext cx="1524000" cy="738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Case, Antenna Coupler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5985-01-527-3604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10400-0561-14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/>
            </a:p>
          </p:txBody>
        </p:sp>
        <p:pic>
          <p:nvPicPr>
            <p:cNvPr id="12330" name="Picture 23" descr="C:\Users\donald.mumma\Desktop\transit case 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25013" y="4214813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6" name="Group 30"/>
          <p:cNvGrpSpPr>
            <a:grpSpLocks/>
          </p:cNvGrpSpPr>
          <p:nvPr/>
        </p:nvGrpSpPr>
        <p:grpSpPr bwMode="auto">
          <a:xfrm>
            <a:off x="7315200" y="2743200"/>
            <a:ext cx="1600200" cy="2360613"/>
            <a:chOff x="7315200" y="4148138"/>
            <a:chExt cx="1600200" cy="2359878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7315200" y="4876574"/>
              <a:ext cx="1600200" cy="1631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5999-01-486-1606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7147-1167-3</a:t>
              </a:r>
              <a:r>
                <a:rPr lang="en-US" sz="1050" b="1" dirty="0">
                  <a:cs typeface="+mn-cs"/>
                </a:rPr>
                <a:t>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600" b="1" dirty="0">
                  <a:cs typeface="+mn-cs"/>
                </a:rPr>
                <a:t>&amp;</a:t>
              </a:r>
            </a:p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N/A </a:t>
              </a:r>
              <a:endParaRPr lang="en-US" sz="1050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12045-4006-A16</a:t>
              </a:r>
              <a:r>
                <a:rPr lang="en-US" sz="1050" b="1" dirty="0"/>
                <a:t> 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    </a:t>
              </a:r>
              <a:r>
                <a:rPr lang="en-US" sz="1050" b="1" dirty="0"/>
                <a:t>QTY: </a:t>
              </a:r>
              <a:r>
                <a:rPr lang="en-US" sz="1050" b="1" dirty="0">
                  <a:solidFill>
                    <a:srgbClr val="C00000"/>
                  </a:solidFill>
                </a:rPr>
                <a:t>1 each</a:t>
              </a: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pic>
          <p:nvPicPr>
            <p:cNvPr id="12328" name="Picture 24" descr="C:\Users\donald.mumma\Desktop\gnd stra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7600" y="4148138"/>
              <a:ext cx="1020886" cy="7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7" name="Group 32"/>
          <p:cNvGrpSpPr>
            <a:grpSpLocks/>
          </p:cNvGrpSpPr>
          <p:nvPr/>
        </p:nvGrpSpPr>
        <p:grpSpPr bwMode="auto">
          <a:xfrm>
            <a:off x="152400" y="4495800"/>
            <a:ext cx="1600200" cy="1306513"/>
            <a:chOff x="1981200" y="4775173"/>
            <a:chExt cx="1600200" cy="1306673"/>
          </a:xfrm>
        </p:grpSpPr>
        <p:sp>
          <p:nvSpPr>
            <p:cNvPr id="32" name="TextBox 31"/>
            <p:cNvSpPr txBox="1"/>
            <p:nvPr/>
          </p:nvSpPr>
          <p:spPr>
            <a:xfrm>
              <a:off x="1981200" y="5181623"/>
              <a:ext cx="1600200" cy="900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Power</a:t>
              </a:r>
            </a:p>
            <a:p>
              <a:pPr>
                <a:defRPr/>
              </a:pPr>
              <a:r>
                <a:rPr lang="en-US" sz="1050" b="1" dirty="0"/>
                <a:t>PA-J15 to PA-J10, 4’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5995-01-444-8049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10181-9833-004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  9G 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2326" name="Picture 25" descr="C:\Users\donald.mumma\Desktop\military-spec-cables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4775173"/>
              <a:ext cx="1143000" cy="384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8" name="Group 34"/>
          <p:cNvGrpSpPr>
            <a:grpSpLocks/>
          </p:cNvGrpSpPr>
          <p:nvPr/>
        </p:nvGrpSpPr>
        <p:grpSpPr bwMode="auto">
          <a:xfrm>
            <a:off x="1905000" y="4500563"/>
            <a:ext cx="1600200" cy="1519237"/>
            <a:chOff x="2057400" y="2971800"/>
            <a:chExt cx="1600200" cy="1519029"/>
          </a:xfrm>
        </p:grpSpPr>
        <p:sp>
          <p:nvSpPr>
            <p:cNvPr id="38" name="TextBox 37"/>
            <p:cNvSpPr txBox="1"/>
            <p:nvPr/>
          </p:nvSpPr>
          <p:spPr>
            <a:xfrm>
              <a:off x="2057400" y="3428937"/>
              <a:ext cx="1600200" cy="10618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Special Purpose</a:t>
              </a:r>
            </a:p>
            <a:p>
              <a:pPr>
                <a:defRPr/>
              </a:pPr>
              <a:r>
                <a:rPr lang="en-US" sz="1050" b="1" dirty="0"/>
                <a:t>PA-J7 to speaker, 9’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6150-01-500-9194 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10535-0707-A009  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2324" name="Picture 26" descr="C:\Users\donald.mumma\Desktop\multi-cond-cable-assbly1-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2971800"/>
              <a:ext cx="109487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9" name="Group 39"/>
          <p:cNvGrpSpPr>
            <a:grpSpLocks/>
          </p:cNvGrpSpPr>
          <p:nvPr/>
        </p:nvGrpSpPr>
        <p:grpSpPr bwMode="auto">
          <a:xfrm>
            <a:off x="2057400" y="914400"/>
            <a:ext cx="1524000" cy="1639888"/>
            <a:chOff x="2057400" y="1251422"/>
            <a:chExt cx="1524000" cy="1639207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057400" y="1829032"/>
              <a:ext cx="1524000" cy="10615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</a:t>
              </a:r>
            </a:p>
            <a:p>
              <a:pPr>
                <a:defRPr/>
              </a:pPr>
              <a:r>
                <a:rPr lang="en-US" sz="1050" b="1" dirty="0"/>
                <a:t>Spec Purpose, 9’ </a:t>
              </a:r>
            </a:p>
            <a:p>
              <a:pPr>
                <a:defRPr/>
              </a:pPr>
              <a:r>
                <a:rPr lang="en-US" sz="1050" b="1" dirty="0"/>
                <a:t>(PA J-17 to AC </a:t>
              </a:r>
              <a:r>
                <a:rPr lang="en-US" sz="1050" b="1" dirty="0" err="1"/>
                <a:t>Pwr</a:t>
              </a:r>
              <a:r>
                <a:rPr lang="en-US" sz="1050" b="1" dirty="0"/>
                <a:t>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6150-01-451-1909 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10181-9831-009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2322" name="Picture 28" descr="C:\Users\donald.mumma\Desktop\cable-assembly2-sm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36337" y="1251422"/>
              <a:ext cx="964063" cy="57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0" name="Group 41"/>
          <p:cNvGrpSpPr>
            <a:grpSpLocks/>
          </p:cNvGrpSpPr>
          <p:nvPr/>
        </p:nvGrpSpPr>
        <p:grpSpPr bwMode="auto">
          <a:xfrm>
            <a:off x="3810000" y="1066800"/>
            <a:ext cx="1447800" cy="1357313"/>
            <a:chOff x="3810000" y="1371600"/>
            <a:chExt cx="1447800" cy="1357446"/>
          </a:xfrm>
        </p:grpSpPr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810000" y="1828845"/>
              <a:ext cx="1447800" cy="900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 </a:t>
              </a:r>
            </a:p>
            <a:p>
              <a:pPr>
                <a:defRPr/>
              </a:pPr>
              <a:r>
                <a:rPr lang="en-US" sz="1050" b="1" dirty="0"/>
                <a:t>(LPF to PA-J11) 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5995-01-467-8115 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10497-0363-01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 9G     </a:t>
              </a:r>
              <a:r>
                <a:rPr lang="en-US" sz="1050" b="1" dirty="0">
                  <a:cs typeface="+mn-cs"/>
                </a:rPr>
                <a:t>QTY:  </a:t>
              </a:r>
              <a:r>
                <a:rPr lang="en-US" sz="1050" b="1" dirty="0">
                  <a:solidFill>
                    <a:srgbClr val="FF0000"/>
                  </a:solidFill>
                  <a:cs typeface="+mn-cs"/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each</a:t>
              </a:r>
            </a:p>
          </p:txBody>
        </p:sp>
        <p:pic>
          <p:nvPicPr>
            <p:cNvPr id="12320" name="Picture 29" descr="C:\Users\donald.mumma\Desktop\multi-cond-cable-assbly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1371600"/>
              <a:ext cx="914400" cy="44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1" name="Group 42"/>
          <p:cNvGrpSpPr>
            <a:grpSpLocks/>
          </p:cNvGrpSpPr>
          <p:nvPr/>
        </p:nvGrpSpPr>
        <p:grpSpPr bwMode="auto">
          <a:xfrm>
            <a:off x="3657600" y="2971800"/>
            <a:ext cx="1676400" cy="1433513"/>
            <a:chOff x="3810000" y="2895600"/>
            <a:chExt cx="1676400" cy="1433646"/>
          </a:xfrm>
        </p:grpSpPr>
        <p:sp>
          <p:nvSpPr>
            <p:cNvPr id="39" name="TextBox 38"/>
            <p:cNvSpPr txBox="1"/>
            <p:nvPr/>
          </p:nvSpPr>
          <p:spPr>
            <a:xfrm>
              <a:off x="3810000" y="3429049"/>
              <a:ext cx="1676400" cy="90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Power</a:t>
              </a:r>
            </a:p>
            <a:p>
              <a:pPr>
                <a:defRPr/>
              </a:pPr>
              <a:r>
                <a:rPr lang="en-US" sz="1050" b="1" dirty="0"/>
                <a:t>PA-J16 to Speaker) </a:t>
              </a:r>
            </a:p>
            <a:p>
              <a:pPr>
                <a:defRPr/>
              </a:pPr>
              <a:r>
                <a:rPr lang="en-US" sz="1050" b="1" dirty="0"/>
                <a:t>NSN:</a:t>
              </a:r>
              <a:r>
                <a:rPr lang="en-US" sz="1050" dirty="0"/>
                <a:t> 6150-01-500-9208  </a:t>
              </a: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10535-0706-A009  </a:t>
              </a:r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</a:p>
          </p:txBody>
        </p:sp>
        <p:pic>
          <p:nvPicPr>
            <p:cNvPr id="12318" name="Picture 31" descr="C:\Users\donald.mumma\Desktop\multi-cond-cable-assbly3-l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2400" y="2895600"/>
              <a:ext cx="1154113" cy="54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2" name="Group 44"/>
          <p:cNvGrpSpPr>
            <a:grpSpLocks/>
          </p:cNvGrpSpPr>
          <p:nvPr/>
        </p:nvGrpSpPr>
        <p:grpSpPr bwMode="auto">
          <a:xfrm>
            <a:off x="3810000" y="4572000"/>
            <a:ext cx="1600200" cy="1600200"/>
            <a:chOff x="3810000" y="4572000"/>
            <a:chExt cx="1600200" cy="1600200"/>
          </a:xfrm>
        </p:grpSpPr>
        <p:sp>
          <p:nvSpPr>
            <p:cNvPr id="18" name="TextBox 17"/>
            <p:cNvSpPr txBox="1"/>
            <p:nvPr/>
          </p:nvSpPr>
          <p:spPr>
            <a:xfrm>
              <a:off x="3810000" y="5272088"/>
              <a:ext cx="1600200" cy="90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</a:t>
              </a:r>
            </a:p>
            <a:p>
              <a:pPr>
                <a:defRPr/>
              </a:pPr>
              <a:r>
                <a:rPr lang="en-US" sz="1050" b="1" dirty="0"/>
                <a:t> 150' PA-J9 to CPLR-J2)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5995-01-369-5985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10181-9823-150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   </a:t>
              </a:r>
              <a:r>
                <a:rPr lang="en-US" sz="1050" b="1" dirty="0"/>
                <a:t> 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2316" name="Picture 32" descr="C:\Users\donald.mumma\Desktop\wir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8600" y="4572000"/>
              <a:ext cx="109330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3" name="Group 46"/>
          <p:cNvGrpSpPr>
            <a:grpSpLocks/>
          </p:cNvGrpSpPr>
          <p:nvPr/>
        </p:nvGrpSpPr>
        <p:grpSpPr bwMode="auto">
          <a:xfrm>
            <a:off x="5562600" y="4527550"/>
            <a:ext cx="1524000" cy="1630363"/>
            <a:chOff x="5562600" y="4527678"/>
            <a:chExt cx="1524000" cy="1630368"/>
          </a:xfrm>
        </p:grpSpPr>
        <p:sp>
          <p:nvSpPr>
            <p:cNvPr id="21" name="TextBox 20"/>
            <p:cNvSpPr txBox="1"/>
            <p:nvPr/>
          </p:nvSpPr>
          <p:spPr>
            <a:xfrm>
              <a:off x="5562600" y="5257930"/>
              <a:ext cx="1524000" cy="9001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</a:t>
              </a:r>
            </a:p>
            <a:p>
              <a:pPr>
                <a:defRPr/>
              </a:pPr>
              <a:r>
                <a:rPr lang="en-US" sz="1050" b="1" dirty="0"/>
                <a:t>150', PA-J2 to CPLR J1 NSN: </a:t>
              </a:r>
              <a:r>
                <a:rPr lang="en-US" sz="1050" dirty="0"/>
                <a:t>5995-01-369-5987  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10181-9824-150 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2314" name="Picture 33" descr="C:\Users\donald.mumma\Desktop\cable 2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15000" y="4527678"/>
              <a:ext cx="990600" cy="76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4" name="Group 52"/>
          <p:cNvGrpSpPr>
            <a:grpSpLocks/>
          </p:cNvGrpSpPr>
          <p:nvPr/>
        </p:nvGrpSpPr>
        <p:grpSpPr bwMode="auto">
          <a:xfrm>
            <a:off x="5562600" y="2895600"/>
            <a:ext cx="1600200" cy="1433513"/>
            <a:chOff x="5562600" y="2895600"/>
            <a:chExt cx="1600200" cy="1433646"/>
          </a:xfrm>
        </p:grpSpPr>
        <p:sp>
          <p:nvSpPr>
            <p:cNvPr id="20" name="TextBox 19"/>
            <p:cNvSpPr txBox="1"/>
            <p:nvPr/>
          </p:nvSpPr>
          <p:spPr>
            <a:xfrm>
              <a:off x="5562600" y="3429049"/>
              <a:ext cx="1600200" cy="90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CABLE: (PA control cable, RT-J6 to PA-J2)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5995-01-470-2728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10535-0720-B17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9G 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2312" name="Picture 34" descr="C:\Users\donald.mumma\Desktop\complex-wire-harness3-lg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15000" y="2895600"/>
              <a:ext cx="1147762" cy="52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5" name="Group 50"/>
          <p:cNvGrpSpPr>
            <a:grpSpLocks/>
          </p:cNvGrpSpPr>
          <p:nvPr/>
        </p:nvGrpSpPr>
        <p:grpSpPr bwMode="auto">
          <a:xfrm>
            <a:off x="7391400" y="1143000"/>
            <a:ext cx="1600200" cy="1366838"/>
            <a:chOff x="7315200" y="1524000"/>
            <a:chExt cx="1600200" cy="1366629"/>
          </a:xfrm>
        </p:grpSpPr>
        <p:sp>
          <p:nvSpPr>
            <p:cNvPr id="17" name="TextBox 16"/>
            <p:cNvSpPr txBox="1"/>
            <p:nvPr/>
          </p:nvSpPr>
          <p:spPr>
            <a:xfrm>
              <a:off x="7315200" y="1828753"/>
              <a:ext cx="1600200" cy="1061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Special Purpose</a:t>
              </a:r>
            </a:p>
            <a:p>
              <a:pPr>
                <a:defRPr/>
              </a:pPr>
              <a:r>
                <a:rPr lang="en-US" sz="1050" b="1" dirty="0"/>
                <a:t>(RT-J1 to PA-J6) </a:t>
              </a:r>
            </a:p>
            <a:p>
              <a:pPr>
                <a:defRPr/>
              </a:pPr>
              <a:r>
                <a:rPr lang="en-US" sz="1050" b="1" dirty="0"/>
                <a:t>NSN: </a:t>
              </a:r>
              <a:r>
                <a:rPr lang="en-US" sz="1050" dirty="0"/>
                <a:t>5995-01-468-0688 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10497-5036-01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</a:t>
              </a:r>
              <a:r>
                <a:rPr lang="en-US" sz="1050" dirty="0"/>
                <a:t>    9G        </a:t>
              </a:r>
              <a:r>
                <a:rPr lang="en-US" sz="1050" b="1" dirty="0"/>
                <a:t>QTY:   </a:t>
              </a:r>
              <a:r>
                <a:rPr lang="en-US" sz="1050" b="1" dirty="0">
                  <a:solidFill>
                    <a:srgbClr val="FF0000"/>
                  </a:solidFill>
                </a:rPr>
                <a:t>1 each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12310" name="Picture 36" descr="C:\Users\donald.mumma\Desktop\military-spec-cables5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467600" y="1524000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6" name="Group 53"/>
          <p:cNvGrpSpPr>
            <a:grpSpLocks/>
          </p:cNvGrpSpPr>
          <p:nvPr/>
        </p:nvGrpSpPr>
        <p:grpSpPr bwMode="auto">
          <a:xfrm>
            <a:off x="5638800" y="1143000"/>
            <a:ext cx="1524000" cy="1230313"/>
            <a:chOff x="5638800" y="1498441"/>
            <a:chExt cx="1524000" cy="1230605"/>
          </a:xfrm>
        </p:grpSpPr>
        <p:sp>
          <p:nvSpPr>
            <p:cNvPr id="19" name="TextBox 18"/>
            <p:cNvSpPr txBox="1"/>
            <p:nvPr/>
          </p:nvSpPr>
          <p:spPr>
            <a:xfrm>
              <a:off x="5638800" y="1828719"/>
              <a:ext cx="1524000" cy="900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Cable Assy, RF </a:t>
              </a:r>
            </a:p>
            <a:p>
              <a:pPr>
                <a:defRPr/>
              </a:pPr>
              <a:r>
                <a:rPr lang="en-US" sz="1050" b="1" dirty="0"/>
                <a:t>(RF cable,RT-J7 to PA-J1) NSN: </a:t>
              </a:r>
              <a:r>
                <a:rPr lang="en-US" sz="1050" dirty="0"/>
                <a:t>5995-01-526-0202 </a:t>
              </a:r>
              <a:r>
                <a:rPr lang="en-US" sz="1050" b="1" dirty="0"/>
                <a:t> </a:t>
              </a:r>
              <a:endParaRPr lang="en-US" sz="1050" b="1" dirty="0">
                <a:solidFill>
                  <a:schemeClr val="accent2"/>
                </a:solidFill>
              </a:endParaRPr>
            </a:p>
            <a:p>
              <a:pPr>
                <a:defRPr/>
              </a:pPr>
              <a:r>
                <a:rPr lang="en-US" sz="1050" b="1" dirty="0"/>
                <a:t>P/N: </a:t>
              </a:r>
              <a:r>
                <a:rPr lang="en-US" sz="1050" dirty="0"/>
                <a:t>10497-5020-A08 </a:t>
              </a:r>
              <a:endParaRPr lang="en-US" sz="1050" b="1" dirty="0"/>
            </a:p>
            <a:p>
              <a:pPr>
                <a:defRPr/>
              </a:pPr>
              <a:r>
                <a:rPr lang="en-US" sz="1050" b="1" dirty="0"/>
                <a:t>CL: </a:t>
              </a:r>
              <a:r>
                <a:rPr lang="en-US" sz="1050" dirty="0"/>
                <a:t> 9G      </a:t>
              </a:r>
              <a:r>
                <a:rPr lang="en-US" sz="1050" b="1" dirty="0"/>
                <a:t>QTY:  </a:t>
              </a:r>
              <a:r>
                <a:rPr lang="en-US" sz="1050" b="1" dirty="0">
                  <a:solidFill>
                    <a:srgbClr val="FF0000"/>
                  </a:solidFill>
                </a:rPr>
                <a:t>1 </a:t>
              </a:r>
              <a:r>
                <a:rPr lang="en-US" sz="1050" b="1" dirty="0">
                  <a:solidFill>
                    <a:srgbClr val="C00000"/>
                  </a:solidFill>
                </a:rPr>
                <a:t>each</a:t>
              </a:r>
              <a:endParaRPr lang="en-US" sz="1050" dirty="0"/>
            </a:p>
          </p:txBody>
        </p:sp>
        <p:pic>
          <p:nvPicPr>
            <p:cNvPr id="12308" name="Picture 37" descr="C:\Users\donald.mumma\Desktop\multi-cond-cable-assbly5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15001" y="1498441"/>
              <a:ext cx="1219200" cy="35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AN/TRC-210B(V)3</a:t>
            </a:r>
            <a:br>
              <a:rPr lang="en-US" sz="4000" smtClean="0">
                <a:solidFill>
                  <a:srgbClr val="C00000"/>
                </a:solidFill>
              </a:rPr>
            </a:br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7162800" y="2057400"/>
            <a:ext cx="1752600" cy="90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CONTROL, FREQUENCY SELECTOR </a:t>
            </a:r>
          </a:p>
          <a:p>
            <a:pPr>
              <a:defRPr/>
            </a:pPr>
            <a:r>
              <a:rPr lang="en-US" sz="1050" b="1" dirty="0">
                <a:cs typeface="+mn-cs"/>
              </a:rPr>
              <a:t>NSN: </a:t>
            </a:r>
            <a:r>
              <a:rPr lang="en-US" sz="1050" dirty="0"/>
              <a:t>5895-01-540-5816   </a:t>
            </a:r>
            <a:r>
              <a:rPr lang="en-US" sz="1050" b="1" dirty="0">
                <a:cs typeface="+mn-cs"/>
              </a:rPr>
              <a:t> </a:t>
            </a:r>
            <a:endParaRPr lang="en-US" sz="1050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P/N: </a:t>
            </a:r>
            <a:r>
              <a:rPr lang="en-US" sz="1050" dirty="0"/>
              <a:t>RF-5845H-PP101  </a:t>
            </a:r>
            <a:endParaRPr lang="en-US" sz="1050" b="1" dirty="0">
              <a:cs typeface="+mn-cs"/>
            </a:endParaRPr>
          </a:p>
          <a:p>
            <a:pPr>
              <a:defRPr/>
            </a:pPr>
            <a:r>
              <a:rPr lang="en-US" sz="1050" b="1" dirty="0">
                <a:cs typeface="+mn-cs"/>
              </a:rPr>
              <a:t>CL: </a:t>
            </a:r>
            <a:r>
              <a:rPr lang="en-US" sz="1050" dirty="0">
                <a:cs typeface="+mn-cs"/>
              </a:rPr>
              <a:t> 9G      </a:t>
            </a:r>
            <a:r>
              <a:rPr lang="en-US" sz="1050" b="1" dirty="0">
                <a:cs typeface="+mn-cs"/>
              </a:rPr>
              <a:t>QTY:  </a:t>
            </a:r>
            <a:r>
              <a:rPr lang="en-US" sz="1050" b="1" dirty="0">
                <a:solidFill>
                  <a:srgbClr val="FF0000"/>
                </a:solidFill>
                <a:cs typeface="+mn-cs"/>
              </a:rPr>
              <a:t>1 </a:t>
            </a:r>
            <a:r>
              <a:rPr lang="en-US" sz="1050" b="1" dirty="0">
                <a:solidFill>
                  <a:srgbClr val="C00000"/>
                </a:solidFill>
                <a:cs typeface="+mn-cs"/>
              </a:rPr>
              <a:t>each</a:t>
            </a:r>
          </a:p>
        </p:txBody>
      </p:sp>
      <p:grpSp>
        <p:nvGrpSpPr>
          <p:cNvPr id="13316" name="Group 44"/>
          <p:cNvGrpSpPr>
            <a:grpSpLocks/>
          </p:cNvGrpSpPr>
          <p:nvPr/>
        </p:nvGrpSpPr>
        <p:grpSpPr bwMode="auto">
          <a:xfrm>
            <a:off x="7391400" y="4038600"/>
            <a:ext cx="1524000" cy="1338263"/>
            <a:chOff x="6877050" y="3772754"/>
            <a:chExt cx="1905000" cy="892475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77050" y="4495839"/>
              <a:ext cx="1905000" cy="169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877050" y="3772754"/>
              <a:ext cx="1809750" cy="169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b="1" dirty="0">
                <a:solidFill>
                  <a:srgbClr val="C00000"/>
                </a:solidFill>
                <a:cs typeface="+mn-cs"/>
              </a:endParaRPr>
            </a:p>
          </p:txBody>
        </p:sp>
      </p:grpSp>
      <p:sp>
        <p:nvSpPr>
          <p:cNvPr id="13317" name="TextBox 22"/>
          <p:cNvSpPr txBox="1">
            <a:spLocks noChangeArrowheads="1"/>
          </p:cNvSpPr>
          <p:nvPr/>
        </p:nvSpPr>
        <p:spPr bwMode="auto">
          <a:xfrm>
            <a:off x="457200" y="3048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LIN: </a:t>
            </a:r>
            <a:r>
              <a:rPr lang="en-US" sz="1200"/>
              <a:t>R21064 </a:t>
            </a:r>
          </a:p>
          <a:p>
            <a:r>
              <a:rPr lang="en-US" sz="1200" b="1"/>
              <a:t>NSN: </a:t>
            </a:r>
            <a:r>
              <a:rPr lang="en-US" sz="1200"/>
              <a:t>5820-01-575-9263 </a:t>
            </a:r>
          </a:p>
          <a:p>
            <a:r>
              <a:rPr lang="en-US" sz="1200" b="1"/>
              <a:t>P/N: </a:t>
            </a:r>
            <a:r>
              <a:rPr lang="en-US" sz="1200"/>
              <a:t>10540-0410-12 </a:t>
            </a:r>
          </a:p>
          <a:p>
            <a:r>
              <a:rPr lang="en-US" sz="1200" b="1"/>
              <a:t>CL:  </a:t>
            </a:r>
            <a:r>
              <a:rPr lang="en-US" sz="1200"/>
              <a:t>7G</a:t>
            </a:r>
            <a:endParaRPr lang="en-US" sz="1200" b="1"/>
          </a:p>
        </p:txBody>
      </p:sp>
      <p:sp>
        <p:nvSpPr>
          <p:cNvPr id="32" name="TextBox 31"/>
          <p:cNvSpPr txBox="1"/>
          <p:nvPr/>
        </p:nvSpPr>
        <p:spPr>
          <a:xfrm>
            <a:off x="3886200" y="2133600"/>
            <a:ext cx="1752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LOUDSPEAKER-AMPLIFIER</a:t>
            </a:r>
            <a:r>
              <a:rPr lang="en-US" sz="1050" dirty="0"/>
              <a:t> </a:t>
            </a:r>
          </a:p>
          <a:p>
            <a:pPr>
              <a:defRPr/>
            </a:pPr>
            <a:r>
              <a:rPr lang="en-US" sz="1050" b="1" dirty="0"/>
              <a:t>NSN: </a:t>
            </a:r>
            <a:r>
              <a:rPr lang="en-US" sz="1050" dirty="0"/>
              <a:t>5965-01-480-8784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10181-5180-01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 </a:t>
            </a:r>
            <a:r>
              <a:rPr lang="en-US" sz="1050" dirty="0"/>
              <a:t>   9G        </a:t>
            </a:r>
            <a:r>
              <a:rPr lang="en-US" sz="1050" b="1" dirty="0"/>
              <a:t>QTY: 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4191000"/>
            <a:ext cx="1447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5985-01-516-2662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RF-1912T-AT002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POWER SUPPLY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6130-01-411-9306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RF-5051-PS001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 9G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33600" y="4191000"/>
            <a:ext cx="152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Reel, Cable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8130-01-295-4369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RC-435/U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9000" y="5486400"/>
            <a:ext cx="14478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50" b="1" dirty="0"/>
              <a:t>ACCESSORY KIT, ANTENNA: (RF-1937 Antenna)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5985-01-549-7635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10251-0030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1E6F9-7ABD-4E61-B99E-23D7E39DFA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324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5562600" y="2133600"/>
            <a:ext cx="1447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COUPLER, 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5985-01-459-5388  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RF-382A-15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13326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71600"/>
            <a:ext cx="1152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1133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32"/>
          <p:cNvPicPr>
            <a:picLocks noChangeAspect="1" noChangeArrowheads="1"/>
          </p:cNvPicPr>
          <p:nvPr/>
        </p:nvPicPr>
        <p:blipFill>
          <a:blip r:embed="rId6" cstate="print"/>
          <a:srcRect l="30469" r="26134" b="47150"/>
          <a:stretch>
            <a:fillRect/>
          </a:stretch>
        </p:blipFill>
        <p:spPr bwMode="auto">
          <a:xfrm>
            <a:off x="2209800" y="3429000"/>
            <a:ext cx="1133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429000"/>
            <a:ext cx="90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5410200" y="4191000"/>
            <a:ext cx="16764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AMPLIFIER, RADIO FREQUENCY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5996-01-501-2519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RF-5834H-PA001  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  <a:p>
            <a:pPr>
              <a:defRPr/>
            </a:pPr>
            <a:endParaRPr lang="en-US" sz="1050" dirty="0"/>
          </a:p>
        </p:txBody>
      </p:sp>
      <p:pic>
        <p:nvPicPr>
          <p:cNvPr id="13331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724400"/>
            <a:ext cx="1171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295400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352800"/>
            <a:ext cx="1143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162800" y="3810000"/>
            <a:ext cx="1449388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ANTENNA </a:t>
            </a:r>
          </a:p>
          <a:p>
            <a:pPr>
              <a:defRPr/>
            </a:pPr>
            <a:r>
              <a:rPr lang="en-US" sz="1050" b="1" dirty="0"/>
              <a:t>NSN:</a:t>
            </a:r>
            <a:r>
              <a:rPr lang="en-US" sz="1050" dirty="0"/>
              <a:t> 5985-01-564-4607  </a:t>
            </a:r>
          </a:p>
          <a:p>
            <a:pPr>
              <a:defRPr/>
            </a:pPr>
            <a:r>
              <a:rPr lang="en-US" sz="1050" b="1" dirty="0"/>
              <a:t>P/N: </a:t>
            </a:r>
            <a:r>
              <a:rPr lang="en-US" sz="1050" dirty="0"/>
              <a:t>RF-1944-AT400  </a:t>
            </a:r>
            <a:endParaRPr lang="en-US" sz="1050" b="1" dirty="0"/>
          </a:p>
          <a:p>
            <a:pPr>
              <a:defRPr/>
            </a:pPr>
            <a:r>
              <a:rPr lang="en-US" sz="1050" b="1" dirty="0"/>
              <a:t>CL:</a:t>
            </a:r>
            <a:r>
              <a:rPr lang="en-US" sz="1050" dirty="0"/>
              <a:t>  9G      </a:t>
            </a:r>
            <a:r>
              <a:rPr lang="en-US" sz="1050" b="1" dirty="0"/>
              <a:t>QTY:  </a:t>
            </a:r>
            <a:r>
              <a:rPr lang="en-US" sz="1050" b="1" dirty="0">
                <a:solidFill>
                  <a:srgbClr val="FF0000"/>
                </a:solidFill>
              </a:rPr>
              <a:t>1 each</a:t>
            </a:r>
          </a:p>
        </p:txBody>
      </p:sp>
      <p:pic>
        <p:nvPicPr>
          <p:cNvPr id="13335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3048000"/>
            <a:ext cx="1162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6" name="Group 30"/>
          <p:cNvGrpSpPr>
            <a:grpSpLocks/>
          </p:cNvGrpSpPr>
          <p:nvPr/>
        </p:nvGrpSpPr>
        <p:grpSpPr bwMode="auto">
          <a:xfrm>
            <a:off x="2133600" y="1066800"/>
            <a:ext cx="1676400" cy="1728788"/>
            <a:chOff x="2133600" y="1066800"/>
            <a:chExt cx="1676400" cy="1729264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133600" y="2057673"/>
              <a:ext cx="1676400" cy="738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HANDSET, MODIFIED H-250 </a:t>
              </a: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/>
                <a:t>5965-01-463-7915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/>
                <a:t>10075-1399 </a:t>
              </a:r>
              <a:endParaRPr lang="en-US" sz="1050" b="1" dirty="0"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</a:t>
              </a:r>
              <a:r>
                <a:rPr lang="en-US" sz="1050" dirty="0">
                  <a:cs typeface="+mn-cs"/>
                </a:rPr>
                <a:t>  9G      </a:t>
              </a:r>
              <a:r>
                <a:rPr lang="en-US" sz="1050" b="1" dirty="0">
                  <a:cs typeface="+mn-cs"/>
                </a:rPr>
                <a:t>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</a:t>
              </a:r>
            </a:p>
          </p:txBody>
        </p:sp>
        <p:pic>
          <p:nvPicPr>
            <p:cNvPr id="13343" name="Picture 43" descr="H-250 Handset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09800" y="1066800"/>
              <a:ext cx="1447800" cy="10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37" name="TextBox 24"/>
          <p:cNvSpPr txBox="1">
            <a:spLocks noChangeArrowheads="1"/>
          </p:cNvSpPr>
          <p:nvPr/>
        </p:nvSpPr>
        <p:spPr bwMode="auto">
          <a:xfrm>
            <a:off x="7315200" y="3048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Type: </a:t>
            </a:r>
            <a:r>
              <a:rPr lang="en-US" sz="1200" b="1">
                <a:solidFill>
                  <a:schemeClr val="accent2"/>
                </a:solidFill>
              </a:rPr>
              <a:t>HF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 sz="1200" b="1"/>
              <a:t>Freq: 1.6 – 59.9 MHz</a:t>
            </a:r>
          </a:p>
          <a:p>
            <a:r>
              <a:rPr lang="en-US" sz="1200" b="1"/>
              <a:t>Output: 400 W max</a:t>
            </a:r>
          </a:p>
          <a:p>
            <a:endParaRPr lang="en-US" sz="1200"/>
          </a:p>
        </p:txBody>
      </p:sp>
      <p:grpSp>
        <p:nvGrpSpPr>
          <p:cNvPr id="13338" name="Group 29"/>
          <p:cNvGrpSpPr>
            <a:grpSpLocks/>
          </p:cNvGrpSpPr>
          <p:nvPr/>
        </p:nvGrpSpPr>
        <p:grpSpPr bwMode="auto">
          <a:xfrm>
            <a:off x="304800" y="1219200"/>
            <a:ext cx="1447800" cy="1890713"/>
            <a:chOff x="304800" y="1219200"/>
            <a:chExt cx="1447800" cy="1891367"/>
          </a:xfrm>
        </p:grpSpPr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04800" y="2210143"/>
              <a:ext cx="1447800" cy="900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RT-1694D(P)(C)/U </a:t>
              </a:r>
              <a:endParaRPr lang="en-US" sz="1050" dirty="0"/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LIN: </a:t>
              </a:r>
              <a:r>
                <a:rPr lang="en-US" sz="1050" dirty="0">
                  <a:cs typeface="+mn-cs"/>
                </a:rPr>
                <a:t>R45766</a:t>
              </a: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NSN: </a:t>
              </a:r>
              <a:r>
                <a:rPr lang="en-US" sz="1050" dirty="0">
                  <a:cs typeface="+mn-cs"/>
                </a:rPr>
                <a:t>5820-01-496-3523</a:t>
              </a:r>
              <a:r>
                <a:rPr lang="en-US" sz="1050" b="1" dirty="0">
                  <a:cs typeface="+mn-cs"/>
                </a:rPr>
                <a:t> </a:t>
              </a:r>
              <a:endParaRPr lang="en-US" sz="1050" b="1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P/N: </a:t>
              </a:r>
              <a:r>
                <a:rPr lang="en-US" sz="1050" dirty="0">
                  <a:cs typeface="+mn-cs"/>
                </a:rPr>
                <a:t>0N672486-02  </a:t>
              </a:r>
              <a:endParaRPr lang="en-US" sz="105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r>
                <a:rPr lang="en-US" sz="1050" b="1" dirty="0">
                  <a:cs typeface="+mn-cs"/>
                </a:rPr>
                <a:t>CL:  </a:t>
              </a:r>
              <a:r>
                <a:rPr lang="en-US" sz="1050" dirty="0">
                  <a:cs typeface="+mn-cs"/>
                </a:rPr>
                <a:t>2G   </a:t>
              </a:r>
              <a:r>
                <a:rPr lang="en-US" sz="1050" b="1" dirty="0">
                  <a:cs typeface="+mn-cs"/>
                </a:rPr>
                <a:t>   QTY: </a:t>
              </a:r>
              <a:r>
                <a:rPr lang="en-US" sz="1050" b="1" dirty="0">
                  <a:solidFill>
                    <a:srgbClr val="C00000"/>
                  </a:solidFill>
                  <a:cs typeface="+mn-cs"/>
                </a:rPr>
                <a:t>1 each </a:t>
              </a:r>
            </a:p>
          </p:txBody>
        </p:sp>
        <p:pic>
          <p:nvPicPr>
            <p:cNvPr id="13341" name="Picture 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7200" y="1219200"/>
              <a:ext cx="1143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CDR's Guide to Harris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CECOM LCMC Briefing Template</Template>
  <TotalTime>7703</TotalTime>
  <Words>5509</Words>
  <Application>Microsoft Office PowerPoint</Application>
  <PresentationFormat>On-screen Show (4:3)</PresentationFormat>
  <Paragraphs>1447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1_Default Design</vt:lpstr>
      <vt:lpstr>Slide 1</vt:lpstr>
      <vt:lpstr>AN/PRC-150A </vt:lpstr>
      <vt:lpstr>AN/VRC-104(V)5 </vt:lpstr>
      <vt:lpstr>AN/VRC-104(V)5  (continued)</vt:lpstr>
      <vt:lpstr>AN/VRC-104(V)6 </vt:lpstr>
      <vt:lpstr>AN/VRC-104(V)6  (continued)</vt:lpstr>
      <vt:lpstr>AN/TRC-209B </vt:lpstr>
      <vt:lpstr>AN/TRC-209B  (continued)</vt:lpstr>
      <vt:lpstr>AN/TRC-210B(V)3 </vt:lpstr>
      <vt:lpstr>AN/TRC-210B(V)3  (continued)</vt:lpstr>
      <vt:lpstr>AN/TRC-210B(V)3  (continued)</vt:lpstr>
      <vt:lpstr>AN/PRC-117F(V)2 </vt:lpstr>
      <vt:lpstr>AN/VRC-103 </vt:lpstr>
      <vt:lpstr>AN/VRC-103  (continued)</vt:lpstr>
      <vt:lpstr>AN/TRC-223 </vt:lpstr>
      <vt:lpstr>AN/TRC-223  (continued)</vt:lpstr>
      <vt:lpstr>AN/TRC-223  (continued)</vt:lpstr>
      <vt:lpstr>AN/PRC-117G(V)4 </vt:lpstr>
      <vt:lpstr>AN/PRC-117G(V)4  (continued)</vt:lpstr>
      <vt:lpstr>AN/VRC-114(V)3 </vt:lpstr>
      <vt:lpstr>AN/VRC-114(V)3  (continued)</vt:lpstr>
      <vt:lpstr>AN/TRC-227(V)1 </vt:lpstr>
      <vt:lpstr>AN/TRC-227(V)1  (continued)</vt:lpstr>
      <vt:lpstr>AN/PRC-152 </vt:lpstr>
      <vt:lpstr>AN/VRC-110(V)1 </vt:lpstr>
      <vt:lpstr>AN/VRC-110(V)1  (continued)</vt:lpstr>
      <vt:lpstr>AN/VRC-110(V)2 </vt:lpstr>
      <vt:lpstr>AN/VRC-110(V)2  (continued)</vt:lpstr>
    </vt:vector>
  </TitlesOfParts>
  <Company>US Army, CECOM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Actions</dc:title>
  <dc:creator>Staff</dc:creator>
  <cp:lastModifiedBy>Curtis.McMahan</cp:lastModifiedBy>
  <cp:revision>552</cp:revision>
  <dcterms:created xsi:type="dcterms:W3CDTF">2008-05-01T12:10:10Z</dcterms:created>
  <dcterms:modified xsi:type="dcterms:W3CDTF">2014-03-14T15:20:30Z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