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413"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589" autoAdjust="0"/>
    <p:restoredTop sz="97522" autoAdjust="0"/>
  </p:normalViewPr>
  <p:slideViewPr>
    <p:cSldViewPr>
      <p:cViewPr>
        <p:scale>
          <a:sx n="100" d="100"/>
          <a:sy n="100" d="100"/>
        </p:scale>
        <p:origin x="-1956" y="-30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96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1" Type="http://schemas.openxmlformats.org/officeDocument/2006/relationships/image" Target="../media/image5.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8D85D9-F0C3-4F70-9118-2AD6856832CC}" type="doc">
      <dgm:prSet loTypeId="urn:microsoft.com/office/officeart/2005/8/layout/vList3" loCatId="list" qsTypeId="urn:microsoft.com/office/officeart/2005/8/quickstyle/simple1" qsCatId="simple" csTypeId="urn:microsoft.com/office/officeart/2005/8/colors/accent1_2" csCatId="accent1" phldr="1"/>
      <dgm:spPr/>
    </dgm:pt>
    <dgm:pt modelId="{0BC76CB3-74B5-4ED6-8642-78B65A0B0594}">
      <dgm:prSet phldrT="[Text]" custT="1"/>
      <dgm:spPr>
        <a:solidFill>
          <a:srgbClr val="4F81BD">
            <a:alpha val="76863"/>
          </a:srgbClr>
        </a:solidFill>
      </dgm:spPr>
      <dgm:t>
        <a:bodyPr/>
        <a:lstStyle/>
        <a:p>
          <a:r>
            <a:rPr lang="en-US" sz="2000" b="1" dirty="0" smtClean="0">
              <a:effectLst>
                <a:outerShdw blurRad="38100" dist="38100" dir="2700000" algn="tl">
                  <a:srgbClr val="000000">
                    <a:alpha val="43137"/>
                  </a:srgbClr>
                </a:outerShdw>
              </a:effectLst>
              <a:latin typeface="Calibri" pitchFamily="34" charset="0"/>
            </a:rPr>
            <a:t>Leader, Soldier, Civilian Development</a:t>
          </a:r>
          <a:endParaRPr lang="en-US" sz="2000" dirty="0">
            <a:effectLst>
              <a:outerShdw blurRad="38100" dist="38100" dir="2700000" algn="tl">
                <a:srgbClr val="000000">
                  <a:alpha val="43137"/>
                </a:srgbClr>
              </a:outerShdw>
            </a:effectLst>
          </a:endParaRPr>
        </a:p>
      </dgm:t>
    </dgm:pt>
    <dgm:pt modelId="{1A70727C-7285-47F2-BAFD-E5A747CBFC4B}" type="parTrans" cxnId="{5FADD110-2CA0-4AE5-8D36-25F38732B741}">
      <dgm:prSet/>
      <dgm:spPr/>
      <dgm:t>
        <a:bodyPr/>
        <a:lstStyle/>
        <a:p>
          <a:endParaRPr lang="en-US"/>
        </a:p>
      </dgm:t>
    </dgm:pt>
    <dgm:pt modelId="{B5E50A92-5726-4531-B244-9CE8C01361C7}" type="sibTrans" cxnId="{5FADD110-2CA0-4AE5-8D36-25F38732B741}">
      <dgm:prSet/>
      <dgm:spPr/>
      <dgm:t>
        <a:bodyPr/>
        <a:lstStyle/>
        <a:p>
          <a:endParaRPr lang="en-US"/>
        </a:p>
      </dgm:t>
    </dgm:pt>
    <dgm:pt modelId="{D0062962-973C-4093-A84C-B1CEE6C97B85}">
      <dgm:prSet phldrT="[Text]" custT="1"/>
      <dgm:spPr>
        <a:solidFill>
          <a:srgbClr val="4F81BD">
            <a:alpha val="76863"/>
          </a:srgbClr>
        </a:solidFill>
      </dgm:spPr>
      <dgm:t>
        <a:bodyPr/>
        <a:lstStyle/>
        <a:p>
          <a:r>
            <a:rPr lang="en-US" sz="1800" b="1" dirty="0" smtClean="0">
              <a:effectLst>
                <a:outerShdw blurRad="38100" dist="38100" dir="2700000" algn="tl">
                  <a:srgbClr val="000000">
                    <a:alpha val="43137"/>
                  </a:srgbClr>
                </a:outerShdw>
              </a:effectLst>
              <a:latin typeface="Calibri" pitchFamily="34" charset="0"/>
            </a:rPr>
            <a:t>Understand Future Maneuver and Affects On Doctrine, Concepts, Design, &amp; Material Solutions</a:t>
          </a:r>
          <a:endParaRPr lang="en-US" sz="1800" b="1" dirty="0">
            <a:effectLst>
              <a:outerShdw blurRad="38100" dist="38100" dir="2700000" algn="tl">
                <a:srgbClr val="000000">
                  <a:alpha val="43137"/>
                </a:srgbClr>
              </a:outerShdw>
            </a:effectLst>
            <a:latin typeface="Calibri" pitchFamily="34" charset="0"/>
          </a:endParaRPr>
        </a:p>
      </dgm:t>
    </dgm:pt>
    <dgm:pt modelId="{D2FE00D0-8944-478F-9D63-FEB5D9BA0511}" type="parTrans" cxnId="{8AE500F7-6B5D-47D3-8EA7-EEB97E34B365}">
      <dgm:prSet/>
      <dgm:spPr/>
      <dgm:t>
        <a:bodyPr/>
        <a:lstStyle/>
        <a:p>
          <a:endParaRPr lang="en-US"/>
        </a:p>
      </dgm:t>
    </dgm:pt>
    <dgm:pt modelId="{D4572987-1466-4688-94D2-D5D640B9D76E}" type="sibTrans" cxnId="{8AE500F7-6B5D-47D3-8EA7-EEB97E34B365}">
      <dgm:prSet/>
      <dgm:spPr/>
      <dgm:t>
        <a:bodyPr/>
        <a:lstStyle/>
        <a:p>
          <a:endParaRPr lang="en-US"/>
        </a:p>
      </dgm:t>
    </dgm:pt>
    <dgm:pt modelId="{DA125F6D-8630-428D-8749-EE50F317FC41}">
      <dgm:prSet custT="1"/>
      <dgm:spPr>
        <a:solidFill>
          <a:srgbClr val="4F81BD">
            <a:alpha val="76863"/>
          </a:srgbClr>
        </a:solidFill>
      </dgm:spPr>
      <dgm:t>
        <a:bodyPr/>
        <a:lstStyle/>
        <a:p>
          <a:r>
            <a:rPr lang="en-US" sz="2000" b="1" dirty="0" smtClean="0">
              <a:effectLst>
                <a:outerShdw blurRad="38100" dist="38100" dir="2700000" algn="tl">
                  <a:srgbClr val="000000">
                    <a:alpha val="43137"/>
                  </a:srgbClr>
                </a:outerShdw>
              </a:effectLst>
              <a:latin typeface="Calibri" pitchFamily="34" charset="0"/>
            </a:rPr>
            <a:t>Care of Our Soldiers, Families, &amp; Outreach to the Community</a:t>
          </a:r>
          <a:endParaRPr lang="en-US" sz="2000" b="1" dirty="0">
            <a:effectLst>
              <a:outerShdw blurRad="38100" dist="38100" dir="2700000" algn="tl">
                <a:srgbClr val="000000">
                  <a:alpha val="43137"/>
                </a:srgbClr>
              </a:outerShdw>
            </a:effectLst>
            <a:latin typeface="Calibri" pitchFamily="34" charset="0"/>
          </a:endParaRPr>
        </a:p>
      </dgm:t>
    </dgm:pt>
    <dgm:pt modelId="{62B54F67-7A73-456C-A6DD-7EB17C9CB6A5}" type="parTrans" cxnId="{5CA35A9E-B795-41CC-B589-0BF8B3BAE1DC}">
      <dgm:prSet/>
      <dgm:spPr/>
      <dgm:t>
        <a:bodyPr/>
        <a:lstStyle/>
        <a:p>
          <a:endParaRPr lang="en-US"/>
        </a:p>
      </dgm:t>
    </dgm:pt>
    <dgm:pt modelId="{0D9BD6F8-756C-48A3-9FE1-153D53021255}" type="sibTrans" cxnId="{5CA35A9E-B795-41CC-B589-0BF8B3BAE1DC}">
      <dgm:prSet/>
      <dgm:spPr/>
      <dgm:t>
        <a:bodyPr/>
        <a:lstStyle/>
        <a:p>
          <a:endParaRPr lang="en-US"/>
        </a:p>
      </dgm:t>
    </dgm:pt>
    <dgm:pt modelId="{DE63842A-3347-42F9-B653-8B0ABCDEB317}" type="pres">
      <dgm:prSet presAssocID="{5B8D85D9-F0C3-4F70-9118-2AD6856832CC}" presName="linearFlow" presStyleCnt="0">
        <dgm:presLayoutVars>
          <dgm:dir/>
          <dgm:resizeHandles val="exact"/>
        </dgm:presLayoutVars>
      </dgm:prSet>
      <dgm:spPr/>
    </dgm:pt>
    <dgm:pt modelId="{70D4EDD7-EC82-467C-B0F1-0A5FDA5932F0}" type="pres">
      <dgm:prSet presAssocID="{0BC76CB3-74B5-4ED6-8642-78B65A0B0594}" presName="composite" presStyleCnt="0"/>
      <dgm:spPr/>
    </dgm:pt>
    <dgm:pt modelId="{498FF072-0FAC-402A-93F8-7625536173C7}" type="pres">
      <dgm:prSet presAssocID="{0BC76CB3-74B5-4ED6-8642-78B65A0B0594}" presName="imgShp" presStyleLbl="fgImgPlace1" presStyleIdx="0" presStyleCnt="3"/>
      <dgm:spPr>
        <a:blipFill rotWithShape="0">
          <a:blip xmlns:r="http://schemas.openxmlformats.org/officeDocument/2006/relationships" r:embed="rId1"/>
          <a:stretch>
            <a:fillRect/>
          </a:stretch>
        </a:blipFill>
      </dgm:spPr>
    </dgm:pt>
    <dgm:pt modelId="{33BEB458-8AF0-4575-A98B-00DE1CCA73AB}" type="pres">
      <dgm:prSet presAssocID="{0BC76CB3-74B5-4ED6-8642-78B65A0B0594}" presName="txShp" presStyleLbl="node1" presStyleIdx="0" presStyleCnt="3">
        <dgm:presLayoutVars>
          <dgm:bulletEnabled val="1"/>
        </dgm:presLayoutVars>
      </dgm:prSet>
      <dgm:spPr/>
      <dgm:t>
        <a:bodyPr/>
        <a:lstStyle/>
        <a:p>
          <a:endParaRPr lang="en-US"/>
        </a:p>
      </dgm:t>
    </dgm:pt>
    <dgm:pt modelId="{EC55F57B-2093-48E3-905A-FF44A0C405FB}" type="pres">
      <dgm:prSet presAssocID="{B5E50A92-5726-4531-B244-9CE8C01361C7}" presName="spacing" presStyleCnt="0"/>
      <dgm:spPr/>
    </dgm:pt>
    <dgm:pt modelId="{9F973A2F-951B-44EB-8232-4F9EF0C8F98D}" type="pres">
      <dgm:prSet presAssocID="{D0062962-973C-4093-A84C-B1CEE6C97B85}" presName="composite" presStyleCnt="0"/>
      <dgm:spPr/>
    </dgm:pt>
    <dgm:pt modelId="{3A21C416-3629-432E-984B-74E516DF19FE}" type="pres">
      <dgm:prSet presAssocID="{D0062962-973C-4093-A84C-B1CEE6C97B85}" presName="imgShp" presStyleLbl="fgImgPlace1" presStyleIdx="1" presStyleCnt="3"/>
      <dgm:spPr>
        <a:blipFill rotWithShape="0">
          <a:blip xmlns:r="http://schemas.openxmlformats.org/officeDocument/2006/relationships" r:embed="rId1"/>
          <a:stretch>
            <a:fillRect/>
          </a:stretch>
        </a:blipFill>
      </dgm:spPr>
    </dgm:pt>
    <dgm:pt modelId="{8CDFB5CB-48A9-4299-9F83-57D3A91F28BD}" type="pres">
      <dgm:prSet presAssocID="{D0062962-973C-4093-A84C-B1CEE6C97B85}" presName="txShp" presStyleLbl="node1" presStyleIdx="1" presStyleCnt="3" custLinFactNeighborX="-194" custLinFactNeighborY="495">
        <dgm:presLayoutVars>
          <dgm:bulletEnabled val="1"/>
        </dgm:presLayoutVars>
      </dgm:prSet>
      <dgm:spPr/>
      <dgm:t>
        <a:bodyPr/>
        <a:lstStyle/>
        <a:p>
          <a:endParaRPr lang="en-US"/>
        </a:p>
      </dgm:t>
    </dgm:pt>
    <dgm:pt modelId="{DA2A3523-A2EF-41E4-8FF7-C891496E3530}" type="pres">
      <dgm:prSet presAssocID="{D4572987-1466-4688-94D2-D5D640B9D76E}" presName="spacing" presStyleCnt="0"/>
      <dgm:spPr/>
    </dgm:pt>
    <dgm:pt modelId="{BA0A4414-6364-456D-A9C2-E8BDB128F49C}" type="pres">
      <dgm:prSet presAssocID="{DA125F6D-8630-428D-8749-EE50F317FC41}" presName="composite" presStyleCnt="0"/>
      <dgm:spPr/>
    </dgm:pt>
    <dgm:pt modelId="{936F6E50-02C7-4264-86B8-A572BE1AE2FC}" type="pres">
      <dgm:prSet presAssocID="{DA125F6D-8630-428D-8749-EE50F317FC41}" presName="imgShp" presStyleLbl="fgImgPlace1" presStyleIdx="2" presStyleCnt="3"/>
      <dgm:spPr>
        <a:blipFill rotWithShape="0">
          <a:blip xmlns:r="http://schemas.openxmlformats.org/officeDocument/2006/relationships" r:embed="rId1"/>
          <a:stretch>
            <a:fillRect/>
          </a:stretch>
        </a:blipFill>
      </dgm:spPr>
    </dgm:pt>
    <dgm:pt modelId="{E3F15E5F-B353-45D5-9DD1-B7198506B594}" type="pres">
      <dgm:prSet presAssocID="{DA125F6D-8630-428D-8749-EE50F317FC41}" presName="txShp" presStyleLbl="node1" presStyleIdx="2" presStyleCnt="3">
        <dgm:presLayoutVars>
          <dgm:bulletEnabled val="1"/>
        </dgm:presLayoutVars>
      </dgm:prSet>
      <dgm:spPr/>
      <dgm:t>
        <a:bodyPr/>
        <a:lstStyle/>
        <a:p>
          <a:endParaRPr lang="en-US"/>
        </a:p>
      </dgm:t>
    </dgm:pt>
  </dgm:ptLst>
  <dgm:cxnLst>
    <dgm:cxn modelId="{5FADD110-2CA0-4AE5-8D36-25F38732B741}" srcId="{5B8D85D9-F0C3-4F70-9118-2AD6856832CC}" destId="{0BC76CB3-74B5-4ED6-8642-78B65A0B0594}" srcOrd="0" destOrd="0" parTransId="{1A70727C-7285-47F2-BAFD-E5A747CBFC4B}" sibTransId="{B5E50A92-5726-4531-B244-9CE8C01361C7}"/>
    <dgm:cxn modelId="{8AE500F7-6B5D-47D3-8EA7-EEB97E34B365}" srcId="{5B8D85D9-F0C3-4F70-9118-2AD6856832CC}" destId="{D0062962-973C-4093-A84C-B1CEE6C97B85}" srcOrd="1" destOrd="0" parTransId="{D2FE00D0-8944-478F-9D63-FEB5D9BA0511}" sibTransId="{D4572987-1466-4688-94D2-D5D640B9D76E}"/>
    <dgm:cxn modelId="{5CA35A9E-B795-41CC-B589-0BF8B3BAE1DC}" srcId="{5B8D85D9-F0C3-4F70-9118-2AD6856832CC}" destId="{DA125F6D-8630-428D-8749-EE50F317FC41}" srcOrd="2" destOrd="0" parTransId="{62B54F67-7A73-456C-A6DD-7EB17C9CB6A5}" sibTransId="{0D9BD6F8-756C-48A3-9FE1-153D53021255}"/>
    <dgm:cxn modelId="{119DE041-41DB-44F9-818E-5362645789CA}" type="presOf" srcId="{DA125F6D-8630-428D-8749-EE50F317FC41}" destId="{E3F15E5F-B353-45D5-9DD1-B7198506B594}" srcOrd="0" destOrd="0" presId="urn:microsoft.com/office/officeart/2005/8/layout/vList3"/>
    <dgm:cxn modelId="{2FE685BA-D576-411E-BD59-68DCA2F1431F}" type="presOf" srcId="{5B8D85D9-F0C3-4F70-9118-2AD6856832CC}" destId="{DE63842A-3347-42F9-B653-8B0ABCDEB317}" srcOrd="0" destOrd="0" presId="urn:microsoft.com/office/officeart/2005/8/layout/vList3"/>
    <dgm:cxn modelId="{0715FDD3-4BC4-4D0D-84A9-0BE7D3CC3703}" type="presOf" srcId="{0BC76CB3-74B5-4ED6-8642-78B65A0B0594}" destId="{33BEB458-8AF0-4575-A98B-00DE1CCA73AB}" srcOrd="0" destOrd="0" presId="urn:microsoft.com/office/officeart/2005/8/layout/vList3"/>
    <dgm:cxn modelId="{049865D5-8632-4DA8-93A4-87A6E1E7109E}" type="presOf" srcId="{D0062962-973C-4093-A84C-B1CEE6C97B85}" destId="{8CDFB5CB-48A9-4299-9F83-57D3A91F28BD}" srcOrd="0" destOrd="0" presId="urn:microsoft.com/office/officeart/2005/8/layout/vList3"/>
    <dgm:cxn modelId="{DB751D0B-BC96-4AFB-9CAD-5C12A2660260}" type="presParOf" srcId="{DE63842A-3347-42F9-B653-8B0ABCDEB317}" destId="{70D4EDD7-EC82-467C-B0F1-0A5FDA5932F0}" srcOrd="0" destOrd="0" presId="urn:microsoft.com/office/officeart/2005/8/layout/vList3"/>
    <dgm:cxn modelId="{79A5518A-BE47-4CE4-89CF-C9492BE2ED46}" type="presParOf" srcId="{70D4EDD7-EC82-467C-B0F1-0A5FDA5932F0}" destId="{498FF072-0FAC-402A-93F8-7625536173C7}" srcOrd="0" destOrd="0" presId="urn:microsoft.com/office/officeart/2005/8/layout/vList3"/>
    <dgm:cxn modelId="{41C89D8A-DC77-453B-A347-76AC948C5997}" type="presParOf" srcId="{70D4EDD7-EC82-467C-B0F1-0A5FDA5932F0}" destId="{33BEB458-8AF0-4575-A98B-00DE1CCA73AB}" srcOrd="1" destOrd="0" presId="urn:microsoft.com/office/officeart/2005/8/layout/vList3"/>
    <dgm:cxn modelId="{039D64D4-BDA3-41DA-8671-096F30C7FA3E}" type="presParOf" srcId="{DE63842A-3347-42F9-B653-8B0ABCDEB317}" destId="{EC55F57B-2093-48E3-905A-FF44A0C405FB}" srcOrd="1" destOrd="0" presId="urn:microsoft.com/office/officeart/2005/8/layout/vList3"/>
    <dgm:cxn modelId="{485EB909-6552-490D-95D5-6AA54CCFB536}" type="presParOf" srcId="{DE63842A-3347-42F9-B653-8B0ABCDEB317}" destId="{9F973A2F-951B-44EB-8232-4F9EF0C8F98D}" srcOrd="2" destOrd="0" presId="urn:microsoft.com/office/officeart/2005/8/layout/vList3"/>
    <dgm:cxn modelId="{EEF62170-EE70-4DBA-BC25-B4AAACABAF16}" type="presParOf" srcId="{9F973A2F-951B-44EB-8232-4F9EF0C8F98D}" destId="{3A21C416-3629-432E-984B-74E516DF19FE}" srcOrd="0" destOrd="0" presId="urn:microsoft.com/office/officeart/2005/8/layout/vList3"/>
    <dgm:cxn modelId="{C60D2682-AA32-4A0C-87A6-37E2037F08D1}" type="presParOf" srcId="{9F973A2F-951B-44EB-8232-4F9EF0C8F98D}" destId="{8CDFB5CB-48A9-4299-9F83-57D3A91F28BD}" srcOrd="1" destOrd="0" presId="urn:microsoft.com/office/officeart/2005/8/layout/vList3"/>
    <dgm:cxn modelId="{EBA7CC90-F218-4E37-9AC1-D4299C3ABAD0}" type="presParOf" srcId="{DE63842A-3347-42F9-B653-8B0ABCDEB317}" destId="{DA2A3523-A2EF-41E4-8FF7-C891496E3530}" srcOrd="3" destOrd="0" presId="urn:microsoft.com/office/officeart/2005/8/layout/vList3"/>
    <dgm:cxn modelId="{6E437FEF-2673-4C0B-B4C3-20611ED9C68E}" type="presParOf" srcId="{DE63842A-3347-42F9-B653-8B0ABCDEB317}" destId="{BA0A4414-6364-456D-A9C2-E8BDB128F49C}" srcOrd="4" destOrd="0" presId="urn:microsoft.com/office/officeart/2005/8/layout/vList3"/>
    <dgm:cxn modelId="{B4E2EC0A-1071-40B5-97A5-B67B26D1C432}" type="presParOf" srcId="{BA0A4414-6364-456D-A9C2-E8BDB128F49C}" destId="{936F6E50-02C7-4264-86B8-A572BE1AE2FC}" srcOrd="0" destOrd="0" presId="urn:microsoft.com/office/officeart/2005/8/layout/vList3"/>
    <dgm:cxn modelId="{51BFC43D-E6FF-4078-B548-476653EC5C19}" type="presParOf" srcId="{BA0A4414-6364-456D-A9C2-E8BDB128F49C}" destId="{E3F15E5F-B353-45D5-9DD1-B7198506B594}" srcOrd="1" destOrd="0" presId="urn:microsoft.com/office/officeart/2005/8/layout/v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BEB458-8AF0-4575-A98B-00DE1CCA73AB}">
      <dsp:nvSpPr>
        <dsp:cNvPr id="0" name=""/>
        <dsp:cNvSpPr/>
      </dsp:nvSpPr>
      <dsp:spPr>
        <a:xfrm rot="10800000">
          <a:off x="1528873" y="300"/>
          <a:ext cx="5371338" cy="703770"/>
        </a:xfrm>
        <a:prstGeom prst="homePlate">
          <a:avLst/>
        </a:prstGeom>
        <a:solidFill>
          <a:srgbClr val="4F81BD">
            <a:alpha val="76863"/>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343" tIns="76200" rIns="142240" bIns="76200" numCol="1" spcCol="1270" anchor="ctr" anchorCtr="0">
          <a:noAutofit/>
        </a:bodyPr>
        <a:lstStyle/>
        <a:p>
          <a:pPr lvl="0" algn="ctr" defTabSz="88900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latin typeface="Calibri" pitchFamily="34" charset="0"/>
            </a:rPr>
            <a:t>Leader, Soldier, Civilian Development</a:t>
          </a:r>
          <a:endParaRPr lang="en-US" sz="2000" kern="1200" dirty="0">
            <a:effectLst>
              <a:outerShdw blurRad="38100" dist="38100" dir="2700000" algn="tl">
                <a:srgbClr val="000000">
                  <a:alpha val="43137"/>
                </a:srgbClr>
              </a:outerShdw>
            </a:effectLst>
          </a:endParaRPr>
        </a:p>
      </dsp:txBody>
      <dsp:txXfrm rot="10800000">
        <a:off x="1528873" y="300"/>
        <a:ext cx="5371338" cy="703770"/>
      </dsp:txXfrm>
    </dsp:sp>
    <dsp:sp modelId="{498FF072-0FAC-402A-93F8-7625536173C7}">
      <dsp:nvSpPr>
        <dsp:cNvPr id="0" name=""/>
        <dsp:cNvSpPr/>
      </dsp:nvSpPr>
      <dsp:spPr>
        <a:xfrm>
          <a:off x="1176988" y="300"/>
          <a:ext cx="703770" cy="703770"/>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DFB5CB-48A9-4299-9F83-57D3A91F28BD}">
      <dsp:nvSpPr>
        <dsp:cNvPr id="0" name=""/>
        <dsp:cNvSpPr/>
      </dsp:nvSpPr>
      <dsp:spPr>
        <a:xfrm rot="10800000">
          <a:off x="1518453" y="883498"/>
          <a:ext cx="5371338" cy="703770"/>
        </a:xfrm>
        <a:prstGeom prst="homePlate">
          <a:avLst/>
        </a:prstGeom>
        <a:solidFill>
          <a:srgbClr val="4F81BD">
            <a:alpha val="76863"/>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343" tIns="68580" rIns="128016" bIns="68580" numCol="1" spcCol="1270" anchor="ctr" anchorCtr="0">
          <a:noAutofit/>
        </a:bodyPr>
        <a:lstStyle/>
        <a:p>
          <a:pPr lvl="0" algn="ctr" defTabSz="800100">
            <a:lnSpc>
              <a:spcPct val="90000"/>
            </a:lnSpc>
            <a:spcBef>
              <a:spcPct val="0"/>
            </a:spcBef>
            <a:spcAft>
              <a:spcPct val="35000"/>
            </a:spcAft>
          </a:pPr>
          <a:r>
            <a:rPr lang="en-US" sz="1800" b="1" kern="1200" dirty="0" smtClean="0">
              <a:effectLst>
                <a:outerShdw blurRad="38100" dist="38100" dir="2700000" algn="tl">
                  <a:srgbClr val="000000">
                    <a:alpha val="43137"/>
                  </a:srgbClr>
                </a:outerShdw>
              </a:effectLst>
              <a:latin typeface="Calibri" pitchFamily="34" charset="0"/>
            </a:rPr>
            <a:t>Understand Future Maneuver and Affects On Doctrine, Concepts, Design, &amp; Material Solutions</a:t>
          </a:r>
          <a:endParaRPr lang="en-US" sz="1800" b="1" kern="1200" dirty="0">
            <a:effectLst>
              <a:outerShdw blurRad="38100" dist="38100" dir="2700000" algn="tl">
                <a:srgbClr val="000000">
                  <a:alpha val="43137"/>
                </a:srgbClr>
              </a:outerShdw>
            </a:effectLst>
            <a:latin typeface="Calibri" pitchFamily="34" charset="0"/>
          </a:endParaRPr>
        </a:p>
      </dsp:txBody>
      <dsp:txXfrm rot="10800000">
        <a:off x="1518453" y="883498"/>
        <a:ext cx="5371338" cy="703770"/>
      </dsp:txXfrm>
    </dsp:sp>
    <dsp:sp modelId="{3A21C416-3629-432E-984B-74E516DF19FE}">
      <dsp:nvSpPr>
        <dsp:cNvPr id="0" name=""/>
        <dsp:cNvSpPr/>
      </dsp:nvSpPr>
      <dsp:spPr>
        <a:xfrm>
          <a:off x="1176988" y="880014"/>
          <a:ext cx="703770" cy="703770"/>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3F15E5F-B353-45D5-9DD1-B7198506B594}">
      <dsp:nvSpPr>
        <dsp:cNvPr id="0" name=""/>
        <dsp:cNvSpPr/>
      </dsp:nvSpPr>
      <dsp:spPr>
        <a:xfrm rot="10800000">
          <a:off x="1528873" y="1759728"/>
          <a:ext cx="5371338" cy="703770"/>
        </a:xfrm>
        <a:prstGeom prst="homePlate">
          <a:avLst/>
        </a:prstGeom>
        <a:solidFill>
          <a:srgbClr val="4F81BD">
            <a:alpha val="76863"/>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0343" tIns="76200" rIns="142240" bIns="76200" numCol="1" spcCol="1270" anchor="ctr" anchorCtr="0">
          <a:noAutofit/>
        </a:bodyPr>
        <a:lstStyle/>
        <a:p>
          <a:pPr lvl="0" algn="ctr" defTabSz="88900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latin typeface="Calibri" pitchFamily="34" charset="0"/>
            </a:rPr>
            <a:t>Care of Our Soldiers, Families, &amp; Outreach to the Community</a:t>
          </a:r>
          <a:endParaRPr lang="en-US" sz="2000" b="1" kern="1200" dirty="0">
            <a:effectLst>
              <a:outerShdw blurRad="38100" dist="38100" dir="2700000" algn="tl">
                <a:srgbClr val="000000">
                  <a:alpha val="43137"/>
                </a:srgbClr>
              </a:outerShdw>
            </a:effectLst>
            <a:latin typeface="Calibri" pitchFamily="34" charset="0"/>
          </a:endParaRPr>
        </a:p>
      </dsp:txBody>
      <dsp:txXfrm rot="10800000">
        <a:off x="1528873" y="1759728"/>
        <a:ext cx="5371338" cy="703770"/>
      </dsp:txXfrm>
    </dsp:sp>
    <dsp:sp modelId="{936F6E50-02C7-4264-86B8-A572BE1AE2FC}">
      <dsp:nvSpPr>
        <dsp:cNvPr id="0" name=""/>
        <dsp:cNvSpPr/>
      </dsp:nvSpPr>
      <dsp:spPr>
        <a:xfrm>
          <a:off x="1176988" y="1759728"/>
          <a:ext cx="703770" cy="703770"/>
        </a:xfrm>
        <a:prstGeom prst="ellipse">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C917A2A-0746-4C8B-844B-91E2DDD6FE31}" type="datetimeFigureOut">
              <a:rPr lang="en-US" smtClean="0"/>
              <a:pPr/>
              <a:t>11/17/2014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6812D13-EB58-4C2A-B952-56CEA31DB7F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981F8784-CB69-4AB3-88A9-FD1880C4EA5D}" type="datetimeFigureOut">
              <a:rPr lang="en-US" smtClean="0"/>
              <a:pPr/>
              <a:t>11/17/2014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16B132E-C705-447B-8593-0EC50CD7E30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B4B563-F555-4BEA-B8A6-FCE193B5512D}" type="datetimeFigureOut">
              <a:rPr lang="en-US" smtClean="0"/>
              <a:pPr/>
              <a:t>11/17/2014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8B4B563-F555-4BEA-B8A6-FCE193B5512D}" type="datetimeFigureOut">
              <a:rPr lang="en-US" smtClean="0"/>
              <a:pPr/>
              <a:t>11/17/2014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8B4B563-F555-4BEA-B8A6-FCE193B5512D}" type="datetimeFigureOut">
              <a:rPr lang="en-US" smtClean="0"/>
              <a:pPr/>
              <a:t>11/17/2014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8B4B563-F555-4BEA-B8A6-FCE193B5512D}" type="datetimeFigureOut">
              <a:rPr lang="en-US" smtClean="0"/>
              <a:pPr/>
              <a:t>11/17/2014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8B4B563-F555-4BEA-B8A6-FCE193B5512D}" type="datetimeFigureOut">
              <a:rPr lang="en-US" smtClean="0"/>
              <a:pPr/>
              <a:t>11/17/2014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4D6ECCAB-F0A2-4F4D-829C-604100E1B06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8382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6ECCAB-F0A2-4F4D-829C-604100E1B06F}" type="slidenum">
              <a:rPr lang="en-US" smtClean="0"/>
              <a:pPr/>
              <a:t>‹#›</a:t>
            </a:fld>
            <a:endParaRPr lang="en-US"/>
          </a:p>
        </p:txBody>
      </p:sp>
      <p:pic>
        <p:nvPicPr>
          <p:cNvPr id="8" name="Picture 7" descr="Army logo.jpg"/>
          <p:cNvPicPr>
            <a:picLocks noChangeAspect="1"/>
          </p:cNvPicPr>
          <p:nvPr userDrawn="1"/>
        </p:nvPicPr>
        <p:blipFill>
          <a:blip r:embed="rId13" cstate="screen"/>
          <a:stretch>
            <a:fillRect/>
          </a:stretch>
        </p:blipFill>
        <p:spPr>
          <a:xfrm>
            <a:off x="48527" y="1"/>
            <a:ext cx="555008" cy="713097"/>
          </a:xfrm>
          <a:prstGeom prst="rect">
            <a:avLst/>
          </a:prstGeom>
        </p:spPr>
      </p:pic>
      <p:grpSp>
        <p:nvGrpSpPr>
          <p:cNvPr id="9" name="Group 10"/>
          <p:cNvGrpSpPr/>
          <p:nvPr userDrawn="1"/>
        </p:nvGrpSpPr>
        <p:grpSpPr>
          <a:xfrm>
            <a:off x="8293833" y="9160"/>
            <a:ext cx="787054" cy="681530"/>
            <a:chOff x="8818284" y="9526"/>
            <a:chExt cx="850046" cy="708823"/>
          </a:xfrm>
        </p:grpSpPr>
        <p:pic>
          <p:nvPicPr>
            <p:cNvPr id="10" name="Picture 9" descr="TRADOC Patch.png"/>
            <p:cNvPicPr>
              <a:picLocks noChangeAspect="1"/>
            </p:cNvPicPr>
            <p:nvPr userDrawn="1"/>
          </p:nvPicPr>
          <p:blipFill>
            <a:blip r:embed="rId14" cstate="screen"/>
            <a:stretch>
              <a:fillRect/>
            </a:stretch>
          </p:blipFill>
          <p:spPr>
            <a:xfrm>
              <a:off x="8818284" y="157485"/>
              <a:ext cx="591977" cy="560864"/>
            </a:xfrm>
            <a:prstGeom prst="rect">
              <a:avLst/>
            </a:prstGeom>
          </p:spPr>
        </p:pic>
        <p:pic>
          <p:nvPicPr>
            <p:cNvPr id="11" name="Picture 2" descr="C:\Users\Bryon.bonnell\Desktop\MCOE Logo- Drum.jpg"/>
            <p:cNvPicPr>
              <a:picLocks noChangeAspect="1" noChangeArrowheads="1"/>
            </p:cNvPicPr>
            <p:nvPr userDrawn="1"/>
          </p:nvPicPr>
          <p:blipFill>
            <a:blip r:embed="rId15" cstate="screen">
              <a:clrChange>
                <a:clrFrom>
                  <a:srgbClr val="FFFFFF"/>
                </a:clrFrom>
                <a:clrTo>
                  <a:srgbClr val="FFFFFF">
                    <a:alpha val="0"/>
                  </a:srgbClr>
                </a:clrTo>
              </a:clrChange>
            </a:blip>
            <a:srcRect/>
            <a:stretch>
              <a:fillRect/>
            </a:stretch>
          </p:blipFill>
          <p:spPr bwMode="auto">
            <a:xfrm>
              <a:off x="9052719" y="9526"/>
              <a:ext cx="615611" cy="594875"/>
            </a:xfrm>
            <a:prstGeom prst="rect">
              <a:avLst/>
            </a:prstGeom>
            <a:noFill/>
            <a:ln w="9525">
              <a:noFill/>
              <a:miter lim="800000"/>
              <a:headEnd/>
              <a:tailEnd/>
            </a:ln>
          </p:spPr>
        </p:pic>
      </p:grpSp>
      <p:grpSp>
        <p:nvGrpSpPr>
          <p:cNvPr id="12" name="Group 16"/>
          <p:cNvGrpSpPr/>
          <p:nvPr userDrawn="1"/>
        </p:nvGrpSpPr>
        <p:grpSpPr>
          <a:xfrm>
            <a:off x="0" y="790545"/>
            <a:ext cx="9144000" cy="200055"/>
            <a:chOff x="0" y="1021687"/>
            <a:chExt cx="9144000" cy="200055"/>
          </a:xfrm>
        </p:grpSpPr>
        <p:sp>
          <p:nvSpPr>
            <p:cNvPr id="13" name="Line 8"/>
            <p:cNvSpPr>
              <a:spLocks noChangeShapeType="1"/>
            </p:cNvSpPr>
            <p:nvPr/>
          </p:nvSpPr>
          <p:spPr bwMode="auto">
            <a:xfrm>
              <a:off x="0" y="1143000"/>
              <a:ext cx="9144000" cy="0"/>
            </a:xfrm>
            <a:prstGeom prst="line">
              <a:avLst/>
            </a:prstGeom>
            <a:noFill/>
            <a:ln w="76200">
              <a:solidFill>
                <a:srgbClr val="164592"/>
              </a:solidFill>
              <a:round/>
              <a:headEnd/>
              <a:tailEnd/>
            </a:ln>
            <a:effectLst/>
          </p:spPr>
          <p:txBody>
            <a:bodyPr/>
            <a:lstStyle/>
            <a:p>
              <a:pPr algn="r">
                <a:defRPr/>
              </a:pPr>
              <a:endParaRPr lang="en-US" sz="1900" dirty="0">
                <a:solidFill>
                  <a:srgbClr val="000000"/>
                </a:solidFill>
                <a:latin typeface="Arial" charset="0"/>
                <a:cs typeface="+mn-cs"/>
              </a:endParaRPr>
            </a:p>
          </p:txBody>
        </p:sp>
        <p:sp>
          <p:nvSpPr>
            <p:cNvPr id="14" name="Rectangle 13"/>
            <p:cNvSpPr>
              <a:spLocks noChangeArrowheads="1"/>
            </p:cNvSpPr>
            <p:nvPr/>
          </p:nvSpPr>
          <p:spPr bwMode="auto">
            <a:xfrm>
              <a:off x="6858000" y="1021687"/>
              <a:ext cx="1981200" cy="200055"/>
            </a:xfrm>
            <a:prstGeom prst="rect">
              <a:avLst/>
            </a:prstGeom>
            <a:solidFill>
              <a:schemeClr val="bg1"/>
            </a:solidFill>
            <a:ln w="9525">
              <a:noFill/>
              <a:miter lim="800000"/>
              <a:headEnd/>
              <a:tailEnd/>
            </a:ln>
          </p:spPr>
          <p:txBody>
            <a:bodyPr wrap="square" lIns="0" tIns="0" rIns="0" bIns="0">
              <a:spAutoFit/>
            </a:bodyPr>
            <a:lstStyle/>
            <a:p>
              <a:pPr>
                <a:defRPr/>
              </a:pPr>
              <a:r>
                <a:rPr lang="en-US" sz="1300" b="1" i="1" dirty="0">
                  <a:solidFill>
                    <a:srgbClr val="000000"/>
                  </a:solidFill>
                  <a:latin typeface="Arial" charset="0"/>
                  <a:cs typeface="+mn-cs"/>
                </a:rPr>
                <a:t>  </a:t>
              </a:r>
              <a:r>
                <a:rPr lang="en-US" sz="900" b="1" i="1" dirty="0">
                  <a:solidFill>
                    <a:srgbClr val="000000"/>
                  </a:solidFill>
                  <a:latin typeface="Arial" charset="0"/>
                  <a:cs typeface="+mn-cs"/>
                </a:rPr>
                <a:t>Fort Benning, Home of the MCoE </a:t>
              </a:r>
              <a:endParaRPr lang="en-US" sz="900" dirty="0">
                <a:solidFill>
                  <a:srgbClr val="000000"/>
                </a:solidFill>
                <a:latin typeface="Arial" charset="0"/>
                <a:cs typeface="+mn-cs"/>
              </a:endParaRPr>
            </a:p>
          </p:txBody>
        </p:sp>
      </p:grpSp>
      <p:sp>
        <p:nvSpPr>
          <p:cNvPr id="15" name="Text Box 14"/>
          <p:cNvSpPr txBox="1">
            <a:spLocks noChangeArrowheads="1"/>
          </p:cNvSpPr>
          <p:nvPr userDrawn="1"/>
        </p:nvSpPr>
        <p:spPr bwMode="auto">
          <a:xfrm>
            <a:off x="-16128" y="6629400"/>
            <a:ext cx="9160128" cy="236630"/>
          </a:xfrm>
          <a:prstGeom prst="rect">
            <a:avLst/>
          </a:prstGeom>
          <a:noFill/>
          <a:ln w="9525">
            <a:noFill/>
            <a:miter lim="800000"/>
            <a:headEnd/>
            <a:tailEnd/>
          </a:ln>
          <a:effectLst/>
        </p:spPr>
        <p:txBody>
          <a:bodyPr wrap="square" lIns="97182" tIns="48591" rIns="97182" bIns="48591">
            <a:spAutoFit/>
          </a:bodyPr>
          <a:lstStyle/>
          <a:p>
            <a:pPr eaLnBrk="0" hangingPunct="0">
              <a:defRPr/>
            </a:pPr>
            <a:r>
              <a:rPr lang="en-US" sz="900" b="1" i="1" dirty="0">
                <a:solidFill>
                  <a:srgbClr val="000000"/>
                </a:solidFill>
                <a:latin typeface="Arial" pitchFamily="34" charset="0"/>
                <a:cs typeface="Arial" pitchFamily="34" charset="0"/>
              </a:rPr>
              <a:t>Maneuver Center of Excellence - Team of Soldiers, Families, and Civilians </a:t>
            </a:r>
            <a:r>
              <a:rPr lang="en-US" sz="900" b="1" i="1" dirty="0" smtClean="0">
                <a:solidFill>
                  <a:srgbClr val="000000"/>
                </a:solidFill>
                <a:latin typeface="Arial" pitchFamily="34" charset="0"/>
                <a:cs typeface="Arial" pitchFamily="34" charset="0"/>
              </a:rPr>
              <a:t>from </a:t>
            </a:r>
            <a:r>
              <a:rPr lang="en-US" sz="900" b="1" i="1" dirty="0">
                <a:solidFill>
                  <a:srgbClr val="000000"/>
                </a:solidFill>
                <a:latin typeface="Arial" pitchFamily="34" charset="0"/>
                <a:cs typeface="Arial" pitchFamily="34" charset="0"/>
              </a:rPr>
              <a:t>the Best Army in the World</a:t>
            </a:r>
            <a:r>
              <a:rPr lang="en-US" sz="900" b="1" i="1" dirty="0" smtClean="0">
                <a:solidFill>
                  <a:srgbClr val="000000"/>
                </a:solidFill>
                <a:latin typeface="Arial" pitchFamily="34" charset="0"/>
                <a:cs typeface="Arial" pitchFamily="34" charset="0"/>
              </a:rPr>
              <a:t>!                           </a:t>
            </a:r>
            <a:endParaRPr lang="en-US" sz="900" b="1" i="1" dirty="0">
              <a:solidFill>
                <a:srgbClr val="000000"/>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I:\CIG\Pictures\695150887_5n4kM-L.jpg"/>
          <p:cNvPicPr>
            <a:picLocks noChangeAspect="1" noChangeArrowheads="1"/>
          </p:cNvPicPr>
          <p:nvPr/>
        </p:nvPicPr>
        <p:blipFill>
          <a:blip r:embed="rId2" cstate="print"/>
          <a:srcRect t="20005"/>
          <a:stretch>
            <a:fillRect/>
          </a:stretch>
        </p:blipFill>
        <p:spPr bwMode="auto">
          <a:xfrm>
            <a:off x="0" y="0"/>
            <a:ext cx="9144000" cy="6629400"/>
          </a:xfrm>
          <a:prstGeom prst="rect">
            <a:avLst/>
          </a:prstGeom>
          <a:noFill/>
        </p:spPr>
      </p:pic>
      <p:sp>
        <p:nvSpPr>
          <p:cNvPr id="11" name="Rectangle 10"/>
          <p:cNvSpPr/>
          <p:nvPr/>
        </p:nvSpPr>
        <p:spPr>
          <a:xfrm>
            <a:off x="609600" y="4572000"/>
            <a:ext cx="5029200" cy="2057400"/>
          </a:xfrm>
          <a:prstGeom prst="rect">
            <a:avLst/>
          </a:prstGeom>
          <a:solidFill>
            <a:srgbClr val="FF3300">
              <a:alpha val="7686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3" name="Title 2"/>
          <p:cNvSpPr>
            <a:spLocks noGrp="1"/>
          </p:cNvSpPr>
          <p:nvPr>
            <p:ph type="title"/>
          </p:nvPr>
        </p:nvSpPr>
        <p:spPr>
          <a:xfrm>
            <a:off x="0" y="228600"/>
            <a:ext cx="9144000" cy="791425"/>
          </a:xfrm>
        </p:spPr>
        <p:txBody>
          <a:bodyPr>
            <a:normAutofit fontScale="90000"/>
          </a:bodyPr>
          <a:lstStyle/>
          <a:p>
            <a:r>
              <a:rPr lang="en-US" sz="4000" b="1" i="1" dirty="0" smtClean="0">
                <a:solidFill>
                  <a:srgbClr val="FFFF00"/>
                </a:solidFill>
                <a:effectLst>
                  <a:outerShdw blurRad="38100" dist="38100" dir="2700000" algn="tl">
                    <a:srgbClr val="000000">
                      <a:alpha val="43137"/>
                    </a:srgbClr>
                  </a:outerShdw>
                </a:effectLst>
                <a:latin typeface="Arial" pitchFamily="34" charset="0"/>
                <a:cs typeface="Arial" pitchFamily="34" charset="0"/>
              </a:rPr>
              <a:t>MCoE Priorities &amp; Focus Areas</a:t>
            </a:r>
            <a:r>
              <a:rPr lang="en-US" sz="3200" b="1" i="1" dirty="0" smtClean="0"/>
              <a:t/>
            </a:r>
            <a:br>
              <a:rPr lang="en-US" sz="3200" b="1" i="1" dirty="0" smtClean="0"/>
            </a:br>
            <a:endParaRPr lang="en-US" sz="3200" b="1" i="1" dirty="0">
              <a:solidFill>
                <a:srgbClr val="FF0000"/>
              </a:solidFill>
            </a:endParaRPr>
          </a:p>
        </p:txBody>
      </p:sp>
      <p:sp>
        <p:nvSpPr>
          <p:cNvPr id="10" name="TextBox 9"/>
          <p:cNvSpPr txBox="1"/>
          <p:nvPr/>
        </p:nvSpPr>
        <p:spPr>
          <a:xfrm>
            <a:off x="6096000" y="1058644"/>
            <a:ext cx="2819400" cy="5570756"/>
          </a:xfrm>
          <a:prstGeom prst="rect">
            <a:avLst/>
          </a:prstGeom>
          <a:solidFill>
            <a:srgbClr val="FFC000">
              <a:alpha val="76863"/>
            </a:srgb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000" b="1" i="1" dirty="0" smtClean="0">
                <a:effectLst>
                  <a:outerShdw blurRad="38100" dist="38100" dir="2700000" algn="tl">
                    <a:srgbClr val="000000">
                      <a:alpha val="43137"/>
                    </a:srgbClr>
                  </a:outerShdw>
                </a:effectLst>
                <a:latin typeface="Calibri" pitchFamily="34" charset="0"/>
                <a:ea typeface="Calibri"/>
                <a:cs typeface="Times New Roman"/>
              </a:rPr>
              <a:t>Focus Areas</a:t>
            </a:r>
          </a:p>
          <a:p>
            <a:pPr>
              <a:buFont typeface="Arial" pitchFamily="34" charset="0"/>
              <a:buChar char="•"/>
            </a:pPr>
            <a:r>
              <a:rPr lang="en-US" sz="1200" i="1" dirty="0" smtClean="0">
                <a:effectLst>
                  <a:outerShdw blurRad="38100" dist="38100" dir="2700000" algn="tl">
                    <a:srgbClr val="000000">
                      <a:alpha val="43137"/>
                    </a:srgbClr>
                  </a:outerShdw>
                </a:effectLst>
                <a:latin typeface="Calibri" pitchFamily="34" charset="0"/>
                <a:ea typeface="Calibri"/>
                <a:cs typeface="Times New Roman"/>
              </a:rPr>
              <a:t>   </a:t>
            </a:r>
            <a:r>
              <a:rPr lang="en-US" sz="1200" b="1" i="1" dirty="0" smtClean="0">
                <a:effectLst>
                  <a:outerShdw blurRad="38100" dist="38100" dir="2700000" algn="tl">
                    <a:srgbClr val="000000">
                      <a:alpha val="43137"/>
                    </a:srgbClr>
                  </a:outerShdw>
                </a:effectLst>
                <a:latin typeface="Calibri" pitchFamily="34" charset="0"/>
                <a:ea typeface="Calibri"/>
                <a:cs typeface="Times New Roman"/>
              </a:rPr>
              <a:t>Identify those fundamentals that our Soldiers and leaders must master, then ensure that we have the right instructors and resources in place to positively affect that outcome.  Must be done in close coordination with the operating force. This should also inform expected training outcomes.  </a:t>
            </a:r>
          </a:p>
          <a:p>
            <a:pPr>
              <a:buFont typeface="Arial" pitchFamily="34" charset="0"/>
              <a:buChar char="•"/>
            </a:pPr>
            <a:endParaRPr lang="en-US" sz="1200" b="1" i="1" dirty="0" smtClean="0">
              <a:effectLst>
                <a:outerShdw blurRad="38100" dist="38100" dir="2700000" algn="tl">
                  <a:srgbClr val="000000">
                    <a:alpha val="43137"/>
                  </a:srgbClr>
                </a:outerShdw>
              </a:effectLst>
              <a:latin typeface="Calibri" pitchFamily="34" charset="0"/>
              <a:ea typeface="Calibri"/>
              <a:cs typeface="Times New Roman"/>
            </a:endParaRPr>
          </a:p>
          <a:p>
            <a:pPr>
              <a:buFont typeface="Arial" pitchFamily="34" charset="0"/>
              <a:buChar char="•"/>
            </a:pPr>
            <a:r>
              <a:rPr lang="en-US" sz="1200" b="1" i="1" dirty="0" smtClean="0">
                <a:effectLst>
                  <a:outerShdw blurRad="38100" dist="38100" dir="2700000" algn="tl">
                    <a:srgbClr val="000000">
                      <a:alpha val="43137"/>
                    </a:srgbClr>
                  </a:outerShdw>
                </a:effectLst>
                <a:latin typeface="Calibri" pitchFamily="34" charset="0"/>
                <a:ea typeface="Calibri"/>
                <a:cs typeface="Times New Roman"/>
              </a:rPr>
              <a:t> Identify immediate initiatives to enhance the physical resiliency of our newly arrived Soldiers and leaders within the training population as well as the permanent party population. Look for the mid-term enhancements and begin working to resource.     </a:t>
            </a:r>
          </a:p>
          <a:p>
            <a:r>
              <a:rPr lang="en-US" sz="1200" b="1" i="1" dirty="0" smtClean="0">
                <a:effectLst>
                  <a:outerShdw blurRad="38100" dist="38100" dir="2700000" algn="tl">
                    <a:srgbClr val="000000">
                      <a:alpha val="43137"/>
                    </a:srgbClr>
                  </a:outerShdw>
                </a:effectLst>
                <a:latin typeface="Calibri" pitchFamily="34" charset="0"/>
                <a:ea typeface="Calibri"/>
                <a:cs typeface="Times New Roman"/>
              </a:rPr>
              <a:t> </a:t>
            </a:r>
          </a:p>
          <a:p>
            <a:pPr>
              <a:buFont typeface="Arial" pitchFamily="34" charset="0"/>
              <a:buChar char="•"/>
            </a:pPr>
            <a:r>
              <a:rPr lang="en-US" sz="1200" b="1" i="1" dirty="0" smtClean="0">
                <a:effectLst>
                  <a:outerShdw blurRad="38100" dist="38100" dir="2700000" algn="tl">
                    <a:srgbClr val="000000">
                      <a:alpha val="43137"/>
                    </a:srgbClr>
                  </a:outerShdw>
                </a:effectLst>
                <a:latin typeface="Calibri" pitchFamily="34" charset="0"/>
                <a:ea typeface="Calibri"/>
                <a:cs typeface="Times New Roman"/>
              </a:rPr>
              <a:t> Ensure our battle lab initiatives are  fully connected with the field and the requisite experts to ensure wide understanding of ongoing experimentation and applicability across the force.     </a:t>
            </a:r>
          </a:p>
          <a:p>
            <a:pPr>
              <a:buFont typeface="Arial" pitchFamily="34" charset="0"/>
              <a:buChar char="•"/>
            </a:pPr>
            <a:endParaRPr lang="en-US" sz="1200" b="1" i="1" dirty="0" smtClean="0">
              <a:effectLst>
                <a:outerShdw blurRad="38100" dist="38100" dir="2700000" algn="tl">
                  <a:srgbClr val="000000">
                    <a:alpha val="43137"/>
                  </a:srgbClr>
                </a:outerShdw>
              </a:effectLst>
              <a:latin typeface="Calibri" pitchFamily="34" charset="0"/>
              <a:ea typeface="Calibri"/>
              <a:cs typeface="Times New Roman"/>
            </a:endParaRPr>
          </a:p>
          <a:p>
            <a:pPr>
              <a:buFont typeface="Arial" pitchFamily="34" charset="0"/>
              <a:buChar char="•"/>
            </a:pPr>
            <a:r>
              <a:rPr lang="en-US" sz="1200" b="1" i="1" dirty="0" smtClean="0">
                <a:effectLst>
                  <a:outerShdw blurRad="38100" dist="38100" dir="2700000" algn="tl">
                    <a:srgbClr val="000000">
                      <a:alpha val="43137"/>
                    </a:srgbClr>
                  </a:outerShdw>
                </a:effectLst>
                <a:latin typeface="Calibri" pitchFamily="34" charset="0"/>
                <a:ea typeface="Calibri"/>
                <a:cs typeface="Times New Roman"/>
              </a:rPr>
              <a:t>  Be fully nested with AOC…and ensure we are able to adjust POI’s to meet the requirements of the </a:t>
            </a:r>
            <a:r>
              <a:rPr lang="en-US" sz="1200" b="1" dirty="0" smtClean="0">
                <a:effectLst>
                  <a:outerShdw blurRad="38100" dist="38100" dir="2700000" algn="tl">
                    <a:srgbClr val="000000">
                      <a:alpha val="43137"/>
                    </a:srgbClr>
                  </a:outerShdw>
                </a:effectLst>
                <a:latin typeface="Calibri" pitchFamily="34" charset="0"/>
                <a:ea typeface="Calibri"/>
                <a:cs typeface="Times New Roman"/>
              </a:rPr>
              <a:t>complex</a:t>
            </a:r>
            <a:r>
              <a:rPr lang="en-US" sz="1200" b="1" i="1" dirty="0" smtClean="0">
                <a:effectLst>
                  <a:outerShdw blurRad="38100" dist="38100" dir="2700000" algn="tl">
                    <a:srgbClr val="000000">
                      <a:alpha val="43137"/>
                    </a:srgbClr>
                  </a:outerShdw>
                </a:effectLst>
                <a:latin typeface="Calibri" pitchFamily="34" charset="0"/>
                <a:ea typeface="Calibri"/>
                <a:cs typeface="Times New Roman"/>
              </a:rPr>
              <a:t> battlefield.   </a:t>
            </a:r>
          </a:p>
          <a:p>
            <a:pPr>
              <a:buFont typeface="Arial" pitchFamily="34" charset="0"/>
              <a:buChar char="•"/>
            </a:pPr>
            <a:endParaRPr lang="en-US" sz="1200" i="1" dirty="0" smtClean="0">
              <a:latin typeface="Calibri" pitchFamily="34" charset="0"/>
              <a:ea typeface="Calibri"/>
              <a:cs typeface="Times New Roman"/>
            </a:endParaRPr>
          </a:p>
        </p:txBody>
      </p:sp>
      <p:graphicFrame>
        <p:nvGraphicFramePr>
          <p:cNvPr id="13" name="Diagram 12"/>
          <p:cNvGraphicFramePr/>
          <p:nvPr/>
        </p:nvGraphicFramePr>
        <p:xfrm>
          <a:off x="-990600" y="1574800"/>
          <a:ext cx="8077200" cy="246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1752600" y="990600"/>
            <a:ext cx="2940100" cy="523220"/>
          </a:xfrm>
          <a:prstGeom prst="rect">
            <a:avLst/>
          </a:prstGeom>
        </p:spPr>
        <p:txBody>
          <a:bodyPr wrap="none">
            <a:spAutoFit/>
          </a:bodyPr>
          <a:lstStyle/>
          <a:p>
            <a:r>
              <a:rPr lang="en-US" sz="2800" b="1" i="1" dirty="0" smtClean="0">
                <a:solidFill>
                  <a:srgbClr val="FF0000"/>
                </a:solidFill>
                <a:effectLst>
                  <a:outerShdw blurRad="38100" dist="38100" dir="2700000" algn="tl">
                    <a:srgbClr val="000000">
                      <a:alpha val="43137"/>
                    </a:srgbClr>
                  </a:outerShdw>
                </a:effectLst>
                <a:latin typeface="Calibri" pitchFamily="34" charset="0"/>
              </a:rPr>
              <a:t>Enduring Priorities</a:t>
            </a:r>
            <a:endParaRPr lang="en-US" sz="2400" dirty="0">
              <a:solidFill>
                <a:srgbClr val="FF0000"/>
              </a:solidFill>
              <a:effectLst>
                <a:outerShdw blurRad="38100" dist="38100" dir="2700000" algn="tl">
                  <a:srgbClr val="000000">
                    <a:alpha val="43137"/>
                  </a:srgbClr>
                </a:outerShdw>
              </a:effectLst>
              <a:latin typeface="Calibri" pitchFamily="34" charset="0"/>
            </a:endParaRPr>
          </a:p>
        </p:txBody>
      </p:sp>
      <p:sp>
        <p:nvSpPr>
          <p:cNvPr id="8" name="TextBox 7"/>
          <p:cNvSpPr txBox="1"/>
          <p:nvPr/>
        </p:nvSpPr>
        <p:spPr>
          <a:xfrm>
            <a:off x="228600" y="4572000"/>
            <a:ext cx="5334000" cy="2185214"/>
          </a:xfrm>
          <a:prstGeom prst="rect">
            <a:avLst/>
          </a:prstGeom>
          <a:noFill/>
        </p:spPr>
        <p:txBody>
          <a:bodyPr wrap="square" rtlCol="0">
            <a:spAutoFit/>
          </a:bodyPr>
          <a:lstStyle/>
          <a:p>
            <a:pPr lvl="1">
              <a:buFont typeface="Arial" pitchFamily="34" charset="0"/>
              <a:buChar char="•"/>
            </a:pPr>
            <a:r>
              <a:rPr lang="en-US" sz="1200" b="1" dirty="0" smtClean="0">
                <a:solidFill>
                  <a:schemeClr val="bg1">
                    <a:lumMod val="95000"/>
                  </a:schemeClr>
                </a:solidFill>
                <a:effectLst>
                  <a:outerShdw blurRad="38100" dist="38100" dir="2700000" algn="tl">
                    <a:srgbClr val="000000">
                      <a:alpha val="43137"/>
                    </a:srgbClr>
                  </a:outerShdw>
                </a:effectLst>
              </a:rPr>
              <a:t> </a:t>
            </a:r>
            <a:r>
              <a:rPr lang="en-US" sz="1400" b="1" dirty="0" smtClean="0">
                <a:solidFill>
                  <a:schemeClr val="bg1">
                    <a:lumMod val="95000"/>
                  </a:schemeClr>
                </a:solidFill>
                <a:effectLst>
                  <a:outerShdw blurRad="38100" dist="38100" dir="2700000" algn="tl">
                    <a:srgbClr val="000000">
                      <a:alpha val="43137"/>
                    </a:srgbClr>
                  </a:outerShdw>
                </a:effectLst>
              </a:rPr>
              <a:t>Improve manning and address the personnel pipeline in and out of the MCoE.</a:t>
            </a:r>
          </a:p>
          <a:p>
            <a:pPr lvl="1">
              <a:buFont typeface="Arial" pitchFamily="34" charset="0"/>
              <a:buChar char="•"/>
            </a:pPr>
            <a:r>
              <a:rPr lang="en-US" sz="1400" b="1" dirty="0" smtClean="0">
                <a:solidFill>
                  <a:schemeClr val="bg1">
                    <a:lumMod val="95000"/>
                  </a:schemeClr>
                </a:solidFill>
                <a:effectLst>
                  <a:outerShdw blurRad="38100" dist="38100" dir="2700000" algn="tl">
                    <a:srgbClr val="000000">
                      <a:alpha val="43137"/>
                    </a:srgbClr>
                  </a:outerShdw>
                </a:effectLst>
              </a:rPr>
              <a:t> Manage resources and apply contracting tools swiftly and effectively to achieve the mission.</a:t>
            </a:r>
          </a:p>
          <a:p>
            <a:pPr lvl="1">
              <a:buFont typeface="Arial" pitchFamily="34" charset="0"/>
              <a:buChar char="•"/>
            </a:pPr>
            <a:r>
              <a:rPr lang="en-US" sz="1400" b="1" dirty="0" smtClean="0">
                <a:solidFill>
                  <a:schemeClr val="bg1">
                    <a:lumMod val="95000"/>
                  </a:schemeClr>
                </a:solidFill>
                <a:effectLst>
                  <a:outerShdw blurRad="38100" dist="38100" dir="2700000" algn="tl">
                    <a:srgbClr val="000000">
                      <a:alpha val="43137"/>
                    </a:srgbClr>
                  </a:outerShdw>
                </a:effectLst>
              </a:rPr>
              <a:t> Fix facility maintenance problems that affect the mission.</a:t>
            </a:r>
          </a:p>
          <a:p>
            <a:pPr lvl="1">
              <a:buFont typeface="Arial" pitchFamily="34" charset="0"/>
              <a:buChar char="•"/>
            </a:pPr>
            <a:r>
              <a:rPr lang="en-US" sz="1400" b="1" dirty="0" smtClean="0">
                <a:solidFill>
                  <a:schemeClr val="bg1">
                    <a:lumMod val="95000"/>
                  </a:schemeClr>
                </a:solidFill>
                <a:effectLst>
                  <a:outerShdw blurRad="38100" dist="38100" dir="2700000" algn="tl">
                    <a:srgbClr val="000000">
                      <a:alpha val="43137"/>
                    </a:srgbClr>
                  </a:outerShdw>
                </a:effectLst>
              </a:rPr>
              <a:t> Manage collaborative execution of our doctrine revision.</a:t>
            </a:r>
          </a:p>
          <a:p>
            <a:pPr lvl="1">
              <a:buFont typeface="Arial" pitchFamily="34" charset="0"/>
              <a:buChar char="•"/>
            </a:pPr>
            <a:r>
              <a:rPr lang="en-US" sz="1400" b="1" dirty="0" smtClean="0">
                <a:solidFill>
                  <a:schemeClr val="bg1">
                    <a:lumMod val="95000"/>
                  </a:schemeClr>
                </a:solidFill>
                <a:effectLst>
                  <a:outerShdw blurRad="38100" dist="38100" dir="2700000" algn="tl">
                    <a:srgbClr val="000000">
                      <a:alpha val="43137"/>
                    </a:srgbClr>
                  </a:outerShdw>
                </a:effectLst>
              </a:rPr>
              <a:t> Establish collaboration forums for all that we do and ensure our internal and external communications are flawless.</a:t>
            </a:r>
          </a:p>
          <a:p>
            <a:pPr lvl="1">
              <a:buFont typeface="Arial" pitchFamily="34" charset="0"/>
              <a:buChar char="•"/>
            </a:pPr>
            <a:r>
              <a:rPr lang="en-US" sz="1400" b="1" dirty="0" smtClean="0">
                <a:solidFill>
                  <a:schemeClr val="bg1">
                    <a:lumMod val="95000"/>
                  </a:schemeClr>
                </a:solidFill>
                <a:effectLst>
                  <a:outerShdw blurRad="38100" dist="38100" dir="2700000" algn="tl">
                    <a:srgbClr val="000000">
                      <a:alpha val="43137"/>
                    </a:srgbClr>
                  </a:outerShdw>
                </a:effectLst>
              </a:rPr>
              <a:t> Align our courses to maximize combined arms integration.</a:t>
            </a:r>
          </a:p>
          <a:p>
            <a:endParaRPr lang="en-US" sz="1000" dirty="0"/>
          </a:p>
        </p:txBody>
      </p:sp>
      <p:sp>
        <p:nvSpPr>
          <p:cNvPr id="9" name="Rectangle 8"/>
          <p:cNvSpPr/>
          <p:nvPr/>
        </p:nvSpPr>
        <p:spPr>
          <a:xfrm>
            <a:off x="2438400" y="4038600"/>
            <a:ext cx="1589409" cy="523220"/>
          </a:xfrm>
          <a:prstGeom prst="rect">
            <a:avLst/>
          </a:prstGeom>
        </p:spPr>
        <p:txBody>
          <a:bodyPr wrap="none">
            <a:spAutoFit/>
          </a:bodyPr>
          <a:lstStyle/>
          <a:p>
            <a:r>
              <a:rPr lang="en-US" sz="2800" b="1" i="1" dirty="0" smtClean="0">
                <a:solidFill>
                  <a:srgbClr val="FF0000"/>
                </a:solidFill>
                <a:effectLst>
                  <a:outerShdw blurRad="38100" dist="38100" dir="2700000" algn="tl">
                    <a:srgbClr val="000000">
                      <a:alpha val="43137"/>
                    </a:srgbClr>
                  </a:outerShdw>
                </a:effectLst>
                <a:latin typeface="Calibri" pitchFamily="34" charset="0"/>
              </a:rPr>
              <a:t>Big Rocks</a:t>
            </a:r>
            <a:endParaRPr lang="en-US" sz="2400" dirty="0">
              <a:solidFill>
                <a:srgbClr val="FF0000"/>
              </a:solidFill>
              <a:effectLst>
                <a:outerShdw blurRad="38100" dist="38100" dir="2700000" algn="tl">
                  <a:srgbClr val="000000">
                    <a:alpha val="43137"/>
                  </a:srgbClr>
                </a:outerShdw>
              </a:effectLst>
              <a:latin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5879</TotalTime>
  <Words>123</Words>
  <Application>Microsoft Office PowerPoint</Application>
  <PresentationFormat>On-screen Show (4:3)</PresentationFormat>
  <Paragraphs>20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MCoE Priorities &amp; Focus Areas </vt:lpstr>
    </vt:vector>
  </TitlesOfParts>
  <Company>United States Army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CG’s Update</dc:title>
  <dc:creator>charles.auer</dc:creator>
  <cp:lastModifiedBy>John.w.brown</cp:lastModifiedBy>
  <cp:revision>358</cp:revision>
  <dcterms:created xsi:type="dcterms:W3CDTF">2014-08-21T14:16:32Z</dcterms:created>
  <dcterms:modified xsi:type="dcterms:W3CDTF">2014-11-17T21:38:47Z</dcterms:modified>
</cp:coreProperties>
</file>