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7" r:id="rId3"/>
    <p:sldId id="270" r:id="rId4"/>
    <p:sldId id="271" r:id="rId5"/>
    <p:sldId id="256" r:id="rId6"/>
    <p:sldId id="260" r:id="rId7"/>
    <p:sldId id="261" r:id="rId8"/>
    <p:sldId id="262" r:id="rId9"/>
    <p:sldId id="263" r:id="rId10"/>
    <p:sldId id="275" r:id="rId11"/>
    <p:sldId id="282" r:id="rId12"/>
    <p:sldId id="284" r:id="rId13"/>
  </p:sldIdLst>
  <p:sldSz cx="9144000" cy="6858000" type="screen4x3"/>
  <p:notesSz cx="6858000" cy="9144000"/>
  <p:custShowLst>
    <p:custShow name="Custom Show 1" id="0">
      <p:sldLst>
        <p:sld r:id="rId3"/>
        <p:sld r:id="rId4"/>
        <p:sld r:id="rId5"/>
        <p:sld r:id="rId11"/>
        <p:sld r:id="rId6"/>
        <p:sld r:id="rId7"/>
        <p:sld r:id="rId8"/>
        <p:sld r:id="rId9"/>
        <p:sld r:id="rId10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99CC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26" autoAdjust="0"/>
  </p:normalViewPr>
  <p:slideViewPr>
    <p:cSldViewPr>
      <p:cViewPr varScale="1">
        <p:scale>
          <a:sx n="84" d="100"/>
          <a:sy n="84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D642A-FC14-4347-AF1D-FFF84407A010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5B5B0-C423-4490-8ADA-71BF887AB9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0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BDDDFB-85AF-4DCC-B5BE-DCEEA359C5D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9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CB2FED-3112-45C3-9FBA-0BF05EE61D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52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29610E-DB12-44DB-8122-3247AC0ED17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19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590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299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939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2366-F044-48D1-B41B-301A8314E4DE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B01D-2C4D-404F-A3DB-3B3FCD8585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2366-F044-48D1-B41B-301A8314E4DE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B01D-2C4D-404F-A3DB-3B3FCD8585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2366-F044-48D1-B41B-301A8314E4DE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B01D-2C4D-404F-A3DB-3B3FCD8585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24" y="914400"/>
            <a:ext cx="8736676" cy="5386647"/>
          </a:xfrm>
        </p:spPr>
        <p:txBody>
          <a:bodyPr/>
          <a:lstStyle>
            <a:lvl1pPr marL="233363" indent="-233363">
              <a:defRPr sz="2800"/>
            </a:lvl1pPr>
            <a:lvl2pPr marL="460375" indent="-227013">
              <a:buFont typeface="Wingdings" pitchFamily="2" charset="2"/>
              <a:buChar char="Ø"/>
              <a:defRPr sz="2400"/>
            </a:lvl2pPr>
            <a:lvl3pPr marL="690563" indent="-233363">
              <a:buFont typeface="Arial" pitchFamily="34" charset="0"/>
              <a:buChar char="−"/>
              <a:defRPr sz="2000"/>
            </a:lvl3pPr>
            <a:lvl4pPr marL="917575" indent="-227013">
              <a:buFont typeface="Wingdings" pitchFamily="2" charset="2"/>
              <a:buChar char="§"/>
              <a:defRPr/>
            </a:lvl4pPr>
            <a:lvl5pPr marL="1150938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65875"/>
            <a:ext cx="2133600" cy="1889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B8FDA30-50AE-4C16-92A5-2A5FDD68740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p:transition advClick="0" advTm="9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02413"/>
            <a:ext cx="9144000" cy="234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807200"/>
            <a:ext cx="9144000" cy="460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388" name="Title Placeholder 1"/>
          <p:cNvSpPr>
            <a:spLocks noGrp="1"/>
          </p:cNvSpPr>
          <p:nvPr>
            <p:ph type="ctrTitle"/>
          </p:nvPr>
        </p:nvSpPr>
        <p:spPr>
          <a:xfrm>
            <a:off x="322262" y="2997200"/>
            <a:ext cx="8477250" cy="701675"/>
          </a:xfrm>
        </p:spPr>
        <p:txBody>
          <a:bodyPr wrap="none"/>
          <a:lstStyle>
            <a:lvl1pPr algn="ctr">
              <a:defRPr sz="4000" smtClean="0"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6389" name="Text Placeholder 2"/>
          <p:cNvSpPr>
            <a:spLocks noGrp="1"/>
          </p:cNvSpPr>
          <p:nvPr>
            <p:ph type="subTitle" idx="1"/>
          </p:nvPr>
        </p:nvSpPr>
        <p:spPr>
          <a:xfrm>
            <a:off x="2098675" y="4249738"/>
            <a:ext cx="4924425" cy="457200"/>
          </a:xfrm>
        </p:spPr>
        <p:txBody>
          <a:bodyPr wrap="none"/>
          <a:lstStyle>
            <a:lvl1pPr marL="0" indent="0" algn="ctr">
              <a:buFont typeface="Arial" charset="0"/>
              <a:buNone/>
              <a:defRPr sz="2400" b="1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1026" name="Picture 2" descr="C:\Users\todd.miller11\Desktop\logo-milsuite-hom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295400"/>
            <a:ext cx="3280229" cy="1076325"/>
          </a:xfrm>
          <a:prstGeom prst="rect">
            <a:avLst/>
          </a:prstGeom>
          <a:noFill/>
        </p:spPr>
      </p:pic>
      <p:pic>
        <p:nvPicPr>
          <p:cNvPr id="7" name="Picture 17" descr="PEOC3Tlogo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963" y="4881563"/>
            <a:ext cx="2101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C:\Users\thomas.curran2\SametimeTranscripts\Miltech_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5829" y="5638800"/>
            <a:ext cx="620971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4525" y="6350000"/>
            <a:ext cx="2133600" cy="1889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20911BF-94C7-408C-AFE7-D4A006115E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2366-F044-48D1-B41B-301A8314E4DE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B01D-2C4D-404F-A3DB-3B3FCD8585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2366-F044-48D1-B41B-301A8314E4DE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B01D-2C4D-404F-A3DB-3B3FCD8585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2366-F044-48D1-B41B-301A8314E4DE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B01D-2C4D-404F-A3DB-3B3FCD8585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2366-F044-48D1-B41B-301A8314E4DE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B01D-2C4D-404F-A3DB-3B3FCD8585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2366-F044-48D1-B41B-301A8314E4DE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B01D-2C4D-404F-A3DB-3B3FCD8585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2366-F044-48D1-B41B-301A8314E4DE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B01D-2C4D-404F-A3DB-3B3FCD8585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2366-F044-48D1-B41B-301A8314E4DE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B01D-2C4D-404F-A3DB-3B3FCD8585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2366-F044-48D1-B41B-301A8314E4DE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B01D-2C4D-404F-A3DB-3B3FCD8585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A2366-F044-48D1-B41B-301A8314E4DE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8B01D-2C4D-404F-A3DB-3B3FCD8585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9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90800" y="76200"/>
            <a:ext cx="64008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914400"/>
            <a:ext cx="87630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6607175"/>
            <a:ext cx="9144000" cy="234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rgbClr val="FFCD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07175"/>
            <a:ext cx="9144000" cy="234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-milsuite-hom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52400" y="76200"/>
            <a:ext cx="2220495" cy="7286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65875"/>
            <a:ext cx="2133600" cy="1889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B8FDA30-50AE-4C16-92A5-2A5FDD68740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arallelogram 11"/>
          <p:cNvSpPr/>
          <p:nvPr userDrawn="1"/>
        </p:nvSpPr>
        <p:spPr>
          <a:xfrm>
            <a:off x="8229600" y="6629400"/>
            <a:ext cx="838200" cy="152400"/>
          </a:xfrm>
          <a:prstGeom prst="parallelogram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 userDrawn="1"/>
        </p:nvSpPr>
        <p:spPr bwMode="auto">
          <a:xfrm>
            <a:off x="0" y="6629400"/>
            <a:ext cx="9144000" cy="20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27429" rIns="91429" bIns="27429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914293">
              <a:spcBef>
                <a:spcPct val="50000"/>
              </a:spcBef>
              <a:defRPr/>
            </a:pPr>
            <a:r>
              <a:rPr lang="en-US" sz="1000" dirty="0">
                <a:solidFill>
                  <a:prstClr val="black"/>
                </a:solidFill>
                <a:latin typeface="Arial Black" pitchFamily="34" charset="0"/>
              </a:rPr>
              <a:t>PEO </a:t>
            </a:r>
            <a:r>
              <a:rPr lang="en-US" sz="1000" dirty="0" smtClean="0">
                <a:solidFill>
                  <a:prstClr val="black"/>
                </a:solidFill>
                <a:latin typeface="Arial Black" pitchFamily="34" charset="0"/>
              </a:rPr>
              <a:t>C3T    PM AMF    PD COMSEC   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Arial Black" pitchFamily="34" charset="0"/>
              </a:rPr>
              <a:t>PM </a:t>
            </a:r>
            <a:r>
              <a:rPr lang="en-US" sz="1000" dirty="0" smtClean="0">
                <a:solidFill>
                  <a:prstClr val="black"/>
                </a:solidFill>
                <a:latin typeface="Arial Black" pitchFamily="34" charset="0"/>
              </a:rPr>
              <a:t>JBC-P    JTNC    PM JTN    PM MC    PM MNVR    PD TNI    PM TR    PM WIN-T   MILTECH</a:t>
            </a:r>
            <a:endParaRPr lang="en-US" sz="10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advClick="0" advTm="90000"/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 Black" pitchFamily="34" charset="0"/>
          <a:ea typeface="+mj-ea"/>
          <a:cs typeface="Arial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ts val="0"/>
        </a:spcBef>
        <a:spcAft>
          <a:spcPct val="0"/>
        </a:spcAft>
        <a:buFont typeface="Wingdings" pitchFamily="2" charset="2"/>
        <a:buChar char="Ø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ts val="0"/>
        </a:spcBef>
        <a:spcAft>
          <a:spcPct val="0"/>
        </a:spcAft>
        <a:buFont typeface="Calibri" pitchFamily="34" charset="0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ts val="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ts val="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curran1.civ@mail.mil" TargetMode="External"/><Relationship Id="rId7" Type="http://schemas.openxmlformats.org/officeDocument/2006/relationships/image" Target="../media/image37.jpeg"/><Relationship Id="rId2" Type="http://schemas.openxmlformats.org/officeDocument/2006/relationships/hyperlink" Target="https://www.milsuite.mil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wmf"/><Relationship Id="rId5" Type="http://schemas.openxmlformats.org/officeDocument/2006/relationships/hyperlink" Target="mailto:milsuite.mil@us.army.mil" TargetMode="External"/><Relationship Id="rId4" Type="http://schemas.openxmlformats.org/officeDocument/2006/relationships/hyperlink" Target="mailto:robert.b.wheeler1.ctr@mail.mi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tiff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8"/>
          <p:cNvSpPr>
            <a:spLocks noGrp="1"/>
          </p:cNvSpPr>
          <p:nvPr>
            <p:ph type="ctrTitle"/>
          </p:nvPr>
        </p:nvSpPr>
        <p:spPr>
          <a:xfrm>
            <a:off x="0" y="2590800"/>
            <a:ext cx="9144000" cy="1195387"/>
          </a:xfrm>
        </p:spPr>
        <p:txBody>
          <a:bodyPr/>
          <a:lstStyle/>
          <a:p>
            <a:pPr eaLnBrk="1" hangingPunct="1"/>
            <a:r>
              <a:rPr lang="en-US" sz="4800" b="1" spc="-200" dirty="0" smtClean="0">
                <a:cs typeface="Arial" pitchFamily="34" charset="0"/>
              </a:rPr>
              <a:t>milSuite and Open Source</a:t>
            </a:r>
            <a:endParaRPr lang="en-US" sz="4800" b="1" spc="-200" dirty="0">
              <a:cs typeface="Arial" pitchFamily="34" charset="0"/>
            </a:endParaRPr>
          </a:p>
        </p:txBody>
      </p:sp>
      <p:sp>
        <p:nvSpPr>
          <p:cNvPr id="3075" name="Subtitle 9"/>
          <p:cNvSpPr>
            <a:spLocks noGrp="1"/>
          </p:cNvSpPr>
          <p:nvPr>
            <p:ph type="subTitle" idx="1"/>
          </p:nvPr>
        </p:nvSpPr>
        <p:spPr>
          <a:xfrm>
            <a:off x="0" y="3505200"/>
            <a:ext cx="9144000" cy="13065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5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Born from open source code. Raised on transparency.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0" y="61722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Presenter: Todd Miller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911BF-94C7-408C-AFE7-D4A006115EB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228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Black" pitchFamily="34" charset="0"/>
              </a:rPr>
              <a:t>milSuite Developers</a:t>
            </a:r>
            <a:endParaRPr lang="en-US" sz="3600" b="1" dirty="0">
              <a:latin typeface="Arial Black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78724" y="1066800"/>
            <a:ext cx="3250276" cy="5234247"/>
          </a:xfrm>
          <a:prstGeom prst="rect">
            <a:avLst/>
          </a:prstGeom>
        </p:spPr>
        <p:txBody>
          <a:bodyPr/>
          <a:lstStyle/>
          <a:p>
            <a:pPr marL="227013" lvl="0" indent="-227013" defTabSz="457200" eaLnBrk="0" fontAlgn="base" hangingPunct="0">
              <a:spcAft>
                <a:spcPct val="0"/>
              </a:spcAft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Developer Outreach</a:t>
            </a:r>
            <a:endParaRPr lang="en-US" sz="16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7013" lvl="0" indent="-227013" defTabSz="457200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Build the community</a:t>
            </a:r>
          </a:p>
          <a:p>
            <a:pPr marL="227013" lvl="0" indent="-227013" defTabSz="457200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Define the process</a:t>
            </a:r>
          </a:p>
          <a:p>
            <a:pPr marL="227013" lvl="0" indent="-227013" defTabSz="457200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Showcase the results </a:t>
            </a:r>
          </a:p>
          <a:p>
            <a:pPr marL="227013" marR="0" lvl="0" indent="-227013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227013" lvl="0" indent="-227013" defTabSz="457200" eaLnBrk="0" fontAlgn="base" hangingPunct="0">
              <a:spcAft>
                <a:spcPct val="0"/>
              </a:spcAft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 the Products</a:t>
            </a:r>
          </a:p>
          <a:p>
            <a:pPr marL="227013" marR="0" lvl="0" indent="-227013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Leverage existing out of the box components</a:t>
            </a:r>
          </a:p>
          <a:p>
            <a:pPr marL="684213" lvl="1" indent="-227013" defTabSz="457200" eaLnBrk="0" fontAlgn="base" hangingPunct="0"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milBook HTML Widgets</a:t>
            </a:r>
          </a:p>
          <a:p>
            <a:pPr marL="684213" lvl="1" indent="-227013" defTabSz="457200" eaLnBrk="0" fontAlgn="base" hangingPunct="0"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milWiki Templates</a:t>
            </a:r>
          </a:p>
          <a:p>
            <a:pPr marL="227013" marR="0" lvl="0" indent="-227013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milSuite API Framework (under development)</a:t>
            </a:r>
          </a:p>
          <a:p>
            <a:pPr marL="684213" lvl="1" indent="-227013" defTabSz="457200" eaLnBrk="0" fontAlgn="base" hangingPunct="0"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Collection of objects </a:t>
            </a:r>
          </a:p>
          <a:p>
            <a:pPr marL="684213" lvl="1" indent="-227013" defTabSz="457200" eaLnBrk="0" fontAlgn="base" hangingPunct="0"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kumimoji="0" lang="en-US" sz="16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Read/write permissions</a:t>
            </a:r>
          </a:p>
          <a:p>
            <a:pPr marL="684213" lvl="1" indent="-227013" defTabSz="457200" eaLnBrk="0" fontAlgn="base" hangingPunct="0"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Secure access</a:t>
            </a:r>
          </a:p>
          <a:p>
            <a:pPr marL="227013" indent="-227013" defTabSz="457200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0" lang="en-US" sz="16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milSuite OSS development</a:t>
            </a:r>
          </a:p>
          <a:p>
            <a:pPr marL="684213" lvl="1" indent="-227013" defTabSz="457200" eaLnBrk="0" fontAlgn="base" hangingPunct="0"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MediaWiki Extensions</a:t>
            </a:r>
          </a:p>
          <a:p>
            <a:pPr marL="684213" lvl="1" indent="-227013" defTabSz="457200" eaLnBrk="0" fontAlgn="base" hangingPunct="0"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kumimoji="0" lang="en-US" sz="16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Wordpress Plug-ins</a:t>
            </a:r>
          </a:p>
          <a:p>
            <a:pPr marL="684213" lvl="1" indent="-227013" defTabSz="457200" eaLnBrk="0" fontAlgn="base" hangingPunct="0"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Jive Plug-ins/Applications</a:t>
            </a:r>
            <a:endParaRPr kumimoji="0" lang="en-US" sz="160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84213" lvl="1" indent="-227013" defTabSz="457200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endParaRPr kumimoji="0" lang="en-US" sz="160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7013" marR="0" lvl="0" indent="-227013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7013" marR="0" lvl="0" indent="-227013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7013" marR="0" lvl="0" indent="-227013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7013" marR="0" lvl="0" indent="-227013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 descr="milsuitedevelop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066800"/>
            <a:ext cx="5582618" cy="495300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990600" y="990600"/>
            <a:ext cx="7196137" cy="1273175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cs typeface="Arial" pitchFamily="34" charset="0"/>
              </a:rPr>
              <a:t/>
            </a:r>
            <a:br>
              <a:rPr lang="en-US" b="1" dirty="0" smtClean="0">
                <a:cs typeface="Arial" pitchFamily="34" charset="0"/>
              </a:rPr>
            </a:br>
            <a:r>
              <a:rPr lang="en-US" sz="3600" b="1" dirty="0" smtClean="0">
                <a:cs typeface="Arial" pitchFamily="34" charset="0"/>
              </a:rPr>
              <a:t>Points of Contact</a:t>
            </a:r>
            <a:br>
              <a:rPr lang="en-US" sz="3600" b="1" dirty="0" smtClean="0">
                <a:cs typeface="Arial" pitchFamily="34" charset="0"/>
              </a:rPr>
            </a:br>
            <a:r>
              <a:rPr lang="en-US" b="1" dirty="0" smtClean="0">
                <a:cs typeface="Arial" pitchFamily="34" charset="0"/>
              </a:rPr>
              <a:t/>
            </a:r>
            <a:br>
              <a:rPr lang="en-US" b="1" dirty="0" smtClean="0">
                <a:cs typeface="Arial" pitchFamily="34" charset="0"/>
              </a:rPr>
            </a:b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Visit milSuite at 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2"/>
              </a:rPr>
              <a:t>https://www.milsuite.mil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cs typeface="Arial" pitchFamily="34" charset="0"/>
              </a:rPr>
              <a:t/>
            </a:r>
            <a:br>
              <a:rPr lang="en-US" b="1" dirty="0" smtClean="0">
                <a:cs typeface="Arial" pitchFamily="34" charset="0"/>
              </a:rPr>
            </a:br>
            <a:endParaRPr lang="en-US" b="1" dirty="0" smtClean="0"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362200"/>
            <a:ext cx="7323138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7030A0"/>
                </a:solidFill>
                <a:latin typeface="Arial" charset="0"/>
              </a:rPr>
              <a:t>MilTech Solutions Director:</a:t>
            </a:r>
          </a:p>
          <a:p>
            <a:pPr>
              <a:defRPr/>
            </a:pPr>
            <a:r>
              <a:rPr lang="en-US" b="1" dirty="0">
                <a:solidFill>
                  <a:srgbClr val="7030A0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Claudia DeCarlo</a:t>
            </a:r>
            <a:r>
              <a:rPr lang="en-US" b="1" dirty="0">
                <a:solidFill>
                  <a:srgbClr val="7030A0"/>
                </a:solidFill>
                <a:latin typeface="Arial" charset="0"/>
              </a:rPr>
              <a:t>	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claudia.decarlo.civ@mail.mil </a:t>
            </a:r>
            <a:endParaRPr lang="en-US" b="1" dirty="0">
              <a:solidFill>
                <a:srgbClr val="4274B0"/>
              </a:solidFill>
              <a:latin typeface="Arial" charset="0"/>
            </a:endParaRPr>
          </a:p>
          <a:p>
            <a:pPr>
              <a:defRPr/>
            </a:pPr>
            <a:endParaRPr lang="en-US" sz="1000" b="1" dirty="0">
              <a:solidFill>
                <a:srgbClr val="7030A0"/>
              </a:solidFill>
              <a:latin typeface="Arial" charset="0"/>
            </a:endParaRPr>
          </a:p>
          <a:p>
            <a:pPr>
              <a:defRPr/>
            </a:pPr>
            <a:r>
              <a:rPr lang="en-US" b="1" dirty="0">
                <a:solidFill>
                  <a:srgbClr val="7030A0"/>
                </a:solidFill>
                <a:latin typeface="Arial" charset="0"/>
              </a:rPr>
              <a:t>m</a:t>
            </a:r>
            <a:r>
              <a:rPr lang="en-US" b="1" dirty="0">
                <a:solidFill>
                  <a:srgbClr val="7030A0"/>
                </a:solidFill>
                <a:latin typeface="Arial" charset="0"/>
                <a:cs typeface="Arial" charset="0"/>
              </a:rPr>
              <a:t>ilSuite Product Director: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Tom Curran	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thomas.curran1.civ@mail.mil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US" sz="1000" b="1" dirty="0">
              <a:solidFill>
                <a:srgbClr val="7030A0"/>
              </a:solidFill>
              <a:latin typeface="Arial" charset="0"/>
            </a:endParaRPr>
          </a:p>
          <a:p>
            <a:pPr>
              <a:defRPr/>
            </a:pPr>
            <a:r>
              <a:rPr lang="en-US" b="1" dirty="0">
                <a:solidFill>
                  <a:srgbClr val="7030A0"/>
                </a:solidFill>
                <a:latin typeface="Arial" charset="0"/>
              </a:rPr>
              <a:t>milSuite Deputy Product Director: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Arial" charset="0"/>
              </a:rPr>
            </a:br>
            <a:r>
              <a:rPr lang="en-US" dirty="0">
                <a:solidFill>
                  <a:prstClr val="black"/>
                </a:solidFill>
                <a:latin typeface="Arial" charset="0"/>
              </a:rPr>
              <a:t>	Robert Wheeler	</a:t>
            </a:r>
            <a:r>
              <a:rPr lang="en-US" dirty="0">
                <a:solidFill>
                  <a:prstClr val="black"/>
                </a:solidFill>
                <a:latin typeface="Arial" charset="0"/>
                <a:hlinkClick r:id="rId4"/>
              </a:rPr>
              <a:t>robert.b.wheeler1.ctr@mail.mil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  <a:p>
            <a:pPr>
              <a:defRPr/>
            </a:pPr>
            <a:endParaRPr lang="en-US" sz="1000" b="1" dirty="0">
              <a:solidFill>
                <a:srgbClr val="7030A0"/>
              </a:solidFill>
              <a:latin typeface="Arial" charset="0"/>
            </a:endParaRPr>
          </a:p>
          <a:p>
            <a:pPr>
              <a:defRPr/>
            </a:pPr>
            <a:r>
              <a:rPr lang="en-US" b="1" dirty="0" err="1" smtClean="0">
                <a:solidFill>
                  <a:srgbClr val="7030A0"/>
                </a:solidFill>
                <a:latin typeface="Arial" charset="0"/>
              </a:rPr>
              <a:t>milSuite</a:t>
            </a:r>
            <a:r>
              <a:rPr lang="en-US" b="1" dirty="0" smtClean="0">
                <a:solidFill>
                  <a:srgbClr val="7030A0"/>
                </a:solidFill>
                <a:latin typeface="Arial" charset="0"/>
              </a:rPr>
              <a:t> Operations Chief: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rial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	Todd Miller	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hlinkClick r:id="rId4"/>
              </a:rPr>
              <a:t>todd.f.miller10.ctr@mail.mil</a:t>
            </a:r>
            <a:endParaRPr lang="en-US" dirty="0" smtClean="0">
              <a:solidFill>
                <a:prstClr val="black"/>
              </a:solidFill>
              <a:latin typeface="Arial" charset="0"/>
            </a:endParaRPr>
          </a:p>
          <a:p>
            <a:pPr>
              <a:defRPr/>
            </a:pPr>
            <a:endParaRPr lang="en-US" sz="1000" b="1" dirty="0">
              <a:solidFill>
                <a:srgbClr val="7030A0"/>
              </a:solidFill>
              <a:latin typeface="Arial" charset="0"/>
            </a:endParaRPr>
          </a:p>
          <a:p>
            <a:pPr>
              <a:defRPr/>
            </a:pPr>
            <a:endParaRPr lang="en-US" b="1" dirty="0" smtClean="0">
              <a:solidFill>
                <a:srgbClr val="7030A0"/>
              </a:solidFill>
              <a:latin typeface="Arial" charset="0"/>
            </a:endParaRPr>
          </a:p>
          <a:p>
            <a:pPr>
              <a:defRPr/>
            </a:pPr>
            <a:r>
              <a:rPr lang="en-US" b="1" dirty="0" err="1" smtClean="0">
                <a:solidFill>
                  <a:srgbClr val="7030A0"/>
                </a:solidFill>
                <a:latin typeface="Arial" charset="0"/>
              </a:rPr>
              <a:t>milSuite</a:t>
            </a:r>
            <a:r>
              <a:rPr lang="en-US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 charset="0"/>
              </a:rPr>
              <a:t>mailbox: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en-US" dirty="0">
                <a:solidFill>
                  <a:prstClr val="black"/>
                </a:solidFill>
                <a:latin typeface="Arial" charset="0"/>
                <a:hlinkClick r:id="rId5"/>
              </a:rPr>
              <a:t>milsuite.mil@us.army.mil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9B185-DBD1-4117-A654-8E6A4B2AAE11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4821" name="Picture 17" descr="PEOC3Tlogo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3950" y="0"/>
            <a:ext cx="278923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1" descr="C:\Users\thomas.curran2\SametimeTranscripts\Miltech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2819400"/>
            <a:ext cx="9350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/>
        </p:nvSpPr>
        <p:spPr>
          <a:xfrm rot="340888">
            <a:off x="5571285" y="4020841"/>
            <a:ext cx="3219596" cy="2079047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10" name="Rectangle 3"/>
          <p:cNvSpPr txBox="1">
            <a:spLocks/>
          </p:cNvSpPr>
          <p:nvPr/>
        </p:nvSpPr>
        <p:spPr bwMode="auto">
          <a:xfrm>
            <a:off x="252413" y="795338"/>
            <a:ext cx="5780087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>
              <a:buFont typeface="Arial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687388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en-US" sz="2800" spc="-100" dirty="0">
                <a:solidFill>
                  <a:prstClr val="black"/>
                </a:solidFill>
                <a:latin typeface="Arial Black" pitchFamily="34" charset="0"/>
                <a:cs typeface="Arial"/>
              </a:rPr>
              <a:t>      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90800" y="237045"/>
            <a:ext cx="6400800" cy="665163"/>
          </a:xfrm>
        </p:spPr>
        <p:txBody>
          <a:bodyPr/>
          <a:lstStyle/>
          <a:p>
            <a:pPr>
              <a:defRPr/>
            </a:pPr>
            <a:r>
              <a:rPr lang="en-US" sz="3600" spc="-100" dirty="0" smtClean="0"/>
              <a:t>What is milSuite?</a:t>
            </a:r>
            <a:endParaRPr lang="en-US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8724" y="914400"/>
            <a:ext cx="5231476" cy="5638800"/>
          </a:xfrm>
        </p:spPr>
        <p:txBody>
          <a:bodyPr/>
          <a:lstStyle/>
          <a:p>
            <a:pPr marL="227013" indent="-2270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Secure DoD suite of Web 2.0 and social media capabilities that facilitate knowledge sharing, information exchange, and professional networking across the enterprise.</a:t>
            </a:r>
          </a:p>
          <a:p>
            <a:pPr marL="227013" indent="-227013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227013" indent="-2270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Cloud based lightweight adaptable applications, with flexible and customizable platforms, mobile ready and extensible by other DoD developers that can be accessed from any platform in the world. </a:t>
            </a:r>
          </a:p>
          <a:p>
            <a:pPr marL="227013" indent="-227013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227013" indent="-2270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Current suite consists of:</a:t>
            </a:r>
          </a:p>
          <a:p>
            <a:pPr marL="465138" lvl="1" indent="-238125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Military encyclopedia (milWiki)</a:t>
            </a:r>
          </a:p>
          <a:p>
            <a:pPr marL="465138" lvl="1" indent="-238125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Military professional networking (milBook)</a:t>
            </a:r>
          </a:p>
          <a:p>
            <a:pPr marL="465138" lvl="1" indent="-238125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Military information sharing service (milWire)</a:t>
            </a:r>
          </a:p>
          <a:p>
            <a:pPr marL="465138" lvl="1" indent="-238125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Military video sharing service (milTube)</a:t>
            </a:r>
          </a:p>
          <a:p>
            <a:pPr marL="465138" lvl="1" indent="-238125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DoD Enterprise Ideation (eureka)</a:t>
            </a:r>
          </a:p>
          <a:p>
            <a:pPr marL="465138" lvl="1" indent="-238125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227013" indent="-2270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Available to any active military, civilian, reserve, or contractor that is a working member of the DoD* on the UNCLASSIFIED NIPRNET. Common Access Card (CAC) required for registration and access.   </a:t>
            </a:r>
          </a:p>
          <a:p>
            <a:pPr marL="227013" indent="-227013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227013" indent="-2270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Working with DISA and Army CIO/G6 to provide milSuite as a DoD Enterprise Service offering.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75767-CC4A-42AB-82F1-6AF2F7AC54F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84288" y="6400800"/>
            <a:ext cx="15969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* Some restrictions apply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19075"/>
          <a:stretch>
            <a:fillRect/>
          </a:stretch>
        </p:blipFill>
        <p:spPr bwMode="auto">
          <a:xfrm rot="21355647">
            <a:off x="5414626" y="1068427"/>
            <a:ext cx="3349860" cy="238964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78" name="TextBox 37"/>
          <p:cNvSpPr txBox="1">
            <a:spLocks noChangeArrowheads="1"/>
          </p:cNvSpPr>
          <p:nvPr/>
        </p:nvSpPr>
        <p:spPr bwMode="auto">
          <a:xfrm>
            <a:off x="5926138" y="4717762"/>
            <a:ext cx="7318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>
                <a:solidFill>
                  <a:prstClr val="black"/>
                </a:solidFill>
              </a:rPr>
              <a:t>WIKIPEDIA</a:t>
            </a:r>
          </a:p>
        </p:txBody>
      </p:sp>
      <p:sp>
        <p:nvSpPr>
          <p:cNvPr id="80" name="TextBox 39"/>
          <p:cNvSpPr txBox="1">
            <a:spLocks noChangeArrowheads="1"/>
          </p:cNvSpPr>
          <p:nvPr/>
        </p:nvSpPr>
        <p:spPr bwMode="auto">
          <a:xfrm>
            <a:off x="7239000" y="4751100"/>
            <a:ext cx="8477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>
                <a:solidFill>
                  <a:prstClr val="black"/>
                </a:solidFill>
              </a:rPr>
              <a:t>FACEBOOK </a:t>
            </a:r>
          </a:p>
        </p:txBody>
      </p:sp>
      <p:sp>
        <p:nvSpPr>
          <p:cNvPr id="81" name="TextBox 61"/>
          <p:cNvSpPr txBox="1">
            <a:spLocks noChangeArrowheads="1"/>
          </p:cNvSpPr>
          <p:nvPr/>
        </p:nvSpPr>
        <p:spPr bwMode="auto">
          <a:xfrm>
            <a:off x="8001000" y="4751100"/>
            <a:ext cx="609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prstClr val="black"/>
                </a:solidFill>
              </a:rPr>
              <a:t>YOUTUBE</a:t>
            </a:r>
          </a:p>
        </p:txBody>
      </p:sp>
      <p:pic>
        <p:nvPicPr>
          <p:cNvPr id="82" name="Picture 8" descr="C:\Users\Joe.Magrino\Desktop\Wikipedia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217700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1" descr="C:\Users\Joe.Magrino\Desktop\1320854851_faceboo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217700"/>
            <a:ext cx="512762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12" descr="C:\Users\Joe.Magrino\Desktop\1320854834_youtub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4217700"/>
            <a:ext cx="5111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4979700"/>
            <a:ext cx="69879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49797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TextBox 39"/>
          <p:cNvSpPr txBox="1">
            <a:spLocks noChangeArrowheads="1"/>
          </p:cNvSpPr>
          <p:nvPr/>
        </p:nvSpPr>
        <p:spPr bwMode="auto">
          <a:xfrm>
            <a:off x="7239000" y="5513100"/>
            <a:ext cx="609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</a:rPr>
              <a:t>LINKEDIN</a:t>
            </a:r>
            <a:endParaRPr lang="en-US" sz="800" b="1" dirty="0">
              <a:solidFill>
                <a:prstClr val="black"/>
              </a:solidFill>
            </a:endParaRPr>
          </a:p>
        </p:txBody>
      </p:sp>
      <p:sp>
        <p:nvSpPr>
          <p:cNvPr id="87" name="TextBox 39"/>
          <p:cNvSpPr txBox="1">
            <a:spLocks noChangeArrowheads="1"/>
          </p:cNvSpPr>
          <p:nvPr/>
        </p:nvSpPr>
        <p:spPr bwMode="auto">
          <a:xfrm>
            <a:off x="6553200" y="5513100"/>
            <a:ext cx="8477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</a:rPr>
              <a:t>PINTEREST</a:t>
            </a:r>
            <a:endParaRPr lang="en-US" sz="800" b="1" dirty="0">
              <a:solidFill>
                <a:prstClr val="black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BCCCD"/>
              </a:clrFrom>
              <a:clrTo>
                <a:srgbClr val="CBCCC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4191000"/>
            <a:ext cx="609600" cy="56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39"/>
          <p:cNvSpPr txBox="1">
            <a:spLocks noChangeArrowheads="1"/>
          </p:cNvSpPr>
          <p:nvPr/>
        </p:nvSpPr>
        <p:spPr bwMode="auto">
          <a:xfrm>
            <a:off x="6629400" y="4751100"/>
            <a:ext cx="7715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</a:rPr>
              <a:t>TUMBLR</a:t>
            </a:r>
            <a:endParaRPr lang="en-US" sz="800" b="1" dirty="0">
              <a:solidFill>
                <a:prstClr val="black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1" y="4979700"/>
            <a:ext cx="53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TextBox 61"/>
          <p:cNvSpPr txBox="1">
            <a:spLocks noChangeArrowheads="1"/>
          </p:cNvSpPr>
          <p:nvPr/>
        </p:nvSpPr>
        <p:spPr bwMode="auto">
          <a:xfrm>
            <a:off x="8001000" y="5513100"/>
            <a:ext cx="609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</a:rPr>
              <a:t>TWITTER</a:t>
            </a:r>
            <a:endParaRPr lang="en-US" sz="800" b="1" dirty="0">
              <a:solidFill>
                <a:prstClr val="black"/>
              </a:solidFill>
            </a:endParaRPr>
          </a:p>
        </p:txBody>
      </p:sp>
      <p:pic>
        <p:nvPicPr>
          <p:cNvPr id="93" name="Picture 3" descr="C:\Users\patrick.hall11\AppData\Local\Microsoft\Windows\Temporary Internet Files\Content.IE5\550UAX9X\MCj04315980000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748832">
            <a:off x="5126637" y="5431112"/>
            <a:ext cx="905479" cy="90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Box 95"/>
          <p:cNvSpPr txBox="1"/>
          <p:nvPr/>
        </p:nvSpPr>
        <p:spPr>
          <a:xfrm>
            <a:off x="6172200" y="5638800"/>
            <a:ext cx="228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Non-secure Social Media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9800" y="4979700"/>
            <a:ext cx="585786" cy="5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TextBox 39"/>
          <p:cNvSpPr txBox="1">
            <a:spLocks noChangeArrowheads="1"/>
          </p:cNvSpPr>
          <p:nvPr/>
        </p:nvSpPr>
        <p:spPr bwMode="auto">
          <a:xfrm>
            <a:off x="6019800" y="5513100"/>
            <a:ext cx="7715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</a:rPr>
              <a:t>REDDIT</a:t>
            </a:r>
            <a:endParaRPr lang="en-US" sz="800" b="1" dirty="0">
              <a:solidFill>
                <a:prstClr val="black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5181599" y="3124200"/>
            <a:ext cx="3681953" cy="692150"/>
            <a:chOff x="5562600" y="3803650"/>
            <a:chExt cx="3276600" cy="615950"/>
          </a:xfrm>
        </p:grpSpPr>
        <p:sp>
          <p:nvSpPr>
            <p:cNvPr id="37" name="Rectangle 36"/>
            <p:cNvSpPr/>
            <p:nvPr/>
          </p:nvSpPr>
          <p:spPr>
            <a:xfrm>
              <a:off x="5562600" y="3956050"/>
              <a:ext cx="3276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6096000" y="4191000"/>
              <a:ext cx="3048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096000" y="4038600"/>
              <a:ext cx="3048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400800" y="39624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705600" y="39624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010400" y="39624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315200" y="39624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620000" y="39624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924800" y="39624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229600" y="39624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534400" y="39624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839200" y="39624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400800" y="4114800"/>
              <a:ext cx="3048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010400" y="4114800"/>
              <a:ext cx="3048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315200" y="4038600"/>
              <a:ext cx="3048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315200" y="4191000"/>
              <a:ext cx="3048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620000" y="4114800"/>
              <a:ext cx="3048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924800" y="4038600"/>
              <a:ext cx="3048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924800" y="4191000"/>
              <a:ext cx="3048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229600" y="4114800"/>
              <a:ext cx="3048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8534400" y="4038600"/>
              <a:ext cx="3048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8534400" y="4191000"/>
              <a:ext cx="3048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172200" y="3956050"/>
              <a:ext cx="2209800" cy="2738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Secure DoD Firewall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791200" y="39624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096000" y="39624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791200" y="4114800"/>
              <a:ext cx="3048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705600" y="4038600"/>
              <a:ext cx="3048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705600" y="4191000"/>
              <a:ext cx="3048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562600" y="4038600"/>
              <a:ext cx="2286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562600" y="4191000"/>
              <a:ext cx="2286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pic>
          <p:nvPicPr>
            <p:cNvPr id="39" name="Picture 38" descr="C:\Users\patrick.hall11\AppData\Local\Microsoft\Windows\Temporary Internet Files\Content.IE5\VLTZIKYP\MCj04315990000[1]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638800" y="3803650"/>
              <a:ext cx="615950" cy="6159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00" name="Straight Connector 99"/>
            <p:cNvCxnSpPr/>
            <p:nvPr/>
          </p:nvCxnSpPr>
          <p:spPr>
            <a:xfrm>
              <a:off x="5562600" y="39624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 advTm="9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1"/>
          <p:cNvSpPr>
            <a:spLocks noGrp="1"/>
          </p:cNvSpPr>
          <p:nvPr>
            <p:ph type="title"/>
          </p:nvPr>
        </p:nvSpPr>
        <p:spPr>
          <a:xfrm>
            <a:off x="2133600" y="249237"/>
            <a:ext cx="6858000" cy="665163"/>
          </a:xfrm>
        </p:spPr>
        <p:txBody>
          <a:bodyPr/>
          <a:lstStyle/>
          <a:p>
            <a:r>
              <a:rPr lang="en-US" sz="3200" b="1" dirty="0" smtClean="0">
                <a:cs typeface="Arial" pitchFamily="34" charset="0"/>
              </a:rPr>
              <a:t>The Principles of milSuite</a:t>
            </a:r>
            <a:endParaRPr lang="en-US" sz="3200" dirty="0" smtClean="0">
              <a:cs typeface="Arial" pitchFamily="34" charset="0"/>
            </a:endParaRPr>
          </a:p>
        </p:txBody>
      </p:sp>
      <p:sp>
        <p:nvSpPr>
          <p:cNvPr id="194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All-inclusive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– For everyone across the DoD.</a:t>
            </a:r>
          </a:p>
          <a:p>
            <a:pPr marL="227013" indent="-227013"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Information Awareness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- The more information is shared and discoverable the better chance duplicative programs aren’t stood up costing money, time, and impacting missions. </a:t>
            </a:r>
          </a:p>
          <a:p>
            <a:pPr marL="227013" indent="-227013"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Facebook Generation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– Service members use social media everyday, and that does not stop when they are deployed. They require secure tools providing a similar experience.</a:t>
            </a:r>
          </a:p>
          <a:p>
            <a:pPr marL="227013" indent="-227013"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Emergent Collaboration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 Not a document dumping ground where files go to languish. People are collaborating on virtual documents in real-time, participating in online discussions, and the community is making decisions regardless of rank, position, or service.</a:t>
            </a:r>
          </a:p>
          <a:p>
            <a:pPr marL="225425" indent="-225425">
              <a:tabLst>
                <a:tab pos="168275" algn="l"/>
              </a:tabLst>
              <a:defRPr/>
            </a:pPr>
            <a:r>
              <a:rPr lang="en-US" sz="1600" b="1" dirty="0" smtClean="0"/>
              <a:t>Ease of use </a:t>
            </a:r>
            <a:r>
              <a:rPr lang="en-US" sz="1600" dirty="0" smtClean="0"/>
              <a:t>- People shouldn’t have to be trained on systems that mimic their everyday use of the web. </a:t>
            </a:r>
          </a:p>
          <a:p>
            <a:pPr marL="225425" indent="-225425">
              <a:tabLst>
                <a:tab pos="168275" algn="l"/>
              </a:tabLst>
              <a:defRPr/>
            </a:pPr>
            <a:r>
              <a:rPr lang="en-US" sz="1600" b="1" dirty="0" smtClean="0"/>
              <a:t>Maximize Efficiencies </a:t>
            </a:r>
            <a:r>
              <a:rPr lang="en-US" sz="1600" dirty="0" smtClean="0"/>
              <a:t>- Better tools means better productivity. If you can find an answer in one minute versus days you can make smarter and timely decisions.</a:t>
            </a:r>
          </a:p>
          <a:p>
            <a:pPr marL="225425" indent="-225425">
              <a:tabLst>
                <a:tab pos="168275" algn="l"/>
              </a:tabLst>
              <a:defRPr/>
            </a:pPr>
            <a:r>
              <a:rPr lang="en-US" sz="1600" b="1" dirty="0" smtClean="0"/>
              <a:t>Low Cost </a:t>
            </a:r>
            <a:r>
              <a:rPr lang="en-US" sz="1600" dirty="0" smtClean="0"/>
              <a:t>– Good software doesn’t necessarily mean expensive software. Open source is free, well vetted, and powerful.</a:t>
            </a:r>
          </a:p>
          <a:p>
            <a:pPr marL="228600" indent="-228600">
              <a:tabLst>
                <a:tab pos="285750" algn="l"/>
              </a:tabLst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Integrating technology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Seamlessly collecting/displaying information from multiple locations in one website. </a:t>
            </a:r>
          </a:p>
          <a:p>
            <a:pPr marL="450850" lvl="1" indent="-228600">
              <a:tabLst>
                <a:tab pos="285750" algn="l"/>
              </a:tabLst>
            </a:pPr>
            <a:r>
              <a:rPr lang="en-US" sz="1400" dirty="0" smtClean="0">
                <a:latin typeface="Arial" pitchFamily="34" charset="0"/>
                <a:ea typeface="Gill Sans"/>
                <a:cs typeface="Gill Sans"/>
              </a:rPr>
              <a:t>Allows developers to create applications using milSuite data/functionality (Ex: SharePoint Web Parts).</a:t>
            </a:r>
          </a:p>
          <a:p>
            <a:pPr marL="450850" lvl="1" indent="-228600">
              <a:tabLst>
                <a:tab pos="285750" algn="l"/>
              </a:tabLst>
            </a:pPr>
            <a:r>
              <a:rPr lang="en-US" sz="1400" dirty="0" smtClean="0">
                <a:latin typeface="Arial" pitchFamily="34" charset="0"/>
                <a:ea typeface="Gill Sans"/>
                <a:cs typeface="Gill Sans"/>
              </a:rPr>
              <a:t>Widgets let you personalize milSuite to meet your information needs. </a:t>
            </a:r>
            <a:endParaRPr lang="en-US" sz="1600" dirty="0" smtClean="0"/>
          </a:p>
          <a:p>
            <a:pPr marL="225425" indent="-225425">
              <a:tabLst>
                <a:tab pos="168275" algn="l"/>
              </a:tabLst>
              <a:defRPr/>
            </a:pPr>
            <a:r>
              <a:rPr lang="en-US" sz="1600" b="1" dirty="0" smtClean="0"/>
              <a:t>Enterprise Service </a:t>
            </a:r>
            <a:r>
              <a:rPr lang="en-US" sz="1600" dirty="0" smtClean="0"/>
              <a:t>- milSuite integrated with Enterprise Services including: Messaging (Enterprise Email),  File Management/Workflow (SharePoint), Unified Collaboration (DCS, VOIP) and other Enterprise Business/Tactical Applications.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C1F89-9CE4-462D-A946-EA435E83B03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8438" name="Content Placeholder 2"/>
          <p:cNvSpPr txBox="1">
            <a:spLocks/>
          </p:cNvSpPr>
          <p:nvPr/>
        </p:nvSpPr>
        <p:spPr bwMode="auto">
          <a:xfrm>
            <a:off x="2135188" y="3694113"/>
            <a:ext cx="664368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68275" algn="l"/>
              </a:tabLst>
            </a:pPr>
            <a:endParaRPr lang="en-US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advClick="0" advTm="7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 txBox="1">
            <a:spLocks noGrp="1"/>
          </p:cNvSpPr>
          <p:nvPr/>
        </p:nvSpPr>
        <p:spPr bwMode="auto">
          <a:xfrm>
            <a:off x="6729413" y="63293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5DB3A62-20C4-4C27-AF4B-E8C43BD08A91}" type="slidenum">
              <a:rPr lang="en-US" sz="800">
                <a:solidFill>
                  <a:prstClr val="white"/>
                </a:solidFill>
              </a:rPr>
              <a:pPr algn="r"/>
              <a:t>4</a:t>
            </a:fld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23555" name="Title 10"/>
          <p:cNvSpPr>
            <a:spLocks noGrp="1"/>
          </p:cNvSpPr>
          <p:nvPr>
            <p:ph type="title"/>
          </p:nvPr>
        </p:nvSpPr>
        <p:spPr>
          <a:xfrm>
            <a:off x="2362200" y="228600"/>
            <a:ext cx="5715000" cy="665163"/>
          </a:xfrm>
        </p:spPr>
        <p:txBody>
          <a:bodyPr/>
          <a:lstStyle/>
          <a:p>
            <a:r>
              <a:rPr lang="en-US" sz="3600" b="1" dirty="0" smtClean="0">
                <a:cs typeface="Arial" pitchFamily="34" charset="0"/>
              </a:rPr>
              <a:t>milWiki Overview</a:t>
            </a:r>
            <a:endParaRPr lang="en-US" sz="3600" dirty="0" smtClean="0">
              <a:cs typeface="Arial" pitchFamily="34" charset="0"/>
            </a:endParaRPr>
          </a:p>
        </p:txBody>
      </p:sp>
      <p:sp>
        <p:nvSpPr>
          <p:cNvPr id="23556" name="Rectangle 3"/>
          <p:cNvSpPr>
            <a:spLocks noGrp="1"/>
          </p:cNvSpPr>
          <p:nvPr>
            <p:ph idx="1"/>
          </p:nvPr>
        </p:nvSpPr>
        <p:spPr>
          <a:xfrm>
            <a:off x="152400" y="990600"/>
            <a:ext cx="3707476" cy="5386647"/>
          </a:xfrm>
        </p:spPr>
        <p:txBody>
          <a:bodyPr/>
          <a:lstStyle/>
          <a:p>
            <a:pPr lvl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Knowledge is power</a:t>
            </a:r>
            <a:endParaRPr lang="en-US" sz="2400" b="1" dirty="0" smtClean="0">
              <a:latin typeface="+mn-lt"/>
              <a:cs typeface="Arial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Discover and contribute information on DoD people, places, organizations, systems and processes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Making an encyclopedia</a:t>
            </a:r>
            <a:endParaRPr lang="en-US" sz="2400" b="1" dirty="0" smtClean="0">
              <a:latin typeface="+mn-lt"/>
              <a:cs typeface="Arial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Build and maintain information in wiki articles including processes, policies, organization pages, biographies, etc.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Share information with DoD wide audience via individual wiki articles, and integrated wiki portals leveraging standard templates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Search for information using Semantic Wiki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F9BAC-331D-47BC-8AA7-4C48349F3B1C}" type="slidenum">
              <a:rPr lang="en-US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7100" y="76200"/>
            <a:ext cx="876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143000"/>
            <a:ext cx="5058281" cy="4703763"/>
          </a:xfrm>
          <a:prstGeom prst="rect">
            <a:avLst/>
          </a:prstGeom>
          <a:ln w="12700" cap="sq">
            <a:solidFill>
              <a:schemeClr val="accent4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 txBox="1">
            <a:spLocks noGrp="1"/>
          </p:cNvSpPr>
          <p:nvPr/>
        </p:nvSpPr>
        <p:spPr bwMode="auto">
          <a:xfrm>
            <a:off x="6729413" y="63293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9B76FED-5B61-428C-BD7A-7DED236562CA}" type="slidenum">
              <a:rPr lang="en-US" sz="800">
                <a:solidFill>
                  <a:prstClr val="white"/>
                </a:solidFill>
              </a:rPr>
              <a:pPr algn="r"/>
              <a:t>5</a:t>
            </a:fld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20483" name="Title 8"/>
          <p:cNvSpPr>
            <a:spLocks noGrp="1"/>
          </p:cNvSpPr>
          <p:nvPr>
            <p:ph type="title"/>
          </p:nvPr>
        </p:nvSpPr>
        <p:spPr>
          <a:xfrm>
            <a:off x="2492825" y="254325"/>
            <a:ext cx="5638800" cy="665163"/>
          </a:xfrm>
        </p:spPr>
        <p:txBody>
          <a:bodyPr/>
          <a:lstStyle/>
          <a:p>
            <a:r>
              <a:rPr lang="en-US" sz="3600" b="1" dirty="0" smtClean="0">
                <a:cs typeface="Arial" pitchFamily="34" charset="0"/>
              </a:rPr>
              <a:t>milWire Overview       </a:t>
            </a:r>
            <a:endParaRPr lang="en-US" sz="3600" dirty="0" smtClean="0">
              <a:cs typeface="Arial" pitchFamily="34" charset="0"/>
            </a:endParaRPr>
          </a:p>
        </p:txBody>
      </p:sp>
      <p:sp>
        <p:nvSpPr>
          <p:cNvPr id="20484" name="Rectangle 3"/>
          <p:cNvSpPr>
            <a:spLocks noGrp="1"/>
          </p:cNvSpPr>
          <p:nvPr>
            <p:ph idx="1"/>
          </p:nvPr>
        </p:nvSpPr>
        <p:spPr>
          <a:xfrm>
            <a:off x="4876800" y="990600"/>
            <a:ext cx="3555076" cy="5462847"/>
          </a:xfrm>
        </p:spPr>
        <p:txBody>
          <a:bodyPr/>
          <a:lstStyle/>
          <a:p>
            <a:pPr lvl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Targeted Communications</a:t>
            </a:r>
            <a:endParaRPr lang="en-US" sz="2400" b="1" dirty="0" smtClean="0">
              <a:latin typeface="+mn-lt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Users can post to the wire: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Strategic Communications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Announcements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News and Alerts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Events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Achievements/ Awards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…and whatever else they want to share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Discoverable Content via search, categories and tags</a:t>
            </a:r>
          </a:p>
          <a:p>
            <a:pPr>
              <a:lnSpc>
                <a:spcPct val="90000"/>
              </a:lnSpc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Plug into People and Topics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Subscribe by “plugging into” different people that are posting things of interest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Subscribe to topics that cover the entire DoD</a:t>
            </a:r>
          </a:p>
          <a:p>
            <a:pPr lvl="1">
              <a:lnSpc>
                <a:spcPct val="90000"/>
              </a:lnSpc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C4F41-75F7-4758-960A-23F844FABAD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76200"/>
            <a:ext cx="780800" cy="79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wirepo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914400"/>
            <a:ext cx="4157409" cy="541020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76200" dir="135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 txBox="1">
            <a:spLocks noGrp="1"/>
          </p:cNvSpPr>
          <p:nvPr/>
        </p:nvSpPr>
        <p:spPr bwMode="auto">
          <a:xfrm>
            <a:off x="6729413" y="63293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DC002BD-039C-41A4-972F-661A2EEDD4DE}" type="slidenum">
              <a:rPr lang="en-US" sz="800">
                <a:solidFill>
                  <a:prstClr val="white"/>
                </a:solidFill>
              </a:rPr>
              <a:pPr algn="r"/>
              <a:t>6</a:t>
            </a:fld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22531" name="Rectangle 2"/>
          <p:cNvSpPr>
            <a:spLocks noGrp="1"/>
          </p:cNvSpPr>
          <p:nvPr>
            <p:ph type="title"/>
          </p:nvPr>
        </p:nvSpPr>
        <p:spPr>
          <a:xfrm>
            <a:off x="2514600" y="228600"/>
            <a:ext cx="5715000" cy="665163"/>
          </a:xfrm>
        </p:spPr>
        <p:txBody>
          <a:bodyPr/>
          <a:lstStyle/>
          <a:p>
            <a:r>
              <a:rPr lang="en-US" sz="3600" b="1" dirty="0" smtClean="0">
                <a:cs typeface="Arial" pitchFamily="34" charset="0"/>
              </a:rPr>
              <a:t>milBook Overview</a:t>
            </a:r>
          </a:p>
        </p:txBody>
      </p:sp>
      <p:sp>
        <p:nvSpPr>
          <p:cNvPr id="22532" name="Rectangle 3"/>
          <p:cNvSpPr>
            <a:spLocks noGrp="1"/>
          </p:cNvSpPr>
          <p:nvPr>
            <p:ph idx="1"/>
          </p:nvPr>
        </p:nvSpPr>
        <p:spPr>
          <a:xfrm>
            <a:off x="178724" y="914400"/>
            <a:ext cx="3555076" cy="5386647"/>
          </a:xfrm>
        </p:spPr>
        <p:txBody>
          <a:bodyPr/>
          <a:lstStyle/>
          <a:p>
            <a:pPr lvl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Make it personal</a:t>
            </a:r>
            <a:endParaRPr lang="en-US" sz="2400" b="1" dirty="0" smtClean="0">
              <a:latin typeface="+mn-lt"/>
              <a:cs typeface="Arial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Follow People and Activities across all of DoD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Provide Status Updates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Track activities in your network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Personal Tasks and Bookmarks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Advanced Profiles with milConnect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Business is social</a:t>
            </a:r>
            <a:endParaRPr lang="en-US" sz="2400" b="1" dirty="0" smtClean="0">
              <a:latin typeface="+mn-lt"/>
              <a:cs typeface="Arial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User generated Public and Private Groups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Customizable Communities of Practice &amp; Interest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Project Tracking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Idea/Discussion Capability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Calendar/Event Management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Document &amp; File Collaboration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Personal &amp; Group Blogs</a:t>
            </a:r>
          </a:p>
          <a:p>
            <a:pPr lvl="1">
              <a:lnSpc>
                <a:spcPct val="90000"/>
              </a:lnSpc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2BBFD-8B73-4DD2-A542-A6FCD27CD4A9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76200"/>
            <a:ext cx="79663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ookho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066800"/>
            <a:ext cx="5156790" cy="480934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 txBox="1">
            <a:spLocks noGrp="1"/>
          </p:cNvSpPr>
          <p:nvPr/>
        </p:nvSpPr>
        <p:spPr bwMode="auto">
          <a:xfrm>
            <a:off x="6729413" y="63293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E21CBF7-65B6-4ABC-B7C1-8268D8A4E96B}" type="slidenum">
              <a:rPr lang="en-US" sz="800">
                <a:solidFill>
                  <a:prstClr val="white"/>
                </a:solidFill>
              </a:rPr>
              <a:pPr algn="r"/>
              <a:t>7</a:t>
            </a:fld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21507" name="Rectangle 2"/>
          <p:cNvSpPr>
            <a:spLocks noGrp="1"/>
          </p:cNvSpPr>
          <p:nvPr>
            <p:ph type="title"/>
          </p:nvPr>
        </p:nvSpPr>
        <p:spPr>
          <a:xfrm>
            <a:off x="2590800" y="254325"/>
            <a:ext cx="5638800" cy="665163"/>
          </a:xfrm>
        </p:spPr>
        <p:txBody>
          <a:bodyPr/>
          <a:lstStyle/>
          <a:p>
            <a:r>
              <a:rPr lang="en-US" sz="3600" b="1" dirty="0" smtClean="0">
                <a:cs typeface="Arial" pitchFamily="34" charset="0"/>
              </a:rPr>
              <a:t>milTube Overview</a:t>
            </a:r>
          </a:p>
        </p:txBody>
      </p:sp>
      <p:sp>
        <p:nvSpPr>
          <p:cNvPr id="21508" name="Rectangle 3"/>
          <p:cNvSpPr>
            <a:spLocks noGrp="1"/>
          </p:cNvSpPr>
          <p:nvPr>
            <p:ph idx="1"/>
          </p:nvPr>
        </p:nvSpPr>
        <p:spPr>
          <a:xfrm>
            <a:off x="5181600" y="1066800"/>
            <a:ext cx="3478876" cy="5386647"/>
          </a:xfrm>
        </p:spPr>
        <p:txBody>
          <a:bodyPr/>
          <a:lstStyle/>
          <a:p>
            <a:pPr lvl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Watch, learn, and upload </a:t>
            </a:r>
            <a:endParaRPr lang="en-US" sz="2400" b="1" dirty="0" smtClean="0">
              <a:latin typeface="+mn-lt"/>
              <a:cs typeface="Arial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Broadcast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videos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Announcements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Vignettes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Training and Guidance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News and Features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Interviews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Promote tools, sites, projects and achievements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  <a:buNone/>
            </a:pPr>
            <a:endParaRPr lang="en-US" sz="20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Sharing is caring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Embed videos into other milSuite products and beyond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Establish Channels to organize, share videos and provide a face to the community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7602A-3220-4E68-844A-319D4B1EB90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76200"/>
            <a:ext cx="8477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ubescre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914400"/>
            <a:ext cx="4267200" cy="558141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9"/>
          <p:cNvSpPr>
            <a:spLocks noGrp="1"/>
          </p:cNvSpPr>
          <p:nvPr>
            <p:ph type="title"/>
          </p:nvPr>
        </p:nvSpPr>
        <p:spPr>
          <a:xfrm>
            <a:off x="2590800" y="206825"/>
            <a:ext cx="5638800" cy="665163"/>
          </a:xfrm>
        </p:spPr>
        <p:txBody>
          <a:bodyPr/>
          <a:lstStyle/>
          <a:p>
            <a:r>
              <a:rPr lang="en-US" sz="3600" dirty="0" smtClean="0">
                <a:cs typeface="Arial" charset="0"/>
              </a:rPr>
              <a:t>eureka </a:t>
            </a:r>
            <a:r>
              <a:rPr lang="en-US" sz="3600" b="1" dirty="0" smtClean="0">
                <a:cs typeface="Arial" pitchFamily="34" charset="0"/>
              </a:rPr>
              <a:t>Overview</a:t>
            </a:r>
            <a:endParaRPr lang="en-US" sz="3600" dirty="0" smtClean="0">
              <a:cs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8724" y="973775"/>
            <a:ext cx="3478876" cy="5386647"/>
          </a:xfrm>
        </p:spPr>
        <p:txBody>
          <a:bodyPr/>
          <a:lstStyle/>
          <a:p>
            <a:pPr lvl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Idea generation</a:t>
            </a:r>
            <a:endParaRPr lang="en-US" sz="2400" b="1" dirty="0" smtClean="0">
              <a:latin typeface="+mn-lt"/>
              <a:cs typeface="Arial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Post an idea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Vote on others ideas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Discuss and vet an idea with the community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Organize ideas through tags and categories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Making dreams a reality</a:t>
            </a:r>
            <a:endParaRPr lang="en-US" sz="2400" b="1" dirty="0" smtClean="0">
              <a:latin typeface="+mn-lt"/>
              <a:cs typeface="Arial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Posting ideas is great, but solving ideas is even better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eureka uses the power of milBook to get ideas in front of the groups and communities that may have a chance to solve them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Related idea widget brings visibility to the content you are working on</a:t>
            </a:r>
          </a:p>
          <a:p>
            <a:pPr>
              <a:lnSpc>
                <a:spcPct val="90000"/>
              </a:lnSpc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F09546-8EE4-434E-9CDD-EFB14348AD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 smtClean="0"/>
          </a:p>
        </p:txBody>
      </p:sp>
      <p:sp>
        <p:nvSpPr>
          <p:cNvPr id="3077" name="Rectangle 3"/>
          <p:cNvSpPr txBox="1">
            <a:spLocks/>
          </p:cNvSpPr>
          <p:nvPr/>
        </p:nvSpPr>
        <p:spPr bwMode="auto">
          <a:xfrm>
            <a:off x="-381000" y="2057400"/>
            <a:ext cx="3962400" cy="431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460375" lvl="1" indent="-227013" defTabSz="4572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dirty="0">
              <a:latin typeface="Calibri" pitchFamily="34" charset="0"/>
            </a:endParaRPr>
          </a:p>
          <a:p>
            <a:pPr marL="460375" lvl="1" indent="-227013" defTabSz="4572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dirty="0">
              <a:latin typeface="Calibri" pitchFamily="34" charset="0"/>
            </a:endParaRPr>
          </a:p>
          <a:p>
            <a:pPr marL="460375" lvl="1" indent="-227013" defTabSz="4572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5850" y="76200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990601"/>
            <a:ext cx="5228239" cy="4842732"/>
          </a:xfrm>
          <a:prstGeom prst="rect">
            <a:avLst/>
          </a:prstGeom>
          <a:ln w="9525" cap="sq">
            <a:solidFill>
              <a:schemeClr val="accent4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oddblo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276600"/>
            <a:ext cx="4059601" cy="238333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911BF-94C7-408C-AFE7-D4A006115EB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228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Black" pitchFamily="34" charset="0"/>
              </a:rPr>
              <a:t>milSuite and Open</a:t>
            </a:r>
            <a:endParaRPr lang="en-US" sz="3600" b="1" dirty="0">
              <a:latin typeface="Arial Black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78724" y="1066800"/>
            <a:ext cx="3631276" cy="5234247"/>
          </a:xfrm>
          <a:prstGeom prst="rect">
            <a:avLst/>
          </a:prstGeom>
        </p:spPr>
        <p:txBody>
          <a:bodyPr/>
          <a:lstStyle/>
          <a:p>
            <a:pPr marL="227013" lvl="0" indent="-227013" defTabSz="457200" eaLnBrk="0" fontAlgn="base" hangingPunct="0">
              <a:spcAft>
                <a:spcPct val="0"/>
              </a:spcAft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software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27013" lvl="0" indent="-227013" defTabSz="457200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milSuite leverages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popular open source technologies and open source components in all of its products</a:t>
            </a:r>
          </a:p>
          <a:p>
            <a:pPr marL="227013" marR="0" lvl="0" indent="-227013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227013" lvl="0" indent="-227013" defTabSz="457200" eaLnBrk="0" fontAlgn="base" hangingPunct="0">
              <a:spcAft>
                <a:spcPct val="0"/>
              </a:spcAft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principles </a:t>
            </a:r>
          </a:p>
          <a:p>
            <a:pPr marL="227013" marR="0" lvl="0" indent="-227013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milSuite started small and grew through grass roots and word of mouth</a:t>
            </a:r>
          </a:p>
          <a:p>
            <a:pPr marL="227013" marR="0" lvl="0" indent="-227013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noProof="0" dirty="0" smtClean="0">
                <a:latin typeface="Arial" pitchFamily="34" charset="0"/>
                <a:cs typeface="Arial" pitchFamily="34" charset="0"/>
              </a:rPr>
              <a:t>milSuite Rules of Conduct and Guidelines were written by the original community and continue to evolve through feedback</a:t>
            </a:r>
          </a:p>
          <a:p>
            <a:pPr marL="227013" marR="0" lvl="0" indent="-227013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 ideas, development projects, and road maps are presented to the community for discussion</a:t>
            </a:r>
          </a:p>
          <a:p>
            <a:pPr marL="227013" marR="0" lvl="0" indent="-227013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milSuite team members all blog and share their personal thoughts and challenges</a:t>
            </a:r>
            <a:endParaRPr kumimoji="0" lang="en-US" sz="160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7013" marR="0" lvl="0" indent="-227013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7013" marR="0" lvl="0" indent="-227013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7013" marR="0" lvl="0" indent="-227013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7013" marR="0" lvl="0" indent="-227013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990600"/>
            <a:ext cx="1733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914400"/>
            <a:ext cx="914400" cy="93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209800"/>
            <a:ext cx="1066800" cy="91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990600"/>
            <a:ext cx="1296453" cy="131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2743200"/>
            <a:ext cx="1676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990600"/>
            <a:ext cx="122179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2438400"/>
            <a:ext cx="1295400" cy="69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todd.miller11\Downloads\php-big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2362200"/>
            <a:ext cx="1087272" cy="582778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0" y="1828800"/>
            <a:ext cx="990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jayblo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62600" y="4419600"/>
            <a:ext cx="3236709" cy="17555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lSuite-brief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909</Words>
  <Application>Microsoft Office PowerPoint</Application>
  <PresentationFormat>On-screen Show (4:3)</PresentationFormat>
  <Paragraphs>166</Paragraphs>
  <Slides>11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Arial</vt:lpstr>
      <vt:lpstr>Arial Black</vt:lpstr>
      <vt:lpstr>Calibri</vt:lpstr>
      <vt:lpstr>Gill Sans</vt:lpstr>
      <vt:lpstr>Wingdings</vt:lpstr>
      <vt:lpstr>Office Theme</vt:lpstr>
      <vt:lpstr>milSuite-brief-template</vt:lpstr>
      <vt:lpstr>milSuite and Open Source</vt:lpstr>
      <vt:lpstr>What is milSuite?</vt:lpstr>
      <vt:lpstr>The Principles of milSuite</vt:lpstr>
      <vt:lpstr>milWiki Overview</vt:lpstr>
      <vt:lpstr>milWire Overview       </vt:lpstr>
      <vt:lpstr>milBook Overview</vt:lpstr>
      <vt:lpstr>milTube Overview</vt:lpstr>
      <vt:lpstr>eureka Overview</vt:lpstr>
      <vt:lpstr>PowerPoint Presentation</vt:lpstr>
      <vt:lpstr>PowerPoint Presentation</vt:lpstr>
      <vt:lpstr> Points of Contact  Visit milSuite at https://www.milsuite.mil  </vt:lpstr>
      <vt:lpstr>Custom Show 1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milWiki Overview</dc:title>
  <dc:creator>brett.lovelace</dc:creator>
  <cp:lastModifiedBy>McMahan, Curtis S CTR USA TRADOC</cp:lastModifiedBy>
  <cp:revision>132</cp:revision>
  <dcterms:created xsi:type="dcterms:W3CDTF">2013-01-22T18:51:17Z</dcterms:created>
  <dcterms:modified xsi:type="dcterms:W3CDTF">2016-07-27T15:07:25Z</dcterms:modified>
</cp:coreProperties>
</file>