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1.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2.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4"/>
  </p:sldMasterIdLst>
  <p:notesMasterIdLst>
    <p:notesMasterId r:id="rId24"/>
  </p:notesMasterIdLst>
  <p:handoutMasterIdLst>
    <p:handoutMasterId r:id="rId25"/>
  </p:handoutMasterIdLst>
  <p:sldIdLst>
    <p:sldId id="257" r:id="rId5"/>
    <p:sldId id="278" r:id="rId6"/>
    <p:sldId id="284" r:id="rId7"/>
    <p:sldId id="261" r:id="rId8"/>
    <p:sldId id="280" r:id="rId9"/>
    <p:sldId id="262" r:id="rId10"/>
    <p:sldId id="263" r:id="rId11"/>
    <p:sldId id="264" r:id="rId12"/>
    <p:sldId id="277" r:id="rId13"/>
    <p:sldId id="266" r:id="rId14"/>
    <p:sldId id="267" r:id="rId15"/>
    <p:sldId id="268" r:id="rId16"/>
    <p:sldId id="269" r:id="rId17"/>
    <p:sldId id="270" r:id="rId18"/>
    <p:sldId id="271" r:id="rId19"/>
    <p:sldId id="283" r:id="rId20"/>
    <p:sldId id="282" r:id="rId21"/>
    <p:sldId id="272" r:id="rId22"/>
    <p:sldId id="27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72115" autoAdjust="0"/>
  </p:normalViewPr>
  <p:slideViewPr>
    <p:cSldViewPr>
      <p:cViewPr varScale="1">
        <p:scale>
          <a:sx n="84" d="100"/>
          <a:sy n="84" d="100"/>
        </p:scale>
        <p:origin x="1218" y="9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notesViewPr>
    <p:cSldViewPr>
      <p:cViewPr varScale="1">
        <p:scale>
          <a:sx n="52" d="100"/>
          <a:sy n="52" d="100"/>
        </p:scale>
        <p:origin x="-289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5-06-26T12:31:32.140" idx="7">
    <p:pos x="1806" y="2654"/>
    <p:text>Recommend removal of the slide   this is not a DCT-MT concern</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5-06-26T12:32:41.457" idx="10">
    <p:pos x="2296" y="3005"/>
    <p:text>Recommend removal</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10400" cy="464820"/>
          </a:xfrm>
          <a:prstGeom prst="rect">
            <a:avLst/>
          </a:prstGeom>
        </p:spPr>
        <p:txBody>
          <a:bodyPr vert="horz" lIns="93177" tIns="46589" rIns="93177" bIns="46589" rtlCol="0"/>
          <a:lstStyle>
            <a:lvl1pPr algn="l">
              <a:defRPr sz="1200"/>
            </a:lvl1pPr>
          </a:lstStyle>
          <a:p>
            <a:r>
              <a:rPr lang="en-US" dirty="0" smtClean="0"/>
              <a:t>9E-F59/950-F38 Dismounted Counter IED Tactics- Master Trainer</a:t>
            </a:r>
          </a:p>
          <a:p>
            <a:r>
              <a:rPr lang="en-US" dirty="0" smtClean="0"/>
              <a:t>071-FREBB006 Company Intelligence Support Team (CoIST) Integration</a:t>
            </a:r>
            <a:endParaRPr lang="en-US" dirty="0"/>
          </a:p>
        </p:txBody>
      </p:sp>
      <p:sp>
        <p:nvSpPr>
          <p:cNvPr id="4" name="Footer Placeholder 3"/>
          <p:cNvSpPr>
            <a:spLocks noGrp="1"/>
          </p:cNvSpPr>
          <p:nvPr>
            <p:ph type="ftr" sz="quarter" idx="2"/>
          </p:nvPr>
        </p:nvSpPr>
        <p:spPr>
          <a:xfrm>
            <a:off x="0" y="8829967"/>
            <a:ext cx="7010400" cy="464820"/>
          </a:xfrm>
          <a:prstGeom prst="rect">
            <a:avLst/>
          </a:prstGeom>
        </p:spPr>
        <p:txBody>
          <a:bodyPr vert="horz" lIns="93177" tIns="46589" rIns="93177" bIns="46589" rtlCol="0" anchor="b"/>
          <a:lstStyle>
            <a:lvl1pPr algn="l">
              <a:defRPr sz="1200"/>
            </a:lvl1pPr>
          </a:lstStyle>
          <a:p>
            <a:pPr algn="ctr">
              <a:defRPr/>
            </a:pPr>
            <a:r>
              <a:rPr lang="en-US" dirty="0" smtClean="0">
                <a:solidFill>
                  <a:srgbClr val="00B050"/>
                </a:solidFill>
                <a:latin typeface="Arial" pitchFamily="34" charset="0"/>
                <a:cs typeface="Arial" pitchFamily="34" charset="0"/>
              </a:rPr>
              <a:t>UNCLASSIFIED/FOUO Information in this document may be EXEMPT FROM  MANDATORY DISCLOSURE under the Freedom of Information Act (FOIA) Exemption 7 (F)</a:t>
            </a:r>
            <a:endParaRPr lang="en-US"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871743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FF6E5AD-219E-43E6-A730-F049994054B4}" type="datetimeFigureOut">
              <a:rPr lang="en-US" smtClean="0"/>
              <a:pPr/>
              <a:t>6/30/2015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392C00D-3944-40C5-B340-48A77C93EC9D}" type="slidenum">
              <a:rPr lang="en-US" smtClean="0"/>
              <a:pPr/>
              <a:t>‹#›</a:t>
            </a:fld>
            <a:endParaRPr lang="en-US"/>
          </a:p>
        </p:txBody>
      </p:sp>
    </p:spTree>
    <p:extLst>
      <p:ext uri="{BB962C8B-B14F-4D97-AF65-F5344CB8AC3E}">
        <p14:creationId xmlns:p14="http://schemas.microsoft.com/office/powerpoint/2010/main" val="349176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marR="0" indent="-232943" algn="l" defTabSz="914400" rtl="0" eaLnBrk="0" fontAlgn="base" latinLnBrk="0" hangingPunct="0">
              <a:lnSpc>
                <a:spcPct val="100000"/>
              </a:lnSpc>
              <a:spcBef>
                <a:spcPct val="30000"/>
              </a:spcBef>
              <a:spcAft>
                <a:spcPct val="0"/>
              </a:spcAft>
              <a:buClrTx/>
              <a:buSzTx/>
              <a:buFontTx/>
              <a:buNone/>
              <a:tabLst/>
              <a:defRPr/>
            </a:pPr>
            <a:r>
              <a:rPr lang="en-US" sz="1200" b="0" u="none" dirty="0" smtClean="0"/>
              <a:t>1. Introduce yourself. Only needed for the first you deliver instruction to these students. </a:t>
            </a:r>
          </a:p>
          <a:p>
            <a:pPr marL="232943" indent="-232943"/>
            <a:r>
              <a:rPr lang="en-US" sz="1200" dirty="0" smtClean="0"/>
              <a:t>2.</a:t>
            </a:r>
            <a:r>
              <a:rPr lang="en-US" dirty="0" smtClean="0"/>
              <a:t> Present the following </a:t>
            </a:r>
            <a:r>
              <a:rPr lang="en-US" sz="1200" b="1" u="sng" kern="1200" baseline="0" dirty="0" smtClean="0">
                <a:solidFill>
                  <a:schemeClr val="tx1"/>
                </a:solidFill>
                <a:latin typeface="+mn-lt"/>
                <a:ea typeface="+mn-ea"/>
                <a:cs typeface="+mn-cs"/>
              </a:rPr>
              <a:t>Motivator. </a:t>
            </a:r>
            <a:r>
              <a:rPr lang="en-US" sz="1200" kern="1200" baseline="0" dirty="0" smtClean="0">
                <a:solidFill>
                  <a:schemeClr val="tx1"/>
                </a:solidFill>
                <a:latin typeface="+mn-lt"/>
                <a:ea typeface="+mn-ea"/>
                <a:cs typeface="+mn-cs"/>
              </a:rPr>
              <a:t>Intelligence operations collect information used to develop intelligence in support of the decision-making process of commanders down to the small-unit level. The primary purpose of Army intelligence operations is generating intelligence that supports the conduct of (planning, preparation, execution, and assessment) operations. (See ADRP 5-0.)</a:t>
            </a:r>
          </a:p>
          <a:p>
            <a:endParaRPr lang="en-US" sz="1200" b="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Note:</a:t>
            </a:r>
          </a:p>
          <a:p>
            <a:r>
              <a:rPr lang="en-US" sz="1200" kern="1200" baseline="0" dirty="0" smtClean="0">
                <a:solidFill>
                  <a:schemeClr val="tx1"/>
                </a:solidFill>
                <a:latin typeface="+mn-lt"/>
                <a:ea typeface="+mn-ea"/>
                <a:cs typeface="+mn-cs"/>
              </a:rPr>
              <a:t>1. Use this statement or develop one of your own relating to the material.</a:t>
            </a:r>
          </a:p>
          <a:p>
            <a:r>
              <a:rPr lang="en-US" sz="1200" kern="1200" baseline="0" dirty="0" smtClean="0">
                <a:solidFill>
                  <a:schemeClr val="tx1"/>
                </a:solidFill>
                <a:latin typeface="+mn-lt"/>
                <a:ea typeface="+mn-ea"/>
                <a:cs typeface="+mn-cs"/>
              </a:rPr>
              <a:t>2. The motivator statement is in the notes pages of slide #1</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a:t>
            </a:fld>
            <a:endParaRPr lang="en-US"/>
          </a:p>
        </p:txBody>
      </p:sp>
    </p:spTree>
    <p:extLst>
      <p:ext uri="{BB962C8B-B14F-4D97-AF65-F5344CB8AC3E}">
        <p14:creationId xmlns:p14="http://schemas.microsoft.com/office/powerpoint/2010/main" val="3474109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a:buFont typeface="+mj-lt"/>
              <a:buAutoNum type="arabicPeriod"/>
            </a:pPr>
            <a:r>
              <a:rPr lang="en-US" dirty="0" smtClean="0"/>
              <a:t>This information is used to inform and assist the BN and BCT targeting cycle. At the CoIST, the key to successful targeting is separating the important from the unimportant and then focusing and directing limited company and external resources where they can best and most positively influence the company Area of Responsibility (AOR).</a:t>
            </a:r>
          </a:p>
          <a:p>
            <a:pPr marL="232943" indent="-232943">
              <a:buFont typeface="+mj-lt"/>
              <a:buAutoNum type="arabicPeriod"/>
            </a:pPr>
            <a:r>
              <a:rPr lang="en-US" dirty="0" smtClean="0"/>
              <a:t>Targeting at the company level is actually sorting and prioritizing information from patrols and engagements until there is enough information to act on with an acceptable level of certainty. Company‐level targeting is not limited to lethal means such as direct and indirect fires but should be all‐encompassing and include all available assets such as building projects, security for host nation personnel, Medical Civic Action Program, and host nation police and military assistance.</a:t>
            </a:r>
          </a:p>
          <a:p>
            <a:pPr marL="232943" indent="-232943">
              <a:buFont typeface="+mj-lt"/>
              <a:buAutoNum type="arabicPeriod"/>
            </a:pPr>
            <a:r>
              <a:rPr lang="en-US" dirty="0" smtClean="0"/>
              <a:t>Many units use the fire support officer to lead the CoIST. In these cases, the CoIST may be expected to assume lead planning and responsibility at the company level for targeting, employing enablers, and other operations as directed by the commander.</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10</a:t>
            </a:fld>
            <a:endParaRPr lang="en-US"/>
          </a:p>
        </p:txBody>
      </p:sp>
    </p:spTree>
    <p:extLst>
      <p:ext uri="{BB962C8B-B14F-4D97-AF65-F5344CB8AC3E}">
        <p14:creationId xmlns:p14="http://schemas.microsoft.com/office/powerpoint/2010/main" val="2682414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r>
              <a:rPr lang="en-US" dirty="0" smtClean="0"/>
              <a:t>-</a:t>
            </a:r>
            <a:r>
              <a:rPr lang="en-US" baseline="0" dirty="0" smtClean="0"/>
              <a:t> </a:t>
            </a:r>
            <a:r>
              <a:rPr lang="en-US" dirty="0" smtClean="0"/>
              <a:t>Maneuver elements should initiate coordination with the CoIST as soon as they receive the WARNO in order to allow the CoIST maximum time to gather planning tools/information.</a:t>
            </a:r>
          </a:p>
        </p:txBody>
      </p:sp>
      <p:sp>
        <p:nvSpPr>
          <p:cNvPr id="4" name="Slide Number Placeholder 3"/>
          <p:cNvSpPr>
            <a:spLocks noGrp="1"/>
          </p:cNvSpPr>
          <p:nvPr>
            <p:ph type="sldNum" sz="quarter" idx="10"/>
          </p:nvPr>
        </p:nvSpPr>
        <p:spPr/>
        <p:txBody>
          <a:bodyPr/>
          <a:lstStyle/>
          <a:p>
            <a:fld id="{1392C00D-3944-40C5-B340-48A77C93EC9D}" type="slidenum">
              <a:rPr lang="en-US" smtClean="0"/>
              <a:pPr/>
              <a:t>11</a:t>
            </a:fld>
            <a:endParaRPr lang="en-US"/>
          </a:p>
        </p:txBody>
      </p:sp>
    </p:spTree>
    <p:extLst>
      <p:ext uri="{BB962C8B-B14F-4D97-AF65-F5344CB8AC3E}">
        <p14:creationId xmlns:p14="http://schemas.microsoft.com/office/powerpoint/2010/main" val="476470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a:buAutoNum type="arabicPeriod"/>
            </a:pPr>
            <a:r>
              <a:rPr lang="en-US" dirty="0" smtClean="0"/>
              <a:t>These are a list of things that can be retrieved from the CoIST</a:t>
            </a:r>
            <a:r>
              <a:rPr lang="en-US" baseline="0" dirty="0" smtClean="0"/>
              <a:t> during the </a:t>
            </a:r>
            <a:r>
              <a:rPr lang="en-US" baseline="0" dirty="0" err="1" smtClean="0"/>
              <a:t>prebrief</a:t>
            </a:r>
            <a:r>
              <a:rPr lang="en-US" baseline="0" dirty="0" smtClean="0"/>
              <a:t>. </a:t>
            </a:r>
          </a:p>
          <a:p>
            <a:pPr marL="232943" indent="-232943">
              <a:buAutoNum type="arabicPeriod"/>
            </a:pPr>
            <a:r>
              <a:rPr lang="en-US" baseline="0" dirty="0" smtClean="0"/>
              <a:t>Some may not be available immediately but can get later to help complete the planning process.</a:t>
            </a:r>
          </a:p>
          <a:p>
            <a:pPr marL="232943" indent="-232943">
              <a:buAutoNum type="arabicPeriod"/>
            </a:pPr>
            <a:endParaRPr lang="en-US" baseline="0" dirty="0" smtClean="0"/>
          </a:p>
          <a:p>
            <a:pPr marL="698830" lvl="1" indent="-232943">
              <a:buFont typeface="+mj-lt"/>
              <a:buAutoNum type="alphaLcPeriod"/>
            </a:pPr>
            <a:r>
              <a:rPr lang="en-US" dirty="0" smtClean="0"/>
              <a:t>During this brief, the team shares events that occurred in the OE over the past 12–24 hours, route status, ISR collection assets in use throughout the BN’s OE, SIR tasked to answer, other units operating within the Operational Environment (OE), be on the lookout (BOLO) lists, applicable target packets, and predictive analysis based on analysis during the targeting phase. </a:t>
            </a:r>
          </a:p>
          <a:p>
            <a:pPr marL="698830" lvl="1" indent="-232943">
              <a:buFont typeface="+mj-lt"/>
              <a:buAutoNum type="alphaLcPeriod"/>
            </a:pPr>
            <a:r>
              <a:rPr lang="en-US" dirty="0" smtClean="0"/>
              <a:t>During this process, outgoing patrols are briefed on the following:</a:t>
            </a:r>
          </a:p>
          <a:p>
            <a:pPr marL="698830" lvl="1" indent="-232943">
              <a:buFont typeface="+mj-lt"/>
              <a:buAutoNum type="alphaLcPeriod"/>
            </a:pPr>
            <a:r>
              <a:rPr lang="en-US" dirty="0" smtClean="0"/>
              <a:t>Current threat assessment for the AO with regard to significant activities in the last 24 hours</a:t>
            </a:r>
          </a:p>
          <a:p>
            <a:pPr marL="698830" lvl="1" indent="-232943">
              <a:buFont typeface="+mj-lt"/>
              <a:buAutoNum type="alphaLcPeriod"/>
            </a:pPr>
            <a:r>
              <a:rPr lang="en-US" dirty="0" smtClean="0"/>
              <a:t>Current IED threats and locations of concentrated IED attacks</a:t>
            </a:r>
          </a:p>
          <a:p>
            <a:pPr marL="698830" lvl="1" indent="-232943">
              <a:buFont typeface="+mj-lt"/>
              <a:buAutoNum type="alphaLcPeriod"/>
            </a:pPr>
            <a:r>
              <a:rPr lang="en-US" dirty="0" smtClean="0"/>
              <a:t>Enemy activity expectations for the next 24 hours</a:t>
            </a:r>
          </a:p>
          <a:p>
            <a:pPr marL="698830" lvl="1" indent="-232943">
              <a:buFont typeface="+mj-lt"/>
              <a:buAutoNum type="alphaLcPeriod"/>
            </a:pPr>
            <a:r>
              <a:rPr lang="en-US" dirty="0" smtClean="0"/>
              <a:t>Current High Value Individual (HVI) list with pictures if possible</a:t>
            </a:r>
          </a:p>
          <a:p>
            <a:pPr marL="698830" lvl="1" indent="-232943">
              <a:buFont typeface="+mj-lt"/>
              <a:buAutoNum type="alphaLcPeriod"/>
            </a:pPr>
            <a:r>
              <a:rPr lang="en-US" dirty="0" smtClean="0"/>
              <a:t>Information requirements</a:t>
            </a:r>
          </a:p>
          <a:p>
            <a:pPr marL="698830" lvl="1" indent="-232943">
              <a:buFont typeface="+mj-lt"/>
              <a:buAutoNum type="alphaLcPeriod"/>
            </a:pPr>
            <a:r>
              <a:rPr lang="en-US" dirty="0" smtClean="0"/>
              <a:t>Possible Tactical Questioning (TQ) guidance. </a:t>
            </a:r>
          </a:p>
          <a:p>
            <a:pPr marL="698830" lvl="1" indent="-232943">
              <a:buFont typeface="+mj-lt"/>
              <a:buAutoNum type="alphaLcPeriod"/>
            </a:pPr>
            <a:r>
              <a:rPr lang="en-US" dirty="0" smtClean="0"/>
              <a:t>Key intelligence items to discuss during the patrol, pre‐brief include the following:</a:t>
            </a:r>
          </a:p>
          <a:p>
            <a:pPr marL="1156030" lvl="2" indent="-232943">
              <a:buFont typeface="+mj-lt"/>
              <a:buAutoNum type="arabicParenR"/>
            </a:pPr>
            <a:r>
              <a:rPr lang="en-US" dirty="0" smtClean="0"/>
              <a:t>Last 24 ‐ 48 hours SIGACTs in the area of responsibility</a:t>
            </a:r>
          </a:p>
          <a:p>
            <a:pPr marL="1156030" lvl="2" indent="-232943">
              <a:buFont typeface="+mj-lt"/>
              <a:buAutoNum type="arabicParenR"/>
            </a:pPr>
            <a:r>
              <a:rPr lang="en-US" dirty="0" smtClean="0"/>
              <a:t>Route status</a:t>
            </a:r>
          </a:p>
          <a:p>
            <a:pPr marL="1156030" lvl="2" indent="-232943">
              <a:buFont typeface="+mj-lt"/>
              <a:buAutoNum type="arabicParenR"/>
            </a:pPr>
            <a:r>
              <a:rPr lang="en-US" dirty="0" smtClean="0"/>
              <a:t>ISR collection assets and priorities</a:t>
            </a:r>
          </a:p>
          <a:p>
            <a:pPr marL="1156030" lvl="2" indent="-232943">
              <a:buFont typeface="+mj-lt"/>
              <a:buAutoNum type="arabicParenR"/>
            </a:pPr>
            <a:r>
              <a:rPr lang="en-US" dirty="0" smtClean="0"/>
              <a:t>Current assessments and future expectations</a:t>
            </a:r>
          </a:p>
          <a:p>
            <a:pPr marL="1156030" lvl="2" indent="-232943">
              <a:buFont typeface="+mj-lt"/>
              <a:buAutoNum type="arabicParenR"/>
            </a:pPr>
            <a:r>
              <a:rPr lang="en-US" dirty="0" smtClean="0"/>
              <a:t>High‐Payoff Target List (HPTL)</a:t>
            </a:r>
          </a:p>
          <a:p>
            <a:pPr marL="1156030" lvl="2" indent="-232943">
              <a:buFont typeface="+mj-lt"/>
              <a:buAutoNum type="arabicParenR"/>
            </a:pPr>
            <a:r>
              <a:rPr lang="en-US" dirty="0" smtClean="0"/>
              <a:t>Updates on key personalities</a:t>
            </a:r>
          </a:p>
          <a:p>
            <a:pPr marL="1156030" lvl="2" indent="-232943">
              <a:buFont typeface="+mj-lt"/>
              <a:buAutoNum type="arabicParenR"/>
            </a:pPr>
            <a:r>
              <a:rPr lang="en-US" dirty="0" smtClean="0"/>
              <a:t>Collection priorities in support of the commander’s PIRs</a:t>
            </a:r>
          </a:p>
          <a:p>
            <a:pPr marL="1156030" lvl="2" indent="-232943">
              <a:buFont typeface="+mj-lt"/>
              <a:buAutoNum type="arabicParenR"/>
            </a:pPr>
            <a:r>
              <a:rPr lang="en-US" dirty="0" smtClean="0"/>
              <a:t>BOLO list</a:t>
            </a:r>
          </a:p>
          <a:p>
            <a:pPr marL="1156030" lvl="2" indent="-232943">
              <a:buFont typeface="+mj-lt"/>
              <a:buAutoNum type="arabicParenR"/>
            </a:pPr>
            <a:r>
              <a:rPr lang="en-US" dirty="0" smtClean="0"/>
              <a:t>Updated Named Areas of Interest (NAIs)</a:t>
            </a:r>
          </a:p>
          <a:p>
            <a:pPr marL="1156030" lvl="2" indent="-232943">
              <a:buFont typeface="+mj-lt"/>
              <a:buAutoNum type="arabicParenR"/>
            </a:pPr>
            <a:r>
              <a:rPr lang="en-US" dirty="0" smtClean="0"/>
              <a:t>Updated biometric files from the BAT loaded on the HIIDE systems at patrol level</a:t>
            </a:r>
          </a:p>
          <a:p>
            <a:pPr marL="1156030" lvl="2" indent="-232943">
              <a:buFont typeface="+mj-lt"/>
              <a:buAutoNum type="arabicParenR"/>
            </a:pPr>
            <a:r>
              <a:rPr lang="en-US" dirty="0" smtClean="0"/>
              <a:t>Updated assessments of the operational environment</a:t>
            </a:r>
          </a:p>
          <a:p>
            <a:pPr marL="232943" indent="-232943">
              <a:buAutoNum type="arabicPeriod"/>
            </a:pPr>
            <a:endParaRPr lang="en-US" dirty="0" smtClean="0"/>
          </a:p>
          <a:p>
            <a:pPr marL="698830" lvl="1" indent="-232943">
              <a:buFont typeface="+mj-lt"/>
              <a:buAutoNum type="alphaLcPeriod"/>
            </a:pP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12</a:t>
            </a:fld>
            <a:endParaRPr lang="en-US"/>
          </a:p>
        </p:txBody>
      </p:sp>
    </p:spTree>
    <p:extLst>
      <p:ext uri="{BB962C8B-B14F-4D97-AF65-F5344CB8AC3E}">
        <p14:creationId xmlns:p14="http://schemas.microsoft.com/office/powerpoint/2010/main" val="1215688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a:buAutoNum type="arabicPeriod"/>
            </a:pPr>
            <a:r>
              <a:rPr lang="en-US" dirty="0" smtClean="0"/>
              <a:t>The debrief, when based on a solid pre‐brief, feeds the CoIST with data to continue its IPB and ultimately help begin the next targeting cycle for the company. The debrief should provide feedback on all areas covered in the pre‐brief as well as provide updated pictures and may also include data from detainee operations and site exploitation. Other important points regarding debriefs include the following:</a:t>
            </a:r>
          </a:p>
          <a:p>
            <a:pPr marL="698830" lvl="1" indent="-232943">
              <a:buFont typeface="+mj-lt"/>
              <a:buAutoNum type="alphaLcPeriod"/>
            </a:pPr>
            <a:r>
              <a:rPr lang="en-US" dirty="0" smtClean="0"/>
              <a:t>Debrief incoming patrols to develop the common operational picture for the company AO.</a:t>
            </a:r>
          </a:p>
          <a:p>
            <a:pPr marL="698830" lvl="1" indent="-232943">
              <a:buFont typeface="+mj-lt"/>
              <a:buAutoNum type="alphaLcPeriod"/>
            </a:pPr>
            <a:r>
              <a:rPr lang="en-US" dirty="0" smtClean="0"/>
              <a:t>Ensure a standard and approved debriefing form is used to record all pertinent information. </a:t>
            </a:r>
          </a:p>
          <a:p>
            <a:pPr marL="698830" lvl="1" indent="-232943">
              <a:buFont typeface="+mj-lt"/>
              <a:buAutoNum type="alphaLcPeriod"/>
            </a:pPr>
            <a:r>
              <a:rPr lang="en-US" dirty="0" smtClean="0"/>
              <a:t>Post updated intelligence information for ease of reference by patrol leaders, and considers operational security when choosing a location in which to post the information.</a:t>
            </a:r>
          </a:p>
          <a:p>
            <a:pPr marL="232943" indent="-232943">
              <a:buFont typeface="+mj-lt"/>
              <a:buAutoNum type="arabicPeriod"/>
            </a:pPr>
            <a:r>
              <a:rPr lang="en-US" dirty="0" smtClean="0"/>
              <a:t>All debriefs should be entered as quickly as possible as a text report in TiGR so information can be entered into the database and shared throughout the unit’s AO. Key intelligence items to discuss during the patrol debrief include the following:</a:t>
            </a:r>
          </a:p>
          <a:p>
            <a:pPr marL="698830" lvl="1" indent="-232943">
              <a:buFont typeface="+mj-lt"/>
              <a:buAutoNum type="alphaLcPeriod"/>
            </a:pPr>
            <a:r>
              <a:rPr lang="en-US" dirty="0" smtClean="0"/>
              <a:t>Answers to PIRs, SIR, SOR, and observed actions and inactions in Named Area of Interest (NAIs).</a:t>
            </a:r>
          </a:p>
          <a:p>
            <a:pPr marL="698830" lvl="1" indent="-232943">
              <a:buFont typeface="+mj-lt"/>
              <a:buAutoNum type="alphaLcPeriod"/>
            </a:pPr>
            <a:r>
              <a:rPr lang="en-US" dirty="0" smtClean="0"/>
              <a:t>Route taken/route tasked and status of routes.</a:t>
            </a:r>
          </a:p>
          <a:p>
            <a:pPr marL="232943" indent="-232943">
              <a:buFont typeface="+mj-lt"/>
              <a:buAutoNum type="arabicPeriod"/>
            </a:pPr>
            <a:r>
              <a:rPr lang="en-US" dirty="0" smtClean="0"/>
              <a:t>Observations of populace:</a:t>
            </a:r>
          </a:p>
          <a:p>
            <a:pPr marL="698830" lvl="1" indent="-232943">
              <a:buFont typeface="+mj-lt"/>
              <a:buAutoNum type="alphaLcPeriod"/>
            </a:pPr>
            <a:r>
              <a:rPr lang="en-US" dirty="0" smtClean="0"/>
              <a:t>Key engagements</a:t>
            </a:r>
          </a:p>
          <a:p>
            <a:pPr marL="698830" lvl="1" indent="-232943">
              <a:buFont typeface="+mj-lt"/>
              <a:buAutoNum type="alphaLcPeriod"/>
            </a:pPr>
            <a:r>
              <a:rPr lang="en-US" dirty="0" smtClean="0"/>
              <a:t>Items discussed</a:t>
            </a:r>
          </a:p>
          <a:p>
            <a:pPr marL="698830" lvl="1" indent="-232943">
              <a:buFont typeface="+mj-lt"/>
              <a:buAutoNum type="alphaLcPeriod"/>
            </a:pPr>
            <a:r>
              <a:rPr lang="en-US" dirty="0" smtClean="0"/>
              <a:t>Attitudes observed</a:t>
            </a:r>
          </a:p>
          <a:p>
            <a:pPr marL="698830" lvl="1" indent="-232943">
              <a:buFont typeface="+mj-lt"/>
              <a:buAutoNum type="alphaLcPeriod"/>
            </a:pPr>
            <a:r>
              <a:rPr lang="en-US" dirty="0" smtClean="0"/>
              <a:t>Photographs taken</a:t>
            </a:r>
          </a:p>
          <a:p>
            <a:pPr marL="698830" lvl="1" indent="-232943">
              <a:buFont typeface="+mj-lt"/>
              <a:buAutoNum type="alphaLcPeriod"/>
            </a:pPr>
            <a:r>
              <a:rPr lang="en-US" dirty="0" smtClean="0"/>
              <a:t>Unusual sounds or odors</a:t>
            </a:r>
          </a:p>
          <a:p>
            <a:pPr marL="698830" lvl="1" indent="-232943">
              <a:buFont typeface="+mj-lt"/>
              <a:buAutoNum type="alphaLcPeriod"/>
            </a:pPr>
            <a:r>
              <a:rPr lang="en-US" dirty="0" smtClean="0"/>
              <a:t>New graffiti/enemy propaganda</a:t>
            </a:r>
          </a:p>
          <a:p>
            <a:pPr marL="698830" lvl="1" indent="-232943">
              <a:buFont typeface="+mj-lt"/>
              <a:buAutoNum type="alphaLcPeriod"/>
            </a:pPr>
            <a:r>
              <a:rPr lang="en-US" dirty="0" smtClean="0"/>
              <a:t>Changes to terrain or physical environment</a:t>
            </a:r>
          </a:p>
          <a:p>
            <a:pPr marL="698830" lvl="1" indent="-232943">
              <a:buFont typeface="+mj-lt"/>
              <a:buAutoNum type="alphaLcPeriod"/>
            </a:pPr>
            <a:r>
              <a:rPr lang="en-US" dirty="0" smtClean="0"/>
              <a:t>Changes to operational graphics or observations from route/main supply route</a:t>
            </a:r>
          </a:p>
          <a:p>
            <a:pPr marL="698830" lvl="1" indent="-232943">
              <a:buFont typeface="+mj-lt"/>
              <a:buAutoNum type="alphaLcPeriod"/>
            </a:pPr>
            <a:r>
              <a:rPr lang="en-US" dirty="0" smtClean="0"/>
              <a:t>Specific Operating Instruction (SOI) assessments, observations, and notes from Key Leader Engagement (KLE)</a:t>
            </a:r>
          </a:p>
          <a:p>
            <a:pPr marL="698830" lvl="1" indent="-232943">
              <a:buFont typeface="+mj-lt"/>
              <a:buAutoNum type="alphaLcPeriod"/>
            </a:pPr>
            <a:r>
              <a:rPr lang="en-US" dirty="0" smtClean="0"/>
              <a:t>Updates to PIRs</a:t>
            </a:r>
          </a:p>
          <a:p>
            <a:pPr marL="698830" lvl="1" indent="-232943">
              <a:buFont typeface="+mj-lt"/>
              <a:buAutoNum type="alphaLcPeriod"/>
            </a:pPr>
            <a:r>
              <a:rPr lang="en-US" dirty="0" smtClean="0"/>
              <a:t>HIIDE device upload to BAT database</a:t>
            </a:r>
          </a:p>
          <a:p>
            <a:pPr marL="698830" lvl="1" indent="-232943">
              <a:buFont typeface="+mj-lt"/>
              <a:buAutoNum type="alphaLcPeriod"/>
            </a:pPr>
            <a:r>
              <a:rPr lang="en-US" dirty="0" smtClean="0"/>
              <a:t>Updates to intelligence databases (Command Post of the Future and TiGR)</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13</a:t>
            </a:fld>
            <a:endParaRPr lang="en-US"/>
          </a:p>
        </p:txBody>
      </p:sp>
    </p:spTree>
    <p:extLst>
      <p:ext uri="{BB962C8B-B14F-4D97-AF65-F5344CB8AC3E}">
        <p14:creationId xmlns:p14="http://schemas.microsoft.com/office/powerpoint/2010/main" val="2703273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r>
              <a:rPr lang="en-US" dirty="0" smtClean="0"/>
              <a:t> 1. At the conclusion of a patrol, leaders and Soldiers must be debriefed by their respective unit and intelligence counterparts to ensure information and intelligence are not lost. The patrol leader along with his entire patrol must be questioned on every piece of information; even though it might not seem important or of intelligence value. Routine information often provides indicators of the operational environment and is decisive in the targeting process. To have an effective patrol debrief, the </a:t>
            </a:r>
            <a:r>
              <a:rPr lang="en-US" dirty="0" err="1" smtClean="0"/>
              <a:t>CoIST</a:t>
            </a:r>
            <a:r>
              <a:rPr lang="en-US" dirty="0" smtClean="0"/>
              <a:t> must have a standardized patrol debrief format consistent with the reporting requirements of higher headquarters.</a:t>
            </a:r>
          </a:p>
          <a:p>
            <a:r>
              <a:rPr lang="en-US" dirty="0" smtClean="0"/>
              <a:t>    2. This checklist allows for a detailed debrief and ensures all information collected by the patrol is captured. When a successful debrief is conducted, the </a:t>
            </a:r>
            <a:r>
              <a:rPr lang="en-US" dirty="0" err="1" smtClean="0"/>
              <a:t>CoIST</a:t>
            </a:r>
            <a:r>
              <a:rPr lang="en-US" dirty="0" smtClean="0"/>
              <a:t> can analyze the information, update the company information, develops it into an intelligence product, and distribute the product.</a:t>
            </a:r>
          </a:p>
          <a:p>
            <a:r>
              <a:rPr lang="en-US" dirty="0" smtClean="0"/>
              <a:t>There are several methods of debriefing patrols, and units should be prepared to use whichever technique best supports the situation. Each method can be modified as necessary, but there are pros and cons associated with each technique:</a:t>
            </a:r>
          </a:p>
          <a:p>
            <a:r>
              <a:rPr lang="en-US" dirty="0" smtClean="0"/>
              <a:t>        a. Debrief the entire patrol at one time.</a:t>
            </a:r>
          </a:p>
          <a:p>
            <a:r>
              <a:rPr lang="en-US" dirty="0" smtClean="0"/>
              <a:t>            1) Pros: Provides the best information and all points of view.</a:t>
            </a:r>
          </a:p>
          <a:p>
            <a:r>
              <a:rPr lang="en-US" dirty="0" smtClean="0"/>
              <a:t>            2) Cons: Takes time, and requires a large secure area.</a:t>
            </a:r>
          </a:p>
          <a:p>
            <a:r>
              <a:rPr lang="en-US" dirty="0" smtClean="0"/>
              <a:t>        b. Debrief squad leader and key leaders.</a:t>
            </a:r>
          </a:p>
          <a:p>
            <a:r>
              <a:rPr lang="en-US" dirty="0" smtClean="0"/>
              <a:t>            1) Pros: Faster, gets leader input, and requires less space.</a:t>
            </a:r>
          </a:p>
          <a:p>
            <a:r>
              <a:rPr lang="en-US" dirty="0" smtClean="0"/>
              <a:t>            2) Cons: Does not get all points of view.</a:t>
            </a:r>
          </a:p>
          <a:p>
            <a:r>
              <a:rPr lang="en-US" dirty="0" smtClean="0"/>
              <a:t>        c. Platoon leader and platoon sergeant debrief patrol, and then debrief </a:t>
            </a:r>
            <a:r>
              <a:rPr lang="en-US" dirty="0" err="1" smtClean="0"/>
              <a:t>CoIST</a:t>
            </a:r>
            <a:r>
              <a:rPr lang="en-US" dirty="0" smtClean="0"/>
              <a:t>. </a:t>
            </a:r>
          </a:p>
          <a:p>
            <a:r>
              <a:rPr lang="en-US" dirty="0" smtClean="0"/>
              <a:t>            1) Pros: Frees up </a:t>
            </a:r>
            <a:r>
              <a:rPr lang="en-US" dirty="0" err="1" smtClean="0"/>
              <a:t>CoIST</a:t>
            </a:r>
            <a:r>
              <a:rPr lang="en-US" dirty="0" smtClean="0"/>
              <a:t>, and gets all points of view.</a:t>
            </a:r>
          </a:p>
          <a:p>
            <a:r>
              <a:rPr lang="en-US" dirty="0" smtClean="0"/>
              <a:t>            2) Cons: May take longer, requires training, and information may get lost in translation.</a:t>
            </a:r>
          </a:p>
          <a:p>
            <a:r>
              <a:rPr lang="en-US" dirty="0" smtClean="0"/>
              <a:t>        d. Platoon leader writes up debrief, and </a:t>
            </a:r>
            <a:r>
              <a:rPr lang="en-US" dirty="0" err="1" smtClean="0"/>
              <a:t>CoIST</a:t>
            </a:r>
            <a:r>
              <a:rPr lang="en-US" dirty="0" smtClean="0"/>
              <a:t> reads and asks questions.</a:t>
            </a:r>
          </a:p>
          <a:p>
            <a:r>
              <a:rPr lang="en-US" dirty="0" smtClean="0"/>
              <a:t>            1) Pros: Less time-demanding for </a:t>
            </a:r>
            <a:r>
              <a:rPr lang="en-US" dirty="0" err="1" smtClean="0"/>
              <a:t>CoIST</a:t>
            </a:r>
            <a:r>
              <a:rPr lang="en-US" dirty="0" smtClean="0"/>
              <a:t> since debrief is written.</a:t>
            </a:r>
          </a:p>
          <a:p>
            <a:r>
              <a:rPr lang="en-US" dirty="0" smtClean="0"/>
              <a:t>            2) Cons: May miss important information from other points of view.</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14</a:t>
            </a:fld>
            <a:endParaRPr lang="en-US"/>
          </a:p>
        </p:txBody>
      </p:sp>
    </p:spTree>
    <p:extLst>
      <p:ext uri="{BB962C8B-B14F-4D97-AF65-F5344CB8AC3E}">
        <p14:creationId xmlns:p14="http://schemas.microsoft.com/office/powerpoint/2010/main" val="314733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a:buAutoNum type="arabicPeriod"/>
            </a:pPr>
            <a:r>
              <a:rPr lang="en-US" dirty="0" smtClean="0"/>
              <a:t>List of sites or groups not only CoIST can use but so can you.</a:t>
            </a:r>
          </a:p>
        </p:txBody>
      </p:sp>
      <p:sp>
        <p:nvSpPr>
          <p:cNvPr id="4" name="Slide Number Placeholder 3"/>
          <p:cNvSpPr>
            <a:spLocks noGrp="1"/>
          </p:cNvSpPr>
          <p:nvPr>
            <p:ph type="sldNum" sz="quarter" idx="10"/>
          </p:nvPr>
        </p:nvSpPr>
        <p:spPr/>
        <p:txBody>
          <a:bodyPr/>
          <a:lstStyle/>
          <a:p>
            <a:fld id="{1392C00D-3944-40C5-B340-48A77C93EC9D}" type="slidenum">
              <a:rPr lang="en-US" smtClean="0"/>
              <a:pPr/>
              <a:t>15</a:t>
            </a:fld>
            <a:endParaRPr lang="en-US"/>
          </a:p>
        </p:txBody>
      </p:sp>
    </p:spTree>
    <p:extLst>
      <p:ext uri="{BB962C8B-B14F-4D97-AF65-F5344CB8AC3E}">
        <p14:creationId xmlns:p14="http://schemas.microsoft.com/office/powerpoint/2010/main" val="2986984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16</a:t>
            </a:fld>
            <a:endParaRPr lang="en-US"/>
          </a:p>
        </p:txBody>
      </p:sp>
    </p:spTree>
    <p:extLst>
      <p:ext uri="{BB962C8B-B14F-4D97-AF65-F5344CB8AC3E}">
        <p14:creationId xmlns:p14="http://schemas.microsoft.com/office/powerpoint/2010/main" val="4117715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17</a:t>
            </a:fld>
            <a:endParaRPr lang="en-US"/>
          </a:p>
        </p:txBody>
      </p:sp>
    </p:spTree>
    <p:extLst>
      <p:ext uri="{BB962C8B-B14F-4D97-AF65-F5344CB8AC3E}">
        <p14:creationId xmlns:p14="http://schemas.microsoft.com/office/powerpoint/2010/main" val="1715125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defTabSz="931774">
              <a:buFontTx/>
              <a:buAutoNum type="arabicPeriod"/>
              <a:defRPr/>
            </a:pPr>
            <a:r>
              <a:rPr lang="en-US" dirty="0" smtClean="0"/>
              <a:t>Reiterate what</a:t>
            </a:r>
            <a:r>
              <a:rPr lang="en-US" baseline="0" dirty="0" smtClean="0"/>
              <a:t> was</a:t>
            </a:r>
            <a:r>
              <a:rPr lang="en-US" dirty="0" smtClean="0"/>
              <a:t> discussed, the TLO</a:t>
            </a:r>
            <a:r>
              <a:rPr lang="en-US" baseline="0" dirty="0" smtClean="0"/>
              <a:t> and LSAs and asked if students they have any questions. </a:t>
            </a:r>
          </a:p>
          <a:p>
            <a:pPr marL="232943" indent="-232943" defTabSz="931774">
              <a:buFontTx/>
              <a:buAutoNum type="arabicPeriod"/>
              <a:defRPr/>
            </a:pPr>
            <a:r>
              <a:rPr lang="en-US" dirty="0" smtClean="0">
                <a:latin typeface="Arial" pitchFamily="34" charset="0"/>
                <a:cs typeface="Arial" pitchFamily="34" charset="0"/>
              </a:rPr>
              <a:t>Ask questions for check on learning pertaining to the lesson.</a:t>
            </a:r>
          </a:p>
          <a:p>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18</a:t>
            </a:fld>
            <a:endParaRPr lang="en-US"/>
          </a:p>
        </p:txBody>
      </p:sp>
    </p:spTree>
    <p:extLst>
      <p:ext uri="{BB962C8B-B14F-4D97-AF65-F5344CB8AC3E}">
        <p14:creationId xmlns:p14="http://schemas.microsoft.com/office/powerpoint/2010/main" val="1788937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92C00D-3944-40C5-B340-48A77C93EC9D}" type="slidenum">
              <a:rPr lang="en-US" smtClean="0"/>
              <a:pPr/>
              <a:t>19</a:t>
            </a:fld>
            <a:endParaRPr lang="en-US"/>
          </a:p>
        </p:txBody>
      </p:sp>
    </p:spTree>
    <p:extLst>
      <p:ext uri="{BB962C8B-B14F-4D97-AF65-F5344CB8AC3E}">
        <p14:creationId xmlns:p14="http://schemas.microsoft.com/office/powerpoint/2010/main" val="3512393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a:buAutoNum type="arabicPeriod"/>
            </a:pPr>
            <a:endParaRPr lang="en-US" dirty="0" smtClean="0"/>
          </a:p>
          <a:p>
            <a:pPr marL="232943" marR="0" indent="-232943" algn="l" defTabSz="914400" rtl="0" eaLnBrk="1" fontAlgn="auto" latinLnBrk="0" hangingPunct="1">
              <a:lnSpc>
                <a:spcPct val="100000"/>
              </a:lnSpc>
              <a:spcBef>
                <a:spcPts val="0"/>
              </a:spcBef>
              <a:spcAft>
                <a:spcPts val="0"/>
              </a:spcAft>
              <a:buClrTx/>
              <a:buSzTx/>
              <a:buFontTx/>
              <a:buAutoNum type="arabicPeriod"/>
              <a:tabLst/>
              <a:defRPr/>
            </a:pPr>
            <a:r>
              <a:rPr lang="en-US" dirty="0" smtClean="0"/>
              <a:t>Let the students know that the objective of this class is to</a:t>
            </a:r>
            <a:r>
              <a:rPr lang="en-US" baseline="0" dirty="0" smtClean="0"/>
              <a:t> prepare them to </a:t>
            </a:r>
            <a:r>
              <a:rPr lang="en-US" sz="1200" b="1" baseline="0" dirty="0" smtClean="0">
                <a:solidFill>
                  <a:schemeClr val="tx1"/>
                </a:solidFill>
                <a:latin typeface="Arial" pitchFamily="34" charset="0"/>
                <a:cs typeface="Arial" pitchFamily="34" charset="0"/>
              </a:rPr>
              <a:t>Implement </a:t>
            </a:r>
            <a:r>
              <a:rPr lang="en-US" sz="1200" b="1" baseline="0" dirty="0" err="1" smtClean="0">
                <a:solidFill>
                  <a:schemeClr val="tx1"/>
                </a:solidFill>
                <a:latin typeface="Arial" pitchFamily="34" charset="0"/>
                <a:cs typeface="Arial" pitchFamily="34" charset="0"/>
              </a:rPr>
              <a:t>CoIST</a:t>
            </a:r>
            <a:r>
              <a:rPr lang="en-US" sz="1200" b="1" baseline="0" dirty="0" smtClean="0">
                <a:solidFill>
                  <a:schemeClr val="tx1"/>
                </a:solidFill>
                <a:latin typeface="Arial" pitchFamily="34" charset="0"/>
                <a:cs typeface="Arial" pitchFamily="34" charset="0"/>
              </a:rPr>
              <a:t>  information into threat assessment during mission planning and execution.  </a:t>
            </a:r>
            <a:r>
              <a:rPr lang="en-US" sz="1200" b="0" baseline="0" dirty="0" smtClean="0">
                <a:solidFill>
                  <a:schemeClr val="tx1"/>
                </a:solidFill>
                <a:latin typeface="Arial" pitchFamily="34" charset="0"/>
                <a:cs typeface="Arial" pitchFamily="34" charset="0"/>
              </a:rPr>
              <a:t>This applies to the three missions that they will conduct during week 2 of the course.</a:t>
            </a:r>
          </a:p>
          <a:p>
            <a:pPr marL="232943" indent="-232943">
              <a:buAutoNum type="arabicPeriod"/>
            </a:pPr>
            <a:endParaRPr lang="en-US" dirty="0" smtClean="0"/>
          </a:p>
          <a:p>
            <a:pPr marL="232943" indent="-232943">
              <a:buFont typeface="+mj-lt"/>
              <a:buAutoNum type="arabicPeriod"/>
            </a:pPr>
            <a:r>
              <a:rPr lang="en-US" dirty="0" smtClean="0"/>
              <a:t>The points listed under</a:t>
            </a:r>
            <a:r>
              <a:rPr lang="en-US" baseline="0" dirty="0" smtClean="0"/>
              <a:t> the standards statement will become LSAs:</a:t>
            </a:r>
          </a:p>
          <a:p>
            <a:pPr marL="795338" lvl="1" indent="-338138" eaLnBrk="1" hangingPunct="1">
              <a:spcBef>
                <a:spcPts val="0"/>
              </a:spcBef>
              <a:buFont typeface="Arial" pitchFamily="34" charset="0"/>
              <a:buNone/>
              <a:defRPr/>
            </a:pPr>
            <a:r>
              <a:rPr lang="en-US" sz="2000" b="1" dirty="0" smtClean="0">
                <a:latin typeface="Arial" pitchFamily="34" charset="0"/>
                <a:cs typeface="Arial" pitchFamily="34" charset="0"/>
              </a:rPr>
              <a:t>a. Identify </a:t>
            </a:r>
            <a:r>
              <a:rPr lang="en-US" sz="2000" b="1" dirty="0" err="1" smtClean="0">
                <a:latin typeface="Arial" pitchFamily="34" charset="0"/>
                <a:cs typeface="Arial" pitchFamily="34" charset="0"/>
              </a:rPr>
              <a:t>CoIST</a:t>
            </a:r>
            <a:r>
              <a:rPr lang="en-US" sz="2000" b="1" dirty="0" smtClean="0">
                <a:latin typeface="Arial" pitchFamily="34" charset="0"/>
                <a:cs typeface="Arial" pitchFamily="34" charset="0"/>
              </a:rPr>
              <a:t> key tasks</a:t>
            </a:r>
          </a:p>
          <a:p>
            <a:pPr marL="795338" marR="0" lvl="1" indent="-338138"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b="1" dirty="0" smtClean="0">
                <a:latin typeface="Arial" pitchFamily="34" charset="0"/>
                <a:cs typeface="Arial" pitchFamily="34" charset="0"/>
              </a:rPr>
              <a:t>b. Implement </a:t>
            </a:r>
            <a:r>
              <a:rPr lang="en-US" sz="2000" b="1" dirty="0" err="1" smtClean="0">
                <a:latin typeface="Arial" pitchFamily="34" charset="0"/>
                <a:cs typeface="Arial" pitchFamily="34" charset="0"/>
              </a:rPr>
              <a:t>CoIST</a:t>
            </a:r>
            <a:r>
              <a:rPr lang="en-US" sz="2000" b="1" baseline="0" dirty="0" smtClean="0">
                <a:solidFill>
                  <a:schemeClr val="tx1"/>
                </a:solidFill>
                <a:latin typeface="Arial" pitchFamily="34" charset="0"/>
                <a:cs typeface="Arial" pitchFamily="34" charset="0"/>
              </a:rPr>
              <a:t> information during mission planning and execution</a:t>
            </a:r>
            <a:endParaRPr lang="en-US" sz="2000" b="1" baseline="0" dirty="0" smtClean="0">
              <a:latin typeface="Arial" pitchFamily="34" charset="0"/>
              <a:cs typeface="Arial" pitchFamily="34" charset="0"/>
            </a:endParaRPr>
          </a:p>
          <a:p>
            <a:pPr marL="795338" lvl="1" indent="-338138" eaLnBrk="1" hangingPunct="1">
              <a:spcBef>
                <a:spcPts val="0"/>
              </a:spcBef>
              <a:buFont typeface="Arial" pitchFamily="34" charset="0"/>
              <a:buNone/>
              <a:defRPr/>
            </a:pPr>
            <a:endParaRPr lang="en-US" sz="2000" b="1" baseline="0" dirty="0" smtClean="0">
              <a:latin typeface="Arial" pitchFamily="34" charset="0"/>
              <a:cs typeface="Arial" pitchFamily="34" charset="0"/>
            </a:endParaRPr>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91560A-A0AB-4EA5-B9E6-FF6817A3131A}" type="slidenum">
              <a:rPr lang="en-US" smtClean="0"/>
              <a:pPr fontAlgn="base">
                <a:spcBef>
                  <a:spcPct val="0"/>
                </a:spcBef>
                <a:spcAft>
                  <a:spcPct val="0"/>
                </a:spcAft>
                <a:defRPr/>
              </a:pPr>
              <a:t>2</a:t>
            </a:fld>
            <a:endParaRPr lang="en-US" smtClean="0"/>
          </a:p>
        </p:txBody>
      </p:sp>
    </p:spTree>
    <p:extLst>
      <p:ext uri="{BB962C8B-B14F-4D97-AF65-F5344CB8AC3E}">
        <p14:creationId xmlns:p14="http://schemas.microsoft.com/office/powerpoint/2010/main" val="384620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32943" indent="-232943">
              <a:buFontTx/>
              <a:buChar char="-"/>
            </a:pPr>
            <a:endParaRPr lang="en-US" sz="1200" dirty="0" smtClean="0"/>
          </a:p>
          <a:p>
            <a:pPr marL="232943" indent="-232943"/>
            <a:r>
              <a:rPr lang="en-US" sz="1200" b="1" u="sng" dirty="0" smtClean="0"/>
              <a:t>Instructor/</a:t>
            </a:r>
            <a:r>
              <a:rPr lang="en-US" sz="1200" b="1" u="sng" baseline="0" dirty="0" smtClean="0"/>
              <a:t>Facilitator’s (I/F) Note</a:t>
            </a:r>
          </a:p>
          <a:p>
            <a:pPr marL="232943" indent="-232943"/>
            <a:endParaRPr lang="en-US" sz="1200" b="1" u="sng" baseline="0" dirty="0" smtClean="0"/>
          </a:p>
          <a:p>
            <a:pPr marL="232943" indent="-232943"/>
            <a:r>
              <a:rPr lang="en-US" sz="1200" b="0" u="none" baseline="0" dirty="0" smtClean="0"/>
              <a:t>Ask students, why do they think that this mission is important?</a:t>
            </a:r>
          </a:p>
          <a:p>
            <a:pPr marL="232943" indent="-232943"/>
            <a:r>
              <a:rPr lang="en-US" sz="1200" b="0" u="none" baseline="0" dirty="0" smtClean="0"/>
              <a:t>There is no write or wrong answer.</a:t>
            </a:r>
          </a:p>
          <a:p>
            <a:pPr marL="232943" indent="-232943"/>
            <a:r>
              <a:rPr lang="en-US" dirty="0" smtClean="0"/>
              <a:t>     1. Ask students, why do they think that this mission is important?</a:t>
            </a:r>
            <a:br>
              <a:rPr lang="en-US" dirty="0" smtClean="0"/>
            </a:br>
            <a:r>
              <a:rPr lang="en-US" dirty="0" smtClean="0"/>
              <a:t>2. There are no right or wrong answer. </a:t>
            </a:r>
            <a:br>
              <a:rPr lang="en-US" dirty="0" smtClean="0"/>
            </a:br>
            <a:r>
              <a:rPr lang="en-US" dirty="0" smtClean="0"/>
              <a:t>3. The </a:t>
            </a:r>
            <a:r>
              <a:rPr lang="en-US" dirty="0" err="1" smtClean="0"/>
              <a:t>CoIST</a:t>
            </a:r>
            <a:r>
              <a:rPr lang="en-US" dirty="0" smtClean="0"/>
              <a:t> is not manned, equipped, or authorized by a modified table of organization and equipment but is commonplace in deployed companies due to terrain, distances, and the decentralized nature of operations being conducted in theater.</a:t>
            </a:r>
            <a:br>
              <a:rPr lang="en-US" dirty="0" smtClean="0"/>
            </a:br>
            <a:r>
              <a:rPr lang="en-US" dirty="0" smtClean="0"/>
              <a:t>4. </a:t>
            </a:r>
            <a:r>
              <a:rPr lang="en-US" dirty="0" err="1" smtClean="0"/>
              <a:t>CoIST</a:t>
            </a:r>
            <a:r>
              <a:rPr lang="en-US" dirty="0" smtClean="0"/>
              <a:t> functions are performed through an ad hoc arrangement of personnel, equipment, communications, and procedures employed by a company commander in planning, directing, coordinating, and controlling forces and operations in the accomplishment of the company’s assigned mission. Although the commander will determine and direct the exact requirements for the </a:t>
            </a:r>
            <a:r>
              <a:rPr lang="en-US" dirty="0" err="1" smtClean="0"/>
              <a:t>CoIST</a:t>
            </a:r>
            <a:r>
              <a:rPr lang="en-US" dirty="0" smtClean="0"/>
              <a:t>, specified and implied tasks usually include: intelligence; surveillance and reconnaissance, targeting; patrol briefings and debriefings; detainee operations; and site exploitation. The </a:t>
            </a:r>
            <a:r>
              <a:rPr lang="en-US" dirty="0" err="1" smtClean="0"/>
              <a:t>CoIST</a:t>
            </a:r>
            <a:r>
              <a:rPr lang="en-US" dirty="0" smtClean="0"/>
              <a:t> provides a 24/7 analytical, production, and dissemination capability at the company level, which gives the commander options to exploit enemy vulnerabilities.</a:t>
            </a:r>
            <a:br>
              <a:rPr lang="en-US" dirty="0" smtClean="0"/>
            </a:br>
            <a:r>
              <a:rPr lang="en-US" dirty="0" smtClean="0"/>
              <a:t>5. The </a:t>
            </a:r>
            <a:r>
              <a:rPr lang="en-US" dirty="0" err="1" smtClean="0"/>
              <a:t>CoIST</a:t>
            </a:r>
            <a:r>
              <a:rPr lang="en-US" dirty="0" smtClean="0"/>
              <a:t> is part of the command post or fusion cell and has the following responsibilities:</a:t>
            </a:r>
            <a:br>
              <a:rPr lang="en-US" dirty="0" smtClean="0"/>
            </a:br>
            <a:r>
              <a:rPr lang="en-US" dirty="0" smtClean="0"/>
              <a:t>   a. Provides Situational Awareness (SA) and Situational Understanding (SU) for the commander.</a:t>
            </a:r>
            <a:br>
              <a:rPr lang="en-US" dirty="0" smtClean="0"/>
            </a:br>
            <a:r>
              <a:rPr lang="en-US" dirty="0" smtClean="0"/>
              <a:t>   b. Secures assets and intelligence information to target insurgents.</a:t>
            </a:r>
            <a:br>
              <a:rPr lang="en-US" dirty="0" smtClean="0"/>
            </a:br>
            <a:r>
              <a:rPr lang="en-US" dirty="0" smtClean="0"/>
              <a:t>   c. Proposes targets to the commander for review and nomination.</a:t>
            </a:r>
            <a:br>
              <a:rPr lang="en-US" dirty="0" smtClean="0"/>
            </a:br>
            <a:r>
              <a:rPr lang="en-US" dirty="0" smtClean="0"/>
              <a:t>   d. Requests classified products and sensitive information from the Battalion (BN) S‐2 for inclusion in the target packet.</a:t>
            </a:r>
            <a:br>
              <a:rPr lang="en-US" dirty="0" smtClean="0"/>
            </a:br>
            <a:r>
              <a:rPr lang="en-US" dirty="0" smtClean="0"/>
              <a:t>   e. Develops the company‐level target packets and requests assets and/or effects in support of lethal and nonlethal operations.</a:t>
            </a:r>
            <a:endParaRPr lang="en-US" sz="1200" b="0" u="none" dirty="0" smtClean="0"/>
          </a:p>
        </p:txBody>
      </p:sp>
      <p:sp>
        <p:nvSpPr>
          <p:cNvPr id="4" name="Slide Number Placeholder 3"/>
          <p:cNvSpPr>
            <a:spLocks noGrp="1"/>
          </p:cNvSpPr>
          <p:nvPr>
            <p:ph type="sldNum" sz="quarter" idx="10"/>
          </p:nvPr>
        </p:nvSpPr>
        <p:spPr/>
        <p:txBody>
          <a:bodyPr/>
          <a:lstStyle/>
          <a:p>
            <a:fld id="{1392C00D-3944-40C5-B340-48A77C93EC9D}" type="slidenum">
              <a:rPr lang="en-US" smtClean="0"/>
              <a:pPr/>
              <a:t>3</a:t>
            </a:fld>
            <a:endParaRPr lang="en-US"/>
          </a:p>
        </p:txBody>
      </p:sp>
    </p:spTree>
    <p:extLst>
      <p:ext uri="{BB962C8B-B14F-4D97-AF65-F5344CB8AC3E}">
        <p14:creationId xmlns:p14="http://schemas.microsoft.com/office/powerpoint/2010/main" val="341455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r>
              <a:rPr lang="en-US" b="1" dirty="0" smtClean="0"/>
              <a:t>1. Key tasks for COIST operations include the following:</a:t>
            </a:r>
            <a:endParaRPr lang="en-US" dirty="0" smtClean="0"/>
          </a:p>
          <a:p>
            <a:r>
              <a:rPr lang="en-US" dirty="0" smtClean="0"/>
              <a:t>    a. Collect data and conduct pattern analysis to include the following:</a:t>
            </a:r>
          </a:p>
          <a:p>
            <a:r>
              <a:rPr lang="en-US" dirty="0" smtClean="0"/>
              <a:t>        (1) Collect and analyze patrol debriefs.</a:t>
            </a:r>
          </a:p>
          <a:p>
            <a:r>
              <a:rPr lang="en-US" dirty="0" smtClean="0"/>
              <a:t>        (2) Collect all electronic data such as the Biometrics Automated Toolset (BAT) and Handheld Interagency Identity Detection Equipment (HIIDE) systems and cellular exploitation from returning patrols.</a:t>
            </a:r>
          </a:p>
          <a:p>
            <a:r>
              <a:rPr lang="en-US" dirty="0" smtClean="0"/>
              <a:t>       </a:t>
            </a:r>
            <a:r>
              <a:rPr lang="en-US" baseline="0" dirty="0" smtClean="0"/>
              <a:t> </a:t>
            </a:r>
            <a:r>
              <a:rPr lang="en-US" dirty="0" smtClean="0"/>
              <a:t>(3) Track and analyze all significant activities.</a:t>
            </a:r>
          </a:p>
          <a:p>
            <a:r>
              <a:rPr lang="en-US" dirty="0" smtClean="0"/>
              <a:t>        (4) Generate analytical, assessment, and mission summary products for the commander.</a:t>
            </a:r>
          </a:p>
          <a:p>
            <a:r>
              <a:rPr lang="en-US" dirty="0" smtClean="0"/>
              <a:t>        (5) Conduct local intelligence analyses, forecast enemy actions, and prepare the threat Situation Template (SITEMP) to include threat most likely course of action/most dangerous</a:t>
            </a:r>
          </a:p>
          <a:p>
            <a:r>
              <a:rPr lang="en-US" dirty="0" smtClean="0"/>
              <a:t>course of action.</a:t>
            </a:r>
          </a:p>
          <a:p>
            <a:r>
              <a:rPr lang="en-US" dirty="0" smtClean="0"/>
              <a:t>        (6) Battle track enemy significant activities to develop enemy patterns and tactics, techniques, and procedures.</a:t>
            </a:r>
          </a:p>
          <a:p>
            <a:r>
              <a:rPr lang="en-US" dirty="0" smtClean="0"/>
              <a:t>    b. Facilitate the exchange and dissemination of intelligence such as information flow between company and BN S‐2 graphic intelligence summaries and intelligence sharing with adjacent units, as well as perform the following:</a:t>
            </a:r>
          </a:p>
          <a:p>
            <a:r>
              <a:rPr lang="en-US" dirty="0" smtClean="0"/>
              <a:t>        (1) Maintain updated intelligence boards for outgoing patrols.</a:t>
            </a:r>
          </a:p>
          <a:p>
            <a:r>
              <a:rPr lang="en-US" dirty="0" smtClean="0"/>
              <a:t>        (2) Conduct mission pre‐briefs and debriefs.</a:t>
            </a:r>
          </a:p>
          <a:p>
            <a:r>
              <a:rPr lang="en-US" dirty="0" smtClean="0"/>
              <a:t>        (3) Produce, process, and analyze information/material from site exploitation.</a:t>
            </a:r>
          </a:p>
          <a:p>
            <a:r>
              <a:rPr lang="en-US" dirty="0" smtClean="0"/>
              <a:t>        (4) Disseminate combat information and actionable intelligence.</a:t>
            </a:r>
          </a:p>
          <a:p>
            <a:r>
              <a:rPr lang="en-US" dirty="0" smtClean="0"/>
              <a:t>        (5) Continuously update all intelligence trackers and databases Tactical Ground Reporting (TiGR) system, and maintain Situational Awareness (SA) within the company Area of Operation (AO) and area of interest.</a:t>
            </a:r>
          </a:p>
          <a:p>
            <a:r>
              <a:rPr lang="en-US" dirty="0" smtClean="0"/>
              <a:t>        (6) Conduct predictive analysis, and maintain a predictive analysis board identifying likely enemy activities over the next 48 hours and over the next few weeks.</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4</a:t>
            </a:fld>
            <a:endParaRPr lang="en-US"/>
          </a:p>
        </p:txBody>
      </p:sp>
    </p:spTree>
    <p:extLst>
      <p:ext uri="{BB962C8B-B14F-4D97-AF65-F5344CB8AC3E}">
        <p14:creationId xmlns:p14="http://schemas.microsoft.com/office/powerpoint/2010/main" val="3734287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5</a:t>
            </a:fld>
            <a:endParaRPr lang="en-US"/>
          </a:p>
        </p:txBody>
      </p:sp>
    </p:spTree>
    <p:extLst>
      <p:ext uri="{BB962C8B-B14F-4D97-AF65-F5344CB8AC3E}">
        <p14:creationId xmlns:p14="http://schemas.microsoft.com/office/powerpoint/2010/main" val="614763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232943" indent="-232943">
              <a:buFontTx/>
              <a:buChar char="-"/>
            </a:pPr>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r>
              <a:rPr lang="en-US" b="1" dirty="0" smtClean="0"/>
              <a:t>1. To achieve this effect, the S‐2 needs to provide five things to the CoIST:</a:t>
            </a:r>
          </a:p>
          <a:p>
            <a:r>
              <a:rPr lang="en-US" dirty="0" smtClean="0"/>
              <a:t>    a. Training: Examples of training would be the following:</a:t>
            </a:r>
          </a:p>
          <a:p>
            <a:r>
              <a:rPr lang="en-US" dirty="0" smtClean="0"/>
              <a:t>        (1) Instruction in the BN standard debriefing process.</a:t>
            </a:r>
          </a:p>
          <a:p>
            <a:r>
              <a:rPr lang="en-US" dirty="0" smtClean="0"/>
              <a:t>        (2) Classes in the threat groups and enemy Tactics, Techniques, and Procedures (TTPs) of a particular AO.</a:t>
            </a:r>
          </a:p>
          <a:p>
            <a:r>
              <a:rPr lang="en-US" dirty="0" smtClean="0"/>
              <a:t>        (3) Classes in database search techniques that would be effective in a particular AO (i.e., entity‐based searches versus geography‐based searches).</a:t>
            </a:r>
          </a:p>
          <a:p>
            <a:r>
              <a:rPr lang="en-US" dirty="0" smtClean="0"/>
              <a:t>        (4) Classes in the ISR assets that operate within the AO</a:t>
            </a:r>
          </a:p>
          <a:p>
            <a:r>
              <a:rPr lang="en-US" dirty="0" smtClean="0"/>
              <a:t>    b. SOPs: The BN S‐2 owes the CoIST detailed SOPs on all aspects of CoIST operations. The SOPs required generally fall into four broad categories:</a:t>
            </a:r>
          </a:p>
          <a:p>
            <a:r>
              <a:rPr lang="en-US" dirty="0" smtClean="0"/>
              <a:t>        (1) Primary, alternate, contingency, and emergency communications</a:t>
            </a:r>
          </a:p>
          <a:p>
            <a:r>
              <a:rPr lang="en-US" dirty="0" smtClean="0"/>
              <a:t>        (2) Reporting requirements</a:t>
            </a:r>
          </a:p>
          <a:p>
            <a:r>
              <a:rPr lang="en-US" dirty="0" smtClean="0"/>
              <a:t>        (3) Intelligence synchronization products</a:t>
            </a:r>
          </a:p>
          <a:p>
            <a:r>
              <a:rPr lang="en-US" dirty="0" smtClean="0"/>
              <a:t>        (4) Database and knowledge management guidelines.</a:t>
            </a:r>
          </a:p>
          <a:p>
            <a:r>
              <a:rPr lang="en-US" dirty="0" smtClean="0"/>
              <a:t>             - Examples of procedures the BN S‐2 owes the CoIST are the following:</a:t>
            </a:r>
          </a:p>
          <a:p>
            <a:r>
              <a:rPr lang="en-US" dirty="0" smtClean="0"/>
              <a:t>               a) Battalion debriefs SOP</a:t>
            </a:r>
          </a:p>
          <a:p>
            <a:r>
              <a:rPr lang="en-US" dirty="0" smtClean="0"/>
              <a:t>               b) Targeting products SOP</a:t>
            </a:r>
          </a:p>
          <a:p>
            <a:r>
              <a:rPr lang="en-US" dirty="0" smtClean="0"/>
              <a:t>    c. Guidance: While the CoIST works for the company commander, the company is in fact the best intelligence asset in the BN’s possession. As a result, the company will be often tasked to answer BN‐level IRs. The information a BN commander needs to be successful can at times be broad and extremely complicated. The S‐2 must work to redefine this broad swath of necessary information into clear and specific information requirements or SIR. The S‐2’s work does not end here, however, as he must ensure the company tasked with the IRs has a clear understanding of the meaning and importance of the request and then develop an adequate method of tracking the results.</a:t>
            </a:r>
          </a:p>
          <a:p>
            <a:r>
              <a:rPr lang="en-US" dirty="0" smtClean="0"/>
              <a:t>    d. Feedback: The BN S‐2 owes the CoIST clear and useful feedback on all products it produces. CoISTs that believe they are operating in a vacuum and no one is looking at the work they present will invariably produce substandard products.</a:t>
            </a:r>
          </a:p>
          <a:p>
            <a:r>
              <a:rPr lang="en-US" dirty="0" smtClean="0"/>
              <a:t>    e. Advocacy: The understanding of CoIST operations is still at a low level within the Army. Often the positive effects of a successful CoIST may be invisible to a company for many months, and the commander and first sergeant may wonder why they have sacrificed four to six Soldiers toward this effort. The S‐2 will know the origin of effective intelligence and must ensure that company and BN commanders are aware of what successes have resulted from the hard work of the CoIST. Only by sharing the successes of effective CoISTs can the BN</a:t>
            </a:r>
          </a:p>
          <a:p>
            <a:r>
              <a:rPr lang="en-US" dirty="0" smtClean="0"/>
              <a:t>bring about a general understanding of the importance of their efforts.</a:t>
            </a:r>
          </a:p>
          <a:p>
            <a:r>
              <a:rPr lang="en-US" dirty="0" smtClean="0"/>
              <a:t>2.</a:t>
            </a:r>
            <a:r>
              <a:rPr lang="en-US" baseline="0" dirty="0" smtClean="0"/>
              <a:t> </a:t>
            </a:r>
            <a:r>
              <a:rPr lang="en-US" dirty="0" smtClean="0"/>
              <a:t>Let the students know that this is the type information they must consult when planning a tactical mission.</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6</a:t>
            </a:fld>
            <a:endParaRPr lang="en-US"/>
          </a:p>
        </p:txBody>
      </p:sp>
    </p:spTree>
    <p:extLst>
      <p:ext uri="{BB962C8B-B14F-4D97-AF65-F5344CB8AC3E}">
        <p14:creationId xmlns:p14="http://schemas.microsoft.com/office/powerpoint/2010/main" val="2977383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r>
              <a:rPr lang="en-US" b="1" dirty="0" smtClean="0"/>
              <a:t>-</a:t>
            </a:r>
            <a:r>
              <a:rPr lang="en-US" b="1" baseline="0" dirty="0" smtClean="0"/>
              <a:t> </a:t>
            </a:r>
            <a:r>
              <a:rPr lang="en-US" b="1" dirty="0" err="1" smtClean="0"/>
              <a:t>CoIST</a:t>
            </a:r>
            <a:r>
              <a:rPr lang="en-US" b="1" dirty="0" smtClean="0"/>
              <a:t> Operations</a:t>
            </a:r>
            <a:endParaRPr lang="en-US" dirty="0" smtClean="0"/>
          </a:p>
          <a:p>
            <a:r>
              <a:rPr lang="en-US" dirty="0" smtClean="0"/>
              <a:t>    1. Intelligence cells reside at all levels, based on the BCT’s mission and commander’s intent, the S‐2 section in conjunction with the entire BCT staff develops a collection plan to answer the commander’s PIRs, assist in targeting, and gather intelligence and indicators to drive tactical operations and orders. These orders and operations can take the form of SIR and Specific Orders and Requests (SOR). The SIR and SOR are then allocated against available collection assets.</a:t>
            </a:r>
          </a:p>
          <a:p>
            <a:r>
              <a:rPr lang="en-US" dirty="0" smtClean="0"/>
              <a:t>    2. At the company level these information requirements can be passed to patrols during patrol pre-briefings and collected back at patrol debriefings; updated in the CoIST and reported to higher headquarters.</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7</a:t>
            </a:fld>
            <a:endParaRPr lang="en-US"/>
          </a:p>
        </p:txBody>
      </p:sp>
    </p:spTree>
    <p:extLst>
      <p:ext uri="{BB962C8B-B14F-4D97-AF65-F5344CB8AC3E}">
        <p14:creationId xmlns:p14="http://schemas.microsoft.com/office/powerpoint/2010/main" val="842931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r>
              <a:rPr lang="en-US" b="1" dirty="0" smtClean="0"/>
              <a:t>-</a:t>
            </a:r>
            <a:r>
              <a:rPr lang="en-US" b="1" baseline="0" dirty="0" smtClean="0"/>
              <a:t> </a:t>
            </a:r>
            <a:r>
              <a:rPr lang="en-US" b="1" dirty="0" err="1" smtClean="0"/>
              <a:t>CoIST</a:t>
            </a:r>
            <a:r>
              <a:rPr lang="en-US" b="1" dirty="0" smtClean="0"/>
              <a:t> Duties</a:t>
            </a:r>
          </a:p>
          <a:p>
            <a:r>
              <a:rPr lang="en-US" dirty="0" smtClean="0"/>
              <a:t>    1. While the exact times and requirements will vary from unit to unit, the following list can be used as a baseline template to assist companies in understanding CoIST regular duties and therefore developing a predictable, routine, and sustainable tempo for CoIST operations. To be effective, the CoIST must understand how to conduct effective patrol briefs and debriefs and report, analyze, and exploit the information and intelligence derived from these reports to develop enemy estimates, conduct pattern/predictive analysis, and support the targeting process.</a:t>
            </a:r>
          </a:p>
          <a:p>
            <a:r>
              <a:rPr lang="en-US" dirty="0" smtClean="0"/>
              <a:t>    2. These processes and systems must be established and trained on to facilitate quick reporting and enable both company and higher‐level organizations to conduct timely intelligence‐driven operations throughout the AO. The patrol brief is the key delivery method for sharing intelligence with adjacent and subordinate units prior to departing the wire.</a:t>
            </a:r>
          </a:p>
          <a:p>
            <a:r>
              <a:rPr lang="en-US" dirty="0" smtClean="0"/>
              <a:t>During the patrol brief, the CoIST will provide SIRs and SORs to the patrolling unit. These SIRs and SORs allow soldiers the opportunity to answer intelligence gaps and assist in answering the commander’s PIRs. The collection plan should be continually updated as intelligence is collected. Additionally, it is crucial that units have a task and purpose and</a:t>
            </a:r>
          </a:p>
          <a:p>
            <a:r>
              <a:rPr lang="en-US" dirty="0" smtClean="0"/>
              <a:t>understand the reporting requirements they are being tasked with.</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8</a:t>
            </a:fld>
            <a:endParaRPr lang="en-US"/>
          </a:p>
        </p:txBody>
      </p:sp>
    </p:spTree>
    <p:extLst>
      <p:ext uri="{BB962C8B-B14F-4D97-AF65-F5344CB8AC3E}">
        <p14:creationId xmlns:p14="http://schemas.microsoft.com/office/powerpoint/2010/main" val="3238536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endParaRPr lang="en-US" sz="1200" dirty="0" smtClean="0"/>
          </a:p>
          <a:p>
            <a:pPr marL="232943" indent="-232943"/>
            <a:r>
              <a:rPr lang="en-US" sz="1200" b="1" u="sng" dirty="0" smtClean="0"/>
              <a:t>Instructor/</a:t>
            </a:r>
            <a:r>
              <a:rPr lang="en-US" sz="1200" b="1" u="sng" baseline="0" dirty="0" smtClean="0"/>
              <a:t>Facilitator’s (I/F) Note</a:t>
            </a:r>
            <a:endParaRPr lang="en-US" sz="1200" b="1" u="sng" dirty="0" smtClean="0"/>
          </a:p>
          <a:p>
            <a:pPr marL="232943" indent="-232943">
              <a:buFont typeface="+mj-lt"/>
              <a:buAutoNum type="arabicPeriod"/>
            </a:pPr>
            <a:r>
              <a:rPr lang="en-US" dirty="0" smtClean="0"/>
              <a:t>Supervise detainee packets</a:t>
            </a:r>
          </a:p>
          <a:p>
            <a:pPr marL="232943" indent="-232943">
              <a:buFont typeface="+mj-lt"/>
              <a:buAutoNum type="arabicPeriod"/>
            </a:pPr>
            <a:r>
              <a:rPr lang="en-US" dirty="0" smtClean="0"/>
              <a:t>Exchange data with the BN S‐2 and brief the commander</a:t>
            </a:r>
          </a:p>
          <a:p>
            <a:pPr marL="232943" indent="-232943">
              <a:buFont typeface="+mj-lt"/>
              <a:buAutoNum type="arabicPeriod"/>
            </a:pPr>
            <a:r>
              <a:rPr lang="en-US" dirty="0" smtClean="0"/>
              <a:t>Consolidate, report, and disseminates Site Exploitation and Weapons Technical Intelligence</a:t>
            </a:r>
          </a:p>
          <a:p>
            <a:pPr marL="232943" indent="-232943">
              <a:buFont typeface="+mj-lt"/>
              <a:buAutoNum type="arabicPeriod"/>
            </a:pPr>
            <a:r>
              <a:rPr lang="en-US" dirty="0" smtClean="0"/>
              <a:t>Update all trackers and graphs</a:t>
            </a:r>
          </a:p>
          <a:p>
            <a:pPr marL="232943" indent="-232943">
              <a:buFont typeface="+mj-lt"/>
              <a:buAutoNum type="arabicPeriod"/>
            </a:pPr>
            <a:r>
              <a:rPr lang="en-US" dirty="0" smtClean="0"/>
              <a:t>Update intelligence board for outgoing patrols</a:t>
            </a:r>
          </a:p>
          <a:p>
            <a:pPr marL="232943" indent="-232943">
              <a:buFont typeface="+mj-lt"/>
              <a:buAutoNum type="arabicPeriod"/>
            </a:pPr>
            <a:r>
              <a:rPr lang="en-US" dirty="0" smtClean="0"/>
              <a:t>Contact adjacent units for intelligence sharing</a:t>
            </a:r>
          </a:p>
          <a:p>
            <a:pPr marL="232943" indent="-232943">
              <a:buFont typeface="+mj-lt"/>
              <a:buAutoNum type="arabicPeriod"/>
            </a:pPr>
            <a:r>
              <a:rPr lang="en-US" dirty="0" smtClean="0"/>
              <a:t>Update biometric information</a:t>
            </a:r>
          </a:p>
          <a:p>
            <a:pPr marL="232943" indent="-232943">
              <a:buFont typeface="+mj-lt"/>
              <a:buAutoNum type="arabicPeriod"/>
            </a:pPr>
            <a:r>
              <a:rPr lang="en-US" dirty="0" smtClean="0"/>
              <a:t>Facilitate and collect patrol debriefs</a:t>
            </a:r>
            <a:endParaRPr lang="en-US" dirty="0"/>
          </a:p>
        </p:txBody>
      </p:sp>
      <p:sp>
        <p:nvSpPr>
          <p:cNvPr id="4" name="Slide Number Placeholder 3"/>
          <p:cNvSpPr>
            <a:spLocks noGrp="1"/>
          </p:cNvSpPr>
          <p:nvPr>
            <p:ph type="sldNum" sz="quarter" idx="10"/>
          </p:nvPr>
        </p:nvSpPr>
        <p:spPr/>
        <p:txBody>
          <a:bodyPr/>
          <a:lstStyle/>
          <a:p>
            <a:fld id="{1392C00D-3944-40C5-B340-48A77C93EC9D}" type="slidenum">
              <a:rPr lang="en-US" smtClean="0"/>
              <a:pPr/>
              <a:t>9</a:t>
            </a:fld>
            <a:endParaRPr lang="en-US"/>
          </a:p>
        </p:txBody>
      </p:sp>
    </p:spTree>
    <p:extLst>
      <p:ext uri="{BB962C8B-B14F-4D97-AF65-F5344CB8AC3E}">
        <p14:creationId xmlns:p14="http://schemas.microsoft.com/office/powerpoint/2010/main" val="3117636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420295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6/30/2015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410568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838757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095406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98578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2312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76862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1508"/>
            <a:ext cx="8261498" cy="531627"/>
          </a:xfrm>
        </p:spPr>
        <p:txBody>
          <a:bodyPr anchor="b">
            <a:noAutofit/>
          </a:bodyPr>
          <a:lstStyle>
            <a:lvl1pPr algn="ct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75907"/>
            <a:ext cx="5111750" cy="48502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80644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6/30/2015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68233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6/30/2015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026225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610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351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24491" y="6492875"/>
            <a:ext cx="819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1CD5E-FFF0-45F2-B7B7-8B7178E955B5}" type="slidenum">
              <a:rPr lang="en-US" smtClean="0"/>
              <a:pPr/>
              <a:t>‹#›</a:t>
            </a:fld>
            <a:endParaRPr lang="en-US" dirty="0"/>
          </a:p>
        </p:txBody>
      </p:sp>
      <p:pic>
        <p:nvPicPr>
          <p:cNvPr id="7" name="Picture 6" descr="316th_cavalry_brigade_s.jpg"/>
          <p:cNvPicPr>
            <a:picLocks noChangeAspect="1"/>
          </p:cNvPicPr>
          <p:nvPr userDrawn="1"/>
        </p:nvPicPr>
        <p:blipFill>
          <a:blip r:embed="rId12" cstate="print"/>
          <a:stretch>
            <a:fillRect/>
          </a:stretch>
        </p:blipFill>
        <p:spPr>
          <a:xfrm>
            <a:off x="120168" y="263709"/>
            <a:ext cx="685800" cy="685800"/>
          </a:xfrm>
          <a:prstGeom prst="rect">
            <a:avLst/>
          </a:prstGeom>
        </p:spPr>
      </p:pic>
      <p:pic>
        <p:nvPicPr>
          <p:cNvPr id="8" name="Picture 7" descr="3-16.png"/>
          <p:cNvPicPr>
            <a:picLocks noChangeAspect="1"/>
          </p:cNvPicPr>
          <p:nvPr userDrawn="1"/>
        </p:nvPicPr>
        <p:blipFill>
          <a:blip r:embed="rId13" cstate="print"/>
          <a:stretch>
            <a:fillRect/>
          </a:stretch>
        </p:blipFill>
        <p:spPr>
          <a:xfrm>
            <a:off x="8418220" y="274342"/>
            <a:ext cx="564060" cy="685800"/>
          </a:xfrm>
          <a:prstGeom prst="rect">
            <a:avLst/>
          </a:prstGeom>
        </p:spPr>
      </p:pic>
      <p:sp>
        <p:nvSpPr>
          <p:cNvPr id="9" name="TextBox 8"/>
          <p:cNvSpPr txBox="1"/>
          <p:nvPr userDrawn="1"/>
        </p:nvSpPr>
        <p:spPr>
          <a:xfrm>
            <a:off x="3523888" y="0"/>
            <a:ext cx="2090738" cy="307975"/>
          </a:xfrm>
          <a:prstGeom prst="rect">
            <a:avLst/>
          </a:prstGeom>
          <a:noFill/>
        </p:spPr>
        <p:txBody>
          <a:bodyPr wrap="none">
            <a:spAutoFit/>
          </a:bodyPr>
          <a:lstStyle/>
          <a:p>
            <a:pPr>
              <a:defRPr/>
            </a:pPr>
            <a:r>
              <a:rPr lang="en-US" sz="1400" b="0" dirty="0">
                <a:solidFill>
                  <a:srgbClr val="00B050"/>
                </a:solidFill>
                <a:latin typeface="Arial" pitchFamily="34" charset="0"/>
                <a:cs typeface="Arial" pitchFamily="34" charset="0"/>
              </a:rPr>
              <a:t>UNCLASSIFIED/FOUO</a:t>
            </a:r>
          </a:p>
        </p:txBody>
      </p:sp>
      <p:sp>
        <p:nvSpPr>
          <p:cNvPr id="10" name="TextBox 16"/>
          <p:cNvSpPr txBox="1">
            <a:spLocks noChangeArrowheads="1"/>
          </p:cNvSpPr>
          <p:nvPr userDrawn="1"/>
        </p:nvSpPr>
        <p:spPr bwMode="auto">
          <a:xfrm>
            <a:off x="10620" y="6519446"/>
            <a:ext cx="8167218" cy="338554"/>
          </a:xfrm>
          <a:prstGeom prst="rect">
            <a:avLst/>
          </a:prstGeom>
          <a:solidFill>
            <a:srgbClr val="00B050"/>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800" dirty="0" smtClean="0">
                <a:solidFill>
                  <a:schemeClr val="bg1"/>
                </a:solidFill>
                <a:latin typeface="Arial" pitchFamily="34" charset="0"/>
                <a:cs typeface="Arial" pitchFamily="34" charset="0"/>
              </a:rPr>
              <a:t>UNCLASSIFIED////FOR</a:t>
            </a:r>
            <a:r>
              <a:rPr lang="en-US" sz="800" baseline="0" dirty="0" smtClean="0">
                <a:solidFill>
                  <a:schemeClr val="bg1"/>
                </a:solidFill>
                <a:latin typeface="Arial" pitchFamily="34" charset="0"/>
                <a:cs typeface="Arial" pitchFamily="34" charset="0"/>
              </a:rPr>
              <a:t> OFFICAL USE ONLY   This document contains information that may be EXEMPT FROM MANDATORY DISCLOSURE under the Freedom of Information Act (FOIA) Exemption 7 (F</a:t>
            </a:r>
            <a:r>
              <a:rPr lang="en-US" sz="700" baseline="0" dirty="0" smtClean="0">
                <a:solidFill>
                  <a:schemeClr val="bg1"/>
                </a:solidFill>
                <a:latin typeface="Arial" pitchFamily="34" charset="0"/>
                <a:cs typeface="Arial" pitchFamily="34" charset="0"/>
              </a:rPr>
              <a:t>)</a:t>
            </a:r>
            <a:endParaRPr lang="en-US" sz="700"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743428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Lst>
  <p:txStyles>
    <p:titleStyle>
      <a:lvl1pPr algn="ctr" defTabSz="914400" rtl="0" eaLnBrk="1" latinLnBrk="0" hangingPunct="1">
        <a:spcBef>
          <a:spcPct val="0"/>
        </a:spcBef>
        <a:buNone/>
        <a:defRPr sz="2800" b="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8229600" cy="661027"/>
          </a:xfrm>
          <a:ln w="12700"/>
        </p:spPr>
        <p:txBody>
          <a:bodyPr>
            <a:normAutofit fontScale="90000"/>
          </a:bodyPr>
          <a:lstStyle/>
          <a:p>
            <a:r>
              <a:rPr lang="en-US" sz="2800" b="1" dirty="0" smtClean="0"/>
              <a:t>Company Intelligence Support Team </a:t>
            </a:r>
            <a:br>
              <a:rPr lang="en-US" sz="2800" b="1" dirty="0" smtClean="0"/>
            </a:br>
            <a:r>
              <a:rPr lang="en-US" sz="2800" b="1" dirty="0" smtClean="0"/>
              <a:t>(CoIST)</a:t>
            </a:r>
            <a:endParaRPr lang="en-US" sz="2800" b="1" dirty="0"/>
          </a:p>
        </p:txBody>
      </p:sp>
      <p:sp>
        <p:nvSpPr>
          <p:cNvPr id="4" name="Slide Number Placeholder 3"/>
          <p:cNvSpPr>
            <a:spLocks noGrp="1"/>
          </p:cNvSpPr>
          <p:nvPr>
            <p:ph type="sldNum" sz="quarter" idx="12"/>
          </p:nvPr>
        </p:nvSpPr>
        <p:spPr>
          <a:xfrm>
            <a:off x="6934200" y="6553200"/>
            <a:ext cx="2133600" cy="228600"/>
          </a:xfrm>
          <a:ln w="12700">
            <a:solidFill>
              <a:schemeClr val="bg1"/>
            </a:solidFill>
          </a:ln>
        </p:spPr>
        <p:txBody>
          <a:bodyPr/>
          <a:lstStyle/>
          <a:p>
            <a:pPr>
              <a:defRPr/>
            </a:pPr>
            <a:fld id="{1E2B999E-8D65-49D2-82D5-607D5FCB4139}" type="slidenum">
              <a:rPr lang="en-US" smtClean="0">
                <a:latin typeface="Arial" pitchFamily="34" charset="0"/>
                <a:cs typeface="Arial" pitchFamily="34" charset="0"/>
              </a:rPr>
              <a:pPr>
                <a:defRPr/>
              </a:pPr>
              <a:t>1</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CoIST</a:t>
            </a:r>
            <a:r>
              <a:rPr lang="en-US" dirty="0" smtClean="0"/>
              <a:t> Targeting Role</a:t>
            </a:r>
            <a:endParaRPr lang="en-US" dirty="0"/>
          </a:p>
        </p:txBody>
      </p:sp>
      <p:sp>
        <p:nvSpPr>
          <p:cNvPr id="10" name="Content Placeholder 9"/>
          <p:cNvSpPr>
            <a:spLocks noGrp="1"/>
          </p:cNvSpPr>
          <p:nvPr>
            <p:ph idx="1"/>
          </p:nvPr>
        </p:nvSpPr>
        <p:spPr>
          <a:xfrm>
            <a:off x="609600" y="1219200"/>
            <a:ext cx="7696200" cy="5665037"/>
          </a:xfrm>
        </p:spPr>
        <p:txBody>
          <a:bodyPr/>
          <a:lstStyle/>
          <a:p>
            <a:pPr marL="231775" indent="-231775" eaLnBrk="1" hangingPunct="1">
              <a:spcBef>
                <a:spcPts val="1400"/>
              </a:spcBef>
              <a:defRPr/>
            </a:pPr>
            <a:r>
              <a:rPr lang="en-US" sz="2800" dirty="0" smtClean="0"/>
              <a:t>The CoIST is the company-level entry point into the targeting process.</a:t>
            </a:r>
          </a:p>
          <a:p>
            <a:pPr marL="231775" indent="-231775" eaLnBrk="1" hangingPunct="1">
              <a:spcBef>
                <a:spcPts val="1400"/>
              </a:spcBef>
              <a:defRPr/>
            </a:pPr>
            <a:r>
              <a:rPr lang="en-US" sz="2800" dirty="0" smtClean="0"/>
              <a:t>The CoIST, in addition to in-house analysis and targeting, feeds information gained from patrols and engagements to the company’s higher headquarters.</a:t>
            </a:r>
          </a:p>
          <a:p>
            <a:pPr marL="485775" lvl="1" indent="0" eaLnBrk="1" hangingPunct="1">
              <a:buNone/>
              <a:defRPr/>
            </a:pPr>
            <a:endParaRPr lang="en-US" sz="2400" i="1" u="sng" dirty="0" smtClean="0"/>
          </a:p>
          <a:p>
            <a:pPr marL="0" lvl="1" indent="0" algn="ctr" eaLnBrk="1" hangingPunct="1">
              <a:buNone/>
              <a:defRPr/>
            </a:pPr>
            <a:r>
              <a:rPr lang="en-US" sz="2400" b="1" i="1" u="sng" dirty="0" err="1" smtClean="0">
                <a:solidFill>
                  <a:srgbClr val="C00000"/>
                </a:solidFill>
              </a:rPr>
              <a:t>CoISTs</a:t>
            </a:r>
            <a:r>
              <a:rPr lang="en-US" sz="2400" b="1" i="1" u="sng" dirty="0" smtClean="0">
                <a:solidFill>
                  <a:srgbClr val="C00000"/>
                </a:solidFill>
              </a:rPr>
              <a:t> do not target, they make recommendations</a:t>
            </a:r>
          </a:p>
          <a:p>
            <a:endParaRPr lang="en-US"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10</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Patrol Planning</a:t>
            </a:r>
            <a:endParaRPr lang="en-US" dirty="0"/>
          </a:p>
        </p:txBody>
      </p:sp>
      <p:sp>
        <p:nvSpPr>
          <p:cNvPr id="10" name="Content Placeholder 9"/>
          <p:cNvSpPr>
            <a:spLocks noGrp="1"/>
          </p:cNvSpPr>
          <p:nvPr>
            <p:ph idx="1"/>
          </p:nvPr>
        </p:nvSpPr>
        <p:spPr>
          <a:xfrm>
            <a:off x="533400" y="1192963"/>
            <a:ext cx="8001000" cy="5055437"/>
          </a:xfrm>
        </p:spPr>
        <p:txBody>
          <a:bodyPr/>
          <a:lstStyle/>
          <a:p>
            <a:pPr marL="231775" indent="-231775" eaLnBrk="1" hangingPunct="1">
              <a:defRPr/>
            </a:pPr>
            <a:r>
              <a:rPr lang="en-US" sz="2800" dirty="0" smtClean="0"/>
              <a:t>Planning: </a:t>
            </a:r>
          </a:p>
          <a:p>
            <a:pPr marL="804863" lvl="1" indent="-347663" eaLnBrk="1" hangingPunct="1">
              <a:defRPr/>
            </a:pPr>
            <a:r>
              <a:rPr lang="en-US" sz="2400" dirty="0" smtClean="0"/>
              <a:t>Conduct basic map reconnaissance</a:t>
            </a:r>
          </a:p>
          <a:p>
            <a:pPr marL="804863" lvl="1" indent="-347663" eaLnBrk="1" hangingPunct="1">
              <a:defRPr/>
            </a:pPr>
            <a:r>
              <a:rPr lang="en-US" sz="2400" dirty="0" smtClean="0"/>
              <a:t>Analyze all previous patrol routes (Honesty Traces)</a:t>
            </a:r>
          </a:p>
          <a:p>
            <a:pPr marL="804863" lvl="1" indent="-347663" eaLnBrk="1" hangingPunct="1">
              <a:defRPr/>
            </a:pPr>
            <a:r>
              <a:rPr lang="en-US" sz="2400" dirty="0" smtClean="0"/>
              <a:t>Integrate Intelligence Surveillance and Reconnaissance assets into your mission</a:t>
            </a:r>
          </a:p>
          <a:p>
            <a:pPr marL="804863" lvl="1" indent="-347663" eaLnBrk="1" hangingPunct="1">
              <a:defRPr/>
            </a:pPr>
            <a:r>
              <a:rPr lang="en-US" sz="2400" dirty="0" smtClean="0"/>
              <a:t>Integrate combat enablers</a:t>
            </a:r>
          </a:p>
          <a:p>
            <a:pPr lvl="1" eaLnBrk="1" hangingPunct="1">
              <a:defRPr/>
            </a:pPr>
            <a:endParaRPr lang="en-US" sz="2000" dirty="0" smtClean="0"/>
          </a:p>
          <a:p>
            <a:pPr marL="231775" indent="-231775" eaLnBrk="1" hangingPunct="1">
              <a:defRPr/>
            </a:pPr>
            <a:r>
              <a:rPr lang="en-US" sz="2800" dirty="0" smtClean="0"/>
              <a:t>Gather the latest intelligence reports from your CoIST to make an assessment of the types of threats you can encounter on patrol.</a:t>
            </a:r>
          </a:p>
          <a:p>
            <a:pPr marL="804863" lvl="1" indent="-347663" eaLnBrk="1" hangingPunct="1">
              <a:defRPr/>
            </a:pPr>
            <a:r>
              <a:rPr lang="en-US" sz="2400" dirty="0" smtClean="0"/>
              <a:t>Receive CoIST Pre-brief</a:t>
            </a:r>
          </a:p>
          <a:p>
            <a:endParaRPr lang="en-US"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11</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Patrol Pre-brief </a:t>
            </a:r>
            <a:endParaRPr lang="en-US" dirty="0"/>
          </a:p>
        </p:txBody>
      </p:sp>
      <p:sp>
        <p:nvSpPr>
          <p:cNvPr id="11" name="Content Placeholder 2"/>
          <p:cNvSpPr>
            <a:spLocks noGrp="1"/>
          </p:cNvSpPr>
          <p:nvPr>
            <p:ph idx="1"/>
          </p:nvPr>
        </p:nvSpPr>
        <p:spPr bwMode="auto">
          <a:xfrm>
            <a:off x="381000" y="1192963"/>
            <a:ext cx="8686800" cy="5665037"/>
          </a:xfrm>
          <a:noFill/>
          <a:ln>
            <a:miter lim="800000"/>
            <a:headEnd/>
            <a:tailEnd/>
          </a:ln>
        </p:spPr>
        <p:txBody>
          <a:bodyPr vert="horz" wrap="square" lIns="91440" tIns="45720" rIns="91440" bIns="45720" numCol="1" anchor="t" anchorCtr="0" compatLnSpc="1">
            <a:prstTxWarp prst="textNoShape">
              <a:avLst/>
            </a:prstTxWarp>
          </a:bodyPr>
          <a:lstStyle/>
          <a:p>
            <a:pPr marL="231775" indent="-231775" eaLnBrk="1" hangingPunct="1">
              <a:lnSpc>
                <a:spcPct val="150000"/>
              </a:lnSpc>
              <a:spcBef>
                <a:spcPts val="400"/>
              </a:spcBef>
              <a:defRPr/>
            </a:pPr>
            <a:r>
              <a:rPr lang="en-US" sz="2000" dirty="0" smtClean="0"/>
              <a:t>Light &amp; Weather Data</a:t>
            </a:r>
          </a:p>
          <a:p>
            <a:pPr marL="231775" indent="-231775" eaLnBrk="1" hangingPunct="1">
              <a:lnSpc>
                <a:spcPct val="150000"/>
              </a:lnSpc>
              <a:spcBef>
                <a:spcPts val="400"/>
              </a:spcBef>
              <a:defRPr/>
            </a:pPr>
            <a:r>
              <a:rPr lang="en-US" sz="2000" dirty="0" smtClean="0"/>
              <a:t>Last 72 hours SIGACTS</a:t>
            </a:r>
          </a:p>
          <a:p>
            <a:pPr marL="231775" indent="-231775" eaLnBrk="1" hangingPunct="1">
              <a:lnSpc>
                <a:spcPct val="150000"/>
              </a:lnSpc>
              <a:spcBef>
                <a:spcPts val="400"/>
              </a:spcBef>
              <a:defRPr/>
            </a:pPr>
            <a:r>
              <a:rPr lang="en-US" sz="2000" dirty="0" smtClean="0"/>
              <a:t>Honesty Traces &amp; IED Engagement Areas</a:t>
            </a:r>
          </a:p>
          <a:p>
            <a:pPr marL="231775" indent="-231775" eaLnBrk="1" hangingPunct="1">
              <a:lnSpc>
                <a:spcPct val="150000"/>
              </a:lnSpc>
              <a:spcBef>
                <a:spcPts val="400"/>
              </a:spcBef>
              <a:defRPr/>
            </a:pPr>
            <a:r>
              <a:rPr lang="en-US" sz="2000" dirty="0" smtClean="0"/>
              <a:t>PIRs/ SIRs</a:t>
            </a:r>
          </a:p>
          <a:p>
            <a:pPr marL="231775" indent="-231775" eaLnBrk="1" hangingPunct="1">
              <a:lnSpc>
                <a:spcPct val="150000"/>
              </a:lnSpc>
              <a:spcBef>
                <a:spcPts val="400"/>
              </a:spcBef>
              <a:defRPr/>
            </a:pPr>
            <a:r>
              <a:rPr lang="en-US" sz="2000" dirty="0" smtClean="0"/>
              <a:t>BOLOs/National Arrest Warrants</a:t>
            </a:r>
          </a:p>
          <a:p>
            <a:pPr marL="231775" indent="-231775" eaLnBrk="1" hangingPunct="1">
              <a:lnSpc>
                <a:spcPct val="150000"/>
              </a:lnSpc>
              <a:spcBef>
                <a:spcPts val="400"/>
              </a:spcBef>
              <a:defRPr/>
            </a:pPr>
            <a:r>
              <a:rPr lang="en-US" sz="2000" dirty="0" smtClean="0"/>
              <a:t>Population Engagement Questions</a:t>
            </a:r>
          </a:p>
          <a:p>
            <a:pPr marL="231775" indent="-231775" eaLnBrk="1" hangingPunct="1">
              <a:lnSpc>
                <a:spcPct val="150000"/>
              </a:lnSpc>
              <a:spcBef>
                <a:spcPts val="400"/>
              </a:spcBef>
              <a:defRPr/>
            </a:pPr>
            <a:r>
              <a:rPr lang="en-US" sz="2000" dirty="0" smtClean="0"/>
              <a:t>Information Operations (IO) themes</a:t>
            </a:r>
          </a:p>
          <a:p>
            <a:pPr marL="231775" indent="-231775" eaLnBrk="1" hangingPunct="1">
              <a:lnSpc>
                <a:spcPct val="150000"/>
              </a:lnSpc>
              <a:spcBef>
                <a:spcPts val="400"/>
              </a:spcBef>
              <a:defRPr/>
            </a:pPr>
            <a:r>
              <a:rPr lang="en-US" sz="2000" dirty="0" smtClean="0"/>
              <a:t>Partnership plan</a:t>
            </a:r>
            <a:endParaRPr lang="en-US" sz="2000" dirty="0" smtClean="0">
              <a:solidFill>
                <a:srgbClr val="FF0000"/>
              </a:solidFill>
            </a:endParaRPr>
          </a:p>
          <a:p>
            <a:pPr marL="231775" indent="-231775" eaLnBrk="1" hangingPunct="1">
              <a:lnSpc>
                <a:spcPct val="150000"/>
              </a:lnSpc>
              <a:spcBef>
                <a:spcPts val="400"/>
              </a:spcBef>
              <a:defRPr/>
            </a:pPr>
            <a:r>
              <a:rPr lang="en-US" sz="2000" dirty="0" smtClean="0"/>
              <a:t>Area Analysis Intel Update &amp; Imagery</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12</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Patrol Debrief</a:t>
            </a:r>
            <a:endParaRPr lang="en-US" dirty="0"/>
          </a:p>
        </p:txBody>
      </p:sp>
      <p:sp>
        <p:nvSpPr>
          <p:cNvPr id="8" name="Content Placeholder 7"/>
          <p:cNvSpPr>
            <a:spLocks noGrp="1"/>
          </p:cNvSpPr>
          <p:nvPr>
            <p:ph idx="1"/>
          </p:nvPr>
        </p:nvSpPr>
        <p:spPr>
          <a:xfrm>
            <a:off x="533400" y="1192963"/>
            <a:ext cx="8153400" cy="5665037"/>
          </a:xfrm>
          <a:ln>
            <a:noFill/>
          </a:ln>
        </p:spPr>
        <p:txBody>
          <a:bodyPr/>
          <a:lstStyle/>
          <a:p>
            <a:pPr marL="231775" indent="-231775" eaLnBrk="1" hangingPunct="1">
              <a:spcBef>
                <a:spcPts val="1400"/>
              </a:spcBef>
              <a:defRPr/>
            </a:pPr>
            <a:r>
              <a:rPr lang="en-US" sz="2800" dirty="0" smtClean="0"/>
              <a:t>Recover tasked PIRs &amp; SIRs </a:t>
            </a:r>
          </a:p>
          <a:p>
            <a:pPr marL="231775" indent="-231775" eaLnBrk="1" hangingPunct="1">
              <a:spcBef>
                <a:spcPts val="1400"/>
              </a:spcBef>
              <a:defRPr/>
            </a:pPr>
            <a:r>
              <a:rPr lang="en-US" sz="2800" dirty="0" smtClean="0"/>
              <a:t>Collect Honesty Traces</a:t>
            </a:r>
          </a:p>
          <a:p>
            <a:pPr marL="231775" indent="-231775" eaLnBrk="1" hangingPunct="1">
              <a:spcBef>
                <a:spcPts val="1400"/>
              </a:spcBef>
              <a:defRPr/>
            </a:pPr>
            <a:r>
              <a:rPr lang="en-US" sz="2800" dirty="0" smtClean="0"/>
              <a:t>Collect imagery and sketches</a:t>
            </a:r>
          </a:p>
          <a:p>
            <a:pPr marL="231775" indent="-231775" eaLnBrk="1" hangingPunct="1">
              <a:spcBef>
                <a:spcPts val="1400"/>
              </a:spcBef>
              <a:defRPr/>
            </a:pPr>
            <a:r>
              <a:rPr lang="en-US" sz="2800" dirty="0" smtClean="0"/>
              <a:t>Review the Patrol</a:t>
            </a:r>
          </a:p>
          <a:p>
            <a:pPr marL="457200" lvl="1" indent="0" eaLnBrk="1" hangingPunct="1">
              <a:spcBef>
                <a:spcPts val="0"/>
              </a:spcBef>
              <a:buNone/>
              <a:defRPr/>
            </a:pPr>
            <a:endParaRPr lang="en-US" sz="2400" dirty="0" smtClean="0"/>
          </a:p>
          <a:p>
            <a:pPr marL="457200" lvl="1" indent="0" eaLnBrk="1" hangingPunct="1">
              <a:spcBef>
                <a:spcPts val="0"/>
              </a:spcBef>
              <a:buNone/>
              <a:defRPr/>
            </a:pPr>
            <a:r>
              <a:rPr lang="en-US" sz="2400" dirty="0" smtClean="0"/>
              <a:t>Use the chronological method (from the time the patrol exited to the time it returned, no matter how long or what occurred). What happened from start to finish?</a:t>
            </a:r>
          </a:p>
          <a:p>
            <a:pPr lvl="1" eaLnBrk="1" hangingPunct="1">
              <a:spcBef>
                <a:spcPts val="0"/>
              </a:spcBef>
              <a:buNone/>
              <a:defRPr/>
            </a:pPr>
            <a:endParaRPr lang="en-US" dirty="0" smtClean="0"/>
          </a:p>
          <a:p>
            <a:pPr marL="457200" lvl="1" indent="0" algn="ctr" eaLnBrk="1" hangingPunct="1">
              <a:buNone/>
              <a:defRPr/>
            </a:pPr>
            <a:r>
              <a:rPr lang="en-US" b="1" i="1" u="sng" dirty="0" smtClean="0">
                <a:solidFill>
                  <a:srgbClr val="C00000"/>
                </a:solidFill>
              </a:rPr>
              <a:t>The mission is not complete until the debrief is finished</a:t>
            </a:r>
          </a:p>
          <a:p>
            <a:endParaRPr lang="en-US"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13</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Patrol Debrief (cont.)</a:t>
            </a:r>
            <a:endParaRPr lang="en-US" dirty="0"/>
          </a:p>
        </p:txBody>
      </p:sp>
      <p:sp>
        <p:nvSpPr>
          <p:cNvPr id="12" name="Content Placeholder 11"/>
          <p:cNvSpPr>
            <a:spLocks noGrp="1"/>
          </p:cNvSpPr>
          <p:nvPr>
            <p:ph idx="1"/>
          </p:nvPr>
        </p:nvSpPr>
        <p:spPr>
          <a:xfrm>
            <a:off x="381000" y="1269163"/>
            <a:ext cx="8534400" cy="5665037"/>
          </a:xfrm>
        </p:spPr>
        <p:txBody>
          <a:bodyPr/>
          <a:lstStyle/>
          <a:p>
            <a:pPr marL="231775" indent="-231775" eaLnBrk="1" hangingPunct="1">
              <a:spcBef>
                <a:spcPts val="1000"/>
              </a:spcBef>
              <a:spcAft>
                <a:spcPts val="0"/>
              </a:spcAft>
              <a:defRPr/>
            </a:pPr>
            <a:r>
              <a:rPr lang="en-US" sz="2600" u="sng" dirty="0" smtClean="0"/>
              <a:t>Every</a:t>
            </a:r>
            <a:r>
              <a:rPr lang="en-US" sz="2600" dirty="0" smtClean="0"/>
              <a:t> member of the patrol participates </a:t>
            </a:r>
          </a:p>
          <a:p>
            <a:pPr marL="804863" lvl="1" indent="-341313" eaLnBrk="1" hangingPunct="1">
              <a:spcBef>
                <a:spcPts val="1000"/>
              </a:spcBef>
              <a:spcAft>
                <a:spcPts val="0"/>
              </a:spcAft>
              <a:defRPr/>
            </a:pPr>
            <a:r>
              <a:rPr lang="en-US" sz="2400" dirty="0" smtClean="0"/>
              <a:t>The less experienced team member might have seen something the more experienced member did not.</a:t>
            </a:r>
          </a:p>
          <a:p>
            <a:pPr marL="231775" indent="-231775" eaLnBrk="1" hangingPunct="1">
              <a:spcBef>
                <a:spcPts val="1000"/>
              </a:spcBef>
              <a:spcAft>
                <a:spcPts val="0"/>
              </a:spcAft>
              <a:defRPr/>
            </a:pPr>
            <a:r>
              <a:rPr lang="en-US" sz="2600" dirty="0" smtClean="0"/>
              <a:t>Establish a “no rank” debrief</a:t>
            </a:r>
          </a:p>
          <a:p>
            <a:pPr marL="231775" indent="-231775" eaLnBrk="1" hangingPunct="1">
              <a:spcBef>
                <a:spcPts val="1000"/>
              </a:spcBef>
              <a:spcAft>
                <a:spcPts val="0"/>
              </a:spcAft>
              <a:defRPr/>
            </a:pPr>
            <a:r>
              <a:rPr lang="en-US" sz="2600" dirty="0" smtClean="0"/>
              <a:t>Get answers to tasked </a:t>
            </a:r>
            <a:r>
              <a:rPr lang="en-US" sz="2600" i="1" u="sng" dirty="0" smtClean="0"/>
              <a:t>information requirements </a:t>
            </a:r>
            <a:r>
              <a:rPr lang="en-US" sz="2600" dirty="0" smtClean="0"/>
              <a:t>first</a:t>
            </a:r>
          </a:p>
          <a:p>
            <a:pPr marL="231775" indent="-231775" eaLnBrk="1" hangingPunct="1">
              <a:spcBef>
                <a:spcPts val="1000"/>
              </a:spcBef>
              <a:spcAft>
                <a:spcPts val="0"/>
              </a:spcAft>
              <a:defRPr/>
            </a:pPr>
            <a:r>
              <a:rPr lang="en-US" sz="2600" dirty="0" smtClean="0"/>
              <a:t>Each individual will go through each event</a:t>
            </a:r>
          </a:p>
          <a:p>
            <a:pPr marL="231775" indent="-231775" eaLnBrk="1" hangingPunct="1">
              <a:spcBef>
                <a:spcPts val="1000"/>
              </a:spcBef>
              <a:spcAft>
                <a:spcPts val="0"/>
              </a:spcAft>
              <a:defRPr/>
            </a:pPr>
            <a:r>
              <a:rPr lang="en-US" sz="2600" dirty="0" smtClean="0"/>
              <a:t>Have a relaxed place (if possible) to hold the debrief.  It is going to take some time to complete; be comfortable.</a:t>
            </a:r>
          </a:p>
          <a:p>
            <a:pPr marL="231775" indent="-231775" algn="ctr" eaLnBrk="1" hangingPunct="1">
              <a:spcBef>
                <a:spcPts val="1000"/>
              </a:spcBef>
              <a:spcAft>
                <a:spcPts val="0"/>
              </a:spcAft>
              <a:buNone/>
              <a:defRPr/>
            </a:pPr>
            <a:r>
              <a:rPr lang="en-US" sz="2800" b="1" dirty="0" smtClean="0">
                <a:solidFill>
                  <a:srgbClr val="C00000"/>
                </a:solidFill>
              </a:rPr>
              <a:t>What did we do today that they can exploit tomorrow?</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14</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Additional Information</a:t>
            </a:r>
            <a:endParaRPr lang="en-US" dirty="0"/>
          </a:p>
        </p:txBody>
      </p:sp>
      <p:sp>
        <p:nvSpPr>
          <p:cNvPr id="7" name="Content Placeholder 6"/>
          <p:cNvSpPr>
            <a:spLocks noGrp="1"/>
          </p:cNvSpPr>
          <p:nvPr>
            <p:ph idx="1"/>
          </p:nvPr>
        </p:nvSpPr>
        <p:spPr>
          <a:xfrm>
            <a:off x="609600" y="1192963"/>
            <a:ext cx="7772400" cy="5665037"/>
          </a:xfrm>
        </p:spPr>
        <p:txBody>
          <a:bodyPr/>
          <a:lstStyle/>
          <a:p>
            <a:pPr marL="231775" indent="-231775" eaLnBrk="1" hangingPunct="1">
              <a:spcBef>
                <a:spcPts val="1000"/>
              </a:spcBef>
              <a:defRPr/>
            </a:pPr>
            <a:r>
              <a:rPr lang="en-US" sz="2800" dirty="0" smtClean="0"/>
              <a:t>CoIST Home Station Training is conducted by the Counter IED Integration Cell (CI2C).</a:t>
            </a:r>
          </a:p>
          <a:p>
            <a:pPr marL="231775" indent="-231775" eaLnBrk="1" hangingPunct="1">
              <a:lnSpc>
                <a:spcPct val="150000"/>
              </a:lnSpc>
              <a:spcBef>
                <a:spcPts val="1000"/>
              </a:spcBef>
              <a:defRPr/>
            </a:pPr>
            <a:r>
              <a:rPr lang="en-US" sz="2800" dirty="0" smtClean="0"/>
              <a:t>CoIST Resources Online</a:t>
            </a:r>
          </a:p>
          <a:p>
            <a:pPr marL="804863" lvl="1" indent="-411163" eaLnBrk="1" hangingPunct="1">
              <a:lnSpc>
                <a:spcPct val="150000"/>
              </a:lnSpc>
              <a:spcBef>
                <a:spcPts val="1000"/>
              </a:spcBef>
              <a:defRPr/>
            </a:pPr>
            <a:r>
              <a:rPr lang="en-US" sz="2400" dirty="0" smtClean="0"/>
              <a:t>JIEDDO</a:t>
            </a:r>
          </a:p>
          <a:p>
            <a:pPr marL="804863" lvl="1" indent="-411163" eaLnBrk="1" hangingPunct="1">
              <a:lnSpc>
                <a:spcPct val="150000"/>
              </a:lnSpc>
              <a:spcBef>
                <a:spcPts val="1000"/>
              </a:spcBef>
              <a:defRPr/>
            </a:pPr>
            <a:r>
              <a:rPr lang="en-US" sz="2400" dirty="0" smtClean="0"/>
              <a:t>AKO </a:t>
            </a:r>
          </a:p>
          <a:p>
            <a:pPr marL="804863" lvl="1" indent="-411163" eaLnBrk="1" hangingPunct="1">
              <a:lnSpc>
                <a:spcPct val="150000"/>
              </a:lnSpc>
              <a:spcBef>
                <a:spcPts val="1000"/>
              </a:spcBef>
              <a:defRPr/>
            </a:pPr>
            <a:r>
              <a:rPr lang="en-US" sz="2400" dirty="0" smtClean="0"/>
              <a:t>TRADOC</a:t>
            </a:r>
          </a:p>
          <a:p>
            <a:pPr marL="804863" lvl="1" indent="-411163" eaLnBrk="1" hangingPunct="1">
              <a:lnSpc>
                <a:spcPct val="150000"/>
              </a:lnSpc>
              <a:spcBef>
                <a:spcPts val="1000"/>
              </a:spcBef>
              <a:defRPr/>
            </a:pPr>
            <a:r>
              <a:rPr lang="en-US" sz="2400" dirty="0" smtClean="0"/>
              <a:t>FORSCOM</a:t>
            </a:r>
          </a:p>
          <a:p>
            <a:endParaRPr lang="en-US"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15</a:t>
            </a:fld>
            <a:endParaRPr lang="en-US" dirty="0">
              <a:latin typeface="Arial" pitchFamily="34" charset="0"/>
              <a:cs typeface="Arial" pitchFamily="34" charset="0"/>
            </a:endParaRPr>
          </a:p>
        </p:txBody>
      </p:sp>
      <p:pic>
        <p:nvPicPr>
          <p:cNvPr id="6" name="Picture 2" descr="http://upload.wikimedia.org/wikipedia/commons/7/70/Flickr_-_The_U.S._Army_-_Monitoring_at_the_Tactical_Operations_Center.jpg"/>
          <p:cNvPicPr>
            <a:picLocks noChangeAspect="1" noChangeArrowheads="1"/>
          </p:cNvPicPr>
          <p:nvPr/>
        </p:nvPicPr>
        <p:blipFill>
          <a:blip r:embed="rId3" cstate="email"/>
          <a:srcRect/>
          <a:stretch>
            <a:fillRect/>
          </a:stretch>
        </p:blipFill>
        <p:spPr bwMode="auto">
          <a:xfrm>
            <a:off x="4419600" y="3048000"/>
            <a:ext cx="3657600" cy="2438400"/>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0BF7C18-33E7-4E5A-AC40-53A29FE5BC23}" type="slidenum">
              <a:rPr lang="en-US" sz="1200" smtClean="0">
                <a:solidFill>
                  <a:schemeClr val="tx1"/>
                </a:solidFill>
                <a:latin typeface="Arial" pitchFamily="34" charset="0"/>
                <a:cs typeface="Arial" pitchFamily="34" charset="0"/>
              </a:rPr>
              <a:pPr>
                <a:defRPr/>
              </a:pPr>
              <a:t>16</a:t>
            </a:fld>
            <a:endParaRPr lang="en-US" sz="1200" dirty="0">
              <a:solidFill>
                <a:schemeClr val="tx1"/>
              </a:solidFill>
              <a:latin typeface="Arial" pitchFamily="34" charset="0"/>
              <a:cs typeface="Arial" pitchFamily="34" charset="0"/>
            </a:endParaRPr>
          </a:p>
        </p:txBody>
      </p:sp>
      <p:sp>
        <p:nvSpPr>
          <p:cNvPr id="5" name="TextBox 4"/>
          <p:cNvSpPr txBox="1"/>
          <p:nvPr/>
        </p:nvSpPr>
        <p:spPr>
          <a:xfrm>
            <a:off x="0" y="253425"/>
            <a:ext cx="9144000" cy="523220"/>
          </a:xfrm>
          <a:prstGeom prst="rect">
            <a:avLst/>
          </a:prstGeom>
          <a:noFill/>
        </p:spPr>
        <p:txBody>
          <a:bodyPr wrap="square" rtlCol="0">
            <a:spAutoFit/>
          </a:bodyPr>
          <a:lstStyle/>
          <a:p>
            <a:pPr algn="ctr"/>
            <a:r>
              <a:rPr lang="en-US" sz="2800" dirty="0" smtClean="0">
                <a:latin typeface="Arial" pitchFamily="34" charset="0"/>
                <a:cs typeface="Arial" pitchFamily="34" charset="0"/>
              </a:rPr>
              <a:t>Check on Learning</a:t>
            </a:r>
            <a:endParaRPr lang="en-US" sz="2800" dirty="0">
              <a:latin typeface="Arial" pitchFamily="34" charset="0"/>
              <a:cs typeface="Arial" pitchFamily="34" charset="0"/>
            </a:endParaRPr>
          </a:p>
        </p:txBody>
      </p:sp>
      <p:sp>
        <p:nvSpPr>
          <p:cNvPr id="7" name="TextBox 6"/>
          <p:cNvSpPr txBox="1"/>
          <p:nvPr/>
        </p:nvSpPr>
        <p:spPr>
          <a:xfrm>
            <a:off x="228600" y="1270099"/>
            <a:ext cx="5791200" cy="2462213"/>
          </a:xfrm>
          <a:prstGeom prst="rect">
            <a:avLst/>
          </a:prstGeom>
          <a:noFill/>
        </p:spPr>
        <p:txBody>
          <a:bodyPr wrap="square" rtlCol="0">
            <a:spAutoFit/>
          </a:bodyPr>
          <a:lstStyle/>
          <a:p>
            <a:pPr marL="346075" indent="-282575">
              <a:buFont typeface="+mj-lt"/>
              <a:buAutoNum type="arabicPeriod"/>
            </a:pPr>
            <a:r>
              <a:rPr lang="en-US" sz="2200" dirty="0" smtClean="0">
                <a:latin typeface="Arial" pitchFamily="34" charset="0"/>
                <a:cs typeface="Arial" pitchFamily="34" charset="0"/>
              </a:rPr>
              <a:t>Which of the following is not one of the 5 things required by S-2 to be provided as part of CoIST?</a:t>
            </a:r>
          </a:p>
          <a:p>
            <a:pPr marL="279400" indent="177800"/>
            <a:r>
              <a:rPr lang="en-US" sz="2200" dirty="0" smtClean="0">
                <a:latin typeface="Arial" pitchFamily="34" charset="0"/>
                <a:cs typeface="Arial" pitchFamily="34" charset="0"/>
              </a:rPr>
              <a:t>a. Training	             d.  Feedback</a:t>
            </a:r>
          </a:p>
          <a:p>
            <a:pPr marL="279400" indent="177800"/>
            <a:r>
              <a:rPr lang="en-US" sz="2200" dirty="0" smtClean="0">
                <a:latin typeface="Arial" pitchFamily="34" charset="0"/>
                <a:cs typeface="Arial" pitchFamily="34" charset="0"/>
              </a:rPr>
              <a:t>b. Guidance	 e.  Advocacy</a:t>
            </a:r>
          </a:p>
          <a:p>
            <a:pPr marL="279400" indent="177800"/>
            <a:r>
              <a:rPr lang="en-US" sz="2200" dirty="0" smtClean="0">
                <a:latin typeface="Arial" pitchFamily="34" charset="0"/>
                <a:cs typeface="Arial" pitchFamily="34" charset="0"/>
              </a:rPr>
              <a:t>c. Communications</a:t>
            </a:r>
          </a:p>
          <a:p>
            <a:endParaRPr lang="en-US" sz="2200" dirty="0">
              <a:latin typeface="Arial" pitchFamily="34" charset="0"/>
              <a:cs typeface="Arial" pitchFamily="34" charset="0"/>
            </a:endParaRPr>
          </a:p>
        </p:txBody>
      </p:sp>
      <p:sp>
        <p:nvSpPr>
          <p:cNvPr id="9" name="TextBox 8"/>
          <p:cNvSpPr txBox="1"/>
          <p:nvPr/>
        </p:nvSpPr>
        <p:spPr>
          <a:xfrm>
            <a:off x="304800" y="3490556"/>
            <a:ext cx="5486400" cy="769441"/>
          </a:xfrm>
          <a:prstGeom prst="rect">
            <a:avLst/>
          </a:prstGeom>
          <a:noFill/>
        </p:spPr>
        <p:txBody>
          <a:bodyPr wrap="square" rtlCol="0">
            <a:spAutoFit/>
          </a:bodyPr>
          <a:lstStyle/>
          <a:p>
            <a:pPr marL="279400" indent="-279400"/>
            <a:r>
              <a:rPr lang="en-US" sz="2200" dirty="0" smtClean="0">
                <a:latin typeface="Arial" pitchFamily="34" charset="0"/>
                <a:cs typeface="Arial" pitchFamily="34" charset="0"/>
              </a:rPr>
              <a:t>2. Who does the CoIST request information from?</a:t>
            </a:r>
            <a:endParaRPr lang="en-US" sz="2200" dirty="0">
              <a:latin typeface="Arial" pitchFamily="34" charset="0"/>
              <a:cs typeface="Arial" pitchFamily="34" charset="0"/>
            </a:endParaRPr>
          </a:p>
        </p:txBody>
      </p:sp>
      <p:sp>
        <p:nvSpPr>
          <p:cNvPr id="11" name="TextBox 10"/>
          <p:cNvSpPr txBox="1"/>
          <p:nvPr/>
        </p:nvSpPr>
        <p:spPr>
          <a:xfrm>
            <a:off x="6019800" y="1524000"/>
            <a:ext cx="2743200" cy="430887"/>
          </a:xfrm>
          <a:prstGeom prst="rect">
            <a:avLst/>
          </a:prstGeom>
          <a:solidFill>
            <a:srgbClr val="FFFF00"/>
          </a:solidFill>
        </p:spPr>
        <p:txBody>
          <a:bodyPr wrap="square" rtlCol="0">
            <a:spAutoFit/>
          </a:bodyPr>
          <a:lstStyle/>
          <a:p>
            <a:pPr marL="63500" indent="-63500"/>
            <a:r>
              <a:rPr lang="en-US" sz="2200" dirty="0" smtClean="0">
                <a:latin typeface="Arial" pitchFamily="34" charset="0"/>
                <a:cs typeface="Arial" pitchFamily="34" charset="0"/>
              </a:rPr>
              <a:t>c.  Communications</a:t>
            </a:r>
            <a:endParaRPr lang="en-US" sz="2200" dirty="0">
              <a:latin typeface="Arial" pitchFamily="34" charset="0"/>
              <a:cs typeface="Arial" pitchFamily="34" charset="0"/>
            </a:endParaRPr>
          </a:p>
        </p:txBody>
      </p:sp>
      <p:sp>
        <p:nvSpPr>
          <p:cNvPr id="12" name="TextBox 11"/>
          <p:cNvSpPr txBox="1"/>
          <p:nvPr/>
        </p:nvSpPr>
        <p:spPr>
          <a:xfrm>
            <a:off x="6096000" y="3607713"/>
            <a:ext cx="2743200" cy="430887"/>
          </a:xfrm>
          <a:prstGeom prst="rect">
            <a:avLst/>
          </a:prstGeom>
          <a:solidFill>
            <a:srgbClr val="FFFF00"/>
          </a:solidFill>
        </p:spPr>
        <p:txBody>
          <a:bodyPr wrap="square" rtlCol="0">
            <a:spAutoFit/>
          </a:bodyPr>
          <a:lstStyle/>
          <a:p>
            <a:pPr marL="279400" indent="-279400" algn="ctr"/>
            <a:r>
              <a:rPr lang="en-US" sz="2200" dirty="0" smtClean="0">
                <a:latin typeface="Arial" pitchFamily="34" charset="0"/>
                <a:cs typeface="Arial" pitchFamily="34" charset="0"/>
              </a:rPr>
              <a:t>Battalion S-2</a:t>
            </a:r>
            <a:endParaRPr lang="en-US" sz="2200" dirty="0">
              <a:latin typeface="Arial" pitchFamily="34" charset="0"/>
              <a:cs typeface="Arial" pitchFamily="34" charset="0"/>
            </a:endParaRPr>
          </a:p>
        </p:txBody>
      </p:sp>
      <p:sp>
        <p:nvSpPr>
          <p:cNvPr id="14" name="TextBox 13"/>
          <p:cNvSpPr txBox="1"/>
          <p:nvPr/>
        </p:nvSpPr>
        <p:spPr>
          <a:xfrm>
            <a:off x="152400" y="4488359"/>
            <a:ext cx="5638800" cy="1107996"/>
          </a:xfrm>
          <a:prstGeom prst="rect">
            <a:avLst/>
          </a:prstGeom>
          <a:noFill/>
        </p:spPr>
        <p:txBody>
          <a:bodyPr wrap="square" rtlCol="0">
            <a:spAutoFit/>
          </a:bodyPr>
          <a:lstStyle/>
          <a:p>
            <a:pPr marL="457200" indent="-284163">
              <a:buFont typeface="+mj-lt"/>
              <a:buAutoNum type="arabicPeriod" startAt="3"/>
            </a:pPr>
            <a:r>
              <a:rPr lang="en-US" sz="2200" dirty="0" smtClean="0">
                <a:latin typeface="Arial" pitchFamily="34" charset="0"/>
                <a:cs typeface="Arial" pitchFamily="34" charset="0"/>
              </a:rPr>
              <a:t>One of the primary intelligence gathering tools at the small unit level is the  ___________.</a:t>
            </a:r>
            <a:endParaRPr lang="en-US" sz="2200" dirty="0">
              <a:latin typeface="Arial" pitchFamily="34" charset="0"/>
              <a:cs typeface="Arial" pitchFamily="34" charset="0"/>
            </a:endParaRPr>
          </a:p>
        </p:txBody>
      </p:sp>
      <p:sp>
        <p:nvSpPr>
          <p:cNvPr id="15" name="TextBox 14"/>
          <p:cNvSpPr txBox="1"/>
          <p:nvPr/>
        </p:nvSpPr>
        <p:spPr>
          <a:xfrm>
            <a:off x="6096000" y="4800600"/>
            <a:ext cx="2743200" cy="430887"/>
          </a:xfrm>
          <a:prstGeom prst="rect">
            <a:avLst/>
          </a:prstGeom>
          <a:solidFill>
            <a:srgbClr val="FFFF00"/>
          </a:solidFill>
        </p:spPr>
        <p:txBody>
          <a:bodyPr wrap="square" rtlCol="0">
            <a:spAutoFit/>
          </a:bodyPr>
          <a:lstStyle/>
          <a:p>
            <a:pPr marL="457200" indent="-342900" algn="ctr"/>
            <a:r>
              <a:rPr lang="en-US" sz="2200" dirty="0" smtClean="0">
                <a:latin typeface="Arial" pitchFamily="34" charset="0"/>
                <a:cs typeface="Arial" pitchFamily="34" charset="0"/>
              </a:rPr>
              <a:t>patrol</a:t>
            </a:r>
            <a:endParaRPr lang="en-US" sz="22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animBg="1"/>
      <p:bldP spid="12" grpId="0" animBg="1"/>
      <p:bldP spid="14" grpId="0"/>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0BF7C18-33E7-4E5A-AC40-53A29FE5BC23}" type="slidenum">
              <a:rPr lang="en-US" sz="1200" smtClean="0">
                <a:solidFill>
                  <a:schemeClr val="tx1"/>
                </a:solidFill>
                <a:latin typeface="Arial" pitchFamily="34" charset="0"/>
                <a:cs typeface="Arial" pitchFamily="34" charset="0"/>
              </a:rPr>
              <a:pPr>
                <a:defRPr/>
              </a:pPr>
              <a:t>17</a:t>
            </a:fld>
            <a:endParaRPr lang="en-US" sz="1200" dirty="0">
              <a:solidFill>
                <a:schemeClr val="tx1"/>
              </a:solidFill>
              <a:latin typeface="Arial" pitchFamily="34" charset="0"/>
              <a:cs typeface="Arial" pitchFamily="34" charset="0"/>
            </a:endParaRPr>
          </a:p>
        </p:txBody>
      </p:sp>
      <p:sp>
        <p:nvSpPr>
          <p:cNvPr id="5" name="TextBox 4"/>
          <p:cNvSpPr txBox="1"/>
          <p:nvPr/>
        </p:nvSpPr>
        <p:spPr>
          <a:xfrm>
            <a:off x="0" y="304800"/>
            <a:ext cx="9144000" cy="523220"/>
          </a:xfrm>
          <a:prstGeom prst="rect">
            <a:avLst/>
          </a:prstGeom>
          <a:noFill/>
        </p:spPr>
        <p:txBody>
          <a:bodyPr wrap="square" rtlCol="0">
            <a:spAutoFit/>
          </a:bodyPr>
          <a:lstStyle/>
          <a:p>
            <a:pPr algn="ctr"/>
            <a:r>
              <a:rPr lang="en-US" sz="2800" dirty="0" smtClean="0">
                <a:latin typeface="Arial" pitchFamily="34" charset="0"/>
                <a:cs typeface="Arial" pitchFamily="34" charset="0"/>
              </a:rPr>
              <a:t>Check on Learning</a:t>
            </a:r>
            <a:endParaRPr lang="en-US" sz="2800" dirty="0">
              <a:latin typeface="Arial" pitchFamily="34" charset="0"/>
              <a:cs typeface="Arial" pitchFamily="34" charset="0"/>
            </a:endParaRPr>
          </a:p>
        </p:txBody>
      </p:sp>
      <p:sp>
        <p:nvSpPr>
          <p:cNvPr id="6" name="TextBox 5"/>
          <p:cNvSpPr txBox="1"/>
          <p:nvPr/>
        </p:nvSpPr>
        <p:spPr>
          <a:xfrm>
            <a:off x="381000" y="1265872"/>
            <a:ext cx="4953000" cy="2123658"/>
          </a:xfrm>
          <a:prstGeom prst="rect">
            <a:avLst/>
          </a:prstGeom>
          <a:noFill/>
        </p:spPr>
        <p:txBody>
          <a:bodyPr wrap="square" rtlCol="0">
            <a:spAutoFit/>
          </a:bodyPr>
          <a:lstStyle/>
          <a:p>
            <a:r>
              <a:rPr lang="en-US" sz="2200" dirty="0" smtClean="0">
                <a:latin typeface="Arial" pitchFamily="34" charset="0"/>
                <a:cs typeface="Arial" pitchFamily="34" charset="0"/>
              </a:rPr>
              <a:t>4. Maneuver elements should initiate coordination with the CoIST as soon as they receive the WARNO in order to allow the CoIST maximum time to gather planning tools/information. True or False?</a:t>
            </a:r>
            <a:endParaRPr lang="en-US" sz="2200" dirty="0">
              <a:latin typeface="Arial" pitchFamily="34" charset="0"/>
              <a:cs typeface="Arial" pitchFamily="34" charset="0"/>
            </a:endParaRPr>
          </a:p>
        </p:txBody>
      </p:sp>
      <p:sp>
        <p:nvSpPr>
          <p:cNvPr id="7" name="TextBox 6"/>
          <p:cNvSpPr txBox="1"/>
          <p:nvPr/>
        </p:nvSpPr>
        <p:spPr>
          <a:xfrm>
            <a:off x="381000" y="3475672"/>
            <a:ext cx="5181600" cy="1107996"/>
          </a:xfrm>
          <a:prstGeom prst="rect">
            <a:avLst/>
          </a:prstGeom>
          <a:noFill/>
        </p:spPr>
        <p:txBody>
          <a:bodyPr wrap="square" rtlCol="0">
            <a:spAutoFit/>
          </a:bodyPr>
          <a:lstStyle/>
          <a:p>
            <a:pPr marL="63500"/>
            <a:r>
              <a:rPr lang="en-US" sz="2200" dirty="0" smtClean="0">
                <a:latin typeface="Arial" pitchFamily="34" charset="0"/>
                <a:cs typeface="Arial" pitchFamily="34" charset="0"/>
              </a:rPr>
              <a:t>5. When conducting the debrief, who on the patrol should participate?</a:t>
            </a:r>
          </a:p>
          <a:p>
            <a:endParaRPr lang="en-US" sz="2200" dirty="0">
              <a:latin typeface="Arial" pitchFamily="34" charset="0"/>
              <a:cs typeface="Arial" pitchFamily="34" charset="0"/>
            </a:endParaRPr>
          </a:p>
        </p:txBody>
      </p:sp>
      <p:sp>
        <p:nvSpPr>
          <p:cNvPr id="9" name="TextBox 8"/>
          <p:cNvSpPr txBox="1"/>
          <p:nvPr/>
        </p:nvSpPr>
        <p:spPr>
          <a:xfrm>
            <a:off x="457200" y="4731841"/>
            <a:ext cx="5029200" cy="769441"/>
          </a:xfrm>
          <a:prstGeom prst="rect">
            <a:avLst/>
          </a:prstGeom>
          <a:noFill/>
        </p:spPr>
        <p:txBody>
          <a:bodyPr wrap="square" rtlCol="0">
            <a:spAutoFit/>
          </a:bodyPr>
          <a:lstStyle/>
          <a:p>
            <a:r>
              <a:rPr lang="en-US" sz="2200" dirty="0" smtClean="0">
                <a:latin typeface="Arial" pitchFamily="34" charset="0"/>
                <a:cs typeface="Arial" pitchFamily="34" charset="0"/>
              </a:rPr>
              <a:t>6. CoIST Home Station Training is conducted by the _________.</a:t>
            </a:r>
            <a:endParaRPr lang="en-US" sz="2200" dirty="0">
              <a:latin typeface="Arial" pitchFamily="34" charset="0"/>
              <a:cs typeface="Arial" pitchFamily="34" charset="0"/>
            </a:endParaRPr>
          </a:p>
        </p:txBody>
      </p:sp>
      <p:sp>
        <p:nvSpPr>
          <p:cNvPr id="10" name="TextBox 9"/>
          <p:cNvSpPr txBox="1"/>
          <p:nvPr/>
        </p:nvSpPr>
        <p:spPr>
          <a:xfrm>
            <a:off x="5867400" y="1676400"/>
            <a:ext cx="2743200" cy="457200"/>
          </a:xfrm>
          <a:prstGeom prst="rect">
            <a:avLst/>
          </a:prstGeom>
          <a:solidFill>
            <a:srgbClr val="FFFF00"/>
          </a:solidFill>
        </p:spPr>
        <p:txBody>
          <a:bodyPr wrap="square" rtlCol="0">
            <a:spAutoFit/>
          </a:bodyPr>
          <a:lstStyle/>
          <a:p>
            <a:pPr marL="457200" indent="-457200" algn="ctr"/>
            <a:r>
              <a:rPr lang="en-US" sz="2200" dirty="0" smtClean="0">
                <a:latin typeface="Arial" pitchFamily="34" charset="0"/>
                <a:cs typeface="Arial" pitchFamily="34" charset="0"/>
              </a:rPr>
              <a:t>TRUE</a:t>
            </a:r>
            <a:endParaRPr lang="en-US" sz="2200" dirty="0">
              <a:latin typeface="Arial" pitchFamily="34" charset="0"/>
              <a:cs typeface="Arial" pitchFamily="34" charset="0"/>
            </a:endParaRPr>
          </a:p>
        </p:txBody>
      </p:sp>
      <p:sp>
        <p:nvSpPr>
          <p:cNvPr id="11" name="TextBox 10"/>
          <p:cNvSpPr txBox="1"/>
          <p:nvPr/>
        </p:nvSpPr>
        <p:spPr>
          <a:xfrm>
            <a:off x="5867400" y="3352800"/>
            <a:ext cx="2743200" cy="769441"/>
          </a:xfrm>
          <a:prstGeom prst="rect">
            <a:avLst/>
          </a:prstGeom>
          <a:solidFill>
            <a:srgbClr val="FFFF00"/>
          </a:solidFill>
        </p:spPr>
        <p:txBody>
          <a:bodyPr wrap="square" rtlCol="0">
            <a:spAutoFit/>
          </a:bodyPr>
          <a:lstStyle/>
          <a:p>
            <a:pPr algn="ctr"/>
            <a:r>
              <a:rPr lang="en-US" sz="2200" dirty="0" smtClean="0">
                <a:latin typeface="Arial" pitchFamily="34" charset="0"/>
                <a:cs typeface="Arial" pitchFamily="34" charset="0"/>
              </a:rPr>
              <a:t>Every member of the patrol</a:t>
            </a:r>
            <a:endParaRPr lang="en-US" sz="2200" dirty="0">
              <a:latin typeface="Arial" pitchFamily="34" charset="0"/>
              <a:cs typeface="Arial" pitchFamily="34" charset="0"/>
            </a:endParaRPr>
          </a:p>
        </p:txBody>
      </p:sp>
      <p:sp>
        <p:nvSpPr>
          <p:cNvPr id="12" name="TextBox 11"/>
          <p:cNvSpPr txBox="1"/>
          <p:nvPr/>
        </p:nvSpPr>
        <p:spPr>
          <a:xfrm>
            <a:off x="5867400" y="4683204"/>
            <a:ext cx="2743200" cy="1107996"/>
          </a:xfrm>
          <a:prstGeom prst="rect">
            <a:avLst/>
          </a:prstGeom>
          <a:solidFill>
            <a:srgbClr val="FFFF00"/>
          </a:solidFill>
        </p:spPr>
        <p:txBody>
          <a:bodyPr wrap="square" rtlCol="0">
            <a:spAutoFit/>
          </a:bodyPr>
          <a:lstStyle/>
          <a:p>
            <a:pPr algn="ctr"/>
            <a:r>
              <a:rPr lang="en-US" sz="2200" dirty="0" smtClean="0">
                <a:latin typeface="Arial" pitchFamily="34" charset="0"/>
                <a:cs typeface="Arial" pitchFamily="34" charset="0"/>
              </a:rPr>
              <a:t>Counter IED Integration Cell (CI2C)</a:t>
            </a:r>
            <a:endParaRPr lang="en-US" sz="22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Summary</a:t>
            </a:r>
            <a:endParaRPr lang="en-US" dirty="0"/>
          </a:p>
        </p:txBody>
      </p:sp>
      <p:sp>
        <p:nvSpPr>
          <p:cNvPr id="11" name="Content Placeholder 2"/>
          <p:cNvSpPr>
            <a:spLocks noGrp="1"/>
          </p:cNvSpPr>
          <p:nvPr>
            <p:ph idx="1"/>
          </p:nvPr>
        </p:nvSpPr>
        <p:spPr bwMode="auto">
          <a:xfrm>
            <a:off x="76200" y="990600"/>
            <a:ext cx="8991600" cy="5665037"/>
          </a:xfrm>
          <a:noFill/>
          <a:ln>
            <a:miter lim="800000"/>
            <a:headEnd/>
            <a:tailEnd/>
          </a:ln>
        </p:spPr>
        <p:txBody>
          <a:bodyPr vert="horz" wrap="square" lIns="91440" tIns="45720" rIns="91440" bIns="45720" numCol="1" anchor="t" anchorCtr="0" compatLnSpc="1">
            <a:prstTxWarp prst="textNoShape">
              <a:avLst/>
            </a:prstTxWarp>
            <a:normAutofit/>
          </a:bodyPr>
          <a:lstStyle/>
          <a:p>
            <a:pPr marL="0" indent="0">
              <a:buNone/>
              <a:defRPr/>
            </a:pPr>
            <a:endParaRPr lang="en-US" sz="2400" dirty="0" smtClean="0"/>
          </a:p>
          <a:p>
            <a:pPr marL="747713" lvl="1" indent="-290513">
              <a:spcBef>
                <a:spcPts val="0"/>
              </a:spcBef>
              <a:buFont typeface="Arial" pitchFamily="34" charset="0"/>
              <a:buAutoNum type="arabicPeriod"/>
              <a:defRPr/>
            </a:pPr>
            <a:r>
              <a:rPr lang="en-US" sz="2400" b="1" dirty="0" smtClean="0"/>
              <a:t> Lesson: </a:t>
            </a:r>
            <a:r>
              <a:rPr lang="en-US" sz="2400" dirty="0" smtClean="0"/>
              <a:t>Company Intelligence Support Team (</a:t>
            </a:r>
            <a:r>
              <a:rPr lang="en-US" sz="2400" dirty="0" err="1" smtClean="0"/>
              <a:t>CoIST</a:t>
            </a:r>
            <a:r>
              <a:rPr lang="en-US" sz="2400" dirty="0" smtClean="0"/>
              <a:t>)</a:t>
            </a:r>
          </a:p>
          <a:p>
            <a:pPr marL="457200" lvl="1" indent="0">
              <a:spcBef>
                <a:spcPts val="0"/>
              </a:spcBef>
              <a:buNone/>
              <a:defRPr/>
            </a:pPr>
            <a:endParaRPr lang="en-US" sz="2400" dirty="0" smtClean="0"/>
          </a:p>
          <a:p>
            <a:pPr lvl="1">
              <a:spcBef>
                <a:spcPts val="0"/>
              </a:spcBef>
              <a:defRPr/>
            </a:pPr>
            <a:r>
              <a:rPr lang="en-US" sz="2400" dirty="0" smtClean="0"/>
              <a:t>During </a:t>
            </a:r>
            <a:r>
              <a:rPr lang="en-US" sz="2400" dirty="0"/>
              <a:t>this lesson we covered how to implement CoIST information during mission planning and execution to include:</a:t>
            </a:r>
          </a:p>
          <a:p>
            <a:pPr marL="1147763" lvl="2" indent="-290513">
              <a:spcBef>
                <a:spcPts val="0"/>
              </a:spcBef>
              <a:buNone/>
              <a:defRPr/>
            </a:pPr>
            <a:r>
              <a:rPr lang="en-US" dirty="0"/>
              <a:t>a. Identify </a:t>
            </a:r>
            <a:r>
              <a:rPr lang="en-US" dirty="0" err="1"/>
              <a:t>CoIST</a:t>
            </a:r>
            <a:r>
              <a:rPr lang="en-US" dirty="0"/>
              <a:t> key tasks </a:t>
            </a:r>
          </a:p>
          <a:p>
            <a:pPr marL="863600" lvl="2" indent="-6350">
              <a:spcBef>
                <a:spcPts val="0"/>
              </a:spcBef>
              <a:buNone/>
              <a:defRPr/>
            </a:pPr>
            <a:r>
              <a:rPr lang="en-US" dirty="0"/>
              <a:t>b. Implement </a:t>
            </a:r>
            <a:r>
              <a:rPr lang="en-US" dirty="0" err="1"/>
              <a:t>CoIST</a:t>
            </a:r>
            <a:r>
              <a:rPr lang="en-US" dirty="0"/>
              <a:t> information during mission planning and execution.</a:t>
            </a:r>
          </a:p>
          <a:p>
            <a:pPr marL="747713" lvl="1" indent="-290513">
              <a:spcBef>
                <a:spcPts val="0"/>
              </a:spcBef>
              <a:buNone/>
              <a:defRPr/>
            </a:pPr>
            <a:endParaRPr lang="en-US" sz="2400" dirty="0" smtClean="0"/>
          </a:p>
          <a:p>
            <a:pPr lvl="1">
              <a:spcBef>
                <a:spcPts val="0"/>
              </a:spcBef>
              <a:defRPr/>
            </a:pPr>
            <a:r>
              <a:rPr lang="en-US" sz="2400" dirty="0" smtClean="0"/>
              <a:t>For </a:t>
            </a:r>
            <a:r>
              <a:rPr lang="en-US" sz="2400" dirty="0"/>
              <a:t>the CoIST to be effective, its activities, analysis, and reporting must be carefully integrated from bottom to top and from top to bottom. </a:t>
            </a:r>
          </a:p>
          <a:p>
            <a:pPr marL="863600" lvl="2" indent="-6350">
              <a:spcBef>
                <a:spcPts val="0"/>
              </a:spcBef>
              <a:buNone/>
              <a:defRPr/>
            </a:pPr>
            <a:endParaRPr lang="en-US" sz="2000" dirty="0" smtClean="0"/>
          </a:p>
          <a:p>
            <a:pPr marL="463550" lvl="1" indent="-6350">
              <a:spcBef>
                <a:spcPts val="0"/>
              </a:spcBef>
              <a:buFont typeface="Arial" pitchFamily="34" charset="0"/>
              <a:buAutoNum type="arabicPeriod"/>
              <a:defRPr/>
            </a:pPr>
            <a:endParaRPr lang="en-US" sz="2000" b="1" dirty="0" smtClean="0"/>
          </a:p>
          <a:p>
            <a:pPr marL="0" indent="0">
              <a:buNone/>
              <a:defRPr/>
            </a:pPr>
            <a:endParaRPr lang="en-US" sz="2400" dirty="0" smtClean="0"/>
          </a:p>
          <a:p>
            <a:pPr lvl="2" eaLnBrk="1" hangingPunct="1">
              <a:buFont typeface="Arial" charset="0"/>
              <a:buNone/>
            </a:pPr>
            <a:endParaRPr lang="en-US" sz="2000" dirty="0" smtClean="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18</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225425" indent="-225425" algn="ctr">
              <a:buNone/>
              <a:defRPr/>
            </a:pPr>
            <a:endParaRPr lang="en-US" sz="2400" b="1" dirty="0" smtClean="0"/>
          </a:p>
          <a:p>
            <a:pPr marL="225425" indent="-225425" algn="ctr">
              <a:buNone/>
              <a:defRPr/>
            </a:pPr>
            <a:endParaRPr lang="en-US" sz="2400" b="1" dirty="0" smtClean="0"/>
          </a:p>
          <a:p>
            <a:pPr marL="225425" indent="-225425" algn="ctr">
              <a:buNone/>
              <a:defRPr/>
            </a:pPr>
            <a:endParaRPr lang="en-US" sz="2400" b="1" dirty="0" smtClean="0"/>
          </a:p>
          <a:p>
            <a:pPr marL="225425" indent="-225425" algn="ctr">
              <a:buNone/>
              <a:defRPr/>
            </a:pPr>
            <a:r>
              <a:rPr lang="en-US" sz="3600" dirty="0" smtClean="0"/>
              <a:t>Questions?</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19</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46218914"/>
              </p:ext>
            </p:extLst>
          </p:nvPr>
        </p:nvGraphicFramePr>
        <p:xfrm>
          <a:off x="381000" y="1246315"/>
          <a:ext cx="8382000" cy="5090160"/>
        </p:xfrm>
        <a:graphic>
          <a:graphicData uri="http://schemas.openxmlformats.org/drawingml/2006/table">
            <a:tbl>
              <a:tblPr firstRow="1" firstCol="1" bandRow="1">
                <a:tableStyleId>{5C22544A-7EE6-4342-B048-85BDC9FD1C3A}</a:tableStyleId>
              </a:tblPr>
              <a:tblGrid>
                <a:gridCol w="2474685"/>
                <a:gridCol w="5907315"/>
              </a:tblGrid>
              <a:tr h="609600">
                <a:tc>
                  <a:txBody>
                    <a:bodyPr/>
                    <a:lstStyle/>
                    <a:p>
                      <a:pPr marL="0" marR="0">
                        <a:lnSpc>
                          <a:spcPct val="115000"/>
                        </a:lnSpc>
                        <a:spcBef>
                          <a:spcPts val="0"/>
                        </a:spcBef>
                        <a:spcAft>
                          <a:spcPts val="0"/>
                        </a:spcAft>
                      </a:pPr>
                      <a:r>
                        <a:rPr lang="en-US" sz="2400" dirty="0">
                          <a:solidFill>
                            <a:schemeClr val="tx1"/>
                          </a:solidFill>
                          <a:effectLst/>
                          <a:latin typeface="Arial" panose="020B0604020202020204" pitchFamily="34" charset="0"/>
                          <a:cs typeface="Arial" panose="020B0604020202020204" pitchFamily="34" charset="0"/>
                        </a:rPr>
                        <a:t>ACTION:</a:t>
                      </a:r>
                      <a:endParaRPr lang="en-US" sz="2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baseline="0" dirty="0" smtClean="0">
                          <a:solidFill>
                            <a:schemeClr val="tx1"/>
                          </a:solidFill>
                          <a:latin typeface="Arial" pitchFamily="34" charset="0"/>
                          <a:cs typeface="Arial" pitchFamily="34" charset="0"/>
                        </a:rPr>
                        <a:t>Implement </a:t>
                      </a:r>
                      <a:r>
                        <a:rPr lang="en-US" sz="2000" b="0" baseline="0" dirty="0" err="1" smtClean="0">
                          <a:solidFill>
                            <a:schemeClr val="tx1"/>
                          </a:solidFill>
                          <a:latin typeface="Arial" pitchFamily="34" charset="0"/>
                          <a:cs typeface="Arial" pitchFamily="34" charset="0"/>
                        </a:rPr>
                        <a:t>CoIST</a:t>
                      </a:r>
                      <a:r>
                        <a:rPr lang="en-US" sz="2000" b="0" baseline="0" dirty="0" smtClean="0">
                          <a:solidFill>
                            <a:schemeClr val="tx1"/>
                          </a:solidFill>
                          <a:latin typeface="Arial" pitchFamily="34" charset="0"/>
                          <a:cs typeface="Arial" pitchFamily="34" charset="0"/>
                        </a:rPr>
                        <a:t> information into threat assessment during mission planning and execution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82040">
                <a:tc>
                  <a:txBody>
                    <a:bodyPr/>
                    <a:lstStyle/>
                    <a:p>
                      <a:pPr marL="0" marR="0">
                        <a:lnSpc>
                          <a:spcPct val="115000"/>
                        </a:lnSpc>
                        <a:spcBef>
                          <a:spcPts val="0"/>
                        </a:spcBef>
                        <a:spcAft>
                          <a:spcPts val="0"/>
                        </a:spcAft>
                      </a:pPr>
                      <a:r>
                        <a:rPr lang="en-US" sz="2400" dirty="0">
                          <a:solidFill>
                            <a:schemeClr val="tx1"/>
                          </a:solidFill>
                          <a:effectLst/>
                          <a:latin typeface="Arial" panose="020B0604020202020204" pitchFamily="34" charset="0"/>
                          <a:cs typeface="Arial" panose="020B0604020202020204" pitchFamily="34" charset="0"/>
                        </a:rPr>
                        <a:t>CONDITION:</a:t>
                      </a:r>
                      <a:endParaRPr lang="en-US" sz="2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latin typeface="Arial" pitchFamily="34" charset="0"/>
                          <a:cs typeface="Arial" pitchFamily="34" charset="0"/>
                        </a:rPr>
                        <a:t>Given </a:t>
                      </a:r>
                      <a:r>
                        <a:rPr lang="en-US" sz="1800" baseline="0" dirty="0" smtClean="0">
                          <a:latin typeface="Arial" pitchFamily="34" charset="0"/>
                          <a:cs typeface="Arial" pitchFamily="34" charset="0"/>
                        </a:rPr>
                        <a:t>a simulated CoIST, o</a:t>
                      </a:r>
                      <a:r>
                        <a:rPr lang="en-US" sz="1800" dirty="0" smtClean="0">
                          <a:latin typeface="Arial" pitchFamily="34" charset="0"/>
                          <a:cs typeface="Arial" pitchFamily="34" charset="0"/>
                        </a:rPr>
                        <a:t>perations</a:t>
                      </a:r>
                      <a:r>
                        <a:rPr lang="en-US" sz="1800" baseline="0" dirty="0" smtClean="0">
                          <a:latin typeface="Arial" pitchFamily="34" charset="0"/>
                          <a:cs typeface="Arial" pitchFamily="34" charset="0"/>
                        </a:rPr>
                        <a:t> order, and dismounted operation during a Situational Training Exercise (STX). Given references and required CIED equipment and/or enablers</a:t>
                      </a:r>
                      <a:r>
                        <a:rPr lang="en-US" sz="2000" baseline="0" dirty="0" smtClean="0">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90600">
                <a:tc>
                  <a:txBody>
                    <a:bodyPr/>
                    <a:lstStyle/>
                    <a:p>
                      <a:pPr marL="0" marR="0">
                        <a:lnSpc>
                          <a:spcPct val="115000"/>
                        </a:lnSpc>
                        <a:spcBef>
                          <a:spcPts val="0"/>
                        </a:spcBef>
                        <a:spcAft>
                          <a:spcPts val="0"/>
                        </a:spcAft>
                      </a:pPr>
                      <a:r>
                        <a:rPr lang="en-US" sz="2400" dirty="0">
                          <a:solidFill>
                            <a:schemeClr val="tx1"/>
                          </a:solidFill>
                          <a:effectLst/>
                          <a:latin typeface="Arial" panose="020B0604020202020204" pitchFamily="34" charset="0"/>
                          <a:cs typeface="Arial" panose="020B0604020202020204" pitchFamily="34" charset="0"/>
                        </a:rPr>
                        <a:t>STANDARD:</a:t>
                      </a:r>
                      <a:endParaRPr lang="en-US" sz="2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71824" rtl="0" eaLnBrk="1" fontAlgn="auto" latinLnBrk="0" hangingPunct="1">
                        <a:lnSpc>
                          <a:spcPct val="100000"/>
                        </a:lnSpc>
                        <a:spcBef>
                          <a:spcPts val="0"/>
                        </a:spcBef>
                        <a:spcAft>
                          <a:spcPts val="0"/>
                        </a:spcAft>
                        <a:buClrTx/>
                        <a:buSzTx/>
                        <a:buFontTx/>
                        <a:buNone/>
                        <a:tabLst/>
                        <a:defRPr/>
                      </a:pPr>
                      <a:r>
                        <a:rPr lang="en-US" sz="1800" b="0" baseline="0" dirty="0" smtClean="0">
                          <a:solidFill>
                            <a:schemeClr val="tx1"/>
                          </a:solidFill>
                          <a:latin typeface="Arial" pitchFamily="34" charset="0"/>
                          <a:cs typeface="Arial" pitchFamily="34" charset="0"/>
                        </a:rPr>
                        <a:t>Implement </a:t>
                      </a:r>
                      <a:r>
                        <a:rPr lang="en-US" sz="1800" b="0" baseline="0" dirty="0" err="1" smtClean="0">
                          <a:solidFill>
                            <a:schemeClr val="tx1"/>
                          </a:solidFill>
                          <a:latin typeface="Arial" pitchFamily="34" charset="0"/>
                          <a:cs typeface="Arial" pitchFamily="34" charset="0"/>
                        </a:rPr>
                        <a:t>CoIST</a:t>
                      </a:r>
                      <a:r>
                        <a:rPr lang="en-US" sz="1800" b="0" baseline="0" dirty="0" smtClean="0">
                          <a:solidFill>
                            <a:schemeClr val="tx1"/>
                          </a:solidFill>
                          <a:latin typeface="Arial" pitchFamily="34" charset="0"/>
                          <a:cs typeface="Arial" pitchFamily="34" charset="0"/>
                        </a:rPr>
                        <a:t> IAW Ch 2, </a:t>
                      </a:r>
                      <a:r>
                        <a:rPr lang="en-US" sz="1800" dirty="0" smtClean="0">
                          <a:latin typeface="Arial" pitchFamily="34" charset="0"/>
                          <a:cs typeface="Arial" pitchFamily="34" charset="0"/>
                        </a:rPr>
                        <a:t>FM 2-0 Intelligence Operations and CALL </a:t>
                      </a:r>
                      <a:r>
                        <a:rPr lang="en-US" sz="1800" dirty="0" err="1" smtClean="0">
                          <a:latin typeface="Arial" pitchFamily="34" charset="0"/>
                          <a:cs typeface="Arial" pitchFamily="34" charset="0"/>
                        </a:rPr>
                        <a:t>CoIST</a:t>
                      </a:r>
                      <a:r>
                        <a:rPr lang="en-US" sz="1800" dirty="0" smtClean="0">
                          <a:latin typeface="Arial" pitchFamily="34" charset="0"/>
                          <a:cs typeface="Arial" pitchFamily="34" charset="0"/>
                        </a:rPr>
                        <a:t> Update Handbook 2013 </a:t>
                      </a:r>
                      <a:r>
                        <a:rPr lang="en-US" sz="1800" baseline="0" dirty="0" smtClean="0">
                          <a:latin typeface="Arial" pitchFamily="34" charset="0"/>
                          <a:cs typeface="Arial" pitchFamily="34" charset="0"/>
                        </a:rPr>
                        <a:t>and must achieve a score of 80% or greater on examination rubrics. </a:t>
                      </a:r>
                      <a:r>
                        <a:rPr lang="en-US" sz="1800" baseline="0" dirty="0" err="1" smtClean="0">
                          <a:latin typeface="Arial" pitchFamily="34" charset="0"/>
                          <a:cs typeface="Arial" pitchFamily="34" charset="0"/>
                        </a:rPr>
                        <a:t>CoIST</a:t>
                      </a:r>
                      <a:r>
                        <a:rPr lang="en-US" sz="1800" baseline="0" dirty="0" smtClean="0">
                          <a:latin typeface="Arial" pitchFamily="34" charset="0"/>
                          <a:cs typeface="Arial" pitchFamily="34" charset="0"/>
                        </a:rPr>
                        <a:t> implementation includes:</a:t>
                      </a:r>
                    </a:p>
                    <a:p>
                      <a:pPr marL="747713" lvl="1" indent="-290513" eaLnBrk="1" hangingPunct="1">
                        <a:spcBef>
                          <a:spcPts val="0"/>
                        </a:spcBef>
                        <a:buFont typeface="Arial" pitchFamily="34" charset="0"/>
                        <a:buAutoNum type="arabicPeriod"/>
                        <a:defRPr/>
                      </a:pPr>
                      <a:r>
                        <a:rPr lang="en-US" sz="2000" b="0" dirty="0" smtClean="0">
                          <a:latin typeface="Arial" pitchFamily="34" charset="0"/>
                          <a:cs typeface="Arial" pitchFamily="34" charset="0"/>
                        </a:rPr>
                        <a:t>Identify </a:t>
                      </a:r>
                      <a:r>
                        <a:rPr lang="en-US" sz="2000" b="0" dirty="0" err="1" smtClean="0">
                          <a:latin typeface="Arial" pitchFamily="34" charset="0"/>
                          <a:cs typeface="Arial" pitchFamily="34" charset="0"/>
                        </a:rPr>
                        <a:t>CoIST</a:t>
                      </a:r>
                      <a:r>
                        <a:rPr lang="en-US" sz="2000" b="0" dirty="0" smtClean="0">
                          <a:latin typeface="Arial" pitchFamily="34" charset="0"/>
                          <a:cs typeface="Arial" pitchFamily="34" charset="0"/>
                        </a:rPr>
                        <a:t> key tasks </a:t>
                      </a:r>
                    </a:p>
                    <a:p>
                      <a:pPr marL="463550" lvl="1" indent="-6350" eaLnBrk="1" hangingPunct="1">
                        <a:spcBef>
                          <a:spcPts val="0"/>
                        </a:spcBef>
                        <a:buFont typeface="Arial" pitchFamily="34" charset="0"/>
                        <a:buAutoNum type="arabicPeriod"/>
                        <a:defRPr/>
                      </a:pPr>
                      <a:r>
                        <a:rPr lang="en-US" sz="2000" b="0" dirty="0" smtClean="0">
                          <a:latin typeface="Arial" pitchFamily="34" charset="0"/>
                          <a:cs typeface="Arial" pitchFamily="34" charset="0"/>
                        </a:rPr>
                        <a:t> Implement </a:t>
                      </a:r>
                      <a:r>
                        <a:rPr lang="en-US" sz="2000" b="0" dirty="0" err="1" smtClean="0">
                          <a:latin typeface="Arial" pitchFamily="34" charset="0"/>
                          <a:cs typeface="Arial" pitchFamily="34" charset="0"/>
                        </a:rPr>
                        <a:t>CoIST</a:t>
                      </a:r>
                      <a:r>
                        <a:rPr lang="en-US" sz="2000" b="0" baseline="0" dirty="0" smtClean="0">
                          <a:solidFill>
                            <a:schemeClr val="tx1"/>
                          </a:solidFill>
                          <a:latin typeface="Arial" pitchFamily="34" charset="0"/>
                          <a:cs typeface="Arial" pitchFamily="34" charset="0"/>
                        </a:rPr>
                        <a:t> information during mission planning and execution</a:t>
                      </a:r>
                      <a:endParaRPr lang="en-US" sz="2000" b="0" baseline="0" dirty="0" smtClean="0">
                        <a:latin typeface="Arial" pitchFamily="34" charset="0"/>
                        <a:cs typeface="Arial" pitchFamily="34" charset="0"/>
                      </a:endParaRPr>
                    </a:p>
                    <a:p>
                      <a:endParaRPr lang="en-US" sz="1000" baseline="0" dirty="0" smtClean="0">
                        <a:latin typeface="Arial" pitchFamily="34" charset="0"/>
                        <a:cs typeface="Arial" pitchFamily="34" charset="0"/>
                      </a:endParaRPr>
                    </a:p>
                    <a:p>
                      <a:r>
                        <a:rPr lang="en-US" sz="2000" b="1" baseline="0" dirty="0" smtClean="0">
                          <a:latin typeface="Arial" pitchFamily="34" charset="0"/>
                          <a:cs typeface="Arial" pitchFamily="34" charset="0"/>
                        </a:rPr>
                        <a:t>            Learning Domain: </a:t>
                      </a:r>
                      <a:r>
                        <a:rPr lang="en-US" sz="2000" baseline="0" dirty="0" smtClean="0">
                          <a:latin typeface="Arial" pitchFamily="34" charset="0"/>
                          <a:cs typeface="Arial" pitchFamily="34" charset="0"/>
                        </a:rPr>
                        <a:t>Cognitive</a:t>
                      </a:r>
                    </a:p>
                    <a:p>
                      <a:r>
                        <a:rPr lang="en-US" sz="2000" b="1" baseline="0" dirty="0" smtClean="0">
                          <a:latin typeface="Arial" pitchFamily="34" charset="0"/>
                          <a:cs typeface="Arial" pitchFamily="34" charset="0"/>
                        </a:rPr>
                        <a:t>            Learning Level: </a:t>
                      </a:r>
                      <a:r>
                        <a:rPr lang="en-US" sz="2000" baseline="0" dirty="0" smtClean="0">
                          <a:latin typeface="Arial" pitchFamily="34" charset="0"/>
                          <a:cs typeface="Arial" pitchFamily="34" charset="0"/>
                        </a:rPr>
                        <a:t>Application</a:t>
                      </a:r>
                      <a:endParaRPr lang="en-US" sz="20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itle 5"/>
          <p:cNvSpPr>
            <a:spLocks noGrp="1"/>
          </p:cNvSpPr>
          <p:nvPr>
            <p:ph type="title"/>
          </p:nvPr>
        </p:nvSpPr>
        <p:spPr/>
        <p:txBody>
          <a:bodyPr/>
          <a:lstStyle/>
          <a:p>
            <a:r>
              <a:rPr lang="en-US" dirty="0" smtClean="0"/>
              <a:t>Terminal Learning Objective</a:t>
            </a:r>
            <a:endParaRPr lang="en-US" dirty="0"/>
          </a:p>
        </p:txBody>
      </p:sp>
      <p:sp>
        <p:nvSpPr>
          <p:cNvPr id="7" name="Slide Number Placeholder 6"/>
          <p:cNvSpPr>
            <a:spLocks noGrp="1"/>
          </p:cNvSpPr>
          <p:nvPr>
            <p:ph type="sldNum" sz="quarter" idx="12"/>
          </p:nvPr>
        </p:nvSpPr>
        <p:spPr/>
        <p:txBody>
          <a:bodyPr/>
          <a:lstStyle/>
          <a:p>
            <a:pPr>
              <a:defRPr/>
            </a:pPr>
            <a:fld id="{1E2B999E-8D65-49D2-82D5-607D5FCB4139}" type="slidenum">
              <a:rPr lang="en-US" smtClean="0">
                <a:latin typeface="Arial" pitchFamily="34" charset="0"/>
                <a:cs typeface="Arial" pitchFamily="34" charset="0"/>
              </a:rPr>
              <a:pPr>
                <a:defRPr/>
              </a:pPr>
              <a:t>2</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p:cNvSpPr>
            <a:spLocks noGrp="1"/>
          </p:cNvSpPr>
          <p:nvPr>
            <p:ph type="title"/>
          </p:nvPr>
        </p:nvSpPr>
        <p:spPr>
          <a:xfrm>
            <a:off x="457200" y="253373"/>
            <a:ext cx="8229600" cy="661027"/>
          </a:xfrm>
        </p:spPr>
        <p:txBody>
          <a:bodyPr>
            <a:noAutofit/>
          </a:bodyPr>
          <a:lstStyle/>
          <a:p>
            <a:r>
              <a:rPr lang="en-US" sz="2800" dirty="0" smtClean="0"/>
              <a:t>Identify CoIST Key Tasks</a:t>
            </a:r>
            <a:endParaRPr lang="en-US" sz="2800" dirty="0"/>
          </a:p>
        </p:txBody>
      </p:sp>
      <p:sp>
        <p:nvSpPr>
          <p:cNvPr id="6" name="Content Placeholder 5"/>
          <p:cNvSpPr>
            <a:spLocks noGrp="1"/>
          </p:cNvSpPr>
          <p:nvPr>
            <p:ph idx="1"/>
          </p:nvPr>
        </p:nvSpPr>
        <p:spPr>
          <a:xfrm>
            <a:off x="533400" y="1524000"/>
            <a:ext cx="7848600" cy="3657599"/>
          </a:xfrm>
        </p:spPr>
        <p:txBody>
          <a:bodyPr>
            <a:normAutofit/>
          </a:bodyPr>
          <a:lstStyle/>
          <a:p>
            <a:pPr marL="58738" indent="-58738">
              <a:buNone/>
            </a:pPr>
            <a:r>
              <a:rPr lang="en-US" sz="2400" b="1" dirty="0" smtClean="0"/>
              <a:t>Mission.</a:t>
            </a:r>
            <a:r>
              <a:rPr lang="en-US" sz="2400" dirty="0" smtClean="0"/>
              <a:t> To serve as the primary source of information and intelligence that the company commander needs to make timely accurate decisions.</a:t>
            </a:r>
          </a:p>
          <a:p>
            <a:r>
              <a:rPr lang="en-US" sz="2400" dirty="0" smtClean="0"/>
              <a:t>The COIST assists the company leadership throughout the conduct of troop leading procedures</a:t>
            </a:r>
          </a:p>
          <a:p>
            <a:pPr>
              <a:buNone/>
            </a:pPr>
            <a:r>
              <a:rPr lang="en-US" sz="2400" b="1" dirty="0" smtClean="0"/>
              <a:t>Purpose:</a:t>
            </a:r>
          </a:p>
          <a:p>
            <a:pPr lvl="1"/>
            <a:r>
              <a:rPr lang="en-US" sz="2400" dirty="0" smtClean="0"/>
              <a:t>Reduce Uncertainty</a:t>
            </a:r>
          </a:p>
          <a:p>
            <a:pPr lvl="1"/>
            <a:r>
              <a:rPr lang="en-US" sz="2400" dirty="0" smtClean="0"/>
              <a:t>Aid in Decision Making</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3</a:t>
            </a:fld>
            <a:endParaRPr lang="en-US" dirty="0">
              <a:latin typeface="Arial" pitchFamily="34" charset="0"/>
              <a:cs typeface="Arial" pitchFamily="34" charset="0"/>
            </a:endParaRPr>
          </a:p>
        </p:txBody>
      </p:sp>
      <p:sp>
        <p:nvSpPr>
          <p:cNvPr id="10" name="Rectangle 9"/>
          <p:cNvSpPr/>
          <p:nvPr/>
        </p:nvSpPr>
        <p:spPr>
          <a:xfrm>
            <a:off x="5867400" y="5605046"/>
            <a:ext cx="2891625" cy="338554"/>
          </a:xfrm>
          <a:prstGeom prst="rect">
            <a:avLst/>
          </a:prstGeom>
        </p:spPr>
        <p:txBody>
          <a:bodyPr wrap="none">
            <a:spAutoFit/>
          </a:bodyPr>
          <a:lstStyle/>
          <a:p>
            <a:r>
              <a:rPr lang="en-US" sz="1600" i="1" dirty="0" smtClean="0">
                <a:latin typeface="Arial" pitchFamily="34" charset="0"/>
                <a:cs typeface="Arial" pitchFamily="34" charset="0"/>
              </a:rPr>
              <a:t>CALL </a:t>
            </a:r>
            <a:r>
              <a:rPr lang="en-US" sz="1600" i="1" dirty="0" err="1" smtClean="0">
                <a:latin typeface="Arial" pitchFamily="34" charset="0"/>
                <a:cs typeface="Arial" pitchFamily="34" charset="0"/>
              </a:rPr>
              <a:t>CoIST</a:t>
            </a:r>
            <a:r>
              <a:rPr lang="en-US" sz="1600" i="1" dirty="0" smtClean="0">
                <a:latin typeface="Arial" pitchFamily="34" charset="0"/>
                <a:cs typeface="Arial" pitchFamily="34" charset="0"/>
              </a:rPr>
              <a:t> Handbook, 2013</a:t>
            </a:r>
            <a:endParaRPr lang="en-US" sz="1600" i="1" dirty="0">
              <a:latin typeface="Arial" pitchFamily="34" charset="0"/>
              <a:cs typeface="Arial" pitchFamily="34" charset="0"/>
            </a:endParaRPr>
          </a:p>
        </p:txBody>
      </p:sp>
      <p:sp>
        <p:nvSpPr>
          <p:cNvPr id="11" name="Rectangle 10"/>
          <p:cNvSpPr/>
          <p:nvPr/>
        </p:nvSpPr>
        <p:spPr>
          <a:xfrm>
            <a:off x="5939103" y="5909846"/>
            <a:ext cx="1909497" cy="338554"/>
          </a:xfrm>
          <a:prstGeom prst="rect">
            <a:avLst/>
          </a:prstGeom>
        </p:spPr>
        <p:txBody>
          <a:bodyPr wrap="none">
            <a:spAutoFit/>
          </a:bodyPr>
          <a:lstStyle/>
          <a:p>
            <a:r>
              <a:rPr lang="en-US" sz="1600" i="1" dirty="0" smtClean="0">
                <a:latin typeface="Arial" pitchFamily="34" charset="0"/>
                <a:cs typeface="Arial" pitchFamily="34" charset="0"/>
              </a:rPr>
              <a:t>Chapter 2, FM 2-0 </a:t>
            </a:r>
            <a:endParaRPr lang="en-US" sz="1600" i="1" dirty="0"/>
          </a:p>
        </p:txBody>
      </p:sp>
      <p:sp>
        <p:nvSpPr>
          <p:cNvPr id="12" name="Rectangle 11"/>
          <p:cNvSpPr/>
          <p:nvPr/>
        </p:nvSpPr>
        <p:spPr>
          <a:xfrm>
            <a:off x="685800" y="5100935"/>
            <a:ext cx="7543800" cy="461665"/>
          </a:xfrm>
          <a:prstGeom prst="rect">
            <a:avLst/>
          </a:prstGeom>
          <a:solidFill>
            <a:srgbClr val="FFFF00"/>
          </a:solidFill>
        </p:spPr>
        <p:txBody>
          <a:bodyPr wrap="square">
            <a:spAutoFit/>
          </a:bodyPr>
          <a:lstStyle/>
          <a:p>
            <a:r>
              <a:rPr lang="en-US" sz="2400" b="1" dirty="0" smtClean="0">
                <a:latin typeface="Arial" panose="020B0604020202020204" pitchFamily="34" charset="0"/>
                <a:cs typeface="Arial" panose="020B0604020202020204" pitchFamily="34" charset="0"/>
              </a:rPr>
              <a:t>Why do they think that this mission is important?</a:t>
            </a:r>
            <a:endParaRPr lang="en-US" sz="24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are the </a:t>
            </a:r>
            <a:r>
              <a:rPr lang="en-US" dirty="0" err="1" smtClean="0"/>
              <a:t>CoIST</a:t>
            </a:r>
            <a:r>
              <a:rPr lang="en-US" dirty="0" smtClean="0"/>
              <a:t> Key Tasks?</a:t>
            </a:r>
            <a:endParaRPr lang="en-US" dirty="0"/>
          </a:p>
        </p:txBody>
      </p:sp>
      <p:sp>
        <p:nvSpPr>
          <p:cNvPr id="22" name="Content Placeholder 21"/>
          <p:cNvSpPr>
            <a:spLocks noGrp="1"/>
          </p:cNvSpPr>
          <p:nvPr>
            <p:ph idx="1"/>
          </p:nvPr>
        </p:nvSpPr>
        <p:spPr>
          <a:xfrm>
            <a:off x="381000" y="1219200"/>
            <a:ext cx="8305800" cy="5105399"/>
          </a:xfrm>
        </p:spPr>
        <p:txBody>
          <a:bodyPr>
            <a:normAutofit/>
          </a:bodyPr>
          <a:lstStyle/>
          <a:p>
            <a:pPr marL="346075" indent="-346075">
              <a:spcBef>
                <a:spcPts val="1200"/>
              </a:spcBef>
            </a:pPr>
            <a:r>
              <a:rPr lang="en-US" sz="2400" dirty="0"/>
              <a:t>The </a:t>
            </a:r>
            <a:r>
              <a:rPr lang="en-US" sz="2400" b="1" dirty="0"/>
              <a:t>pre-brief</a:t>
            </a:r>
            <a:r>
              <a:rPr lang="en-US" sz="2400" dirty="0"/>
              <a:t> is perhaps the most important function of the </a:t>
            </a:r>
            <a:r>
              <a:rPr lang="en-US" sz="2400" dirty="0" smtClean="0"/>
              <a:t>CoIST</a:t>
            </a:r>
          </a:p>
          <a:p>
            <a:pPr marL="346075" indent="-346075" eaLnBrk="1" hangingPunct="1">
              <a:spcBef>
                <a:spcPts val="1200"/>
              </a:spcBef>
            </a:pPr>
            <a:r>
              <a:rPr lang="en-US" sz="2400" dirty="0" smtClean="0"/>
              <a:t>Collect data and conduct pattern analysis.</a:t>
            </a:r>
          </a:p>
          <a:p>
            <a:pPr marL="346075" indent="-346075" eaLnBrk="1" hangingPunct="1">
              <a:spcBef>
                <a:spcPts val="1200"/>
              </a:spcBef>
            </a:pPr>
            <a:r>
              <a:rPr lang="en-US" sz="2400" dirty="0" smtClean="0"/>
              <a:t>Facilitate the exchange and dissemination of intelligence.</a:t>
            </a:r>
          </a:p>
          <a:p>
            <a:pPr marL="346075" indent="-346075" eaLnBrk="1" hangingPunct="1">
              <a:spcBef>
                <a:spcPts val="1200"/>
              </a:spcBef>
            </a:pPr>
            <a:r>
              <a:rPr lang="en-US" sz="2400" dirty="0" smtClean="0"/>
              <a:t>Advise the commander on intelligence-related matters.</a:t>
            </a:r>
          </a:p>
          <a:p>
            <a:pPr marL="346075" indent="-346075" eaLnBrk="1" hangingPunct="1">
              <a:spcBef>
                <a:spcPts val="1200"/>
              </a:spcBef>
            </a:pPr>
            <a:r>
              <a:rPr lang="en-US" sz="2400" dirty="0" smtClean="0"/>
              <a:t>Manage the company’s lethal and nonlethal targeting.</a:t>
            </a:r>
          </a:p>
          <a:p>
            <a:pPr marL="346075" indent="-346075" eaLnBrk="1" hangingPunct="1">
              <a:spcBef>
                <a:spcPts val="1200"/>
              </a:spcBef>
            </a:pPr>
            <a:r>
              <a:rPr lang="en-US" sz="2400" dirty="0" smtClean="0"/>
              <a:t>Supervise the company’s Intelligence, Surveillance, and Reconnaissance (ISR) program.</a:t>
            </a:r>
          </a:p>
          <a:p>
            <a:pPr marL="346075" indent="-346075" eaLnBrk="1" hangingPunct="1">
              <a:spcBef>
                <a:spcPts val="1200"/>
              </a:spcBef>
            </a:pPr>
            <a:r>
              <a:rPr lang="en-US" sz="2400" dirty="0" smtClean="0"/>
              <a:t>Manage the patrol pre-brief and debrief processes for the company.</a:t>
            </a:r>
          </a:p>
          <a:p>
            <a:pPr marL="346075" indent="-346075" eaLnBrk="1" hangingPunct="1">
              <a:spcBef>
                <a:spcPts val="1200"/>
              </a:spcBef>
            </a:pPr>
            <a:endParaRPr lang="en-US" sz="2000" dirty="0">
              <a:solidFill>
                <a:srgbClr val="C00000"/>
              </a:solidFill>
            </a:endParaRP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4</a:t>
            </a:fld>
            <a:endParaRPr lang="en-US"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animEffect transition="in" filter="blinds(horizontal)">
                                      <p:cBhvr>
                                        <p:cTn id="7" dur="500"/>
                                        <p:tgtEl>
                                          <p:spTgt spid="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blinds(horizontal)">
                                      <p:cBhvr>
                                        <p:cTn id="12" dur="500"/>
                                        <p:tgtEl>
                                          <p:spTgt spid="2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animEffect transition="in" filter="blinds(horizontal)">
                                      <p:cBhvr>
                                        <p:cTn id="15" dur="500"/>
                                        <p:tgtEl>
                                          <p:spTgt spid="2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2">
                                            <p:txEl>
                                              <p:pRg st="3" end="3"/>
                                            </p:txEl>
                                          </p:spTgt>
                                        </p:tgtEl>
                                        <p:attrNameLst>
                                          <p:attrName>style.visibility</p:attrName>
                                        </p:attrNameLst>
                                      </p:cBhvr>
                                      <p:to>
                                        <p:strVal val="visible"/>
                                      </p:to>
                                    </p:set>
                                    <p:animEffect transition="in" filter="blinds(horizontal)">
                                      <p:cBhvr>
                                        <p:cTn id="18" dur="500"/>
                                        <p:tgtEl>
                                          <p:spTgt spid="22">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2">
                                            <p:txEl>
                                              <p:pRg st="4" end="4"/>
                                            </p:txEl>
                                          </p:spTgt>
                                        </p:tgtEl>
                                        <p:attrNameLst>
                                          <p:attrName>style.visibility</p:attrName>
                                        </p:attrNameLst>
                                      </p:cBhvr>
                                      <p:to>
                                        <p:strVal val="visible"/>
                                      </p:to>
                                    </p:set>
                                    <p:animEffect transition="in" filter="blinds(horizontal)">
                                      <p:cBhvr>
                                        <p:cTn id="21" dur="500"/>
                                        <p:tgtEl>
                                          <p:spTgt spid="22">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2">
                                            <p:txEl>
                                              <p:pRg st="5" end="5"/>
                                            </p:txEl>
                                          </p:spTgt>
                                        </p:tgtEl>
                                        <p:attrNameLst>
                                          <p:attrName>style.visibility</p:attrName>
                                        </p:attrNameLst>
                                      </p:cBhvr>
                                      <p:to>
                                        <p:strVal val="visible"/>
                                      </p:to>
                                    </p:set>
                                    <p:animEffect transition="in" filter="blinds(horizontal)">
                                      <p:cBhvr>
                                        <p:cTn id="24" dur="500"/>
                                        <p:tgtEl>
                                          <p:spTgt spid="22">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22">
                                            <p:txEl>
                                              <p:pRg st="6" end="6"/>
                                            </p:txEl>
                                          </p:spTgt>
                                        </p:tgtEl>
                                        <p:attrNameLst>
                                          <p:attrName>style.visibility</p:attrName>
                                        </p:attrNameLst>
                                      </p:cBhvr>
                                      <p:to>
                                        <p:strVal val="visible"/>
                                      </p:to>
                                    </p:set>
                                    <p:animEffect transition="in" filter="blinds(horizontal)">
                                      <p:cBhvr>
                                        <p:cTn id="27" dur="500"/>
                                        <p:tgtEl>
                                          <p:spTgt spid="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0BF7C18-33E7-4E5A-AC40-53A29FE5BC23}" type="slidenum">
              <a:rPr lang="en-US" sz="1200" smtClean="0">
                <a:solidFill>
                  <a:schemeClr val="tx1"/>
                </a:solidFill>
                <a:latin typeface="Arial" pitchFamily="34" charset="0"/>
                <a:cs typeface="Arial" pitchFamily="34" charset="0"/>
              </a:rPr>
              <a:pPr>
                <a:defRPr/>
              </a:pPr>
              <a:t>5</a:t>
            </a:fld>
            <a:endParaRPr lang="en-US" sz="1200" dirty="0">
              <a:solidFill>
                <a:schemeClr val="tx1"/>
              </a:solidFill>
              <a:latin typeface="Arial" pitchFamily="34" charset="0"/>
              <a:cs typeface="Arial" pitchFamily="34" charset="0"/>
            </a:endParaRPr>
          </a:p>
        </p:txBody>
      </p:sp>
      <p:sp>
        <p:nvSpPr>
          <p:cNvPr id="5" name="TextBox 4"/>
          <p:cNvSpPr txBox="1"/>
          <p:nvPr/>
        </p:nvSpPr>
        <p:spPr>
          <a:xfrm>
            <a:off x="0" y="304800"/>
            <a:ext cx="9144000" cy="523220"/>
          </a:xfrm>
          <a:prstGeom prst="rect">
            <a:avLst/>
          </a:prstGeom>
          <a:noFill/>
        </p:spPr>
        <p:txBody>
          <a:bodyPr wrap="square" rtlCol="0">
            <a:spAutoFit/>
          </a:bodyPr>
          <a:lstStyle/>
          <a:p>
            <a:pPr algn="ctr"/>
            <a:r>
              <a:rPr lang="en-US" sz="2800" dirty="0" smtClean="0">
                <a:latin typeface="Arial" pitchFamily="34" charset="0"/>
                <a:cs typeface="Arial" pitchFamily="34" charset="0"/>
              </a:rPr>
              <a:t>Check on Learning</a:t>
            </a:r>
            <a:endParaRPr lang="en-US" sz="2800" dirty="0">
              <a:latin typeface="Arial" pitchFamily="34" charset="0"/>
              <a:cs typeface="Arial" pitchFamily="34" charset="0"/>
            </a:endParaRPr>
          </a:p>
        </p:txBody>
      </p:sp>
      <p:sp>
        <p:nvSpPr>
          <p:cNvPr id="6" name="TextBox 5"/>
          <p:cNvSpPr txBox="1"/>
          <p:nvPr/>
        </p:nvSpPr>
        <p:spPr>
          <a:xfrm>
            <a:off x="533400" y="1295400"/>
            <a:ext cx="5105400" cy="677108"/>
          </a:xfrm>
          <a:prstGeom prst="rect">
            <a:avLst/>
          </a:prstGeom>
          <a:noFill/>
        </p:spPr>
        <p:txBody>
          <a:bodyPr wrap="square" rtlCol="0">
            <a:spAutoFit/>
          </a:bodyPr>
          <a:lstStyle/>
          <a:p>
            <a:pPr marL="457200" indent="-457200">
              <a:buAutoNum type="arabicPeriod"/>
            </a:pPr>
            <a:r>
              <a:rPr lang="en-US" sz="2000" dirty="0" smtClean="0">
                <a:latin typeface="Arial" pitchFamily="34" charset="0"/>
                <a:cs typeface="Arial" pitchFamily="34" charset="0"/>
              </a:rPr>
              <a:t>What is the purpose of CoIST?</a:t>
            </a:r>
          </a:p>
          <a:p>
            <a:endParaRPr lang="en-US" dirty="0">
              <a:latin typeface="Arial" pitchFamily="34" charset="0"/>
              <a:cs typeface="Arial" pitchFamily="34" charset="0"/>
            </a:endParaRPr>
          </a:p>
        </p:txBody>
      </p:sp>
      <p:sp>
        <p:nvSpPr>
          <p:cNvPr id="7" name="TextBox 6"/>
          <p:cNvSpPr txBox="1"/>
          <p:nvPr/>
        </p:nvSpPr>
        <p:spPr>
          <a:xfrm>
            <a:off x="533400" y="2291715"/>
            <a:ext cx="4724400" cy="984885"/>
          </a:xfrm>
          <a:prstGeom prst="rect">
            <a:avLst/>
          </a:prstGeom>
          <a:noFill/>
        </p:spPr>
        <p:txBody>
          <a:bodyPr wrap="square" rtlCol="0">
            <a:spAutoFit/>
          </a:bodyPr>
          <a:lstStyle/>
          <a:p>
            <a:pPr marL="457200" indent="-457200">
              <a:buFont typeface="+mj-lt"/>
              <a:buAutoNum type="arabicPeriod" startAt="2"/>
            </a:pPr>
            <a:r>
              <a:rPr lang="en-US" sz="2000" dirty="0" smtClean="0">
                <a:latin typeface="Arial" pitchFamily="34" charset="0"/>
                <a:cs typeface="Arial" pitchFamily="34" charset="0"/>
              </a:rPr>
              <a:t>The _______</a:t>
            </a:r>
            <a:r>
              <a:rPr lang="en-US" sz="2000" dirty="0" smtClean="0">
                <a:solidFill>
                  <a:schemeClr val="bg1"/>
                </a:solidFill>
                <a:latin typeface="Arial" pitchFamily="34" charset="0"/>
                <a:cs typeface="Arial" pitchFamily="34" charset="0"/>
              </a:rPr>
              <a:t> </a:t>
            </a:r>
            <a:r>
              <a:rPr lang="en-US" sz="2000" dirty="0" smtClean="0">
                <a:latin typeface="Arial" pitchFamily="34" charset="0"/>
                <a:cs typeface="Arial" pitchFamily="34" charset="0"/>
              </a:rPr>
              <a:t>is perhaps the most important function of the CoIST.</a:t>
            </a:r>
          </a:p>
          <a:p>
            <a:endParaRPr lang="en-US" dirty="0">
              <a:latin typeface="Arial" pitchFamily="34" charset="0"/>
              <a:cs typeface="Arial" pitchFamily="34" charset="0"/>
            </a:endParaRPr>
          </a:p>
        </p:txBody>
      </p:sp>
      <p:sp>
        <p:nvSpPr>
          <p:cNvPr id="10" name="TextBox 9"/>
          <p:cNvSpPr txBox="1"/>
          <p:nvPr/>
        </p:nvSpPr>
        <p:spPr>
          <a:xfrm>
            <a:off x="5943600" y="1355467"/>
            <a:ext cx="2743200" cy="1107996"/>
          </a:xfrm>
          <a:prstGeom prst="rect">
            <a:avLst/>
          </a:prstGeom>
          <a:solidFill>
            <a:srgbClr val="FFFF00"/>
          </a:solidFill>
          <a:ln>
            <a:solidFill>
              <a:schemeClr val="bg1"/>
            </a:solidFill>
          </a:ln>
        </p:spPr>
        <p:txBody>
          <a:bodyPr wrap="square" rtlCol="0">
            <a:spAutoFit/>
          </a:bodyPr>
          <a:lstStyle/>
          <a:p>
            <a:pPr algn="ctr"/>
            <a:r>
              <a:rPr lang="en-US" sz="2200" dirty="0" smtClean="0">
                <a:latin typeface="Arial" pitchFamily="34" charset="0"/>
                <a:cs typeface="Arial" pitchFamily="34" charset="0"/>
              </a:rPr>
              <a:t>Reduce uncertainty and aid in decision making.</a:t>
            </a:r>
            <a:endParaRPr lang="en-US" sz="2200" dirty="0">
              <a:solidFill>
                <a:srgbClr val="FF0000"/>
              </a:solidFill>
              <a:latin typeface="Arial" pitchFamily="34" charset="0"/>
              <a:cs typeface="Arial" pitchFamily="34" charset="0"/>
            </a:endParaRPr>
          </a:p>
        </p:txBody>
      </p:sp>
      <p:sp>
        <p:nvSpPr>
          <p:cNvPr id="11" name="TextBox 10"/>
          <p:cNvSpPr txBox="1"/>
          <p:nvPr/>
        </p:nvSpPr>
        <p:spPr>
          <a:xfrm>
            <a:off x="5943600" y="2787372"/>
            <a:ext cx="2743200" cy="430887"/>
          </a:xfrm>
          <a:prstGeom prst="rect">
            <a:avLst/>
          </a:prstGeom>
          <a:solidFill>
            <a:srgbClr val="FFFF00"/>
          </a:solidFill>
          <a:ln>
            <a:solidFill>
              <a:schemeClr val="bg1"/>
            </a:solidFill>
          </a:ln>
        </p:spPr>
        <p:txBody>
          <a:bodyPr wrap="square" rtlCol="0">
            <a:spAutoFit/>
          </a:bodyPr>
          <a:lstStyle/>
          <a:p>
            <a:pPr marL="457200" indent="-457200" algn="ctr"/>
            <a:r>
              <a:rPr lang="en-US" sz="2200" dirty="0" smtClean="0">
                <a:latin typeface="Arial" pitchFamily="34" charset="0"/>
                <a:cs typeface="Arial" pitchFamily="34" charset="0"/>
              </a:rPr>
              <a:t>pre-brief</a:t>
            </a:r>
            <a:endParaRPr lang="en-US" sz="2200" dirty="0">
              <a:latin typeface="Arial" pitchFamily="34" charset="0"/>
              <a:cs typeface="Arial" pitchFamily="34" charset="0"/>
            </a:endParaRPr>
          </a:p>
        </p:txBody>
      </p:sp>
      <p:sp>
        <p:nvSpPr>
          <p:cNvPr id="9" name="TextBox 8"/>
          <p:cNvSpPr txBox="1"/>
          <p:nvPr/>
        </p:nvSpPr>
        <p:spPr>
          <a:xfrm>
            <a:off x="533400" y="3352800"/>
            <a:ext cx="4953000" cy="1938992"/>
          </a:xfrm>
          <a:prstGeom prst="rect">
            <a:avLst/>
          </a:prstGeom>
          <a:noFill/>
        </p:spPr>
        <p:txBody>
          <a:bodyPr wrap="square" rtlCol="0">
            <a:spAutoFit/>
          </a:bodyPr>
          <a:lstStyle/>
          <a:p>
            <a:pPr marL="342900" indent="-342900">
              <a:buFont typeface="+mj-lt"/>
              <a:buAutoNum type="arabicPeriod" startAt="3"/>
            </a:pPr>
            <a:r>
              <a:rPr lang="en-US" sz="2000" dirty="0" smtClean="0">
                <a:latin typeface="Arial" pitchFamily="34" charset="0"/>
                <a:cs typeface="Arial" pitchFamily="34" charset="0"/>
              </a:rPr>
              <a:t> What is the key task of CoIST?</a:t>
            </a:r>
          </a:p>
          <a:p>
            <a:pPr marL="685800" indent="-285750">
              <a:buFont typeface="+mj-lt"/>
              <a:buAutoNum type="alphaLcPeriod"/>
            </a:pPr>
            <a:r>
              <a:rPr lang="en-US" sz="2000" dirty="0" smtClean="0">
                <a:latin typeface="Arial" pitchFamily="34" charset="0"/>
                <a:cs typeface="Arial" pitchFamily="34" charset="0"/>
              </a:rPr>
              <a:t>Approve target packets</a:t>
            </a:r>
          </a:p>
          <a:p>
            <a:pPr marL="685800" indent="-285750">
              <a:buFont typeface="+mj-lt"/>
              <a:buAutoNum type="alphaLcPeriod"/>
            </a:pPr>
            <a:r>
              <a:rPr lang="en-US" sz="2000" dirty="0" smtClean="0">
                <a:latin typeface="Arial" pitchFamily="34" charset="0"/>
                <a:cs typeface="Arial" pitchFamily="34" charset="0"/>
              </a:rPr>
              <a:t>Advise the commander on intelligence related matters </a:t>
            </a:r>
          </a:p>
          <a:p>
            <a:pPr marL="685800" indent="-285750">
              <a:buFont typeface="+mj-lt"/>
              <a:buAutoNum type="alphaLcPeriod"/>
            </a:pPr>
            <a:r>
              <a:rPr lang="en-US" sz="2000" dirty="0" smtClean="0">
                <a:latin typeface="Arial" pitchFamily="34" charset="0"/>
                <a:cs typeface="Arial" pitchFamily="34" charset="0"/>
              </a:rPr>
              <a:t>Manage patrol safety brief</a:t>
            </a:r>
          </a:p>
          <a:p>
            <a:pPr marL="685800" indent="-285750">
              <a:buFont typeface="+mj-lt"/>
              <a:buAutoNum type="alphaLcPeriod"/>
            </a:pPr>
            <a:r>
              <a:rPr lang="en-US" sz="2000" dirty="0" smtClean="0">
                <a:latin typeface="Arial" pitchFamily="34" charset="0"/>
                <a:cs typeface="Arial" pitchFamily="34" charset="0"/>
              </a:rPr>
              <a:t>none of the above</a:t>
            </a:r>
            <a:endParaRPr lang="en-US" sz="2400" dirty="0">
              <a:latin typeface="Arial" pitchFamily="34" charset="0"/>
              <a:cs typeface="Arial" pitchFamily="34" charset="0"/>
            </a:endParaRPr>
          </a:p>
        </p:txBody>
      </p:sp>
      <p:sp>
        <p:nvSpPr>
          <p:cNvPr id="12" name="TextBox 11"/>
          <p:cNvSpPr txBox="1"/>
          <p:nvPr/>
        </p:nvSpPr>
        <p:spPr>
          <a:xfrm>
            <a:off x="5943600" y="3921204"/>
            <a:ext cx="2743200" cy="1446550"/>
          </a:xfrm>
          <a:prstGeom prst="rect">
            <a:avLst/>
          </a:prstGeom>
          <a:solidFill>
            <a:srgbClr val="FFFF00"/>
          </a:solidFill>
        </p:spPr>
        <p:txBody>
          <a:bodyPr wrap="square" rtlCol="0">
            <a:spAutoFit/>
          </a:bodyPr>
          <a:lstStyle/>
          <a:p>
            <a:pPr marL="63500" algn="ctr"/>
            <a:r>
              <a:rPr lang="en-US" sz="2200" dirty="0" smtClean="0">
                <a:latin typeface="Arial" pitchFamily="34" charset="0"/>
                <a:cs typeface="Arial" pitchFamily="34" charset="0"/>
              </a:rPr>
              <a:t>B. Advise the commander on intelligence related matters</a:t>
            </a:r>
            <a:endParaRPr lang="en-US" sz="22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animBg="1"/>
      <p:bldP spid="11" grpId="0" animBg="1"/>
      <p:bldP spid="9" grpId="0"/>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935665"/>
          </a:xfrm>
        </p:spPr>
        <p:txBody>
          <a:bodyPr>
            <a:noAutofit/>
          </a:bodyPr>
          <a:lstStyle/>
          <a:p>
            <a:r>
              <a:rPr lang="en-US" sz="2800" dirty="0" smtClean="0"/>
              <a:t>Implement </a:t>
            </a:r>
            <a:r>
              <a:rPr lang="en-US" sz="2800" dirty="0" err="1" smtClean="0"/>
              <a:t>CoIST</a:t>
            </a:r>
            <a:r>
              <a:rPr lang="en-US" sz="2800" dirty="0" smtClean="0"/>
              <a:t> information during mission planning and execution</a:t>
            </a:r>
            <a:endParaRPr lang="en-US" sz="2800"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6</a:t>
            </a:fld>
            <a:endParaRPr lang="en-US" dirty="0">
              <a:latin typeface="Arial" pitchFamily="34" charset="0"/>
              <a:cs typeface="Arial" pitchFamily="34" charset="0"/>
            </a:endParaRPr>
          </a:p>
        </p:txBody>
      </p:sp>
      <p:sp>
        <p:nvSpPr>
          <p:cNvPr id="7" name="Rectangle 6"/>
          <p:cNvSpPr/>
          <p:nvPr/>
        </p:nvSpPr>
        <p:spPr>
          <a:xfrm>
            <a:off x="457200" y="1371600"/>
            <a:ext cx="8077200" cy="830997"/>
          </a:xfrm>
          <a:prstGeom prst="rect">
            <a:avLst/>
          </a:prstGeom>
        </p:spPr>
        <p:txBody>
          <a:bodyPr wrap="square">
            <a:spAutoFit/>
          </a:bodyPr>
          <a:lstStyle/>
          <a:p>
            <a:pPr marL="231775" indent="-231775" algn="ctr"/>
            <a:r>
              <a:rPr lang="en-US" sz="2400" b="1" dirty="0" smtClean="0">
                <a:latin typeface="Arial" pitchFamily="34" charset="0"/>
                <a:cs typeface="Arial" pitchFamily="34" charset="0"/>
              </a:rPr>
              <a:t>Why is Battalion (BN) S-2 / </a:t>
            </a:r>
            <a:r>
              <a:rPr lang="en-US" sz="2400" b="1" dirty="0" err="1" smtClean="0">
                <a:latin typeface="Arial" pitchFamily="34" charset="0"/>
                <a:cs typeface="Arial" pitchFamily="34" charset="0"/>
              </a:rPr>
              <a:t>CoIST</a:t>
            </a:r>
            <a:r>
              <a:rPr lang="en-US" sz="2400" b="1" dirty="0" smtClean="0">
                <a:latin typeface="Arial" pitchFamily="34" charset="0"/>
                <a:cs typeface="Arial" pitchFamily="34" charset="0"/>
              </a:rPr>
              <a:t> </a:t>
            </a:r>
            <a:r>
              <a:rPr lang="en-US" sz="2400" b="1" u="sng" dirty="0" smtClean="0">
                <a:latin typeface="Arial" pitchFamily="34" charset="0"/>
                <a:cs typeface="Arial" pitchFamily="34" charset="0"/>
              </a:rPr>
              <a:t>relationship</a:t>
            </a:r>
            <a:r>
              <a:rPr lang="en-US" sz="2400" b="1" dirty="0" smtClean="0">
                <a:latin typeface="Arial" pitchFamily="34" charset="0"/>
                <a:cs typeface="Arial" pitchFamily="34" charset="0"/>
              </a:rPr>
              <a:t> critical to </a:t>
            </a:r>
            <a:r>
              <a:rPr lang="en-US" sz="2400" b="1" dirty="0" err="1" smtClean="0">
                <a:latin typeface="Arial" pitchFamily="34" charset="0"/>
                <a:cs typeface="Arial" pitchFamily="34" charset="0"/>
              </a:rPr>
              <a:t>CoIST</a:t>
            </a:r>
            <a:r>
              <a:rPr lang="en-US" sz="2400" b="1" dirty="0" smtClean="0">
                <a:latin typeface="Arial" pitchFamily="34" charset="0"/>
                <a:cs typeface="Arial" pitchFamily="34" charset="0"/>
              </a:rPr>
              <a:t>  success?</a:t>
            </a:r>
          </a:p>
        </p:txBody>
      </p:sp>
      <p:sp>
        <p:nvSpPr>
          <p:cNvPr id="8" name="TextBox 7"/>
          <p:cNvSpPr txBox="1"/>
          <p:nvPr/>
        </p:nvSpPr>
        <p:spPr>
          <a:xfrm>
            <a:off x="457200" y="2133600"/>
            <a:ext cx="8305800" cy="3939540"/>
          </a:xfrm>
          <a:prstGeom prst="rect">
            <a:avLst/>
          </a:prstGeom>
          <a:noFill/>
        </p:spPr>
        <p:txBody>
          <a:bodyPr wrap="square" rtlCol="0">
            <a:spAutoFit/>
          </a:bodyPr>
          <a:lstStyle/>
          <a:p>
            <a:pPr marL="0" lvl="1">
              <a:buFont typeface="Arial" pitchFamily="34" charset="0"/>
              <a:buChar char="•"/>
            </a:pPr>
            <a:r>
              <a:rPr lang="en-US" sz="2000" dirty="0" smtClean="0">
                <a:latin typeface="Arial" pitchFamily="34" charset="0"/>
                <a:cs typeface="Arial" pitchFamily="34" charset="0"/>
              </a:rPr>
              <a:t>  </a:t>
            </a:r>
            <a:r>
              <a:rPr lang="en-US" sz="2400" dirty="0" smtClean="0">
                <a:latin typeface="Arial" pitchFamily="34" charset="0"/>
                <a:cs typeface="Arial" pitchFamily="34" charset="0"/>
              </a:rPr>
              <a:t>BN S-2 shops have limited manpower and therefore must set themselves up for success by putting significant effort into the </a:t>
            </a:r>
            <a:r>
              <a:rPr lang="en-US" sz="2400" dirty="0" err="1" smtClean="0">
                <a:latin typeface="Arial" pitchFamily="34" charset="0"/>
                <a:cs typeface="Arial" pitchFamily="34" charset="0"/>
              </a:rPr>
              <a:t>CoIST</a:t>
            </a:r>
            <a:r>
              <a:rPr lang="en-US" sz="2400" dirty="0" smtClean="0">
                <a:latin typeface="Arial" pitchFamily="34" charset="0"/>
                <a:cs typeface="Arial" pitchFamily="34" charset="0"/>
              </a:rPr>
              <a:t> processes.</a:t>
            </a:r>
          </a:p>
          <a:p>
            <a:pPr marL="0" lvl="1">
              <a:buFont typeface="Arial" pitchFamily="34" charset="0"/>
              <a:buChar char="•"/>
            </a:pPr>
            <a:endParaRPr lang="en-US" sz="1000" dirty="0" smtClean="0">
              <a:latin typeface="Arial" pitchFamily="34" charset="0"/>
              <a:cs typeface="Arial" pitchFamily="34" charset="0"/>
            </a:endParaRPr>
          </a:p>
          <a:p>
            <a:pPr marL="231775" indent="-231775">
              <a:buFont typeface="Arial" pitchFamily="34" charset="0"/>
              <a:buChar char="•"/>
            </a:pPr>
            <a:r>
              <a:rPr lang="en-US" sz="2000" dirty="0" smtClean="0">
                <a:latin typeface="Arial" pitchFamily="34" charset="0"/>
                <a:cs typeface="Arial" pitchFamily="34" charset="0"/>
              </a:rPr>
              <a:t> </a:t>
            </a:r>
            <a:r>
              <a:rPr lang="en-US" sz="2400" dirty="0" smtClean="0">
                <a:latin typeface="Arial" pitchFamily="34" charset="0"/>
                <a:cs typeface="Arial" pitchFamily="34" charset="0"/>
              </a:rPr>
              <a:t>To achieve success, the S-2 needs to provide </a:t>
            </a:r>
            <a:r>
              <a:rPr lang="en-US" sz="2400" u="sng" dirty="0" smtClean="0">
                <a:latin typeface="Arial" pitchFamily="34" charset="0"/>
                <a:cs typeface="Arial" pitchFamily="34" charset="0"/>
              </a:rPr>
              <a:t>five</a:t>
            </a:r>
            <a:r>
              <a:rPr lang="en-US" sz="2400" dirty="0" smtClean="0">
                <a:latin typeface="Arial" pitchFamily="34" charset="0"/>
                <a:cs typeface="Arial" pitchFamily="34" charset="0"/>
              </a:rPr>
              <a:t> things to the CoIST:</a:t>
            </a:r>
            <a:endParaRPr lang="en-US" sz="2800" dirty="0" smtClean="0">
              <a:latin typeface="Arial" pitchFamily="34" charset="0"/>
              <a:cs typeface="Arial" pitchFamily="34" charset="0"/>
            </a:endParaRPr>
          </a:p>
          <a:p>
            <a:pPr marL="857250" lvl="2" indent="-457200">
              <a:buFont typeface="+mj-lt"/>
              <a:buAutoNum type="arabicPeriod"/>
            </a:pPr>
            <a:r>
              <a:rPr lang="en-US" sz="2400" dirty="0" smtClean="0">
                <a:latin typeface="Arial" pitchFamily="34" charset="0"/>
                <a:cs typeface="Arial" pitchFamily="34" charset="0"/>
              </a:rPr>
              <a:t>Training</a:t>
            </a:r>
          </a:p>
          <a:p>
            <a:pPr marL="857250" lvl="2" indent="-457200">
              <a:buFont typeface="+mj-lt"/>
              <a:buAutoNum type="arabicPeriod"/>
            </a:pPr>
            <a:r>
              <a:rPr lang="en-US" sz="2400" dirty="0" smtClean="0">
                <a:latin typeface="Arial" pitchFamily="34" charset="0"/>
                <a:cs typeface="Arial" pitchFamily="34" charset="0"/>
              </a:rPr>
              <a:t>Standard Operating Procedures (SOP)</a:t>
            </a:r>
          </a:p>
          <a:p>
            <a:pPr marL="857250" lvl="2" indent="-457200">
              <a:buFont typeface="+mj-lt"/>
              <a:buAutoNum type="arabicPeriod"/>
            </a:pPr>
            <a:r>
              <a:rPr lang="en-US" sz="2400" dirty="0" smtClean="0">
                <a:latin typeface="Arial" pitchFamily="34" charset="0"/>
                <a:cs typeface="Arial" pitchFamily="34" charset="0"/>
              </a:rPr>
              <a:t>Guidance</a:t>
            </a:r>
          </a:p>
          <a:p>
            <a:pPr marL="857250" lvl="2" indent="-457200">
              <a:buFont typeface="+mj-lt"/>
              <a:buAutoNum type="arabicPeriod"/>
            </a:pPr>
            <a:r>
              <a:rPr lang="en-US" sz="2400" dirty="0" smtClean="0">
                <a:latin typeface="Arial" pitchFamily="34" charset="0"/>
                <a:cs typeface="Arial" pitchFamily="34" charset="0"/>
              </a:rPr>
              <a:t>Feedback</a:t>
            </a:r>
          </a:p>
          <a:p>
            <a:pPr marL="857250" lvl="2" indent="-457200">
              <a:buFont typeface="+mj-lt"/>
              <a:buAutoNum type="arabicPeriod"/>
            </a:pPr>
            <a:r>
              <a:rPr lang="en-US" sz="2400" dirty="0" smtClean="0">
                <a:latin typeface="Arial" pitchFamily="34" charset="0"/>
                <a:cs typeface="Arial" pitchFamily="34" charset="0"/>
              </a:rPr>
              <a:t>Advocacy</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661027"/>
          </a:xfrm>
        </p:spPr>
        <p:txBody>
          <a:bodyPr>
            <a:normAutofit/>
          </a:bodyPr>
          <a:lstStyle/>
          <a:p>
            <a:r>
              <a:rPr lang="en-US" sz="2800" dirty="0" smtClean="0"/>
              <a:t>CoIST Operations</a:t>
            </a:r>
            <a:endParaRPr lang="en-US" sz="2800" dirty="0"/>
          </a:p>
        </p:txBody>
      </p:sp>
      <p:sp>
        <p:nvSpPr>
          <p:cNvPr id="11" name="Content Placeholder 10"/>
          <p:cNvSpPr>
            <a:spLocks noGrp="1"/>
          </p:cNvSpPr>
          <p:nvPr>
            <p:ph idx="1"/>
          </p:nvPr>
        </p:nvSpPr>
        <p:spPr>
          <a:xfrm>
            <a:off x="228600" y="1447800"/>
            <a:ext cx="8686800" cy="5665037"/>
          </a:xfrm>
        </p:spPr>
        <p:txBody>
          <a:bodyPr/>
          <a:lstStyle/>
          <a:p>
            <a:pPr marL="231775" indent="-231775" eaLnBrk="1" hangingPunct="1">
              <a:spcBef>
                <a:spcPts val="500"/>
              </a:spcBef>
              <a:defRPr/>
            </a:pPr>
            <a:r>
              <a:rPr lang="en-US" sz="2400" dirty="0" smtClean="0"/>
              <a:t>For the CoIST to be effective, its activities, analysis, and reporting must be carefully integrated from bottom to top and from top to bottom. </a:t>
            </a:r>
          </a:p>
          <a:p>
            <a:pPr lvl="1" indent="-325438" eaLnBrk="1" hangingPunct="1">
              <a:spcBef>
                <a:spcPts val="500"/>
              </a:spcBef>
              <a:defRPr/>
            </a:pPr>
            <a:r>
              <a:rPr lang="en-US" sz="2400" dirty="0" smtClean="0"/>
              <a:t>Intelligence Push-Pull</a:t>
            </a:r>
          </a:p>
          <a:p>
            <a:pPr marL="231775" indent="-231775" eaLnBrk="1" hangingPunct="1">
              <a:spcBef>
                <a:spcPts val="500"/>
              </a:spcBef>
              <a:defRPr/>
            </a:pPr>
            <a:r>
              <a:rPr lang="en-US" sz="2400" dirty="0" smtClean="0"/>
              <a:t>Integration encompasses open, two-way information exchange from the platoon level to the Brigade Combat Team (BCT) level.</a:t>
            </a:r>
            <a:endParaRPr lang="en-US" sz="2000" dirty="0" smtClean="0"/>
          </a:p>
          <a:p>
            <a:pPr marL="231775" indent="-231775" eaLnBrk="1" hangingPunct="1">
              <a:spcBef>
                <a:spcPts val="500"/>
              </a:spcBef>
              <a:defRPr/>
            </a:pPr>
            <a:r>
              <a:rPr lang="en-US" sz="2400" dirty="0" smtClean="0"/>
              <a:t>Intelligence collection, surveillance, and reconnaissance efforts are undertaken at all levels</a:t>
            </a:r>
            <a:r>
              <a:rPr lang="en-US" sz="2000" dirty="0" smtClean="0"/>
              <a:t>.</a:t>
            </a:r>
          </a:p>
          <a:p>
            <a:pPr lvl="1" indent="-325438" eaLnBrk="1" hangingPunct="1">
              <a:spcBef>
                <a:spcPts val="500"/>
              </a:spcBef>
              <a:defRPr/>
            </a:pPr>
            <a:r>
              <a:rPr lang="en-US" sz="2400" dirty="0" smtClean="0"/>
              <a:t>One of the primary intelligence-gathering tools at the small-unit level is the </a:t>
            </a:r>
            <a:r>
              <a:rPr lang="en-US" sz="2400" u="sng" dirty="0" smtClean="0"/>
              <a:t>patrol</a:t>
            </a:r>
            <a:r>
              <a:rPr lang="en-US" sz="2400" dirty="0" smtClean="0"/>
              <a:t>.</a:t>
            </a:r>
          </a:p>
          <a:p>
            <a:pPr>
              <a:spcBef>
                <a:spcPts val="500"/>
              </a:spcBef>
            </a:pPr>
            <a:endParaRPr lang="en-US" sz="2400"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7</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dirty="0" smtClean="0"/>
              <a:t>What are some of the CoIST duties?</a:t>
            </a:r>
            <a:endParaRPr lang="en-US" sz="2800" dirty="0"/>
          </a:p>
        </p:txBody>
      </p:sp>
      <p:sp>
        <p:nvSpPr>
          <p:cNvPr id="7" name="Content Placeholder 2"/>
          <p:cNvSpPr>
            <a:spLocks noGrp="1"/>
          </p:cNvSpPr>
          <p:nvPr>
            <p:ph idx="1"/>
          </p:nvPr>
        </p:nvSpPr>
        <p:spPr bwMode="auto">
          <a:xfrm>
            <a:off x="381000" y="1219200"/>
            <a:ext cx="7848600" cy="5665037"/>
          </a:xfrm>
          <a:noFill/>
          <a:ln>
            <a:miter lim="800000"/>
            <a:headEnd/>
            <a:tailEnd/>
          </a:ln>
        </p:spPr>
        <p:txBody>
          <a:bodyPr vert="horz" wrap="square" lIns="91440" tIns="45720" rIns="91440" bIns="45720" numCol="1" anchor="t" anchorCtr="0" compatLnSpc="1">
            <a:prstTxWarp prst="textNoShape">
              <a:avLst/>
            </a:prstTxWarp>
          </a:bodyPr>
          <a:lstStyle/>
          <a:p>
            <a:pPr marL="457200" indent="-231775" eaLnBrk="1" hangingPunct="1">
              <a:defRPr/>
            </a:pPr>
            <a:r>
              <a:rPr lang="en-US" sz="2800" dirty="0" smtClean="0"/>
              <a:t>The following list outlines CoIST regular duties and can help develop a predictable routine and sustainable tempo</a:t>
            </a:r>
            <a:r>
              <a:rPr lang="en-US" sz="2400" dirty="0" smtClean="0"/>
              <a:t>:</a:t>
            </a:r>
          </a:p>
          <a:p>
            <a:pPr marL="457200" indent="-231775" eaLnBrk="1" hangingPunct="1">
              <a:defRPr/>
            </a:pPr>
            <a:endParaRPr lang="en-US" sz="2400" dirty="0" smtClean="0"/>
          </a:p>
          <a:p>
            <a:pPr marL="1150938" lvl="1" indent="-300038" eaLnBrk="1" hangingPunct="1">
              <a:defRPr/>
            </a:pPr>
            <a:r>
              <a:rPr lang="en-US" sz="2400" b="1" dirty="0" smtClean="0"/>
              <a:t>Conduct mission pre-briefings &amp; debriefings for patrols and operations</a:t>
            </a:r>
          </a:p>
          <a:p>
            <a:pPr marL="1150938" lvl="1" indent="-300038" eaLnBrk="1" hangingPunct="1">
              <a:lnSpc>
                <a:spcPct val="150000"/>
              </a:lnSpc>
              <a:defRPr/>
            </a:pPr>
            <a:r>
              <a:rPr lang="en-US" sz="2400" dirty="0" smtClean="0"/>
              <a:t>Review and analyze patrol debriefs </a:t>
            </a:r>
          </a:p>
          <a:p>
            <a:pPr marL="1150938" lvl="1" indent="-300038" eaLnBrk="1" hangingPunct="1">
              <a:defRPr/>
            </a:pPr>
            <a:r>
              <a:rPr lang="en-US" sz="2400" dirty="0" smtClean="0"/>
              <a:t>Conduct data processing, and update maps, templates, and graphics</a:t>
            </a:r>
          </a:p>
          <a:p>
            <a:pPr marL="1150938" lvl="1" indent="-300038" eaLnBrk="1" hangingPunct="1">
              <a:lnSpc>
                <a:spcPct val="150000"/>
              </a:lnSpc>
              <a:defRPr/>
            </a:pPr>
            <a:r>
              <a:rPr lang="en-US" sz="2400" dirty="0" smtClean="0"/>
              <a:t>Review &amp; update Honesty Traces</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8</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CoIST Duties (</a:t>
            </a:r>
            <a:r>
              <a:rPr lang="en-US" dirty="0" err="1" smtClean="0"/>
              <a:t>cont</a:t>
            </a:r>
            <a:r>
              <a:rPr lang="en-US" dirty="0" smtClean="0"/>
              <a:t>)</a:t>
            </a:r>
            <a:endParaRPr lang="en-US" dirty="0"/>
          </a:p>
        </p:txBody>
      </p:sp>
      <p:sp>
        <p:nvSpPr>
          <p:cNvPr id="13" name="Content Placeholder 12"/>
          <p:cNvSpPr>
            <a:spLocks noGrp="1"/>
          </p:cNvSpPr>
          <p:nvPr>
            <p:ph idx="1"/>
          </p:nvPr>
        </p:nvSpPr>
        <p:spPr>
          <a:xfrm>
            <a:off x="304800" y="1269163"/>
            <a:ext cx="7772400" cy="5665037"/>
          </a:xfrm>
        </p:spPr>
        <p:txBody>
          <a:bodyPr/>
          <a:lstStyle/>
          <a:p>
            <a:pPr marL="804863" lvl="1" indent="-341313" eaLnBrk="1" hangingPunct="1">
              <a:spcBef>
                <a:spcPts val="1400"/>
              </a:spcBef>
              <a:buFont typeface="Arial" pitchFamily="34" charset="0"/>
              <a:buChar char="-"/>
            </a:pPr>
            <a:r>
              <a:rPr lang="en-US" sz="2400" dirty="0" smtClean="0"/>
              <a:t>Supervise detainee packets </a:t>
            </a:r>
          </a:p>
          <a:p>
            <a:pPr marL="804863" lvl="1" indent="-341313" eaLnBrk="1" hangingPunct="1">
              <a:spcBef>
                <a:spcPts val="1400"/>
              </a:spcBef>
              <a:buFont typeface="Arial" pitchFamily="34" charset="0"/>
              <a:buChar char="-"/>
            </a:pPr>
            <a:r>
              <a:rPr lang="en-US" sz="2400" dirty="0" smtClean="0"/>
              <a:t>Exchange data with the BN S-2 and brief the commander</a:t>
            </a:r>
          </a:p>
          <a:p>
            <a:pPr marL="804863" lvl="1" indent="-341313" eaLnBrk="1" hangingPunct="1">
              <a:spcBef>
                <a:spcPts val="1400"/>
              </a:spcBef>
              <a:buFont typeface="Arial" pitchFamily="34" charset="0"/>
              <a:buChar char="-"/>
            </a:pPr>
            <a:r>
              <a:rPr lang="en-US" sz="2400" dirty="0" smtClean="0"/>
              <a:t>Consolidate &amp; disseminate Site Exploitation &amp; Weapons Technical Intelligence reports</a:t>
            </a:r>
          </a:p>
          <a:p>
            <a:pPr marL="804863" lvl="1" indent="-341313" eaLnBrk="1" hangingPunct="1">
              <a:spcBef>
                <a:spcPts val="1400"/>
              </a:spcBef>
              <a:buFont typeface="Arial" pitchFamily="34" charset="0"/>
              <a:buChar char="-"/>
            </a:pPr>
            <a:r>
              <a:rPr lang="en-US" sz="2400" dirty="0" smtClean="0"/>
              <a:t>Update intelligence board for outgoing patrols</a:t>
            </a:r>
          </a:p>
          <a:p>
            <a:pPr marL="804863" lvl="1" indent="-341313" eaLnBrk="1" hangingPunct="1">
              <a:spcBef>
                <a:spcPts val="1400"/>
              </a:spcBef>
              <a:buFont typeface="Arial" pitchFamily="34" charset="0"/>
              <a:buChar char="-"/>
            </a:pPr>
            <a:r>
              <a:rPr lang="en-US" sz="2400" dirty="0" smtClean="0"/>
              <a:t>Contact adjacent units for intelligence sharing </a:t>
            </a:r>
          </a:p>
          <a:p>
            <a:pPr marL="804863" lvl="1" indent="-341313" eaLnBrk="1" hangingPunct="1">
              <a:spcBef>
                <a:spcPts val="1400"/>
              </a:spcBef>
              <a:buFont typeface="Arial" pitchFamily="34" charset="0"/>
              <a:buChar char="-"/>
            </a:pPr>
            <a:r>
              <a:rPr lang="en-US" sz="2400" dirty="0" smtClean="0"/>
              <a:t>Update biometric information</a:t>
            </a:r>
          </a:p>
          <a:p>
            <a:pPr marL="804863" lvl="1" indent="-341313" eaLnBrk="1" hangingPunct="1">
              <a:spcBef>
                <a:spcPts val="1400"/>
              </a:spcBef>
              <a:buFont typeface="Arial" pitchFamily="34" charset="0"/>
              <a:buChar char="-"/>
            </a:pPr>
            <a:r>
              <a:rPr lang="en-US" sz="2400" dirty="0" smtClean="0"/>
              <a:t>Facilitate and collect patrol debriefs</a:t>
            </a:r>
          </a:p>
          <a:p>
            <a:endParaRPr lang="en-US"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9</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Folder xmlns="c723011d-115e-4a46-8158-a207be1dcc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BD425B8368F9B408914295E9C3801D0" ma:contentTypeVersion="1" ma:contentTypeDescription="Create a new document." ma:contentTypeScope="" ma:versionID="4355f2bac415fb9a656cfa77acda2471">
  <xsd:schema xmlns:xsd="http://www.w3.org/2001/XMLSchema" xmlns:xs="http://www.w3.org/2001/XMLSchema" xmlns:p="http://schemas.microsoft.com/office/2006/metadata/properties" xmlns:ns2="c723011d-115e-4a46-8158-a207be1dccbf" targetNamespace="http://schemas.microsoft.com/office/2006/metadata/properties" ma:root="true" ma:fieldsID="6fe8f142aab8570c297f4972fbb8eb50" ns2:_="">
    <xsd:import namespace="c723011d-115e-4a46-8158-a207be1dccbf"/>
    <xsd:element name="properties">
      <xsd:complexType>
        <xsd:sequence>
          <xsd:element name="documentManagement">
            <xsd:complexType>
              <xsd:all>
                <xsd:element ref="ns2:F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23011d-115e-4a46-8158-a207be1dccbf" elementFormDefault="qualified">
    <xsd:import namespace="http://schemas.microsoft.com/office/2006/documentManagement/types"/>
    <xsd:import namespace="http://schemas.microsoft.com/office/infopath/2007/PartnerControls"/>
    <xsd:element name="Folder" ma:index="8" nillable="true" ma:displayName="Folder" ma:internalName="F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1C1DEA-562A-47CF-ADA2-9C51BBB66A1C}">
  <ds:schemaRefs>
    <ds:schemaRef ds:uri="http://schemas.openxmlformats.org/package/2006/metadata/core-properties"/>
    <ds:schemaRef ds:uri="c723011d-115e-4a46-8158-a207be1dccbf"/>
    <ds:schemaRef ds:uri="http://schemas.microsoft.com/office/infopath/2007/PartnerControls"/>
    <ds:schemaRef ds:uri="http://purl.org/dc/elements/1.1/"/>
    <ds:schemaRef ds:uri="http://purl.org/dc/dcmitype/"/>
    <ds:schemaRef ds:uri="http://purl.org/dc/terms/"/>
    <ds:schemaRef ds:uri="http://www.w3.org/XML/1998/namespace"/>
    <ds:schemaRef ds:uri="http://schemas.microsoft.com/office/2006/documentManagement/types"/>
    <ds:schemaRef ds:uri="http://schemas.microsoft.com/office/2006/metadata/properties"/>
  </ds:schemaRefs>
</ds:datastoreItem>
</file>

<file path=customXml/itemProps2.xml><?xml version="1.0" encoding="utf-8"?>
<ds:datastoreItem xmlns:ds="http://schemas.openxmlformats.org/officeDocument/2006/customXml" ds:itemID="{A513F075-A4C9-42CA-850D-D67907B288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23011d-115e-4a46-8158-a207be1dc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73C28D-D1D9-49C2-8134-ACFC2EAC4D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3809</Words>
  <Application>Microsoft Office PowerPoint</Application>
  <PresentationFormat>On-screen Show (4:3)</PresentationFormat>
  <Paragraphs>359</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3_Custom Design</vt:lpstr>
      <vt:lpstr>Company Intelligence Support Team  (CoIST)</vt:lpstr>
      <vt:lpstr>Terminal Learning Objective</vt:lpstr>
      <vt:lpstr>Identify CoIST Key Tasks</vt:lpstr>
      <vt:lpstr>What are the CoIST Key Tasks?</vt:lpstr>
      <vt:lpstr>PowerPoint Presentation</vt:lpstr>
      <vt:lpstr>Implement CoIST information during mission planning and execution</vt:lpstr>
      <vt:lpstr>CoIST Operations</vt:lpstr>
      <vt:lpstr>What are some of the CoIST duties?</vt:lpstr>
      <vt:lpstr>CoIST Duties (cont)</vt:lpstr>
      <vt:lpstr>CoIST Targeting Role</vt:lpstr>
      <vt:lpstr>Patrol Planning</vt:lpstr>
      <vt:lpstr>Patrol Pre-brief </vt:lpstr>
      <vt:lpstr>Patrol Debrief</vt:lpstr>
      <vt:lpstr>Patrol Debrief (cont.)</vt:lpstr>
      <vt:lpstr>Additional Information</vt:lpstr>
      <vt:lpstr>PowerPoint Presentation</vt:lpstr>
      <vt:lpstr>PowerPoint Presentation</vt:lpstr>
      <vt:lpstr>Summary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Intelligence Support Team (CoIST) Integration</dc:title>
  <dc:subject>CoIST Integration</dc:subject>
  <dc:creator/>
  <dc:description>FOUO With FOIA Exemption 7 (F)</dc:description>
  <cp:lastModifiedBy/>
  <cp:revision>1</cp:revision>
  <dcterms:created xsi:type="dcterms:W3CDTF">2013-07-25T17:55:50Z</dcterms:created>
  <dcterms:modified xsi:type="dcterms:W3CDTF">2015-06-30T12:10:01Z</dcterms:modified>
  <cp:category>9E-F59/959-F38</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0x0101005BD425B8368F9B408914295E9C3801D0</vt:lpwstr>
  </property>
</Properties>
</file>