
<file path=[Content_Types].xml><?xml version="1.0" encoding="utf-8"?>
<Types xmlns="http://schemas.openxmlformats.org/package/2006/content-types">
  <Override PartName="/customXml/itemProps3.xml" ContentType="application/vnd.openxmlformats-officedocument.customXmlProperties+xml"/>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ustom.xml" ContentType="application/vnd.openxmlformats-officedocument.custom-properties+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customXml/itemProps2.xml" ContentType="application/vnd.openxmlformats-officedocument.customXml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9"/>
  </p:notesMasterIdLst>
  <p:sldIdLst>
    <p:sldId id="299" r:id="rId5"/>
    <p:sldId id="308" r:id="rId6"/>
    <p:sldId id="284" r:id="rId7"/>
    <p:sldId id="285" r:id="rId8"/>
    <p:sldId id="286" r:id="rId9"/>
    <p:sldId id="290" r:id="rId10"/>
    <p:sldId id="288" r:id="rId11"/>
    <p:sldId id="315" r:id="rId12"/>
    <p:sldId id="292" r:id="rId13"/>
    <p:sldId id="293" r:id="rId14"/>
    <p:sldId id="294" r:id="rId15"/>
    <p:sldId id="307" r:id="rId16"/>
    <p:sldId id="300" r:id="rId17"/>
    <p:sldId id="302" r:id="rId18"/>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0634" autoAdjust="0"/>
  </p:normalViewPr>
  <p:slideViewPr>
    <p:cSldViewPr>
      <p:cViewPr varScale="1">
        <p:scale>
          <a:sx n="55" d="100"/>
          <a:sy n="55" d="100"/>
        </p:scale>
        <p:origin x="-1596" y="-76"/>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83" d="100"/>
          <a:sy n="83" d="100"/>
        </p:scale>
        <p:origin x="-1992" y="-90"/>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C9F7B5AD-2DF9-4094-81B1-7942F212A3C7}" type="datetimeFigureOut">
              <a:rPr lang="en-US"/>
              <a:pPr>
                <a:defRPr/>
              </a:pPr>
              <a:t>3/4/2013</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dirty="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5ACD76E8-AC48-437C-BC76-A86B661F1425}" type="slidenum">
              <a:rPr lang="en-US"/>
              <a:pPr>
                <a:defRPr/>
              </a:pPr>
              <a:t>‹#›</a:t>
            </a:fld>
            <a:endParaRPr lang="en-US" dirty="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lIns="91438" tIns="45719" rIns="91438" bIns="45719" anchor="b"/>
          <a:lstStyle/>
          <a:p>
            <a:pPr algn="r"/>
            <a:fld id="{563AF8A9-0D27-44F0-B6EC-436A1956C7D8}" type="slidenum">
              <a:rPr lang="en-US" sz="1200"/>
              <a:pPr algn="r"/>
              <a:t>1</a:t>
            </a:fld>
            <a:endParaRPr lang="en-US" sz="1200"/>
          </a:p>
        </p:txBody>
      </p:sp>
      <p:sp>
        <p:nvSpPr>
          <p:cNvPr id="43011"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71684" name="Rectangle 3"/>
          <p:cNvSpPr>
            <a:spLocks noGrp="1" noChangeArrowheads="1"/>
          </p:cNvSpPr>
          <p:nvPr>
            <p:ph type="body" idx="1"/>
          </p:nvPr>
        </p:nvSpPr>
        <p:spPr>
          <a:ln/>
        </p:spPr>
        <p:txBody>
          <a:bodyPr>
            <a:normAutofit/>
          </a:bodyPr>
          <a:lstStyle/>
          <a:p>
            <a:pPr>
              <a:defRPr/>
            </a:pPr>
            <a:endParaRPr lang="en-US" dirty="0" smtClean="0">
              <a:latin typeface="Arial" pitchFamily="34"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7"/>
          <p:cNvSpPr>
            <a:spLocks noGrp="1" noChangeArrowheads="1"/>
          </p:cNvSpPr>
          <p:nvPr>
            <p:ph type="sldNum" sz="quarter" idx="5"/>
          </p:nvPr>
        </p:nvSpPr>
        <p:spPr/>
        <p:txBody>
          <a:bodyPr/>
          <a:lstStyle/>
          <a:p>
            <a:pPr>
              <a:defRPr/>
            </a:pPr>
            <a:fld id="{F3AA0B05-FD9C-485D-A348-4987584F7FB0}" type="slidenum">
              <a:rPr lang="en-US" smtClean="0"/>
              <a:pPr>
                <a:defRPr/>
              </a:pPr>
              <a:t>10</a:t>
            </a:fld>
            <a:endParaRPr lang="en-US" dirty="0" smtClean="0"/>
          </a:p>
        </p:txBody>
      </p:sp>
      <p:sp>
        <p:nvSpPr>
          <p:cNvPr id="63491" name="Rectangle 2"/>
          <p:cNvSpPr>
            <a:spLocks noGrp="1" noRot="1" noChangeAspect="1" noChangeArrowheads="1" noTextEdit="1"/>
          </p:cNvSpPr>
          <p:nvPr>
            <p:ph type="sldImg"/>
          </p:nvPr>
        </p:nvSpPr>
        <p:spPr bwMode="auto">
          <a:xfrm>
            <a:off x="1792288" y="409575"/>
            <a:ext cx="3319462" cy="2489200"/>
          </a:xfrm>
          <a:noFill/>
          <a:ln>
            <a:solidFill>
              <a:srgbClr val="000000"/>
            </a:solidFill>
            <a:miter lim="800000"/>
            <a:headEnd/>
            <a:tailEnd/>
          </a:ln>
        </p:spPr>
      </p:sp>
      <p:sp>
        <p:nvSpPr>
          <p:cNvPr id="63492" name="Rectangle 3"/>
          <p:cNvSpPr>
            <a:spLocks noGrp="1" noChangeArrowheads="1"/>
          </p:cNvSpPr>
          <p:nvPr>
            <p:ph type="body" idx="1"/>
          </p:nvPr>
        </p:nvSpPr>
        <p:spPr bwMode="auto">
          <a:xfrm>
            <a:off x="269875" y="3030538"/>
            <a:ext cx="6227763" cy="5994400"/>
          </a:xfrm>
          <a:noFill/>
        </p:spPr>
        <p:txBody>
          <a:bodyPr wrap="square" lIns="91221" tIns="45610" rIns="91221" bIns="45610" numCol="1" anchor="t" anchorCtr="0" compatLnSpc="1">
            <a:prstTxWarp prst="textNoShape">
              <a:avLst/>
            </a:prstTxWarp>
            <a:normAutofit/>
          </a:bodyPr>
          <a:lstStyle/>
          <a:p>
            <a:pPr eaLnBrk="1" hangingPunct="1"/>
            <a:r>
              <a:rPr lang="en-US" sz="1100" b="1" dirty="0" smtClean="0">
                <a:latin typeface="Arial" pitchFamily="34" charset="0"/>
                <a:cs typeface="Arial" pitchFamily="34" charset="0"/>
              </a:rPr>
              <a:t>Key Points:</a:t>
            </a:r>
            <a:endParaRPr lang="en-US" sz="1100" dirty="0" smtClean="0">
              <a:latin typeface="Arial" pitchFamily="34" charset="0"/>
              <a:cs typeface="Arial" pitchFamily="34" charset="0"/>
            </a:endParaRPr>
          </a:p>
          <a:p>
            <a:pPr eaLnBrk="1" hangingPunct="1"/>
            <a:r>
              <a:rPr lang="en-US" sz="1100" dirty="0" smtClean="0">
                <a:latin typeface="Arial" pitchFamily="34" charset="0"/>
                <a:cs typeface="Arial" pitchFamily="34" charset="0"/>
              </a:rPr>
              <a:t>A defeat mechanism is the method through which friendly forces accomplish their mission against enemy opposition.</a:t>
            </a:r>
          </a:p>
          <a:p>
            <a:pPr eaLnBrk="1" hangingPunct="1"/>
            <a:r>
              <a:rPr lang="en-US" sz="1100" dirty="0" smtClean="0">
                <a:latin typeface="Arial" pitchFamily="34" charset="0"/>
                <a:cs typeface="Arial" pitchFamily="34" charset="0"/>
              </a:rPr>
              <a:t>Defeat mechanisms apply primarily to combat operations.</a:t>
            </a:r>
          </a:p>
          <a:p>
            <a:pPr eaLnBrk="1" hangingPunct="1"/>
            <a:r>
              <a:rPr lang="en-US" sz="1100" dirty="0" smtClean="0">
                <a:latin typeface="Arial" pitchFamily="34" charset="0"/>
                <a:cs typeface="Arial" pitchFamily="34" charset="0"/>
              </a:rPr>
              <a:t>Defeat mechanisms are not tactical missions; rather, they describe broad operational and tactical effects.</a:t>
            </a:r>
          </a:p>
          <a:p>
            <a:pPr eaLnBrk="1" hangingPunct="1"/>
            <a:r>
              <a:rPr lang="en-US" sz="1100" dirty="0" smtClean="0">
                <a:latin typeface="Arial" pitchFamily="34" charset="0"/>
                <a:cs typeface="Arial" pitchFamily="34" charset="0"/>
              </a:rPr>
              <a:t>Commanders must translate these effects into tactical tasks.</a:t>
            </a:r>
          </a:p>
          <a:p>
            <a:pPr eaLnBrk="1" hangingPunct="1"/>
            <a:r>
              <a:rPr lang="en-US" sz="1100" dirty="0" smtClean="0">
                <a:latin typeface="Arial" pitchFamily="34" charset="0"/>
                <a:cs typeface="Arial" pitchFamily="34" charset="0"/>
              </a:rPr>
              <a:t>Used individually, a defeat mechanism achieves results proportional to the effort expended.</a:t>
            </a:r>
          </a:p>
          <a:p>
            <a:pPr eaLnBrk="1" hangingPunct="1"/>
            <a:r>
              <a:rPr lang="en-US" sz="1100" dirty="0" smtClean="0">
                <a:latin typeface="Arial" pitchFamily="34" charset="0"/>
                <a:cs typeface="Arial" pitchFamily="34" charset="0"/>
              </a:rPr>
              <a:t>Used in combination, the effects are likely to be both synergistic and lasting.</a:t>
            </a:r>
          </a:p>
          <a:p>
            <a:pPr eaLnBrk="1" hangingPunct="1"/>
            <a:r>
              <a:rPr lang="en-US" sz="1100" dirty="0" smtClean="0">
                <a:latin typeface="Arial" pitchFamily="34" charset="0"/>
                <a:cs typeface="Arial" pitchFamily="34" charset="0"/>
              </a:rPr>
              <a:t>Army forces at all echelons use combinations of four defeat mechanisms:</a:t>
            </a:r>
          </a:p>
          <a:p>
            <a:pPr eaLnBrk="1" hangingPunct="1">
              <a:buFontTx/>
              <a:buChar char="•"/>
            </a:pPr>
            <a:r>
              <a:rPr lang="en-US" sz="1100" b="1" dirty="0" smtClean="0">
                <a:latin typeface="Arial" pitchFamily="34" charset="0"/>
                <a:cs typeface="Arial" pitchFamily="34" charset="0"/>
              </a:rPr>
              <a:t> Destroy </a:t>
            </a:r>
            <a:r>
              <a:rPr lang="en-US" sz="1100" dirty="0" smtClean="0">
                <a:latin typeface="Arial" pitchFamily="34" charset="0"/>
                <a:cs typeface="Arial" pitchFamily="34" charset="0"/>
              </a:rPr>
              <a:t>means to apply lethal combat power on an enemy capability so that it can no longer perform any function and cannot be restored to a usable condition without being entirely rebuilt.</a:t>
            </a:r>
          </a:p>
          <a:p>
            <a:pPr eaLnBrk="1" hangingPunct="1">
              <a:buFontTx/>
              <a:buChar char="•"/>
            </a:pPr>
            <a:r>
              <a:rPr lang="en-US" sz="1100" b="1" dirty="0" smtClean="0">
                <a:latin typeface="Arial" pitchFamily="34" charset="0"/>
                <a:cs typeface="Arial" pitchFamily="34" charset="0"/>
              </a:rPr>
              <a:t> Dislocate </a:t>
            </a:r>
            <a:r>
              <a:rPr lang="en-US" sz="1100" dirty="0" smtClean="0">
                <a:latin typeface="Arial" pitchFamily="34" charset="0"/>
                <a:cs typeface="Arial" pitchFamily="34" charset="0"/>
              </a:rPr>
              <a:t>means to employ forces to obtain significant positional advantage, rendering the enemy’s dispositions less valuable, perhaps even irrelevant.  Turning movements and encirclements produce dislocation.  When combined with destruction, dislocation contributes to a more rapid decision at the tactical and operational levels.</a:t>
            </a:r>
          </a:p>
          <a:p>
            <a:pPr eaLnBrk="1" hangingPunct="1">
              <a:buFontTx/>
              <a:buChar char="•"/>
            </a:pPr>
            <a:r>
              <a:rPr lang="en-US" sz="1100" b="1" dirty="0" smtClean="0">
                <a:latin typeface="Arial" pitchFamily="34" charset="0"/>
                <a:cs typeface="Arial" pitchFamily="34" charset="0"/>
              </a:rPr>
              <a:t> Disintegrate </a:t>
            </a:r>
            <a:r>
              <a:rPr lang="en-US" sz="1100" dirty="0" smtClean="0">
                <a:latin typeface="Arial" pitchFamily="34" charset="0"/>
                <a:cs typeface="Arial" pitchFamily="34" charset="0"/>
              </a:rPr>
              <a:t>means to disrupt the enemy’s command and control system, degrading the ability to conduct operations while leading to a rapid collapse of the enemy’s capabilities or will to fight.  Typically, disintegration focuses on capabilities that enemy commanders use to develop and maintain situational understanding.</a:t>
            </a:r>
          </a:p>
          <a:p>
            <a:pPr eaLnBrk="1" hangingPunct="1">
              <a:buFontTx/>
              <a:buChar char="•"/>
            </a:pPr>
            <a:r>
              <a:rPr lang="en-US" sz="1100" b="1" dirty="0" smtClean="0">
                <a:latin typeface="Arial" pitchFamily="34" charset="0"/>
                <a:cs typeface="Arial" pitchFamily="34" charset="0"/>
              </a:rPr>
              <a:t> Isolate </a:t>
            </a:r>
            <a:r>
              <a:rPr lang="en-US" sz="1100" dirty="0" smtClean="0">
                <a:latin typeface="Arial" pitchFamily="34" charset="0"/>
                <a:cs typeface="Arial" pitchFamily="34" charset="0"/>
              </a:rPr>
              <a:t>means to deny an enemy or adversary access to capabilities that enable the exercise of coercion, influence, potential advantage, and freedom of action.  Of the two types of isolation, the first, and more difficult to achieve, is physical isolation.  The second, primarily the purview of IO, is psychological isolation</a:t>
            </a:r>
            <a:r>
              <a:rPr lang="en-US" sz="1100" i="1" dirty="0" smtClean="0">
                <a:latin typeface="Arial" pitchFamily="34" charset="0"/>
                <a:cs typeface="Arial" pitchFamily="34" charset="0"/>
              </a:rPr>
              <a:t>.</a:t>
            </a:r>
            <a:r>
              <a:rPr lang="en-US" sz="1100" dirty="0" smtClean="0">
                <a:latin typeface="Arial" pitchFamily="34" charset="0"/>
                <a:cs typeface="Arial" pitchFamily="34" charset="0"/>
              </a:rPr>
              <a:t>  While more difficult to measure, the effectiveness of psychological isolation is a vital enabler of physical isolation.</a:t>
            </a:r>
          </a:p>
          <a:p>
            <a:endParaRPr lang="en-US" sz="1100" b="1" i="1" dirty="0" smtClean="0">
              <a:latin typeface="Arial" pitchFamily="34" charset="0"/>
              <a:cs typeface="Arial" pitchFamily="34" charset="0"/>
            </a:endParaRPr>
          </a:p>
          <a:p>
            <a:r>
              <a:rPr lang="en-US" sz="1100" b="1" i="1" dirty="0" smtClean="0">
                <a:latin typeface="Arial" pitchFamily="34" charset="0"/>
                <a:cs typeface="Arial" pitchFamily="34" charset="0"/>
              </a:rPr>
              <a:t>Transition: </a:t>
            </a:r>
            <a:r>
              <a:rPr lang="en-US" sz="1100" i="1" dirty="0" smtClean="0">
                <a:latin typeface="Arial" pitchFamily="34" charset="0"/>
                <a:cs typeface="Arial" pitchFamily="34" charset="0"/>
              </a:rPr>
              <a:t>How do we integrate Stability and Defeat Mechanisms to achieve the End State?</a:t>
            </a:r>
          </a:p>
          <a:p>
            <a:pPr eaLnBrk="1" hangingPunct="1">
              <a:buFontTx/>
              <a:buChar char="•"/>
            </a:pPr>
            <a:endParaRPr lang="en-US" sz="1100" dirty="0" smtClean="0">
              <a:latin typeface="Arial" pitchFamily="34" charset="0"/>
              <a:cs typeface="Arial" pitchFamily="34" charset="0"/>
            </a:endParaRPr>
          </a:p>
          <a:p>
            <a:pPr eaLnBrk="1" hangingPunct="1"/>
            <a:endParaRPr lang="en-US" sz="1100" dirty="0" smtClean="0">
              <a:latin typeface="Arial" pitchFamily="34" charset="0"/>
              <a:cs typeface="Arial" pitchFamily="34"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7"/>
          <p:cNvSpPr>
            <a:spLocks noGrp="1" noChangeArrowheads="1"/>
          </p:cNvSpPr>
          <p:nvPr>
            <p:ph type="sldNum" sz="quarter" idx="5"/>
          </p:nvPr>
        </p:nvSpPr>
        <p:spPr/>
        <p:txBody>
          <a:bodyPr/>
          <a:lstStyle/>
          <a:p>
            <a:pPr>
              <a:defRPr/>
            </a:pPr>
            <a:fld id="{C6FC4EE8-166D-4E50-80B0-068A3BFBEDD1}" type="slidenum">
              <a:rPr lang="en-US" smtClean="0">
                <a:latin typeface="Arial" pitchFamily="34" charset="0"/>
              </a:rPr>
              <a:pPr>
                <a:defRPr/>
              </a:pPr>
              <a:t>11</a:t>
            </a:fld>
            <a:endParaRPr lang="en-US" dirty="0" smtClean="0">
              <a:latin typeface="Arial" pitchFamily="34" charset="0"/>
            </a:endParaRPr>
          </a:p>
        </p:txBody>
      </p:sp>
      <p:sp>
        <p:nvSpPr>
          <p:cNvPr id="64515"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5" name="Notes Placeholder 4"/>
          <p:cNvSpPr>
            <a:spLocks noGrp="1"/>
          </p:cNvSpPr>
          <p:nvPr>
            <p:ph type="body" idx="1"/>
          </p:nvPr>
        </p:nvSpPr>
        <p:spPr>
          <a:xfrm>
            <a:off x="695325" y="4197350"/>
            <a:ext cx="5486400" cy="4114800"/>
          </a:xfrm>
        </p:spPr>
        <p:txBody>
          <a:bodyPr>
            <a:normAutofit fontScale="77500" lnSpcReduction="20000"/>
          </a:bodyPr>
          <a:lstStyle/>
          <a:p>
            <a:pPr defTabSz="904433">
              <a:defRPr/>
            </a:pPr>
            <a:r>
              <a:rPr lang="en-US" b="1" i="1" dirty="0" smtClean="0">
                <a:latin typeface="Arial" pitchFamily="34" charset="0"/>
                <a:cs typeface="Arial" pitchFamily="34" charset="0"/>
              </a:rPr>
              <a:t>Instructor Notes</a:t>
            </a:r>
            <a:r>
              <a:rPr lang="en-US" dirty="0" smtClean="0">
                <a:latin typeface="Arial" pitchFamily="34" charset="0"/>
                <a:cs typeface="Arial" pitchFamily="34" charset="0"/>
              </a:rPr>
              <a:t>: This slide shows students how the combination of Stability Mechanisms and Defeat Mechanisms can work together to create the preferred end state.</a:t>
            </a:r>
          </a:p>
          <a:p>
            <a:pPr defTabSz="904433">
              <a:defRPr/>
            </a:pPr>
            <a:endParaRPr lang="en-US" dirty="0" smtClean="0">
              <a:latin typeface="Arial" pitchFamily="34" charset="0"/>
              <a:cs typeface="Arial" pitchFamily="34" charset="0"/>
            </a:endParaRPr>
          </a:p>
          <a:p>
            <a:pPr defTabSz="904433">
              <a:defRPr/>
            </a:pPr>
            <a:r>
              <a:rPr lang="en-US" dirty="0" smtClean="0">
                <a:latin typeface="Arial" pitchFamily="34" charset="0"/>
                <a:cs typeface="Arial" pitchFamily="34" charset="0"/>
              </a:rPr>
              <a:t>From FM 3-0</a:t>
            </a:r>
          </a:p>
          <a:p>
            <a:pPr defTabSz="904433">
              <a:defRPr/>
            </a:pPr>
            <a:r>
              <a:rPr lang="en-US" dirty="0" smtClean="0">
                <a:latin typeface="Arial" pitchFamily="34" charset="0"/>
                <a:cs typeface="Arial" pitchFamily="34" charset="0"/>
              </a:rPr>
              <a:t>6-50: Compel means to use, or threaten to use, lethal force to establish control and dominance, effect behavioral change, or enforce compliance with mandates, agreements, or civil authority.</a:t>
            </a:r>
          </a:p>
          <a:p>
            <a:pPr defTabSz="904433">
              <a:defRPr/>
            </a:pPr>
            <a:endParaRPr lang="en-US" dirty="0" smtClean="0">
              <a:latin typeface="Arial" pitchFamily="34" charset="0"/>
              <a:cs typeface="Arial" pitchFamily="34" charset="0"/>
            </a:endParaRPr>
          </a:p>
          <a:p>
            <a:pPr defTabSz="904433">
              <a:defRPr/>
            </a:pPr>
            <a:r>
              <a:rPr lang="en-US" dirty="0" smtClean="0">
                <a:latin typeface="Arial" pitchFamily="34" charset="0"/>
                <a:cs typeface="Arial" pitchFamily="34" charset="0"/>
              </a:rPr>
              <a:t>6-51: </a:t>
            </a:r>
            <a:r>
              <a:rPr lang="en-US" i="1" dirty="0" smtClean="0">
                <a:latin typeface="Arial" pitchFamily="34" charset="0"/>
                <a:cs typeface="Arial" pitchFamily="34" charset="0"/>
              </a:rPr>
              <a:t>Control  </a:t>
            </a:r>
            <a:r>
              <a:rPr lang="en-US" dirty="0" smtClean="0">
                <a:latin typeface="Arial" pitchFamily="34" charset="0"/>
                <a:cs typeface="Arial" pitchFamily="34" charset="0"/>
              </a:rPr>
              <a:t>means to impose civil order. </a:t>
            </a:r>
            <a:r>
              <a:rPr lang="en-US" i="1" dirty="0" smtClean="0">
                <a:latin typeface="Arial" pitchFamily="34" charset="0"/>
                <a:cs typeface="Arial" pitchFamily="34" charset="0"/>
              </a:rPr>
              <a:t>It includes securing borders, routes, sensitive sites, population centers, and individuals. </a:t>
            </a:r>
          </a:p>
          <a:p>
            <a:pPr defTabSz="904433">
              <a:defRPr/>
            </a:pPr>
            <a:endParaRPr lang="en-US" dirty="0" smtClean="0">
              <a:latin typeface="Arial" pitchFamily="34" charset="0"/>
              <a:cs typeface="Arial" pitchFamily="34" charset="0"/>
            </a:endParaRPr>
          </a:p>
          <a:p>
            <a:pPr defTabSz="904433">
              <a:defRPr/>
            </a:pPr>
            <a:r>
              <a:rPr lang="en-US" dirty="0" smtClean="0">
                <a:latin typeface="Arial" pitchFamily="34" charset="0"/>
                <a:cs typeface="Arial" pitchFamily="34" charset="0"/>
              </a:rPr>
              <a:t>6-52: </a:t>
            </a:r>
            <a:r>
              <a:rPr lang="en-US" i="1" dirty="0" smtClean="0">
                <a:latin typeface="Arial" pitchFamily="34" charset="0"/>
                <a:cs typeface="Arial" pitchFamily="34" charset="0"/>
              </a:rPr>
              <a:t>Influence </a:t>
            </a:r>
            <a:r>
              <a:rPr lang="en-US" dirty="0" smtClean="0">
                <a:latin typeface="Arial" pitchFamily="34" charset="0"/>
                <a:cs typeface="Arial" pitchFamily="34" charset="0"/>
              </a:rPr>
              <a:t>means to alter the opinions and attitudes of a civilian population through information engagement, presence, and conduct.</a:t>
            </a:r>
            <a:r>
              <a:rPr lang="en-US" i="1" dirty="0" smtClean="0">
                <a:latin typeface="Arial" pitchFamily="34" charset="0"/>
                <a:cs typeface="Arial" pitchFamily="34" charset="0"/>
              </a:rPr>
              <a:t> </a:t>
            </a:r>
          </a:p>
          <a:p>
            <a:pPr defTabSz="904433">
              <a:defRPr/>
            </a:pPr>
            <a:endParaRPr lang="en-US" i="1" dirty="0" smtClean="0">
              <a:latin typeface="Arial" pitchFamily="34" charset="0"/>
              <a:cs typeface="Arial" pitchFamily="34" charset="0"/>
            </a:endParaRPr>
          </a:p>
          <a:p>
            <a:pPr defTabSz="904433">
              <a:defRPr/>
            </a:pPr>
            <a:r>
              <a:rPr lang="en-US" dirty="0" smtClean="0">
                <a:latin typeface="Arial" pitchFamily="34" charset="0"/>
                <a:cs typeface="Arial" pitchFamily="34" charset="0"/>
              </a:rPr>
              <a:t>6-53.  </a:t>
            </a:r>
            <a:r>
              <a:rPr lang="en-US" i="1" dirty="0" smtClean="0">
                <a:latin typeface="Arial" pitchFamily="34" charset="0"/>
                <a:cs typeface="Arial" pitchFamily="34" charset="0"/>
              </a:rPr>
              <a:t>Support  </a:t>
            </a:r>
            <a:r>
              <a:rPr lang="en-US" dirty="0" smtClean="0">
                <a:latin typeface="Arial" pitchFamily="34" charset="0"/>
                <a:cs typeface="Arial" pitchFamily="34" charset="0"/>
              </a:rPr>
              <a:t>means to establish, reinforce, or set the conditions necessary for the other instruments of national power to function effectively.  </a:t>
            </a:r>
            <a:r>
              <a:rPr lang="en-US" i="1" dirty="0" smtClean="0">
                <a:latin typeface="Arial" pitchFamily="34" charset="0"/>
                <a:cs typeface="Arial" pitchFamily="34" charset="0"/>
              </a:rPr>
              <a:t>It requires coordination and cooperation with civilian agencies as they assess the immediate needs of failed or failing states and plan, prepare for, or execute responses to them.</a:t>
            </a:r>
          </a:p>
          <a:p>
            <a:pPr defTabSz="904433">
              <a:defRPr/>
            </a:pPr>
            <a:endParaRPr lang="en-US" b="1" i="1" dirty="0" smtClean="0">
              <a:latin typeface="Arial" pitchFamily="34" charset="0"/>
              <a:cs typeface="Arial" pitchFamily="34" charset="0"/>
            </a:endParaRPr>
          </a:p>
          <a:p>
            <a:pPr defTabSz="904433">
              <a:defRPr/>
            </a:pPr>
            <a:r>
              <a:rPr lang="en-US" b="1" i="1" dirty="0" smtClean="0">
                <a:latin typeface="Arial" pitchFamily="34" charset="0"/>
                <a:cs typeface="Arial" pitchFamily="34" charset="0"/>
              </a:rPr>
              <a:t>As you can see on this slide, the defeat mechanism “isolation” is the preferred mechanism used to support stability operations.</a:t>
            </a:r>
          </a:p>
          <a:p>
            <a:pPr defTabSz="904433">
              <a:defRPr/>
            </a:pPr>
            <a:r>
              <a:rPr lang="en-US" dirty="0" smtClean="0">
                <a:latin typeface="Arial" pitchFamily="34" charset="0"/>
                <a:cs typeface="Arial" pitchFamily="34" charset="0"/>
              </a:rPr>
              <a:t>Do we use the other defeat mechanisms in stability operations?  Can you cite some examples from your experience in the Balkans, Iraq or Afghanistan </a:t>
            </a:r>
          </a:p>
          <a:p>
            <a:pPr defTabSz="904433">
              <a:defRPr/>
            </a:pPr>
            <a:endParaRPr lang="en-US" dirty="0" smtClean="0">
              <a:latin typeface="Arial" pitchFamily="34" charset="0"/>
              <a:cs typeface="Arial" pitchFamily="34" charset="0"/>
            </a:endParaRPr>
          </a:p>
          <a:p>
            <a:pPr defTabSz="904433">
              <a:defRPr/>
            </a:pPr>
            <a:r>
              <a:rPr lang="en-US" dirty="0" smtClean="0">
                <a:latin typeface="Arial" pitchFamily="34" charset="0"/>
                <a:cs typeface="Arial" pitchFamily="34" charset="0"/>
              </a:rPr>
              <a:t>MAJ Daniel Hibner is a former CGSC student.</a:t>
            </a:r>
          </a:p>
          <a:p>
            <a:pPr defTabSz="904433">
              <a:defRPr/>
            </a:pPr>
            <a:endParaRPr lang="en-US" dirty="0" smtClean="0">
              <a:latin typeface="Arial" pitchFamily="34" charset="0"/>
              <a:cs typeface="Arial" pitchFamily="34" charset="0"/>
            </a:endParaRPr>
          </a:p>
          <a:p>
            <a:pPr defTabSz="904433">
              <a:defRPr/>
            </a:pPr>
            <a:r>
              <a:rPr lang="en-US" b="1" dirty="0" smtClean="0">
                <a:latin typeface="Arial" pitchFamily="34" charset="0"/>
                <a:cs typeface="Arial" pitchFamily="34" charset="0"/>
              </a:rPr>
              <a:t>Transition to the next slide: </a:t>
            </a:r>
            <a:r>
              <a:rPr lang="en-US" dirty="0" smtClean="0">
                <a:latin typeface="Arial" pitchFamily="34" charset="0"/>
                <a:cs typeface="Arial" pitchFamily="34" charset="0"/>
              </a:rPr>
              <a:t>From our analysis we can develop our Operational Approach using LOEs and LOOs.</a:t>
            </a: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Slide Image Placeholder 1"/>
          <p:cNvSpPr>
            <a:spLocks noGrp="1" noRot="1" noChangeAspect="1" noTextEdit="1"/>
          </p:cNvSpPr>
          <p:nvPr>
            <p:ph type="sldImg"/>
          </p:nvPr>
        </p:nvSpPr>
        <p:spPr bwMode="auto">
          <a:noFill/>
          <a:ln>
            <a:solidFill>
              <a:srgbClr val="000000"/>
            </a:solidFill>
            <a:miter lim="800000"/>
            <a:headEnd/>
            <a:tailEnd/>
          </a:ln>
        </p:spPr>
      </p:sp>
      <p:sp>
        <p:nvSpPr>
          <p:cNvPr id="65539" name="Notes Placeholder 2"/>
          <p:cNvSpPr>
            <a:spLocks noGrp="1"/>
          </p:cNvSpPr>
          <p:nvPr>
            <p:ph type="body" idx="1"/>
          </p:nvPr>
        </p:nvSpPr>
        <p:spPr bwMode="auto">
          <a:noFill/>
        </p:spPr>
        <p:txBody>
          <a:bodyPr wrap="square" numCol="1" anchor="t" anchorCtr="0" compatLnSpc="1">
            <a:prstTxWarp prst="textNoShape">
              <a:avLst/>
            </a:prstTxWarp>
            <a:normAutofit/>
          </a:bodyPr>
          <a:lstStyle/>
          <a:p>
            <a:r>
              <a:rPr lang="en-US" sz="1100" b="1" i="1" dirty="0" smtClean="0">
                <a:latin typeface="Arial" pitchFamily="34" charset="0"/>
                <a:cs typeface="Arial" pitchFamily="34" charset="0"/>
              </a:rPr>
              <a:t>Instructor Notes</a:t>
            </a:r>
            <a:r>
              <a:rPr lang="en-US" sz="1100" dirty="0" smtClean="0">
                <a:latin typeface="Arial" pitchFamily="34" charset="0"/>
                <a:cs typeface="Arial" pitchFamily="34" charset="0"/>
              </a:rPr>
              <a:t>: An example from FM 3-07, page 4-10</a:t>
            </a:r>
          </a:p>
          <a:p>
            <a:endParaRPr lang="en-US" sz="1100" dirty="0" smtClean="0">
              <a:latin typeface="Arial" pitchFamily="34" charset="0"/>
              <a:cs typeface="Arial" pitchFamily="34" charset="0"/>
            </a:endParaRPr>
          </a:p>
          <a:p>
            <a:r>
              <a:rPr lang="en-US" sz="1100" dirty="0" smtClean="0">
                <a:latin typeface="Arial" pitchFamily="34" charset="0"/>
                <a:cs typeface="Arial" pitchFamily="34" charset="0"/>
              </a:rPr>
              <a:t>Paragraph 4-55, FM 3-07</a:t>
            </a:r>
          </a:p>
          <a:p>
            <a:endParaRPr lang="en-US" sz="1100" dirty="0" smtClean="0">
              <a:latin typeface="Arial" pitchFamily="34" charset="0"/>
              <a:cs typeface="Arial" pitchFamily="34" charset="0"/>
            </a:endParaRPr>
          </a:p>
          <a:p>
            <a:r>
              <a:rPr lang="en-US" sz="1100" dirty="0" smtClean="0">
                <a:latin typeface="Arial" pitchFamily="34" charset="0"/>
                <a:cs typeface="Arial" pitchFamily="34" charset="0"/>
              </a:rPr>
              <a:t>Commanders typically visualize stability operations along lines of effort. At corps and division levels, commanders may consider linking primary stability tasks to their corresponding Department of State post-conflict stability sectors. These stability tasks link military actions with the broader interagency effort across levels of war. Figure 4-1 on page 4-10 provide an example (Chapter 2 discusses the stability sectors in detail) a full compliment of lines of effort may also include lines  focused on offensive and defensive  activities, as well as a line that addresses the information element of combat power.</a:t>
            </a:r>
          </a:p>
          <a:p>
            <a:endParaRPr lang="en-US" sz="1100" dirty="0" smtClean="0">
              <a:latin typeface="Arial" pitchFamily="34" charset="0"/>
              <a:cs typeface="Arial" pitchFamily="34" charset="0"/>
            </a:endParaRPr>
          </a:p>
          <a:p>
            <a:r>
              <a:rPr lang="en-US" sz="1100" dirty="0" smtClean="0">
                <a:latin typeface="Arial" pitchFamily="34" charset="0"/>
                <a:cs typeface="Arial" pitchFamily="34" charset="0"/>
              </a:rPr>
              <a:t>You can use this slide as a Division’s Lines of Effort and use the next slide to show “Nesting” between Division and one of its BCTs.</a:t>
            </a:r>
          </a:p>
          <a:p>
            <a:endParaRPr lang="en-US" sz="1100" dirty="0" smtClean="0">
              <a:latin typeface="Arial" pitchFamily="34" charset="0"/>
              <a:cs typeface="Arial" pitchFamily="34" charset="0"/>
            </a:endParaRPr>
          </a:p>
          <a:p>
            <a:r>
              <a:rPr lang="en-US" sz="1100" b="1" dirty="0" smtClean="0">
                <a:latin typeface="Arial" pitchFamily="34" charset="0"/>
                <a:cs typeface="Arial" pitchFamily="34" charset="0"/>
              </a:rPr>
              <a:t>Transition to the next slide: </a:t>
            </a:r>
            <a:r>
              <a:rPr lang="en-US" sz="1100" dirty="0" smtClean="0">
                <a:latin typeface="Arial" pitchFamily="34" charset="0"/>
                <a:cs typeface="Arial" pitchFamily="34" charset="0"/>
              </a:rPr>
              <a:t>Lets discuss how a BCT’s Line of Effort and how it “Nests” with  it higher.</a:t>
            </a:r>
          </a:p>
        </p:txBody>
      </p:sp>
      <p:sp>
        <p:nvSpPr>
          <p:cNvPr id="4" name="Slide Number Placeholder 3"/>
          <p:cNvSpPr>
            <a:spLocks noGrp="1"/>
          </p:cNvSpPr>
          <p:nvPr>
            <p:ph type="sldNum" sz="quarter" idx="5"/>
          </p:nvPr>
        </p:nvSpPr>
        <p:spPr/>
        <p:txBody>
          <a:bodyPr/>
          <a:lstStyle/>
          <a:p>
            <a:pPr>
              <a:defRPr/>
            </a:pPr>
            <a:fld id="{288236E7-6329-411A-B0D3-199FDAD969A2}" type="slidenum">
              <a:rPr lang="en-US" smtClean="0"/>
              <a:pPr>
                <a:defRPr/>
              </a:pPr>
              <a:t>12</a:t>
            </a:fld>
            <a:endParaRPr lang="en-US"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Image Placeholder 1"/>
          <p:cNvSpPr>
            <a:spLocks noGrp="1" noRot="1" noChangeAspect="1" noTextEdit="1"/>
          </p:cNvSpPr>
          <p:nvPr>
            <p:ph type="sldImg"/>
          </p:nvPr>
        </p:nvSpPr>
        <p:spPr bwMode="auto">
          <a:noFill/>
          <a:ln>
            <a:solidFill>
              <a:srgbClr val="000000"/>
            </a:solidFill>
            <a:miter lim="800000"/>
            <a:headEnd/>
            <a:tailEnd/>
          </a:ln>
        </p:spPr>
      </p:sp>
      <p:sp>
        <p:nvSpPr>
          <p:cNvPr id="66563" name="Notes Placeholder 2"/>
          <p:cNvSpPr>
            <a:spLocks noGrp="1"/>
          </p:cNvSpPr>
          <p:nvPr>
            <p:ph type="body" idx="1"/>
          </p:nvPr>
        </p:nvSpPr>
        <p:spPr bwMode="auto">
          <a:xfrm>
            <a:off x="457200" y="4343400"/>
            <a:ext cx="6019800" cy="4114800"/>
          </a:xfrm>
          <a:noFill/>
        </p:spPr>
        <p:txBody>
          <a:bodyPr wrap="square" numCol="1" anchor="t" anchorCtr="0" compatLnSpc="1">
            <a:prstTxWarp prst="textNoShape">
              <a:avLst/>
            </a:prstTxWarp>
            <a:noAutofit/>
          </a:bodyPr>
          <a:lstStyle/>
          <a:p>
            <a:r>
              <a:rPr lang="en-US" sz="900" b="1" i="1" dirty="0" smtClean="0">
                <a:latin typeface="Arial" pitchFamily="34" charset="0"/>
                <a:cs typeface="Arial" pitchFamily="34" charset="0"/>
              </a:rPr>
              <a:t>Instructor Notes </a:t>
            </a:r>
            <a:r>
              <a:rPr lang="en-US" sz="900" dirty="0" smtClean="0">
                <a:latin typeface="Arial" pitchFamily="34" charset="0"/>
                <a:cs typeface="Arial" pitchFamily="34" charset="0"/>
              </a:rPr>
              <a:t>: This can be linked to the previous slide by talking about “Nesting.” This slide could be used as the details of the Provide Essential Civil Service  node on the LOE “Restore Essential Services.” The previous slide could be a Division’s LOE and this slide would be the Line of Effort for a BCT in that Division.</a:t>
            </a:r>
          </a:p>
          <a:p>
            <a:endParaRPr lang="en-US" sz="900" dirty="0" smtClean="0">
              <a:latin typeface="Arial" pitchFamily="34" charset="0"/>
              <a:cs typeface="Arial" pitchFamily="34" charset="0"/>
            </a:endParaRPr>
          </a:p>
          <a:p>
            <a:r>
              <a:rPr lang="en-US" sz="900" dirty="0" smtClean="0">
                <a:latin typeface="Arial" pitchFamily="34" charset="0"/>
                <a:cs typeface="Arial" pitchFamily="34" charset="0"/>
              </a:rPr>
              <a:t>You can also use the following  from FM 3-07 Para 4-57.</a:t>
            </a:r>
          </a:p>
          <a:p>
            <a:endParaRPr lang="en-US" sz="900" dirty="0" smtClean="0">
              <a:latin typeface="Arial" pitchFamily="34" charset="0"/>
              <a:cs typeface="Arial" pitchFamily="34" charset="0"/>
            </a:endParaRPr>
          </a:p>
          <a:p>
            <a:r>
              <a:rPr lang="en-US" sz="900" dirty="0" smtClean="0">
                <a:latin typeface="Arial" pitchFamily="34" charset="0"/>
                <a:cs typeface="Arial" pitchFamily="34" charset="0"/>
              </a:rPr>
              <a:t>At the Brigade level and below, the primary stability tasks and corresponding stability sectors are often too broad to focus effort appropriately; at lower tactical echelons, lines of effort are best designed using FSO METL. Lines of effort may focus on specific aspects of the local situation, such as the activity of host nation security forces, local development projects and essential services restoration. For example efforts to restore those services are often shaped using lines of effort based  on SWEAT-MSO while addressing the need to provide emergency food aid and shelter.</a:t>
            </a:r>
          </a:p>
          <a:p>
            <a:endParaRPr lang="en-US" sz="900" dirty="0" smtClean="0">
              <a:latin typeface="Arial" pitchFamily="34" charset="0"/>
              <a:cs typeface="Arial" pitchFamily="34" charset="0"/>
            </a:endParaRPr>
          </a:p>
          <a:p>
            <a:r>
              <a:rPr lang="en-US" sz="900" dirty="0" smtClean="0">
                <a:latin typeface="Arial" pitchFamily="34" charset="0"/>
                <a:cs typeface="Arial" pitchFamily="34" charset="0"/>
              </a:rPr>
              <a:t>Other Considerations of SWEAT-MSO maybe</a:t>
            </a:r>
          </a:p>
          <a:p>
            <a:r>
              <a:rPr lang="en-US" sz="900" dirty="0" smtClean="0">
                <a:latin typeface="Arial" pitchFamily="34" charset="0"/>
                <a:cs typeface="Arial" pitchFamily="34" charset="0"/>
              </a:rPr>
              <a:t>(From FM 3-34.170)</a:t>
            </a:r>
          </a:p>
          <a:p>
            <a:endParaRPr lang="en-US" sz="900" dirty="0" smtClean="0">
              <a:latin typeface="Arial" pitchFamily="34" charset="0"/>
              <a:cs typeface="Arial" pitchFamily="34" charset="0"/>
            </a:endParaRPr>
          </a:p>
          <a:p>
            <a:pPr>
              <a:buFontTx/>
              <a:buChar char="-"/>
            </a:pPr>
            <a:r>
              <a:rPr lang="en-US" sz="900" dirty="0" smtClean="0">
                <a:latin typeface="Arial" pitchFamily="34" charset="0"/>
                <a:cs typeface="Arial" pitchFamily="34" charset="0"/>
              </a:rPr>
              <a:t>Transportation Networks</a:t>
            </a:r>
          </a:p>
          <a:p>
            <a:pPr>
              <a:buFontTx/>
              <a:buChar char="-"/>
            </a:pPr>
            <a:r>
              <a:rPr lang="en-US" sz="900" dirty="0" smtClean="0">
                <a:latin typeface="Arial" pitchFamily="34" charset="0"/>
                <a:cs typeface="Arial" pitchFamily="34" charset="0"/>
              </a:rPr>
              <a:t> Fuel Distribution</a:t>
            </a:r>
          </a:p>
          <a:p>
            <a:pPr>
              <a:buFontTx/>
              <a:buChar char="-"/>
            </a:pPr>
            <a:r>
              <a:rPr lang="en-US" sz="900" dirty="0" smtClean="0">
                <a:latin typeface="Arial" pitchFamily="34" charset="0"/>
                <a:cs typeface="Arial" pitchFamily="34" charset="0"/>
              </a:rPr>
              <a:t>Housing Structure status</a:t>
            </a:r>
          </a:p>
          <a:p>
            <a:pPr>
              <a:buFontTx/>
              <a:buChar char="-"/>
            </a:pPr>
            <a:r>
              <a:rPr lang="en-US" sz="900" dirty="0" smtClean="0">
                <a:latin typeface="Arial" pitchFamily="34" charset="0"/>
                <a:cs typeface="Arial" pitchFamily="34" charset="0"/>
              </a:rPr>
              <a:t> Explosive Hazards</a:t>
            </a:r>
          </a:p>
          <a:p>
            <a:pPr>
              <a:buFontTx/>
              <a:buChar char="-"/>
            </a:pPr>
            <a:r>
              <a:rPr lang="en-US" sz="900" dirty="0" smtClean="0">
                <a:latin typeface="Arial" pitchFamily="34" charset="0"/>
                <a:cs typeface="Arial" pitchFamily="34" charset="0"/>
              </a:rPr>
              <a:t> Environmental Hazards</a:t>
            </a:r>
          </a:p>
          <a:p>
            <a:pPr>
              <a:buFontTx/>
              <a:buChar char="-"/>
            </a:pPr>
            <a:r>
              <a:rPr lang="en-US" sz="900" dirty="0" smtClean="0">
                <a:latin typeface="Arial" pitchFamily="34" charset="0"/>
                <a:cs typeface="Arial" pitchFamily="34" charset="0"/>
              </a:rPr>
              <a:t> Communication Networks</a:t>
            </a:r>
          </a:p>
          <a:p>
            <a:pPr>
              <a:buFontTx/>
              <a:buChar char="-"/>
            </a:pPr>
            <a:r>
              <a:rPr lang="en-US" sz="900" dirty="0" smtClean="0">
                <a:latin typeface="Arial" pitchFamily="34" charset="0"/>
                <a:cs typeface="Arial" pitchFamily="34" charset="0"/>
              </a:rPr>
              <a:t> Places of Worship</a:t>
            </a:r>
          </a:p>
          <a:p>
            <a:pPr>
              <a:buFontTx/>
              <a:buChar char="-"/>
            </a:pPr>
            <a:r>
              <a:rPr lang="en-US" sz="900" dirty="0" smtClean="0">
                <a:latin typeface="Arial" pitchFamily="34" charset="0"/>
                <a:cs typeface="Arial" pitchFamily="34" charset="0"/>
              </a:rPr>
              <a:t> Local Attitudes</a:t>
            </a:r>
          </a:p>
          <a:p>
            <a:pPr>
              <a:buFontTx/>
              <a:buChar char="-"/>
            </a:pPr>
            <a:endParaRPr lang="en-US" sz="900" dirty="0" smtClean="0">
              <a:latin typeface="Arial" pitchFamily="34" charset="0"/>
              <a:cs typeface="Arial" pitchFamily="34" charset="0"/>
            </a:endParaRPr>
          </a:p>
          <a:p>
            <a:r>
              <a:rPr lang="en-US" sz="900" b="1" dirty="0" smtClean="0">
                <a:latin typeface="Arial" pitchFamily="34" charset="0"/>
                <a:cs typeface="Arial" pitchFamily="34" charset="0"/>
              </a:rPr>
              <a:t>Transition to the next slide: </a:t>
            </a:r>
            <a:r>
              <a:rPr lang="en-US" sz="900" dirty="0" smtClean="0">
                <a:latin typeface="Arial" pitchFamily="34" charset="0"/>
                <a:cs typeface="Arial" pitchFamily="34" charset="0"/>
              </a:rPr>
              <a:t>Let us look at example used by the 1</a:t>
            </a:r>
            <a:r>
              <a:rPr lang="en-US" sz="900" baseline="30000" dirty="0" smtClean="0">
                <a:latin typeface="Arial" pitchFamily="34" charset="0"/>
                <a:cs typeface="Arial" pitchFamily="34" charset="0"/>
              </a:rPr>
              <a:t>st</a:t>
            </a:r>
            <a:r>
              <a:rPr lang="en-US" sz="900" dirty="0" smtClean="0">
                <a:latin typeface="Arial" pitchFamily="34" charset="0"/>
                <a:cs typeface="Arial" pitchFamily="34" charset="0"/>
              </a:rPr>
              <a:t> </a:t>
            </a:r>
            <a:r>
              <a:rPr lang="en-US" sz="900" dirty="0" err="1" smtClean="0">
                <a:latin typeface="Arial" pitchFamily="34" charset="0"/>
                <a:cs typeface="Arial" pitchFamily="34" charset="0"/>
              </a:rPr>
              <a:t>Cav</a:t>
            </a:r>
            <a:r>
              <a:rPr lang="en-US" sz="900" dirty="0" smtClean="0">
                <a:latin typeface="Arial" pitchFamily="34" charset="0"/>
                <a:cs typeface="Arial" pitchFamily="34" charset="0"/>
              </a:rPr>
              <a:t> Div during their time in Iraq in 2005.</a:t>
            </a:r>
          </a:p>
        </p:txBody>
      </p:sp>
      <p:sp>
        <p:nvSpPr>
          <p:cNvPr id="4" name="Slide Number Placeholder 3"/>
          <p:cNvSpPr>
            <a:spLocks noGrp="1"/>
          </p:cNvSpPr>
          <p:nvPr>
            <p:ph type="sldNum" sz="quarter" idx="5"/>
          </p:nvPr>
        </p:nvSpPr>
        <p:spPr/>
        <p:txBody>
          <a:bodyPr/>
          <a:lstStyle/>
          <a:p>
            <a:pPr>
              <a:defRPr/>
            </a:pPr>
            <a:fld id="{714AF9BD-1EE8-44CF-B3B5-51D454F31CA2}" type="slidenum">
              <a:rPr lang="en-US" smtClean="0"/>
              <a:pPr>
                <a:defRPr/>
              </a:pPr>
              <a:t>13</a:t>
            </a:fld>
            <a:endParaRPr lang="en-US"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7"/>
          <p:cNvSpPr>
            <a:spLocks noGrp="1" noChangeArrowheads="1"/>
          </p:cNvSpPr>
          <p:nvPr>
            <p:ph type="sldNum" sz="quarter" idx="5"/>
          </p:nvPr>
        </p:nvSpPr>
        <p:spPr/>
        <p:txBody>
          <a:bodyPr/>
          <a:lstStyle/>
          <a:p>
            <a:pPr>
              <a:defRPr/>
            </a:pPr>
            <a:fld id="{68092F0B-4871-4E57-91C0-7B7E705C9998}" type="slidenum">
              <a:rPr lang="en-US" smtClean="0"/>
              <a:pPr>
                <a:defRPr/>
              </a:pPr>
              <a:t>14</a:t>
            </a:fld>
            <a:endParaRPr lang="en-US" dirty="0" smtClean="0"/>
          </a:p>
        </p:txBody>
      </p:sp>
      <p:sp>
        <p:nvSpPr>
          <p:cNvPr id="67587" name="Rectangle 2"/>
          <p:cNvSpPr>
            <a:spLocks noGrp="1" noRot="1" noChangeAspect="1" noChangeArrowheads="1" noTextEdit="1"/>
          </p:cNvSpPr>
          <p:nvPr>
            <p:ph type="sldImg"/>
          </p:nvPr>
        </p:nvSpPr>
        <p:spPr bwMode="auto">
          <a:xfrm>
            <a:off x="1927225" y="685800"/>
            <a:ext cx="2967038" cy="2224088"/>
          </a:xfrm>
          <a:noFill/>
          <a:ln>
            <a:solidFill>
              <a:srgbClr val="000000"/>
            </a:solidFill>
            <a:miter lim="800000"/>
            <a:headEnd/>
            <a:tailEnd/>
          </a:ln>
        </p:spPr>
      </p:sp>
      <p:sp>
        <p:nvSpPr>
          <p:cNvPr id="67588" name="Rectangle 3"/>
          <p:cNvSpPr>
            <a:spLocks noGrp="1" noChangeArrowheads="1"/>
          </p:cNvSpPr>
          <p:nvPr>
            <p:ph type="body" idx="1"/>
          </p:nvPr>
        </p:nvSpPr>
        <p:spPr bwMode="auto">
          <a:xfrm>
            <a:off x="328613" y="2973388"/>
            <a:ext cx="6176962" cy="5870575"/>
          </a:xfrm>
          <a:noFill/>
        </p:spPr>
        <p:txBody>
          <a:bodyPr wrap="square" numCol="1" anchor="t" anchorCtr="0" compatLnSpc="1">
            <a:prstTxWarp prst="textNoShape">
              <a:avLst/>
            </a:prstTxWarp>
            <a:normAutofit/>
          </a:bodyPr>
          <a:lstStyle/>
          <a:p>
            <a:pPr>
              <a:spcBef>
                <a:spcPct val="0"/>
              </a:spcBef>
              <a:spcAft>
                <a:spcPts val="588"/>
              </a:spcAft>
            </a:pPr>
            <a:r>
              <a:rPr lang="en-US" sz="1100" b="1" i="1" dirty="0" smtClean="0">
                <a:latin typeface="Arial" pitchFamily="34" charset="0"/>
                <a:cs typeface="Arial" pitchFamily="34" charset="0"/>
              </a:rPr>
              <a:t>Instructor Notes:</a:t>
            </a:r>
          </a:p>
          <a:p>
            <a:pPr>
              <a:spcBef>
                <a:spcPct val="0"/>
              </a:spcBef>
              <a:spcAft>
                <a:spcPts val="588"/>
              </a:spcAft>
            </a:pPr>
            <a:endParaRPr lang="en-US" sz="1100" i="1" dirty="0" smtClean="0">
              <a:latin typeface="Arial" pitchFamily="34" charset="0"/>
              <a:cs typeface="Arial" pitchFamily="34" charset="0"/>
            </a:endParaRPr>
          </a:p>
          <a:p>
            <a:pPr>
              <a:spcBef>
                <a:spcPct val="0"/>
              </a:spcBef>
              <a:spcAft>
                <a:spcPts val="588"/>
              </a:spcAft>
            </a:pPr>
            <a:r>
              <a:rPr lang="en-US" sz="1100" i="1" dirty="0" smtClean="0">
                <a:latin typeface="Arial" pitchFamily="34" charset="0"/>
                <a:cs typeface="Arial" pitchFamily="34" charset="0"/>
              </a:rPr>
              <a:t>This is from Military Review Article from Jul-Aug 2005 edition called </a:t>
            </a:r>
            <a:r>
              <a:rPr lang="en-US" sz="1100" i="1" u="sng" dirty="0" smtClean="0">
                <a:latin typeface="Arial" pitchFamily="34" charset="0"/>
                <a:cs typeface="Arial" pitchFamily="34" charset="0"/>
              </a:rPr>
              <a:t>Winning the Peace, The Requirement for Full -Spectrum Operations </a:t>
            </a:r>
            <a:r>
              <a:rPr lang="en-US" sz="1100" i="1" dirty="0" smtClean="0">
                <a:latin typeface="Arial" pitchFamily="34" charset="0"/>
                <a:cs typeface="Arial" pitchFamily="34" charset="0"/>
              </a:rPr>
              <a:t>by MG Peter W. </a:t>
            </a:r>
            <a:r>
              <a:rPr lang="en-US" sz="1100" i="1" dirty="0" err="1" smtClean="0">
                <a:latin typeface="Arial" pitchFamily="34" charset="0"/>
                <a:cs typeface="Arial" pitchFamily="34" charset="0"/>
              </a:rPr>
              <a:t>Chiarelli</a:t>
            </a:r>
            <a:r>
              <a:rPr lang="en-US" sz="1100" i="1" dirty="0" smtClean="0">
                <a:latin typeface="Arial" pitchFamily="34" charset="0"/>
                <a:cs typeface="Arial" pitchFamily="34" charset="0"/>
              </a:rPr>
              <a:t> and MAJ Patrick R </a:t>
            </a:r>
            <a:r>
              <a:rPr lang="en-US" sz="1100" i="1" dirty="0" err="1" smtClean="0">
                <a:latin typeface="Arial" pitchFamily="34" charset="0"/>
                <a:cs typeface="Arial" pitchFamily="34" charset="0"/>
              </a:rPr>
              <a:t>Michaelis</a:t>
            </a:r>
            <a:endParaRPr lang="en-US" sz="1100" i="1" dirty="0" smtClean="0">
              <a:latin typeface="Arial" pitchFamily="34" charset="0"/>
              <a:cs typeface="Arial" pitchFamily="34" charset="0"/>
            </a:endParaRPr>
          </a:p>
          <a:p>
            <a:pPr>
              <a:spcBef>
                <a:spcPct val="0"/>
              </a:spcBef>
              <a:spcAft>
                <a:spcPts val="588"/>
              </a:spcAft>
            </a:pPr>
            <a:endParaRPr lang="en-US" sz="1100" i="1" dirty="0" smtClean="0">
              <a:latin typeface="Arial" pitchFamily="34" charset="0"/>
              <a:cs typeface="Arial" pitchFamily="34" charset="0"/>
            </a:endParaRPr>
          </a:p>
          <a:p>
            <a:pPr>
              <a:spcBef>
                <a:spcPct val="0"/>
              </a:spcBef>
              <a:spcAft>
                <a:spcPts val="588"/>
              </a:spcAft>
            </a:pPr>
            <a:r>
              <a:rPr lang="en-US" sz="1100" i="1" dirty="0" smtClean="0">
                <a:latin typeface="Arial" pitchFamily="34" charset="0"/>
                <a:cs typeface="Arial" pitchFamily="34" charset="0"/>
              </a:rPr>
              <a:t>There are more factors involved than just enemy forces.  1CD believed they all had to be addressed in order to make lasting improvements in their AO.</a:t>
            </a:r>
            <a:endParaRPr lang="en-US" sz="1100" dirty="0" smtClean="0">
              <a:latin typeface="Arial" pitchFamily="34" charset="0"/>
              <a:cs typeface="Arial" pitchFamily="34" charset="0"/>
            </a:endParaRPr>
          </a:p>
          <a:p>
            <a:pPr>
              <a:spcBef>
                <a:spcPct val="0"/>
              </a:spcBef>
              <a:spcAft>
                <a:spcPts val="588"/>
              </a:spcAft>
            </a:pPr>
            <a:r>
              <a:rPr lang="en-US" sz="1100" i="1" dirty="0" smtClean="0">
                <a:latin typeface="Arial" pitchFamily="34" charset="0"/>
                <a:cs typeface="Arial" pitchFamily="34" charset="0"/>
              </a:rPr>
              <a:t>Operating along these multiple LOO and LOEs forced 1CD to conduct an assortment of key tasks simultaneously (FSO).</a:t>
            </a:r>
            <a:endParaRPr lang="en-US" sz="1100" dirty="0" smtClean="0">
              <a:latin typeface="Arial" pitchFamily="34" charset="0"/>
              <a:cs typeface="Arial" pitchFamily="34" charset="0"/>
            </a:endParaRPr>
          </a:p>
          <a:p>
            <a:pPr>
              <a:spcBef>
                <a:spcPct val="0"/>
              </a:spcBef>
              <a:spcAft>
                <a:spcPts val="588"/>
              </a:spcAft>
            </a:pPr>
            <a:r>
              <a:rPr lang="en-US" sz="1100" i="1" dirty="0" smtClean="0">
                <a:latin typeface="Arial" pitchFamily="34" charset="0"/>
                <a:cs typeface="Arial" pitchFamily="34" charset="0"/>
              </a:rPr>
              <a:t>Both the CFs and the ACF were vying for the same recruits---the fence-sitters.</a:t>
            </a:r>
            <a:endParaRPr lang="en-US" sz="1100" dirty="0" smtClean="0">
              <a:latin typeface="Arial" pitchFamily="34" charset="0"/>
              <a:cs typeface="Arial" pitchFamily="34" charset="0"/>
            </a:endParaRPr>
          </a:p>
          <a:p>
            <a:pPr>
              <a:spcBef>
                <a:spcPct val="0"/>
              </a:spcBef>
              <a:spcAft>
                <a:spcPts val="588"/>
              </a:spcAft>
            </a:pPr>
            <a:r>
              <a:rPr lang="en-US" sz="1100" i="1" dirty="0" smtClean="0">
                <a:latin typeface="Arial" pitchFamily="34" charset="0"/>
                <a:cs typeface="Arial" pitchFamily="34" charset="0"/>
              </a:rPr>
              <a:t>Focusing efforts on the issues that were important to the local populace helped sway the fence-sitters to support the government and CFs.  Although the ACF was not completely destroyed, their forces and influence were reduced and, furthermore, they were not able to recruit the fence-sitters.</a:t>
            </a:r>
          </a:p>
          <a:p>
            <a:pPr>
              <a:spcBef>
                <a:spcPct val="0"/>
              </a:spcBef>
              <a:spcAft>
                <a:spcPts val="588"/>
              </a:spcAft>
            </a:pPr>
            <a:endParaRPr lang="en-US" sz="1100" i="1" dirty="0" smtClean="0">
              <a:latin typeface="Arial" pitchFamily="34" charset="0"/>
              <a:cs typeface="Arial" pitchFamily="34" charset="0"/>
            </a:endParaRPr>
          </a:p>
          <a:p>
            <a:pPr>
              <a:spcBef>
                <a:spcPct val="0"/>
              </a:spcBef>
              <a:spcAft>
                <a:spcPts val="588"/>
              </a:spcAft>
            </a:pPr>
            <a:endParaRPr lang="en-US" sz="1100" i="1" dirty="0" smtClean="0">
              <a:latin typeface="Arial" pitchFamily="34" charset="0"/>
              <a:cs typeface="Arial" pitchFamily="34" charset="0"/>
            </a:endParaRPr>
          </a:p>
          <a:p>
            <a:pPr>
              <a:spcBef>
                <a:spcPct val="0"/>
              </a:spcBef>
              <a:spcAft>
                <a:spcPts val="588"/>
              </a:spcAft>
            </a:pPr>
            <a:r>
              <a:rPr lang="en-US" sz="1100" b="1" dirty="0" smtClean="0">
                <a:latin typeface="Arial" pitchFamily="34" charset="0"/>
                <a:cs typeface="Arial" pitchFamily="34" charset="0"/>
              </a:rPr>
              <a:t>Transition to the next slide: </a:t>
            </a:r>
            <a:r>
              <a:rPr lang="en-US" sz="1100" dirty="0" smtClean="0">
                <a:latin typeface="Arial" pitchFamily="34" charset="0"/>
                <a:cs typeface="Arial" pitchFamily="34" charset="0"/>
              </a:rPr>
              <a:t>Now we will discuss Sustainment considerations for Stability Operations.</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bwMode="auto">
          <a:noFill/>
          <a:ln>
            <a:solidFill>
              <a:srgbClr val="000000"/>
            </a:solidFill>
            <a:miter lim="800000"/>
            <a:headEnd/>
            <a:tailEnd/>
          </a:ln>
        </p:spPr>
      </p:sp>
      <p:sp>
        <p:nvSpPr>
          <p:cNvPr id="47107" name="Notes Placeholder 2"/>
          <p:cNvSpPr>
            <a:spLocks noGrp="1"/>
          </p:cNvSpPr>
          <p:nvPr>
            <p:ph type="body" idx="1"/>
          </p:nvPr>
        </p:nvSpPr>
        <p:spPr bwMode="auto">
          <a:noFill/>
        </p:spPr>
        <p:txBody>
          <a:bodyPr wrap="square" numCol="1" anchor="t" anchorCtr="0" compatLnSpc="1">
            <a:prstTxWarp prst="textNoShape">
              <a:avLst/>
            </a:prstTxWarp>
            <a:normAutofit/>
          </a:bodyPr>
          <a:lstStyle/>
          <a:p>
            <a:r>
              <a:rPr lang="en-US" sz="1100" b="1" i="1" dirty="0" smtClean="0">
                <a:latin typeface="Arial" pitchFamily="34" charset="0"/>
                <a:cs typeface="Arial" pitchFamily="34" charset="0"/>
              </a:rPr>
              <a:t>Instructor Notes: </a:t>
            </a:r>
            <a:r>
              <a:rPr lang="en-US" sz="1100" dirty="0" smtClean="0">
                <a:latin typeface="Arial" pitchFamily="34" charset="0"/>
                <a:cs typeface="Arial" pitchFamily="34" charset="0"/>
              </a:rPr>
              <a:t>Provides some information on historical Stability Operations.</a:t>
            </a:r>
          </a:p>
          <a:p>
            <a:endParaRPr lang="en-US" sz="1100" dirty="0" smtClean="0">
              <a:latin typeface="Arial" pitchFamily="34" charset="0"/>
              <a:cs typeface="Arial" pitchFamily="34" charset="0"/>
            </a:endParaRPr>
          </a:p>
          <a:p>
            <a:r>
              <a:rPr lang="en-US" sz="1100" dirty="0" smtClean="0">
                <a:latin typeface="Arial" pitchFamily="34" charset="0"/>
                <a:cs typeface="Arial" pitchFamily="34" charset="0"/>
              </a:rPr>
              <a:t>China Relief Expedition 1900-1901 – Relief of Diplomatic legations in Peking during the Boxer Rebellion</a:t>
            </a:r>
          </a:p>
          <a:p>
            <a:r>
              <a:rPr lang="en-US" sz="1100" dirty="0" smtClean="0">
                <a:latin typeface="Arial" pitchFamily="34" charset="0"/>
                <a:cs typeface="Arial" pitchFamily="34" charset="0"/>
              </a:rPr>
              <a:t>Cuba 1899-1902 – Military Occupation after Spanish American War</a:t>
            </a:r>
          </a:p>
          <a:p>
            <a:r>
              <a:rPr lang="en-US" sz="1100" dirty="0" smtClean="0">
                <a:latin typeface="Arial" pitchFamily="34" charset="0"/>
                <a:cs typeface="Arial" pitchFamily="34" charset="0"/>
              </a:rPr>
              <a:t>Philippines 1899-1913 – Philippine Insurrection after the Spanish American War</a:t>
            </a:r>
          </a:p>
          <a:p>
            <a:r>
              <a:rPr lang="en-US" sz="1100" dirty="0" smtClean="0">
                <a:latin typeface="Arial" pitchFamily="34" charset="0"/>
                <a:cs typeface="Arial" pitchFamily="34" charset="0"/>
              </a:rPr>
              <a:t>Mexico 1914 – Occupation of Veracruz after a minor incident  involving the US Navy while they were protecting US interest during the Mexican Revolution</a:t>
            </a:r>
          </a:p>
          <a:p>
            <a:r>
              <a:rPr lang="en-US" sz="1100" dirty="0" smtClean="0">
                <a:latin typeface="Arial" pitchFamily="34" charset="0"/>
                <a:cs typeface="Arial" pitchFamily="34" charset="0"/>
              </a:rPr>
              <a:t>Russia 1918-1920 – Allied intervention in to Russia during the Bolshevik Revolution, object to rescue supplies, the Czech Legion  and reopen the Eastern Front</a:t>
            </a:r>
          </a:p>
          <a:p>
            <a:r>
              <a:rPr lang="en-US" sz="1100" dirty="0" smtClean="0">
                <a:latin typeface="Arial" pitchFamily="34" charset="0"/>
                <a:cs typeface="Arial" pitchFamily="34" charset="0"/>
              </a:rPr>
              <a:t>Dominican Republic (1916-1924) (1965-1966) To protect US interest during government instability</a:t>
            </a:r>
          </a:p>
          <a:p>
            <a:r>
              <a:rPr lang="en-US" sz="1100" dirty="0" smtClean="0">
                <a:latin typeface="Arial" pitchFamily="34" charset="0"/>
                <a:cs typeface="Arial" pitchFamily="34" charset="0"/>
              </a:rPr>
              <a:t>Nicaragua 1927-1933 – Protecting US interest during the Nicaragua Civil War</a:t>
            </a:r>
          </a:p>
          <a:p>
            <a:r>
              <a:rPr lang="en-US" sz="1100" dirty="0" smtClean="0">
                <a:latin typeface="Arial" pitchFamily="34" charset="0"/>
                <a:cs typeface="Arial" pitchFamily="34" charset="0"/>
              </a:rPr>
              <a:t>Lebanon 1958 – US intervention during the Lebanese political crisis, done under President Eisenhower’s Doctrine to protect friendly regimes from communism</a:t>
            </a:r>
          </a:p>
          <a:p>
            <a:r>
              <a:rPr lang="en-US" sz="1100" dirty="0" smtClean="0">
                <a:latin typeface="Arial" pitchFamily="34" charset="0"/>
                <a:cs typeface="Arial" pitchFamily="34" charset="0"/>
              </a:rPr>
              <a:t>Latin American 1960-1989 – Numerous interventions and different types of support to the governments in the region.</a:t>
            </a:r>
          </a:p>
        </p:txBody>
      </p:sp>
      <p:sp>
        <p:nvSpPr>
          <p:cNvPr id="4" name="Slide Number Placeholder 3"/>
          <p:cNvSpPr>
            <a:spLocks noGrp="1"/>
          </p:cNvSpPr>
          <p:nvPr>
            <p:ph type="sldNum" sz="quarter" idx="5"/>
          </p:nvPr>
        </p:nvSpPr>
        <p:spPr/>
        <p:txBody>
          <a:bodyPr/>
          <a:lstStyle/>
          <a:p>
            <a:pPr>
              <a:defRPr/>
            </a:pPr>
            <a:fld id="{684284C9-182D-4AE2-B0FE-A3E3C4F488CB}" type="slidenum">
              <a:rPr lang="en-US" smtClean="0"/>
              <a:pPr>
                <a:defRPr/>
              </a:pPr>
              <a:t>2</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980846C7-8A5C-4340-BC63-42FCE12CE99A}" type="slidenum">
              <a:rPr lang="en-US" smtClean="0">
                <a:latin typeface="Arial" charset="0"/>
              </a:rPr>
              <a:pPr fontAlgn="base">
                <a:spcBef>
                  <a:spcPct val="0"/>
                </a:spcBef>
                <a:spcAft>
                  <a:spcPct val="0"/>
                </a:spcAft>
                <a:defRPr/>
              </a:pPr>
              <a:t>3</a:t>
            </a:fld>
            <a:endParaRPr lang="en-US" dirty="0" smtClean="0">
              <a:latin typeface="Arial" charset="0"/>
            </a:endParaRPr>
          </a:p>
        </p:txBody>
      </p:sp>
      <p:sp>
        <p:nvSpPr>
          <p:cNvPr id="48131"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48132" name="Rectangle 3"/>
          <p:cNvSpPr>
            <a:spLocks noGrp="1" noChangeArrowheads="1"/>
          </p:cNvSpPr>
          <p:nvPr>
            <p:ph type="body" idx="1"/>
          </p:nvPr>
        </p:nvSpPr>
        <p:spPr bwMode="auto">
          <a:noFill/>
        </p:spPr>
        <p:txBody>
          <a:bodyPr wrap="square" numCol="1" anchor="t" anchorCtr="0" compatLnSpc="1">
            <a:prstTxWarp prst="textNoShape">
              <a:avLst/>
            </a:prstTxWarp>
            <a:normAutofit/>
          </a:bodyPr>
          <a:lstStyle/>
          <a:p>
            <a:pPr eaLnBrk="1" hangingPunct="1">
              <a:spcBef>
                <a:spcPct val="0"/>
              </a:spcBef>
            </a:pPr>
            <a:r>
              <a:rPr lang="en-US" sz="1100" b="1" i="1" dirty="0" smtClean="0">
                <a:latin typeface="Arial" charset="0"/>
              </a:rPr>
              <a:t>Instructor Notes: </a:t>
            </a:r>
            <a:r>
              <a:rPr lang="en-US" sz="1100" dirty="0" smtClean="0">
                <a:latin typeface="Arial" charset="0"/>
              </a:rPr>
              <a:t>This slide shows the linkage between the National Security</a:t>
            </a:r>
            <a:r>
              <a:rPr lang="en-US" sz="1100" baseline="0" dirty="0" smtClean="0">
                <a:latin typeface="Arial" charset="0"/>
              </a:rPr>
              <a:t> </a:t>
            </a:r>
            <a:r>
              <a:rPr lang="en-US" sz="1100" dirty="0" smtClean="0">
                <a:latin typeface="Arial" charset="0"/>
              </a:rPr>
              <a:t>Strategy and DOD Directive 3000.05</a:t>
            </a:r>
          </a:p>
          <a:p>
            <a:pPr eaLnBrk="1" hangingPunct="1">
              <a:spcBef>
                <a:spcPct val="0"/>
              </a:spcBef>
            </a:pPr>
            <a:endParaRPr lang="en-US" sz="1100" b="1" i="1" dirty="0" smtClean="0">
              <a:latin typeface="Arial" charset="0"/>
            </a:endParaRPr>
          </a:p>
          <a:p>
            <a:pPr eaLnBrk="1" hangingPunct="1">
              <a:spcBef>
                <a:spcPct val="0"/>
              </a:spcBef>
            </a:pPr>
            <a:r>
              <a:rPr lang="en-US" sz="1100" dirty="0" smtClean="0">
                <a:latin typeface="Arial" charset="0"/>
              </a:rPr>
              <a:t>Exert from Para 1-50, FM 3-07</a:t>
            </a:r>
          </a:p>
          <a:p>
            <a:pPr eaLnBrk="1" hangingPunct="1">
              <a:spcBef>
                <a:spcPct val="0"/>
              </a:spcBef>
            </a:pPr>
            <a:endParaRPr lang="en-US" sz="1100" dirty="0" smtClean="0">
              <a:latin typeface="Arial" charset="0"/>
            </a:endParaRPr>
          </a:p>
          <a:p>
            <a:pPr eaLnBrk="1" hangingPunct="1">
              <a:spcBef>
                <a:spcPct val="0"/>
              </a:spcBef>
            </a:pPr>
            <a:r>
              <a:rPr lang="en-US" sz="1100" dirty="0" smtClean="0">
                <a:latin typeface="Arial" charset="0"/>
              </a:rPr>
              <a:t> While the phenomenon of fragile states is not new, the need to provide a stabilizing influence is more critical than ever. This challenge is at the core of the current National Security Strategy. Essentially, national strategy aims to-</a:t>
            </a:r>
          </a:p>
          <a:p>
            <a:pPr eaLnBrk="1" hangingPunct="1">
              <a:spcBef>
                <a:spcPct val="0"/>
              </a:spcBef>
            </a:pPr>
            <a:r>
              <a:rPr lang="en-US" sz="1100" dirty="0" smtClean="0">
                <a:latin typeface="Arial" charset="0"/>
              </a:rPr>
              <a:t>     * Promote freedom, justice and human dignity while working to end tyranny, to promote effective democracies, and to extend prosperity through free trade and wise development policies.</a:t>
            </a:r>
          </a:p>
          <a:p>
            <a:pPr eaLnBrk="1" hangingPunct="1">
              <a:spcBef>
                <a:spcPct val="0"/>
              </a:spcBef>
            </a:pPr>
            <a:r>
              <a:rPr lang="en-US" sz="1100" dirty="0" smtClean="0">
                <a:latin typeface="Arial" charset="0"/>
              </a:rPr>
              <a:t>     * Confront challenges of the strategic environment by leading a growing community of nations to defeat the treats of pandemic disease, the proliferation of weapons of mass destruction, terrorism, international crime, human trafficking, and natural causes.</a:t>
            </a:r>
          </a:p>
          <a:p>
            <a:pPr eaLnBrk="1" hangingPunct="1">
              <a:spcBef>
                <a:spcPct val="0"/>
              </a:spcBef>
            </a:pPr>
            <a:endParaRPr lang="en-US" sz="1100" dirty="0" smtClean="0">
              <a:latin typeface="Arial" charset="0"/>
            </a:endParaRPr>
          </a:p>
          <a:p>
            <a:pPr eaLnBrk="1" hangingPunct="1">
              <a:spcBef>
                <a:spcPct val="0"/>
              </a:spcBef>
            </a:pPr>
            <a:r>
              <a:rPr lang="en-US" sz="1100" dirty="0" smtClean="0">
                <a:latin typeface="Arial" charset="0"/>
              </a:rPr>
              <a:t>Instructors can use this web site to help drive the discussion about what constitutes a failed state and how we may intervene before war breaks out. --http://www.fundforpeace.org/global/?q=indicators</a:t>
            </a:r>
          </a:p>
          <a:p>
            <a:pPr eaLnBrk="1" hangingPunct="1">
              <a:spcBef>
                <a:spcPct val="0"/>
              </a:spcBef>
            </a:pPr>
            <a:endParaRPr lang="en-US" sz="1100" dirty="0" smtClean="0">
              <a:latin typeface="Arial" charset="0"/>
            </a:endParaRPr>
          </a:p>
          <a:p>
            <a:pPr eaLnBrk="1" hangingPunct="1">
              <a:spcBef>
                <a:spcPct val="0"/>
              </a:spcBef>
            </a:pPr>
            <a:endParaRPr lang="en-US" sz="1100" dirty="0" smtClean="0">
              <a:latin typeface="Arial" charset="0"/>
            </a:endParaRPr>
          </a:p>
          <a:p>
            <a:pPr eaLnBrk="1" hangingPunct="1">
              <a:spcBef>
                <a:spcPct val="0"/>
              </a:spcBef>
            </a:pPr>
            <a:r>
              <a:rPr lang="en-US" sz="1100" dirty="0" smtClean="0">
                <a:latin typeface="Arial" charset="0"/>
              </a:rPr>
              <a:t>Transition: The next slide will discuss the documents that govern Stability Operations.</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A3143175-A479-4291-BC4B-F486FA93F955}" type="slidenum">
              <a:rPr lang="en-US" smtClean="0">
                <a:latin typeface="Arial" charset="0"/>
              </a:rPr>
              <a:pPr fontAlgn="base">
                <a:spcBef>
                  <a:spcPct val="0"/>
                </a:spcBef>
                <a:spcAft>
                  <a:spcPct val="0"/>
                </a:spcAft>
                <a:defRPr/>
              </a:pPr>
              <a:t>4</a:t>
            </a:fld>
            <a:endParaRPr lang="en-US" dirty="0" smtClean="0">
              <a:latin typeface="Arial" charset="0"/>
            </a:endParaRPr>
          </a:p>
        </p:txBody>
      </p:sp>
      <p:sp>
        <p:nvSpPr>
          <p:cNvPr id="49155" name="Rectangle 2"/>
          <p:cNvSpPr>
            <a:spLocks noGrp="1" noRot="1" noChangeAspect="1" noChangeArrowheads="1" noTextEdit="1"/>
          </p:cNvSpPr>
          <p:nvPr>
            <p:ph type="sldImg"/>
          </p:nvPr>
        </p:nvSpPr>
        <p:spPr bwMode="auto">
          <a:xfrm>
            <a:off x="1147763" y="685800"/>
            <a:ext cx="4572000" cy="3429000"/>
          </a:xfrm>
          <a:noFill/>
          <a:ln>
            <a:solidFill>
              <a:srgbClr val="000000"/>
            </a:solidFill>
            <a:miter lim="800000"/>
            <a:headEnd/>
            <a:tailEnd/>
          </a:ln>
        </p:spPr>
      </p:sp>
      <p:sp>
        <p:nvSpPr>
          <p:cNvPr id="49156" name="Rectangle 3"/>
          <p:cNvSpPr>
            <a:spLocks noGrp="1" noChangeArrowheads="1"/>
          </p:cNvSpPr>
          <p:nvPr>
            <p:ph type="body" idx="1"/>
          </p:nvPr>
        </p:nvSpPr>
        <p:spPr bwMode="auto">
          <a:noFill/>
        </p:spPr>
        <p:txBody>
          <a:bodyPr wrap="square" numCol="1" anchor="t" anchorCtr="0" compatLnSpc="1">
            <a:prstTxWarp prst="textNoShape">
              <a:avLst/>
            </a:prstTxWarp>
            <a:normAutofit fontScale="92500" lnSpcReduction="20000"/>
          </a:bodyPr>
          <a:lstStyle/>
          <a:p>
            <a:pPr eaLnBrk="1" hangingPunct="1">
              <a:spcBef>
                <a:spcPct val="0"/>
              </a:spcBef>
            </a:pPr>
            <a:r>
              <a:rPr lang="en-US" b="1" i="1" dirty="0" smtClean="0">
                <a:latin typeface="Arial" pitchFamily="34" charset="0"/>
                <a:cs typeface="Arial" pitchFamily="34" charset="0"/>
              </a:rPr>
              <a:t>Instructor Notes:</a:t>
            </a:r>
            <a:r>
              <a:rPr lang="en-US" i="1" dirty="0" smtClean="0">
                <a:latin typeface="Arial" pitchFamily="34" charset="0"/>
                <a:cs typeface="Arial" pitchFamily="34" charset="0"/>
              </a:rPr>
              <a:t> </a:t>
            </a:r>
          </a:p>
          <a:p>
            <a:pPr eaLnBrk="1" hangingPunct="1">
              <a:spcBef>
                <a:spcPct val="0"/>
              </a:spcBef>
            </a:pPr>
            <a:r>
              <a:rPr lang="en-US" i="1" dirty="0" smtClean="0">
                <a:latin typeface="Arial" pitchFamily="34" charset="0"/>
                <a:cs typeface="Arial" pitchFamily="34" charset="0"/>
              </a:rPr>
              <a:t>The publishing of these two documents resulted in Army stability operations being placed on equal status as defensive and offensive operations.</a:t>
            </a:r>
          </a:p>
          <a:p>
            <a:pPr eaLnBrk="1" hangingPunct="1">
              <a:spcBef>
                <a:spcPct val="0"/>
              </a:spcBef>
            </a:pPr>
            <a:endParaRPr lang="en-US" i="1" dirty="0" smtClean="0">
              <a:latin typeface="Arial" pitchFamily="34" charset="0"/>
              <a:cs typeface="Arial" pitchFamily="34" charset="0"/>
            </a:endParaRPr>
          </a:p>
          <a:p>
            <a:pPr eaLnBrk="1" hangingPunct="1">
              <a:spcBef>
                <a:spcPct val="0"/>
              </a:spcBef>
            </a:pPr>
            <a:r>
              <a:rPr lang="en-US" dirty="0" smtClean="0">
                <a:latin typeface="Arial" pitchFamily="34" charset="0"/>
                <a:cs typeface="Arial" pitchFamily="34" charset="0"/>
              </a:rPr>
              <a:t>From </a:t>
            </a:r>
            <a:r>
              <a:rPr lang="en-US" dirty="0" err="1" smtClean="0">
                <a:latin typeface="Arial" pitchFamily="34" charset="0"/>
                <a:cs typeface="Arial" pitchFamily="34" charset="0"/>
              </a:rPr>
              <a:t>DoD</a:t>
            </a:r>
            <a:r>
              <a:rPr lang="en-US" dirty="0" smtClean="0">
                <a:latin typeface="Arial" pitchFamily="34" charset="0"/>
                <a:cs typeface="Arial" pitchFamily="34" charset="0"/>
              </a:rPr>
              <a:t> Directive 3000.05–4.1. “Stability operations are a core U.S. military mission that the Department of Defense shall be prepared to conduct and support. They shall be given priority comparable to</a:t>
            </a:r>
            <a:r>
              <a:rPr lang="en-US" u="sng" dirty="0" smtClean="0">
                <a:latin typeface="Arial" pitchFamily="34" charset="0"/>
                <a:cs typeface="Arial" pitchFamily="34" charset="0"/>
              </a:rPr>
              <a:t> </a:t>
            </a:r>
            <a:r>
              <a:rPr lang="en-US" dirty="0" smtClean="0">
                <a:latin typeface="Arial" pitchFamily="34" charset="0"/>
                <a:cs typeface="Arial" pitchFamily="34" charset="0"/>
              </a:rPr>
              <a:t>combat operations and be explicitly addressed and integrated across all </a:t>
            </a:r>
            <a:r>
              <a:rPr lang="en-US" dirty="0" err="1" smtClean="0">
                <a:latin typeface="Arial" pitchFamily="34" charset="0"/>
                <a:cs typeface="Arial" pitchFamily="34" charset="0"/>
              </a:rPr>
              <a:t>DoD</a:t>
            </a:r>
            <a:r>
              <a:rPr lang="en-US" dirty="0" smtClean="0">
                <a:latin typeface="Arial" pitchFamily="34" charset="0"/>
                <a:cs typeface="Arial" pitchFamily="34" charset="0"/>
              </a:rPr>
              <a:t> activities. . .”</a:t>
            </a:r>
          </a:p>
          <a:p>
            <a:pPr eaLnBrk="1" hangingPunct="1">
              <a:spcBef>
                <a:spcPct val="0"/>
              </a:spcBef>
            </a:pPr>
            <a:r>
              <a:rPr lang="en-US" dirty="0" smtClean="0">
                <a:latin typeface="Arial" pitchFamily="34" charset="0"/>
                <a:cs typeface="Arial" pitchFamily="34" charset="0"/>
              </a:rPr>
              <a:t> </a:t>
            </a:r>
          </a:p>
          <a:p>
            <a:pPr eaLnBrk="1" hangingPunct="1">
              <a:spcBef>
                <a:spcPct val="0"/>
              </a:spcBef>
            </a:pPr>
            <a:r>
              <a:rPr lang="en-US" dirty="0" smtClean="0">
                <a:latin typeface="Arial" pitchFamily="34" charset="0"/>
                <a:cs typeface="Arial" pitchFamily="34" charset="0"/>
              </a:rPr>
              <a:t>From FM 3-0, </a:t>
            </a:r>
            <a:r>
              <a:rPr lang="en-US" i="1" dirty="0" smtClean="0">
                <a:latin typeface="Arial" pitchFamily="34" charset="0"/>
                <a:cs typeface="Arial" pitchFamily="34" charset="0"/>
              </a:rPr>
              <a:t>“S</a:t>
            </a:r>
            <a:r>
              <a:rPr lang="en-US" dirty="0" smtClean="0">
                <a:latin typeface="Arial" pitchFamily="34" charset="0"/>
                <a:cs typeface="Arial" pitchFamily="34" charset="0"/>
              </a:rPr>
              <a:t>tability operations are considered coequal with offensive and defensive operations.”</a:t>
            </a:r>
          </a:p>
          <a:p>
            <a:pPr eaLnBrk="1" hangingPunct="1">
              <a:spcBef>
                <a:spcPct val="0"/>
              </a:spcBef>
            </a:pPr>
            <a:endParaRPr lang="en-US" dirty="0" smtClean="0">
              <a:latin typeface="Arial" pitchFamily="34" charset="0"/>
              <a:cs typeface="Arial" pitchFamily="34" charset="0"/>
            </a:endParaRPr>
          </a:p>
          <a:p>
            <a:pPr eaLnBrk="1" hangingPunct="1">
              <a:spcBef>
                <a:spcPct val="0"/>
              </a:spcBef>
            </a:pPr>
            <a:r>
              <a:rPr lang="en-US" dirty="0" smtClean="0">
                <a:latin typeface="Arial" pitchFamily="34" charset="0"/>
                <a:cs typeface="Arial" pitchFamily="34" charset="0"/>
              </a:rPr>
              <a:t>This would be a good point to discuss the difference between Unity of Command and Unity of Effort.</a:t>
            </a:r>
          </a:p>
          <a:p>
            <a:pPr eaLnBrk="1" hangingPunct="1">
              <a:spcBef>
                <a:spcPct val="0"/>
              </a:spcBef>
            </a:pPr>
            <a:endParaRPr lang="en-US" dirty="0" smtClean="0">
              <a:latin typeface="Arial" pitchFamily="34" charset="0"/>
              <a:cs typeface="Arial" pitchFamily="34" charset="0"/>
            </a:endParaRPr>
          </a:p>
          <a:p>
            <a:pPr eaLnBrk="1" hangingPunct="1">
              <a:spcBef>
                <a:spcPct val="0"/>
              </a:spcBef>
            </a:pPr>
            <a:r>
              <a:rPr lang="en-US" dirty="0" smtClean="0">
                <a:latin typeface="Arial" pitchFamily="34" charset="0"/>
                <a:cs typeface="Arial" pitchFamily="34" charset="0"/>
              </a:rPr>
              <a:t>Unity of Command (FM 3-0, Para A-12) Unity of command means that a single commander directs and coordinates the actions of all forces toward a common objective.</a:t>
            </a:r>
          </a:p>
          <a:p>
            <a:pPr eaLnBrk="1" hangingPunct="1">
              <a:spcBef>
                <a:spcPct val="0"/>
              </a:spcBef>
            </a:pPr>
            <a:endParaRPr lang="en-US" dirty="0" smtClean="0">
              <a:latin typeface="Arial" pitchFamily="34" charset="0"/>
              <a:cs typeface="Arial" pitchFamily="34" charset="0"/>
            </a:endParaRPr>
          </a:p>
          <a:p>
            <a:pPr eaLnBrk="1" hangingPunct="1">
              <a:spcBef>
                <a:spcPct val="0"/>
              </a:spcBef>
            </a:pPr>
            <a:r>
              <a:rPr lang="en-US" dirty="0" smtClean="0">
                <a:latin typeface="Arial" pitchFamily="34" charset="0"/>
                <a:cs typeface="Arial" pitchFamily="34" charset="0"/>
              </a:rPr>
              <a:t>Unity of Effort (JP 1) is the coordination and cooperation toward common objectives, even if the participates are not necessarily part of the same command or organization – the product of successful unified action. </a:t>
            </a:r>
          </a:p>
          <a:p>
            <a:pPr eaLnBrk="1" hangingPunct="1">
              <a:spcBef>
                <a:spcPct val="0"/>
              </a:spcBef>
            </a:pPr>
            <a:r>
              <a:rPr lang="en-US" dirty="0" smtClean="0">
                <a:latin typeface="Arial" pitchFamily="34" charset="0"/>
                <a:cs typeface="Arial" pitchFamily="34" charset="0"/>
              </a:rPr>
              <a:t>From Para 1-14 FM 3-07 - Unity of Effort is fundamental to successfully incorporating all the instruments of power in a collaborative approach to stability operations.</a:t>
            </a:r>
          </a:p>
          <a:p>
            <a:pPr eaLnBrk="1" hangingPunct="1">
              <a:spcBef>
                <a:spcPct val="0"/>
              </a:spcBef>
            </a:pPr>
            <a:endParaRPr lang="en-US" dirty="0" smtClean="0">
              <a:latin typeface="Arial" pitchFamily="34" charset="0"/>
              <a:cs typeface="Arial" pitchFamily="34" charset="0"/>
            </a:endParaRPr>
          </a:p>
          <a:p>
            <a:pPr eaLnBrk="1" hangingPunct="1">
              <a:spcBef>
                <a:spcPct val="0"/>
              </a:spcBef>
            </a:pPr>
            <a:r>
              <a:rPr lang="en-US" b="1" dirty="0" smtClean="0">
                <a:latin typeface="Arial" pitchFamily="34" charset="0"/>
                <a:cs typeface="Arial" pitchFamily="34" charset="0"/>
              </a:rPr>
              <a:t>Transition to the next slide: </a:t>
            </a:r>
            <a:r>
              <a:rPr lang="en-US" dirty="0" smtClean="0">
                <a:latin typeface="Arial" pitchFamily="34" charset="0"/>
                <a:cs typeface="Arial" pitchFamily="34" charset="0"/>
              </a:rPr>
              <a:t>Working down the doctrine hierarchy we will know look at FM 3-07.</a:t>
            </a:r>
          </a:p>
          <a:p>
            <a:pPr eaLnBrk="1" hangingPunct="1">
              <a:spcBef>
                <a:spcPct val="0"/>
              </a:spcBef>
            </a:pPr>
            <a:endParaRPr lang="en-US" dirty="0" smtClean="0">
              <a:latin typeface="Arial" pitchFamily="34" charset="0"/>
              <a:cs typeface="Arial" pitchFamily="34" charset="0"/>
            </a:endParaRPr>
          </a:p>
          <a:p>
            <a:pPr eaLnBrk="1" hangingPunct="1">
              <a:spcBef>
                <a:spcPct val="0"/>
              </a:spcBef>
            </a:pPr>
            <a:r>
              <a:rPr lang="en-US" i="1" dirty="0" smtClean="0">
                <a:latin typeface="Arial" pitchFamily="34" charset="0"/>
                <a:cs typeface="Arial" pitchFamily="34" charset="0"/>
              </a:rPr>
              <a:t> </a:t>
            </a:r>
          </a:p>
          <a:p>
            <a:pPr eaLnBrk="1" hangingPunct="1">
              <a:spcBef>
                <a:spcPct val="0"/>
              </a:spcBef>
            </a:pPr>
            <a:endParaRPr lang="en-US" b="1" dirty="0" smtClean="0">
              <a:latin typeface="Arial" pitchFamily="34" charset="0"/>
              <a:cs typeface="Arial"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p:cNvSpPr>
            <a:spLocks noGrp="1" noRot="1" noChangeAspect="1" noTextEdit="1"/>
          </p:cNvSpPr>
          <p:nvPr>
            <p:ph type="sldImg"/>
          </p:nvPr>
        </p:nvSpPr>
        <p:spPr bwMode="auto">
          <a:noFill/>
          <a:ln>
            <a:solidFill>
              <a:srgbClr val="000000"/>
            </a:solidFill>
            <a:miter lim="800000"/>
            <a:headEnd/>
            <a:tailEnd/>
          </a:ln>
        </p:spPr>
      </p:sp>
      <p:sp>
        <p:nvSpPr>
          <p:cNvPr id="5017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b="1" i="1" smtClean="0">
                <a:latin typeface="Arial" charset="0"/>
              </a:rPr>
              <a:t>Instructor Notes:</a:t>
            </a:r>
          </a:p>
          <a:p>
            <a:pPr eaLnBrk="1" hangingPunct="1">
              <a:spcBef>
                <a:spcPct val="0"/>
              </a:spcBef>
            </a:pPr>
            <a:endParaRPr lang="en-US" b="1" i="1" smtClean="0">
              <a:latin typeface="Arial" charset="0"/>
            </a:endParaRPr>
          </a:p>
          <a:p>
            <a:pPr eaLnBrk="1" hangingPunct="1">
              <a:spcBef>
                <a:spcPct val="0"/>
              </a:spcBef>
            </a:pPr>
            <a:r>
              <a:rPr lang="en-US" b="1" i="1" smtClean="0">
                <a:latin typeface="Arial" charset="0"/>
              </a:rPr>
              <a:t>From the preface of FM 3-07:</a:t>
            </a:r>
            <a:endParaRPr lang="en-US" smtClean="0">
              <a:latin typeface="Arial" charset="0"/>
            </a:endParaRPr>
          </a:p>
          <a:p>
            <a:pPr eaLnBrk="1" hangingPunct="1">
              <a:spcBef>
                <a:spcPct val="0"/>
              </a:spcBef>
            </a:pPr>
            <a:r>
              <a:rPr lang="en-US" smtClean="0">
                <a:latin typeface="Arial" charset="0"/>
              </a:rPr>
              <a:t>“Field Manual (FM) 3-07 is the Army’s keystone doctrinal publication for stability operations. FM  3-07 presents overarching doctrinal guidance and direction for conducting stability operations, setting the foundation for developing other fundamentals and tactics, techniques, and procedures detailed in subordinate field manuals.”</a:t>
            </a:r>
          </a:p>
          <a:p>
            <a:pPr eaLnBrk="1" hangingPunct="1">
              <a:spcBef>
                <a:spcPct val="0"/>
              </a:spcBef>
            </a:pPr>
            <a:endParaRPr lang="en-US" b="1" i="1" smtClean="0">
              <a:latin typeface="Arial" charset="0"/>
            </a:endParaRPr>
          </a:p>
          <a:p>
            <a:pPr eaLnBrk="1" hangingPunct="1">
              <a:spcBef>
                <a:spcPct val="0"/>
              </a:spcBef>
            </a:pPr>
            <a:endParaRPr lang="en-US" smtClean="0"/>
          </a:p>
          <a:p>
            <a:pPr eaLnBrk="1" hangingPunct="1">
              <a:spcBef>
                <a:spcPct val="0"/>
              </a:spcBef>
            </a:pPr>
            <a:r>
              <a:rPr lang="en-US" b="1" smtClean="0"/>
              <a:t>Transition to the next slide</a:t>
            </a:r>
            <a:r>
              <a:rPr lang="en-US" smtClean="0"/>
              <a:t>: Let us talk about Stability Operations as it relates to Full Spectrum Operations.</a:t>
            </a:r>
          </a:p>
        </p:txBody>
      </p:sp>
      <p:sp>
        <p:nvSpPr>
          <p:cNvPr id="399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B030E8CE-FE26-4633-BF01-BB450497F766}" type="slidenum">
              <a:rPr lang="en-US" smtClean="0">
                <a:latin typeface="Arial" charset="0"/>
              </a:rPr>
              <a:pPr fontAlgn="base">
                <a:spcBef>
                  <a:spcPct val="0"/>
                </a:spcBef>
                <a:spcAft>
                  <a:spcPct val="0"/>
                </a:spcAft>
                <a:defRPr/>
              </a:pPr>
              <a:t>5</a:t>
            </a:fld>
            <a:endParaRPr lang="en-US" dirty="0" smtClean="0">
              <a:latin typeface="Arial"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noTextEdit="1"/>
          </p:cNvSpPr>
          <p:nvPr>
            <p:ph type="sldImg"/>
          </p:nvPr>
        </p:nvSpPr>
        <p:spPr bwMode="auto">
          <a:xfrm>
            <a:off x="4733925" y="0"/>
            <a:ext cx="2109788" cy="1582738"/>
          </a:xfrm>
          <a:noFill/>
          <a:ln>
            <a:solidFill>
              <a:srgbClr val="000000"/>
            </a:solidFill>
            <a:miter lim="800000"/>
            <a:headEnd/>
            <a:tailEnd/>
          </a:ln>
        </p:spPr>
      </p:sp>
      <p:sp>
        <p:nvSpPr>
          <p:cNvPr id="55299" name="Notes Placeholder 2"/>
          <p:cNvSpPr>
            <a:spLocks noGrp="1"/>
          </p:cNvSpPr>
          <p:nvPr>
            <p:ph type="body" idx="1"/>
          </p:nvPr>
        </p:nvSpPr>
        <p:spPr bwMode="auto">
          <a:xfrm>
            <a:off x="0" y="757238"/>
            <a:ext cx="6858000" cy="7777162"/>
          </a:xfrm>
          <a:noFill/>
        </p:spPr>
        <p:txBody>
          <a:bodyPr wrap="square" numCol="1" anchor="t" anchorCtr="0" compatLnSpc="1">
            <a:prstTxWarp prst="textNoShape">
              <a:avLst/>
            </a:prstTxWarp>
          </a:bodyPr>
          <a:lstStyle/>
          <a:p>
            <a:pPr eaLnBrk="1" hangingPunct="1">
              <a:spcBef>
                <a:spcPct val="0"/>
              </a:spcBef>
            </a:pPr>
            <a:r>
              <a:rPr lang="en-US" sz="800" b="1" i="1" dirty="0" smtClean="0">
                <a:latin typeface="Arial" charset="0"/>
              </a:rPr>
              <a:t>Instructor Notes:</a:t>
            </a:r>
            <a:r>
              <a:rPr lang="en-US" sz="800" i="1" dirty="0" smtClean="0">
                <a:latin typeface="Arial" charset="0"/>
              </a:rPr>
              <a:t> The purpose of this slide is to introduce the Army’s primary stability tasks which are:</a:t>
            </a:r>
            <a:endParaRPr lang="en-US" sz="800" dirty="0" smtClean="0">
              <a:latin typeface="Arial" charset="0"/>
            </a:endParaRPr>
          </a:p>
          <a:p>
            <a:pPr eaLnBrk="1" hangingPunct="1">
              <a:spcBef>
                <a:spcPct val="0"/>
              </a:spcBef>
              <a:buFontTx/>
              <a:buChar char="•"/>
            </a:pPr>
            <a:r>
              <a:rPr lang="en-US" sz="800" i="1" dirty="0" smtClean="0">
                <a:latin typeface="Arial" charset="0"/>
              </a:rPr>
              <a:t>Civil security,</a:t>
            </a:r>
            <a:endParaRPr lang="en-US" sz="800" dirty="0" smtClean="0">
              <a:latin typeface="Arial" charset="0"/>
            </a:endParaRPr>
          </a:p>
          <a:p>
            <a:pPr eaLnBrk="1" hangingPunct="1">
              <a:spcBef>
                <a:spcPct val="0"/>
              </a:spcBef>
              <a:buFontTx/>
              <a:buChar char="•"/>
            </a:pPr>
            <a:r>
              <a:rPr lang="en-US" sz="800" i="1" dirty="0" smtClean="0">
                <a:latin typeface="Arial" charset="0"/>
              </a:rPr>
              <a:t>Civil control,</a:t>
            </a:r>
            <a:endParaRPr lang="en-US" sz="800" dirty="0" smtClean="0">
              <a:latin typeface="Arial" charset="0"/>
            </a:endParaRPr>
          </a:p>
          <a:p>
            <a:pPr eaLnBrk="1" hangingPunct="1">
              <a:spcBef>
                <a:spcPct val="0"/>
              </a:spcBef>
              <a:buFontTx/>
              <a:buChar char="•"/>
            </a:pPr>
            <a:r>
              <a:rPr lang="en-US" sz="800" i="1" dirty="0" smtClean="0">
                <a:latin typeface="Arial" charset="0"/>
              </a:rPr>
              <a:t>Restore essential services,</a:t>
            </a:r>
            <a:endParaRPr lang="en-US" sz="800" dirty="0" smtClean="0">
              <a:latin typeface="Arial" charset="0"/>
            </a:endParaRPr>
          </a:p>
          <a:p>
            <a:pPr eaLnBrk="1" hangingPunct="1">
              <a:spcBef>
                <a:spcPct val="0"/>
              </a:spcBef>
              <a:buFontTx/>
              <a:buChar char="•"/>
            </a:pPr>
            <a:r>
              <a:rPr lang="en-US" sz="800" i="1" dirty="0" smtClean="0">
                <a:latin typeface="Arial" charset="0"/>
              </a:rPr>
              <a:t>Support to governance, and</a:t>
            </a:r>
            <a:endParaRPr lang="en-US" sz="800" dirty="0" smtClean="0">
              <a:latin typeface="Arial" charset="0"/>
            </a:endParaRPr>
          </a:p>
          <a:p>
            <a:pPr eaLnBrk="1" hangingPunct="1">
              <a:spcBef>
                <a:spcPct val="0"/>
              </a:spcBef>
              <a:buFontTx/>
              <a:buChar char="•"/>
            </a:pPr>
            <a:r>
              <a:rPr lang="en-US" sz="800" i="1" dirty="0" smtClean="0">
                <a:latin typeface="Arial" charset="0"/>
              </a:rPr>
              <a:t>Support to economic and infrastructure development.</a:t>
            </a:r>
            <a:endParaRPr lang="en-US" sz="800" dirty="0" smtClean="0">
              <a:latin typeface="Arial" charset="0"/>
            </a:endParaRPr>
          </a:p>
          <a:p>
            <a:pPr eaLnBrk="1" hangingPunct="1">
              <a:spcBef>
                <a:spcPct val="0"/>
              </a:spcBef>
            </a:pPr>
            <a:r>
              <a:rPr lang="en-US" sz="800" b="1" i="1" dirty="0" smtClean="0">
                <a:latin typeface="Arial" charset="0"/>
              </a:rPr>
              <a:t>From FM 3-0:</a:t>
            </a:r>
            <a:endParaRPr lang="en-US" sz="800" dirty="0" smtClean="0">
              <a:latin typeface="Arial" charset="0"/>
            </a:endParaRPr>
          </a:p>
          <a:p>
            <a:pPr eaLnBrk="1" hangingPunct="1">
              <a:spcBef>
                <a:spcPct val="0"/>
              </a:spcBef>
            </a:pPr>
            <a:r>
              <a:rPr lang="en-US" sz="800" b="1" dirty="0" smtClean="0">
                <a:latin typeface="Arial" charset="0"/>
              </a:rPr>
              <a:t>Primary Stability Tasks</a:t>
            </a:r>
            <a:endParaRPr lang="en-US" sz="800" dirty="0" smtClean="0">
              <a:latin typeface="Arial" charset="0"/>
            </a:endParaRPr>
          </a:p>
          <a:p>
            <a:pPr eaLnBrk="1" hangingPunct="1">
              <a:spcBef>
                <a:spcPct val="0"/>
              </a:spcBef>
            </a:pPr>
            <a:r>
              <a:rPr lang="en-US" sz="800" dirty="0" smtClean="0">
                <a:latin typeface="Arial" charset="0"/>
              </a:rPr>
              <a:t>3-72.  The combination of tasks conducted during stability operations depends on the situation. In some operations, the host nation can meet most or all of the population’s requirements. In those cases, Army forces work with and through host-nation authorities. Commanders use civil affairs activities to mitigate how the military presence affects the populace and vice versa. Conversely, Army forces operating in a failed state may need to support the well-being of the local populace. That situation requires Army forces to work with civilian agencies to restore basic capabilities. Again, civil affairs activities are important in establishing the trust between Army forces and civilian organizations required for effective, working relationships.</a:t>
            </a:r>
          </a:p>
          <a:p>
            <a:pPr eaLnBrk="1" hangingPunct="1">
              <a:spcBef>
                <a:spcPct val="0"/>
              </a:spcBef>
            </a:pPr>
            <a:r>
              <a:rPr lang="en-US" sz="800" dirty="0" smtClean="0">
                <a:latin typeface="Arial" charset="0"/>
              </a:rPr>
              <a:t>3-73.  Stability operations may be necessary to develop host-nation capacities for security and control of security forces, a viable market economy, the rule of law, and an effective government. Army forces develop these capabilities by working with the host nation. The goal is a stable civil situation sustainable by host-nation assets without Army forces. Security, the health of the local economy, and the capability of self-government are related. Without security, the local economy falters. A functioning economy provides employment and reduces the dependence of the population on the military for necessities. Security and economic stability precede an effective and stable government.</a:t>
            </a:r>
          </a:p>
          <a:p>
            <a:pPr eaLnBrk="1" hangingPunct="1">
              <a:spcBef>
                <a:spcPct val="0"/>
              </a:spcBef>
            </a:pPr>
            <a:r>
              <a:rPr lang="en-US" sz="800" dirty="0" smtClean="0">
                <a:latin typeface="Arial" charset="0"/>
              </a:rPr>
              <a:t>3-74.  Stability operations require the absence of major threats to friendly forces and the populace. As offensive operations clear areas of hostile forces, part of the force secures critical infrastructure and populated areas. Establishing civil security and essential services are implied tasks for commanders during any combat operation. Commanders should act to minimize and relieve civilian suffering. However, if a unit is decisively engaged in combat operations, it should not be diverted from its mission to perform stability tasks.</a:t>
            </a:r>
          </a:p>
          <a:p>
            <a:pPr eaLnBrk="1" hangingPunct="1">
              <a:spcBef>
                <a:spcPct val="0"/>
              </a:spcBef>
            </a:pPr>
            <a:r>
              <a:rPr lang="en-US" sz="800" dirty="0" smtClean="0">
                <a:latin typeface="Arial" charset="0"/>
              </a:rPr>
              <a:t>3-75.  Commanders plan to minimize the effects of combat on the populace. They promptly inform their higher headquarters of civilian requirements and conditions that require attention. As civil security is established, the force returns territory to civil authorities’ control when feasible. Transitions to civil authority require coordinating and integrating civilian and military efforts. Unified action is crucial. Properly focused, effectively executed stability tasks prevent population centers from degenerating into civil unrest and becoming recruiting areas for opposition movements or insurgencies.</a:t>
            </a:r>
          </a:p>
          <a:p>
            <a:pPr eaLnBrk="1" hangingPunct="1">
              <a:spcBef>
                <a:spcPct val="0"/>
              </a:spcBef>
            </a:pPr>
            <a:r>
              <a:rPr lang="en-US" sz="800" dirty="0" smtClean="0">
                <a:latin typeface="Arial" charset="0"/>
              </a:rPr>
              <a:t>3-76.  Army forces perform five primary stability tasks. (When revised, FM 3-07 will discuss these tasks in detail.)</a:t>
            </a:r>
          </a:p>
          <a:p>
            <a:pPr eaLnBrk="1" hangingPunct="1">
              <a:spcBef>
                <a:spcPct val="0"/>
              </a:spcBef>
            </a:pPr>
            <a:r>
              <a:rPr lang="en-US" sz="800" b="1" i="1" dirty="0" smtClean="0">
                <a:latin typeface="Arial" charset="0"/>
              </a:rPr>
              <a:t>Civil Security</a:t>
            </a:r>
            <a:endParaRPr lang="en-US" sz="800" dirty="0" smtClean="0">
              <a:latin typeface="Arial" charset="0"/>
            </a:endParaRPr>
          </a:p>
          <a:p>
            <a:pPr eaLnBrk="1" hangingPunct="1">
              <a:spcBef>
                <a:spcPct val="0"/>
              </a:spcBef>
            </a:pPr>
            <a:r>
              <a:rPr lang="en-US" sz="800" dirty="0" smtClean="0">
                <a:latin typeface="Arial" charset="0"/>
              </a:rPr>
              <a:t>3-77.  Civil security involves protecting the populace from external and internal threats. Ideally, Army forces defeat external threats posed by enemy forces that can attack population centers. Simultaneously, they assist host-nation police and security elements as the host nation maintains internal security against terrorists, criminals, and small, hostile groups. In some situations, no adequate host-nation capability for civil security exists. Then, Army forces provide most civil security while developing host-nation capabilities. For the other stability tasks to be effective, civil security is required. As soon the host-nation security forces can safely perform this task, Army forces transition civil security responsibilities to them.</a:t>
            </a:r>
          </a:p>
          <a:p>
            <a:pPr eaLnBrk="1" hangingPunct="1">
              <a:spcBef>
                <a:spcPct val="0"/>
              </a:spcBef>
            </a:pPr>
            <a:r>
              <a:rPr lang="en-US" sz="800" b="1" i="1" dirty="0" smtClean="0">
                <a:latin typeface="Arial" charset="0"/>
              </a:rPr>
              <a:t>Civil Control</a:t>
            </a:r>
            <a:endParaRPr lang="en-US" sz="800" dirty="0" smtClean="0">
              <a:latin typeface="Arial" charset="0"/>
            </a:endParaRPr>
          </a:p>
          <a:p>
            <a:pPr eaLnBrk="1" hangingPunct="1">
              <a:spcBef>
                <a:spcPct val="0"/>
              </a:spcBef>
            </a:pPr>
            <a:r>
              <a:rPr lang="en-US" sz="800" dirty="0" smtClean="0">
                <a:latin typeface="Arial" charset="0"/>
              </a:rPr>
              <a:t>3-78.  Civil control regulates selected behavior and activities of individuals and groups. This control reduces risk to individuals or groups and promotes security. Civil control channels the populace’s activities to allow provision of security and essential services while coexisting with a military force conducting operations. A curfew is an example of civil control.</a:t>
            </a:r>
          </a:p>
          <a:p>
            <a:pPr eaLnBrk="1" hangingPunct="1">
              <a:spcBef>
                <a:spcPct val="0"/>
              </a:spcBef>
            </a:pPr>
            <a:r>
              <a:rPr lang="en-US" sz="800" b="1" i="1" dirty="0" smtClean="0">
                <a:latin typeface="Arial" charset="0"/>
              </a:rPr>
              <a:t>Restore Essential Services</a:t>
            </a:r>
            <a:endParaRPr lang="en-US" sz="800" dirty="0" smtClean="0">
              <a:latin typeface="Arial" charset="0"/>
            </a:endParaRPr>
          </a:p>
          <a:p>
            <a:pPr eaLnBrk="1" hangingPunct="1">
              <a:spcBef>
                <a:spcPct val="0"/>
              </a:spcBef>
            </a:pPr>
            <a:r>
              <a:rPr lang="en-US" sz="800" dirty="0" smtClean="0">
                <a:latin typeface="Arial" charset="0"/>
              </a:rPr>
              <a:t>3-79.  Army forces establish or restore the most basic services and protect them until a civil authority or the host nation can provide them. Normally, Army forces support civilian and host-nation agencies. When the host nation cannot perform its role, Army forces may provide the basics directly. Essential services include the following:</a:t>
            </a:r>
          </a:p>
          <a:p>
            <a:pPr marL="338138" lvl="1" indent="-225425" eaLnBrk="1" hangingPunct="1">
              <a:spcBef>
                <a:spcPct val="0"/>
              </a:spcBef>
              <a:buFontTx/>
              <a:buChar char="•"/>
            </a:pPr>
            <a:r>
              <a:rPr lang="en-US" sz="800" dirty="0" smtClean="0">
                <a:latin typeface="Arial" charset="0"/>
              </a:rPr>
              <a:t>Providing emergency medical care and rescue.</a:t>
            </a:r>
          </a:p>
          <a:p>
            <a:pPr marL="338138" lvl="1" indent="-225425" eaLnBrk="1" hangingPunct="1">
              <a:spcBef>
                <a:spcPct val="0"/>
              </a:spcBef>
              <a:buFontTx/>
              <a:buChar char="•"/>
            </a:pPr>
            <a:r>
              <a:rPr lang="en-US" sz="800" dirty="0" smtClean="0">
                <a:latin typeface="Arial" charset="0"/>
              </a:rPr>
              <a:t>Preventing epidemic disease.</a:t>
            </a:r>
          </a:p>
          <a:p>
            <a:pPr marL="338138" lvl="1" indent="-225425" eaLnBrk="1" hangingPunct="1">
              <a:spcBef>
                <a:spcPct val="0"/>
              </a:spcBef>
              <a:buFontTx/>
              <a:buChar char="•"/>
            </a:pPr>
            <a:r>
              <a:rPr lang="en-US" sz="800" dirty="0" smtClean="0">
                <a:latin typeface="Arial" charset="0"/>
              </a:rPr>
              <a:t>Providing food and water.</a:t>
            </a:r>
          </a:p>
          <a:p>
            <a:pPr marL="338138" lvl="1" indent="-225425" eaLnBrk="1" hangingPunct="1">
              <a:spcBef>
                <a:spcPct val="0"/>
              </a:spcBef>
              <a:buFontTx/>
              <a:buChar char="•"/>
            </a:pPr>
            <a:r>
              <a:rPr lang="en-US" sz="800" dirty="0" smtClean="0">
                <a:latin typeface="Arial" charset="0"/>
              </a:rPr>
              <a:t>Providing emergency shelter.</a:t>
            </a:r>
          </a:p>
          <a:p>
            <a:pPr marL="338138" lvl="1" indent="-225425" eaLnBrk="1" hangingPunct="1">
              <a:spcBef>
                <a:spcPct val="0"/>
              </a:spcBef>
              <a:buFontTx/>
              <a:buChar char="•"/>
            </a:pPr>
            <a:r>
              <a:rPr lang="en-US" sz="800" dirty="0" smtClean="0">
                <a:latin typeface="Arial" charset="0"/>
              </a:rPr>
              <a:t>Providing basic sanitation (sewage and garbage disposal).</a:t>
            </a:r>
          </a:p>
          <a:p>
            <a:pPr eaLnBrk="1" hangingPunct="1">
              <a:spcBef>
                <a:spcPct val="0"/>
              </a:spcBef>
            </a:pPr>
            <a:r>
              <a:rPr lang="en-US" sz="800" b="1" i="1" dirty="0" smtClean="0">
                <a:latin typeface="Arial" charset="0"/>
              </a:rPr>
              <a:t>Support to Governance</a:t>
            </a:r>
            <a:endParaRPr lang="en-US" sz="800" dirty="0" smtClean="0">
              <a:latin typeface="Arial" charset="0"/>
            </a:endParaRPr>
          </a:p>
          <a:p>
            <a:pPr eaLnBrk="1" hangingPunct="1">
              <a:spcBef>
                <a:spcPct val="0"/>
              </a:spcBef>
            </a:pPr>
            <a:r>
              <a:rPr lang="en-US" sz="800" dirty="0" smtClean="0">
                <a:latin typeface="Arial" charset="0"/>
              </a:rPr>
              <a:t>3-80.  Stability operations establish conditions that enable actions by civilian and host-nation agencies to succeed. By establishing security and control, stability operations provide a foundation for transitioning authority to civilian agencies and eventually to the host nation. Once this transition is complete, commanders focus on transferring control to a legitimate civil authority according to the desired end state. Support to governance includes the following:</a:t>
            </a:r>
          </a:p>
          <a:p>
            <a:pPr marL="338138" lvl="1" indent="-225425" eaLnBrk="1" hangingPunct="1">
              <a:spcBef>
                <a:spcPct val="0"/>
              </a:spcBef>
              <a:buFontTx/>
              <a:buChar char="•"/>
            </a:pPr>
            <a:r>
              <a:rPr lang="en-US" sz="800" dirty="0" smtClean="0">
                <a:latin typeface="Arial" charset="0"/>
              </a:rPr>
              <a:t>Developing and supporting host-nation control of public activities, the rule of law, and civil administration.</a:t>
            </a:r>
          </a:p>
          <a:p>
            <a:pPr marL="338138" lvl="1" indent="-225425" eaLnBrk="1" hangingPunct="1">
              <a:spcBef>
                <a:spcPct val="0"/>
              </a:spcBef>
              <a:buFontTx/>
              <a:buChar char="•"/>
            </a:pPr>
            <a:r>
              <a:rPr lang="en-US" sz="800" dirty="0" smtClean="0">
                <a:latin typeface="Arial" charset="0"/>
              </a:rPr>
              <a:t>Maintaining security, control, and essential services through host-nation agencies. This includes training and equipping host-nation security forces and police.</a:t>
            </a:r>
          </a:p>
          <a:p>
            <a:pPr marL="338138" lvl="1" indent="-225425" eaLnBrk="1" hangingPunct="1">
              <a:spcBef>
                <a:spcPct val="0"/>
              </a:spcBef>
              <a:buFontTx/>
              <a:buChar char="•"/>
            </a:pPr>
            <a:r>
              <a:rPr lang="en-US" sz="800" dirty="0" smtClean="0">
                <a:latin typeface="Arial" charset="0"/>
              </a:rPr>
              <a:t>Supporting host-nation efforts to normalize the succession of power (elections and appointment of officials).</a:t>
            </a:r>
          </a:p>
          <a:p>
            <a:pPr eaLnBrk="1" hangingPunct="1">
              <a:spcBef>
                <a:spcPct val="0"/>
              </a:spcBef>
            </a:pPr>
            <a:r>
              <a:rPr lang="en-US" sz="800" b="1" i="1" dirty="0" smtClean="0">
                <a:latin typeface="Arial" charset="0"/>
              </a:rPr>
              <a:t>Support to Economic and Infrastructure Development</a:t>
            </a:r>
            <a:endParaRPr lang="en-US" sz="800" dirty="0" smtClean="0">
              <a:latin typeface="Arial" charset="0"/>
            </a:endParaRPr>
          </a:p>
          <a:p>
            <a:pPr eaLnBrk="1" hangingPunct="1">
              <a:spcBef>
                <a:spcPct val="0"/>
              </a:spcBef>
            </a:pPr>
            <a:r>
              <a:rPr lang="en-US" sz="800" dirty="0" smtClean="0">
                <a:latin typeface="Arial" charset="0"/>
              </a:rPr>
              <a:t>3-81. Support to economic and infrastructure development helps a host nation develop capability and capacity in these areas. It may involve direct and indirect military assistance to local, regional, and national entities.</a:t>
            </a:r>
          </a:p>
          <a:p>
            <a:pPr eaLnBrk="1" hangingPunct="1">
              <a:spcBef>
                <a:spcPct val="0"/>
              </a:spcBef>
            </a:pPr>
            <a:r>
              <a:rPr lang="en-US" sz="800" dirty="0" smtClean="0">
                <a:latin typeface="Arial" charset="0"/>
              </a:rPr>
              <a:t> </a:t>
            </a:r>
          </a:p>
          <a:p>
            <a:pPr eaLnBrk="1" hangingPunct="1">
              <a:spcBef>
                <a:spcPct val="0"/>
              </a:spcBef>
            </a:pPr>
            <a:r>
              <a:rPr lang="en-US" sz="800" b="1" i="1" dirty="0" smtClean="0">
                <a:latin typeface="Arial" charset="0"/>
              </a:rPr>
              <a:t>Transition to next slide</a:t>
            </a:r>
            <a:r>
              <a:rPr lang="en-US" sz="800" i="1" dirty="0" smtClean="0">
                <a:latin typeface="Arial" charset="0"/>
              </a:rPr>
              <a:t>–The Interagency Link.</a:t>
            </a:r>
            <a:endParaRPr lang="en-US" sz="800" dirty="0" smtClean="0">
              <a:latin typeface="Arial" charset="0"/>
            </a:endParaRPr>
          </a:p>
          <a:p>
            <a:pPr eaLnBrk="1" hangingPunct="1">
              <a:spcBef>
                <a:spcPct val="0"/>
              </a:spcBef>
            </a:pPr>
            <a:endParaRPr lang="en-US" sz="800" b="1" dirty="0" smtClean="0">
              <a:latin typeface="Arial" charset="0"/>
            </a:endParaRPr>
          </a:p>
        </p:txBody>
      </p:sp>
      <p:sp>
        <p:nvSpPr>
          <p:cNvPr id="41988"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4B22C76D-977D-46A2-9F75-A5B280C44A34}" type="slidenum">
              <a:rPr lang="en-US" smtClean="0"/>
              <a:pPr fontAlgn="base">
                <a:spcBef>
                  <a:spcPct val="0"/>
                </a:spcBef>
                <a:spcAft>
                  <a:spcPct val="0"/>
                </a:spcAft>
                <a:defRPr/>
              </a:pPr>
              <a:t>6</a:t>
            </a:fld>
            <a:endParaRPr lang="en-US" dirty="0"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p:cNvSpPr>
            <a:spLocks noGrp="1" noRot="1" noChangeAspect="1" noTextEdit="1"/>
          </p:cNvSpPr>
          <p:nvPr>
            <p:ph type="sldImg"/>
          </p:nvPr>
        </p:nvSpPr>
        <p:spPr bwMode="auto">
          <a:noFill/>
          <a:ln>
            <a:solidFill>
              <a:srgbClr val="000000"/>
            </a:solidFill>
            <a:miter lim="800000"/>
            <a:headEnd/>
            <a:tailEnd/>
          </a:ln>
        </p:spPr>
      </p:sp>
      <p:sp>
        <p:nvSpPr>
          <p:cNvPr id="56323" name="Notes Placeholder 2"/>
          <p:cNvSpPr>
            <a:spLocks noGrp="1"/>
          </p:cNvSpPr>
          <p:nvPr>
            <p:ph type="body" idx="1"/>
          </p:nvPr>
        </p:nvSpPr>
        <p:spPr bwMode="auto">
          <a:xfrm>
            <a:off x="693738" y="4346575"/>
            <a:ext cx="5486400" cy="4114800"/>
          </a:xfrm>
          <a:noFill/>
        </p:spPr>
        <p:txBody>
          <a:bodyPr wrap="square" numCol="1" anchor="t" anchorCtr="0" compatLnSpc="1">
            <a:prstTxWarp prst="textNoShape">
              <a:avLst/>
            </a:prstTxWarp>
            <a:normAutofit/>
          </a:bodyPr>
          <a:lstStyle/>
          <a:p>
            <a:pPr eaLnBrk="1" hangingPunct="1">
              <a:spcBef>
                <a:spcPct val="0"/>
              </a:spcBef>
            </a:pPr>
            <a:r>
              <a:rPr lang="en-US" sz="1100" b="1" i="1" dirty="0" smtClean="0">
                <a:latin typeface="Arial" pitchFamily="34" charset="0"/>
                <a:cs typeface="Arial" pitchFamily="34" charset="0"/>
              </a:rPr>
              <a:t>Instructor Notes:</a:t>
            </a:r>
            <a:r>
              <a:rPr lang="en-US" sz="1100" i="1" dirty="0" smtClean="0">
                <a:latin typeface="Arial" pitchFamily="34" charset="0"/>
                <a:cs typeface="Arial" pitchFamily="34" charset="0"/>
              </a:rPr>
              <a:t> The purpose of this slide is to emphasize the deliberate linkage between DOS technical sectors and the </a:t>
            </a:r>
            <a:r>
              <a:rPr lang="en-US" sz="1100" i="1" dirty="0" err="1" smtClean="0">
                <a:latin typeface="Arial" pitchFamily="34" charset="0"/>
                <a:cs typeface="Arial" pitchFamily="34" charset="0"/>
              </a:rPr>
              <a:t>DoD’s</a:t>
            </a:r>
            <a:r>
              <a:rPr lang="en-US" sz="1100" i="1" dirty="0" smtClean="0">
                <a:latin typeface="Arial" pitchFamily="34" charset="0"/>
                <a:cs typeface="Arial" pitchFamily="34" charset="0"/>
              </a:rPr>
              <a:t> stability tasks.</a:t>
            </a:r>
            <a:endParaRPr lang="en-US" sz="1100" dirty="0" smtClean="0">
              <a:latin typeface="Arial" pitchFamily="34" charset="0"/>
              <a:cs typeface="Arial" pitchFamily="34" charset="0"/>
            </a:endParaRPr>
          </a:p>
          <a:p>
            <a:pPr eaLnBrk="1" hangingPunct="1">
              <a:spcBef>
                <a:spcPct val="0"/>
              </a:spcBef>
            </a:pPr>
            <a:endParaRPr lang="en-US" sz="1100" i="1" dirty="0" smtClean="0">
              <a:latin typeface="Arial" pitchFamily="34" charset="0"/>
              <a:cs typeface="Arial" pitchFamily="34" charset="0"/>
            </a:endParaRPr>
          </a:p>
          <a:p>
            <a:endParaRPr lang="en-US" sz="1100" b="1" dirty="0" smtClean="0">
              <a:latin typeface="Arial" pitchFamily="34" charset="0"/>
              <a:cs typeface="Arial" pitchFamily="34" charset="0"/>
            </a:endParaRPr>
          </a:p>
          <a:p>
            <a:r>
              <a:rPr lang="en-US" sz="1100" b="1" dirty="0" smtClean="0">
                <a:latin typeface="Arial" pitchFamily="34" charset="0"/>
                <a:cs typeface="Arial" pitchFamily="34" charset="0"/>
              </a:rPr>
              <a:t>3-88. </a:t>
            </a:r>
            <a:r>
              <a:rPr lang="en-US" sz="1100" b="1" i="1" dirty="0" smtClean="0">
                <a:latin typeface="Arial" pitchFamily="34" charset="0"/>
                <a:cs typeface="Arial" pitchFamily="34" charset="0"/>
              </a:rPr>
              <a:t>The stability tasks are linked to the Department of State post-conflict reconstruction and stabilization technical sectors</a:t>
            </a:r>
            <a:r>
              <a:rPr lang="en-US" sz="1100" i="1" dirty="0" smtClean="0">
                <a:latin typeface="Arial" pitchFamily="34" charset="0"/>
                <a:cs typeface="Arial" pitchFamily="34" charset="0"/>
              </a:rPr>
              <a:t>. </a:t>
            </a:r>
            <a:r>
              <a:rPr lang="en-US" sz="1100" dirty="0" smtClean="0">
                <a:latin typeface="Arial" pitchFamily="34" charset="0"/>
                <a:cs typeface="Arial" pitchFamily="34" charset="0"/>
              </a:rPr>
              <a:t>Normally Army forces act in support of host-nation and other civilian agencies. However, when the host nation cannot provide basic government  functions, Army forces may be required to do so directly. The Department of State organizes conditions related to post-conflict stability into five sectors.  Army stability tasks support these sectors.</a:t>
            </a:r>
          </a:p>
          <a:p>
            <a:endParaRPr lang="en-US" sz="1100" dirty="0" smtClean="0">
              <a:latin typeface="Arial" pitchFamily="34" charset="0"/>
              <a:cs typeface="Arial" pitchFamily="34" charset="0"/>
            </a:endParaRPr>
          </a:p>
          <a:p>
            <a:r>
              <a:rPr lang="en-US" sz="1100" dirty="0" smtClean="0">
                <a:latin typeface="Arial" pitchFamily="34" charset="0"/>
                <a:cs typeface="Arial" pitchFamily="34" charset="0"/>
              </a:rPr>
              <a:t>Transition: Now let us look at the planning for Stability Operations.</a:t>
            </a:r>
          </a:p>
          <a:p>
            <a:pPr eaLnBrk="1" hangingPunct="1">
              <a:spcBef>
                <a:spcPct val="0"/>
              </a:spcBef>
            </a:pPr>
            <a:endParaRPr lang="en-US" sz="1100" i="1" dirty="0" smtClean="0">
              <a:latin typeface="Arial" pitchFamily="34" charset="0"/>
              <a:cs typeface="Arial" pitchFamily="34" charset="0"/>
            </a:endParaRPr>
          </a:p>
        </p:txBody>
      </p:sp>
      <p:sp>
        <p:nvSpPr>
          <p:cNvPr id="43012"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9461FDFF-D260-4BE4-8A7D-715EDF99105C}" type="slidenum">
              <a:rPr lang="en-US" smtClean="0">
                <a:latin typeface="Arial" charset="0"/>
              </a:rPr>
              <a:pPr fontAlgn="base">
                <a:spcBef>
                  <a:spcPct val="0"/>
                </a:spcBef>
                <a:spcAft>
                  <a:spcPct val="0"/>
                </a:spcAft>
                <a:defRPr/>
              </a:pPr>
              <a:t>7</a:t>
            </a:fld>
            <a:endParaRPr lang="en-US" dirty="0" smtClean="0">
              <a:latin typeface="Arial"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Image Placeholder 1"/>
          <p:cNvSpPr>
            <a:spLocks noGrp="1" noRot="1" noChangeAspect="1" noTextEdit="1"/>
          </p:cNvSpPr>
          <p:nvPr>
            <p:ph type="sldImg"/>
          </p:nvPr>
        </p:nvSpPr>
        <p:spPr bwMode="auto">
          <a:noFill/>
          <a:ln>
            <a:solidFill>
              <a:srgbClr val="000000"/>
            </a:solidFill>
            <a:miter lim="800000"/>
            <a:headEnd/>
            <a:tailEnd/>
          </a:ln>
        </p:spPr>
      </p:sp>
      <p:sp>
        <p:nvSpPr>
          <p:cNvPr id="3" name="Notes Placeholder 2"/>
          <p:cNvSpPr>
            <a:spLocks noGrp="1"/>
          </p:cNvSpPr>
          <p:nvPr>
            <p:ph type="body" idx="1"/>
          </p:nvPr>
        </p:nvSpPr>
        <p:spPr/>
        <p:txBody>
          <a:bodyPr>
            <a:normAutofit fontScale="92500" lnSpcReduction="10000"/>
          </a:bodyPr>
          <a:lstStyle/>
          <a:p>
            <a:pPr>
              <a:defRPr/>
            </a:pPr>
            <a:r>
              <a:rPr lang="en-US" b="1" i="1" dirty="0" smtClean="0">
                <a:latin typeface="Arial" pitchFamily="34" charset="0"/>
                <a:cs typeface="Arial" pitchFamily="34" charset="0"/>
              </a:rPr>
              <a:t>Instructor Notes:</a:t>
            </a:r>
            <a:r>
              <a:rPr lang="en-US" dirty="0" smtClean="0">
                <a:latin typeface="Arial" pitchFamily="34" charset="0"/>
                <a:cs typeface="Arial" pitchFamily="34" charset="0"/>
              </a:rPr>
              <a:t> the purpose of this slide is to show students a technique on how to conduct COG analysis. This TTP was developed by Dr. Jack D. Kem. Some students may have been exposed to this during DJIMO lessons.</a:t>
            </a:r>
          </a:p>
          <a:p>
            <a:pPr>
              <a:defRPr/>
            </a:pPr>
            <a:endParaRPr lang="en-US" dirty="0" smtClean="0">
              <a:latin typeface="Arial" pitchFamily="34" charset="0"/>
              <a:cs typeface="Arial" pitchFamily="34" charset="0"/>
            </a:endParaRPr>
          </a:p>
          <a:p>
            <a:pPr>
              <a:defRPr/>
            </a:pPr>
            <a:r>
              <a:rPr lang="en-US" dirty="0" smtClean="0">
                <a:latin typeface="Arial" pitchFamily="34" charset="0"/>
                <a:cs typeface="Arial" pitchFamily="34" charset="0"/>
              </a:rPr>
              <a:t>Exerts from FM 3-0, C1</a:t>
            </a:r>
          </a:p>
          <a:p>
            <a:pPr>
              <a:defRPr/>
            </a:pPr>
            <a:endParaRPr lang="en-US" dirty="0" smtClean="0">
              <a:latin typeface="Arial" pitchFamily="34" charset="0"/>
              <a:cs typeface="Arial" pitchFamily="34" charset="0"/>
            </a:endParaRPr>
          </a:p>
          <a:p>
            <a:pPr>
              <a:defRPr/>
            </a:pPr>
            <a:r>
              <a:rPr lang="en-US" dirty="0" smtClean="0">
                <a:latin typeface="Arial" pitchFamily="34" charset="0"/>
                <a:cs typeface="Arial" pitchFamily="34" charset="0"/>
              </a:rPr>
              <a:t>Para graph 7-30 – A Center of gravity is the source of power that provides moral or physical strength, freedom of action, or will to act</a:t>
            </a:r>
          </a:p>
          <a:p>
            <a:pPr>
              <a:defRPr/>
            </a:pPr>
            <a:endParaRPr lang="en-US" dirty="0" smtClean="0">
              <a:latin typeface="Arial" pitchFamily="34" charset="0"/>
              <a:cs typeface="Arial" pitchFamily="34" charset="0"/>
            </a:endParaRPr>
          </a:p>
          <a:p>
            <a:pPr>
              <a:defRPr/>
            </a:pPr>
            <a:r>
              <a:rPr lang="en-US" dirty="0" smtClean="0">
                <a:latin typeface="Arial" pitchFamily="34" charset="0"/>
                <a:cs typeface="Arial" pitchFamily="34" charset="0"/>
              </a:rPr>
              <a:t>Paragraph 7-31 – Understanding the center of gravity has evolved beyond the term’s preindustrial definition. Centers of gravity are now part of a more complex perspective of the operational environment. Today they are not limited military forces and can be either physical or moral…. In contrast, moral centers of gravity are intangible and complex. Dynamic and related to human factors, they can include a charismatic leader, powerful ruling elite, religious tradition, tribal influence, or strong-willed populace. Military means alone usually prove ineffective when targeting moral centers of gravity. Eliminating them requires the collective, integrated efforts of all instruments of national power.</a:t>
            </a:r>
          </a:p>
          <a:p>
            <a:pPr>
              <a:defRPr/>
            </a:pPr>
            <a:endParaRPr lang="en-US" dirty="0" smtClean="0">
              <a:latin typeface="Arial" pitchFamily="34" charset="0"/>
              <a:cs typeface="Arial" pitchFamily="34" charset="0"/>
            </a:endParaRPr>
          </a:p>
          <a:p>
            <a:pPr>
              <a:defRPr/>
            </a:pPr>
            <a:r>
              <a:rPr lang="en-US" dirty="0" smtClean="0">
                <a:latin typeface="Arial" pitchFamily="34" charset="0"/>
                <a:cs typeface="Arial" pitchFamily="34" charset="0"/>
              </a:rPr>
              <a:t>Paragraph 7-32 Centers of gravity analysis is through and detailed. Faulty conclusions drawn from hasty or abbreviated analyses can adversely affect operations, waste critical resources and incur undue risk.</a:t>
            </a:r>
          </a:p>
          <a:p>
            <a:pPr>
              <a:defRPr/>
            </a:pPr>
            <a:endParaRPr lang="en-US" dirty="0">
              <a:latin typeface="Arial" pitchFamily="34" charset="0"/>
              <a:cs typeface="Arial" pitchFamily="34" charset="0"/>
            </a:endParaRPr>
          </a:p>
        </p:txBody>
      </p:sp>
      <p:sp>
        <p:nvSpPr>
          <p:cNvPr id="4" name="Slide Number Placeholder 3"/>
          <p:cNvSpPr>
            <a:spLocks noGrp="1"/>
          </p:cNvSpPr>
          <p:nvPr>
            <p:ph type="sldNum" sz="quarter" idx="5"/>
          </p:nvPr>
        </p:nvSpPr>
        <p:spPr/>
        <p:txBody>
          <a:bodyPr/>
          <a:lstStyle/>
          <a:p>
            <a:pPr>
              <a:defRPr/>
            </a:pPr>
            <a:fld id="{E8E012B1-F5CE-4BB0-97F1-1CDF920B999F}" type="slidenum">
              <a:rPr lang="en-US" smtClean="0"/>
              <a:pPr>
                <a:defRPr/>
              </a:pPr>
              <a:t>8</a:t>
            </a:fld>
            <a:endParaRPr 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7"/>
          <p:cNvSpPr>
            <a:spLocks noGrp="1" noChangeArrowheads="1"/>
          </p:cNvSpPr>
          <p:nvPr>
            <p:ph type="sldNum" sz="quarter" idx="5"/>
          </p:nvPr>
        </p:nvSpPr>
        <p:spPr/>
        <p:txBody>
          <a:bodyPr/>
          <a:lstStyle/>
          <a:p>
            <a:pPr>
              <a:defRPr/>
            </a:pPr>
            <a:fld id="{D290BA87-D1F2-4708-9D28-4AC15042CF9F}" type="slidenum">
              <a:rPr lang="en-US" smtClean="0"/>
              <a:pPr>
                <a:defRPr/>
              </a:pPr>
              <a:t>9</a:t>
            </a:fld>
            <a:endParaRPr lang="en-US" dirty="0" smtClean="0"/>
          </a:p>
        </p:txBody>
      </p:sp>
      <p:sp>
        <p:nvSpPr>
          <p:cNvPr id="62467" name="Rectangle 2"/>
          <p:cNvSpPr>
            <a:spLocks noGrp="1" noRot="1" noChangeAspect="1" noChangeArrowheads="1" noTextEdit="1"/>
          </p:cNvSpPr>
          <p:nvPr>
            <p:ph type="sldImg"/>
          </p:nvPr>
        </p:nvSpPr>
        <p:spPr bwMode="auto">
          <a:xfrm>
            <a:off x="1657350" y="269875"/>
            <a:ext cx="3527425" cy="2644775"/>
          </a:xfrm>
          <a:noFill/>
          <a:ln>
            <a:solidFill>
              <a:srgbClr val="000000"/>
            </a:solidFill>
            <a:miter lim="800000"/>
            <a:headEnd/>
            <a:tailEnd/>
          </a:ln>
        </p:spPr>
      </p:sp>
      <p:sp>
        <p:nvSpPr>
          <p:cNvPr id="98308" name="Rectangle 3"/>
          <p:cNvSpPr>
            <a:spLocks noGrp="1" noChangeArrowheads="1"/>
          </p:cNvSpPr>
          <p:nvPr>
            <p:ph type="body" idx="1"/>
          </p:nvPr>
        </p:nvSpPr>
        <p:spPr>
          <a:xfrm>
            <a:off x="303213" y="3048000"/>
            <a:ext cx="6245225" cy="5862638"/>
          </a:xfrm>
          <a:ln/>
        </p:spPr>
        <p:txBody>
          <a:bodyPr>
            <a:normAutofit/>
          </a:bodyPr>
          <a:lstStyle/>
          <a:p>
            <a:pPr eaLnBrk="1" hangingPunct="1">
              <a:defRPr/>
            </a:pPr>
            <a:r>
              <a:rPr lang="en-US" sz="1100" b="1" dirty="0" smtClean="0">
                <a:latin typeface="Arial" pitchFamily="34" charset="0"/>
                <a:cs typeface="Arial" pitchFamily="34" charset="0"/>
              </a:rPr>
              <a:t>Key Points:</a:t>
            </a:r>
            <a:endParaRPr lang="en-US" sz="1100" dirty="0" smtClean="0">
              <a:latin typeface="Arial" pitchFamily="34" charset="0"/>
              <a:cs typeface="Arial" pitchFamily="34" charset="0"/>
            </a:endParaRPr>
          </a:p>
          <a:p>
            <a:pPr eaLnBrk="1" hangingPunct="1">
              <a:defRPr/>
            </a:pPr>
            <a:r>
              <a:rPr lang="en-US" sz="1100" dirty="0" smtClean="0">
                <a:latin typeface="Arial" pitchFamily="34" charset="0"/>
                <a:cs typeface="Arial" pitchFamily="34" charset="0"/>
              </a:rPr>
              <a:t>A stability mechanism is the primary method through which friendly forces focus efforts to attain conditions that support establishing a lasting, stable peace.</a:t>
            </a:r>
          </a:p>
          <a:p>
            <a:pPr eaLnBrk="1" hangingPunct="1">
              <a:defRPr/>
            </a:pPr>
            <a:r>
              <a:rPr lang="en-US" sz="1100" dirty="0" smtClean="0">
                <a:latin typeface="Arial" pitchFamily="34" charset="0"/>
                <a:cs typeface="Arial" pitchFamily="34" charset="0"/>
              </a:rPr>
              <a:t>Commanders use stability mechanisms to visualize how to employ the stability element of full spectrum operations.</a:t>
            </a:r>
          </a:p>
          <a:p>
            <a:pPr eaLnBrk="1" hangingPunct="1">
              <a:defRPr/>
            </a:pPr>
            <a:r>
              <a:rPr lang="en-US" sz="1100" dirty="0" smtClean="0">
                <a:latin typeface="Arial" pitchFamily="34" charset="0"/>
                <a:cs typeface="Arial" pitchFamily="34" charset="0"/>
              </a:rPr>
              <a:t>As with defeat mechanisms, combinations of stability mechanisms produce complementary and reinforcing effects that accomplish the mission more effectively and efficiently than single mechanisms do alone.</a:t>
            </a:r>
          </a:p>
          <a:p>
            <a:pPr marL="334452" indent="-216687" eaLnBrk="1" hangingPunct="1">
              <a:buFont typeface="Arial" pitchFamily="34" charset="0"/>
              <a:buChar char="•"/>
              <a:defRPr/>
            </a:pPr>
            <a:r>
              <a:rPr lang="en-US" sz="1100" b="1" dirty="0" smtClean="0">
                <a:latin typeface="Arial" pitchFamily="34" charset="0"/>
                <a:cs typeface="Arial" pitchFamily="34" charset="0"/>
              </a:rPr>
              <a:t>Compel</a:t>
            </a:r>
            <a:r>
              <a:rPr lang="en-US" sz="1100" dirty="0" smtClean="0">
                <a:latin typeface="Arial" pitchFamily="34" charset="0"/>
                <a:cs typeface="Arial" pitchFamily="34" charset="0"/>
              </a:rPr>
              <a:t> means to use, or threaten to use, lethal force to establish control and dominance, affect behavioral change, or enforce compliance with mandates, agreements, or civil authority.</a:t>
            </a:r>
          </a:p>
          <a:p>
            <a:pPr marL="334452" indent="-216687" eaLnBrk="1" hangingPunct="1">
              <a:buFont typeface="Arial" pitchFamily="34" charset="0"/>
              <a:buChar char="•"/>
              <a:defRPr/>
            </a:pPr>
            <a:r>
              <a:rPr lang="en-US" sz="1100" b="1" dirty="0" smtClean="0">
                <a:latin typeface="Arial" pitchFamily="34" charset="0"/>
                <a:cs typeface="Arial" pitchFamily="34" charset="0"/>
              </a:rPr>
              <a:t>Contro</a:t>
            </a:r>
            <a:r>
              <a:rPr lang="en-US" sz="1100" dirty="0" smtClean="0">
                <a:latin typeface="Arial" pitchFamily="34" charset="0"/>
                <a:cs typeface="Arial" pitchFamily="34" charset="0"/>
              </a:rPr>
              <a:t>l means to impose civil order.  Control also includes activities related to disarmament, demobilization, and reintegration, as well as security sector reform.</a:t>
            </a:r>
          </a:p>
          <a:p>
            <a:pPr marL="334452" indent="-216687" eaLnBrk="1" hangingPunct="1">
              <a:buFont typeface="Arial" pitchFamily="34" charset="0"/>
              <a:buChar char="•"/>
              <a:defRPr/>
            </a:pPr>
            <a:r>
              <a:rPr lang="en-US" sz="1100" b="1" dirty="0" smtClean="0">
                <a:latin typeface="Arial" pitchFamily="34" charset="0"/>
                <a:cs typeface="Arial" pitchFamily="34" charset="0"/>
              </a:rPr>
              <a:t>Influence</a:t>
            </a:r>
            <a:r>
              <a:rPr lang="en-US" sz="1100" dirty="0" smtClean="0">
                <a:latin typeface="Arial" pitchFamily="34" charset="0"/>
                <a:cs typeface="Arial" pitchFamily="34" charset="0"/>
              </a:rPr>
              <a:t> means to impose the will of friendly forces on the situation through information engagement, presence, and conduct.  Developing legitimacy requires time, patience, and coordinated, cooperative efforts across the operational area.</a:t>
            </a:r>
          </a:p>
          <a:p>
            <a:pPr marL="334452" indent="-216687" eaLnBrk="1" hangingPunct="1">
              <a:buFont typeface="Arial" pitchFamily="34" charset="0"/>
              <a:buChar char="•"/>
              <a:defRPr/>
            </a:pPr>
            <a:r>
              <a:rPr lang="en-US" sz="1100" b="1" dirty="0" smtClean="0">
                <a:latin typeface="Arial" pitchFamily="34" charset="0"/>
                <a:cs typeface="Arial" pitchFamily="34" charset="0"/>
              </a:rPr>
              <a:t>Support</a:t>
            </a:r>
            <a:r>
              <a:rPr lang="en-US" sz="1100" dirty="0" smtClean="0">
                <a:latin typeface="Arial" pitchFamily="34" charset="0"/>
                <a:cs typeface="Arial" pitchFamily="34" charset="0"/>
              </a:rPr>
              <a:t> means to establish, reinforce, or set the conditions necessary for the other instruments of national power to function effectively.  This commitment may involve establishing or reestablishing the institutions required for normal life.  These typically include a legitimate civil authority, market economy, and criminal justice system supported by government institutions for health, education, and civil service.</a:t>
            </a:r>
          </a:p>
          <a:p>
            <a:pPr eaLnBrk="1" hangingPunct="1">
              <a:defRPr/>
            </a:pPr>
            <a:r>
              <a:rPr lang="en-US" sz="1100" b="1" dirty="0" smtClean="0">
                <a:latin typeface="Arial" pitchFamily="34" charset="0"/>
                <a:cs typeface="Arial" pitchFamily="34" charset="0"/>
              </a:rPr>
              <a:t>Summary</a:t>
            </a:r>
            <a:r>
              <a:rPr lang="en-US" sz="1100" dirty="0" smtClean="0">
                <a:latin typeface="Arial" pitchFamily="34" charset="0"/>
                <a:cs typeface="Arial" pitchFamily="34" charset="0"/>
              </a:rPr>
              <a:t>: Defeat and stability mechanisms complement center of gravity analysis.  This analysis helps to frame an operational-level problem; defeat and stability mechanisms suggest means to solve it.  The analysis reveals the intrinsic vulnerabilities of a given center of gravity; defeat mechanisms describe ways to isolate, weaken, or destroy it and stability mechanisms provide a similar affect but primarily from a nonlethal standpoint as well serving a way to understand and reinforce friendly centers of gravity.</a:t>
            </a:r>
          </a:p>
          <a:p>
            <a:pPr eaLnBrk="1" hangingPunct="1">
              <a:defRPr/>
            </a:pPr>
            <a:r>
              <a:rPr lang="en-US" sz="1100" b="1" dirty="0" smtClean="0">
                <a:latin typeface="Arial" pitchFamily="34" charset="0"/>
                <a:cs typeface="Arial" pitchFamily="34" charset="0"/>
              </a:rPr>
              <a:t>Transition to next slide</a:t>
            </a:r>
            <a:r>
              <a:rPr lang="en-US" sz="1100" dirty="0" smtClean="0">
                <a:latin typeface="Arial" pitchFamily="34" charset="0"/>
                <a:cs typeface="Arial" pitchFamily="34" charset="0"/>
              </a:rPr>
              <a:t>: The next slide continues this concept with a graphic portrayal of the interaction of these mechanisms to achieve the desired end state: an enduring peace</a:t>
            </a:r>
          </a:p>
          <a:p>
            <a:pPr eaLnBrk="1" hangingPunct="1">
              <a:defRPr/>
            </a:pPr>
            <a:endParaRPr lang="en-US" sz="1100" dirty="0" smtClean="0">
              <a:latin typeface="Arial" pitchFamily="34" charset="0"/>
              <a:cs typeface="Arial"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6727A2AA-9080-42B6-BFE2-C3576977D6A9}" type="datetimeFigureOut">
              <a:rPr lang="en-US"/>
              <a:pPr>
                <a:defRPr/>
              </a:pPr>
              <a:t>3/4/2013</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8F27A184-80E6-474E-A48E-6CFD993B9E6C}" type="slidenum">
              <a:rPr lang="en-US"/>
              <a:pPr>
                <a:defRPr/>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B5946D8A-B4B9-4817-BFE4-6C1F175171BF}" type="datetimeFigureOut">
              <a:rPr lang="en-US"/>
              <a:pPr>
                <a:defRPr/>
              </a:pPr>
              <a:t>3/4/2013</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80048935-937D-4C57-A2F0-2B89744CD7F5}" type="slidenum">
              <a:rPr lang="en-US"/>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0A356D2F-A6AC-48B7-81FE-014A0BB781AC}" type="datetimeFigureOut">
              <a:rPr lang="en-US"/>
              <a:pPr>
                <a:defRPr/>
              </a:pPr>
              <a:t>3/4/2013</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F48F7A33-455C-4456-B7AC-ACF67D3281F8}" type="slidenum">
              <a:rPr lang="en-US"/>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5CE20175-10E1-4D25-88BF-544B4125E424}" type="datetimeFigureOut">
              <a:rPr lang="en-US"/>
              <a:pPr>
                <a:defRPr/>
              </a:pPr>
              <a:t>3/4/2013</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D6917018-0236-4EB8-9EBA-D50C53DB6342}" type="slidenum">
              <a:rPr lang="en-US"/>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3A722F34-3EEA-49F5-9353-5130D34034FD}" type="datetimeFigureOut">
              <a:rPr lang="en-US"/>
              <a:pPr>
                <a:defRPr/>
              </a:pPr>
              <a:t>3/4/2013</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EEB07414-5F94-4561-B941-3A89E5CF3428}"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8302F8F8-76D0-4169-888C-C8CB08EA3DBC}" type="datetimeFigureOut">
              <a:rPr lang="en-US"/>
              <a:pPr>
                <a:defRPr/>
              </a:pPr>
              <a:t>3/4/2013</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5959D233-4938-4308-BB63-BDC940171E6B}" type="slidenum">
              <a:rPr lang="en-US"/>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265DAE8B-33B1-41B9-B031-FB0C43980ACB}" type="datetimeFigureOut">
              <a:rPr lang="en-US"/>
              <a:pPr>
                <a:defRPr/>
              </a:pPr>
              <a:t>3/4/2013</a:t>
            </a:fld>
            <a:endParaRPr lang="en-US" dirty="0"/>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D342BA39-A8D6-4422-B053-CBFCF9C0574F}" type="slidenum">
              <a:rPr lang="en-US"/>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B5FE4B15-78E6-45F4-84F9-5512023F2422}" type="datetimeFigureOut">
              <a:rPr lang="en-US"/>
              <a:pPr>
                <a:defRPr/>
              </a:pPr>
              <a:t>3/4/2013</a:t>
            </a:fld>
            <a:endParaRPr lang="en-US" dirty="0"/>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61DFF83A-1D49-4F4F-BE7F-07FEE8B9EBA4}" type="slidenum">
              <a:rPr lang="en-US"/>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B2F4807D-30F4-42AE-B265-96932F80B6D2}" type="datetimeFigureOut">
              <a:rPr lang="en-US"/>
              <a:pPr>
                <a:defRPr/>
              </a:pPr>
              <a:t>3/4/2013</a:t>
            </a:fld>
            <a:endParaRPr lang="en-US" dirty="0"/>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555E35D3-12E6-4471-87AF-092DFD1B0D21}" type="slidenum">
              <a:rPr lang="en-US"/>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11FD0A26-7987-46D8-BC08-993EC7A51924}" type="datetimeFigureOut">
              <a:rPr lang="en-US"/>
              <a:pPr>
                <a:defRPr/>
              </a:pPr>
              <a:t>3/4/2013</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60E9D14E-61FE-4E57-85EC-7294CAFA9422}" type="slidenum">
              <a:rPr lang="en-US"/>
              <a:pPr>
                <a:defRPr/>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BA9B001B-C0A2-4EB0-A828-DE61D7568945}" type="datetimeFigureOut">
              <a:rPr lang="en-US"/>
              <a:pPr>
                <a:defRPr/>
              </a:pPr>
              <a:t>3/4/2013</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6DCEF1D9-1694-4200-8DB6-26612B5FAEF5}"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2051"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7D9E01D2-5B70-4D6D-AF8A-6E7FE062D9C6}" type="datetimeFigureOut">
              <a:rPr lang="en-US"/>
              <a:pPr>
                <a:defRPr/>
              </a:pPr>
              <a:t>3/4/2013</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44E2E1A7-2D38-4E29-8BAC-2F943AB92EDA}"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idx="4294967295"/>
          </p:nvPr>
        </p:nvSpPr>
        <p:spPr>
          <a:xfrm>
            <a:off x="457200" y="152400"/>
            <a:ext cx="8229600" cy="1143000"/>
          </a:xfrm>
        </p:spPr>
        <p:txBody>
          <a:bodyPr/>
          <a:lstStyle/>
          <a:p>
            <a:pPr eaLnBrk="1" hangingPunct="1"/>
            <a:r>
              <a:rPr lang="en-US" sz="3600" b="1" dirty="0" smtClean="0">
                <a:latin typeface="Arial" pitchFamily="34" charset="0"/>
                <a:cs typeface="Arial" pitchFamily="34" charset="0"/>
              </a:rPr>
              <a:t>Stability</a:t>
            </a:r>
          </a:p>
        </p:txBody>
      </p:sp>
      <p:sp>
        <p:nvSpPr>
          <p:cNvPr id="4099" name="Text Box 8"/>
          <p:cNvSpPr txBox="1">
            <a:spLocks noChangeArrowheads="1"/>
          </p:cNvSpPr>
          <p:nvPr/>
        </p:nvSpPr>
        <p:spPr bwMode="auto">
          <a:xfrm>
            <a:off x="527050" y="1905000"/>
            <a:ext cx="7931150" cy="2678113"/>
          </a:xfrm>
          <a:prstGeom prst="rect">
            <a:avLst/>
          </a:prstGeom>
          <a:noFill/>
          <a:ln w="9525">
            <a:noFill/>
            <a:miter lim="800000"/>
            <a:headEnd/>
            <a:tailEnd/>
          </a:ln>
        </p:spPr>
        <p:txBody>
          <a:bodyPr wrap="none">
            <a:spAutoFit/>
          </a:bodyPr>
          <a:lstStyle/>
          <a:p>
            <a:pPr algn="just"/>
            <a:r>
              <a:rPr lang="en-US" sz="2800">
                <a:latin typeface="Arial" pitchFamily="34" charset="0"/>
                <a:cs typeface="Arial" pitchFamily="34" charset="0"/>
              </a:rPr>
              <a:t>“The object in war is to obtain a better peace…</a:t>
            </a:r>
          </a:p>
          <a:p>
            <a:pPr algn="just"/>
            <a:r>
              <a:rPr lang="en-US" sz="2800">
                <a:latin typeface="Arial" pitchFamily="34" charset="0"/>
                <a:cs typeface="Arial" pitchFamily="34" charset="0"/>
              </a:rPr>
              <a:t>If you concentrate exclusively on victory, with no </a:t>
            </a:r>
          </a:p>
          <a:p>
            <a:pPr algn="just"/>
            <a:r>
              <a:rPr lang="en-US" sz="2800">
                <a:latin typeface="Arial" pitchFamily="34" charset="0"/>
                <a:cs typeface="Arial" pitchFamily="34" charset="0"/>
              </a:rPr>
              <a:t>thought for the after-effect…, it is almost certain </a:t>
            </a:r>
          </a:p>
          <a:p>
            <a:pPr algn="just"/>
            <a:r>
              <a:rPr lang="en-US" sz="2800">
                <a:latin typeface="Arial" pitchFamily="34" charset="0"/>
                <a:cs typeface="Arial" pitchFamily="34" charset="0"/>
              </a:rPr>
              <a:t>that the peace will be a bad one, containing the </a:t>
            </a:r>
          </a:p>
          <a:p>
            <a:pPr algn="just"/>
            <a:r>
              <a:rPr lang="en-US" sz="2800">
                <a:latin typeface="Arial" pitchFamily="34" charset="0"/>
                <a:cs typeface="Arial" pitchFamily="34" charset="0"/>
              </a:rPr>
              <a:t>germs of another war.”</a:t>
            </a:r>
          </a:p>
          <a:p>
            <a:pPr algn="just"/>
            <a:r>
              <a:rPr lang="en-US" sz="2800">
                <a:latin typeface="Arial" pitchFamily="34" charset="0"/>
                <a:cs typeface="Arial" pitchFamily="34" charset="0"/>
              </a:rPr>
              <a:t>					 --B. H. Liddell Hart</a:t>
            </a: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Number Placeholder 2"/>
          <p:cNvSpPr>
            <a:spLocks noGrp="1"/>
          </p:cNvSpPr>
          <p:nvPr>
            <p:ph type="sldNum" sz="quarter" idx="12"/>
          </p:nvPr>
        </p:nvSpPr>
        <p:spPr>
          <a:xfrm>
            <a:off x="457200" y="6356350"/>
            <a:ext cx="2133600" cy="365125"/>
          </a:xfrm>
        </p:spPr>
        <p:txBody>
          <a:bodyPr/>
          <a:lstStyle/>
          <a:p>
            <a:pPr algn="l">
              <a:defRPr/>
            </a:pPr>
            <a:fld id="{79561078-4C6E-4ADD-8E43-3C243CD0E13A}" type="slidenum">
              <a:rPr lang="en-US" smtClean="0"/>
              <a:pPr algn="l">
                <a:defRPr/>
              </a:pPr>
              <a:t>10</a:t>
            </a:fld>
            <a:endParaRPr lang="en-US" dirty="0" smtClean="0"/>
          </a:p>
        </p:txBody>
      </p:sp>
      <p:sp>
        <p:nvSpPr>
          <p:cNvPr id="2230274" name="Rectangle 2"/>
          <p:cNvSpPr>
            <a:spLocks noChangeArrowheads="1"/>
          </p:cNvSpPr>
          <p:nvPr/>
        </p:nvSpPr>
        <p:spPr bwMode="auto">
          <a:xfrm>
            <a:off x="6854825" y="146050"/>
            <a:ext cx="2162175" cy="2416175"/>
          </a:xfrm>
          <a:prstGeom prst="rect">
            <a:avLst/>
          </a:prstGeom>
          <a:gradFill rotWithShape="1">
            <a:gsLst>
              <a:gs pos="0">
                <a:srgbClr val="66CCFF">
                  <a:gamma/>
                  <a:tint val="0"/>
                  <a:invGamma/>
                </a:srgbClr>
              </a:gs>
              <a:gs pos="100000">
                <a:srgbClr val="66CCFF"/>
              </a:gs>
            </a:gsLst>
            <a:lin ang="5400000" scaled="1"/>
          </a:gradFill>
          <a:ln w="9525">
            <a:solidFill>
              <a:schemeClr val="bg1"/>
            </a:solidFill>
            <a:miter lim="800000"/>
            <a:headEnd/>
            <a:tailEnd/>
          </a:ln>
          <a:effectLst>
            <a:outerShdw dist="35921" dir="2700000" algn="ctr" rotWithShape="0">
              <a:schemeClr val="folHlink">
                <a:alpha val="50000"/>
              </a:schemeClr>
            </a:outerShdw>
          </a:effectLst>
        </p:spPr>
        <p:txBody>
          <a:bodyPr wrap="none" anchor="ctr"/>
          <a:lstStyle/>
          <a:p>
            <a:pPr>
              <a:defRPr/>
            </a:pPr>
            <a:endParaRPr lang="en-US" dirty="0"/>
          </a:p>
        </p:txBody>
      </p:sp>
      <p:sp>
        <p:nvSpPr>
          <p:cNvPr id="25604" name="Text Box 3"/>
          <p:cNvSpPr txBox="1">
            <a:spLocks noChangeArrowheads="1"/>
          </p:cNvSpPr>
          <p:nvPr/>
        </p:nvSpPr>
        <p:spPr bwMode="auto">
          <a:xfrm>
            <a:off x="6923088" y="319088"/>
            <a:ext cx="2030412" cy="2241550"/>
          </a:xfrm>
          <a:prstGeom prst="rect">
            <a:avLst/>
          </a:prstGeom>
          <a:noFill/>
          <a:ln w="12700" cap="sq">
            <a:noFill/>
            <a:miter lim="800000"/>
            <a:headEnd type="none" w="sm" len="sm"/>
            <a:tailEnd type="none" w="sm" len="sm"/>
          </a:ln>
        </p:spPr>
        <p:txBody>
          <a:bodyPr>
            <a:spAutoFit/>
          </a:bodyPr>
          <a:lstStyle/>
          <a:p>
            <a:pPr>
              <a:buClr>
                <a:srgbClr val="0000FF"/>
              </a:buClr>
              <a:buFont typeface="Wingdings" pitchFamily="2" charset="2"/>
              <a:buChar char="§"/>
            </a:pPr>
            <a:r>
              <a:rPr lang="en-US" sz="1000"/>
              <a:t> </a:t>
            </a:r>
            <a:r>
              <a:rPr lang="en-US" sz="1000">
                <a:solidFill>
                  <a:srgbClr val="111111"/>
                </a:solidFill>
              </a:rPr>
              <a:t>End state </a:t>
            </a:r>
          </a:p>
          <a:p>
            <a:pPr>
              <a:buClr>
                <a:srgbClr val="0000FF"/>
              </a:buClr>
              <a:buFont typeface="Wingdings" pitchFamily="2" charset="2"/>
              <a:buChar char="§"/>
            </a:pPr>
            <a:r>
              <a:rPr lang="en-US" sz="1000">
                <a:solidFill>
                  <a:srgbClr val="111111"/>
                </a:solidFill>
              </a:rPr>
              <a:t> Conditions</a:t>
            </a:r>
          </a:p>
          <a:p>
            <a:pPr>
              <a:buClr>
                <a:srgbClr val="0000FF"/>
              </a:buClr>
              <a:buFont typeface="Wingdings" pitchFamily="2" charset="2"/>
              <a:buChar char="§"/>
            </a:pPr>
            <a:r>
              <a:rPr lang="en-US" sz="1000"/>
              <a:t> Centers of gravity</a:t>
            </a:r>
          </a:p>
          <a:p>
            <a:pPr>
              <a:buClr>
                <a:srgbClr val="0000FF"/>
              </a:buClr>
              <a:buFont typeface="Wingdings" pitchFamily="2" charset="2"/>
              <a:buChar char="§"/>
            </a:pPr>
            <a:r>
              <a:rPr lang="en-US" sz="1000"/>
              <a:t> </a:t>
            </a:r>
            <a:r>
              <a:rPr lang="en-US" sz="1100">
                <a:solidFill>
                  <a:srgbClr val="0000FF"/>
                </a:solidFill>
              </a:rPr>
              <a:t>Operational approach:</a:t>
            </a:r>
          </a:p>
          <a:p>
            <a:pPr lvl="1">
              <a:buClr>
                <a:srgbClr val="0000FF"/>
              </a:buClr>
              <a:buFont typeface="Wingdings" pitchFamily="2" charset="2"/>
              <a:buChar char="§"/>
            </a:pPr>
            <a:r>
              <a:rPr lang="en-US" sz="1000">
                <a:solidFill>
                  <a:srgbClr val="FF0000"/>
                </a:solidFill>
              </a:rPr>
              <a:t> </a:t>
            </a:r>
            <a:r>
              <a:rPr lang="en-US" sz="1000">
                <a:solidFill>
                  <a:srgbClr val="0000FF"/>
                </a:solidFill>
              </a:rPr>
              <a:t>Defeat mechanisms</a:t>
            </a:r>
          </a:p>
          <a:p>
            <a:pPr lvl="1">
              <a:buClr>
                <a:srgbClr val="0000FF"/>
              </a:buClr>
              <a:buFont typeface="Wingdings" pitchFamily="2" charset="2"/>
              <a:buChar char="§"/>
            </a:pPr>
            <a:r>
              <a:rPr lang="en-US" sz="1000"/>
              <a:t> </a:t>
            </a:r>
            <a:r>
              <a:rPr lang="en-US" sz="1000">
                <a:solidFill>
                  <a:srgbClr val="111111"/>
                </a:solidFill>
              </a:rPr>
              <a:t>Stability mechanisms</a:t>
            </a:r>
            <a:r>
              <a:rPr lang="en-US" sz="1000"/>
              <a:t> </a:t>
            </a:r>
          </a:p>
          <a:p>
            <a:pPr>
              <a:buClr>
                <a:srgbClr val="0000FF"/>
              </a:buClr>
              <a:buFont typeface="Wingdings" pitchFamily="2" charset="2"/>
              <a:buChar char="§"/>
            </a:pPr>
            <a:r>
              <a:rPr lang="en-US" sz="1000"/>
              <a:t> Decisive points</a:t>
            </a:r>
          </a:p>
          <a:p>
            <a:pPr>
              <a:buClr>
                <a:srgbClr val="0000FF"/>
              </a:buClr>
              <a:buFont typeface="Wingdings" pitchFamily="2" charset="2"/>
              <a:buChar char="§"/>
            </a:pPr>
            <a:r>
              <a:rPr lang="en-US" sz="1000"/>
              <a:t> Lines of operations/effort</a:t>
            </a:r>
            <a:endParaRPr lang="en-US" sz="1000">
              <a:solidFill>
                <a:srgbClr val="111111"/>
              </a:solidFill>
            </a:endParaRPr>
          </a:p>
          <a:p>
            <a:pPr>
              <a:buClr>
                <a:srgbClr val="0000FF"/>
              </a:buClr>
              <a:buFont typeface="Wingdings" pitchFamily="2" charset="2"/>
              <a:buChar char="§"/>
            </a:pPr>
            <a:r>
              <a:rPr lang="en-US" sz="1000"/>
              <a:t> Operational reach</a:t>
            </a:r>
          </a:p>
          <a:p>
            <a:pPr>
              <a:buClr>
                <a:srgbClr val="0000FF"/>
              </a:buClr>
              <a:buFont typeface="Wingdings" pitchFamily="2" charset="2"/>
              <a:buChar char="§"/>
            </a:pPr>
            <a:r>
              <a:rPr lang="en-US" sz="1000"/>
              <a:t> Tempo </a:t>
            </a:r>
          </a:p>
          <a:p>
            <a:pPr>
              <a:buClr>
                <a:srgbClr val="0000FF"/>
              </a:buClr>
              <a:buFont typeface="Wingdings" pitchFamily="2" charset="2"/>
              <a:buChar char="§"/>
            </a:pPr>
            <a:r>
              <a:rPr lang="en-US" sz="1000"/>
              <a:t> Simultaneity and depth</a:t>
            </a:r>
          </a:p>
          <a:p>
            <a:pPr>
              <a:buClr>
                <a:srgbClr val="0000FF"/>
              </a:buClr>
              <a:buFont typeface="Wingdings" pitchFamily="2" charset="2"/>
              <a:buChar char="§"/>
            </a:pPr>
            <a:r>
              <a:rPr lang="en-US" sz="1000"/>
              <a:t> Phasing and transitions</a:t>
            </a:r>
          </a:p>
          <a:p>
            <a:pPr>
              <a:buClr>
                <a:srgbClr val="0000FF"/>
              </a:buClr>
              <a:buFont typeface="Wingdings" pitchFamily="2" charset="2"/>
              <a:buChar char="§"/>
            </a:pPr>
            <a:r>
              <a:rPr lang="en-US" sz="1000"/>
              <a:t> Culmination</a:t>
            </a:r>
          </a:p>
          <a:p>
            <a:pPr>
              <a:buClr>
                <a:srgbClr val="0000FF"/>
              </a:buClr>
              <a:buFont typeface="Wingdings" pitchFamily="2" charset="2"/>
              <a:buChar char="§"/>
            </a:pPr>
            <a:r>
              <a:rPr lang="en-US" sz="1000"/>
              <a:t> Risk</a:t>
            </a:r>
          </a:p>
        </p:txBody>
      </p:sp>
      <p:sp>
        <p:nvSpPr>
          <p:cNvPr id="25605" name="Text Box 4"/>
          <p:cNvSpPr txBox="1">
            <a:spLocks noChangeArrowheads="1"/>
          </p:cNvSpPr>
          <p:nvPr/>
        </p:nvSpPr>
        <p:spPr bwMode="auto">
          <a:xfrm>
            <a:off x="6770688" y="131763"/>
            <a:ext cx="2335212" cy="260350"/>
          </a:xfrm>
          <a:prstGeom prst="rect">
            <a:avLst/>
          </a:prstGeom>
          <a:noFill/>
          <a:ln w="12700" cap="sq">
            <a:noFill/>
            <a:miter lim="800000"/>
            <a:headEnd type="none" w="sm" len="sm"/>
            <a:tailEnd type="none" w="sm" len="sm"/>
          </a:ln>
        </p:spPr>
        <p:txBody>
          <a:bodyPr>
            <a:spAutoFit/>
          </a:bodyPr>
          <a:lstStyle/>
          <a:p>
            <a:pPr algn="ctr">
              <a:buClr>
                <a:srgbClr val="0000FF"/>
              </a:buClr>
              <a:buFont typeface="Wingdings" pitchFamily="2" charset="2"/>
              <a:buNone/>
            </a:pPr>
            <a:r>
              <a:rPr lang="en-US" sz="1100" u="sng" dirty="0">
                <a:solidFill>
                  <a:srgbClr val="FF0000"/>
                </a:solidFill>
              </a:rPr>
              <a:t>Elements of Operational </a:t>
            </a:r>
            <a:r>
              <a:rPr lang="en-US" sz="1100" u="sng" dirty="0" smtClean="0">
                <a:solidFill>
                  <a:srgbClr val="FF0000"/>
                </a:solidFill>
              </a:rPr>
              <a:t>Art</a:t>
            </a:r>
            <a:endParaRPr lang="en-US" sz="1100" u="sng" dirty="0">
              <a:solidFill>
                <a:srgbClr val="FF0000"/>
              </a:solidFill>
            </a:endParaRPr>
          </a:p>
        </p:txBody>
      </p:sp>
      <p:sp>
        <p:nvSpPr>
          <p:cNvPr id="2230277" name="Text Box 5"/>
          <p:cNvSpPr txBox="1">
            <a:spLocks noChangeArrowheads="1"/>
          </p:cNvSpPr>
          <p:nvPr/>
        </p:nvSpPr>
        <p:spPr bwMode="auto">
          <a:xfrm>
            <a:off x="1754188" y="3181350"/>
            <a:ext cx="1520825" cy="395288"/>
          </a:xfrm>
          <a:prstGeom prst="rect">
            <a:avLst/>
          </a:prstGeom>
          <a:gradFill rotWithShape="1">
            <a:gsLst>
              <a:gs pos="0">
                <a:srgbClr val="FFFF00">
                  <a:gamma/>
                  <a:shade val="46275"/>
                  <a:invGamma/>
                </a:srgbClr>
              </a:gs>
              <a:gs pos="50000">
                <a:srgbClr val="FFFF00"/>
              </a:gs>
              <a:gs pos="100000">
                <a:srgbClr val="FFFF00">
                  <a:gamma/>
                  <a:shade val="46275"/>
                  <a:invGamma/>
                </a:srgbClr>
              </a:gs>
            </a:gsLst>
            <a:lin ang="5400000" scaled="1"/>
          </a:gradFill>
          <a:ln w="28575">
            <a:solidFill>
              <a:schemeClr val="tx1"/>
            </a:solidFill>
            <a:miter lim="800000"/>
            <a:headEnd/>
            <a:tailEnd/>
          </a:ln>
          <a:effectLst>
            <a:outerShdw dist="35921" dir="2700000" algn="ctr" rotWithShape="0">
              <a:schemeClr val="bg1">
                <a:alpha val="50000"/>
              </a:schemeClr>
            </a:outerShdw>
          </a:effectLst>
        </p:spPr>
        <p:txBody>
          <a:bodyPr>
            <a:spAutoFit/>
          </a:bodyPr>
          <a:lstStyle/>
          <a:p>
            <a:pPr algn="ctr">
              <a:spcBef>
                <a:spcPct val="50000"/>
              </a:spcBef>
              <a:defRPr/>
            </a:pPr>
            <a:r>
              <a:rPr lang="en-US" dirty="0"/>
              <a:t>Isolate</a:t>
            </a:r>
          </a:p>
        </p:txBody>
      </p:sp>
      <p:sp>
        <p:nvSpPr>
          <p:cNvPr id="2230278" name="Text Box 6"/>
          <p:cNvSpPr txBox="1">
            <a:spLocks noChangeArrowheads="1"/>
          </p:cNvSpPr>
          <p:nvPr/>
        </p:nvSpPr>
        <p:spPr bwMode="auto">
          <a:xfrm>
            <a:off x="3805238" y="1792288"/>
            <a:ext cx="1512887" cy="395287"/>
          </a:xfrm>
          <a:prstGeom prst="rect">
            <a:avLst/>
          </a:prstGeom>
          <a:gradFill rotWithShape="1">
            <a:gsLst>
              <a:gs pos="0">
                <a:srgbClr val="FFFF00">
                  <a:gamma/>
                  <a:shade val="46275"/>
                  <a:invGamma/>
                </a:srgbClr>
              </a:gs>
              <a:gs pos="50000">
                <a:srgbClr val="FFFF00"/>
              </a:gs>
              <a:gs pos="100000">
                <a:srgbClr val="FFFF00">
                  <a:gamma/>
                  <a:shade val="46275"/>
                  <a:invGamma/>
                </a:srgbClr>
              </a:gs>
            </a:gsLst>
            <a:lin ang="5400000" scaled="1"/>
          </a:gradFill>
          <a:ln w="28575">
            <a:solidFill>
              <a:schemeClr val="tx1"/>
            </a:solidFill>
            <a:miter lim="800000"/>
            <a:headEnd/>
            <a:tailEnd/>
          </a:ln>
          <a:effectLst>
            <a:outerShdw dist="35921" dir="2700000" algn="ctr" rotWithShape="0">
              <a:schemeClr val="bg1">
                <a:alpha val="50000"/>
              </a:schemeClr>
            </a:outerShdw>
          </a:effectLst>
        </p:spPr>
        <p:txBody>
          <a:bodyPr>
            <a:spAutoFit/>
          </a:bodyPr>
          <a:lstStyle/>
          <a:p>
            <a:pPr algn="ctr">
              <a:spcBef>
                <a:spcPct val="50000"/>
              </a:spcBef>
              <a:defRPr/>
            </a:pPr>
            <a:r>
              <a:rPr lang="en-US" dirty="0"/>
              <a:t>Destroy</a:t>
            </a:r>
          </a:p>
        </p:txBody>
      </p:sp>
      <p:sp>
        <p:nvSpPr>
          <p:cNvPr id="25608" name="Text Box 7"/>
          <p:cNvSpPr txBox="1">
            <a:spLocks noChangeArrowheads="1"/>
          </p:cNvSpPr>
          <p:nvPr/>
        </p:nvSpPr>
        <p:spPr bwMode="auto">
          <a:xfrm>
            <a:off x="255588" y="839788"/>
            <a:ext cx="6456362" cy="669925"/>
          </a:xfrm>
          <a:prstGeom prst="rect">
            <a:avLst/>
          </a:prstGeom>
          <a:noFill/>
          <a:ln w="9525">
            <a:noFill/>
            <a:miter lim="800000"/>
            <a:headEnd/>
            <a:tailEnd/>
          </a:ln>
        </p:spPr>
        <p:txBody>
          <a:bodyPr>
            <a:spAutoFit/>
          </a:bodyPr>
          <a:lstStyle/>
          <a:p>
            <a:pPr>
              <a:spcBef>
                <a:spcPct val="50000"/>
              </a:spcBef>
              <a:buClr>
                <a:srgbClr val="0000FF"/>
              </a:buClr>
              <a:buFont typeface="Wingdings" pitchFamily="2" charset="2"/>
              <a:buChar char="Ø"/>
              <a:tabLst>
                <a:tab pos="228600" algn="l"/>
              </a:tabLst>
            </a:pPr>
            <a:r>
              <a:rPr lang="en-US" sz="1900"/>
              <a:t>The method through which friendly forces 	accomplish their mission against enemy opposition.</a:t>
            </a:r>
          </a:p>
        </p:txBody>
      </p:sp>
      <p:sp>
        <p:nvSpPr>
          <p:cNvPr id="25609" name="AutoShape 8"/>
          <p:cNvSpPr>
            <a:spLocks noChangeArrowheads="1"/>
          </p:cNvSpPr>
          <p:nvPr/>
        </p:nvSpPr>
        <p:spPr bwMode="auto">
          <a:xfrm>
            <a:off x="3908425" y="2800350"/>
            <a:ext cx="1295400" cy="1185863"/>
          </a:xfrm>
          <a:prstGeom prst="diamond">
            <a:avLst/>
          </a:prstGeom>
          <a:solidFill>
            <a:srgbClr val="FF0000"/>
          </a:solidFill>
          <a:ln w="9525">
            <a:solidFill>
              <a:schemeClr val="tx1"/>
            </a:solidFill>
            <a:miter lim="800000"/>
            <a:headEnd/>
            <a:tailEnd/>
          </a:ln>
        </p:spPr>
        <p:txBody>
          <a:bodyPr wrap="none" anchor="ctr"/>
          <a:lstStyle/>
          <a:p>
            <a:endParaRPr lang="en-US"/>
          </a:p>
        </p:txBody>
      </p:sp>
      <p:sp>
        <p:nvSpPr>
          <p:cNvPr id="2230281" name="Text Box 9"/>
          <p:cNvSpPr txBox="1">
            <a:spLocks noChangeArrowheads="1"/>
          </p:cNvSpPr>
          <p:nvPr/>
        </p:nvSpPr>
        <p:spPr bwMode="auto">
          <a:xfrm>
            <a:off x="5853113" y="3173413"/>
            <a:ext cx="1584325" cy="395287"/>
          </a:xfrm>
          <a:prstGeom prst="rect">
            <a:avLst/>
          </a:prstGeom>
          <a:gradFill rotWithShape="1">
            <a:gsLst>
              <a:gs pos="0">
                <a:srgbClr val="FFFF00">
                  <a:gamma/>
                  <a:shade val="46275"/>
                  <a:invGamma/>
                </a:srgbClr>
              </a:gs>
              <a:gs pos="50000">
                <a:srgbClr val="FFFF00"/>
              </a:gs>
              <a:gs pos="100000">
                <a:srgbClr val="FFFF00">
                  <a:gamma/>
                  <a:shade val="46275"/>
                  <a:invGamma/>
                </a:srgbClr>
              </a:gs>
            </a:gsLst>
            <a:lin ang="5400000" scaled="1"/>
          </a:gradFill>
          <a:ln w="28575">
            <a:solidFill>
              <a:schemeClr val="tx1"/>
            </a:solidFill>
            <a:miter lim="800000"/>
            <a:headEnd/>
            <a:tailEnd/>
          </a:ln>
          <a:effectLst>
            <a:outerShdw dist="35921" dir="2700000" algn="ctr" rotWithShape="0">
              <a:schemeClr val="bg1">
                <a:alpha val="50000"/>
              </a:schemeClr>
            </a:outerShdw>
          </a:effectLst>
        </p:spPr>
        <p:txBody>
          <a:bodyPr>
            <a:spAutoFit/>
          </a:bodyPr>
          <a:lstStyle/>
          <a:p>
            <a:pPr algn="ctr">
              <a:spcBef>
                <a:spcPct val="50000"/>
              </a:spcBef>
              <a:defRPr/>
            </a:pPr>
            <a:r>
              <a:rPr lang="en-US" dirty="0"/>
              <a:t>Dislocate</a:t>
            </a:r>
          </a:p>
        </p:txBody>
      </p:sp>
      <p:sp>
        <p:nvSpPr>
          <p:cNvPr id="2230282" name="Text Box 10"/>
          <p:cNvSpPr txBox="1">
            <a:spLocks noChangeArrowheads="1"/>
          </p:cNvSpPr>
          <p:nvPr/>
        </p:nvSpPr>
        <p:spPr bwMode="auto">
          <a:xfrm>
            <a:off x="3679825" y="4603750"/>
            <a:ext cx="1765300" cy="395288"/>
          </a:xfrm>
          <a:prstGeom prst="rect">
            <a:avLst/>
          </a:prstGeom>
          <a:gradFill rotWithShape="1">
            <a:gsLst>
              <a:gs pos="0">
                <a:srgbClr val="FFFF00">
                  <a:gamma/>
                  <a:shade val="46275"/>
                  <a:invGamma/>
                </a:srgbClr>
              </a:gs>
              <a:gs pos="50000">
                <a:srgbClr val="FFFF00"/>
              </a:gs>
              <a:gs pos="100000">
                <a:srgbClr val="FFFF00">
                  <a:gamma/>
                  <a:shade val="46275"/>
                  <a:invGamma/>
                </a:srgbClr>
              </a:gs>
            </a:gsLst>
            <a:lin ang="5400000" scaled="1"/>
          </a:gradFill>
          <a:ln w="28575">
            <a:solidFill>
              <a:schemeClr val="tx1"/>
            </a:solidFill>
            <a:miter lim="800000"/>
            <a:headEnd/>
            <a:tailEnd/>
          </a:ln>
          <a:effectLst>
            <a:outerShdw dist="35921" dir="2700000" algn="ctr" rotWithShape="0">
              <a:schemeClr val="bg1">
                <a:alpha val="50000"/>
              </a:schemeClr>
            </a:outerShdw>
          </a:effectLst>
        </p:spPr>
        <p:txBody>
          <a:bodyPr>
            <a:spAutoFit/>
          </a:bodyPr>
          <a:lstStyle/>
          <a:p>
            <a:pPr algn="ctr">
              <a:spcBef>
                <a:spcPct val="50000"/>
              </a:spcBef>
              <a:defRPr/>
            </a:pPr>
            <a:r>
              <a:rPr lang="en-US" dirty="0"/>
              <a:t>Disintegrate</a:t>
            </a:r>
          </a:p>
        </p:txBody>
      </p:sp>
      <p:sp>
        <p:nvSpPr>
          <p:cNvPr id="25612" name="Text Box 11"/>
          <p:cNvSpPr txBox="1">
            <a:spLocks noChangeArrowheads="1"/>
          </p:cNvSpPr>
          <p:nvPr/>
        </p:nvSpPr>
        <p:spPr bwMode="auto">
          <a:xfrm>
            <a:off x="4157663" y="3232150"/>
            <a:ext cx="865187" cy="304800"/>
          </a:xfrm>
          <a:prstGeom prst="rect">
            <a:avLst/>
          </a:prstGeom>
          <a:noFill/>
          <a:ln w="9525">
            <a:noFill/>
            <a:miter lim="800000"/>
            <a:headEnd/>
            <a:tailEnd/>
          </a:ln>
        </p:spPr>
        <p:txBody>
          <a:bodyPr>
            <a:spAutoFit/>
          </a:bodyPr>
          <a:lstStyle/>
          <a:p>
            <a:pPr>
              <a:spcBef>
                <a:spcPct val="50000"/>
              </a:spcBef>
            </a:pPr>
            <a:r>
              <a:rPr lang="en-US" sz="1400">
                <a:solidFill>
                  <a:schemeClr val="bg1"/>
                </a:solidFill>
              </a:rPr>
              <a:t>Enemy</a:t>
            </a:r>
          </a:p>
        </p:txBody>
      </p:sp>
      <p:sp>
        <p:nvSpPr>
          <p:cNvPr id="25613" name="AutoShape 12"/>
          <p:cNvSpPr>
            <a:spLocks noChangeArrowheads="1"/>
          </p:cNvSpPr>
          <p:nvPr/>
        </p:nvSpPr>
        <p:spPr bwMode="auto">
          <a:xfrm rot="5400000">
            <a:off x="4191000" y="2374900"/>
            <a:ext cx="723900" cy="406400"/>
          </a:xfrm>
          <a:custGeom>
            <a:avLst/>
            <a:gdLst>
              <a:gd name="T0" fmla="*/ 2147483647 w 21600"/>
              <a:gd name="T1" fmla="*/ 0 h 21600"/>
              <a:gd name="T2" fmla="*/ 0 w 21600"/>
              <a:gd name="T3" fmla="*/ 2147483647 h 21600"/>
              <a:gd name="T4" fmla="*/ 2147483647 w 21600"/>
              <a:gd name="T5" fmla="*/ 2147483647 h 21600"/>
              <a:gd name="T6" fmla="*/ 2147483647 w 21600"/>
              <a:gd name="T7" fmla="*/ 2147483647 h 21600"/>
              <a:gd name="T8" fmla="*/ 17694720 60000 65536"/>
              <a:gd name="T9" fmla="*/ 11796480 60000 65536"/>
              <a:gd name="T10" fmla="*/ 5898240 60000 65536"/>
              <a:gd name="T11" fmla="*/ 0 60000 65536"/>
              <a:gd name="T12" fmla="*/ 3375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gradFill rotWithShape="1">
            <a:gsLst>
              <a:gs pos="0">
                <a:srgbClr val="000000"/>
              </a:gs>
              <a:gs pos="100000">
                <a:srgbClr val="0000FF"/>
              </a:gs>
            </a:gsLst>
            <a:lin ang="0" scaled="1"/>
          </a:gradFill>
          <a:ln w="9525">
            <a:solidFill>
              <a:schemeClr val="bg1"/>
            </a:solidFill>
            <a:miter lim="800000"/>
            <a:headEnd/>
            <a:tailEnd/>
          </a:ln>
        </p:spPr>
        <p:txBody>
          <a:bodyPr wrap="none" anchor="ctr"/>
          <a:lstStyle/>
          <a:p>
            <a:endParaRPr lang="en-US"/>
          </a:p>
        </p:txBody>
      </p:sp>
      <p:sp>
        <p:nvSpPr>
          <p:cNvPr id="25614" name="AutoShape 13"/>
          <p:cNvSpPr>
            <a:spLocks noChangeArrowheads="1"/>
          </p:cNvSpPr>
          <p:nvPr/>
        </p:nvSpPr>
        <p:spPr bwMode="auto">
          <a:xfrm rot="16200000" flipV="1">
            <a:off x="4191000" y="4013200"/>
            <a:ext cx="723900" cy="406400"/>
          </a:xfrm>
          <a:custGeom>
            <a:avLst/>
            <a:gdLst>
              <a:gd name="T0" fmla="*/ 2147483647 w 21600"/>
              <a:gd name="T1" fmla="*/ 0 h 21600"/>
              <a:gd name="T2" fmla="*/ 0 w 21600"/>
              <a:gd name="T3" fmla="*/ 2147483647 h 21600"/>
              <a:gd name="T4" fmla="*/ 2147483647 w 21600"/>
              <a:gd name="T5" fmla="*/ 2147483647 h 21600"/>
              <a:gd name="T6" fmla="*/ 2147483647 w 21600"/>
              <a:gd name="T7" fmla="*/ 2147483647 h 21600"/>
              <a:gd name="T8" fmla="*/ 17694720 60000 65536"/>
              <a:gd name="T9" fmla="*/ 11796480 60000 65536"/>
              <a:gd name="T10" fmla="*/ 5898240 60000 65536"/>
              <a:gd name="T11" fmla="*/ 0 60000 65536"/>
              <a:gd name="T12" fmla="*/ 3375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gradFill rotWithShape="1">
            <a:gsLst>
              <a:gs pos="0">
                <a:srgbClr val="000000"/>
              </a:gs>
              <a:gs pos="100000">
                <a:srgbClr val="0000FF"/>
              </a:gs>
            </a:gsLst>
            <a:lin ang="0" scaled="1"/>
          </a:gradFill>
          <a:ln w="9525">
            <a:solidFill>
              <a:schemeClr val="bg1"/>
            </a:solidFill>
            <a:miter lim="800000"/>
            <a:headEnd/>
            <a:tailEnd/>
          </a:ln>
        </p:spPr>
        <p:txBody>
          <a:bodyPr wrap="none" anchor="ctr"/>
          <a:lstStyle/>
          <a:p>
            <a:endParaRPr lang="en-US"/>
          </a:p>
        </p:txBody>
      </p:sp>
      <p:sp>
        <p:nvSpPr>
          <p:cNvPr id="25615" name="AutoShape 14"/>
          <p:cNvSpPr>
            <a:spLocks noChangeArrowheads="1"/>
          </p:cNvSpPr>
          <p:nvPr/>
        </p:nvSpPr>
        <p:spPr bwMode="auto">
          <a:xfrm flipH="1">
            <a:off x="5092700" y="3194050"/>
            <a:ext cx="723900" cy="406400"/>
          </a:xfrm>
          <a:custGeom>
            <a:avLst/>
            <a:gdLst>
              <a:gd name="T0" fmla="*/ 2147483647 w 21600"/>
              <a:gd name="T1" fmla="*/ 0 h 21600"/>
              <a:gd name="T2" fmla="*/ 0 w 21600"/>
              <a:gd name="T3" fmla="*/ 2147483647 h 21600"/>
              <a:gd name="T4" fmla="*/ 2147483647 w 21600"/>
              <a:gd name="T5" fmla="*/ 2147483647 h 21600"/>
              <a:gd name="T6" fmla="*/ 2147483647 w 21600"/>
              <a:gd name="T7" fmla="*/ 2147483647 h 21600"/>
              <a:gd name="T8" fmla="*/ 17694720 60000 65536"/>
              <a:gd name="T9" fmla="*/ 11796480 60000 65536"/>
              <a:gd name="T10" fmla="*/ 5898240 60000 65536"/>
              <a:gd name="T11" fmla="*/ 0 60000 65536"/>
              <a:gd name="T12" fmla="*/ 3375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gradFill rotWithShape="1">
            <a:gsLst>
              <a:gs pos="0">
                <a:srgbClr val="000000"/>
              </a:gs>
              <a:gs pos="100000">
                <a:srgbClr val="0000FF"/>
              </a:gs>
            </a:gsLst>
            <a:lin ang="0" scaled="1"/>
          </a:gradFill>
          <a:ln w="9525">
            <a:solidFill>
              <a:schemeClr val="bg1"/>
            </a:solidFill>
            <a:miter lim="800000"/>
            <a:headEnd/>
            <a:tailEnd/>
          </a:ln>
        </p:spPr>
        <p:txBody>
          <a:bodyPr wrap="none" anchor="ctr"/>
          <a:lstStyle/>
          <a:p>
            <a:endParaRPr lang="en-US"/>
          </a:p>
        </p:txBody>
      </p:sp>
      <p:sp>
        <p:nvSpPr>
          <p:cNvPr id="25616" name="AutoShape 15"/>
          <p:cNvSpPr>
            <a:spLocks noChangeArrowheads="1"/>
          </p:cNvSpPr>
          <p:nvPr/>
        </p:nvSpPr>
        <p:spPr bwMode="auto">
          <a:xfrm rot="10800000" flipH="1">
            <a:off x="3314700" y="3181350"/>
            <a:ext cx="723900" cy="406400"/>
          </a:xfrm>
          <a:custGeom>
            <a:avLst/>
            <a:gdLst>
              <a:gd name="T0" fmla="*/ 2147483647 w 21600"/>
              <a:gd name="T1" fmla="*/ 0 h 21600"/>
              <a:gd name="T2" fmla="*/ 0 w 21600"/>
              <a:gd name="T3" fmla="*/ 2147483647 h 21600"/>
              <a:gd name="T4" fmla="*/ 2147483647 w 21600"/>
              <a:gd name="T5" fmla="*/ 2147483647 h 21600"/>
              <a:gd name="T6" fmla="*/ 2147483647 w 21600"/>
              <a:gd name="T7" fmla="*/ 2147483647 h 21600"/>
              <a:gd name="T8" fmla="*/ 17694720 60000 65536"/>
              <a:gd name="T9" fmla="*/ 11796480 60000 65536"/>
              <a:gd name="T10" fmla="*/ 5898240 60000 65536"/>
              <a:gd name="T11" fmla="*/ 0 60000 65536"/>
              <a:gd name="T12" fmla="*/ 3375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gradFill rotWithShape="1">
            <a:gsLst>
              <a:gs pos="0">
                <a:srgbClr val="000000"/>
              </a:gs>
              <a:gs pos="100000">
                <a:srgbClr val="0000FF"/>
              </a:gs>
            </a:gsLst>
            <a:lin ang="0" scaled="1"/>
          </a:gradFill>
          <a:ln w="9525">
            <a:solidFill>
              <a:schemeClr val="bg1"/>
            </a:solidFill>
            <a:miter lim="800000"/>
            <a:headEnd/>
            <a:tailEnd/>
          </a:ln>
        </p:spPr>
        <p:txBody>
          <a:bodyPr wrap="none" anchor="ctr"/>
          <a:lstStyle/>
          <a:p>
            <a:endParaRPr lang="en-US"/>
          </a:p>
        </p:txBody>
      </p:sp>
      <p:sp>
        <p:nvSpPr>
          <p:cNvPr id="25617" name="AutoShape 16"/>
          <p:cNvSpPr>
            <a:spLocks noChangeArrowheads="1"/>
          </p:cNvSpPr>
          <p:nvPr/>
        </p:nvSpPr>
        <p:spPr bwMode="auto">
          <a:xfrm>
            <a:off x="406400" y="2108200"/>
            <a:ext cx="3289300" cy="482600"/>
          </a:xfrm>
          <a:prstGeom prst="wedgeRectCallout">
            <a:avLst>
              <a:gd name="adj1" fmla="val 54824"/>
              <a:gd name="adj2" fmla="val -105264"/>
            </a:avLst>
          </a:prstGeom>
          <a:solidFill>
            <a:schemeClr val="bg1"/>
          </a:solidFill>
          <a:ln w="9525">
            <a:solidFill>
              <a:schemeClr val="tx1"/>
            </a:solidFill>
            <a:miter lim="800000"/>
            <a:headEnd/>
            <a:tailEnd/>
          </a:ln>
        </p:spPr>
        <p:txBody>
          <a:bodyPr/>
          <a:lstStyle/>
          <a:p>
            <a:pPr algn="ctr"/>
            <a:endParaRPr lang="en-US"/>
          </a:p>
        </p:txBody>
      </p:sp>
      <p:sp>
        <p:nvSpPr>
          <p:cNvPr id="25618" name="Text Box 17"/>
          <p:cNvSpPr txBox="1">
            <a:spLocks noChangeArrowheads="1"/>
          </p:cNvSpPr>
          <p:nvPr/>
        </p:nvSpPr>
        <p:spPr bwMode="auto">
          <a:xfrm>
            <a:off x="374650" y="2062163"/>
            <a:ext cx="3317875" cy="517525"/>
          </a:xfrm>
          <a:prstGeom prst="rect">
            <a:avLst/>
          </a:prstGeom>
          <a:noFill/>
          <a:ln w="9525">
            <a:noFill/>
            <a:miter lim="800000"/>
            <a:headEnd/>
            <a:tailEnd/>
          </a:ln>
        </p:spPr>
        <p:txBody>
          <a:bodyPr>
            <a:spAutoFit/>
          </a:bodyPr>
          <a:lstStyle/>
          <a:p>
            <a:pPr algn="ctr">
              <a:spcBef>
                <a:spcPct val="50000"/>
              </a:spcBef>
            </a:pPr>
            <a:r>
              <a:rPr lang="en-US" sz="1400"/>
              <a:t>The application of lethal combat power to destroy enemy capabilities.</a:t>
            </a:r>
          </a:p>
        </p:txBody>
      </p:sp>
      <p:sp>
        <p:nvSpPr>
          <p:cNvPr id="25619" name="AutoShape 18"/>
          <p:cNvSpPr>
            <a:spLocks noChangeArrowheads="1"/>
          </p:cNvSpPr>
          <p:nvPr/>
        </p:nvSpPr>
        <p:spPr bwMode="auto">
          <a:xfrm>
            <a:off x="5930900" y="3822700"/>
            <a:ext cx="2882900" cy="1168400"/>
          </a:xfrm>
          <a:prstGeom prst="wedgeRectCallout">
            <a:avLst>
              <a:gd name="adj1" fmla="val 880"/>
              <a:gd name="adj2" fmla="val -76088"/>
            </a:avLst>
          </a:prstGeom>
          <a:solidFill>
            <a:schemeClr val="bg1"/>
          </a:solidFill>
          <a:ln w="9525">
            <a:solidFill>
              <a:schemeClr val="tx1"/>
            </a:solidFill>
            <a:miter lim="800000"/>
            <a:headEnd/>
            <a:tailEnd/>
          </a:ln>
        </p:spPr>
        <p:txBody>
          <a:bodyPr/>
          <a:lstStyle/>
          <a:p>
            <a:pPr algn="ctr"/>
            <a:endParaRPr lang="en-US"/>
          </a:p>
        </p:txBody>
      </p:sp>
      <p:sp>
        <p:nvSpPr>
          <p:cNvPr id="25620" name="Text Box 19"/>
          <p:cNvSpPr txBox="1">
            <a:spLocks noChangeArrowheads="1"/>
          </p:cNvSpPr>
          <p:nvPr/>
        </p:nvSpPr>
        <p:spPr bwMode="auto">
          <a:xfrm>
            <a:off x="5832475" y="3808413"/>
            <a:ext cx="3048000" cy="1155700"/>
          </a:xfrm>
          <a:prstGeom prst="rect">
            <a:avLst/>
          </a:prstGeom>
          <a:noFill/>
          <a:ln w="9525">
            <a:noFill/>
            <a:miter lim="800000"/>
            <a:headEnd/>
            <a:tailEnd/>
          </a:ln>
        </p:spPr>
        <p:txBody>
          <a:bodyPr>
            <a:spAutoFit/>
          </a:bodyPr>
          <a:lstStyle/>
          <a:p>
            <a:pPr algn="ctr"/>
            <a:r>
              <a:rPr lang="en-US" sz="1400"/>
              <a:t>Employ forces to obtain significant positional advantage, rendering the enemy’s dispositions less valuable, perhaps even irrelevant.</a:t>
            </a:r>
          </a:p>
        </p:txBody>
      </p:sp>
      <p:sp>
        <p:nvSpPr>
          <p:cNvPr id="25621" name="AutoShape 20"/>
          <p:cNvSpPr>
            <a:spLocks noChangeArrowheads="1"/>
          </p:cNvSpPr>
          <p:nvPr/>
        </p:nvSpPr>
        <p:spPr bwMode="auto">
          <a:xfrm>
            <a:off x="3657600" y="5397500"/>
            <a:ext cx="4038600" cy="939800"/>
          </a:xfrm>
          <a:prstGeom prst="wedgeRectCallout">
            <a:avLst>
              <a:gd name="adj1" fmla="val -28458"/>
              <a:gd name="adj2" fmla="val -97296"/>
            </a:avLst>
          </a:prstGeom>
          <a:solidFill>
            <a:schemeClr val="bg1"/>
          </a:solidFill>
          <a:ln w="9525">
            <a:solidFill>
              <a:schemeClr val="tx1"/>
            </a:solidFill>
            <a:miter lim="800000"/>
            <a:headEnd/>
            <a:tailEnd/>
          </a:ln>
        </p:spPr>
        <p:txBody>
          <a:bodyPr/>
          <a:lstStyle/>
          <a:p>
            <a:pPr algn="ctr"/>
            <a:endParaRPr lang="en-US"/>
          </a:p>
        </p:txBody>
      </p:sp>
      <p:sp>
        <p:nvSpPr>
          <p:cNvPr id="25622" name="Text Box 21"/>
          <p:cNvSpPr txBox="1">
            <a:spLocks noChangeArrowheads="1"/>
          </p:cNvSpPr>
          <p:nvPr/>
        </p:nvSpPr>
        <p:spPr bwMode="auto">
          <a:xfrm>
            <a:off x="3609975" y="5402263"/>
            <a:ext cx="4114800" cy="942975"/>
          </a:xfrm>
          <a:prstGeom prst="rect">
            <a:avLst/>
          </a:prstGeom>
          <a:noFill/>
          <a:ln w="9525">
            <a:noFill/>
            <a:miter lim="800000"/>
            <a:headEnd/>
            <a:tailEnd/>
          </a:ln>
        </p:spPr>
        <p:txBody>
          <a:bodyPr>
            <a:spAutoFit/>
          </a:bodyPr>
          <a:lstStyle/>
          <a:p>
            <a:pPr algn="ctr"/>
            <a:r>
              <a:rPr lang="en-US" sz="1400"/>
              <a:t>Disrupts the enemy’s command and control system, degrading the ability to conduct operations while leading to a rapid collapse of the enemy’s capabilities or will to fight.</a:t>
            </a:r>
          </a:p>
        </p:txBody>
      </p:sp>
      <p:sp>
        <p:nvSpPr>
          <p:cNvPr id="25623" name="AutoShape 22"/>
          <p:cNvSpPr>
            <a:spLocks noChangeArrowheads="1"/>
          </p:cNvSpPr>
          <p:nvPr/>
        </p:nvSpPr>
        <p:spPr bwMode="auto">
          <a:xfrm flipH="1">
            <a:off x="381000" y="3808413"/>
            <a:ext cx="2844800" cy="1612900"/>
          </a:xfrm>
          <a:prstGeom prst="wedgeRectCallout">
            <a:avLst>
              <a:gd name="adj1" fmla="val 667"/>
              <a:gd name="adj2" fmla="val -69394"/>
            </a:avLst>
          </a:prstGeom>
          <a:solidFill>
            <a:schemeClr val="bg1"/>
          </a:solidFill>
          <a:ln w="9525">
            <a:solidFill>
              <a:schemeClr val="tx1"/>
            </a:solidFill>
            <a:miter lim="800000"/>
            <a:headEnd/>
            <a:tailEnd/>
          </a:ln>
        </p:spPr>
        <p:txBody>
          <a:bodyPr/>
          <a:lstStyle/>
          <a:p>
            <a:pPr algn="ctr"/>
            <a:endParaRPr lang="en-US"/>
          </a:p>
        </p:txBody>
      </p:sp>
      <p:sp>
        <p:nvSpPr>
          <p:cNvPr id="25624" name="Text Box 23"/>
          <p:cNvSpPr txBox="1">
            <a:spLocks noChangeArrowheads="1"/>
          </p:cNvSpPr>
          <p:nvPr/>
        </p:nvSpPr>
        <p:spPr bwMode="auto">
          <a:xfrm>
            <a:off x="368300" y="3827463"/>
            <a:ext cx="2870200" cy="1600200"/>
          </a:xfrm>
          <a:prstGeom prst="rect">
            <a:avLst/>
          </a:prstGeom>
          <a:noFill/>
          <a:ln w="9525">
            <a:noFill/>
            <a:miter lim="800000"/>
            <a:headEnd/>
            <a:tailEnd/>
          </a:ln>
        </p:spPr>
        <p:txBody>
          <a:bodyPr>
            <a:spAutoFit/>
          </a:bodyPr>
          <a:lstStyle/>
          <a:p>
            <a:pPr algn="ctr"/>
            <a:r>
              <a:rPr lang="en-US" sz="1400"/>
              <a:t>Denies an adversary or enemy access to capabilities that enable the exercise of coercion, influence, potential advantage, and freedom of action.         </a:t>
            </a:r>
          </a:p>
          <a:p>
            <a:pPr algn="ctr"/>
            <a:r>
              <a:rPr lang="en-US" sz="1400">
                <a:solidFill>
                  <a:srgbClr val="0000FF"/>
                </a:solidFill>
              </a:rPr>
              <a:t>Two types:</a:t>
            </a:r>
            <a:r>
              <a:rPr lang="en-US" sz="1400"/>
              <a:t> physical and psychological.</a:t>
            </a:r>
          </a:p>
        </p:txBody>
      </p:sp>
      <p:sp>
        <p:nvSpPr>
          <p:cNvPr id="2230296" name="Line 24"/>
          <p:cNvSpPr>
            <a:spLocks noChangeShapeType="1"/>
          </p:cNvSpPr>
          <p:nvPr/>
        </p:nvSpPr>
        <p:spPr bwMode="auto">
          <a:xfrm>
            <a:off x="7575550" y="1136650"/>
            <a:ext cx="1155700" cy="0"/>
          </a:xfrm>
          <a:prstGeom prst="line">
            <a:avLst/>
          </a:prstGeom>
          <a:noFill/>
          <a:ln w="19050">
            <a:solidFill>
              <a:srgbClr val="FF0000"/>
            </a:solidFill>
            <a:round/>
            <a:headEnd/>
            <a:tailEnd/>
          </a:ln>
        </p:spPr>
        <p:txBody>
          <a:bodyPr/>
          <a:lstStyle/>
          <a:p>
            <a:endParaRPr lang="en-US"/>
          </a:p>
        </p:txBody>
      </p:sp>
      <p:sp>
        <p:nvSpPr>
          <p:cNvPr id="2230297" name="Rectangle 25"/>
          <p:cNvSpPr>
            <a:spLocks noGrp="1" noChangeArrowheads="1"/>
          </p:cNvSpPr>
          <p:nvPr>
            <p:ph type="title"/>
          </p:nvPr>
        </p:nvSpPr>
        <p:spPr>
          <a:xfrm>
            <a:off x="419100" y="211138"/>
            <a:ext cx="6096000" cy="604837"/>
          </a:xfrm>
          <a:effectLst>
            <a:outerShdw dist="35921" dir="2700000" algn="ctr" rotWithShape="0">
              <a:srgbClr val="FFD889"/>
            </a:outerShdw>
          </a:effectLst>
        </p:spPr>
        <p:txBody>
          <a:bodyPr/>
          <a:lstStyle/>
          <a:p>
            <a:pPr eaLnBrk="1" hangingPunct="1">
              <a:defRPr/>
            </a:pPr>
            <a:r>
              <a:rPr lang="en-US" b="1" dirty="0" smtClean="0">
                <a:latin typeface="Arial" pitchFamily="34" charset="0"/>
                <a:cs typeface="Arial" pitchFamily="34" charset="0"/>
              </a:rPr>
              <a:t>Defeat Mechanisms</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grpId="0" nodeType="withEffect">
                                  <p:stCondLst>
                                    <p:cond delay="0"/>
                                  </p:stCondLst>
                                  <p:childTnLst>
                                    <p:set>
                                      <p:cBhvr>
                                        <p:cTn id="6" dur="1" fill="hold">
                                          <p:stCondLst>
                                            <p:cond delay="0"/>
                                          </p:stCondLst>
                                        </p:cTn>
                                        <p:tgtEl>
                                          <p:spTgt spid="2230296"/>
                                        </p:tgtEl>
                                        <p:attrNameLst>
                                          <p:attrName>style.visibility</p:attrName>
                                        </p:attrNameLst>
                                      </p:cBhvr>
                                      <p:to>
                                        <p:strVal val="visible"/>
                                      </p:to>
                                    </p:set>
                                    <p:animEffect transition="in" filter="wipe(right)">
                                      <p:cBhvr>
                                        <p:cTn id="7" dur="500"/>
                                        <p:tgtEl>
                                          <p:spTgt spid="223029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30296"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Freeform 47"/>
          <p:cNvSpPr>
            <a:spLocks/>
          </p:cNvSpPr>
          <p:nvPr/>
        </p:nvSpPr>
        <p:spPr bwMode="auto">
          <a:xfrm>
            <a:off x="2720975" y="1901825"/>
            <a:ext cx="4822825" cy="4619625"/>
          </a:xfrm>
          <a:custGeom>
            <a:avLst/>
            <a:gdLst>
              <a:gd name="T0" fmla="*/ 2147483647 w 3038"/>
              <a:gd name="T1" fmla="*/ 0 h 2910"/>
              <a:gd name="T2" fmla="*/ 2147483647 w 3038"/>
              <a:gd name="T3" fmla="*/ 2147483647 h 2910"/>
              <a:gd name="T4" fmla="*/ 2147483647 w 3038"/>
              <a:gd name="T5" fmla="*/ 2147483647 h 2910"/>
              <a:gd name="T6" fmla="*/ 2147483647 w 3038"/>
              <a:gd name="T7" fmla="*/ 2147483647 h 2910"/>
              <a:gd name="T8" fmla="*/ 2147483647 w 3038"/>
              <a:gd name="T9" fmla="*/ 2147483647 h 2910"/>
              <a:gd name="T10" fmla="*/ 2147483647 w 3038"/>
              <a:gd name="T11" fmla="*/ 2147483647 h 2910"/>
              <a:gd name="T12" fmla="*/ 2147483647 w 3038"/>
              <a:gd name="T13" fmla="*/ 2147483647 h 2910"/>
              <a:gd name="T14" fmla="*/ 2147483647 w 3038"/>
              <a:gd name="T15" fmla="*/ 2147483647 h 2910"/>
              <a:gd name="T16" fmla="*/ 2147483647 w 3038"/>
              <a:gd name="T17" fmla="*/ 2147483647 h 2910"/>
              <a:gd name="T18" fmla="*/ 2147483647 w 3038"/>
              <a:gd name="T19" fmla="*/ 2147483647 h 2910"/>
              <a:gd name="T20" fmla="*/ 2147483647 w 3038"/>
              <a:gd name="T21" fmla="*/ 2147483647 h 2910"/>
              <a:gd name="T22" fmla="*/ 2147483647 w 3038"/>
              <a:gd name="T23" fmla="*/ 2147483647 h 2910"/>
              <a:gd name="T24" fmla="*/ 0 w 3038"/>
              <a:gd name="T25" fmla="*/ 2147483647 h 2910"/>
              <a:gd name="T26" fmla="*/ 2147483647 w 3038"/>
              <a:gd name="T27" fmla="*/ 2147483647 h 2910"/>
              <a:gd name="T28" fmla="*/ 2147483647 w 3038"/>
              <a:gd name="T29" fmla="*/ 2147483647 h 2910"/>
              <a:gd name="T30" fmla="*/ 2147483647 w 3038"/>
              <a:gd name="T31" fmla="*/ 2147483647 h 2910"/>
              <a:gd name="T32" fmla="*/ 2147483647 w 3038"/>
              <a:gd name="T33" fmla="*/ 2147483647 h 2910"/>
              <a:gd name="T34" fmla="*/ 2147483647 w 3038"/>
              <a:gd name="T35" fmla="*/ 2147483647 h 2910"/>
              <a:gd name="T36" fmla="*/ 2147483647 w 3038"/>
              <a:gd name="T37" fmla="*/ 2147483647 h 2910"/>
              <a:gd name="T38" fmla="*/ 2147483647 w 3038"/>
              <a:gd name="T39" fmla="*/ 2147483647 h 2910"/>
              <a:gd name="T40" fmla="*/ 2147483647 w 3038"/>
              <a:gd name="T41" fmla="*/ 2147483647 h 2910"/>
              <a:gd name="T42" fmla="*/ 2147483647 w 3038"/>
              <a:gd name="T43" fmla="*/ 2147483647 h 2910"/>
              <a:gd name="T44" fmla="*/ 2147483647 w 3038"/>
              <a:gd name="T45" fmla="*/ 2147483647 h 2910"/>
              <a:gd name="T46" fmla="*/ 2147483647 w 3038"/>
              <a:gd name="T47" fmla="*/ 2147483647 h 2910"/>
              <a:gd name="T48" fmla="*/ 2147483647 w 3038"/>
              <a:gd name="T49" fmla="*/ 2147483647 h 2910"/>
              <a:gd name="T50" fmla="*/ 2147483647 w 3038"/>
              <a:gd name="T51" fmla="*/ 2147483647 h 2910"/>
              <a:gd name="T52" fmla="*/ 2147483647 w 3038"/>
              <a:gd name="T53" fmla="*/ 2147483647 h 2910"/>
              <a:gd name="T54" fmla="*/ 2147483647 w 3038"/>
              <a:gd name="T55" fmla="*/ 2147483647 h 2910"/>
              <a:gd name="T56" fmla="*/ 2147483647 w 3038"/>
              <a:gd name="T57" fmla="*/ 0 h 2910"/>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3038"/>
              <a:gd name="T88" fmla="*/ 0 h 2910"/>
              <a:gd name="T89" fmla="*/ 3038 w 3038"/>
              <a:gd name="T90" fmla="*/ 2910 h 2910"/>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3038" h="2910">
                <a:moveTo>
                  <a:pt x="158" y="0"/>
                </a:moveTo>
                <a:lnTo>
                  <a:pt x="858" y="325"/>
                </a:lnTo>
                <a:lnTo>
                  <a:pt x="1547" y="565"/>
                </a:lnTo>
                <a:lnTo>
                  <a:pt x="2606" y="912"/>
                </a:lnTo>
                <a:lnTo>
                  <a:pt x="2798" y="960"/>
                </a:lnTo>
                <a:lnTo>
                  <a:pt x="2798" y="768"/>
                </a:lnTo>
                <a:lnTo>
                  <a:pt x="3038" y="1296"/>
                </a:lnTo>
                <a:lnTo>
                  <a:pt x="2894" y="1824"/>
                </a:lnTo>
                <a:lnTo>
                  <a:pt x="2894" y="1584"/>
                </a:lnTo>
                <a:lnTo>
                  <a:pt x="2450" y="1708"/>
                </a:lnTo>
                <a:lnTo>
                  <a:pt x="2046" y="1872"/>
                </a:lnTo>
                <a:lnTo>
                  <a:pt x="1279" y="2275"/>
                </a:lnTo>
                <a:lnTo>
                  <a:pt x="0" y="2910"/>
                </a:lnTo>
                <a:lnTo>
                  <a:pt x="9" y="2443"/>
                </a:lnTo>
                <a:lnTo>
                  <a:pt x="431" y="2307"/>
                </a:lnTo>
                <a:lnTo>
                  <a:pt x="731" y="2053"/>
                </a:lnTo>
                <a:lnTo>
                  <a:pt x="91" y="2044"/>
                </a:lnTo>
                <a:lnTo>
                  <a:pt x="50" y="1636"/>
                </a:lnTo>
                <a:lnTo>
                  <a:pt x="513" y="1577"/>
                </a:lnTo>
                <a:lnTo>
                  <a:pt x="803" y="1346"/>
                </a:lnTo>
                <a:lnTo>
                  <a:pt x="422" y="1296"/>
                </a:lnTo>
                <a:lnTo>
                  <a:pt x="136" y="1182"/>
                </a:lnTo>
                <a:lnTo>
                  <a:pt x="91" y="819"/>
                </a:lnTo>
                <a:lnTo>
                  <a:pt x="395" y="801"/>
                </a:lnTo>
                <a:lnTo>
                  <a:pt x="617" y="643"/>
                </a:lnTo>
                <a:lnTo>
                  <a:pt x="672" y="547"/>
                </a:lnTo>
                <a:lnTo>
                  <a:pt x="468" y="475"/>
                </a:lnTo>
                <a:lnTo>
                  <a:pt x="14" y="370"/>
                </a:lnTo>
                <a:lnTo>
                  <a:pt x="158" y="0"/>
                </a:lnTo>
                <a:close/>
              </a:path>
            </a:pathLst>
          </a:custGeom>
          <a:solidFill>
            <a:srgbClr val="FF9900">
              <a:alpha val="36862"/>
            </a:srgbClr>
          </a:solidFill>
          <a:ln w="9525">
            <a:solidFill>
              <a:schemeClr val="tx1"/>
            </a:solidFill>
            <a:round/>
            <a:headEnd/>
            <a:tailEnd/>
          </a:ln>
        </p:spPr>
        <p:txBody>
          <a:bodyPr/>
          <a:lstStyle/>
          <a:p>
            <a:endParaRPr lang="en-US"/>
          </a:p>
        </p:txBody>
      </p:sp>
      <p:sp>
        <p:nvSpPr>
          <p:cNvPr id="26627" name="Rectangle 44"/>
          <p:cNvSpPr>
            <a:spLocks noChangeArrowheads="1"/>
          </p:cNvSpPr>
          <p:nvPr/>
        </p:nvSpPr>
        <p:spPr bwMode="auto">
          <a:xfrm>
            <a:off x="4819650" y="2816225"/>
            <a:ext cx="762000" cy="762000"/>
          </a:xfrm>
          <a:prstGeom prst="rect">
            <a:avLst/>
          </a:prstGeom>
          <a:solidFill>
            <a:srgbClr val="99CC00"/>
          </a:solidFill>
          <a:ln w="9525">
            <a:solidFill>
              <a:schemeClr val="tx1"/>
            </a:solidFill>
            <a:miter lim="800000"/>
            <a:headEnd/>
            <a:tailEnd/>
          </a:ln>
        </p:spPr>
        <p:txBody>
          <a:bodyPr wrap="none" anchor="ctr"/>
          <a:lstStyle/>
          <a:p>
            <a:endParaRPr lang="en-US"/>
          </a:p>
        </p:txBody>
      </p:sp>
      <p:sp>
        <p:nvSpPr>
          <p:cNvPr id="26628" name="Rectangle 2"/>
          <p:cNvSpPr>
            <a:spLocks noGrp="1" noChangeArrowheads="1"/>
          </p:cNvSpPr>
          <p:nvPr>
            <p:ph type="title"/>
          </p:nvPr>
        </p:nvSpPr>
        <p:spPr>
          <a:xfrm>
            <a:off x="457200" y="152400"/>
            <a:ext cx="8229600" cy="1143000"/>
          </a:xfrm>
        </p:spPr>
        <p:txBody>
          <a:bodyPr/>
          <a:lstStyle/>
          <a:p>
            <a:pPr eaLnBrk="1" hangingPunct="1"/>
            <a:r>
              <a:rPr lang="en-US" sz="3600" b="1" u="sng" dirty="0" smtClean="0">
                <a:latin typeface="Arial" pitchFamily="34" charset="0"/>
                <a:cs typeface="Arial" pitchFamily="34" charset="0"/>
              </a:rPr>
              <a:t>COMBINING DEFEAT &amp; STABILITY MECHANISMS</a:t>
            </a:r>
          </a:p>
        </p:txBody>
      </p:sp>
      <p:sp>
        <p:nvSpPr>
          <p:cNvPr id="26629" name="AutoShape 6"/>
          <p:cNvSpPr>
            <a:spLocks noChangeArrowheads="1"/>
          </p:cNvSpPr>
          <p:nvPr/>
        </p:nvSpPr>
        <p:spPr bwMode="auto">
          <a:xfrm>
            <a:off x="5381625" y="3502025"/>
            <a:ext cx="914400" cy="703263"/>
          </a:xfrm>
          <a:prstGeom prst="diamond">
            <a:avLst/>
          </a:prstGeom>
          <a:solidFill>
            <a:srgbClr val="FF0000"/>
          </a:solidFill>
          <a:ln w="9525">
            <a:solidFill>
              <a:schemeClr val="tx1"/>
            </a:solidFill>
            <a:miter lim="800000"/>
            <a:headEnd/>
            <a:tailEnd/>
          </a:ln>
        </p:spPr>
        <p:txBody>
          <a:bodyPr wrap="none" anchor="ctr"/>
          <a:lstStyle/>
          <a:p>
            <a:endParaRPr lang="en-US"/>
          </a:p>
        </p:txBody>
      </p:sp>
      <p:sp>
        <p:nvSpPr>
          <p:cNvPr id="26630" name="AutoShape 21"/>
          <p:cNvSpPr>
            <a:spLocks noChangeArrowheads="1"/>
          </p:cNvSpPr>
          <p:nvPr/>
        </p:nvSpPr>
        <p:spPr bwMode="auto">
          <a:xfrm>
            <a:off x="6324600" y="1673225"/>
            <a:ext cx="1962150" cy="990600"/>
          </a:xfrm>
          <a:prstGeom prst="star32">
            <a:avLst>
              <a:gd name="adj" fmla="val 37500"/>
            </a:avLst>
          </a:prstGeom>
          <a:solidFill>
            <a:srgbClr val="0000FF">
              <a:alpha val="20000"/>
            </a:srgbClr>
          </a:solidFill>
          <a:ln w="9525">
            <a:solidFill>
              <a:srgbClr val="0000FF"/>
            </a:solidFill>
            <a:miter lim="800000"/>
            <a:headEnd/>
            <a:tailEnd/>
          </a:ln>
        </p:spPr>
        <p:txBody>
          <a:bodyPr wrap="none" anchor="ctr"/>
          <a:lstStyle/>
          <a:p>
            <a:endParaRPr lang="en-US"/>
          </a:p>
        </p:txBody>
      </p:sp>
      <p:sp>
        <p:nvSpPr>
          <p:cNvPr id="26631" name="Text Box 22"/>
          <p:cNvSpPr txBox="1">
            <a:spLocks noChangeArrowheads="1"/>
          </p:cNvSpPr>
          <p:nvPr/>
        </p:nvSpPr>
        <p:spPr bwMode="auto">
          <a:xfrm>
            <a:off x="6477000" y="1901825"/>
            <a:ext cx="1636713" cy="554038"/>
          </a:xfrm>
          <a:prstGeom prst="rect">
            <a:avLst/>
          </a:prstGeom>
          <a:noFill/>
          <a:ln w="9525">
            <a:noFill/>
            <a:miter lim="800000"/>
            <a:headEnd/>
            <a:tailEnd/>
          </a:ln>
        </p:spPr>
        <p:txBody>
          <a:bodyPr>
            <a:spAutoFit/>
          </a:bodyPr>
          <a:lstStyle/>
          <a:p>
            <a:pPr algn="ctr">
              <a:spcBef>
                <a:spcPct val="50000"/>
              </a:spcBef>
            </a:pPr>
            <a:r>
              <a:rPr lang="en-US" sz="1000" b="1" dirty="0"/>
              <a:t>Must be used in combinations to maximize effects</a:t>
            </a:r>
          </a:p>
        </p:txBody>
      </p:sp>
      <p:sp>
        <p:nvSpPr>
          <p:cNvPr id="10265" name="Text Box 25"/>
          <p:cNvSpPr txBox="1">
            <a:spLocks noChangeArrowheads="1"/>
          </p:cNvSpPr>
          <p:nvPr/>
        </p:nvSpPr>
        <p:spPr bwMode="auto">
          <a:xfrm>
            <a:off x="2255838" y="2054225"/>
            <a:ext cx="1173162" cy="333375"/>
          </a:xfrm>
          <a:prstGeom prst="rect">
            <a:avLst/>
          </a:prstGeom>
          <a:solidFill>
            <a:srgbClr val="FF9900"/>
          </a:solidFill>
          <a:ln w="28575">
            <a:solidFill>
              <a:schemeClr val="tx1"/>
            </a:solidFill>
            <a:miter lim="800000"/>
            <a:headEnd/>
            <a:tailEnd/>
          </a:ln>
          <a:effectLst>
            <a:outerShdw dist="35921" dir="2700000" algn="ctr" rotWithShape="0">
              <a:schemeClr val="bg2"/>
            </a:outerShdw>
          </a:effectLst>
        </p:spPr>
        <p:txBody>
          <a:bodyPr>
            <a:spAutoFit/>
          </a:bodyPr>
          <a:lstStyle/>
          <a:p>
            <a:pPr algn="ctr">
              <a:spcBef>
                <a:spcPct val="50000"/>
              </a:spcBef>
              <a:defRPr/>
            </a:pPr>
            <a:r>
              <a:rPr lang="en-US" sz="1400" b="1" dirty="0"/>
              <a:t>Compel</a:t>
            </a:r>
          </a:p>
        </p:txBody>
      </p:sp>
      <p:sp>
        <p:nvSpPr>
          <p:cNvPr id="10266" name="Text Box 26"/>
          <p:cNvSpPr txBox="1">
            <a:spLocks noChangeArrowheads="1"/>
          </p:cNvSpPr>
          <p:nvPr/>
        </p:nvSpPr>
        <p:spPr bwMode="auto">
          <a:xfrm>
            <a:off x="2255838" y="3349625"/>
            <a:ext cx="1173162" cy="333375"/>
          </a:xfrm>
          <a:prstGeom prst="rect">
            <a:avLst/>
          </a:prstGeom>
          <a:solidFill>
            <a:srgbClr val="FF9900"/>
          </a:solidFill>
          <a:ln w="28575">
            <a:solidFill>
              <a:schemeClr val="tx1"/>
            </a:solidFill>
            <a:miter lim="800000"/>
            <a:headEnd/>
            <a:tailEnd/>
          </a:ln>
          <a:effectLst>
            <a:outerShdw dist="35921" dir="2700000" algn="ctr" rotWithShape="0">
              <a:schemeClr val="bg2"/>
            </a:outerShdw>
          </a:effectLst>
        </p:spPr>
        <p:txBody>
          <a:bodyPr>
            <a:spAutoFit/>
          </a:bodyPr>
          <a:lstStyle/>
          <a:p>
            <a:pPr algn="ctr">
              <a:spcBef>
                <a:spcPct val="50000"/>
              </a:spcBef>
              <a:defRPr/>
            </a:pPr>
            <a:r>
              <a:rPr lang="en-US" sz="1400" b="1" dirty="0"/>
              <a:t>Control</a:t>
            </a:r>
          </a:p>
        </p:txBody>
      </p:sp>
      <p:sp>
        <p:nvSpPr>
          <p:cNvPr id="10267" name="Text Box 27"/>
          <p:cNvSpPr txBox="1">
            <a:spLocks noChangeArrowheads="1"/>
          </p:cNvSpPr>
          <p:nvPr/>
        </p:nvSpPr>
        <p:spPr bwMode="auto">
          <a:xfrm>
            <a:off x="2255838" y="4645025"/>
            <a:ext cx="1173162" cy="333375"/>
          </a:xfrm>
          <a:prstGeom prst="rect">
            <a:avLst/>
          </a:prstGeom>
          <a:solidFill>
            <a:srgbClr val="FF9900"/>
          </a:solidFill>
          <a:ln w="28575">
            <a:solidFill>
              <a:schemeClr val="tx1"/>
            </a:solidFill>
            <a:miter lim="800000"/>
            <a:headEnd/>
            <a:tailEnd/>
          </a:ln>
          <a:effectLst>
            <a:outerShdw dist="35921" dir="2700000" algn="ctr" rotWithShape="0">
              <a:schemeClr val="bg2"/>
            </a:outerShdw>
          </a:effectLst>
        </p:spPr>
        <p:txBody>
          <a:bodyPr>
            <a:spAutoFit/>
          </a:bodyPr>
          <a:lstStyle/>
          <a:p>
            <a:pPr algn="ctr">
              <a:spcBef>
                <a:spcPct val="50000"/>
              </a:spcBef>
              <a:defRPr/>
            </a:pPr>
            <a:r>
              <a:rPr lang="en-US" sz="1400" b="1" dirty="0"/>
              <a:t>Influence</a:t>
            </a:r>
          </a:p>
        </p:txBody>
      </p:sp>
      <p:sp>
        <p:nvSpPr>
          <p:cNvPr id="10268" name="Text Box 28"/>
          <p:cNvSpPr txBox="1">
            <a:spLocks noChangeArrowheads="1"/>
          </p:cNvSpPr>
          <p:nvPr/>
        </p:nvSpPr>
        <p:spPr bwMode="auto">
          <a:xfrm>
            <a:off x="2255838" y="5940425"/>
            <a:ext cx="1173162" cy="333375"/>
          </a:xfrm>
          <a:prstGeom prst="rect">
            <a:avLst/>
          </a:prstGeom>
          <a:solidFill>
            <a:srgbClr val="FF9900"/>
          </a:solidFill>
          <a:ln w="28575">
            <a:solidFill>
              <a:schemeClr val="tx1"/>
            </a:solidFill>
            <a:miter lim="800000"/>
            <a:headEnd/>
            <a:tailEnd/>
          </a:ln>
          <a:effectLst>
            <a:outerShdw dist="35921" dir="2700000" algn="ctr" rotWithShape="0">
              <a:schemeClr val="bg2"/>
            </a:outerShdw>
          </a:effectLst>
        </p:spPr>
        <p:txBody>
          <a:bodyPr>
            <a:spAutoFit/>
          </a:bodyPr>
          <a:lstStyle/>
          <a:p>
            <a:pPr algn="ctr">
              <a:spcBef>
                <a:spcPct val="50000"/>
              </a:spcBef>
              <a:defRPr/>
            </a:pPr>
            <a:r>
              <a:rPr lang="en-US" sz="1400" b="1" dirty="0"/>
              <a:t>Support</a:t>
            </a:r>
          </a:p>
        </p:txBody>
      </p:sp>
      <p:sp>
        <p:nvSpPr>
          <p:cNvPr id="26636" name="Text Box 30"/>
          <p:cNvSpPr txBox="1">
            <a:spLocks noChangeArrowheads="1"/>
          </p:cNvSpPr>
          <p:nvPr/>
        </p:nvSpPr>
        <p:spPr bwMode="auto">
          <a:xfrm rot="2354242">
            <a:off x="4714875" y="3257550"/>
            <a:ext cx="1400175" cy="244475"/>
          </a:xfrm>
          <a:prstGeom prst="rect">
            <a:avLst/>
          </a:prstGeom>
          <a:noFill/>
          <a:ln w="9525">
            <a:noFill/>
            <a:miter lim="800000"/>
            <a:headEnd/>
            <a:tailEnd/>
          </a:ln>
        </p:spPr>
        <p:txBody>
          <a:bodyPr>
            <a:spAutoFit/>
          </a:bodyPr>
          <a:lstStyle/>
          <a:p>
            <a:pPr>
              <a:spcBef>
                <a:spcPct val="50000"/>
              </a:spcBef>
            </a:pPr>
            <a:r>
              <a:rPr lang="en-US" sz="1000" b="1"/>
              <a:t>Governance</a:t>
            </a:r>
          </a:p>
        </p:txBody>
      </p:sp>
      <p:sp>
        <p:nvSpPr>
          <p:cNvPr id="26637" name="AutoShape 31"/>
          <p:cNvSpPr>
            <a:spLocks noChangeArrowheads="1"/>
          </p:cNvSpPr>
          <p:nvPr/>
        </p:nvSpPr>
        <p:spPr bwMode="auto">
          <a:xfrm>
            <a:off x="3676650" y="2587625"/>
            <a:ext cx="609600" cy="533400"/>
          </a:xfrm>
          <a:prstGeom prst="octagon">
            <a:avLst>
              <a:gd name="adj" fmla="val 29287"/>
            </a:avLst>
          </a:prstGeom>
          <a:solidFill>
            <a:schemeClr val="accent1"/>
          </a:solidFill>
          <a:ln w="9525">
            <a:solidFill>
              <a:schemeClr val="tx1"/>
            </a:solidFill>
            <a:miter lim="800000"/>
            <a:headEnd/>
            <a:tailEnd/>
          </a:ln>
        </p:spPr>
        <p:txBody>
          <a:bodyPr wrap="none" anchor="ctr"/>
          <a:lstStyle/>
          <a:p>
            <a:endParaRPr lang="en-US"/>
          </a:p>
        </p:txBody>
      </p:sp>
      <p:sp>
        <p:nvSpPr>
          <p:cNvPr id="26638" name="Text Box 32"/>
          <p:cNvSpPr txBox="1">
            <a:spLocks noChangeArrowheads="1"/>
          </p:cNvSpPr>
          <p:nvPr/>
        </p:nvSpPr>
        <p:spPr bwMode="auto">
          <a:xfrm>
            <a:off x="3621088" y="2636838"/>
            <a:ext cx="742950" cy="400050"/>
          </a:xfrm>
          <a:prstGeom prst="rect">
            <a:avLst/>
          </a:prstGeom>
          <a:noFill/>
          <a:ln w="9525">
            <a:noFill/>
            <a:miter lim="800000"/>
            <a:headEnd/>
            <a:tailEnd/>
          </a:ln>
        </p:spPr>
        <p:txBody>
          <a:bodyPr>
            <a:spAutoFit/>
          </a:bodyPr>
          <a:lstStyle/>
          <a:p>
            <a:pPr algn="ctr">
              <a:spcBef>
                <a:spcPct val="50000"/>
              </a:spcBef>
            </a:pPr>
            <a:r>
              <a:rPr lang="en-US" sz="1000" b="1"/>
              <a:t>Civil Control</a:t>
            </a:r>
          </a:p>
        </p:txBody>
      </p:sp>
      <p:sp>
        <p:nvSpPr>
          <p:cNvPr id="26639" name="AutoShape 33"/>
          <p:cNvSpPr>
            <a:spLocks noChangeArrowheads="1"/>
          </p:cNvSpPr>
          <p:nvPr/>
        </p:nvSpPr>
        <p:spPr bwMode="auto">
          <a:xfrm>
            <a:off x="4210050" y="5026025"/>
            <a:ext cx="609600" cy="533400"/>
          </a:xfrm>
          <a:prstGeom prst="octagon">
            <a:avLst>
              <a:gd name="adj" fmla="val 29287"/>
            </a:avLst>
          </a:prstGeom>
          <a:solidFill>
            <a:srgbClr val="800080">
              <a:alpha val="50980"/>
            </a:srgbClr>
          </a:solidFill>
          <a:ln w="9525">
            <a:solidFill>
              <a:schemeClr val="tx1"/>
            </a:solidFill>
            <a:miter lim="800000"/>
            <a:headEnd/>
            <a:tailEnd/>
          </a:ln>
        </p:spPr>
        <p:txBody>
          <a:bodyPr wrap="none" anchor="ctr"/>
          <a:lstStyle/>
          <a:p>
            <a:endParaRPr lang="en-US"/>
          </a:p>
        </p:txBody>
      </p:sp>
      <p:sp>
        <p:nvSpPr>
          <p:cNvPr id="26640" name="Text Box 34"/>
          <p:cNvSpPr txBox="1">
            <a:spLocks noChangeArrowheads="1"/>
          </p:cNvSpPr>
          <p:nvPr/>
        </p:nvSpPr>
        <p:spPr bwMode="auto">
          <a:xfrm>
            <a:off x="4133850" y="5102225"/>
            <a:ext cx="762000" cy="396875"/>
          </a:xfrm>
          <a:prstGeom prst="rect">
            <a:avLst/>
          </a:prstGeom>
          <a:noFill/>
          <a:ln w="9525">
            <a:noFill/>
            <a:miter lim="800000"/>
            <a:headEnd/>
            <a:tailEnd/>
          </a:ln>
        </p:spPr>
        <p:txBody>
          <a:bodyPr>
            <a:spAutoFit/>
          </a:bodyPr>
          <a:lstStyle/>
          <a:p>
            <a:pPr algn="ctr">
              <a:spcBef>
                <a:spcPct val="50000"/>
              </a:spcBef>
            </a:pPr>
            <a:r>
              <a:rPr lang="en-US" sz="1000" b="1"/>
              <a:t>Civil Security</a:t>
            </a:r>
          </a:p>
        </p:txBody>
      </p:sp>
      <p:sp>
        <p:nvSpPr>
          <p:cNvPr id="26641" name="AutoShape 35"/>
          <p:cNvSpPr>
            <a:spLocks noChangeArrowheads="1"/>
          </p:cNvSpPr>
          <p:nvPr/>
        </p:nvSpPr>
        <p:spPr bwMode="auto">
          <a:xfrm>
            <a:off x="4819650" y="4264025"/>
            <a:ext cx="914400" cy="381000"/>
          </a:xfrm>
          <a:prstGeom prst="roundRect">
            <a:avLst>
              <a:gd name="adj" fmla="val 16667"/>
            </a:avLst>
          </a:prstGeom>
          <a:solidFill>
            <a:srgbClr val="00FF00">
              <a:alpha val="50195"/>
            </a:srgbClr>
          </a:solidFill>
          <a:ln w="9525">
            <a:solidFill>
              <a:schemeClr val="tx1"/>
            </a:solidFill>
            <a:round/>
            <a:headEnd/>
            <a:tailEnd/>
          </a:ln>
        </p:spPr>
        <p:txBody>
          <a:bodyPr wrap="none" anchor="ctr"/>
          <a:lstStyle/>
          <a:p>
            <a:endParaRPr lang="en-US"/>
          </a:p>
        </p:txBody>
      </p:sp>
      <p:sp>
        <p:nvSpPr>
          <p:cNvPr id="26642" name="Text Box 37"/>
          <p:cNvSpPr txBox="1">
            <a:spLocks noChangeArrowheads="1"/>
          </p:cNvSpPr>
          <p:nvPr/>
        </p:nvSpPr>
        <p:spPr bwMode="auto">
          <a:xfrm>
            <a:off x="4895850" y="4340225"/>
            <a:ext cx="762000" cy="244475"/>
          </a:xfrm>
          <a:prstGeom prst="rect">
            <a:avLst/>
          </a:prstGeom>
          <a:noFill/>
          <a:ln w="9525">
            <a:noFill/>
            <a:miter lim="800000"/>
            <a:headEnd/>
            <a:tailEnd/>
          </a:ln>
        </p:spPr>
        <p:txBody>
          <a:bodyPr>
            <a:spAutoFit/>
          </a:bodyPr>
          <a:lstStyle/>
          <a:p>
            <a:pPr algn="ctr">
              <a:spcBef>
                <a:spcPct val="50000"/>
              </a:spcBef>
            </a:pPr>
            <a:r>
              <a:rPr lang="en-US" sz="1000" b="1"/>
              <a:t>Populace</a:t>
            </a:r>
          </a:p>
        </p:txBody>
      </p:sp>
      <p:sp>
        <p:nvSpPr>
          <p:cNvPr id="26643" name="AutoShape 38"/>
          <p:cNvSpPr>
            <a:spLocks noChangeArrowheads="1"/>
          </p:cNvSpPr>
          <p:nvPr/>
        </p:nvSpPr>
        <p:spPr bwMode="auto">
          <a:xfrm>
            <a:off x="6069013" y="3367088"/>
            <a:ext cx="1524000" cy="1073150"/>
          </a:xfrm>
          <a:prstGeom prst="lightningBolt">
            <a:avLst/>
          </a:prstGeom>
          <a:solidFill>
            <a:srgbClr val="FFFF00"/>
          </a:solidFill>
          <a:ln w="9525">
            <a:solidFill>
              <a:schemeClr val="tx1"/>
            </a:solidFill>
            <a:miter lim="800000"/>
            <a:headEnd/>
            <a:tailEnd/>
          </a:ln>
        </p:spPr>
        <p:txBody>
          <a:bodyPr wrap="none" anchor="ctr"/>
          <a:lstStyle/>
          <a:p>
            <a:endParaRPr lang="en-US"/>
          </a:p>
        </p:txBody>
      </p:sp>
      <p:sp>
        <p:nvSpPr>
          <p:cNvPr id="26644" name="Text Box 39"/>
          <p:cNvSpPr txBox="1">
            <a:spLocks noChangeArrowheads="1"/>
          </p:cNvSpPr>
          <p:nvPr/>
        </p:nvSpPr>
        <p:spPr bwMode="auto">
          <a:xfrm rot="2354242">
            <a:off x="6219825" y="3806825"/>
            <a:ext cx="1400175" cy="244475"/>
          </a:xfrm>
          <a:prstGeom prst="rect">
            <a:avLst/>
          </a:prstGeom>
          <a:noFill/>
          <a:ln w="9525">
            <a:noFill/>
            <a:miter lim="800000"/>
            <a:headEnd/>
            <a:tailEnd/>
          </a:ln>
        </p:spPr>
        <p:txBody>
          <a:bodyPr>
            <a:spAutoFit/>
          </a:bodyPr>
          <a:lstStyle/>
          <a:p>
            <a:pPr>
              <a:spcBef>
                <a:spcPct val="50000"/>
              </a:spcBef>
            </a:pPr>
            <a:r>
              <a:rPr lang="en-US" sz="1000" b="1"/>
              <a:t>Essential Services</a:t>
            </a:r>
          </a:p>
        </p:txBody>
      </p:sp>
      <p:sp>
        <p:nvSpPr>
          <p:cNvPr id="26645" name="WordArt 41"/>
          <p:cNvSpPr>
            <a:spLocks noChangeArrowheads="1" noChangeShapeType="1" noTextEdit="1"/>
          </p:cNvSpPr>
          <p:nvPr/>
        </p:nvSpPr>
        <p:spPr bwMode="auto">
          <a:xfrm>
            <a:off x="3752850" y="3502025"/>
            <a:ext cx="762000" cy="914400"/>
          </a:xfrm>
          <a:prstGeom prst="rect">
            <a:avLst/>
          </a:prstGeom>
        </p:spPr>
        <p:txBody>
          <a:bodyPr wrap="none" fromWordArt="1">
            <a:prstTxWarp prst="textPlain">
              <a:avLst>
                <a:gd name="adj" fmla="val 50000"/>
              </a:avLst>
            </a:prstTxWarp>
          </a:bodyPr>
          <a:lstStyle/>
          <a:p>
            <a:pPr algn="ctr"/>
            <a:r>
              <a:rPr lang="en-US" sz="3600" kern="10">
                <a:ln w="9525">
                  <a:solidFill>
                    <a:srgbClr val="000000"/>
                  </a:solidFill>
                  <a:round/>
                  <a:headEnd/>
                  <a:tailEnd/>
                </a:ln>
                <a:solidFill>
                  <a:srgbClr val="339966"/>
                </a:solidFill>
                <a:latin typeface="Arial Black"/>
              </a:rPr>
              <a:t>$</a:t>
            </a:r>
          </a:p>
        </p:txBody>
      </p:sp>
      <p:sp>
        <p:nvSpPr>
          <p:cNvPr id="26646" name="Text Box 42"/>
          <p:cNvSpPr txBox="1">
            <a:spLocks noChangeArrowheads="1"/>
          </p:cNvSpPr>
          <p:nvPr/>
        </p:nvSpPr>
        <p:spPr bwMode="auto">
          <a:xfrm rot="1822765">
            <a:off x="3724275" y="3959225"/>
            <a:ext cx="1400175" cy="244475"/>
          </a:xfrm>
          <a:prstGeom prst="rect">
            <a:avLst/>
          </a:prstGeom>
          <a:noFill/>
          <a:ln w="9525">
            <a:noFill/>
            <a:miter lim="800000"/>
            <a:headEnd/>
            <a:tailEnd/>
          </a:ln>
        </p:spPr>
        <p:txBody>
          <a:bodyPr>
            <a:spAutoFit/>
          </a:bodyPr>
          <a:lstStyle/>
          <a:p>
            <a:pPr>
              <a:spcBef>
                <a:spcPct val="50000"/>
              </a:spcBef>
            </a:pPr>
            <a:r>
              <a:rPr lang="en-US" sz="1000" b="1"/>
              <a:t>Economy</a:t>
            </a:r>
          </a:p>
        </p:txBody>
      </p:sp>
      <p:sp>
        <p:nvSpPr>
          <p:cNvPr id="26647" name="Text Box 43"/>
          <p:cNvSpPr txBox="1">
            <a:spLocks noChangeArrowheads="1"/>
          </p:cNvSpPr>
          <p:nvPr/>
        </p:nvSpPr>
        <p:spPr bwMode="auto">
          <a:xfrm>
            <a:off x="5534025" y="3730625"/>
            <a:ext cx="741363" cy="244475"/>
          </a:xfrm>
          <a:prstGeom prst="rect">
            <a:avLst/>
          </a:prstGeom>
          <a:noFill/>
          <a:ln w="9525">
            <a:noFill/>
            <a:miter lim="800000"/>
            <a:headEnd/>
            <a:tailEnd/>
          </a:ln>
        </p:spPr>
        <p:txBody>
          <a:bodyPr>
            <a:spAutoFit/>
          </a:bodyPr>
          <a:lstStyle/>
          <a:p>
            <a:pPr>
              <a:spcBef>
                <a:spcPct val="50000"/>
              </a:spcBef>
            </a:pPr>
            <a:r>
              <a:rPr lang="en-US" sz="1000" b="1"/>
              <a:t>ENEMY</a:t>
            </a:r>
          </a:p>
        </p:txBody>
      </p:sp>
      <p:sp>
        <p:nvSpPr>
          <p:cNvPr id="26648" name="Oval 45"/>
          <p:cNvSpPr>
            <a:spLocks noChangeArrowheads="1"/>
          </p:cNvSpPr>
          <p:nvPr/>
        </p:nvSpPr>
        <p:spPr bwMode="auto">
          <a:xfrm>
            <a:off x="7543800" y="3044825"/>
            <a:ext cx="1524000" cy="1981200"/>
          </a:xfrm>
          <a:prstGeom prst="ellipse">
            <a:avLst/>
          </a:prstGeom>
          <a:solidFill>
            <a:srgbClr val="3366FF">
              <a:alpha val="18039"/>
            </a:srgbClr>
          </a:solidFill>
          <a:ln w="9525">
            <a:solidFill>
              <a:schemeClr val="tx1"/>
            </a:solidFill>
            <a:round/>
            <a:headEnd/>
            <a:tailEnd/>
          </a:ln>
        </p:spPr>
        <p:txBody>
          <a:bodyPr wrap="none" anchor="ctr"/>
          <a:lstStyle/>
          <a:p>
            <a:endParaRPr lang="en-US"/>
          </a:p>
        </p:txBody>
      </p:sp>
      <p:sp>
        <p:nvSpPr>
          <p:cNvPr id="26649" name="Text Box 46"/>
          <p:cNvSpPr txBox="1">
            <a:spLocks noChangeArrowheads="1"/>
          </p:cNvSpPr>
          <p:nvPr/>
        </p:nvSpPr>
        <p:spPr bwMode="auto">
          <a:xfrm rot="5400000">
            <a:off x="7215982" y="3906043"/>
            <a:ext cx="2241550" cy="366713"/>
          </a:xfrm>
          <a:prstGeom prst="rect">
            <a:avLst/>
          </a:prstGeom>
          <a:noFill/>
          <a:ln w="9525">
            <a:noFill/>
            <a:miter lim="800000"/>
            <a:headEnd/>
            <a:tailEnd/>
          </a:ln>
        </p:spPr>
        <p:txBody>
          <a:bodyPr>
            <a:spAutoFit/>
          </a:bodyPr>
          <a:lstStyle/>
          <a:p>
            <a:pPr algn="ctr">
              <a:spcBef>
                <a:spcPct val="50000"/>
              </a:spcBef>
            </a:pPr>
            <a:r>
              <a:rPr lang="en-US" dirty="0"/>
              <a:t>Enduring Peace</a:t>
            </a:r>
          </a:p>
        </p:txBody>
      </p:sp>
      <p:sp>
        <p:nvSpPr>
          <p:cNvPr id="26650" name="Text Box 48"/>
          <p:cNvSpPr txBox="1">
            <a:spLocks noChangeArrowheads="1"/>
          </p:cNvSpPr>
          <p:nvPr/>
        </p:nvSpPr>
        <p:spPr bwMode="auto">
          <a:xfrm>
            <a:off x="76200" y="1825625"/>
            <a:ext cx="1828800" cy="1168400"/>
          </a:xfrm>
          <a:prstGeom prst="rect">
            <a:avLst/>
          </a:prstGeom>
          <a:noFill/>
          <a:ln w="9525">
            <a:solidFill>
              <a:schemeClr val="tx1"/>
            </a:solidFill>
            <a:miter lim="800000"/>
            <a:headEnd/>
            <a:tailEnd/>
          </a:ln>
        </p:spPr>
        <p:txBody>
          <a:bodyPr>
            <a:spAutoFit/>
          </a:bodyPr>
          <a:lstStyle/>
          <a:p>
            <a:r>
              <a:rPr lang="en-US" sz="1000" b="1" dirty="0"/>
              <a:t>Actual or threatened force to establish control and dominance; effect behavioral change; and enforce compliance with mandates, agreements, or civil authority. </a:t>
            </a:r>
          </a:p>
        </p:txBody>
      </p:sp>
      <p:sp>
        <p:nvSpPr>
          <p:cNvPr id="26651" name="Line 49"/>
          <p:cNvSpPr>
            <a:spLocks noChangeShapeType="1"/>
          </p:cNvSpPr>
          <p:nvPr/>
        </p:nvSpPr>
        <p:spPr bwMode="auto">
          <a:xfrm>
            <a:off x="1905000" y="2206625"/>
            <a:ext cx="304800" cy="3175"/>
          </a:xfrm>
          <a:prstGeom prst="line">
            <a:avLst/>
          </a:prstGeom>
          <a:noFill/>
          <a:ln w="19050">
            <a:solidFill>
              <a:schemeClr val="tx1"/>
            </a:solidFill>
            <a:prstDash val="sysDot"/>
            <a:round/>
            <a:headEnd/>
            <a:tailEnd/>
          </a:ln>
        </p:spPr>
        <p:txBody>
          <a:bodyPr/>
          <a:lstStyle/>
          <a:p>
            <a:endParaRPr lang="en-US"/>
          </a:p>
        </p:txBody>
      </p:sp>
      <p:sp>
        <p:nvSpPr>
          <p:cNvPr id="26652" name="Text Box 50"/>
          <p:cNvSpPr txBox="1">
            <a:spLocks noChangeArrowheads="1"/>
          </p:cNvSpPr>
          <p:nvPr/>
        </p:nvSpPr>
        <p:spPr bwMode="auto">
          <a:xfrm>
            <a:off x="76200" y="3121025"/>
            <a:ext cx="1828800" cy="708025"/>
          </a:xfrm>
          <a:prstGeom prst="rect">
            <a:avLst/>
          </a:prstGeom>
          <a:noFill/>
          <a:ln w="9525">
            <a:solidFill>
              <a:schemeClr val="tx1"/>
            </a:solidFill>
            <a:miter lim="800000"/>
            <a:headEnd/>
            <a:tailEnd/>
          </a:ln>
        </p:spPr>
        <p:txBody>
          <a:bodyPr>
            <a:spAutoFit/>
          </a:bodyPr>
          <a:lstStyle/>
          <a:p>
            <a:pPr>
              <a:spcBef>
                <a:spcPts val="600"/>
              </a:spcBef>
            </a:pPr>
            <a:r>
              <a:rPr lang="en-US" sz="1000" b="1" dirty="0"/>
              <a:t>Imposing civil order in accordance with the objectives of the operation.</a:t>
            </a:r>
            <a:endParaRPr lang="en-US" sz="1000" b="1" dirty="0">
              <a:solidFill>
                <a:srgbClr val="000000"/>
              </a:solidFill>
              <a:latin typeface="Times New Roman" pitchFamily="18" charset="0"/>
            </a:endParaRPr>
          </a:p>
        </p:txBody>
      </p:sp>
      <p:sp>
        <p:nvSpPr>
          <p:cNvPr id="26653" name="Line 51"/>
          <p:cNvSpPr>
            <a:spLocks noChangeShapeType="1"/>
          </p:cNvSpPr>
          <p:nvPr/>
        </p:nvSpPr>
        <p:spPr bwMode="auto">
          <a:xfrm>
            <a:off x="1905000" y="3502025"/>
            <a:ext cx="304800" cy="3175"/>
          </a:xfrm>
          <a:prstGeom prst="line">
            <a:avLst/>
          </a:prstGeom>
          <a:noFill/>
          <a:ln w="19050">
            <a:solidFill>
              <a:schemeClr val="tx1"/>
            </a:solidFill>
            <a:prstDash val="sysDot"/>
            <a:round/>
            <a:headEnd/>
            <a:tailEnd/>
          </a:ln>
        </p:spPr>
        <p:txBody>
          <a:bodyPr/>
          <a:lstStyle/>
          <a:p>
            <a:endParaRPr lang="en-US"/>
          </a:p>
        </p:txBody>
      </p:sp>
      <p:sp>
        <p:nvSpPr>
          <p:cNvPr id="26654" name="Text Box 52"/>
          <p:cNvSpPr txBox="1">
            <a:spLocks noChangeArrowheads="1"/>
          </p:cNvSpPr>
          <p:nvPr/>
        </p:nvSpPr>
        <p:spPr bwMode="auto">
          <a:xfrm>
            <a:off x="76200" y="4416425"/>
            <a:ext cx="1828800" cy="862013"/>
          </a:xfrm>
          <a:prstGeom prst="rect">
            <a:avLst/>
          </a:prstGeom>
          <a:noFill/>
          <a:ln w="9525">
            <a:solidFill>
              <a:schemeClr val="tx1"/>
            </a:solidFill>
            <a:miter lim="800000"/>
            <a:headEnd/>
            <a:tailEnd/>
          </a:ln>
        </p:spPr>
        <p:txBody>
          <a:bodyPr>
            <a:spAutoFit/>
          </a:bodyPr>
          <a:lstStyle/>
          <a:p>
            <a:pPr>
              <a:spcBef>
                <a:spcPts val="600"/>
              </a:spcBef>
            </a:pPr>
            <a:r>
              <a:rPr lang="en-US" sz="1000" b="1" dirty="0"/>
              <a:t>Army forces impose their will on the situation through </a:t>
            </a:r>
            <a:r>
              <a:rPr lang="en-US" sz="1000" b="1" dirty="0" smtClean="0"/>
              <a:t>inform </a:t>
            </a:r>
            <a:r>
              <a:rPr lang="en-US" sz="1000" b="1" dirty="0"/>
              <a:t>and influence operations, presence, and conduct. </a:t>
            </a:r>
            <a:endParaRPr lang="en-US" sz="1000" b="1" dirty="0">
              <a:solidFill>
                <a:srgbClr val="000000"/>
              </a:solidFill>
              <a:latin typeface="Times New Roman" pitchFamily="18" charset="0"/>
            </a:endParaRPr>
          </a:p>
        </p:txBody>
      </p:sp>
      <p:sp>
        <p:nvSpPr>
          <p:cNvPr id="26655" name="Line 53"/>
          <p:cNvSpPr>
            <a:spLocks noChangeShapeType="1"/>
          </p:cNvSpPr>
          <p:nvPr/>
        </p:nvSpPr>
        <p:spPr bwMode="auto">
          <a:xfrm>
            <a:off x="1905000" y="4797425"/>
            <a:ext cx="304800" cy="3175"/>
          </a:xfrm>
          <a:prstGeom prst="line">
            <a:avLst/>
          </a:prstGeom>
          <a:noFill/>
          <a:ln w="19050">
            <a:solidFill>
              <a:schemeClr val="tx1"/>
            </a:solidFill>
            <a:prstDash val="sysDot"/>
            <a:round/>
            <a:headEnd/>
            <a:tailEnd/>
          </a:ln>
        </p:spPr>
        <p:txBody>
          <a:bodyPr/>
          <a:lstStyle/>
          <a:p>
            <a:endParaRPr lang="en-US"/>
          </a:p>
        </p:txBody>
      </p:sp>
      <p:sp>
        <p:nvSpPr>
          <p:cNvPr id="26656" name="Text Box 54"/>
          <p:cNvSpPr txBox="1">
            <a:spLocks noChangeArrowheads="1"/>
          </p:cNvSpPr>
          <p:nvPr/>
        </p:nvSpPr>
        <p:spPr bwMode="auto">
          <a:xfrm>
            <a:off x="76200" y="5407025"/>
            <a:ext cx="1828800" cy="1016000"/>
          </a:xfrm>
          <a:prstGeom prst="rect">
            <a:avLst/>
          </a:prstGeom>
          <a:noFill/>
          <a:ln w="9525">
            <a:solidFill>
              <a:schemeClr val="tx1"/>
            </a:solidFill>
            <a:miter lim="800000"/>
            <a:headEnd/>
            <a:tailEnd/>
          </a:ln>
        </p:spPr>
        <p:txBody>
          <a:bodyPr>
            <a:spAutoFit/>
          </a:bodyPr>
          <a:lstStyle/>
          <a:p>
            <a:pPr>
              <a:spcBef>
                <a:spcPts val="600"/>
              </a:spcBef>
            </a:pPr>
            <a:r>
              <a:rPr lang="en-US" sz="1000" b="1" dirty="0"/>
              <a:t>Ability of the force to establish, reinforce, or set the conditions necessary for the other instruments of national power to function effectively. </a:t>
            </a:r>
            <a:endParaRPr lang="en-US" sz="1000" b="1" dirty="0">
              <a:solidFill>
                <a:srgbClr val="000000"/>
              </a:solidFill>
              <a:latin typeface="Times New Roman" pitchFamily="18" charset="0"/>
            </a:endParaRPr>
          </a:p>
        </p:txBody>
      </p:sp>
      <p:sp>
        <p:nvSpPr>
          <p:cNvPr id="26657" name="Line 55"/>
          <p:cNvSpPr>
            <a:spLocks noChangeShapeType="1"/>
          </p:cNvSpPr>
          <p:nvPr/>
        </p:nvSpPr>
        <p:spPr bwMode="auto">
          <a:xfrm>
            <a:off x="1905000" y="6092825"/>
            <a:ext cx="304800" cy="3175"/>
          </a:xfrm>
          <a:prstGeom prst="line">
            <a:avLst/>
          </a:prstGeom>
          <a:noFill/>
          <a:ln w="19050">
            <a:solidFill>
              <a:schemeClr val="tx1"/>
            </a:solidFill>
            <a:prstDash val="sysDot"/>
            <a:round/>
            <a:headEnd/>
            <a:tailEnd/>
          </a:ln>
        </p:spPr>
        <p:txBody>
          <a:bodyPr/>
          <a:lstStyle/>
          <a:p>
            <a:endParaRPr lang="en-US"/>
          </a:p>
        </p:txBody>
      </p:sp>
      <p:sp>
        <p:nvSpPr>
          <p:cNvPr id="10296" name="Text Box 56"/>
          <p:cNvSpPr txBox="1">
            <a:spLocks noChangeArrowheads="1"/>
          </p:cNvSpPr>
          <p:nvPr/>
        </p:nvSpPr>
        <p:spPr bwMode="auto">
          <a:xfrm>
            <a:off x="5867400" y="5254625"/>
            <a:ext cx="1173163" cy="333375"/>
          </a:xfrm>
          <a:prstGeom prst="rect">
            <a:avLst/>
          </a:prstGeom>
          <a:solidFill>
            <a:srgbClr val="FFFF00"/>
          </a:solidFill>
          <a:ln w="28575">
            <a:solidFill>
              <a:schemeClr val="tx1"/>
            </a:solidFill>
            <a:miter lim="800000"/>
            <a:headEnd/>
            <a:tailEnd/>
          </a:ln>
          <a:effectLst>
            <a:outerShdw dist="35921" dir="2700000" algn="ctr" rotWithShape="0">
              <a:schemeClr val="bg2"/>
            </a:outerShdw>
          </a:effectLst>
        </p:spPr>
        <p:txBody>
          <a:bodyPr>
            <a:spAutoFit/>
          </a:bodyPr>
          <a:lstStyle/>
          <a:p>
            <a:pPr algn="ctr">
              <a:spcBef>
                <a:spcPct val="50000"/>
              </a:spcBef>
              <a:defRPr/>
            </a:pPr>
            <a:r>
              <a:rPr lang="en-US" sz="1400" b="1" dirty="0"/>
              <a:t>Isolation</a:t>
            </a:r>
          </a:p>
        </p:txBody>
      </p:sp>
      <p:sp>
        <p:nvSpPr>
          <p:cNvPr id="26659" name="Line 57"/>
          <p:cNvSpPr>
            <a:spLocks noChangeShapeType="1"/>
          </p:cNvSpPr>
          <p:nvPr/>
        </p:nvSpPr>
        <p:spPr bwMode="auto">
          <a:xfrm rot="16200000" flipV="1">
            <a:off x="5676900" y="4454525"/>
            <a:ext cx="1143000" cy="457200"/>
          </a:xfrm>
          <a:prstGeom prst="line">
            <a:avLst/>
          </a:prstGeom>
          <a:noFill/>
          <a:ln w="41275">
            <a:solidFill>
              <a:schemeClr val="tx1"/>
            </a:solidFill>
            <a:round/>
            <a:headEnd/>
            <a:tailEnd type="triangle" w="med" len="med"/>
          </a:ln>
        </p:spPr>
        <p:txBody>
          <a:bodyPr/>
          <a:lstStyle/>
          <a:p>
            <a:endParaRPr lang="en-US"/>
          </a:p>
        </p:txBody>
      </p:sp>
      <p:sp>
        <p:nvSpPr>
          <p:cNvPr id="26660" name="Text Box 59"/>
          <p:cNvSpPr txBox="1">
            <a:spLocks noChangeArrowheads="1"/>
          </p:cNvSpPr>
          <p:nvPr/>
        </p:nvSpPr>
        <p:spPr bwMode="auto">
          <a:xfrm>
            <a:off x="5638800" y="5788025"/>
            <a:ext cx="1828800" cy="558800"/>
          </a:xfrm>
          <a:prstGeom prst="rect">
            <a:avLst/>
          </a:prstGeom>
          <a:noFill/>
          <a:ln w="9525">
            <a:solidFill>
              <a:schemeClr val="tx1"/>
            </a:solidFill>
            <a:miter lim="800000"/>
            <a:headEnd/>
            <a:tailEnd/>
          </a:ln>
        </p:spPr>
        <p:txBody>
          <a:bodyPr>
            <a:spAutoFit/>
          </a:bodyPr>
          <a:lstStyle/>
          <a:p>
            <a:pPr>
              <a:spcBef>
                <a:spcPts val="600"/>
              </a:spcBef>
            </a:pPr>
            <a:r>
              <a:rPr lang="en-US" sz="1000" b="1" dirty="0"/>
              <a:t>Primary defeat mechanism in a stability environment against an enemy force.</a:t>
            </a:r>
            <a:endParaRPr lang="en-US" sz="1000" b="1" dirty="0">
              <a:solidFill>
                <a:srgbClr val="000000"/>
              </a:solidFill>
              <a:latin typeface="Times New Roman" pitchFamily="18" charset="0"/>
            </a:endParaRPr>
          </a:p>
        </p:txBody>
      </p:sp>
      <p:sp>
        <p:nvSpPr>
          <p:cNvPr id="26661" name="Line 60"/>
          <p:cNvSpPr>
            <a:spLocks noChangeShapeType="1"/>
          </p:cNvSpPr>
          <p:nvPr/>
        </p:nvSpPr>
        <p:spPr bwMode="auto">
          <a:xfrm>
            <a:off x="6473825" y="5635625"/>
            <a:ext cx="1588" cy="152400"/>
          </a:xfrm>
          <a:prstGeom prst="line">
            <a:avLst/>
          </a:prstGeom>
          <a:noFill/>
          <a:ln w="19050">
            <a:solidFill>
              <a:schemeClr val="tx1"/>
            </a:solidFill>
            <a:prstDash val="sysDot"/>
            <a:round/>
            <a:headEnd/>
            <a:tailEnd/>
          </a:ln>
        </p:spPr>
        <p:txBody>
          <a:bodyPr/>
          <a:lstStyle/>
          <a:p>
            <a:endParaRPr lang="en-US"/>
          </a:p>
        </p:txBody>
      </p:sp>
      <p:sp>
        <p:nvSpPr>
          <p:cNvPr id="26662" name="TextBox 38"/>
          <p:cNvSpPr txBox="1">
            <a:spLocks noChangeArrowheads="1"/>
          </p:cNvSpPr>
          <p:nvPr/>
        </p:nvSpPr>
        <p:spPr bwMode="auto">
          <a:xfrm>
            <a:off x="6858000" y="6473825"/>
            <a:ext cx="2085975" cy="307975"/>
          </a:xfrm>
          <a:prstGeom prst="rect">
            <a:avLst/>
          </a:prstGeom>
          <a:noFill/>
          <a:ln w="9525">
            <a:noFill/>
            <a:miter lim="800000"/>
            <a:headEnd/>
            <a:tailEnd/>
          </a:ln>
        </p:spPr>
        <p:txBody>
          <a:bodyPr wrap="none">
            <a:spAutoFit/>
          </a:bodyPr>
          <a:lstStyle/>
          <a:p>
            <a:r>
              <a:rPr lang="en-US" sz="1400" dirty="0"/>
              <a:t>Developed by D. </a:t>
            </a:r>
            <a:r>
              <a:rPr lang="en-US" sz="1400" dirty="0" err="1"/>
              <a:t>Hibner</a:t>
            </a:r>
            <a:endParaRPr lang="en-US" sz="1400" dirty="0"/>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7467600" y="381000"/>
            <a:ext cx="1600200" cy="6477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b="1" u="sng" dirty="0">
                <a:latin typeface="Arial" pitchFamily="34" charset="0"/>
                <a:cs typeface="Arial" pitchFamily="34" charset="0"/>
              </a:rPr>
              <a:t>END STATE</a:t>
            </a:r>
          </a:p>
          <a:p>
            <a:pPr algn="ctr">
              <a:defRPr/>
            </a:pPr>
            <a:endParaRPr lang="en-US" sz="1400" b="1" dirty="0">
              <a:latin typeface="Arial" pitchFamily="34" charset="0"/>
              <a:cs typeface="Arial" pitchFamily="34" charset="0"/>
            </a:endParaRPr>
          </a:p>
          <a:p>
            <a:pPr algn="ctr">
              <a:defRPr/>
            </a:pPr>
            <a:endParaRPr lang="en-US" sz="1100" b="1" dirty="0">
              <a:latin typeface="Arial" pitchFamily="34" charset="0"/>
              <a:cs typeface="Arial" pitchFamily="34" charset="0"/>
            </a:endParaRPr>
          </a:p>
          <a:p>
            <a:pPr algn="ctr">
              <a:defRPr/>
            </a:pPr>
            <a:r>
              <a:rPr lang="en-US" sz="1400" b="1" dirty="0">
                <a:latin typeface="Arial" pitchFamily="34" charset="0"/>
                <a:cs typeface="Arial" pitchFamily="34" charset="0"/>
              </a:rPr>
              <a:t>SAFE/SECURE ENVIRONMENT</a:t>
            </a:r>
          </a:p>
          <a:p>
            <a:pPr algn="ctr">
              <a:defRPr/>
            </a:pPr>
            <a:endParaRPr lang="en-US" sz="1400" b="1" dirty="0">
              <a:latin typeface="Arial" pitchFamily="34" charset="0"/>
              <a:cs typeface="Arial" pitchFamily="34" charset="0"/>
            </a:endParaRPr>
          </a:p>
          <a:p>
            <a:pPr algn="ctr">
              <a:defRPr/>
            </a:pPr>
            <a:endParaRPr lang="en-US" sz="1400" b="1" dirty="0">
              <a:latin typeface="Arial" pitchFamily="34" charset="0"/>
              <a:cs typeface="Arial" pitchFamily="34" charset="0"/>
            </a:endParaRPr>
          </a:p>
          <a:p>
            <a:pPr algn="ctr">
              <a:defRPr/>
            </a:pPr>
            <a:r>
              <a:rPr lang="en-US" sz="1400" b="1" dirty="0">
                <a:latin typeface="Arial" pitchFamily="34" charset="0"/>
                <a:cs typeface="Arial" pitchFamily="34" charset="0"/>
              </a:rPr>
              <a:t>ESTABLISHED RULES OF LAW</a:t>
            </a:r>
          </a:p>
          <a:p>
            <a:pPr algn="ctr">
              <a:defRPr/>
            </a:pPr>
            <a:endParaRPr lang="en-US" sz="1400" b="1" dirty="0">
              <a:latin typeface="Arial" pitchFamily="34" charset="0"/>
              <a:cs typeface="Arial" pitchFamily="34" charset="0"/>
            </a:endParaRPr>
          </a:p>
          <a:p>
            <a:pPr algn="ctr">
              <a:defRPr/>
            </a:pPr>
            <a:endParaRPr lang="en-US" sz="1400" b="1" dirty="0">
              <a:latin typeface="Arial" pitchFamily="34" charset="0"/>
              <a:cs typeface="Arial" pitchFamily="34" charset="0"/>
            </a:endParaRPr>
          </a:p>
          <a:p>
            <a:pPr algn="ctr">
              <a:defRPr/>
            </a:pPr>
            <a:r>
              <a:rPr lang="en-US" sz="1400" b="1" dirty="0">
                <a:latin typeface="Arial" pitchFamily="34" charset="0"/>
                <a:cs typeface="Arial" pitchFamily="34" charset="0"/>
              </a:rPr>
              <a:t>SOCIAL WELL-BEING</a:t>
            </a:r>
          </a:p>
          <a:p>
            <a:pPr algn="ctr">
              <a:defRPr/>
            </a:pPr>
            <a:endParaRPr lang="en-US" sz="1400" b="1" dirty="0">
              <a:latin typeface="Arial" pitchFamily="34" charset="0"/>
              <a:cs typeface="Arial" pitchFamily="34" charset="0"/>
            </a:endParaRPr>
          </a:p>
          <a:p>
            <a:pPr algn="ctr">
              <a:defRPr/>
            </a:pPr>
            <a:endParaRPr lang="en-US" sz="1400" b="1" dirty="0">
              <a:latin typeface="Arial" pitchFamily="34" charset="0"/>
              <a:cs typeface="Arial" pitchFamily="34" charset="0"/>
            </a:endParaRPr>
          </a:p>
          <a:p>
            <a:pPr algn="ctr">
              <a:defRPr/>
            </a:pPr>
            <a:endParaRPr lang="en-US" sz="1400" b="1" dirty="0">
              <a:latin typeface="Arial" pitchFamily="34" charset="0"/>
              <a:cs typeface="Arial" pitchFamily="34" charset="0"/>
            </a:endParaRPr>
          </a:p>
          <a:p>
            <a:pPr algn="ctr">
              <a:defRPr/>
            </a:pPr>
            <a:r>
              <a:rPr lang="en-US" sz="1400" b="1" dirty="0">
                <a:latin typeface="Arial" pitchFamily="34" charset="0"/>
                <a:cs typeface="Arial" pitchFamily="34" charset="0"/>
              </a:rPr>
              <a:t>STABLE</a:t>
            </a:r>
          </a:p>
          <a:p>
            <a:pPr algn="ctr">
              <a:defRPr/>
            </a:pPr>
            <a:r>
              <a:rPr lang="en-US" sz="1400" b="1" dirty="0">
                <a:latin typeface="Arial" pitchFamily="34" charset="0"/>
                <a:cs typeface="Arial" pitchFamily="34" charset="0"/>
              </a:rPr>
              <a:t>DEMOCRACY</a:t>
            </a:r>
          </a:p>
          <a:p>
            <a:pPr algn="ctr">
              <a:defRPr/>
            </a:pPr>
            <a:endParaRPr lang="en-US" sz="1400" b="1" dirty="0">
              <a:latin typeface="Arial" pitchFamily="34" charset="0"/>
              <a:cs typeface="Arial" pitchFamily="34" charset="0"/>
            </a:endParaRPr>
          </a:p>
          <a:p>
            <a:pPr algn="ctr">
              <a:defRPr/>
            </a:pPr>
            <a:endParaRPr lang="en-US" sz="1400" b="1" dirty="0">
              <a:latin typeface="Arial" pitchFamily="34" charset="0"/>
              <a:cs typeface="Arial" pitchFamily="34" charset="0"/>
            </a:endParaRPr>
          </a:p>
          <a:p>
            <a:pPr algn="ctr">
              <a:defRPr/>
            </a:pPr>
            <a:endParaRPr lang="en-US" sz="1400" b="1" dirty="0">
              <a:latin typeface="Arial" pitchFamily="34" charset="0"/>
              <a:cs typeface="Arial" pitchFamily="34" charset="0"/>
            </a:endParaRPr>
          </a:p>
          <a:p>
            <a:pPr algn="ctr">
              <a:defRPr/>
            </a:pPr>
            <a:r>
              <a:rPr lang="en-US" sz="1400" b="1" dirty="0">
                <a:latin typeface="Arial" pitchFamily="34" charset="0"/>
                <a:cs typeface="Arial" pitchFamily="34" charset="0"/>
              </a:rPr>
              <a:t>SUSTAINABLE ECONOMY</a:t>
            </a:r>
          </a:p>
          <a:p>
            <a:pPr algn="ctr">
              <a:defRPr/>
            </a:pPr>
            <a:endParaRPr lang="en-US" sz="1100" b="1" dirty="0">
              <a:latin typeface="Arial" pitchFamily="34" charset="0"/>
              <a:cs typeface="Arial" pitchFamily="34" charset="0"/>
            </a:endParaRPr>
          </a:p>
          <a:p>
            <a:pPr algn="ctr">
              <a:defRPr/>
            </a:pPr>
            <a:endParaRPr lang="en-US" sz="1400" b="1" dirty="0">
              <a:latin typeface="Arial" pitchFamily="34" charset="0"/>
              <a:cs typeface="Arial" pitchFamily="34" charset="0"/>
            </a:endParaRPr>
          </a:p>
          <a:p>
            <a:pPr algn="ctr">
              <a:defRPr/>
            </a:pPr>
            <a:r>
              <a:rPr lang="en-US" b="1" u="sng" dirty="0">
                <a:latin typeface="Arial" pitchFamily="34" charset="0"/>
                <a:cs typeface="Arial" pitchFamily="34" charset="0"/>
              </a:rPr>
              <a:t>END STATE</a:t>
            </a:r>
          </a:p>
        </p:txBody>
      </p:sp>
      <p:sp>
        <p:nvSpPr>
          <p:cNvPr id="27651" name="Title 1"/>
          <p:cNvSpPr>
            <a:spLocks noGrp="1"/>
          </p:cNvSpPr>
          <p:nvPr>
            <p:ph type="title"/>
          </p:nvPr>
        </p:nvSpPr>
        <p:spPr>
          <a:xfrm>
            <a:off x="457200" y="76200"/>
            <a:ext cx="8229600" cy="685800"/>
          </a:xfrm>
        </p:spPr>
        <p:txBody>
          <a:bodyPr/>
          <a:lstStyle/>
          <a:p>
            <a:r>
              <a:rPr lang="en-US" sz="2800" b="1" dirty="0" smtClean="0">
                <a:latin typeface="Arial" pitchFamily="34" charset="0"/>
                <a:cs typeface="Arial" pitchFamily="34" charset="0"/>
              </a:rPr>
              <a:t>Example of Stability Lines of Effort</a:t>
            </a:r>
            <a:br>
              <a:rPr lang="en-US" sz="2800" b="1" dirty="0" smtClean="0">
                <a:latin typeface="Arial" pitchFamily="34" charset="0"/>
                <a:cs typeface="Arial" pitchFamily="34" charset="0"/>
              </a:rPr>
            </a:br>
            <a:endParaRPr lang="en-US" sz="2800" b="1" dirty="0" smtClean="0">
              <a:latin typeface="Arial" pitchFamily="34" charset="0"/>
              <a:cs typeface="Arial" pitchFamily="34" charset="0"/>
            </a:endParaRPr>
          </a:p>
        </p:txBody>
      </p:sp>
      <p:sp>
        <p:nvSpPr>
          <p:cNvPr id="4" name="Pentagon 3"/>
          <p:cNvSpPr/>
          <p:nvPr/>
        </p:nvSpPr>
        <p:spPr>
          <a:xfrm>
            <a:off x="304800" y="381000"/>
            <a:ext cx="7315200" cy="6477000"/>
          </a:xfrm>
          <a:prstGeom prst="homePlate">
            <a:avLst/>
          </a:prstGeom>
          <a:gradFill flip="none" rotWithShape="1">
            <a:gsLst>
              <a:gs pos="0">
                <a:srgbClr val="FFF200"/>
              </a:gs>
              <a:gs pos="45000">
                <a:srgbClr val="FF7A00"/>
              </a:gs>
              <a:gs pos="70000">
                <a:srgbClr val="FF0300"/>
              </a:gs>
              <a:gs pos="100000">
                <a:srgbClr val="4D0808"/>
              </a:gs>
            </a:gsLst>
            <a:lin ang="10800000" scaled="1"/>
            <a:tileRect/>
          </a:gra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latin typeface="Arial" pitchFamily="34" charset="0"/>
              <a:cs typeface="Arial" pitchFamily="34" charset="0"/>
            </a:endParaRPr>
          </a:p>
        </p:txBody>
      </p:sp>
      <p:sp>
        <p:nvSpPr>
          <p:cNvPr id="6" name="Rectangle 5"/>
          <p:cNvSpPr/>
          <p:nvPr/>
        </p:nvSpPr>
        <p:spPr>
          <a:xfrm>
            <a:off x="381000" y="533400"/>
            <a:ext cx="41148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en-US" b="1" dirty="0" smtClean="0">
                <a:latin typeface="Arial" pitchFamily="34" charset="0"/>
                <a:cs typeface="Arial" pitchFamily="34" charset="0"/>
              </a:rPr>
              <a:t>ESTABLISH  </a:t>
            </a:r>
            <a:r>
              <a:rPr lang="en-US" b="1" dirty="0">
                <a:latin typeface="Arial" pitchFamily="34" charset="0"/>
                <a:cs typeface="Arial" pitchFamily="34" charset="0"/>
              </a:rPr>
              <a:t>CIVIL SECURITY</a:t>
            </a:r>
          </a:p>
        </p:txBody>
      </p:sp>
      <p:sp>
        <p:nvSpPr>
          <p:cNvPr id="7" name="Rectangle 6"/>
          <p:cNvSpPr/>
          <p:nvPr/>
        </p:nvSpPr>
        <p:spPr>
          <a:xfrm>
            <a:off x="381000" y="1752600"/>
            <a:ext cx="48768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en-US" b="1" dirty="0">
                <a:latin typeface="Arial" pitchFamily="34" charset="0"/>
                <a:cs typeface="Arial" pitchFamily="34" charset="0"/>
              </a:rPr>
              <a:t>ESTABLISH CIVIL CONTROL</a:t>
            </a:r>
          </a:p>
        </p:txBody>
      </p:sp>
      <p:sp>
        <p:nvSpPr>
          <p:cNvPr id="8" name="Rectangle 7"/>
          <p:cNvSpPr/>
          <p:nvPr/>
        </p:nvSpPr>
        <p:spPr>
          <a:xfrm>
            <a:off x="381000" y="2971800"/>
            <a:ext cx="60960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en-US" b="1" dirty="0">
                <a:latin typeface="Arial" pitchFamily="34" charset="0"/>
                <a:cs typeface="Arial" pitchFamily="34" charset="0"/>
              </a:rPr>
              <a:t>RESTORE ESSENTIAL SERVICES</a:t>
            </a:r>
          </a:p>
        </p:txBody>
      </p:sp>
      <p:sp>
        <p:nvSpPr>
          <p:cNvPr id="9" name="Rectangle 8"/>
          <p:cNvSpPr/>
          <p:nvPr/>
        </p:nvSpPr>
        <p:spPr>
          <a:xfrm>
            <a:off x="381000" y="4343400"/>
            <a:ext cx="48768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en-US" b="1" dirty="0">
                <a:latin typeface="Arial" pitchFamily="34" charset="0"/>
                <a:cs typeface="Arial" pitchFamily="34" charset="0"/>
              </a:rPr>
              <a:t>SUPPORT TO GOVERNANCE</a:t>
            </a:r>
          </a:p>
        </p:txBody>
      </p:sp>
      <p:sp>
        <p:nvSpPr>
          <p:cNvPr id="10" name="Rectangle 9"/>
          <p:cNvSpPr/>
          <p:nvPr/>
        </p:nvSpPr>
        <p:spPr>
          <a:xfrm>
            <a:off x="381000" y="5562600"/>
            <a:ext cx="45720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en-US" sz="1400" b="1" dirty="0">
                <a:latin typeface="Arial" pitchFamily="34" charset="0"/>
                <a:cs typeface="Arial" pitchFamily="34" charset="0"/>
              </a:rPr>
              <a:t>SUPPORT TO ECONOMIC/INFRASTRUCTURE DEV</a:t>
            </a:r>
          </a:p>
        </p:txBody>
      </p:sp>
      <p:grpSp>
        <p:nvGrpSpPr>
          <p:cNvPr id="27658" name="Group 22"/>
          <p:cNvGrpSpPr>
            <a:grpSpLocks/>
          </p:cNvGrpSpPr>
          <p:nvPr/>
        </p:nvGrpSpPr>
        <p:grpSpPr bwMode="auto">
          <a:xfrm>
            <a:off x="304800" y="914400"/>
            <a:ext cx="4572000" cy="822325"/>
            <a:chOff x="1524000" y="952500"/>
            <a:chExt cx="4572000" cy="822186"/>
          </a:xfrm>
        </p:grpSpPr>
        <p:cxnSp>
          <p:nvCxnSpPr>
            <p:cNvPr id="24" name="Straight Arrow Connector 23"/>
            <p:cNvCxnSpPr/>
            <p:nvPr/>
          </p:nvCxnSpPr>
          <p:spPr>
            <a:xfrm>
              <a:off x="1524000" y="1028687"/>
              <a:ext cx="45720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5" name="Oval 24"/>
            <p:cNvSpPr/>
            <p:nvPr/>
          </p:nvSpPr>
          <p:spPr>
            <a:xfrm>
              <a:off x="1870075" y="952500"/>
              <a:ext cx="185738" cy="15396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000" dirty="0">
                <a:latin typeface="Arial" pitchFamily="34" charset="0"/>
                <a:cs typeface="Arial" pitchFamily="34" charset="0"/>
              </a:endParaRPr>
            </a:p>
          </p:txBody>
        </p:sp>
        <p:sp>
          <p:nvSpPr>
            <p:cNvPr id="26" name="Oval 25"/>
            <p:cNvSpPr/>
            <p:nvPr/>
          </p:nvSpPr>
          <p:spPr>
            <a:xfrm>
              <a:off x="3624263" y="952500"/>
              <a:ext cx="185737" cy="15396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000" dirty="0">
                <a:latin typeface="Arial" pitchFamily="34" charset="0"/>
                <a:cs typeface="Arial" pitchFamily="34" charset="0"/>
              </a:endParaRPr>
            </a:p>
          </p:txBody>
        </p:sp>
        <p:sp>
          <p:nvSpPr>
            <p:cNvPr id="27" name="Oval 26"/>
            <p:cNvSpPr/>
            <p:nvPr/>
          </p:nvSpPr>
          <p:spPr>
            <a:xfrm>
              <a:off x="4489450" y="952500"/>
              <a:ext cx="185738" cy="15396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000" dirty="0">
                <a:latin typeface="Arial" pitchFamily="34" charset="0"/>
                <a:cs typeface="Arial" pitchFamily="34" charset="0"/>
              </a:endParaRPr>
            </a:p>
          </p:txBody>
        </p:sp>
        <p:sp>
          <p:nvSpPr>
            <p:cNvPr id="28" name="Oval 27"/>
            <p:cNvSpPr/>
            <p:nvPr/>
          </p:nvSpPr>
          <p:spPr>
            <a:xfrm>
              <a:off x="5354638" y="952500"/>
              <a:ext cx="185737" cy="15396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000" dirty="0">
                <a:latin typeface="Arial" pitchFamily="34" charset="0"/>
                <a:cs typeface="Arial" pitchFamily="34" charset="0"/>
              </a:endParaRPr>
            </a:p>
          </p:txBody>
        </p:sp>
        <p:sp>
          <p:nvSpPr>
            <p:cNvPr id="29" name="Oval 28"/>
            <p:cNvSpPr/>
            <p:nvPr/>
          </p:nvSpPr>
          <p:spPr>
            <a:xfrm>
              <a:off x="2759075" y="952500"/>
              <a:ext cx="185738" cy="15396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000" dirty="0">
                <a:latin typeface="Arial" pitchFamily="34" charset="0"/>
                <a:cs typeface="Arial" pitchFamily="34" charset="0"/>
              </a:endParaRPr>
            </a:p>
          </p:txBody>
        </p:sp>
        <p:sp>
          <p:nvSpPr>
            <p:cNvPr id="27715" name="TextBox 29"/>
            <p:cNvSpPr txBox="1">
              <a:spLocks noChangeArrowheads="1"/>
            </p:cNvSpPr>
            <p:nvPr/>
          </p:nvSpPr>
          <p:spPr bwMode="auto">
            <a:xfrm>
              <a:off x="1611572" y="1066800"/>
              <a:ext cx="702435" cy="707886"/>
            </a:xfrm>
            <a:prstGeom prst="rect">
              <a:avLst/>
            </a:prstGeom>
            <a:noFill/>
            <a:ln w="9525">
              <a:noFill/>
              <a:miter lim="800000"/>
              <a:headEnd/>
              <a:tailEnd/>
            </a:ln>
          </p:spPr>
          <p:txBody>
            <a:bodyPr wrap="none">
              <a:spAutoFit/>
            </a:bodyPr>
            <a:lstStyle/>
            <a:p>
              <a:pPr algn="ctr"/>
              <a:r>
                <a:rPr lang="en-US" sz="1000" b="1">
                  <a:latin typeface="Arial" pitchFamily="34" charset="0"/>
                  <a:cs typeface="Arial" pitchFamily="34" charset="0"/>
                </a:rPr>
                <a:t>Prevent</a:t>
              </a:r>
            </a:p>
            <a:p>
              <a:pPr algn="ctr"/>
              <a:r>
                <a:rPr lang="en-US" sz="1000" b="1">
                  <a:latin typeface="Arial" pitchFamily="34" charset="0"/>
                  <a:cs typeface="Arial" pitchFamily="34" charset="0"/>
                </a:rPr>
                <a:t>Renewal</a:t>
              </a:r>
            </a:p>
            <a:p>
              <a:pPr algn="ctr"/>
              <a:r>
                <a:rPr lang="en-US" sz="1000" b="1">
                  <a:latin typeface="Arial" pitchFamily="34" charset="0"/>
                  <a:cs typeface="Arial" pitchFamily="34" charset="0"/>
                </a:rPr>
                <a:t>Of</a:t>
              </a:r>
            </a:p>
            <a:p>
              <a:pPr algn="ctr"/>
              <a:r>
                <a:rPr lang="en-US" sz="1000" b="1">
                  <a:latin typeface="Arial" pitchFamily="34" charset="0"/>
                  <a:cs typeface="Arial" pitchFamily="34" charset="0"/>
                </a:rPr>
                <a:t>Fighting</a:t>
              </a:r>
            </a:p>
          </p:txBody>
        </p:sp>
        <p:sp>
          <p:nvSpPr>
            <p:cNvPr id="27716" name="TextBox 30"/>
            <p:cNvSpPr txBox="1">
              <a:spLocks noChangeArrowheads="1"/>
            </p:cNvSpPr>
            <p:nvPr/>
          </p:nvSpPr>
          <p:spPr bwMode="auto">
            <a:xfrm>
              <a:off x="2489393" y="1066800"/>
              <a:ext cx="790601" cy="707886"/>
            </a:xfrm>
            <a:prstGeom prst="rect">
              <a:avLst/>
            </a:prstGeom>
            <a:noFill/>
            <a:ln w="9525">
              <a:noFill/>
              <a:miter lim="800000"/>
              <a:headEnd/>
              <a:tailEnd/>
            </a:ln>
          </p:spPr>
          <p:txBody>
            <a:bodyPr wrap="none">
              <a:spAutoFit/>
            </a:bodyPr>
            <a:lstStyle/>
            <a:p>
              <a:pPr algn="ctr"/>
              <a:r>
                <a:rPr lang="en-US" sz="1000" b="1">
                  <a:latin typeface="Arial" pitchFamily="34" charset="0"/>
                  <a:cs typeface="Arial" pitchFamily="34" charset="0"/>
                </a:rPr>
                <a:t>Protect</a:t>
              </a:r>
            </a:p>
            <a:p>
              <a:pPr algn="ctr"/>
              <a:r>
                <a:rPr lang="en-US" sz="1000" b="1">
                  <a:latin typeface="Arial" pitchFamily="34" charset="0"/>
                  <a:cs typeface="Arial" pitchFamily="34" charset="0"/>
                </a:rPr>
                <a:t>Civilians</a:t>
              </a:r>
            </a:p>
            <a:p>
              <a:pPr algn="ctr"/>
              <a:r>
                <a:rPr lang="en-US" sz="1000" b="1">
                  <a:latin typeface="Arial" pitchFamily="34" charset="0"/>
                  <a:cs typeface="Arial" pitchFamily="34" charset="0"/>
                </a:rPr>
                <a:t>And Infra-</a:t>
              </a:r>
            </a:p>
            <a:p>
              <a:pPr algn="ctr"/>
              <a:r>
                <a:rPr lang="en-US" sz="1000" b="1">
                  <a:latin typeface="Arial" pitchFamily="34" charset="0"/>
                  <a:cs typeface="Arial" pitchFamily="34" charset="0"/>
                </a:rPr>
                <a:t>structure</a:t>
              </a:r>
            </a:p>
          </p:txBody>
        </p:sp>
        <p:sp>
          <p:nvSpPr>
            <p:cNvPr id="27717" name="TextBox 31"/>
            <p:cNvSpPr txBox="1">
              <a:spLocks noChangeArrowheads="1"/>
            </p:cNvSpPr>
            <p:nvPr/>
          </p:nvSpPr>
          <p:spPr bwMode="auto">
            <a:xfrm>
              <a:off x="3399626" y="1066800"/>
              <a:ext cx="817853" cy="707886"/>
            </a:xfrm>
            <a:prstGeom prst="rect">
              <a:avLst/>
            </a:prstGeom>
            <a:noFill/>
            <a:ln w="9525">
              <a:noFill/>
              <a:miter lim="800000"/>
              <a:headEnd/>
              <a:tailEnd/>
            </a:ln>
          </p:spPr>
          <p:txBody>
            <a:bodyPr wrap="none">
              <a:spAutoFit/>
            </a:bodyPr>
            <a:lstStyle/>
            <a:p>
              <a:pPr algn="ctr"/>
              <a:r>
                <a:rPr lang="en-US" sz="1000" b="1">
                  <a:latin typeface="Arial" pitchFamily="34" charset="0"/>
                  <a:cs typeface="Arial" pitchFamily="34" charset="0"/>
                </a:rPr>
                <a:t>Ensure</a:t>
              </a:r>
            </a:p>
            <a:p>
              <a:pPr algn="ctr"/>
              <a:r>
                <a:rPr lang="en-US" sz="1000" b="1">
                  <a:latin typeface="Arial" pitchFamily="34" charset="0"/>
                  <a:cs typeface="Arial" pitchFamily="34" charset="0"/>
                </a:rPr>
                <a:t>Freedom</a:t>
              </a:r>
            </a:p>
            <a:p>
              <a:pPr algn="ctr"/>
              <a:r>
                <a:rPr lang="en-US" sz="1000" b="1">
                  <a:latin typeface="Arial" pitchFamily="34" charset="0"/>
                  <a:cs typeface="Arial" pitchFamily="34" charset="0"/>
                </a:rPr>
                <a:t>Of</a:t>
              </a:r>
            </a:p>
            <a:p>
              <a:pPr algn="ctr"/>
              <a:r>
                <a:rPr lang="en-US" sz="1000" b="1">
                  <a:latin typeface="Arial" pitchFamily="34" charset="0"/>
                  <a:cs typeface="Arial" pitchFamily="34" charset="0"/>
                </a:rPr>
                <a:t>Movement</a:t>
              </a:r>
            </a:p>
          </p:txBody>
        </p:sp>
        <p:sp>
          <p:nvSpPr>
            <p:cNvPr id="27718" name="TextBox 32"/>
            <p:cNvSpPr txBox="1">
              <a:spLocks noChangeArrowheads="1"/>
            </p:cNvSpPr>
            <p:nvPr/>
          </p:nvSpPr>
          <p:spPr bwMode="auto">
            <a:xfrm>
              <a:off x="4267736" y="1066800"/>
              <a:ext cx="688009" cy="553998"/>
            </a:xfrm>
            <a:prstGeom prst="rect">
              <a:avLst/>
            </a:prstGeom>
            <a:noFill/>
            <a:ln w="9525">
              <a:noFill/>
              <a:miter lim="800000"/>
              <a:headEnd/>
              <a:tailEnd/>
            </a:ln>
          </p:spPr>
          <p:txBody>
            <a:bodyPr wrap="none">
              <a:spAutoFit/>
            </a:bodyPr>
            <a:lstStyle/>
            <a:p>
              <a:pPr algn="ctr"/>
              <a:r>
                <a:rPr lang="en-US" sz="1000" b="1">
                  <a:latin typeface="Arial" pitchFamily="34" charset="0"/>
                  <a:cs typeface="Arial" pitchFamily="34" charset="0"/>
                </a:rPr>
                <a:t>Develop</a:t>
              </a:r>
            </a:p>
            <a:p>
              <a:pPr algn="ctr"/>
              <a:r>
                <a:rPr lang="en-US" sz="1000" b="1">
                  <a:latin typeface="Arial" pitchFamily="34" charset="0"/>
                  <a:cs typeface="Arial" pitchFamily="34" charset="0"/>
                </a:rPr>
                <a:t>Security</a:t>
              </a:r>
            </a:p>
            <a:p>
              <a:pPr algn="ctr"/>
              <a:r>
                <a:rPr lang="en-US" sz="1000" b="1">
                  <a:latin typeface="Arial" pitchFamily="34" charset="0"/>
                  <a:cs typeface="Arial" pitchFamily="34" charset="0"/>
                </a:rPr>
                <a:t>Forces</a:t>
              </a:r>
            </a:p>
          </p:txBody>
        </p:sp>
        <p:sp>
          <p:nvSpPr>
            <p:cNvPr id="27719" name="TextBox 33"/>
            <p:cNvSpPr txBox="1">
              <a:spLocks noChangeArrowheads="1"/>
            </p:cNvSpPr>
            <p:nvPr/>
          </p:nvSpPr>
          <p:spPr bwMode="auto">
            <a:xfrm>
              <a:off x="5077338" y="1066800"/>
              <a:ext cx="675185" cy="707886"/>
            </a:xfrm>
            <a:prstGeom prst="rect">
              <a:avLst/>
            </a:prstGeom>
            <a:noFill/>
            <a:ln w="9525">
              <a:noFill/>
              <a:miter lim="800000"/>
              <a:headEnd/>
              <a:tailEnd/>
            </a:ln>
          </p:spPr>
          <p:txBody>
            <a:bodyPr wrap="none">
              <a:spAutoFit/>
            </a:bodyPr>
            <a:lstStyle/>
            <a:p>
              <a:pPr algn="ctr"/>
              <a:r>
                <a:rPr lang="en-US" sz="1000" b="1">
                  <a:latin typeface="Arial" pitchFamily="34" charset="0"/>
                  <a:cs typeface="Arial" pitchFamily="34" charset="0"/>
                </a:rPr>
                <a:t>Secure</a:t>
              </a:r>
            </a:p>
            <a:p>
              <a:pPr algn="ctr"/>
              <a:r>
                <a:rPr lang="en-US" sz="1000" b="1">
                  <a:latin typeface="Arial" pitchFamily="34" charset="0"/>
                  <a:cs typeface="Arial" pitchFamily="34" charset="0"/>
                </a:rPr>
                <a:t>Borders</a:t>
              </a:r>
            </a:p>
            <a:p>
              <a:pPr algn="ctr"/>
              <a:r>
                <a:rPr lang="en-US" sz="1000" b="1">
                  <a:latin typeface="Arial" pitchFamily="34" charset="0"/>
                  <a:cs typeface="Arial" pitchFamily="34" charset="0"/>
                </a:rPr>
                <a:t>And</a:t>
              </a:r>
            </a:p>
            <a:p>
              <a:pPr algn="ctr"/>
              <a:r>
                <a:rPr lang="en-US" sz="1000" b="1">
                  <a:latin typeface="Arial" pitchFamily="34" charset="0"/>
                  <a:cs typeface="Arial" pitchFamily="34" charset="0"/>
                </a:rPr>
                <a:t>Access</a:t>
              </a:r>
            </a:p>
          </p:txBody>
        </p:sp>
      </p:grpSp>
      <p:grpSp>
        <p:nvGrpSpPr>
          <p:cNvPr id="27659" name="Group 35"/>
          <p:cNvGrpSpPr>
            <a:grpSpLocks/>
          </p:cNvGrpSpPr>
          <p:nvPr/>
        </p:nvGrpSpPr>
        <p:grpSpPr bwMode="auto">
          <a:xfrm>
            <a:off x="304800" y="2133600"/>
            <a:ext cx="4572000" cy="822325"/>
            <a:chOff x="1524000" y="952500"/>
            <a:chExt cx="4572000" cy="822186"/>
          </a:xfrm>
        </p:grpSpPr>
        <p:cxnSp>
          <p:nvCxnSpPr>
            <p:cNvPr id="37" name="Straight Arrow Connector 36"/>
            <p:cNvCxnSpPr/>
            <p:nvPr/>
          </p:nvCxnSpPr>
          <p:spPr>
            <a:xfrm>
              <a:off x="1524000" y="1028687"/>
              <a:ext cx="45720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38" name="Oval 37"/>
            <p:cNvSpPr/>
            <p:nvPr/>
          </p:nvSpPr>
          <p:spPr>
            <a:xfrm>
              <a:off x="1870075" y="952500"/>
              <a:ext cx="185738" cy="15396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000" dirty="0">
                <a:latin typeface="Arial" pitchFamily="34" charset="0"/>
                <a:cs typeface="Arial" pitchFamily="34" charset="0"/>
              </a:endParaRPr>
            </a:p>
          </p:txBody>
        </p:sp>
        <p:sp>
          <p:nvSpPr>
            <p:cNvPr id="39" name="Oval 38"/>
            <p:cNvSpPr/>
            <p:nvPr/>
          </p:nvSpPr>
          <p:spPr>
            <a:xfrm>
              <a:off x="3624263" y="952500"/>
              <a:ext cx="185737" cy="15396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000" dirty="0">
                <a:latin typeface="Arial" pitchFamily="34" charset="0"/>
                <a:cs typeface="Arial" pitchFamily="34" charset="0"/>
              </a:endParaRPr>
            </a:p>
          </p:txBody>
        </p:sp>
        <p:sp>
          <p:nvSpPr>
            <p:cNvPr id="40" name="Oval 39"/>
            <p:cNvSpPr/>
            <p:nvPr/>
          </p:nvSpPr>
          <p:spPr>
            <a:xfrm>
              <a:off x="4489450" y="952500"/>
              <a:ext cx="185738" cy="15396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000" dirty="0">
                <a:latin typeface="Arial" pitchFamily="34" charset="0"/>
                <a:cs typeface="Arial" pitchFamily="34" charset="0"/>
              </a:endParaRPr>
            </a:p>
          </p:txBody>
        </p:sp>
        <p:sp>
          <p:nvSpPr>
            <p:cNvPr id="41" name="Oval 40"/>
            <p:cNvSpPr/>
            <p:nvPr/>
          </p:nvSpPr>
          <p:spPr>
            <a:xfrm>
              <a:off x="5354638" y="952500"/>
              <a:ext cx="185737" cy="15396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000" dirty="0">
                <a:latin typeface="Arial" pitchFamily="34" charset="0"/>
                <a:cs typeface="Arial" pitchFamily="34" charset="0"/>
              </a:endParaRPr>
            </a:p>
          </p:txBody>
        </p:sp>
        <p:sp>
          <p:nvSpPr>
            <p:cNvPr id="42" name="Oval 41"/>
            <p:cNvSpPr/>
            <p:nvPr/>
          </p:nvSpPr>
          <p:spPr>
            <a:xfrm>
              <a:off x="2759075" y="952500"/>
              <a:ext cx="185738" cy="15396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000" dirty="0">
                <a:latin typeface="Arial" pitchFamily="34" charset="0"/>
                <a:cs typeface="Arial" pitchFamily="34" charset="0"/>
              </a:endParaRPr>
            </a:p>
          </p:txBody>
        </p:sp>
        <p:sp>
          <p:nvSpPr>
            <p:cNvPr id="27704" name="TextBox 42"/>
            <p:cNvSpPr txBox="1">
              <a:spLocks noChangeArrowheads="1"/>
            </p:cNvSpPr>
            <p:nvPr/>
          </p:nvSpPr>
          <p:spPr bwMode="auto">
            <a:xfrm>
              <a:off x="1529820" y="1066800"/>
              <a:ext cx="865943" cy="553998"/>
            </a:xfrm>
            <a:prstGeom prst="rect">
              <a:avLst/>
            </a:prstGeom>
            <a:noFill/>
            <a:ln w="9525">
              <a:noFill/>
              <a:miter lim="800000"/>
              <a:headEnd/>
              <a:tailEnd/>
            </a:ln>
          </p:spPr>
          <p:txBody>
            <a:bodyPr wrap="none">
              <a:spAutoFit/>
            </a:bodyPr>
            <a:lstStyle/>
            <a:p>
              <a:pPr algn="ctr"/>
              <a:r>
                <a:rPr lang="en-US" sz="1000" b="1">
                  <a:latin typeface="Arial" pitchFamily="34" charset="0"/>
                  <a:cs typeface="Arial" pitchFamily="34" charset="0"/>
                </a:rPr>
                <a:t>Establish</a:t>
              </a:r>
            </a:p>
            <a:p>
              <a:pPr algn="ctr"/>
              <a:r>
                <a:rPr lang="en-US" sz="1000" b="1">
                  <a:latin typeface="Arial" pitchFamily="34" charset="0"/>
                  <a:cs typeface="Arial" pitchFamily="34" charset="0"/>
                </a:rPr>
                <a:t>Legal</a:t>
              </a:r>
            </a:p>
            <a:p>
              <a:pPr algn="ctr"/>
              <a:r>
                <a:rPr lang="en-US" sz="1000" b="1">
                  <a:latin typeface="Arial" pitchFamily="34" charset="0"/>
                  <a:cs typeface="Arial" pitchFamily="34" charset="0"/>
                </a:rPr>
                <a:t>Framework</a:t>
              </a:r>
            </a:p>
          </p:txBody>
        </p:sp>
        <p:sp>
          <p:nvSpPr>
            <p:cNvPr id="27705" name="TextBox 43"/>
            <p:cNvSpPr txBox="1">
              <a:spLocks noChangeArrowheads="1"/>
            </p:cNvSpPr>
            <p:nvPr/>
          </p:nvSpPr>
          <p:spPr bwMode="auto">
            <a:xfrm>
              <a:off x="2567942" y="1066800"/>
              <a:ext cx="633507" cy="553998"/>
            </a:xfrm>
            <a:prstGeom prst="rect">
              <a:avLst/>
            </a:prstGeom>
            <a:noFill/>
            <a:ln w="9525">
              <a:noFill/>
              <a:miter lim="800000"/>
              <a:headEnd/>
              <a:tailEnd/>
            </a:ln>
          </p:spPr>
          <p:txBody>
            <a:bodyPr wrap="none">
              <a:spAutoFit/>
            </a:bodyPr>
            <a:lstStyle/>
            <a:p>
              <a:pPr algn="ctr"/>
              <a:r>
                <a:rPr lang="en-US" sz="1000" b="1">
                  <a:latin typeface="Arial" pitchFamily="34" charset="0"/>
                  <a:cs typeface="Arial" pitchFamily="34" charset="0"/>
                </a:rPr>
                <a:t>Reform</a:t>
              </a:r>
            </a:p>
            <a:p>
              <a:pPr algn="ctr"/>
              <a:r>
                <a:rPr lang="en-US" sz="1000" b="1">
                  <a:latin typeface="Arial" pitchFamily="34" charset="0"/>
                  <a:cs typeface="Arial" pitchFamily="34" charset="0"/>
                </a:rPr>
                <a:t>Justice</a:t>
              </a:r>
            </a:p>
            <a:p>
              <a:pPr algn="ctr"/>
              <a:r>
                <a:rPr lang="en-US" sz="1000" b="1">
                  <a:latin typeface="Arial" pitchFamily="34" charset="0"/>
                  <a:cs typeface="Arial" pitchFamily="34" charset="0"/>
                </a:rPr>
                <a:t>System</a:t>
              </a:r>
            </a:p>
          </p:txBody>
        </p:sp>
        <p:sp>
          <p:nvSpPr>
            <p:cNvPr id="27706" name="TextBox 44"/>
            <p:cNvSpPr txBox="1">
              <a:spLocks noChangeArrowheads="1"/>
            </p:cNvSpPr>
            <p:nvPr/>
          </p:nvSpPr>
          <p:spPr bwMode="auto">
            <a:xfrm>
              <a:off x="3493404" y="1066800"/>
              <a:ext cx="630301" cy="707886"/>
            </a:xfrm>
            <a:prstGeom prst="rect">
              <a:avLst/>
            </a:prstGeom>
            <a:noFill/>
            <a:ln w="9525">
              <a:noFill/>
              <a:miter lim="800000"/>
              <a:headEnd/>
              <a:tailEnd/>
            </a:ln>
          </p:spPr>
          <p:txBody>
            <a:bodyPr wrap="none">
              <a:spAutoFit/>
            </a:bodyPr>
            <a:lstStyle/>
            <a:p>
              <a:pPr algn="ctr"/>
              <a:r>
                <a:rPr lang="en-US" sz="1000" b="1">
                  <a:latin typeface="Arial" pitchFamily="34" charset="0"/>
                  <a:cs typeface="Arial" pitchFamily="34" charset="0"/>
                </a:rPr>
                <a:t>Ensure</a:t>
              </a:r>
            </a:p>
            <a:p>
              <a:pPr algn="ctr"/>
              <a:r>
                <a:rPr lang="en-US" sz="1000" b="1">
                  <a:latin typeface="Arial" pitchFamily="34" charset="0"/>
                  <a:cs typeface="Arial" pitchFamily="34" charset="0"/>
                </a:rPr>
                <a:t>Access</a:t>
              </a:r>
            </a:p>
            <a:p>
              <a:pPr algn="ctr"/>
              <a:r>
                <a:rPr lang="en-US" sz="1000" b="1">
                  <a:latin typeface="Arial" pitchFamily="34" charset="0"/>
                  <a:cs typeface="Arial" pitchFamily="34" charset="0"/>
                </a:rPr>
                <a:t>To</a:t>
              </a:r>
            </a:p>
            <a:p>
              <a:pPr algn="ctr"/>
              <a:r>
                <a:rPr lang="en-US" sz="1000" b="1">
                  <a:latin typeface="Arial" pitchFamily="34" charset="0"/>
                  <a:cs typeface="Arial" pitchFamily="34" charset="0"/>
                </a:rPr>
                <a:t>Justice</a:t>
              </a:r>
            </a:p>
          </p:txBody>
        </p:sp>
        <p:sp>
          <p:nvSpPr>
            <p:cNvPr id="27707" name="TextBox 45"/>
            <p:cNvSpPr txBox="1">
              <a:spLocks noChangeArrowheads="1"/>
            </p:cNvSpPr>
            <p:nvPr/>
          </p:nvSpPr>
          <p:spPr bwMode="auto">
            <a:xfrm>
              <a:off x="4259723" y="1066800"/>
              <a:ext cx="704039" cy="553998"/>
            </a:xfrm>
            <a:prstGeom prst="rect">
              <a:avLst/>
            </a:prstGeom>
            <a:noFill/>
            <a:ln w="9525">
              <a:noFill/>
              <a:miter lim="800000"/>
              <a:headEnd/>
              <a:tailEnd/>
            </a:ln>
          </p:spPr>
          <p:txBody>
            <a:bodyPr wrap="none">
              <a:spAutoFit/>
            </a:bodyPr>
            <a:lstStyle/>
            <a:p>
              <a:pPr algn="ctr"/>
              <a:r>
                <a:rPr lang="en-US" sz="1000" b="1">
                  <a:latin typeface="Arial" pitchFamily="34" charset="0"/>
                  <a:cs typeface="Arial" pitchFamily="34" charset="0"/>
                </a:rPr>
                <a:t>Promote</a:t>
              </a:r>
            </a:p>
            <a:p>
              <a:pPr algn="ctr"/>
              <a:r>
                <a:rPr lang="en-US" sz="1000" b="1">
                  <a:latin typeface="Arial" pitchFamily="34" charset="0"/>
                  <a:cs typeface="Arial" pitchFamily="34" charset="0"/>
                </a:rPr>
                <a:t>Public</a:t>
              </a:r>
            </a:p>
            <a:p>
              <a:pPr algn="ctr"/>
              <a:r>
                <a:rPr lang="en-US" sz="1000" b="1">
                  <a:latin typeface="Arial" pitchFamily="34" charset="0"/>
                  <a:cs typeface="Arial" pitchFamily="34" charset="0"/>
                </a:rPr>
                <a:t> Access</a:t>
              </a:r>
            </a:p>
          </p:txBody>
        </p:sp>
        <p:sp>
          <p:nvSpPr>
            <p:cNvPr id="27708" name="TextBox 46"/>
            <p:cNvSpPr txBox="1">
              <a:spLocks noChangeArrowheads="1"/>
            </p:cNvSpPr>
            <p:nvPr/>
          </p:nvSpPr>
          <p:spPr bwMode="auto">
            <a:xfrm>
              <a:off x="4963527" y="1066800"/>
              <a:ext cx="902812" cy="707886"/>
            </a:xfrm>
            <a:prstGeom prst="rect">
              <a:avLst/>
            </a:prstGeom>
            <a:noFill/>
            <a:ln w="9525">
              <a:noFill/>
              <a:miter lim="800000"/>
              <a:headEnd/>
              <a:tailEnd/>
            </a:ln>
          </p:spPr>
          <p:txBody>
            <a:bodyPr wrap="none">
              <a:spAutoFit/>
            </a:bodyPr>
            <a:lstStyle/>
            <a:p>
              <a:pPr algn="ctr"/>
              <a:r>
                <a:rPr lang="en-US" sz="1000" b="1">
                  <a:latin typeface="Arial" pitchFamily="34" charset="0"/>
                  <a:cs typeface="Arial" pitchFamily="34" charset="0"/>
                </a:rPr>
                <a:t>Develop</a:t>
              </a:r>
            </a:p>
            <a:p>
              <a:pPr algn="ctr"/>
              <a:r>
                <a:rPr lang="en-US" sz="1000" b="1">
                  <a:latin typeface="Arial" pitchFamily="34" charset="0"/>
                  <a:cs typeface="Arial" pitchFamily="34" charset="0"/>
                </a:rPr>
                <a:t>Police</a:t>
              </a:r>
            </a:p>
            <a:p>
              <a:pPr algn="ctr"/>
              <a:r>
                <a:rPr lang="en-US" sz="1000" b="1">
                  <a:latin typeface="Arial" pitchFamily="34" charset="0"/>
                  <a:cs typeface="Arial" pitchFamily="34" charset="0"/>
                </a:rPr>
                <a:t>And</a:t>
              </a:r>
            </a:p>
            <a:p>
              <a:pPr algn="ctr"/>
              <a:r>
                <a:rPr lang="en-US" sz="1000" b="1">
                  <a:latin typeface="Arial" pitchFamily="34" charset="0"/>
                  <a:cs typeface="Arial" pitchFamily="34" charset="0"/>
                </a:rPr>
                <a:t>Corrections</a:t>
              </a:r>
            </a:p>
          </p:txBody>
        </p:sp>
      </p:grpSp>
      <p:grpSp>
        <p:nvGrpSpPr>
          <p:cNvPr id="27660" name="Group 47"/>
          <p:cNvGrpSpPr>
            <a:grpSpLocks/>
          </p:cNvGrpSpPr>
          <p:nvPr/>
        </p:nvGrpSpPr>
        <p:grpSpPr bwMode="auto">
          <a:xfrm>
            <a:off x="277813" y="5943600"/>
            <a:ext cx="4598987" cy="976313"/>
            <a:chOff x="1496961" y="952500"/>
            <a:chExt cx="4599039" cy="976074"/>
          </a:xfrm>
        </p:grpSpPr>
        <p:cxnSp>
          <p:nvCxnSpPr>
            <p:cNvPr id="49" name="Straight Arrow Connector 48"/>
            <p:cNvCxnSpPr/>
            <p:nvPr/>
          </p:nvCxnSpPr>
          <p:spPr>
            <a:xfrm>
              <a:off x="1523948" y="1028681"/>
              <a:ext cx="4572052"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50" name="Oval 49"/>
            <p:cNvSpPr/>
            <p:nvPr/>
          </p:nvSpPr>
          <p:spPr>
            <a:xfrm>
              <a:off x="1870027" y="952500"/>
              <a:ext cx="185740" cy="15395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000" dirty="0">
                <a:latin typeface="Arial" pitchFamily="34" charset="0"/>
                <a:cs typeface="Arial" pitchFamily="34" charset="0"/>
              </a:endParaRPr>
            </a:p>
          </p:txBody>
        </p:sp>
        <p:sp>
          <p:nvSpPr>
            <p:cNvPr id="51" name="Oval 50"/>
            <p:cNvSpPr/>
            <p:nvPr/>
          </p:nvSpPr>
          <p:spPr>
            <a:xfrm>
              <a:off x="3624235" y="952500"/>
              <a:ext cx="185739" cy="15395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000" dirty="0">
                <a:latin typeface="Arial" pitchFamily="34" charset="0"/>
                <a:cs typeface="Arial" pitchFamily="34" charset="0"/>
              </a:endParaRPr>
            </a:p>
          </p:txBody>
        </p:sp>
        <p:sp>
          <p:nvSpPr>
            <p:cNvPr id="52" name="Oval 51"/>
            <p:cNvSpPr/>
            <p:nvPr/>
          </p:nvSpPr>
          <p:spPr>
            <a:xfrm>
              <a:off x="4489432" y="952500"/>
              <a:ext cx="185740" cy="15395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000" dirty="0">
                <a:latin typeface="Arial" pitchFamily="34" charset="0"/>
                <a:cs typeface="Arial" pitchFamily="34" charset="0"/>
              </a:endParaRPr>
            </a:p>
          </p:txBody>
        </p:sp>
        <p:sp>
          <p:nvSpPr>
            <p:cNvPr id="53" name="Oval 52"/>
            <p:cNvSpPr/>
            <p:nvPr/>
          </p:nvSpPr>
          <p:spPr>
            <a:xfrm>
              <a:off x="5453056" y="952500"/>
              <a:ext cx="185739" cy="15395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000" dirty="0">
                <a:latin typeface="Arial" pitchFamily="34" charset="0"/>
                <a:cs typeface="Arial" pitchFamily="34" charset="0"/>
              </a:endParaRPr>
            </a:p>
          </p:txBody>
        </p:sp>
        <p:sp>
          <p:nvSpPr>
            <p:cNvPr id="54" name="Oval 53"/>
            <p:cNvSpPr/>
            <p:nvPr/>
          </p:nvSpPr>
          <p:spPr>
            <a:xfrm>
              <a:off x="2666961" y="952500"/>
              <a:ext cx="185740" cy="15395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000" dirty="0">
                <a:latin typeface="Arial" pitchFamily="34" charset="0"/>
                <a:cs typeface="Arial" pitchFamily="34" charset="0"/>
              </a:endParaRPr>
            </a:p>
          </p:txBody>
        </p:sp>
        <p:sp>
          <p:nvSpPr>
            <p:cNvPr id="27693" name="TextBox 54"/>
            <p:cNvSpPr txBox="1">
              <a:spLocks noChangeArrowheads="1"/>
            </p:cNvSpPr>
            <p:nvPr/>
          </p:nvSpPr>
          <p:spPr bwMode="auto">
            <a:xfrm>
              <a:off x="1496961" y="1066800"/>
              <a:ext cx="931665" cy="553998"/>
            </a:xfrm>
            <a:prstGeom prst="rect">
              <a:avLst/>
            </a:prstGeom>
            <a:noFill/>
            <a:ln w="9525">
              <a:noFill/>
              <a:miter lim="800000"/>
              <a:headEnd/>
              <a:tailEnd/>
            </a:ln>
          </p:spPr>
          <p:txBody>
            <a:bodyPr wrap="none">
              <a:spAutoFit/>
            </a:bodyPr>
            <a:lstStyle/>
            <a:p>
              <a:pPr algn="ctr"/>
              <a:r>
                <a:rPr lang="en-US" sz="1000" b="1">
                  <a:latin typeface="Arial" pitchFamily="34" charset="0"/>
                  <a:cs typeface="Arial" pitchFamily="34" charset="0"/>
                </a:rPr>
                <a:t>Reconstruct</a:t>
              </a:r>
            </a:p>
            <a:p>
              <a:pPr algn="ctr"/>
              <a:r>
                <a:rPr lang="en-US" sz="1000" b="1">
                  <a:latin typeface="Arial" pitchFamily="34" charset="0"/>
                  <a:cs typeface="Arial" pitchFamily="34" charset="0"/>
                </a:rPr>
                <a:t>Infra-</a:t>
              </a:r>
            </a:p>
            <a:p>
              <a:pPr algn="ctr"/>
              <a:r>
                <a:rPr lang="en-US" sz="1000" b="1">
                  <a:latin typeface="Arial" pitchFamily="34" charset="0"/>
                  <a:cs typeface="Arial" pitchFamily="34" charset="0"/>
                </a:rPr>
                <a:t>Structure</a:t>
              </a:r>
            </a:p>
          </p:txBody>
        </p:sp>
        <p:sp>
          <p:nvSpPr>
            <p:cNvPr id="27694" name="TextBox 55"/>
            <p:cNvSpPr txBox="1">
              <a:spLocks noChangeArrowheads="1"/>
            </p:cNvSpPr>
            <p:nvPr/>
          </p:nvSpPr>
          <p:spPr bwMode="auto">
            <a:xfrm>
              <a:off x="2362200" y="1066800"/>
              <a:ext cx="817853" cy="553998"/>
            </a:xfrm>
            <a:prstGeom prst="rect">
              <a:avLst/>
            </a:prstGeom>
            <a:noFill/>
            <a:ln w="9525">
              <a:noFill/>
              <a:miter lim="800000"/>
              <a:headEnd/>
              <a:tailEnd/>
            </a:ln>
          </p:spPr>
          <p:txBody>
            <a:bodyPr wrap="none">
              <a:spAutoFit/>
            </a:bodyPr>
            <a:lstStyle/>
            <a:p>
              <a:pPr algn="ctr"/>
              <a:r>
                <a:rPr lang="en-US" sz="1000" b="1">
                  <a:latin typeface="Arial" pitchFamily="34" charset="0"/>
                  <a:cs typeface="Arial" pitchFamily="34" charset="0"/>
                </a:rPr>
                <a:t>Create</a:t>
              </a:r>
            </a:p>
            <a:p>
              <a:pPr algn="ctr"/>
              <a:r>
                <a:rPr lang="en-US" sz="1000" b="1">
                  <a:latin typeface="Arial" pitchFamily="34" charset="0"/>
                  <a:cs typeface="Arial" pitchFamily="34" charset="0"/>
                </a:rPr>
                <a:t>Viable</a:t>
              </a:r>
            </a:p>
            <a:p>
              <a:pPr algn="ctr"/>
              <a:r>
                <a:rPr lang="en-US" sz="1000" b="1">
                  <a:latin typeface="Arial" pitchFamily="34" charset="0"/>
                  <a:cs typeface="Arial" pitchFamily="34" charset="0"/>
                </a:rPr>
                <a:t>Workforce</a:t>
              </a:r>
            </a:p>
          </p:txBody>
        </p:sp>
        <p:sp>
          <p:nvSpPr>
            <p:cNvPr id="27695" name="TextBox 56"/>
            <p:cNvSpPr txBox="1">
              <a:spLocks noChangeArrowheads="1"/>
            </p:cNvSpPr>
            <p:nvPr/>
          </p:nvSpPr>
          <p:spPr bwMode="auto">
            <a:xfrm>
              <a:off x="3124200" y="1066800"/>
              <a:ext cx="1136850" cy="553998"/>
            </a:xfrm>
            <a:prstGeom prst="rect">
              <a:avLst/>
            </a:prstGeom>
            <a:noFill/>
            <a:ln w="9525">
              <a:noFill/>
              <a:miter lim="800000"/>
              <a:headEnd/>
              <a:tailEnd/>
            </a:ln>
          </p:spPr>
          <p:txBody>
            <a:bodyPr wrap="none">
              <a:spAutoFit/>
            </a:bodyPr>
            <a:lstStyle/>
            <a:p>
              <a:pPr algn="ctr"/>
              <a:r>
                <a:rPr lang="en-US" sz="1000" b="1">
                  <a:latin typeface="Arial" pitchFamily="34" charset="0"/>
                  <a:cs typeface="Arial" pitchFamily="34" charset="0"/>
                </a:rPr>
                <a:t>Protect and</a:t>
              </a:r>
            </a:p>
            <a:p>
              <a:pPr algn="ctr"/>
              <a:r>
                <a:rPr lang="en-US" sz="1000" b="1">
                  <a:latin typeface="Arial" pitchFamily="34" charset="0"/>
                  <a:cs typeface="Arial" pitchFamily="34" charset="0"/>
                </a:rPr>
                <a:t>Manage Natural</a:t>
              </a:r>
            </a:p>
            <a:p>
              <a:pPr algn="ctr"/>
              <a:r>
                <a:rPr lang="en-US" sz="1000" b="1">
                  <a:latin typeface="Arial" pitchFamily="34" charset="0"/>
                  <a:cs typeface="Arial" pitchFamily="34" charset="0"/>
                </a:rPr>
                <a:t>Resources</a:t>
              </a:r>
            </a:p>
          </p:txBody>
        </p:sp>
        <p:sp>
          <p:nvSpPr>
            <p:cNvPr id="27696" name="TextBox 57"/>
            <p:cNvSpPr txBox="1">
              <a:spLocks noChangeArrowheads="1"/>
            </p:cNvSpPr>
            <p:nvPr/>
          </p:nvSpPr>
          <p:spPr bwMode="auto">
            <a:xfrm>
              <a:off x="4149918" y="1066800"/>
              <a:ext cx="923651" cy="861774"/>
            </a:xfrm>
            <a:prstGeom prst="rect">
              <a:avLst/>
            </a:prstGeom>
            <a:noFill/>
            <a:ln w="9525">
              <a:noFill/>
              <a:miter lim="800000"/>
              <a:headEnd/>
              <a:tailEnd/>
            </a:ln>
          </p:spPr>
          <p:txBody>
            <a:bodyPr wrap="none">
              <a:spAutoFit/>
            </a:bodyPr>
            <a:lstStyle/>
            <a:p>
              <a:pPr algn="ctr"/>
              <a:r>
                <a:rPr lang="en-US" sz="1000" b="1">
                  <a:latin typeface="Arial" pitchFamily="34" charset="0"/>
                  <a:cs typeface="Arial" pitchFamily="34" charset="0"/>
                </a:rPr>
                <a:t>Build</a:t>
              </a:r>
            </a:p>
            <a:p>
              <a:pPr algn="ctr"/>
              <a:r>
                <a:rPr lang="en-US" sz="1000" b="1">
                  <a:latin typeface="Arial" pitchFamily="34" charset="0"/>
                  <a:cs typeface="Arial" pitchFamily="34" charset="0"/>
                </a:rPr>
                <a:t>Financial</a:t>
              </a:r>
            </a:p>
            <a:p>
              <a:pPr algn="ctr"/>
              <a:r>
                <a:rPr lang="en-US" sz="1000" b="1">
                  <a:latin typeface="Arial" pitchFamily="34" charset="0"/>
                  <a:cs typeface="Arial" pitchFamily="34" charset="0"/>
                </a:rPr>
                <a:t>&amp; Economic</a:t>
              </a:r>
            </a:p>
            <a:p>
              <a:pPr algn="ctr"/>
              <a:r>
                <a:rPr lang="en-US" sz="1000" b="1">
                  <a:latin typeface="Arial" pitchFamily="34" charset="0"/>
                  <a:cs typeface="Arial" pitchFamily="34" charset="0"/>
                </a:rPr>
                <a:t>Institutions</a:t>
              </a:r>
            </a:p>
            <a:p>
              <a:pPr algn="ctr"/>
              <a:endParaRPr lang="en-US" sz="1000" b="1">
                <a:latin typeface="Arial" pitchFamily="34" charset="0"/>
                <a:cs typeface="Arial" pitchFamily="34" charset="0"/>
              </a:endParaRPr>
            </a:p>
          </p:txBody>
        </p:sp>
        <p:sp>
          <p:nvSpPr>
            <p:cNvPr id="27697" name="TextBox 58"/>
            <p:cNvSpPr txBox="1">
              <a:spLocks noChangeArrowheads="1"/>
            </p:cNvSpPr>
            <p:nvPr/>
          </p:nvSpPr>
          <p:spPr bwMode="auto">
            <a:xfrm>
              <a:off x="5127351" y="1066800"/>
              <a:ext cx="816249" cy="553998"/>
            </a:xfrm>
            <a:prstGeom prst="rect">
              <a:avLst/>
            </a:prstGeom>
            <a:noFill/>
            <a:ln w="9525">
              <a:noFill/>
              <a:miter lim="800000"/>
              <a:headEnd/>
              <a:tailEnd/>
            </a:ln>
          </p:spPr>
          <p:txBody>
            <a:bodyPr wrap="none">
              <a:spAutoFit/>
            </a:bodyPr>
            <a:lstStyle/>
            <a:p>
              <a:pPr algn="ctr"/>
              <a:r>
                <a:rPr lang="en-US" sz="1000" b="1">
                  <a:latin typeface="Arial" pitchFamily="34" charset="0"/>
                  <a:cs typeface="Arial" pitchFamily="34" charset="0"/>
                </a:rPr>
                <a:t>Limit Illicit</a:t>
              </a:r>
            </a:p>
            <a:p>
              <a:pPr algn="ctr"/>
              <a:r>
                <a:rPr lang="en-US" sz="1000" b="1">
                  <a:latin typeface="Arial" pitchFamily="34" charset="0"/>
                  <a:cs typeface="Arial" pitchFamily="34" charset="0"/>
                </a:rPr>
                <a:t>Economic</a:t>
              </a:r>
            </a:p>
            <a:p>
              <a:pPr algn="ctr"/>
              <a:r>
                <a:rPr lang="en-US" sz="1000" b="1">
                  <a:latin typeface="Arial" pitchFamily="34" charset="0"/>
                  <a:cs typeface="Arial" pitchFamily="34" charset="0"/>
                </a:rPr>
                <a:t>Activity</a:t>
              </a:r>
            </a:p>
          </p:txBody>
        </p:sp>
      </p:grpSp>
      <p:grpSp>
        <p:nvGrpSpPr>
          <p:cNvPr id="27661" name="Group 59"/>
          <p:cNvGrpSpPr>
            <a:grpSpLocks/>
          </p:cNvGrpSpPr>
          <p:nvPr/>
        </p:nvGrpSpPr>
        <p:grpSpPr bwMode="auto">
          <a:xfrm>
            <a:off x="304800" y="3352800"/>
            <a:ext cx="5257800" cy="976313"/>
            <a:chOff x="1295400" y="1676400"/>
            <a:chExt cx="5257800" cy="976074"/>
          </a:xfrm>
        </p:grpSpPr>
        <p:cxnSp>
          <p:nvCxnSpPr>
            <p:cNvPr id="61" name="Straight Arrow Connector 60"/>
            <p:cNvCxnSpPr/>
            <p:nvPr/>
          </p:nvCxnSpPr>
          <p:spPr>
            <a:xfrm>
              <a:off x="1295400" y="1752581"/>
              <a:ext cx="52578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62" name="Oval 61"/>
            <p:cNvSpPr/>
            <p:nvPr/>
          </p:nvSpPr>
          <p:spPr>
            <a:xfrm>
              <a:off x="2582863" y="1676400"/>
              <a:ext cx="185737" cy="15395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000" dirty="0">
                <a:latin typeface="Arial" pitchFamily="34" charset="0"/>
                <a:cs typeface="Arial" pitchFamily="34" charset="0"/>
              </a:endParaRPr>
            </a:p>
          </p:txBody>
        </p:sp>
        <p:sp>
          <p:nvSpPr>
            <p:cNvPr id="63" name="Oval 62"/>
            <p:cNvSpPr/>
            <p:nvPr/>
          </p:nvSpPr>
          <p:spPr>
            <a:xfrm>
              <a:off x="4157663" y="1676400"/>
              <a:ext cx="185737" cy="15395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000" dirty="0">
                <a:latin typeface="Arial" pitchFamily="34" charset="0"/>
                <a:cs typeface="Arial" pitchFamily="34" charset="0"/>
              </a:endParaRPr>
            </a:p>
          </p:txBody>
        </p:sp>
        <p:sp>
          <p:nvSpPr>
            <p:cNvPr id="64" name="Oval 63"/>
            <p:cNvSpPr/>
            <p:nvPr/>
          </p:nvSpPr>
          <p:spPr>
            <a:xfrm>
              <a:off x="4945063" y="1676400"/>
              <a:ext cx="185737" cy="15395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000" dirty="0">
                <a:latin typeface="Arial" pitchFamily="34" charset="0"/>
                <a:cs typeface="Arial" pitchFamily="34" charset="0"/>
              </a:endParaRPr>
            </a:p>
          </p:txBody>
        </p:sp>
        <p:sp>
          <p:nvSpPr>
            <p:cNvPr id="65" name="Oval 64"/>
            <p:cNvSpPr/>
            <p:nvPr/>
          </p:nvSpPr>
          <p:spPr>
            <a:xfrm>
              <a:off x="5732463" y="1676400"/>
              <a:ext cx="185737" cy="15395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000" dirty="0">
                <a:latin typeface="Arial" pitchFamily="34" charset="0"/>
                <a:cs typeface="Arial" pitchFamily="34" charset="0"/>
              </a:endParaRPr>
            </a:p>
          </p:txBody>
        </p:sp>
        <p:sp>
          <p:nvSpPr>
            <p:cNvPr id="66" name="Oval 65"/>
            <p:cNvSpPr/>
            <p:nvPr/>
          </p:nvSpPr>
          <p:spPr>
            <a:xfrm>
              <a:off x="3370263" y="1676400"/>
              <a:ext cx="185737" cy="15395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000" dirty="0">
                <a:latin typeface="Arial" pitchFamily="34" charset="0"/>
                <a:cs typeface="Arial" pitchFamily="34" charset="0"/>
              </a:endParaRPr>
            </a:p>
          </p:txBody>
        </p:sp>
        <p:sp>
          <p:nvSpPr>
            <p:cNvPr id="27680" name="TextBox 66"/>
            <p:cNvSpPr txBox="1">
              <a:spLocks noChangeArrowheads="1"/>
            </p:cNvSpPr>
            <p:nvPr/>
          </p:nvSpPr>
          <p:spPr bwMode="auto">
            <a:xfrm>
              <a:off x="1502302" y="1790700"/>
              <a:ext cx="756937" cy="707886"/>
            </a:xfrm>
            <a:prstGeom prst="rect">
              <a:avLst/>
            </a:prstGeom>
            <a:noFill/>
            <a:ln w="9525">
              <a:noFill/>
              <a:miter lim="800000"/>
              <a:headEnd/>
              <a:tailEnd/>
            </a:ln>
          </p:spPr>
          <p:txBody>
            <a:bodyPr wrap="none">
              <a:spAutoFit/>
            </a:bodyPr>
            <a:lstStyle/>
            <a:p>
              <a:pPr algn="ctr"/>
              <a:r>
                <a:rPr lang="en-US" sz="1000" b="1">
                  <a:latin typeface="Arial" pitchFamily="34" charset="0"/>
                  <a:cs typeface="Arial" pitchFamily="34" charset="0"/>
                </a:rPr>
                <a:t>Provide</a:t>
              </a:r>
            </a:p>
            <a:p>
              <a:pPr algn="ctr"/>
              <a:r>
                <a:rPr lang="en-US" sz="1000" b="1">
                  <a:latin typeface="Arial" pitchFamily="34" charset="0"/>
                  <a:cs typeface="Arial" pitchFamily="34" charset="0"/>
                </a:rPr>
                <a:t>Essential</a:t>
              </a:r>
            </a:p>
            <a:p>
              <a:pPr algn="ctr"/>
              <a:r>
                <a:rPr lang="en-US" sz="1000" b="1">
                  <a:latin typeface="Arial" pitchFamily="34" charset="0"/>
                  <a:cs typeface="Arial" pitchFamily="34" charset="0"/>
                </a:rPr>
                <a:t>Civil</a:t>
              </a:r>
            </a:p>
            <a:p>
              <a:pPr algn="ctr"/>
              <a:r>
                <a:rPr lang="en-US" sz="1000" b="1">
                  <a:latin typeface="Arial" pitchFamily="34" charset="0"/>
                  <a:cs typeface="Arial" pitchFamily="34" charset="0"/>
                </a:rPr>
                <a:t>Service</a:t>
              </a:r>
            </a:p>
          </p:txBody>
        </p:sp>
        <p:sp>
          <p:nvSpPr>
            <p:cNvPr id="27681" name="TextBox 67"/>
            <p:cNvSpPr txBox="1">
              <a:spLocks noChangeArrowheads="1"/>
            </p:cNvSpPr>
            <p:nvPr/>
          </p:nvSpPr>
          <p:spPr bwMode="auto">
            <a:xfrm>
              <a:off x="2277242" y="1790700"/>
              <a:ext cx="803425" cy="553998"/>
            </a:xfrm>
            <a:prstGeom prst="rect">
              <a:avLst/>
            </a:prstGeom>
            <a:noFill/>
            <a:ln w="9525">
              <a:noFill/>
              <a:miter lim="800000"/>
              <a:headEnd/>
              <a:tailEnd/>
            </a:ln>
          </p:spPr>
          <p:txBody>
            <a:bodyPr wrap="none">
              <a:spAutoFit/>
            </a:bodyPr>
            <a:lstStyle/>
            <a:p>
              <a:pPr algn="ctr"/>
              <a:r>
                <a:rPr lang="en-US" sz="1000" b="1">
                  <a:latin typeface="Arial" pitchFamily="34" charset="0"/>
                  <a:cs typeface="Arial" pitchFamily="34" charset="0"/>
                </a:rPr>
                <a:t>Build</a:t>
              </a:r>
            </a:p>
            <a:p>
              <a:pPr algn="ctr"/>
              <a:r>
                <a:rPr lang="en-US" sz="1000" b="1">
                  <a:latin typeface="Arial" pitchFamily="34" charset="0"/>
                  <a:cs typeface="Arial" pitchFamily="34" charset="0"/>
                </a:rPr>
                <a:t>Education</a:t>
              </a:r>
            </a:p>
            <a:p>
              <a:pPr algn="ctr"/>
              <a:r>
                <a:rPr lang="en-US" sz="1000" b="1">
                  <a:latin typeface="Arial" pitchFamily="34" charset="0"/>
                  <a:cs typeface="Arial" pitchFamily="34" charset="0"/>
                </a:rPr>
                <a:t>System</a:t>
              </a:r>
            </a:p>
          </p:txBody>
        </p:sp>
        <p:sp>
          <p:nvSpPr>
            <p:cNvPr id="27682" name="TextBox 68"/>
            <p:cNvSpPr txBox="1">
              <a:spLocks noChangeArrowheads="1"/>
            </p:cNvSpPr>
            <p:nvPr/>
          </p:nvSpPr>
          <p:spPr bwMode="auto">
            <a:xfrm>
              <a:off x="2988747" y="1790700"/>
              <a:ext cx="901209" cy="861774"/>
            </a:xfrm>
            <a:prstGeom prst="rect">
              <a:avLst/>
            </a:prstGeom>
            <a:noFill/>
            <a:ln w="9525">
              <a:noFill/>
              <a:miter lim="800000"/>
              <a:headEnd/>
              <a:tailEnd/>
            </a:ln>
          </p:spPr>
          <p:txBody>
            <a:bodyPr wrap="none">
              <a:spAutoFit/>
            </a:bodyPr>
            <a:lstStyle/>
            <a:p>
              <a:pPr algn="ctr"/>
              <a:r>
                <a:rPr lang="en-US" sz="1000" b="1">
                  <a:latin typeface="Arial" pitchFamily="34" charset="0"/>
                  <a:cs typeface="Arial" pitchFamily="34" charset="0"/>
                </a:rPr>
                <a:t>Support</a:t>
              </a:r>
            </a:p>
            <a:p>
              <a:pPr algn="ctr"/>
              <a:r>
                <a:rPr lang="en-US" sz="1000" b="1">
                  <a:latin typeface="Arial" pitchFamily="34" charset="0"/>
                  <a:cs typeface="Arial" pitchFamily="34" charset="0"/>
                </a:rPr>
                <a:t>Assistance </a:t>
              </a:r>
            </a:p>
            <a:p>
              <a:pPr algn="ctr"/>
              <a:r>
                <a:rPr lang="en-US" sz="1000" b="1">
                  <a:latin typeface="Arial" pitchFamily="34" charset="0"/>
                  <a:cs typeface="Arial" pitchFamily="34" charset="0"/>
                </a:rPr>
                <a:t>To</a:t>
              </a:r>
            </a:p>
            <a:p>
              <a:pPr algn="ctr"/>
              <a:r>
                <a:rPr lang="en-US" sz="1000" b="1">
                  <a:latin typeface="Arial" pitchFamily="34" charset="0"/>
                  <a:cs typeface="Arial" pitchFamily="34" charset="0"/>
                </a:rPr>
                <a:t>Dislocated</a:t>
              </a:r>
            </a:p>
            <a:p>
              <a:pPr algn="ctr"/>
              <a:r>
                <a:rPr lang="en-US" sz="1000" b="1">
                  <a:latin typeface="Arial" pitchFamily="34" charset="0"/>
                  <a:cs typeface="Arial" pitchFamily="34" charset="0"/>
                </a:rPr>
                <a:t>Civilians</a:t>
              </a:r>
            </a:p>
          </p:txBody>
        </p:sp>
        <p:sp>
          <p:nvSpPr>
            <p:cNvPr id="27683" name="TextBox 69"/>
            <p:cNvSpPr txBox="1">
              <a:spLocks noChangeArrowheads="1"/>
            </p:cNvSpPr>
            <p:nvPr/>
          </p:nvSpPr>
          <p:spPr bwMode="auto">
            <a:xfrm>
              <a:off x="3847730" y="1790700"/>
              <a:ext cx="780983" cy="707886"/>
            </a:xfrm>
            <a:prstGeom prst="rect">
              <a:avLst/>
            </a:prstGeom>
            <a:noFill/>
            <a:ln w="9525">
              <a:noFill/>
              <a:miter lim="800000"/>
              <a:headEnd/>
              <a:tailEnd/>
            </a:ln>
          </p:spPr>
          <p:txBody>
            <a:bodyPr wrap="none">
              <a:spAutoFit/>
            </a:bodyPr>
            <a:lstStyle/>
            <a:p>
              <a:pPr algn="ctr"/>
              <a:r>
                <a:rPr lang="en-US" sz="1000" b="1">
                  <a:latin typeface="Arial" pitchFamily="34" charset="0"/>
                  <a:cs typeface="Arial" pitchFamily="34" charset="0"/>
                </a:rPr>
                <a:t>Support</a:t>
              </a:r>
            </a:p>
            <a:p>
              <a:pPr algn="ctr"/>
              <a:r>
                <a:rPr lang="en-US" sz="1000" b="1">
                  <a:latin typeface="Arial" pitchFamily="34" charset="0"/>
                  <a:cs typeface="Arial" pitchFamily="34" charset="0"/>
                </a:rPr>
                <a:t>Public</a:t>
              </a:r>
            </a:p>
            <a:p>
              <a:pPr algn="ctr"/>
              <a:r>
                <a:rPr lang="en-US" sz="1000" b="1">
                  <a:latin typeface="Arial" pitchFamily="34" charset="0"/>
                  <a:cs typeface="Arial" pitchFamily="34" charset="0"/>
                </a:rPr>
                <a:t>Health</a:t>
              </a:r>
            </a:p>
            <a:p>
              <a:pPr algn="ctr"/>
              <a:r>
                <a:rPr lang="en-US" sz="1000" b="1">
                  <a:latin typeface="Arial" pitchFamily="34" charset="0"/>
                  <a:cs typeface="Arial" pitchFamily="34" charset="0"/>
                </a:rPr>
                <a:t>Programs</a:t>
              </a:r>
            </a:p>
          </p:txBody>
        </p:sp>
        <p:sp>
          <p:nvSpPr>
            <p:cNvPr id="27684" name="TextBox 70"/>
            <p:cNvSpPr txBox="1">
              <a:spLocks noChangeArrowheads="1"/>
            </p:cNvSpPr>
            <p:nvPr/>
          </p:nvSpPr>
          <p:spPr bwMode="auto">
            <a:xfrm>
              <a:off x="4675394" y="1790700"/>
              <a:ext cx="696024" cy="707886"/>
            </a:xfrm>
            <a:prstGeom prst="rect">
              <a:avLst/>
            </a:prstGeom>
            <a:noFill/>
            <a:ln w="9525">
              <a:noFill/>
              <a:miter lim="800000"/>
              <a:headEnd/>
              <a:tailEnd/>
            </a:ln>
          </p:spPr>
          <p:txBody>
            <a:bodyPr wrap="none">
              <a:spAutoFit/>
            </a:bodyPr>
            <a:lstStyle/>
            <a:p>
              <a:pPr algn="ctr"/>
              <a:r>
                <a:rPr lang="en-US" sz="1000" b="1">
                  <a:latin typeface="Arial" pitchFamily="34" charset="0"/>
                  <a:cs typeface="Arial" pitchFamily="34" charset="0"/>
                </a:rPr>
                <a:t>Address</a:t>
              </a:r>
            </a:p>
            <a:p>
              <a:pPr algn="ctr"/>
              <a:r>
                <a:rPr lang="en-US" sz="1000" b="1">
                  <a:latin typeface="Arial" pitchFamily="34" charset="0"/>
                  <a:cs typeface="Arial" pitchFamily="34" charset="0"/>
                </a:rPr>
                <a:t>Legacy</a:t>
              </a:r>
            </a:p>
            <a:p>
              <a:pPr algn="ctr"/>
              <a:r>
                <a:rPr lang="en-US" sz="1000" b="1">
                  <a:latin typeface="Arial" pitchFamily="34" charset="0"/>
                  <a:cs typeface="Arial" pitchFamily="34" charset="0"/>
                </a:rPr>
                <a:t>Of Past</a:t>
              </a:r>
            </a:p>
            <a:p>
              <a:pPr algn="ctr"/>
              <a:r>
                <a:rPr lang="en-US" sz="1000" b="1">
                  <a:latin typeface="Arial" pitchFamily="34" charset="0"/>
                  <a:cs typeface="Arial" pitchFamily="34" charset="0"/>
                </a:rPr>
                <a:t>Abuses</a:t>
              </a:r>
            </a:p>
          </p:txBody>
        </p:sp>
        <p:sp>
          <p:nvSpPr>
            <p:cNvPr id="72" name="Oval 71"/>
            <p:cNvSpPr/>
            <p:nvPr/>
          </p:nvSpPr>
          <p:spPr>
            <a:xfrm>
              <a:off x="1795463" y="1676400"/>
              <a:ext cx="185737" cy="15395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000" dirty="0">
                <a:latin typeface="Arial" pitchFamily="34" charset="0"/>
                <a:cs typeface="Arial" pitchFamily="34" charset="0"/>
              </a:endParaRPr>
            </a:p>
          </p:txBody>
        </p:sp>
        <p:sp>
          <p:nvSpPr>
            <p:cNvPr id="27686" name="TextBox 72"/>
            <p:cNvSpPr txBox="1">
              <a:spLocks noChangeArrowheads="1"/>
            </p:cNvSpPr>
            <p:nvPr/>
          </p:nvSpPr>
          <p:spPr bwMode="auto">
            <a:xfrm>
              <a:off x="5355953" y="1806714"/>
              <a:ext cx="936475" cy="553998"/>
            </a:xfrm>
            <a:prstGeom prst="rect">
              <a:avLst/>
            </a:prstGeom>
            <a:noFill/>
            <a:ln w="9525">
              <a:noFill/>
              <a:miter lim="800000"/>
              <a:headEnd/>
              <a:tailEnd/>
            </a:ln>
          </p:spPr>
          <p:txBody>
            <a:bodyPr wrap="none">
              <a:spAutoFit/>
            </a:bodyPr>
            <a:lstStyle/>
            <a:p>
              <a:pPr algn="ctr"/>
              <a:r>
                <a:rPr lang="en-US" sz="1000" b="1">
                  <a:latin typeface="Arial" pitchFamily="34" charset="0"/>
                  <a:cs typeface="Arial" pitchFamily="34" charset="0"/>
                </a:rPr>
                <a:t>Promote</a:t>
              </a:r>
            </a:p>
            <a:p>
              <a:pPr algn="ctr"/>
              <a:r>
                <a:rPr lang="en-US" sz="1000" b="1">
                  <a:latin typeface="Arial" pitchFamily="34" charset="0"/>
                  <a:cs typeface="Arial" pitchFamily="34" charset="0"/>
                </a:rPr>
                <a:t>Peaceful</a:t>
              </a:r>
            </a:p>
            <a:p>
              <a:pPr algn="ctr"/>
              <a:r>
                <a:rPr lang="en-US" sz="1000" b="1">
                  <a:latin typeface="Arial" pitchFamily="34" charset="0"/>
                  <a:cs typeface="Arial" pitchFamily="34" charset="0"/>
                </a:rPr>
                <a:t>Coexistence</a:t>
              </a:r>
            </a:p>
          </p:txBody>
        </p:sp>
      </p:grpSp>
      <p:grpSp>
        <p:nvGrpSpPr>
          <p:cNvPr id="27662" name="Group 74"/>
          <p:cNvGrpSpPr>
            <a:grpSpLocks/>
          </p:cNvGrpSpPr>
          <p:nvPr/>
        </p:nvGrpSpPr>
        <p:grpSpPr bwMode="auto">
          <a:xfrm>
            <a:off x="263525" y="4724400"/>
            <a:ext cx="4613275" cy="976313"/>
            <a:chOff x="1483335" y="952500"/>
            <a:chExt cx="4612665" cy="976074"/>
          </a:xfrm>
        </p:grpSpPr>
        <p:cxnSp>
          <p:nvCxnSpPr>
            <p:cNvPr id="76" name="Straight Arrow Connector 75"/>
            <p:cNvCxnSpPr/>
            <p:nvPr/>
          </p:nvCxnSpPr>
          <p:spPr>
            <a:xfrm>
              <a:off x="1524605" y="1028681"/>
              <a:ext cx="4571395"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77" name="Oval 76"/>
            <p:cNvSpPr/>
            <p:nvPr/>
          </p:nvSpPr>
          <p:spPr>
            <a:xfrm>
              <a:off x="1870634" y="952500"/>
              <a:ext cx="184126" cy="15395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000" dirty="0">
                <a:latin typeface="Arial" pitchFamily="34" charset="0"/>
                <a:cs typeface="Arial" pitchFamily="34" charset="0"/>
              </a:endParaRPr>
            </a:p>
          </p:txBody>
        </p:sp>
        <p:sp>
          <p:nvSpPr>
            <p:cNvPr id="78" name="Oval 77"/>
            <p:cNvSpPr/>
            <p:nvPr/>
          </p:nvSpPr>
          <p:spPr>
            <a:xfrm>
              <a:off x="3624590" y="952500"/>
              <a:ext cx="185712" cy="15395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000" dirty="0">
                <a:latin typeface="Arial" pitchFamily="34" charset="0"/>
                <a:cs typeface="Arial" pitchFamily="34" charset="0"/>
              </a:endParaRPr>
            </a:p>
          </p:txBody>
        </p:sp>
        <p:sp>
          <p:nvSpPr>
            <p:cNvPr id="79" name="Oval 78"/>
            <p:cNvSpPr/>
            <p:nvPr/>
          </p:nvSpPr>
          <p:spPr>
            <a:xfrm>
              <a:off x="4767439" y="952500"/>
              <a:ext cx="185712" cy="15395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000" dirty="0">
                <a:latin typeface="Arial" pitchFamily="34" charset="0"/>
                <a:cs typeface="Arial" pitchFamily="34" charset="0"/>
              </a:endParaRPr>
            </a:p>
          </p:txBody>
        </p:sp>
        <p:sp>
          <p:nvSpPr>
            <p:cNvPr id="80" name="Oval 79"/>
            <p:cNvSpPr/>
            <p:nvPr/>
          </p:nvSpPr>
          <p:spPr>
            <a:xfrm>
              <a:off x="5605528" y="952500"/>
              <a:ext cx="185712" cy="15395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000" dirty="0">
                <a:latin typeface="Arial" pitchFamily="34" charset="0"/>
                <a:cs typeface="Arial" pitchFamily="34" charset="0"/>
              </a:endParaRPr>
            </a:p>
          </p:txBody>
        </p:sp>
        <p:sp>
          <p:nvSpPr>
            <p:cNvPr id="81" name="Oval 80"/>
            <p:cNvSpPr/>
            <p:nvPr/>
          </p:nvSpPr>
          <p:spPr>
            <a:xfrm>
              <a:off x="2759516" y="952500"/>
              <a:ext cx="185713" cy="15395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000" dirty="0">
                <a:latin typeface="Arial" pitchFamily="34" charset="0"/>
                <a:cs typeface="Arial" pitchFamily="34" charset="0"/>
              </a:endParaRPr>
            </a:p>
          </p:txBody>
        </p:sp>
        <p:sp>
          <p:nvSpPr>
            <p:cNvPr id="27669" name="TextBox 81"/>
            <p:cNvSpPr txBox="1">
              <a:spLocks noChangeArrowheads="1"/>
            </p:cNvSpPr>
            <p:nvPr/>
          </p:nvSpPr>
          <p:spPr bwMode="auto">
            <a:xfrm>
              <a:off x="1483335" y="1066800"/>
              <a:ext cx="958917" cy="553998"/>
            </a:xfrm>
            <a:prstGeom prst="rect">
              <a:avLst/>
            </a:prstGeom>
            <a:noFill/>
            <a:ln w="9525">
              <a:noFill/>
              <a:miter lim="800000"/>
              <a:headEnd/>
              <a:tailEnd/>
            </a:ln>
          </p:spPr>
          <p:txBody>
            <a:bodyPr wrap="none">
              <a:spAutoFit/>
            </a:bodyPr>
            <a:lstStyle/>
            <a:p>
              <a:pPr algn="ctr"/>
              <a:r>
                <a:rPr lang="en-US" sz="1000" b="1">
                  <a:latin typeface="Arial" pitchFamily="34" charset="0"/>
                  <a:cs typeface="Arial" pitchFamily="34" charset="0"/>
                </a:rPr>
                <a:t>Promote</a:t>
              </a:r>
            </a:p>
            <a:p>
              <a:pPr algn="ctr"/>
              <a:r>
                <a:rPr lang="en-US" sz="1000" b="1">
                  <a:latin typeface="Arial" pitchFamily="34" charset="0"/>
                  <a:cs typeface="Arial" pitchFamily="34" charset="0"/>
                </a:rPr>
                <a:t>Civic</a:t>
              </a:r>
            </a:p>
            <a:p>
              <a:pPr algn="ctr"/>
              <a:r>
                <a:rPr lang="en-US" sz="1000" b="1">
                  <a:latin typeface="Arial" pitchFamily="34" charset="0"/>
                  <a:cs typeface="Arial" pitchFamily="34" charset="0"/>
                </a:rPr>
                <a:t>Participation</a:t>
              </a:r>
            </a:p>
          </p:txBody>
        </p:sp>
        <p:sp>
          <p:nvSpPr>
            <p:cNvPr id="27670" name="TextBox 82"/>
            <p:cNvSpPr txBox="1">
              <a:spLocks noChangeArrowheads="1"/>
            </p:cNvSpPr>
            <p:nvPr/>
          </p:nvSpPr>
          <p:spPr bwMode="auto">
            <a:xfrm>
              <a:off x="2515045" y="1066800"/>
              <a:ext cx="739305" cy="553998"/>
            </a:xfrm>
            <a:prstGeom prst="rect">
              <a:avLst/>
            </a:prstGeom>
            <a:noFill/>
            <a:ln w="9525">
              <a:noFill/>
              <a:miter lim="800000"/>
              <a:headEnd/>
              <a:tailEnd/>
            </a:ln>
          </p:spPr>
          <p:txBody>
            <a:bodyPr wrap="none">
              <a:spAutoFit/>
            </a:bodyPr>
            <a:lstStyle/>
            <a:p>
              <a:pPr algn="ctr"/>
              <a:r>
                <a:rPr lang="en-US" sz="1000" b="1">
                  <a:latin typeface="Arial" pitchFamily="34" charset="0"/>
                  <a:cs typeface="Arial" pitchFamily="34" charset="0"/>
                </a:rPr>
                <a:t>Promote </a:t>
              </a:r>
            </a:p>
            <a:p>
              <a:pPr algn="ctr"/>
              <a:r>
                <a:rPr lang="en-US" sz="1000" b="1">
                  <a:latin typeface="Arial" pitchFamily="34" charset="0"/>
                  <a:cs typeface="Arial" pitchFamily="34" charset="0"/>
                </a:rPr>
                <a:t>Free</a:t>
              </a:r>
            </a:p>
            <a:p>
              <a:pPr algn="ctr"/>
              <a:r>
                <a:rPr lang="en-US" sz="1000" b="1">
                  <a:latin typeface="Arial" pitchFamily="34" charset="0"/>
                  <a:cs typeface="Arial" pitchFamily="34" charset="0"/>
                </a:rPr>
                <a:t>Media</a:t>
              </a:r>
            </a:p>
          </p:txBody>
        </p:sp>
        <p:sp>
          <p:nvSpPr>
            <p:cNvPr id="27671" name="TextBox 83"/>
            <p:cNvSpPr txBox="1">
              <a:spLocks noChangeArrowheads="1"/>
            </p:cNvSpPr>
            <p:nvPr/>
          </p:nvSpPr>
          <p:spPr bwMode="auto">
            <a:xfrm>
              <a:off x="3306370" y="1066800"/>
              <a:ext cx="875561" cy="861774"/>
            </a:xfrm>
            <a:prstGeom prst="rect">
              <a:avLst/>
            </a:prstGeom>
            <a:noFill/>
            <a:ln w="9525">
              <a:noFill/>
              <a:miter lim="800000"/>
              <a:headEnd/>
              <a:tailEnd/>
            </a:ln>
          </p:spPr>
          <p:txBody>
            <a:bodyPr wrap="none">
              <a:spAutoFit/>
            </a:bodyPr>
            <a:lstStyle/>
            <a:p>
              <a:pPr algn="ctr"/>
              <a:r>
                <a:rPr lang="en-US" sz="1000" b="1">
                  <a:latin typeface="Arial" pitchFamily="34" charset="0"/>
                  <a:cs typeface="Arial" pitchFamily="34" charset="0"/>
                </a:rPr>
                <a:t>Build</a:t>
              </a:r>
            </a:p>
            <a:p>
              <a:pPr algn="ctr"/>
              <a:r>
                <a:rPr lang="en-US" sz="1000" b="1">
                  <a:latin typeface="Arial" pitchFamily="34" charset="0"/>
                  <a:cs typeface="Arial" pitchFamily="34" charset="0"/>
                </a:rPr>
                <a:t>Legitimate</a:t>
              </a:r>
            </a:p>
            <a:p>
              <a:pPr algn="ctr"/>
              <a:r>
                <a:rPr lang="en-US" sz="1000" b="1">
                  <a:latin typeface="Arial" pitchFamily="34" charset="0"/>
                  <a:cs typeface="Arial" pitchFamily="34" charset="0"/>
                </a:rPr>
                <a:t>Executive</a:t>
              </a:r>
            </a:p>
            <a:p>
              <a:pPr algn="ctr"/>
              <a:r>
                <a:rPr lang="en-US" sz="1000" b="1">
                  <a:latin typeface="Arial" pitchFamily="34" charset="0"/>
                  <a:cs typeface="Arial" pitchFamily="34" charset="0"/>
                </a:rPr>
                <a:t>Institutions</a:t>
              </a:r>
            </a:p>
            <a:p>
              <a:pPr algn="ctr"/>
              <a:endParaRPr lang="en-US" sz="1000" b="1">
                <a:latin typeface="Arial" pitchFamily="34" charset="0"/>
                <a:cs typeface="Arial" pitchFamily="34" charset="0"/>
              </a:endParaRPr>
            </a:p>
          </p:txBody>
        </p:sp>
        <p:sp>
          <p:nvSpPr>
            <p:cNvPr id="27672" name="TextBox 84"/>
            <p:cNvSpPr txBox="1">
              <a:spLocks noChangeArrowheads="1"/>
            </p:cNvSpPr>
            <p:nvPr/>
          </p:nvSpPr>
          <p:spPr bwMode="auto">
            <a:xfrm>
              <a:off x="4258923" y="1066800"/>
              <a:ext cx="1151277" cy="707886"/>
            </a:xfrm>
            <a:prstGeom prst="rect">
              <a:avLst/>
            </a:prstGeom>
            <a:noFill/>
            <a:ln w="9525">
              <a:noFill/>
              <a:miter lim="800000"/>
              <a:headEnd/>
              <a:tailEnd/>
            </a:ln>
          </p:spPr>
          <p:txBody>
            <a:bodyPr wrap="none">
              <a:spAutoFit/>
            </a:bodyPr>
            <a:lstStyle/>
            <a:p>
              <a:pPr algn="ctr"/>
              <a:r>
                <a:rPr lang="en-US" sz="1000" b="1">
                  <a:latin typeface="Arial" pitchFamily="34" charset="0"/>
                  <a:cs typeface="Arial" pitchFamily="34" charset="0"/>
                </a:rPr>
                <a:t>Develop</a:t>
              </a:r>
            </a:p>
            <a:p>
              <a:pPr algn="ctr"/>
              <a:r>
                <a:rPr lang="en-US" sz="1000" b="1">
                  <a:latin typeface="Arial" pitchFamily="34" charset="0"/>
                  <a:cs typeface="Arial" pitchFamily="34" charset="0"/>
                </a:rPr>
                <a:t>Systems</a:t>
              </a:r>
            </a:p>
            <a:p>
              <a:pPr algn="ctr"/>
              <a:r>
                <a:rPr lang="en-US" sz="1000" b="1">
                  <a:latin typeface="Arial" pitchFamily="34" charset="0"/>
                  <a:cs typeface="Arial" pitchFamily="34" charset="0"/>
                </a:rPr>
                <a:t>Of Political</a:t>
              </a:r>
            </a:p>
            <a:p>
              <a:pPr algn="ctr"/>
              <a:r>
                <a:rPr lang="en-US" sz="1000" b="1">
                  <a:latin typeface="Arial" pitchFamily="34" charset="0"/>
                  <a:cs typeface="Arial" pitchFamily="34" charset="0"/>
                </a:rPr>
                <a:t> Representation</a:t>
              </a:r>
            </a:p>
          </p:txBody>
        </p:sp>
        <p:sp>
          <p:nvSpPr>
            <p:cNvPr id="27673" name="TextBox 85"/>
            <p:cNvSpPr txBox="1">
              <a:spLocks noChangeArrowheads="1"/>
            </p:cNvSpPr>
            <p:nvPr/>
          </p:nvSpPr>
          <p:spPr bwMode="auto">
            <a:xfrm>
              <a:off x="5368777" y="1066800"/>
              <a:ext cx="704039" cy="553998"/>
            </a:xfrm>
            <a:prstGeom prst="rect">
              <a:avLst/>
            </a:prstGeom>
            <a:noFill/>
            <a:ln w="9525">
              <a:noFill/>
              <a:miter lim="800000"/>
              <a:headEnd/>
              <a:tailEnd/>
            </a:ln>
          </p:spPr>
          <p:txBody>
            <a:bodyPr wrap="none">
              <a:spAutoFit/>
            </a:bodyPr>
            <a:lstStyle/>
            <a:p>
              <a:pPr algn="ctr"/>
              <a:r>
                <a:rPr lang="en-US" sz="1000" b="1">
                  <a:latin typeface="Arial" pitchFamily="34" charset="0"/>
                  <a:cs typeface="Arial" pitchFamily="34" charset="0"/>
                </a:rPr>
                <a:t>Promote</a:t>
              </a:r>
            </a:p>
            <a:p>
              <a:pPr algn="ctr"/>
              <a:r>
                <a:rPr lang="en-US" sz="1000" b="1">
                  <a:latin typeface="Arial" pitchFamily="34" charset="0"/>
                  <a:cs typeface="Arial" pitchFamily="34" charset="0"/>
                </a:rPr>
                <a:t>Civil</a:t>
              </a:r>
            </a:p>
            <a:p>
              <a:pPr algn="ctr"/>
              <a:r>
                <a:rPr lang="en-US" sz="1000" b="1">
                  <a:latin typeface="Arial" pitchFamily="34" charset="0"/>
                  <a:cs typeface="Arial" pitchFamily="34" charset="0"/>
                </a:rPr>
                <a:t>Society</a:t>
              </a:r>
            </a:p>
          </p:txBody>
        </p:sp>
      </p:gr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919163" y="1066800"/>
            <a:ext cx="20574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SEWAGE</a:t>
            </a:r>
          </a:p>
        </p:txBody>
      </p:sp>
      <p:sp>
        <p:nvSpPr>
          <p:cNvPr id="6" name="Oval 5"/>
          <p:cNvSpPr/>
          <p:nvPr/>
        </p:nvSpPr>
        <p:spPr>
          <a:xfrm>
            <a:off x="3581400" y="914400"/>
            <a:ext cx="2781300" cy="6096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400" b="1" dirty="0"/>
              <a:t>Municipal Sewage System fully Operational</a:t>
            </a:r>
          </a:p>
        </p:txBody>
      </p:sp>
      <p:sp>
        <p:nvSpPr>
          <p:cNvPr id="7" name="Rectangle 6"/>
          <p:cNvSpPr/>
          <p:nvPr/>
        </p:nvSpPr>
        <p:spPr>
          <a:xfrm>
            <a:off x="6705600" y="990600"/>
            <a:ext cx="1981200" cy="5638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ESSENTIAL</a:t>
            </a:r>
          </a:p>
          <a:p>
            <a:pPr algn="ctr">
              <a:defRPr/>
            </a:pPr>
            <a:r>
              <a:rPr lang="en-US" dirty="0"/>
              <a:t>SERVICES OPERATIONAL</a:t>
            </a:r>
          </a:p>
          <a:p>
            <a:pPr algn="ctr">
              <a:defRPr/>
            </a:pPr>
            <a:endParaRPr lang="en-US" dirty="0"/>
          </a:p>
          <a:p>
            <a:pPr algn="ctr">
              <a:defRPr/>
            </a:pPr>
            <a:endParaRPr lang="en-US" dirty="0"/>
          </a:p>
          <a:p>
            <a:pPr algn="ctr">
              <a:defRPr/>
            </a:pPr>
            <a:r>
              <a:rPr lang="en-US" dirty="0"/>
              <a:t>CRITICAL</a:t>
            </a:r>
          </a:p>
          <a:p>
            <a:pPr algn="ctr">
              <a:defRPr/>
            </a:pPr>
            <a:r>
              <a:rPr lang="en-US" dirty="0"/>
              <a:t>POSITION</a:t>
            </a:r>
          </a:p>
          <a:p>
            <a:pPr algn="ctr">
              <a:defRPr/>
            </a:pPr>
            <a:r>
              <a:rPr lang="en-US" dirty="0"/>
              <a:t>STAFFED</a:t>
            </a:r>
          </a:p>
          <a:p>
            <a:pPr algn="ctr">
              <a:defRPr/>
            </a:pPr>
            <a:endParaRPr lang="en-US" dirty="0"/>
          </a:p>
          <a:p>
            <a:pPr algn="ctr">
              <a:defRPr/>
            </a:pPr>
            <a:endParaRPr lang="en-US" dirty="0"/>
          </a:p>
          <a:p>
            <a:pPr algn="ctr">
              <a:defRPr/>
            </a:pPr>
            <a:r>
              <a:rPr lang="en-US" dirty="0"/>
              <a:t>INFRASTRUCTURE</a:t>
            </a:r>
          </a:p>
          <a:p>
            <a:pPr algn="ctr">
              <a:defRPr/>
            </a:pPr>
            <a:r>
              <a:rPr lang="en-US" dirty="0"/>
              <a:t>AND POPULACE</a:t>
            </a:r>
          </a:p>
          <a:p>
            <a:pPr algn="ctr">
              <a:defRPr/>
            </a:pPr>
            <a:r>
              <a:rPr lang="en-US" dirty="0"/>
              <a:t>SECURED</a:t>
            </a:r>
          </a:p>
          <a:p>
            <a:pPr algn="ctr">
              <a:defRPr/>
            </a:pPr>
            <a:endParaRPr lang="en-US" dirty="0"/>
          </a:p>
          <a:p>
            <a:pPr algn="ctr">
              <a:defRPr/>
            </a:pPr>
            <a:endParaRPr lang="en-US" dirty="0"/>
          </a:p>
          <a:p>
            <a:pPr algn="ctr">
              <a:defRPr/>
            </a:pPr>
            <a:r>
              <a:rPr lang="en-US" dirty="0"/>
              <a:t>CIVIL ORDER</a:t>
            </a:r>
            <a:br>
              <a:rPr lang="en-US" dirty="0"/>
            </a:br>
            <a:r>
              <a:rPr lang="en-US" dirty="0"/>
              <a:t>ATTAINED</a:t>
            </a:r>
          </a:p>
        </p:txBody>
      </p:sp>
      <p:sp>
        <p:nvSpPr>
          <p:cNvPr id="8" name="Rectangle 7"/>
          <p:cNvSpPr/>
          <p:nvPr/>
        </p:nvSpPr>
        <p:spPr>
          <a:xfrm>
            <a:off x="919163" y="1806575"/>
            <a:ext cx="20574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WATER</a:t>
            </a:r>
          </a:p>
        </p:txBody>
      </p:sp>
      <p:sp>
        <p:nvSpPr>
          <p:cNvPr id="10" name="Rectangle 9"/>
          <p:cNvSpPr/>
          <p:nvPr/>
        </p:nvSpPr>
        <p:spPr>
          <a:xfrm>
            <a:off x="919163" y="2547938"/>
            <a:ext cx="20574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ELECTRICITY</a:t>
            </a:r>
          </a:p>
        </p:txBody>
      </p:sp>
      <p:sp>
        <p:nvSpPr>
          <p:cNvPr id="14" name="Rectangle 13"/>
          <p:cNvSpPr/>
          <p:nvPr/>
        </p:nvSpPr>
        <p:spPr>
          <a:xfrm>
            <a:off x="919163" y="3287713"/>
            <a:ext cx="20574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ACADEMICS</a:t>
            </a:r>
          </a:p>
        </p:txBody>
      </p:sp>
      <p:sp>
        <p:nvSpPr>
          <p:cNvPr id="16" name="Rectangle 15"/>
          <p:cNvSpPr/>
          <p:nvPr/>
        </p:nvSpPr>
        <p:spPr>
          <a:xfrm>
            <a:off x="919163" y="4027488"/>
            <a:ext cx="20574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TRASH</a:t>
            </a:r>
          </a:p>
        </p:txBody>
      </p:sp>
      <p:sp>
        <p:nvSpPr>
          <p:cNvPr id="18" name="Rectangle 17"/>
          <p:cNvSpPr/>
          <p:nvPr/>
        </p:nvSpPr>
        <p:spPr>
          <a:xfrm>
            <a:off x="919163" y="4767263"/>
            <a:ext cx="20574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MEDICAL</a:t>
            </a:r>
          </a:p>
        </p:txBody>
      </p:sp>
      <p:sp>
        <p:nvSpPr>
          <p:cNvPr id="20" name="Rectangle 19"/>
          <p:cNvSpPr/>
          <p:nvPr/>
        </p:nvSpPr>
        <p:spPr>
          <a:xfrm>
            <a:off x="919163" y="5508625"/>
            <a:ext cx="20574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SAFETY</a:t>
            </a:r>
          </a:p>
        </p:txBody>
      </p:sp>
      <p:sp>
        <p:nvSpPr>
          <p:cNvPr id="22" name="Rectangle 21"/>
          <p:cNvSpPr/>
          <p:nvPr/>
        </p:nvSpPr>
        <p:spPr>
          <a:xfrm>
            <a:off x="919163" y="6134100"/>
            <a:ext cx="2057400" cy="533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600" dirty="0"/>
              <a:t>OTHER CONSIDERATIONS</a:t>
            </a:r>
          </a:p>
        </p:txBody>
      </p:sp>
      <p:sp>
        <p:nvSpPr>
          <p:cNvPr id="28684" name="TextBox 24"/>
          <p:cNvSpPr txBox="1">
            <a:spLocks noChangeArrowheads="1"/>
          </p:cNvSpPr>
          <p:nvPr/>
        </p:nvSpPr>
        <p:spPr bwMode="auto">
          <a:xfrm>
            <a:off x="838200" y="468313"/>
            <a:ext cx="2219325" cy="369887"/>
          </a:xfrm>
          <a:prstGeom prst="rect">
            <a:avLst/>
          </a:prstGeom>
          <a:noFill/>
          <a:ln w="9525">
            <a:noFill/>
            <a:miter lim="800000"/>
            <a:headEnd/>
            <a:tailEnd/>
          </a:ln>
        </p:spPr>
        <p:txBody>
          <a:bodyPr wrap="none">
            <a:spAutoFit/>
          </a:bodyPr>
          <a:lstStyle/>
          <a:p>
            <a:r>
              <a:rPr lang="en-US" b="1"/>
              <a:t>LINES OF EFFORT</a:t>
            </a:r>
          </a:p>
        </p:txBody>
      </p:sp>
      <p:sp>
        <p:nvSpPr>
          <p:cNvPr id="28685" name="TextBox 25"/>
          <p:cNvSpPr txBox="1">
            <a:spLocks noChangeArrowheads="1"/>
          </p:cNvSpPr>
          <p:nvPr/>
        </p:nvSpPr>
        <p:spPr bwMode="auto">
          <a:xfrm>
            <a:off x="4160838" y="468313"/>
            <a:ext cx="1647825" cy="369887"/>
          </a:xfrm>
          <a:prstGeom prst="rect">
            <a:avLst/>
          </a:prstGeom>
          <a:noFill/>
          <a:ln w="9525">
            <a:noFill/>
            <a:miter lim="800000"/>
            <a:headEnd/>
            <a:tailEnd/>
          </a:ln>
        </p:spPr>
        <p:txBody>
          <a:bodyPr wrap="none">
            <a:spAutoFit/>
          </a:bodyPr>
          <a:lstStyle/>
          <a:p>
            <a:r>
              <a:rPr lang="en-US" b="1"/>
              <a:t>OBJECTIVES</a:t>
            </a:r>
          </a:p>
        </p:txBody>
      </p:sp>
      <p:sp>
        <p:nvSpPr>
          <p:cNvPr id="28686" name="TextBox 26"/>
          <p:cNvSpPr txBox="1">
            <a:spLocks noChangeArrowheads="1"/>
          </p:cNvSpPr>
          <p:nvPr/>
        </p:nvSpPr>
        <p:spPr bwMode="auto">
          <a:xfrm>
            <a:off x="6973888" y="468313"/>
            <a:ext cx="1444625" cy="369887"/>
          </a:xfrm>
          <a:prstGeom prst="rect">
            <a:avLst/>
          </a:prstGeom>
          <a:noFill/>
          <a:ln w="9525">
            <a:noFill/>
            <a:miter lim="800000"/>
            <a:headEnd/>
            <a:tailEnd/>
          </a:ln>
        </p:spPr>
        <p:txBody>
          <a:bodyPr wrap="none">
            <a:spAutoFit/>
          </a:bodyPr>
          <a:lstStyle/>
          <a:p>
            <a:r>
              <a:rPr lang="en-US" b="1"/>
              <a:t>END STATE</a:t>
            </a:r>
          </a:p>
        </p:txBody>
      </p:sp>
      <p:sp>
        <p:nvSpPr>
          <p:cNvPr id="29" name="Oval 28"/>
          <p:cNvSpPr/>
          <p:nvPr/>
        </p:nvSpPr>
        <p:spPr>
          <a:xfrm>
            <a:off x="3581400" y="1654175"/>
            <a:ext cx="2781300" cy="6096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400" b="1" dirty="0"/>
              <a:t>Water Treatment Plants functional/distributing</a:t>
            </a:r>
          </a:p>
        </p:txBody>
      </p:sp>
      <p:sp>
        <p:nvSpPr>
          <p:cNvPr id="30" name="Oval 29"/>
          <p:cNvSpPr/>
          <p:nvPr/>
        </p:nvSpPr>
        <p:spPr>
          <a:xfrm>
            <a:off x="3581400" y="2395538"/>
            <a:ext cx="2781300" cy="6096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400" b="1" dirty="0"/>
              <a:t>Electric Plants open; all power lines intact</a:t>
            </a:r>
          </a:p>
        </p:txBody>
      </p:sp>
      <p:sp>
        <p:nvSpPr>
          <p:cNvPr id="31" name="Oval 30"/>
          <p:cNvSpPr/>
          <p:nvPr/>
        </p:nvSpPr>
        <p:spPr>
          <a:xfrm>
            <a:off x="3581400" y="3135313"/>
            <a:ext cx="2781300" cy="6096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400" b="1" dirty="0"/>
              <a:t>All schools open, staffed and supplied</a:t>
            </a:r>
          </a:p>
        </p:txBody>
      </p:sp>
      <p:sp>
        <p:nvSpPr>
          <p:cNvPr id="32" name="Oval 31"/>
          <p:cNvSpPr/>
          <p:nvPr/>
        </p:nvSpPr>
        <p:spPr>
          <a:xfrm>
            <a:off x="3581400" y="3875088"/>
            <a:ext cx="2781300" cy="6096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400" b="1" dirty="0"/>
              <a:t>Trash service in place; city dump open</a:t>
            </a:r>
          </a:p>
        </p:txBody>
      </p:sp>
      <p:sp>
        <p:nvSpPr>
          <p:cNvPr id="33" name="Oval 32"/>
          <p:cNvSpPr/>
          <p:nvPr/>
        </p:nvSpPr>
        <p:spPr>
          <a:xfrm>
            <a:off x="3581400" y="4614863"/>
            <a:ext cx="2781300" cy="6096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400" b="1" dirty="0"/>
              <a:t>Hospital and clinics open and staffed</a:t>
            </a:r>
          </a:p>
        </p:txBody>
      </p:sp>
      <p:sp>
        <p:nvSpPr>
          <p:cNvPr id="34" name="Oval 33"/>
          <p:cNvSpPr/>
          <p:nvPr/>
        </p:nvSpPr>
        <p:spPr>
          <a:xfrm>
            <a:off x="3581400" y="5356225"/>
            <a:ext cx="2781300" cy="6096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400" b="1" dirty="0"/>
              <a:t>Vital Law Enforcement and fire protection</a:t>
            </a:r>
          </a:p>
        </p:txBody>
      </p:sp>
      <p:sp>
        <p:nvSpPr>
          <p:cNvPr id="35" name="Oval 34"/>
          <p:cNvSpPr/>
          <p:nvPr/>
        </p:nvSpPr>
        <p:spPr>
          <a:xfrm>
            <a:off x="3581400" y="6096000"/>
            <a:ext cx="2781300" cy="6096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400" b="1" dirty="0"/>
              <a:t>Other considerations not already specified</a:t>
            </a:r>
          </a:p>
        </p:txBody>
      </p:sp>
      <p:sp>
        <p:nvSpPr>
          <p:cNvPr id="28694" name="TextBox 35"/>
          <p:cNvSpPr txBox="1">
            <a:spLocks noChangeArrowheads="1"/>
          </p:cNvSpPr>
          <p:nvPr/>
        </p:nvSpPr>
        <p:spPr bwMode="auto">
          <a:xfrm>
            <a:off x="3352800" y="87313"/>
            <a:ext cx="2703513" cy="400050"/>
          </a:xfrm>
          <a:prstGeom prst="rect">
            <a:avLst/>
          </a:prstGeom>
          <a:noFill/>
          <a:ln w="9525">
            <a:noFill/>
            <a:miter lim="800000"/>
            <a:headEnd/>
            <a:tailEnd/>
          </a:ln>
        </p:spPr>
        <p:txBody>
          <a:bodyPr wrap="none">
            <a:spAutoFit/>
          </a:bodyPr>
          <a:lstStyle/>
          <a:p>
            <a:r>
              <a:rPr lang="en-US" sz="2000" b="1"/>
              <a:t>USING SWEAT- MSO</a:t>
            </a:r>
          </a:p>
        </p:txBody>
      </p:sp>
      <p:sp>
        <p:nvSpPr>
          <p:cNvPr id="28695" name="TextBox 36"/>
          <p:cNvSpPr txBox="1">
            <a:spLocks noChangeArrowheads="1"/>
          </p:cNvSpPr>
          <p:nvPr/>
        </p:nvSpPr>
        <p:spPr bwMode="auto">
          <a:xfrm>
            <a:off x="381000" y="1066800"/>
            <a:ext cx="338138" cy="369888"/>
          </a:xfrm>
          <a:prstGeom prst="rect">
            <a:avLst/>
          </a:prstGeom>
          <a:noFill/>
          <a:ln w="9525">
            <a:noFill/>
            <a:miter lim="800000"/>
            <a:headEnd/>
            <a:tailEnd/>
          </a:ln>
        </p:spPr>
        <p:txBody>
          <a:bodyPr wrap="none">
            <a:spAutoFit/>
          </a:bodyPr>
          <a:lstStyle/>
          <a:p>
            <a:r>
              <a:rPr lang="en-US" b="1"/>
              <a:t>S</a:t>
            </a:r>
          </a:p>
        </p:txBody>
      </p:sp>
      <p:sp>
        <p:nvSpPr>
          <p:cNvPr id="28696" name="TextBox 37"/>
          <p:cNvSpPr txBox="1">
            <a:spLocks noChangeArrowheads="1"/>
          </p:cNvSpPr>
          <p:nvPr/>
        </p:nvSpPr>
        <p:spPr bwMode="auto">
          <a:xfrm>
            <a:off x="381000" y="2514600"/>
            <a:ext cx="338138" cy="369888"/>
          </a:xfrm>
          <a:prstGeom prst="rect">
            <a:avLst/>
          </a:prstGeom>
          <a:noFill/>
          <a:ln w="9525">
            <a:noFill/>
            <a:miter lim="800000"/>
            <a:headEnd/>
            <a:tailEnd/>
          </a:ln>
        </p:spPr>
        <p:txBody>
          <a:bodyPr wrap="none">
            <a:spAutoFit/>
          </a:bodyPr>
          <a:lstStyle/>
          <a:p>
            <a:r>
              <a:rPr lang="en-US" b="1"/>
              <a:t>E</a:t>
            </a:r>
          </a:p>
        </p:txBody>
      </p:sp>
      <p:sp>
        <p:nvSpPr>
          <p:cNvPr id="28697" name="TextBox 38"/>
          <p:cNvSpPr txBox="1">
            <a:spLocks noChangeArrowheads="1"/>
          </p:cNvSpPr>
          <p:nvPr/>
        </p:nvSpPr>
        <p:spPr bwMode="auto">
          <a:xfrm>
            <a:off x="381000" y="3200400"/>
            <a:ext cx="350838" cy="369888"/>
          </a:xfrm>
          <a:prstGeom prst="rect">
            <a:avLst/>
          </a:prstGeom>
          <a:noFill/>
          <a:ln w="9525">
            <a:noFill/>
            <a:miter lim="800000"/>
            <a:headEnd/>
            <a:tailEnd/>
          </a:ln>
        </p:spPr>
        <p:txBody>
          <a:bodyPr wrap="none">
            <a:spAutoFit/>
          </a:bodyPr>
          <a:lstStyle/>
          <a:p>
            <a:r>
              <a:rPr lang="en-US" b="1"/>
              <a:t>A</a:t>
            </a:r>
          </a:p>
        </p:txBody>
      </p:sp>
      <p:sp>
        <p:nvSpPr>
          <p:cNvPr id="28698" name="TextBox 39"/>
          <p:cNvSpPr txBox="1">
            <a:spLocks noChangeArrowheads="1"/>
          </p:cNvSpPr>
          <p:nvPr/>
        </p:nvSpPr>
        <p:spPr bwMode="auto">
          <a:xfrm>
            <a:off x="381000" y="3962400"/>
            <a:ext cx="338138" cy="369888"/>
          </a:xfrm>
          <a:prstGeom prst="rect">
            <a:avLst/>
          </a:prstGeom>
          <a:noFill/>
          <a:ln w="9525">
            <a:noFill/>
            <a:miter lim="800000"/>
            <a:headEnd/>
            <a:tailEnd/>
          </a:ln>
        </p:spPr>
        <p:txBody>
          <a:bodyPr wrap="none">
            <a:spAutoFit/>
          </a:bodyPr>
          <a:lstStyle/>
          <a:p>
            <a:r>
              <a:rPr lang="en-US" b="1"/>
              <a:t>T</a:t>
            </a:r>
          </a:p>
        </p:txBody>
      </p:sp>
      <p:sp>
        <p:nvSpPr>
          <p:cNvPr id="28699" name="TextBox 40"/>
          <p:cNvSpPr txBox="1">
            <a:spLocks noChangeArrowheads="1"/>
          </p:cNvSpPr>
          <p:nvPr/>
        </p:nvSpPr>
        <p:spPr bwMode="auto">
          <a:xfrm>
            <a:off x="381000" y="4724400"/>
            <a:ext cx="376238" cy="369888"/>
          </a:xfrm>
          <a:prstGeom prst="rect">
            <a:avLst/>
          </a:prstGeom>
          <a:noFill/>
          <a:ln w="9525">
            <a:noFill/>
            <a:miter lim="800000"/>
            <a:headEnd/>
            <a:tailEnd/>
          </a:ln>
        </p:spPr>
        <p:txBody>
          <a:bodyPr wrap="none">
            <a:spAutoFit/>
          </a:bodyPr>
          <a:lstStyle/>
          <a:p>
            <a:r>
              <a:rPr lang="en-US" b="1"/>
              <a:t>M</a:t>
            </a:r>
          </a:p>
        </p:txBody>
      </p:sp>
      <p:sp>
        <p:nvSpPr>
          <p:cNvPr id="28700" name="TextBox 41"/>
          <p:cNvSpPr txBox="1">
            <a:spLocks noChangeArrowheads="1"/>
          </p:cNvSpPr>
          <p:nvPr/>
        </p:nvSpPr>
        <p:spPr bwMode="auto">
          <a:xfrm>
            <a:off x="381000" y="5410200"/>
            <a:ext cx="338138" cy="369888"/>
          </a:xfrm>
          <a:prstGeom prst="rect">
            <a:avLst/>
          </a:prstGeom>
          <a:noFill/>
          <a:ln w="9525">
            <a:noFill/>
            <a:miter lim="800000"/>
            <a:headEnd/>
            <a:tailEnd/>
          </a:ln>
        </p:spPr>
        <p:txBody>
          <a:bodyPr wrap="none">
            <a:spAutoFit/>
          </a:bodyPr>
          <a:lstStyle/>
          <a:p>
            <a:r>
              <a:rPr lang="en-US" b="1"/>
              <a:t>S</a:t>
            </a:r>
          </a:p>
        </p:txBody>
      </p:sp>
      <p:sp>
        <p:nvSpPr>
          <p:cNvPr id="28701" name="TextBox 42"/>
          <p:cNvSpPr txBox="1">
            <a:spLocks noChangeArrowheads="1"/>
          </p:cNvSpPr>
          <p:nvPr/>
        </p:nvSpPr>
        <p:spPr bwMode="auto">
          <a:xfrm>
            <a:off x="381000" y="6172200"/>
            <a:ext cx="363538" cy="369888"/>
          </a:xfrm>
          <a:prstGeom prst="rect">
            <a:avLst/>
          </a:prstGeom>
          <a:noFill/>
          <a:ln w="9525">
            <a:noFill/>
            <a:miter lim="800000"/>
            <a:headEnd/>
            <a:tailEnd/>
          </a:ln>
        </p:spPr>
        <p:txBody>
          <a:bodyPr wrap="none">
            <a:spAutoFit/>
          </a:bodyPr>
          <a:lstStyle/>
          <a:p>
            <a:r>
              <a:rPr lang="en-US" b="1"/>
              <a:t>O</a:t>
            </a:r>
          </a:p>
        </p:txBody>
      </p:sp>
      <p:sp>
        <p:nvSpPr>
          <p:cNvPr id="28702" name="TextBox 43"/>
          <p:cNvSpPr txBox="1">
            <a:spLocks noChangeArrowheads="1"/>
          </p:cNvSpPr>
          <p:nvPr/>
        </p:nvSpPr>
        <p:spPr bwMode="auto">
          <a:xfrm>
            <a:off x="381000" y="1752600"/>
            <a:ext cx="403225" cy="369888"/>
          </a:xfrm>
          <a:prstGeom prst="rect">
            <a:avLst/>
          </a:prstGeom>
          <a:noFill/>
          <a:ln w="9525">
            <a:noFill/>
            <a:miter lim="800000"/>
            <a:headEnd/>
            <a:tailEnd/>
          </a:ln>
        </p:spPr>
        <p:txBody>
          <a:bodyPr wrap="none">
            <a:spAutoFit/>
          </a:bodyPr>
          <a:lstStyle/>
          <a:p>
            <a:r>
              <a:rPr lang="en-US" b="1"/>
              <a:t>W</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ctrTitle"/>
          </p:nvPr>
        </p:nvSpPr>
        <p:spPr/>
        <p:txBody>
          <a:bodyPr/>
          <a:lstStyle/>
          <a:p>
            <a:pPr eaLnBrk="1" hangingPunct="1"/>
            <a:r>
              <a:rPr lang="en-US" sz="3600" smtClean="0"/>
              <a:t>Three Constituencies</a:t>
            </a:r>
            <a:r>
              <a:rPr lang="en-US" sz="2000" smtClean="0"/>
              <a:t> </a:t>
            </a:r>
            <a:r>
              <a:rPr lang="en-US" sz="1800" smtClean="0">
                <a:solidFill>
                  <a:srgbClr val="0000FF"/>
                </a:solidFill>
              </a:rPr>
              <a:t>(Option 2)</a:t>
            </a:r>
          </a:p>
        </p:txBody>
      </p:sp>
      <p:sp>
        <p:nvSpPr>
          <p:cNvPr id="29699" name="Rectangle 3"/>
          <p:cNvSpPr>
            <a:spLocks noChangeArrowheads="1"/>
          </p:cNvSpPr>
          <p:nvPr/>
        </p:nvSpPr>
        <p:spPr bwMode="auto">
          <a:xfrm>
            <a:off x="533400" y="1066800"/>
            <a:ext cx="8153400" cy="5562600"/>
          </a:xfrm>
          <a:prstGeom prst="rect">
            <a:avLst/>
          </a:prstGeom>
          <a:solidFill>
            <a:srgbClr val="FFFFFF"/>
          </a:solidFill>
          <a:ln w="9525">
            <a:solidFill>
              <a:schemeClr val="tx1"/>
            </a:solidFill>
            <a:miter lim="800000"/>
            <a:headEnd/>
            <a:tailEnd/>
          </a:ln>
        </p:spPr>
        <p:txBody>
          <a:bodyPr wrap="none" anchor="ctr"/>
          <a:lstStyle/>
          <a:p>
            <a:endParaRPr lang="en-US"/>
          </a:p>
        </p:txBody>
      </p:sp>
      <p:sp>
        <p:nvSpPr>
          <p:cNvPr id="29700" name="AutoShape 4"/>
          <p:cNvSpPr>
            <a:spLocks noChangeArrowheads="1"/>
          </p:cNvSpPr>
          <p:nvPr/>
        </p:nvSpPr>
        <p:spPr bwMode="auto">
          <a:xfrm>
            <a:off x="1905000" y="1209675"/>
            <a:ext cx="5753100" cy="5419725"/>
          </a:xfrm>
          <a:prstGeom prst="rightArrow">
            <a:avLst>
              <a:gd name="adj1" fmla="val 83519"/>
              <a:gd name="adj2" fmla="val 24184"/>
            </a:avLst>
          </a:prstGeom>
          <a:gradFill rotWithShape="1">
            <a:gsLst>
              <a:gs pos="0">
                <a:srgbClr val="FF0000"/>
              </a:gs>
              <a:gs pos="100000">
                <a:srgbClr val="0000FF"/>
              </a:gs>
            </a:gsLst>
            <a:lin ang="0" scaled="1"/>
          </a:gradFill>
          <a:ln w="9525">
            <a:solidFill>
              <a:schemeClr val="tx1"/>
            </a:solidFill>
            <a:miter lim="800000"/>
            <a:headEnd/>
            <a:tailEnd/>
          </a:ln>
        </p:spPr>
        <p:txBody>
          <a:bodyPr wrap="none" anchor="ctr"/>
          <a:lstStyle/>
          <a:p>
            <a:endParaRPr lang="en-US"/>
          </a:p>
        </p:txBody>
      </p:sp>
      <p:sp>
        <p:nvSpPr>
          <p:cNvPr id="2418693" name="Rectangle 5"/>
          <p:cNvSpPr>
            <a:spLocks noChangeArrowheads="1"/>
          </p:cNvSpPr>
          <p:nvPr/>
        </p:nvSpPr>
        <p:spPr bwMode="auto">
          <a:xfrm>
            <a:off x="1069975" y="1579563"/>
            <a:ext cx="812800" cy="457200"/>
          </a:xfrm>
          <a:prstGeom prst="rect">
            <a:avLst/>
          </a:prstGeom>
          <a:solidFill>
            <a:srgbClr val="FF3300"/>
          </a:solidFill>
          <a:ln w="28575">
            <a:solidFill>
              <a:schemeClr val="tx1"/>
            </a:solidFill>
            <a:miter lim="800000"/>
            <a:headEnd/>
            <a:tailEnd/>
          </a:ln>
          <a:effectLst>
            <a:outerShdw dist="107763" dir="2700000" algn="ctr" rotWithShape="0">
              <a:schemeClr val="bg2">
                <a:alpha val="50000"/>
              </a:schemeClr>
            </a:outerShdw>
          </a:effectLst>
        </p:spPr>
        <p:txBody>
          <a:bodyPr wrap="none" anchor="ctr"/>
          <a:lstStyle/>
          <a:p>
            <a:pPr algn="ctr">
              <a:defRPr/>
            </a:pPr>
            <a:r>
              <a:rPr lang="en-US" sz="1200" dirty="0">
                <a:solidFill>
                  <a:schemeClr val="bg1"/>
                </a:solidFill>
              </a:rPr>
              <a:t>AIF</a:t>
            </a:r>
          </a:p>
          <a:p>
            <a:pPr algn="ctr">
              <a:defRPr/>
            </a:pPr>
            <a:r>
              <a:rPr lang="en-US" sz="1200" dirty="0">
                <a:solidFill>
                  <a:schemeClr val="bg1"/>
                </a:solidFill>
              </a:rPr>
              <a:t>Terrorist</a:t>
            </a:r>
          </a:p>
        </p:txBody>
      </p:sp>
      <p:sp>
        <p:nvSpPr>
          <p:cNvPr id="2418694" name="Rectangle 6"/>
          <p:cNvSpPr>
            <a:spLocks noChangeArrowheads="1"/>
          </p:cNvSpPr>
          <p:nvPr/>
        </p:nvSpPr>
        <p:spPr bwMode="auto">
          <a:xfrm>
            <a:off x="1069975" y="4435475"/>
            <a:ext cx="814388" cy="1827213"/>
          </a:xfrm>
          <a:prstGeom prst="rect">
            <a:avLst/>
          </a:prstGeom>
          <a:solidFill>
            <a:srgbClr val="0000FF"/>
          </a:solidFill>
          <a:ln w="28575">
            <a:solidFill>
              <a:schemeClr val="tx1"/>
            </a:solidFill>
            <a:miter lim="800000"/>
            <a:headEnd/>
            <a:tailEnd/>
          </a:ln>
          <a:effectLst>
            <a:outerShdw dist="107763" dir="2700000" algn="ctr" rotWithShape="0">
              <a:schemeClr val="bg2">
                <a:alpha val="50000"/>
              </a:schemeClr>
            </a:outerShdw>
          </a:effectLst>
        </p:spPr>
        <p:txBody>
          <a:bodyPr wrap="none" anchor="ctr"/>
          <a:lstStyle/>
          <a:p>
            <a:pPr algn="ctr">
              <a:defRPr/>
            </a:pPr>
            <a:r>
              <a:rPr lang="en-US" sz="1200" dirty="0">
                <a:solidFill>
                  <a:schemeClr val="bg1"/>
                </a:solidFill>
                <a:cs typeface="Arial" pitchFamily="34" charset="0"/>
              </a:rPr>
              <a:t>Support</a:t>
            </a:r>
          </a:p>
          <a:p>
            <a:pPr algn="ctr">
              <a:defRPr/>
            </a:pPr>
            <a:r>
              <a:rPr lang="en-US" sz="1200" dirty="0">
                <a:solidFill>
                  <a:schemeClr val="bg1"/>
                </a:solidFill>
                <a:cs typeface="Arial" pitchFamily="34" charset="0"/>
              </a:rPr>
              <a:t>The </a:t>
            </a:r>
          </a:p>
          <a:p>
            <a:pPr algn="ctr">
              <a:defRPr/>
            </a:pPr>
            <a:r>
              <a:rPr lang="en-US" sz="1200" dirty="0">
                <a:solidFill>
                  <a:schemeClr val="bg1"/>
                </a:solidFill>
                <a:cs typeface="Arial" pitchFamily="34" charset="0"/>
              </a:rPr>
              <a:t>Govt/</a:t>
            </a:r>
          </a:p>
          <a:p>
            <a:pPr algn="ctr">
              <a:defRPr/>
            </a:pPr>
            <a:r>
              <a:rPr lang="en-US" sz="1200" dirty="0">
                <a:solidFill>
                  <a:schemeClr val="bg1"/>
                </a:solidFill>
                <a:cs typeface="Arial" pitchFamily="34" charset="0"/>
              </a:rPr>
              <a:t>Coalition</a:t>
            </a:r>
          </a:p>
          <a:p>
            <a:pPr algn="ctr">
              <a:defRPr/>
            </a:pPr>
            <a:endParaRPr lang="en-US" sz="1200" dirty="0">
              <a:solidFill>
                <a:schemeClr val="bg1"/>
              </a:solidFill>
              <a:cs typeface="Arial" pitchFamily="34" charset="0"/>
            </a:endParaRPr>
          </a:p>
        </p:txBody>
      </p:sp>
      <p:sp>
        <p:nvSpPr>
          <p:cNvPr id="2418695" name="Rectangle 7"/>
          <p:cNvSpPr>
            <a:spLocks noChangeArrowheads="1"/>
          </p:cNvSpPr>
          <p:nvPr/>
        </p:nvSpPr>
        <p:spPr bwMode="auto">
          <a:xfrm>
            <a:off x="1069975" y="2152650"/>
            <a:ext cx="812800" cy="2171700"/>
          </a:xfrm>
          <a:prstGeom prst="rect">
            <a:avLst/>
          </a:prstGeom>
          <a:solidFill>
            <a:srgbClr val="FFFF99"/>
          </a:solidFill>
          <a:ln w="28575">
            <a:solidFill>
              <a:schemeClr val="tx1"/>
            </a:solidFill>
            <a:miter lim="800000"/>
            <a:headEnd/>
            <a:tailEnd/>
          </a:ln>
          <a:effectLst>
            <a:outerShdw dist="107763" dir="2700000" algn="ctr" rotWithShape="0">
              <a:schemeClr val="bg2">
                <a:alpha val="50000"/>
              </a:schemeClr>
            </a:outerShdw>
          </a:effectLst>
        </p:spPr>
        <p:txBody>
          <a:bodyPr wrap="none" anchor="ctr"/>
          <a:lstStyle/>
          <a:p>
            <a:pPr algn="ctr">
              <a:defRPr/>
            </a:pPr>
            <a:r>
              <a:rPr lang="en-US" sz="1600" dirty="0"/>
              <a:t>On the</a:t>
            </a:r>
          </a:p>
          <a:p>
            <a:pPr algn="ctr">
              <a:defRPr/>
            </a:pPr>
            <a:r>
              <a:rPr lang="en-US" sz="1600" dirty="0"/>
              <a:t>Fence</a:t>
            </a:r>
          </a:p>
        </p:txBody>
      </p:sp>
      <p:sp>
        <p:nvSpPr>
          <p:cNvPr id="29704" name="Text Box 8"/>
          <p:cNvSpPr txBox="1">
            <a:spLocks noChangeArrowheads="1"/>
          </p:cNvSpPr>
          <p:nvPr/>
        </p:nvSpPr>
        <p:spPr bwMode="auto">
          <a:xfrm>
            <a:off x="533400" y="1711325"/>
            <a:ext cx="544513" cy="304800"/>
          </a:xfrm>
          <a:prstGeom prst="rect">
            <a:avLst/>
          </a:prstGeom>
          <a:noFill/>
          <a:ln w="9525">
            <a:noFill/>
            <a:miter lim="800000"/>
            <a:headEnd/>
            <a:tailEnd/>
          </a:ln>
        </p:spPr>
        <p:txBody>
          <a:bodyPr wrap="none">
            <a:spAutoFit/>
          </a:bodyPr>
          <a:lstStyle/>
          <a:p>
            <a:r>
              <a:rPr lang="en-US" sz="1400"/>
              <a:t>~1%</a:t>
            </a:r>
          </a:p>
        </p:txBody>
      </p:sp>
      <p:sp>
        <p:nvSpPr>
          <p:cNvPr id="2418697" name="Rectangle 9"/>
          <p:cNvSpPr>
            <a:spLocks noChangeArrowheads="1"/>
          </p:cNvSpPr>
          <p:nvPr/>
        </p:nvSpPr>
        <p:spPr bwMode="auto">
          <a:xfrm>
            <a:off x="7672388" y="1566863"/>
            <a:ext cx="812800" cy="377825"/>
          </a:xfrm>
          <a:prstGeom prst="rect">
            <a:avLst/>
          </a:prstGeom>
          <a:solidFill>
            <a:srgbClr val="FF3300"/>
          </a:solidFill>
          <a:ln w="28575">
            <a:solidFill>
              <a:schemeClr val="tx1"/>
            </a:solidFill>
            <a:miter lim="800000"/>
            <a:headEnd/>
            <a:tailEnd/>
          </a:ln>
          <a:effectLst>
            <a:outerShdw dist="107763" dir="2700000" algn="ctr" rotWithShape="0">
              <a:schemeClr val="bg2">
                <a:alpha val="50000"/>
              </a:schemeClr>
            </a:outerShdw>
          </a:effectLst>
        </p:spPr>
        <p:txBody>
          <a:bodyPr wrap="none" anchor="ctr"/>
          <a:lstStyle/>
          <a:p>
            <a:pPr algn="ctr">
              <a:defRPr/>
            </a:pPr>
            <a:r>
              <a:rPr lang="en-US" sz="1200" dirty="0">
                <a:solidFill>
                  <a:schemeClr val="bg1"/>
                </a:solidFill>
              </a:rPr>
              <a:t>AIF</a:t>
            </a:r>
          </a:p>
          <a:p>
            <a:pPr algn="ctr">
              <a:defRPr/>
            </a:pPr>
            <a:r>
              <a:rPr lang="en-US" sz="1200" dirty="0">
                <a:solidFill>
                  <a:schemeClr val="bg1"/>
                </a:solidFill>
              </a:rPr>
              <a:t>Terrorist</a:t>
            </a:r>
          </a:p>
        </p:txBody>
      </p:sp>
      <p:sp>
        <p:nvSpPr>
          <p:cNvPr id="2418698" name="Rectangle 10"/>
          <p:cNvSpPr>
            <a:spLocks noChangeArrowheads="1"/>
          </p:cNvSpPr>
          <p:nvPr/>
        </p:nvSpPr>
        <p:spPr bwMode="auto">
          <a:xfrm>
            <a:off x="7672388" y="2847975"/>
            <a:ext cx="814387" cy="3402013"/>
          </a:xfrm>
          <a:prstGeom prst="rect">
            <a:avLst/>
          </a:prstGeom>
          <a:solidFill>
            <a:srgbClr val="0000FF"/>
          </a:solidFill>
          <a:ln w="28575">
            <a:solidFill>
              <a:schemeClr val="tx1"/>
            </a:solidFill>
            <a:miter lim="800000"/>
            <a:headEnd/>
            <a:tailEnd/>
          </a:ln>
          <a:effectLst>
            <a:outerShdw dist="107763" dir="2700000" algn="ctr" rotWithShape="0">
              <a:schemeClr val="bg2">
                <a:alpha val="50000"/>
              </a:schemeClr>
            </a:outerShdw>
          </a:effectLst>
        </p:spPr>
        <p:txBody>
          <a:bodyPr wrap="none" anchor="ctr"/>
          <a:lstStyle/>
          <a:p>
            <a:pPr algn="ctr">
              <a:defRPr/>
            </a:pPr>
            <a:r>
              <a:rPr lang="en-US" sz="1200" dirty="0">
                <a:solidFill>
                  <a:schemeClr val="bg1"/>
                </a:solidFill>
              </a:rPr>
              <a:t>Support</a:t>
            </a:r>
          </a:p>
          <a:p>
            <a:pPr algn="ctr">
              <a:defRPr/>
            </a:pPr>
            <a:r>
              <a:rPr lang="en-US" sz="1200" dirty="0">
                <a:solidFill>
                  <a:schemeClr val="bg1"/>
                </a:solidFill>
              </a:rPr>
              <a:t>The </a:t>
            </a:r>
          </a:p>
          <a:p>
            <a:pPr algn="ctr">
              <a:defRPr/>
            </a:pPr>
            <a:r>
              <a:rPr lang="en-US" sz="1200" dirty="0">
                <a:solidFill>
                  <a:schemeClr val="bg1"/>
                </a:solidFill>
              </a:rPr>
              <a:t>Govt/</a:t>
            </a:r>
          </a:p>
          <a:p>
            <a:pPr algn="ctr">
              <a:defRPr/>
            </a:pPr>
            <a:r>
              <a:rPr lang="en-US" sz="1200" dirty="0">
                <a:solidFill>
                  <a:schemeClr val="bg1"/>
                </a:solidFill>
              </a:rPr>
              <a:t>Coalition</a:t>
            </a:r>
          </a:p>
        </p:txBody>
      </p:sp>
      <p:sp>
        <p:nvSpPr>
          <p:cNvPr id="2418699" name="Rectangle 11"/>
          <p:cNvSpPr>
            <a:spLocks noChangeArrowheads="1"/>
          </p:cNvSpPr>
          <p:nvPr/>
        </p:nvSpPr>
        <p:spPr bwMode="auto">
          <a:xfrm>
            <a:off x="7672388" y="1993900"/>
            <a:ext cx="812800" cy="788988"/>
          </a:xfrm>
          <a:prstGeom prst="rect">
            <a:avLst/>
          </a:prstGeom>
          <a:solidFill>
            <a:srgbClr val="FFFF99"/>
          </a:solidFill>
          <a:ln w="28575">
            <a:solidFill>
              <a:schemeClr val="tx1"/>
            </a:solidFill>
            <a:miter lim="800000"/>
            <a:headEnd/>
            <a:tailEnd/>
          </a:ln>
          <a:effectLst>
            <a:outerShdw dist="107763" dir="2700000" algn="ctr" rotWithShape="0">
              <a:schemeClr val="bg2">
                <a:alpha val="50000"/>
              </a:schemeClr>
            </a:outerShdw>
          </a:effectLst>
        </p:spPr>
        <p:txBody>
          <a:bodyPr wrap="none" anchor="ctr"/>
          <a:lstStyle/>
          <a:p>
            <a:pPr algn="ctr">
              <a:defRPr/>
            </a:pPr>
            <a:r>
              <a:rPr lang="en-US" sz="1600" dirty="0"/>
              <a:t>On the</a:t>
            </a:r>
          </a:p>
          <a:p>
            <a:pPr algn="ctr">
              <a:defRPr/>
            </a:pPr>
            <a:r>
              <a:rPr lang="en-US" sz="1600" dirty="0"/>
              <a:t>Fence</a:t>
            </a:r>
          </a:p>
        </p:txBody>
      </p:sp>
      <p:sp>
        <p:nvSpPr>
          <p:cNvPr id="29708" name="Text Box 12"/>
          <p:cNvSpPr txBox="1">
            <a:spLocks noChangeArrowheads="1"/>
          </p:cNvSpPr>
          <p:nvPr/>
        </p:nvSpPr>
        <p:spPr bwMode="auto">
          <a:xfrm>
            <a:off x="7213600" y="1698625"/>
            <a:ext cx="490538" cy="304800"/>
          </a:xfrm>
          <a:prstGeom prst="rect">
            <a:avLst/>
          </a:prstGeom>
          <a:noFill/>
          <a:ln w="9525">
            <a:noFill/>
            <a:miter lim="800000"/>
            <a:headEnd/>
            <a:tailEnd/>
          </a:ln>
        </p:spPr>
        <p:txBody>
          <a:bodyPr wrap="none">
            <a:spAutoFit/>
          </a:bodyPr>
          <a:lstStyle/>
          <a:p>
            <a:pPr algn="ctr"/>
            <a:r>
              <a:rPr lang="en-US" sz="1400"/>
              <a:t>.5%</a:t>
            </a:r>
          </a:p>
        </p:txBody>
      </p:sp>
      <p:sp>
        <p:nvSpPr>
          <p:cNvPr id="29709" name="Text Box 13"/>
          <p:cNvSpPr txBox="1">
            <a:spLocks noChangeArrowheads="1"/>
          </p:cNvSpPr>
          <p:nvPr/>
        </p:nvSpPr>
        <p:spPr bwMode="auto">
          <a:xfrm>
            <a:off x="904875" y="1066800"/>
            <a:ext cx="1108075" cy="517525"/>
          </a:xfrm>
          <a:prstGeom prst="rect">
            <a:avLst/>
          </a:prstGeom>
          <a:noFill/>
          <a:ln w="9525">
            <a:noFill/>
            <a:miter lim="800000"/>
            <a:headEnd/>
            <a:tailEnd/>
          </a:ln>
        </p:spPr>
        <p:txBody>
          <a:bodyPr wrap="none">
            <a:spAutoFit/>
          </a:bodyPr>
          <a:lstStyle/>
          <a:p>
            <a:pPr algn="ctr"/>
            <a:r>
              <a:rPr lang="en-US" sz="1400"/>
              <a:t>Starting</a:t>
            </a:r>
          </a:p>
          <a:p>
            <a:pPr algn="ctr"/>
            <a:r>
              <a:rPr lang="en-US" sz="1400"/>
              <a:t>Conditions</a:t>
            </a:r>
          </a:p>
        </p:txBody>
      </p:sp>
      <p:sp>
        <p:nvSpPr>
          <p:cNvPr id="29710" name="Text Box 14"/>
          <p:cNvSpPr txBox="1">
            <a:spLocks noChangeArrowheads="1"/>
          </p:cNvSpPr>
          <p:nvPr/>
        </p:nvSpPr>
        <p:spPr bwMode="auto">
          <a:xfrm>
            <a:off x="2320758" y="1625600"/>
            <a:ext cx="3481722" cy="339196"/>
          </a:xfrm>
          <a:prstGeom prst="rect">
            <a:avLst/>
          </a:prstGeom>
          <a:noFill/>
          <a:ln w="9525">
            <a:noFill/>
            <a:miter lim="800000"/>
            <a:headEnd type="none" w="sm" len="sm"/>
            <a:tailEnd type="none" w="sm" len="sm"/>
          </a:ln>
        </p:spPr>
        <p:txBody>
          <a:bodyPr wrap="none" lIns="92075" tIns="46038" rIns="92075" bIns="46038">
            <a:spAutoFit/>
          </a:bodyPr>
          <a:lstStyle/>
          <a:p>
            <a:pPr marL="342900" indent="-342900" algn="ctr"/>
            <a:r>
              <a:rPr lang="en-US" sz="1600" i="1" dirty="0" smtClean="0">
                <a:solidFill>
                  <a:schemeClr val="bg1"/>
                </a:solidFill>
              </a:rPr>
              <a:t>Unified Land </a:t>
            </a:r>
            <a:r>
              <a:rPr lang="en-US" sz="1600" i="1" dirty="0">
                <a:solidFill>
                  <a:schemeClr val="bg1"/>
                </a:solidFill>
              </a:rPr>
              <a:t>Information Operations</a:t>
            </a:r>
          </a:p>
        </p:txBody>
      </p:sp>
      <p:sp>
        <p:nvSpPr>
          <p:cNvPr id="29711" name="AutoShape 15"/>
          <p:cNvSpPr>
            <a:spLocks noChangeArrowheads="1"/>
          </p:cNvSpPr>
          <p:nvPr/>
        </p:nvSpPr>
        <p:spPr bwMode="auto">
          <a:xfrm>
            <a:off x="1981200" y="1914525"/>
            <a:ext cx="4773613" cy="863600"/>
          </a:xfrm>
          <a:prstGeom prst="rightArrow">
            <a:avLst>
              <a:gd name="adj1" fmla="val 50000"/>
              <a:gd name="adj2" fmla="val 138189"/>
            </a:avLst>
          </a:prstGeom>
          <a:solidFill>
            <a:srgbClr val="008000"/>
          </a:solidFill>
          <a:ln w="38100">
            <a:solidFill>
              <a:schemeClr val="tx1"/>
            </a:solidFill>
            <a:miter lim="800000"/>
            <a:headEnd type="none" w="sm" len="sm"/>
            <a:tailEnd type="none" w="sm" len="sm"/>
          </a:ln>
        </p:spPr>
        <p:txBody>
          <a:bodyPr wrap="none" lIns="92075" tIns="46038" rIns="92075" bIns="46038" anchor="ctr"/>
          <a:lstStyle/>
          <a:p>
            <a:endParaRPr lang="en-US"/>
          </a:p>
        </p:txBody>
      </p:sp>
      <p:sp>
        <p:nvSpPr>
          <p:cNvPr id="29712" name="Text Box 16"/>
          <p:cNvSpPr txBox="1">
            <a:spLocks noChangeArrowheads="1"/>
          </p:cNvSpPr>
          <p:nvPr/>
        </p:nvSpPr>
        <p:spPr bwMode="auto">
          <a:xfrm>
            <a:off x="2306638" y="2192338"/>
            <a:ext cx="2762250" cy="366712"/>
          </a:xfrm>
          <a:prstGeom prst="rect">
            <a:avLst/>
          </a:prstGeom>
          <a:noFill/>
          <a:ln w="9525">
            <a:noFill/>
            <a:miter lim="800000"/>
            <a:headEnd type="none" w="sm" len="sm"/>
            <a:tailEnd type="none" w="sm" len="sm"/>
          </a:ln>
        </p:spPr>
        <p:txBody>
          <a:bodyPr wrap="none" lIns="92075" tIns="46038" rIns="92075" bIns="46038">
            <a:spAutoFit/>
          </a:bodyPr>
          <a:lstStyle/>
          <a:p>
            <a:pPr marL="342900" indent="-342900"/>
            <a:r>
              <a:rPr lang="en-US">
                <a:solidFill>
                  <a:schemeClr val="bg1"/>
                </a:solidFill>
              </a:rPr>
              <a:t>COMBAT OPERATIONS</a:t>
            </a:r>
          </a:p>
        </p:txBody>
      </p:sp>
      <p:sp>
        <p:nvSpPr>
          <p:cNvPr id="29713" name="AutoShape 17"/>
          <p:cNvSpPr>
            <a:spLocks noChangeArrowheads="1"/>
          </p:cNvSpPr>
          <p:nvPr/>
        </p:nvSpPr>
        <p:spPr bwMode="auto">
          <a:xfrm>
            <a:off x="2016125" y="3616325"/>
            <a:ext cx="4735513" cy="862013"/>
          </a:xfrm>
          <a:prstGeom prst="rightArrow">
            <a:avLst>
              <a:gd name="adj1" fmla="val 50000"/>
              <a:gd name="adj2" fmla="val 137339"/>
            </a:avLst>
          </a:prstGeom>
          <a:solidFill>
            <a:srgbClr val="6699FF"/>
          </a:solidFill>
          <a:ln w="57150">
            <a:solidFill>
              <a:schemeClr val="tx1"/>
            </a:solidFill>
            <a:miter lim="800000"/>
            <a:headEnd type="none" w="sm" len="sm"/>
            <a:tailEnd type="none" w="sm" len="sm"/>
          </a:ln>
        </p:spPr>
        <p:txBody>
          <a:bodyPr wrap="none" lIns="92075" tIns="46038" rIns="92075" bIns="46038" anchor="ctr"/>
          <a:lstStyle/>
          <a:p>
            <a:endParaRPr lang="en-US"/>
          </a:p>
        </p:txBody>
      </p:sp>
      <p:sp>
        <p:nvSpPr>
          <p:cNvPr id="29714" name="AutoShape 18"/>
          <p:cNvSpPr>
            <a:spLocks noChangeArrowheads="1"/>
          </p:cNvSpPr>
          <p:nvPr/>
        </p:nvSpPr>
        <p:spPr bwMode="auto">
          <a:xfrm>
            <a:off x="1978025" y="2771775"/>
            <a:ext cx="4764088" cy="862013"/>
          </a:xfrm>
          <a:prstGeom prst="rightArrow">
            <a:avLst>
              <a:gd name="adj1" fmla="val 50000"/>
              <a:gd name="adj2" fmla="val 138168"/>
            </a:avLst>
          </a:prstGeom>
          <a:solidFill>
            <a:srgbClr val="FF9933"/>
          </a:solidFill>
          <a:ln w="57150">
            <a:solidFill>
              <a:schemeClr val="tx1"/>
            </a:solidFill>
            <a:miter lim="800000"/>
            <a:headEnd type="none" w="sm" len="sm"/>
            <a:tailEnd type="none" w="sm" len="sm"/>
          </a:ln>
        </p:spPr>
        <p:txBody>
          <a:bodyPr wrap="none" lIns="92075" tIns="46038" rIns="92075" bIns="46038" anchor="ctr"/>
          <a:lstStyle/>
          <a:p>
            <a:endParaRPr lang="en-US"/>
          </a:p>
        </p:txBody>
      </p:sp>
      <p:sp>
        <p:nvSpPr>
          <p:cNvPr id="29715" name="AutoShape 19"/>
          <p:cNvSpPr>
            <a:spLocks noChangeArrowheads="1"/>
          </p:cNvSpPr>
          <p:nvPr/>
        </p:nvSpPr>
        <p:spPr bwMode="auto">
          <a:xfrm>
            <a:off x="1984375" y="4464050"/>
            <a:ext cx="4735513" cy="862013"/>
          </a:xfrm>
          <a:prstGeom prst="rightArrow">
            <a:avLst>
              <a:gd name="adj1" fmla="val 50000"/>
              <a:gd name="adj2" fmla="val 137339"/>
            </a:avLst>
          </a:prstGeom>
          <a:solidFill>
            <a:srgbClr val="FF33CC"/>
          </a:solidFill>
          <a:ln w="57150">
            <a:solidFill>
              <a:schemeClr val="tx1"/>
            </a:solidFill>
            <a:miter lim="800000"/>
            <a:headEnd type="none" w="sm" len="sm"/>
            <a:tailEnd type="none" w="sm" len="sm"/>
          </a:ln>
        </p:spPr>
        <p:txBody>
          <a:bodyPr wrap="none" lIns="92075" tIns="46038" rIns="92075" bIns="46038" anchor="ctr"/>
          <a:lstStyle/>
          <a:p>
            <a:endParaRPr lang="en-US"/>
          </a:p>
        </p:txBody>
      </p:sp>
      <p:sp>
        <p:nvSpPr>
          <p:cNvPr id="29716" name="AutoShape 20"/>
          <p:cNvSpPr>
            <a:spLocks noChangeArrowheads="1"/>
          </p:cNvSpPr>
          <p:nvPr/>
        </p:nvSpPr>
        <p:spPr bwMode="auto">
          <a:xfrm>
            <a:off x="1990725" y="5291138"/>
            <a:ext cx="4706938" cy="863600"/>
          </a:xfrm>
          <a:prstGeom prst="rightArrow">
            <a:avLst>
              <a:gd name="adj1" fmla="val 50000"/>
              <a:gd name="adj2" fmla="val 136259"/>
            </a:avLst>
          </a:prstGeom>
          <a:solidFill>
            <a:srgbClr val="99CC00"/>
          </a:solidFill>
          <a:ln w="57150">
            <a:solidFill>
              <a:schemeClr val="tx1"/>
            </a:solidFill>
            <a:miter lim="800000"/>
            <a:headEnd type="none" w="sm" len="sm"/>
            <a:tailEnd type="none" w="sm" len="sm"/>
          </a:ln>
        </p:spPr>
        <p:txBody>
          <a:bodyPr wrap="none" lIns="92075" tIns="46038" rIns="92075" bIns="46038" anchor="ctr"/>
          <a:lstStyle/>
          <a:p>
            <a:endParaRPr lang="en-US"/>
          </a:p>
        </p:txBody>
      </p:sp>
      <p:sp>
        <p:nvSpPr>
          <p:cNvPr id="29717" name="Text Box 21"/>
          <p:cNvSpPr txBox="1">
            <a:spLocks noChangeArrowheads="1"/>
          </p:cNvSpPr>
          <p:nvPr/>
        </p:nvSpPr>
        <p:spPr bwMode="auto">
          <a:xfrm>
            <a:off x="2027238" y="3911600"/>
            <a:ext cx="4474238" cy="277641"/>
          </a:xfrm>
          <a:prstGeom prst="rect">
            <a:avLst/>
          </a:prstGeom>
          <a:noFill/>
          <a:ln w="9525">
            <a:noFill/>
            <a:miter lim="800000"/>
            <a:headEnd type="none" w="sm" len="sm"/>
            <a:tailEnd type="none" w="sm" len="sm"/>
          </a:ln>
        </p:spPr>
        <p:txBody>
          <a:bodyPr wrap="none" lIns="92075" tIns="46038" rIns="92075" bIns="46038">
            <a:spAutoFit/>
          </a:bodyPr>
          <a:lstStyle/>
          <a:p>
            <a:pPr marL="342900" indent="-342900"/>
            <a:r>
              <a:rPr lang="en-US" sz="1200" dirty="0" smtClean="0">
                <a:solidFill>
                  <a:schemeClr val="bg1"/>
                </a:solidFill>
              </a:rPr>
              <a:t>RESTORATION / IMPROVEMENT </a:t>
            </a:r>
            <a:r>
              <a:rPr lang="en-US" sz="1200" dirty="0">
                <a:solidFill>
                  <a:schemeClr val="bg1"/>
                </a:solidFill>
              </a:rPr>
              <a:t>OF ESSENTIAL SERVICES</a:t>
            </a:r>
          </a:p>
        </p:txBody>
      </p:sp>
      <p:sp>
        <p:nvSpPr>
          <p:cNvPr id="29718" name="Text Box 22"/>
          <p:cNvSpPr txBox="1">
            <a:spLocks noChangeArrowheads="1"/>
          </p:cNvSpPr>
          <p:nvPr/>
        </p:nvSpPr>
        <p:spPr bwMode="auto">
          <a:xfrm>
            <a:off x="2028825" y="3094038"/>
            <a:ext cx="4337050" cy="307975"/>
          </a:xfrm>
          <a:prstGeom prst="rect">
            <a:avLst/>
          </a:prstGeom>
          <a:noFill/>
          <a:ln w="9525">
            <a:noFill/>
            <a:miter lim="800000"/>
            <a:headEnd type="none" w="sm" len="sm"/>
            <a:tailEnd type="none" w="sm" len="sm"/>
          </a:ln>
        </p:spPr>
        <p:txBody>
          <a:bodyPr wrap="none" lIns="92075" tIns="46038" rIns="92075" bIns="46038">
            <a:spAutoFit/>
          </a:bodyPr>
          <a:lstStyle/>
          <a:p>
            <a:pPr marL="342900" indent="-342900"/>
            <a:r>
              <a:rPr lang="en-US" sz="1400">
                <a:solidFill>
                  <a:schemeClr val="bg1"/>
                </a:solidFill>
              </a:rPr>
              <a:t>TRAIN and EMPLOY IRAQI SECURITY FORCES</a:t>
            </a:r>
          </a:p>
        </p:txBody>
      </p:sp>
      <p:sp>
        <p:nvSpPr>
          <p:cNvPr id="29719" name="Text Box 23"/>
          <p:cNvSpPr txBox="1">
            <a:spLocks noChangeArrowheads="1"/>
          </p:cNvSpPr>
          <p:nvPr/>
        </p:nvSpPr>
        <p:spPr bwMode="auto">
          <a:xfrm>
            <a:off x="1955800" y="4751388"/>
            <a:ext cx="4487863" cy="244475"/>
          </a:xfrm>
          <a:prstGeom prst="rect">
            <a:avLst/>
          </a:prstGeom>
          <a:noFill/>
          <a:ln w="9525">
            <a:noFill/>
            <a:miter lim="800000"/>
            <a:headEnd type="none" w="sm" len="sm"/>
            <a:tailEnd type="none" w="sm" len="sm"/>
          </a:ln>
        </p:spPr>
        <p:txBody>
          <a:bodyPr wrap="none" lIns="92075" tIns="46038" rIns="92075" bIns="46038">
            <a:spAutoFit/>
          </a:bodyPr>
          <a:lstStyle/>
          <a:p>
            <a:pPr marL="342900" indent="-342900"/>
            <a:r>
              <a:rPr lang="en-US" sz="1000">
                <a:solidFill>
                  <a:schemeClr val="bg1"/>
                </a:solidFill>
              </a:rPr>
              <a:t>PROMOTE GOVERNANCE	  LEGITIMATE NATIONAL GOVERNMENT</a:t>
            </a:r>
          </a:p>
        </p:txBody>
      </p:sp>
      <p:sp>
        <p:nvSpPr>
          <p:cNvPr id="29720" name="Line 24"/>
          <p:cNvSpPr>
            <a:spLocks noChangeShapeType="1"/>
          </p:cNvSpPr>
          <p:nvPr/>
        </p:nvSpPr>
        <p:spPr bwMode="auto">
          <a:xfrm>
            <a:off x="3683000" y="4876800"/>
            <a:ext cx="230188" cy="3175"/>
          </a:xfrm>
          <a:prstGeom prst="line">
            <a:avLst/>
          </a:prstGeom>
          <a:noFill/>
          <a:ln w="38100">
            <a:solidFill>
              <a:schemeClr val="tx1"/>
            </a:solidFill>
            <a:round/>
            <a:headEnd type="none" w="sm" len="sm"/>
            <a:tailEnd type="arrow" w="med" len="med"/>
          </a:ln>
        </p:spPr>
        <p:txBody>
          <a:bodyPr lIns="92075" tIns="46038" rIns="92075" bIns="46038"/>
          <a:lstStyle/>
          <a:p>
            <a:endParaRPr lang="en-US"/>
          </a:p>
        </p:txBody>
      </p:sp>
      <p:sp>
        <p:nvSpPr>
          <p:cNvPr id="29721" name="Text Box 25"/>
          <p:cNvSpPr txBox="1">
            <a:spLocks noChangeArrowheads="1"/>
          </p:cNvSpPr>
          <p:nvPr/>
        </p:nvSpPr>
        <p:spPr bwMode="auto">
          <a:xfrm>
            <a:off x="2082800" y="5578475"/>
            <a:ext cx="3625850" cy="336550"/>
          </a:xfrm>
          <a:prstGeom prst="rect">
            <a:avLst/>
          </a:prstGeom>
          <a:noFill/>
          <a:ln w="9525">
            <a:noFill/>
            <a:miter lim="800000"/>
            <a:headEnd type="none" w="sm" len="sm"/>
            <a:tailEnd type="none" w="sm" len="sm"/>
          </a:ln>
        </p:spPr>
        <p:txBody>
          <a:bodyPr wrap="none" lIns="92075" tIns="46038" rIns="92075" bIns="46038">
            <a:spAutoFit/>
          </a:bodyPr>
          <a:lstStyle/>
          <a:p>
            <a:pPr marL="342900" indent="-342900"/>
            <a:r>
              <a:rPr lang="en-US" sz="1600">
                <a:solidFill>
                  <a:schemeClr val="bg1"/>
                </a:solidFill>
              </a:rPr>
              <a:t>PROMOTE ECONOMIC PLURALISM</a:t>
            </a:r>
          </a:p>
        </p:txBody>
      </p:sp>
      <p:sp>
        <p:nvSpPr>
          <p:cNvPr id="2418714" name="Rectangle 26"/>
          <p:cNvSpPr>
            <a:spLocks noChangeArrowheads="1"/>
          </p:cNvSpPr>
          <p:nvPr/>
        </p:nvSpPr>
        <p:spPr bwMode="auto">
          <a:xfrm>
            <a:off x="1885950" y="190500"/>
            <a:ext cx="5343525" cy="800100"/>
          </a:xfrm>
          <a:prstGeom prst="rect">
            <a:avLst/>
          </a:prstGeom>
          <a:noFill/>
          <a:ln w="9525">
            <a:noFill/>
            <a:miter lim="800000"/>
            <a:headEnd/>
            <a:tailEnd/>
          </a:ln>
          <a:effectLst>
            <a:outerShdw dist="35921" dir="2700000" algn="ctr" rotWithShape="0">
              <a:schemeClr val="bg1"/>
            </a:outerShdw>
          </a:effectLst>
        </p:spPr>
        <p:txBody>
          <a:bodyPr anchor="ctr"/>
          <a:lstStyle/>
          <a:p>
            <a:pPr algn="ctr">
              <a:lnSpc>
                <a:spcPct val="80000"/>
              </a:lnSpc>
              <a:defRPr/>
            </a:pPr>
            <a:r>
              <a:rPr lang="en-US" sz="3600" b="1" dirty="0"/>
              <a:t>Three Constituencies </a:t>
            </a:r>
            <a:endParaRPr lang="en-US" sz="3600" b="1" dirty="0">
              <a:solidFill>
                <a:srgbClr val="0000FF"/>
              </a:solidFill>
            </a:endParaRPr>
          </a:p>
        </p:txBody>
      </p:sp>
      <p:sp>
        <p:nvSpPr>
          <p:cNvPr id="29723" name="Text Box 27"/>
          <p:cNvSpPr txBox="1">
            <a:spLocks noChangeArrowheads="1"/>
          </p:cNvSpPr>
          <p:nvPr/>
        </p:nvSpPr>
        <p:spPr bwMode="auto">
          <a:xfrm>
            <a:off x="6704013" y="6472238"/>
            <a:ext cx="2346325" cy="303212"/>
          </a:xfrm>
          <a:prstGeom prst="rect">
            <a:avLst/>
          </a:prstGeom>
          <a:solidFill>
            <a:srgbClr val="FFFFFF"/>
          </a:solidFill>
          <a:ln w="28575" algn="ctr">
            <a:solidFill>
              <a:schemeClr val="tx1"/>
            </a:solidFill>
            <a:miter lim="800000"/>
            <a:headEnd/>
            <a:tailEnd/>
          </a:ln>
        </p:spPr>
        <p:txBody>
          <a:bodyPr wrap="none">
            <a:spAutoFit/>
          </a:bodyPr>
          <a:lstStyle/>
          <a:p>
            <a:r>
              <a:rPr lang="en-US" sz="1200"/>
              <a:t>Military Review, Jul-Aug 2005</a:t>
            </a: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 name="Rectangle 63"/>
          <p:cNvSpPr/>
          <p:nvPr/>
        </p:nvSpPr>
        <p:spPr>
          <a:xfrm>
            <a:off x="0" y="0"/>
            <a:ext cx="9144000" cy="6858000"/>
          </a:xfrm>
          <a:prstGeom prst="rect">
            <a:avLst/>
          </a:prstGeom>
          <a:gradFill flip="none" rotWithShape="1">
            <a:gsLst>
              <a:gs pos="0">
                <a:srgbClr val="D6B19C"/>
              </a:gs>
              <a:gs pos="30000">
                <a:srgbClr val="D49E6C"/>
              </a:gs>
              <a:gs pos="70000">
                <a:srgbClr val="A65528"/>
              </a:gs>
              <a:gs pos="100000">
                <a:srgbClr val="663012"/>
              </a:gs>
            </a:gsLst>
            <a:lin ang="10800000" scaled="0"/>
            <a:tileRect/>
          </a:gra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a:t>
            </a:r>
          </a:p>
        </p:txBody>
      </p:sp>
      <p:cxnSp>
        <p:nvCxnSpPr>
          <p:cNvPr id="99" name="Straight Connector 98"/>
          <p:cNvCxnSpPr/>
          <p:nvPr/>
        </p:nvCxnSpPr>
        <p:spPr>
          <a:xfrm rot="16200000" flipV="1">
            <a:off x="3924300" y="4152900"/>
            <a:ext cx="609600" cy="762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196" name="Title 1"/>
          <p:cNvSpPr>
            <a:spLocks noGrp="1"/>
          </p:cNvSpPr>
          <p:nvPr>
            <p:ph type="title"/>
          </p:nvPr>
        </p:nvSpPr>
        <p:spPr>
          <a:xfrm>
            <a:off x="381000" y="0"/>
            <a:ext cx="8229600" cy="1143000"/>
          </a:xfrm>
        </p:spPr>
        <p:txBody>
          <a:bodyPr/>
          <a:lstStyle/>
          <a:p>
            <a:r>
              <a:rPr lang="en-US" sz="3200" b="1" dirty="0" smtClean="0">
                <a:latin typeface="Arial" pitchFamily="34" charset="0"/>
                <a:cs typeface="Arial" pitchFamily="34" charset="0"/>
              </a:rPr>
              <a:t>US Stability Operations since 1900</a:t>
            </a:r>
          </a:p>
        </p:txBody>
      </p:sp>
      <p:cxnSp>
        <p:nvCxnSpPr>
          <p:cNvPr id="5" name="Straight Connector 4"/>
          <p:cNvCxnSpPr/>
          <p:nvPr/>
        </p:nvCxnSpPr>
        <p:spPr>
          <a:xfrm>
            <a:off x="381000" y="3886200"/>
            <a:ext cx="82296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rot="5400000">
            <a:off x="190500" y="3886200"/>
            <a:ext cx="3810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rot="5400000">
            <a:off x="8420100" y="3886200"/>
            <a:ext cx="3810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rot="5400000">
            <a:off x="938213" y="3886200"/>
            <a:ext cx="3810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rot="5400000">
            <a:off x="2435225" y="3886200"/>
            <a:ext cx="3810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5400000">
            <a:off x="3930650" y="3886200"/>
            <a:ext cx="3810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rot="5400000">
            <a:off x="4679950" y="3886200"/>
            <a:ext cx="3810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rot="5400000">
            <a:off x="5427663" y="3886200"/>
            <a:ext cx="3810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5400000">
            <a:off x="6175375" y="3886200"/>
            <a:ext cx="3810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5400000">
            <a:off x="6923088" y="3886200"/>
            <a:ext cx="3810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5400000">
            <a:off x="7672388" y="3886200"/>
            <a:ext cx="3810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rot="5400000">
            <a:off x="3182938" y="3886200"/>
            <a:ext cx="3810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rot="5400000">
            <a:off x="1687513" y="3886200"/>
            <a:ext cx="3810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8210" name="TextBox 22"/>
          <p:cNvSpPr txBox="1">
            <a:spLocks noChangeArrowheads="1"/>
          </p:cNvSpPr>
          <p:nvPr/>
        </p:nvSpPr>
        <p:spPr bwMode="auto">
          <a:xfrm>
            <a:off x="1570038" y="3733800"/>
            <a:ext cx="639762" cy="338138"/>
          </a:xfrm>
          <a:prstGeom prst="rect">
            <a:avLst/>
          </a:prstGeom>
          <a:noFill/>
          <a:ln w="9525">
            <a:noFill/>
            <a:miter lim="800000"/>
            <a:headEnd/>
            <a:tailEnd/>
          </a:ln>
        </p:spPr>
        <p:txBody>
          <a:bodyPr wrap="none">
            <a:spAutoFit/>
          </a:bodyPr>
          <a:lstStyle/>
          <a:p>
            <a:r>
              <a:rPr lang="en-US" sz="1600" b="1">
                <a:solidFill>
                  <a:schemeClr val="bg1"/>
                </a:solidFill>
              </a:rPr>
              <a:t>1920</a:t>
            </a:r>
          </a:p>
        </p:txBody>
      </p:sp>
      <p:sp>
        <p:nvSpPr>
          <p:cNvPr id="8211" name="TextBox 23"/>
          <p:cNvSpPr txBox="1">
            <a:spLocks noChangeArrowheads="1"/>
          </p:cNvSpPr>
          <p:nvPr/>
        </p:nvSpPr>
        <p:spPr bwMode="auto">
          <a:xfrm>
            <a:off x="2332038" y="3733800"/>
            <a:ext cx="639762" cy="338138"/>
          </a:xfrm>
          <a:prstGeom prst="rect">
            <a:avLst/>
          </a:prstGeom>
          <a:noFill/>
          <a:ln w="9525">
            <a:noFill/>
            <a:miter lim="800000"/>
            <a:headEnd/>
            <a:tailEnd/>
          </a:ln>
        </p:spPr>
        <p:txBody>
          <a:bodyPr wrap="none">
            <a:spAutoFit/>
          </a:bodyPr>
          <a:lstStyle/>
          <a:p>
            <a:r>
              <a:rPr lang="en-US" sz="1600" b="1">
                <a:solidFill>
                  <a:schemeClr val="bg1"/>
                </a:solidFill>
              </a:rPr>
              <a:t>1930</a:t>
            </a:r>
          </a:p>
        </p:txBody>
      </p:sp>
      <p:sp>
        <p:nvSpPr>
          <p:cNvPr id="8212" name="TextBox 24"/>
          <p:cNvSpPr txBox="1">
            <a:spLocks noChangeArrowheads="1"/>
          </p:cNvSpPr>
          <p:nvPr/>
        </p:nvSpPr>
        <p:spPr bwMode="auto">
          <a:xfrm>
            <a:off x="3094038" y="3733800"/>
            <a:ext cx="639762" cy="338138"/>
          </a:xfrm>
          <a:prstGeom prst="rect">
            <a:avLst/>
          </a:prstGeom>
          <a:noFill/>
          <a:ln w="9525">
            <a:noFill/>
            <a:miter lim="800000"/>
            <a:headEnd/>
            <a:tailEnd/>
          </a:ln>
        </p:spPr>
        <p:txBody>
          <a:bodyPr wrap="none">
            <a:spAutoFit/>
          </a:bodyPr>
          <a:lstStyle/>
          <a:p>
            <a:r>
              <a:rPr lang="en-US" sz="1600" b="1">
                <a:solidFill>
                  <a:schemeClr val="bg1"/>
                </a:solidFill>
              </a:rPr>
              <a:t>1940</a:t>
            </a:r>
          </a:p>
        </p:txBody>
      </p:sp>
      <p:sp>
        <p:nvSpPr>
          <p:cNvPr id="8213" name="TextBox 25"/>
          <p:cNvSpPr txBox="1">
            <a:spLocks noChangeArrowheads="1"/>
          </p:cNvSpPr>
          <p:nvPr/>
        </p:nvSpPr>
        <p:spPr bwMode="auto">
          <a:xfrm>
            <a:off x="3856038" y="3733800"/>
            <a:ext cx="639762" cy="338138"/>
          </a:xfrm>
          <a:prstGeom prst="rect">
            <a:avLst/>
          </a:prstGeom>
          <a:noFill/>
          <a:ln w="9525">
            <a:noFill/>
            <a:miter lim="800000"/>
            <a:headEnd/>
            <a:tailEnd/>
          </a:ln>
        </p:spPr>
        <p:txBody>
          <a:bodyPr wrap="none">
            <a:spAutoFit/>
          </a:bodyPr>
          <a:lstStyle/>
          <a:p>
            <a:r>
              <a:rPr lang="en-US" sz="1600" b="1">
                <a:solidFill>
                  <a:schemeClr val="bg1"/>
                </a:solidFill>
              </a:rPr>
              <a:t>1950</a:t>
            </a:r>
          </a:p>
        </p:txBody>
      </p:sp>
      <p:sp>
        <p:nvSpPr>
          <p:cNvPr id="8214" name="TextBox 27"/>
          <p:cNvSpPr txBox="1">
            <a:spLocks noChangeArrowheads="1"/>
          </p:cNvSpPr>
          <p:nvPr/>
        </p:nvSpPr>
        <p:spPr bwMode="auto">
          <a:xfrm>
            <a:off x="5334000" y="3733800"/>
            <a:ext cx="639763" cy="338138"/>
          </a:xfrm>
          <a:prstGeom prst="rect">
            <a:avLst/>
          </a:prstGeom>
          <a:noFill/>
          <a:ln w="9525">
            <a:noFill/>
            <a:miter lim="800000"/>
            <a:headEnd/>
            <a:tailEnd/>
          </a:ln>
        </p:spPr>
        <p:txBody>
          <a:bodyPr wrap="none">
            <a:spAutoFit/>
          </a:bodyPr>
          <a:lstStyle/>
          <a:p>
            <a:r>
              <a:rPr lang="en-US" sz="1600" b="1">
                <a:solidFill>
                  <a:schemeClr val="bg1"/>
                </a:solidFill>
              </a:rPr>
              <a:t>1970</a:t>
            </a:r>
          </a:p>
        </p:txBody>
      </p:sp>
      <p:sp>
        <p:nvSpPr>
          <p:cNvPr id="8215" name="TextBox 30"/>
          <p:cNvSpPr txBox="1">
            <a:spLocks noChangeArrowheads="1"/>
          </p:cNvSpPr>
          <p:nvPr/>
        </p:nvSpPr>
        <p:spPr bwMode="auto">
          <a:xfrm>
            <a:off x="6827838" y="3733800"/>
            <a:ext cx="639762" cy="338138"/>
          </a:xfrm>
          <a:prstGeom prst="rect">
            <a:avLst/>
          </a:prstGeom>
          <a:noFill/>
          <a:ln w="9525">
            <a:noFill/>
            <a:miter lim="800000"/>
            <a:headEnd/>
            <a:tailEnd/>
          </a:ln>
        </p:spPr>
        <p:txBody>
          <a:bodyPr wrap="none">
            <a:spAutoFit/>
          </a:bodyPr>
          <a:lstStyle/>
          <a:p>
            <a:r>
              <a:rPr lang="en-US" sz="1600" b="1">
                <a:solidFill>
                  <a:schemeClr val="bg1"/>
                </a:solidFill>
              </a:rPr>
              <a:t>1990</a:t>
            </a:r>
          </a:p>
        </p:txBody>
      </p:sp>
      <p:sp>
        <p:nvSpPr>
          <p:cNvPr id="8216" name="TextBox 32"/>
          <p:cNvSpPr txBox="1">
            <a:spLocks noChangeArrowheads="1"/>
          </p:cNvSpPr>
          <p:nvPr/>
        </p:nvSpPr>
        <p:spPr bwMode="auto">
          <a:xfrm>
            <a:off x="8351838" y="3733800"/>
            <a:ext cx="628650" cy="338138"/>
          </a:xfrm>
          <a:prstGeom prst="rect">
            <a:avLst/>
          </a:prstGeom>
          <a:noFill/>
          <a:ln w="9525">
            <a:noFill/>
            <a:miter lim="800000"/>
            <a:headEnd/>
            <a:tailEnd/>
          </a:ln>
        </p:spPr>
        <p:txBody>
          <a:bodyPr wrap="none">
            <a:spAutoFit/>
          </a:bodyPr>
          <a:lstStyle/>
          <a:p>
            <a:r>
              <a:rPr lang="en-US" sz="1600" b="1">
                <a:solidFill>
                  <a:schemeClr val="bg1"/>
                </a:solidFill>
              </a:rPr>
              <a:t>2011</a:t>
            </a:r>
          </a:p>
        </p:txBody>
      </p:sp>
      <p:cxnSp>
        <p:nvCxnSpPr>
          <p:cNvPr id="37" name="Straight Connector 36"/>
          <p:cNvCxnSpPr/>
          <p:nvPr/>
        </p:nvCxnSpPr>
        <p:spPr>
          <a:xfrm rot="5400000" flipH="1" flipV="1">
            <a:off x="-419100" y="3086100"/>
            <a:ext cx="16002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218" name="TextBox 42"/>
          <p:cNvSpPr txBox="1">
            <a:spLocks noChangeArrowheads="1"/>
          </p:cNvSpPr>
          <p:nvPr/>
        </p:nvSpPr>
        <p:spPr bwMode="auto">
          <a:xfrm>
            <a:off x="0" y="1371600"/>
            <a:ext cx="1098550" cy="954088"/>
          </a:xfrm>
          <a:prstGeom prst="rect">
            <a:avLst/>
          </a:prstGeom>
          <a:noFill/>
          <a:ln w="9525">
            <a:noFill/>
            <a:miter lim="800000"/>
            <a:headEnd/>
            <a:tailEnd/>
          </a:ln>
        </p:spPr>
        <p:txBody>
          <a:bodyPr wrap="none">
            <a:spAutoFit/>
          </a:bodyPr>
          <a:lstStyle/>
          <a:p>
            <a:pPr algn="ctr"/>
            <a:r>
              <a:rPr lang="en-US" sz="1400" b="1"/>
              <a:t>China</a:t>
            </a:r>
          </a:p>
          <a:p>
            <a:pPr algn="ctr"/>
            <a:r>
              <a:rPr lang="en-US" sz="1400" b="1"/>
              <a:t>Relief</a:t>
            </a:r>
          </a:p>
          <a:p>
            <a:pPr algn="ctr"/>
            <a:r>
              <a:rPr lang="en-US" sz="1400" b="1"/>
              <a:t>Expedition</a:t>
            </a:r>
          </a:p>
          <a:p>
            <a:pPr algn="ctr"/>
            <a:r>
              <a:rPr lang="en-US" sz="1400" b="1"/>
              <a:t>1900-1901</a:t>
            </a:r>
          </a:p>
        </p:txBody>
      </p:sp>
      <p:cxnSp>
        <p:nvCxnSpPr>
          <p:cNvPr id="45" name="Straight Connector 44"/>
          <p:cNvCxnSpPr/>
          <p:nvPr/>
        </p:nvCxnSpPr>
        <p:spPr>
          <a:xfrm rot="5400000" flipH="1" flipV="1">
            <a:off x="76200" y="3276600"/>
            <a:ext cx="914400" cy="3048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220" name="TextBox 45"/>
          <p:cNvSpPr txBox="1">
            <a:spLocks noChangeArrowheads="1"/>
          </p:cNvSpPr>
          <p:nvPr/>
        </p:nvSpPr>
        <p:spPr bwMode="auto">
          <a:xfrm>
            <a:off x="303213" y="2524125"/>
            <a:ext cx="1038225" cy="523875"/>
          </a:xfrm>
          <a:prstGeom prst="rect">
            <a:avLst/>
          </a:prstGeom>
          <a:noFill/>
          <a:ln w="9525">
            <a:noFill/>
            <a:miter lim="800000"/>
            <a:headEnd/>
            <a:tailEnd/>
          </a:ln>
        </p:spPr>
        <p:txBody>
          <a:bodyPr wrap="none">
            <a:spAutoFit/>
          </a:bodyPr>
          <a:lstStyle/>
          <a:p>
            <a:pPr algn="ctr"/>
            <a:r>
              <a:rPr lang="en-US" sz="1400" b="1"/>
              <a:t>Cuba</a:t>
            </a:r>
          </a:p>
          <a:p>
            <a:pPr algn="ctr"/>
            <a:r>
              <a:rPr lang="en-US" sz="1400" b="1"/>
              <a:t>1899-1902</a:t>
            </a:r>
          </a:p>
        </p:txBody>
      </p:sp>
      <p:cxnSp>
        <p:nvCxnSpPr>
          <p:cNvPr id="48" name="Straight Connector 47"/>
          <p:cNvCxnSpPr/>
          <p:nvPr/>
        </p:nvCxnSpPr>
        <p:spPr>
          <a:xfrm flipV="1">
            <a:off x="381000" y="3200400"/>
            <a:ext cx="1143000" cy="6858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p:nvCxnSpPr>
        <p:spPr>
          <a:xfrm rot="5400000" flipH="1" flipV="1">
            <a:off x="1143000" y="2819400"/>
            <a:ext cx="762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223" name="TextBox 50"/>
          <p:cNvSpPr txBox="1">
            <a:spLocks noChangeArrowheads="1"/>
          </p:cNvSpPr>
          <p:nvPr/>
        </p:nvSpPr>
        <p:spPr bwMode="auto">
          <a:xfrm>
            <a:off x="938213" y="1990725"/>
            <a:ext cx="1139825" cy="523875"/>
          </a:xfrm>
          <a:prstGeom prst="rect">
            <a:avLst/>
          </a:prstGeom>
          <a:noFill/>
          <a:ln w="9525">
            <a:noFill/>
            <a:miter lim="800000"/>
            <a:headEnd/>
            <a:tailEnd/>
          </a:ln>
        </p:spPr>
        <p:txBody>
          <a:bodyPr wrap="none">
            <a:spAutoFit/>
          </a:bodyPr>
          <a:lstStyle/>
          <a:p>
            <a:pPr algn="ctr"/>
            <a:r>
              <a:rPr lang="en-US" sz="1400" b="1"/>
              <a:t>Philippines</a:t>
            </a:r>
          </a:p>
          <a:p>
            <a:pPr algn="ctr"/>
            <a:r>
              <a:rPr lang="en-US" sz="1400" b="1"/>
              <a:t>1899-1913</a:t>
            </a:r>
          </a:p>
        </p:txBody>
      </p:sp>
      <p:cxnSp>
        <p:nvCxnSpPr>
          <p:cNvPr id="53" name="Straight Connector 52"/>
          <p:cNvCxnSpPr/>
          <p:nvPr/>
        </p:nvCxnSpPr>
        <p:spPr>
          <a:xfrm rot="5400000">
            <a:off x="723900" y="4305300"/>
            <a:ext cx="1066800" cy="2286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225" name="TextBox 55"/>
          <p:cNvSpPr txBox="1">
            <a:spLocks noChangeArrowheads="1"/>
          </p:cNvSpPr>
          <p:nvPr/>
        </p:nvSpPr>
        <p:spPr bwMode="auto">
          <a:xfrm>
            <a:off x="731838" y="4876800"/>
            <a:ext cx="790575" cy="523875"/>
          </a:xfrm>
          <a:prstGeom prst="rect">
            <a:avLst/>
          </a:prstGeom>
          <a:noFill/>
          <a:ln w="9525">
            <a:noFill/>
            <a:miter lim="800000"/>
            <a:headEnd/>
            <a:tailEnd/>
          </a:ln>
        </p:spPr>
        <p:txBody>
          <a:bodyPr wrap="none">
            <a:spAutoFit/>
          </a:bodyPr>
          <a:lstStyle/>
          <a:p>
            <a:pPr algn="ctr"/>
            <a:r>
              <a:rPr lang="en-US" sz="1400" b="1"/>
              <a:t>Mexico</a:t>
            </a:r>
          </a:p>
          <a:p>
            <a:pPr algn="ctr"/>
            <a:r>
              <a:rPr lang="en-US" sz="1400" b="1"/>
              <a:t>1914</a:t>
            </a:r>
          </a:p>
        </p:txBody>
      </p:sp>
      <p:cxnSp>
        <p:nvCxnSpPr>
          <p:cNvPr id="57" name="Straight Connector 56"/>
          <p:cNvCxnSpPr/>
          <p:nvPr/>
        </p:nvCxnSpPr>
        <p:spPr>
          <a:xfrm rot="16200000" flipH="1">
            <a:off x="419100" y="4838700"/>
            <a:ext cx="1981200" cy="762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227" name="TextBox 60"/>
          <p:cNvSpPr txBox="1">
            <a:spLocks noChangeArrowheads="1"/>
          </p:cNvSpPr>
          <p:nvPr/>
        </p:nvSpPr>
        <p:spPr bwMode="auto">
          <a:xfrm>
            <a:off x="942975" y="5800725"/>
            <a:ext cx="1038225" cy="523875"/>
          </a:xfrm>
          <a:prstGeom prst="rect">
            <a:avLst/>
          </a:prstGeom>
          <a:noFill/>
          <a:ln w="9525">
            <a:noFill/>
            <a:miter lim="800000"/>
            <a:headEnd/>
            <a:tailEnd/>
          </a:ln>
        </p:spPr>
        <p:txBody>
          <a:bodyPr wrap="none">
            <a:spAutoFit/>
          </a:bodyPr>
          <a:lstStyle/>
          <a:p>
            <a:pPr algn="ctr"/>
            <a:r>
              <a:rPr lang="en-US" sz="1400" b="1"/>
              <a:t>Haiti</a:t>
            </a:r>
          </a:p>
          <a:p>
            <a:pPr algn="ctr"/>
            <a:r>
              <a:rPr lang="en-US" sz="1400" b="1"/>
              <a:t>1915-1934</a:t>
            </a:r>
          </a:p>
        </p:txBody>
      </p:sp>
      <p:cxnSp>
        <p:nvCxnSpPr>
          <p:cNvPr id="63" name="Straight Connector 62"/>
          <p:cNvCxnSpPr/>
          <p:nvPr/>
        </p:nvCxnSpPr>
        <p:spPr>
          <a:xfrm rot="16200000" flipH="1">
            <a:off x="1143000" y="4191000"/>
            <a:ext cx="914400" cy="3048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229" name="TextBox 17"/>
          <p:cNvSpPr txBox="1">
            <a:spLocks noChangeArrowheads="1"/>
          </p:cNvSpPr>
          <p:nvPr/>
        </p:nvSpPr>
        <p:spPr bwMode="auto">
          <a:xfrm>
            <a:off x="76200" y="3733800"/>
            <a:ext cx="639763" cy="338138"/>
          </a:xfrm>
          <a:prstGeom prst="rect">
            <a:avLst/>
          </a:prstGeom>
          <a:noFill/>
          <a:ln w="9525">
            <a:noFill/>
            <a:miter lim="800000"/>
            <a:headEnd/>
            <a:tailEnd/>
          </a:ln>
        </p:spPr>
        <p:txBody>
          <a:bodyPr wrap="none">
            <a:spAutoFit/>
          </a:bodyPr>
          <a:lstStyle/>
          <a:p>
            <a:r>
              <a:rPr lang="en-US" sz="1600" b="1">
                <a:solidFill>
                  <a:schemeClr val="bg1"/>
                </a:solidFill>
              </a:rPr>
              <a:t>1900</a:t>
            </a:r>
          </a:p>
        </p:txBody>
      </p:sp>
      <p:sp>
        <p:nvSpPr>
          <p:cNvPr id="8230" name="TextBox 21"/>
          <p:cNvSpPr txBox="1">
            <a:spLocks noChangeArrowheads="1"/>
          </p:cNvSpPr>
          <p:nvPr/>
        </p:nvSpPr>
        <p:spPr bwMode="auto">
          <a:xfrm>
            <a:off x="808038" y="3733800"/>
            <a:ext cx="639762" cy="338138"/>
          </a:xfrm>
          <a:prstGeom prst="rect">
            <a:avLst/>
          </a:prstGeom>
          <a:noFill/>
          <a:ln w="9525">
            <a:noFill/>
            <a:miter lim="800000"/>
            <a:headEnd/>
            <a:tailEnd/>
          </a:ln>
        </p:spPr>
        <p:txBody>
          <a:bodyPr wrap="none">
            <a:spAutoFit/>
          </a:bodyPr>
          <a:lstStyle/>
          <a:p>
            <a:r>
              <a:rPr lang="en-US" sz="1600" b="1">
                <a:solidFill>
                  <a:schemeClr val="bg1"/>
                </a:solidFill>
              </a:rPr>
              <a:t>1910</a:t>
            </a:r>
          </a:p>
        </p:txBody>
      </p:sp>
      <p:cxnSp>
        <p:nvCxnSpPr>
          <p:cNvPr id="66" name="Straight Connector 65"/>
          <p:cNvCxnSpPr/>
          <p:nvPr/>
        </p:nvCxnSpPr>
        <p:spPr>
          <a:xfrm>
            <a:off x="1752600" y="4800600"/>
            <a:ext cx="3048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8" name="Straight Connector 67"/>
          <p:cNvCxnSpPr/>
          <p:nvPr/>
        </p:nvCxnSpPr>
        <p:spPr>
          <a:xfrm rot="16200000" flipV="1">
            <a:off x="1562100" y="4991100"/>
            <a:ext cx="457200" cy="762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233" name="TextBox 70"/>
          <p:cNvSpPr txBox="1">
            <a:spLocks noChangeArrowheads="1"/>
          </p:cNvSpPr>
          <p:nvPr/>
        </p:nvSpPr>
        <p:spPr bwMode="auto">
          <a:xfrm>
            <a:off x="1398588" y="5191125"/>
            <a:ext cx="1039812" cy="739775"/>
          </a:xfrm>
          <a:prstGeom prst="rect">
            <a:avLst/>
          </a:prstGeom>
          <a:noFill/>
          <a:ln w="9525">
            <a:noFill/>
            <a:miter lim="800000"/>
            <a:headEnd/>
            <a:tailEnd/>
          </a:ln>
        </p:spPr>
        <p:txBody>
          <a:bodyPr wrap="none">
            <a:spAutoFit/>
          </a:bodyPr>
          <a:lstStyle/>
          <a:p>
            <a:pPr algn="ctr"/>
            <a:r>
              <a:rPr lang="en-US" sz="1400" b="1"/>
              <a:t>WWI</a:t>
            </a:r>
          </a:p>
          <a:p>
            <a:pPr algn="ctr"/>
            <a:r>
              <a:rPr lang="en-US" sz="1400" b="1"/>
              <a:t>1917-1918</a:t>
            </a:r>
          </a:p>
          <a:p>
            <a:pPr algn="ctr"/>
            <a:endParaRPr lang="en-US" sz="1400" b="1"/>
          </a:p>
        </p:txBody>
      </p:sp>
      <p:sp>
        <p:nvSpPr>
          <p:cNvPr id="8234" name="TextBox 72"/>
          <p:cNvSpPr txBox="1">
            <a:spLocks noChangeArrowheads="1"/>
          </p:cNvSpPr>
          <p:nvPr/>
        </p:nvSpPr>
        <p:spPr bwMode="auto">
          <a:xfrm>
            <a:off x="1828800" y="4572000"/>
            <a:ext cx="1039813" cy="523875"/>
          </a:xfrm>
          <a:prstGeom prst="rect">
            <a:avLst/>
          </a:prstGeom>
          <a:noFill/>
          <a:ln w="9525">
            <a:noFill/>
            <a:miter lim="800000"/>
            <a:headEnd/>
            <a:tailEnd/>
          </a:ln>
        </p:spPr>
        <p:txBody>
          <a:bodyPr wrap="none">
            <a:spAutoFit/>
          </a:bodyPr>
          <a:lstStyle/>
          <a:p>
            <a:pPr algn="ctr"/>
            <a:r>
              <a:rPr lang="en-US" sz="1400" b="1"/>
              <a:t>Russia</a:t>
            </a:r>
          </a:p>
          <a:p>
            <a:pPr algn="ctr"/>
            <a:r>
              <a:rPr lang="en-US" sz="1400" b="1"/>
              <a:t>1918-1920</a:t>
            </a:r>
          </a:p>
        </p:txBody>
      </p:sp>
      <p:cxnSp>
        <p:nvCxnSpPr>
          <p:cNvPr id="75" name="Straight Connector 74"/>
          <p:cNvCxnSpPr/>
          <p:nvPr/>
        </p:nvCxnSpPr>
        <p:spPr>
          <a:xfrm rot="5400000" flipH="1" flipV="1">
            <a:off x="1257300" y="3162300"/>
            <a:ext cx="914400" cy="5334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236" name="TextBox 77"/>
          <p:cNvSpPr txBox="1">
            <a:spLocks noChangeArrowheads="1"/>
          </p:cNvSpPr>
          <p:nvPr/>
        </p:nvSpPr>
        <p:spPr bwMode="auto">
          <a:xfrm>
            <a:off x="1828800" y="2386013"/>
            <a:ext cx="1138238" cy="738187"/>
          </a:xfrm>
          <a:prstGeom prst="rect">
            <a:avLst/>
          </a:prstGeom>
          <a:noFill/>
          <a:ln w="9525">
            <a:noFill/>
            <a:miter lim="800000"/>
            <a:headEnd/>
            <a:tailEnd/>
          </a:ln>
        </p:spPr>
        <p:txBody>
          <a:bodyPr wrap="none">
            <a:spAutoFit/>
          </a:bodyPr>
          <a:lstStyle/>
          <a:p>
            <a:pPr algn="ctr"/>
            <a:r>
              <a:rPr lang="en-US" sz="1400" b="1"/>
              <a:t>Dominican</a:t>
            </a:r>
          </a:p>
          <a:p>
            <a:pPr algn="ctr"/>
            <a:r>
              <a:rPr lang="en-US" sz="1400" b="1"/>
              <a:t>Republic</a:t>
            </a:r>
          </a:p>
          <a:p>
            <a:pPr algn="ctr"/>
            <a:r>
              <a:rPr lang="en-US" sz="1400" b="1"/>
              <a:t>1916-1924</a:t>
            </a:r>
          </a:p>
        </p:txBody>
      </p:sp>
      <p:cxnSp>
        <p:nvCxnSpPr>
          <p:cNvPr id="79" name="Straight Connector 78"/>
          <p:cNvCxnSpPr/>
          <p:nvPr/>
        </p:nvCxnSpPr>
        <p:spPr>
          <a:xfrm rot="5400000" flipH="1" flipV="1">
            <a:off x="1905000" y="3657600"/>
            <a:ext cx="4572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1" name="Straight Connector 80"/>
          <p:cNvCxnSpPr/>
          <p:nvPr/>
        </p:nvCxnSpPr>
        <p:spPr>
          <a:xfrm rot="10800000" flipV="1">
            <a:off x="2133600" y="3352800"/>
            <a:ext cx="228600" cy="762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239" name="TextBox 83"/>
          <p:cNvSpPr txBox="1">
            <a:spLocks noChangeArrowheads="1"/>
          </p:cNvSpPr>
          <p:nvPr/>
        </p:nvSpPr>
        <p:spPr bwMode="auto">
          <a:xfrm>
            <a:off x="2286000" y="3124200"/>
            <a:ext cx="1050925" cy="523875"/>
          </a:xfrm>
          <a:prstGeom prst="rect">
            <a:avLst/>
          </a:prstGeom>
          <a:noFill/>
          <a:ln w="9525">
            <a:noFill/>
            <a:miter lim="800000"/>
            <a:headEnd/>
            <a:tailEnd/>
          </a:ln>
        </p:spPr>
        <p:txBody>
          <a:bodyPr wrap="none">
            <a:spAutoFit/>
          </a:bodyPr>
          <a:lstStyle/>
          <a:p>
            <a:pPr algn="ctr"/>
            <a:r>
              <a:rPr lang="en-US" sz="1400" b="1"/>
              <a:t>Nicaragua</a:t>
            </a:r>
          </a:p>
          <a:p>
            <a:pPr algn="ctr"/>
            <a:r>
              <a:rPr lang="en-US" sz="1400" b="1"/>
              <a:t>1927-1933</a:t>
            </a:r>
          </a:p>
        </p:txBody>
      </p:sp>
      <p:cxnSp>
        <p:nvCxnSpPr>
          <p:cNvPr id="87" name="Straight Connector 86"/>
          <p:cNvCxnSpPr/>
          <p:nvPr/>
        </p:nvCxnSpPr>
        <p:spPr>
          <a:xfrm rot="5400000" flipH="1" flipV="1">
            <a:off x="2552700" y="2628900"/>
            <a:ext cx="2514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9" name="Straight Connector 88"/>
          <p:cNvCxnSpPr/>
          <p:nvPr/>
        </p:nvCxnSpPr>
        <p:spPr>
          <a:xfrm rot="10800000" flipV="1">
            <a:off x="3810000" y="1295400"/>
            <a:ext cx="228600" cy="762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0" name="Straight Connector 89"/>
          <p:cNvCxnSpPr/>
          <p:nvPr/>
        </p:nvCxnSpPr>
        <p:spPr>
          <a:xfrm rot="10800000" flipV="1">
            <a:off x="3810000" y="1828800"/>
            <a:ext cx="228600" cy="762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243" name="TextBox 90"/>
          <p:cNvSpPr txBox="1">
            <a:spLocks noChangeArrowheads="1"/>
          </p:cNvSpPr>
          <p:nvPr/>
        </p:nvSpPr>
        <p:spPr bwMode="auto">
          <a:xfrm>
            <a:off x="3841750" y="1090613"/>
            <a:ext cx="841375" cy="738187"/>
          </a:xfrm>
          <a:prstGeom prst="rect">
            <a:avLst/>
          </a:prstGeom>
          <a:noFill/>
          <a:ln w="9525">
            <a:noFill/>
            <a:miter lim="800000"/>
            <a:headEnd/>
            <a:tailEnd/>
          </a:ln>
        </p:spPr>
        <p:txBody>
          <a:bodyPr wrap="none">
            <a:spAutoFit/>
          </a:bodyPr>
          <a:lstStyle/>
          <a:p>
            <a:pPr algn="ctr"/>
            <a:r>
              <a:rPr lang="en-US" sz="1400" b="1"/>
              <a:t>WWII</a:t>
            </a:r>
          </a:p>
          <a:p>
            <a:pPr algn="ctr"/>
            <a:r>
              <a:rPr lang="en-US" sz="1400" b="1"/>
              <a:t>1941-45</a:t>
            </a:r>
          </a:p>
          <a:p>
            <a:pPr algn="ctr"/>
            <a:endParaRPr lang="en-US" sz="1400" b="1"/>
          </a:p>
        </p:txBody>
      </p:sp>
      <p:sp>
        <p:nvSpPr>
          <p:cNvPr id="8244" name="TextBox 91"/>
          <p:cNvSpPr txBox="1">
            <a:spLocks noChangeArrowheads="1"/>
          </p:cNvSpPr>
          <p:nvPr/>
        </p:nvSpPr>
        <p:spPr bwMode="auto">
          <a:xfrm>
            <a:off x="3924300" y="1600200"/>
            <a:ext cx="962025" cy="738188"/>
          </a:xfrm>
          <a:prstGeom prst="rect">
            <a:avLst/>
          </a:prstGeom>
          <a:noFill/>
          <a:ln w="9525">
            <a:noFill/>
            <a:miter lim="800000"/>
            <a:headEnd/>
            <a:tailEnd/>
          </a:ln>
        </p:spPr>
        <p:txBody>
          <a:bodyPr wrap="none">
            <a:spAutoFit/>
          </a:bodyPr>
          <a:lstStyle/>
          <a:p>
            <a:pPr algn="ctr"/>
            <a:r>
              <a:rPr lang="en-US" sz="1400" b="1"/>
              <a:t>Germany</a:t>
            </a:r>
          </a:p>
          <a:p>
            <a:pPr algn="ctr"/>
            <a:r>
              <a:rPr lang="en-US" sz="1400" b="1"/>
              <a:t>1945-49</a:t>
            </a:r>
          </a:p>
          <a:p>
            <a:pPr algn="ctr"/>
            <a:endParaRPr lang="en-US" sz="1400" b="1"/>
          </a:p>
        </p:txBody>
      </p:sp>
      <p:sp>
        <p:nvSpPr>
          <p:cNvPr id="8245" name="TextBox 92"/>
          <p:cNvSpPr txBox="1">
            <a:spLocks noChangeArrowheads="1"/>
          </p:cNvSpPr>
          <p:nvPr/>
        </p:nvSpPr>
        <p:spPr bwMode="auto">
          <a:xfrm>
            <a:off x="3779838" y="2081213"/>
            <a:ext cx="1249362" cy="738187"/>
          </a:xfrm>
          <a:prstGeom prst="rect">
            <a:avLst/>
          </a:prstGeom>
          <a:noFill/>
          <a:ln w="9525">
            <a:noFill/>
            <a:miter lim="800000"/>
            <a:headEnd/>
            <a:tailEnd/>
          </a:ln>
        </p:spPr>
        <p:txBody>
          <a:bodyPr wrap="none">
            <a:spAutoFit/>
          </a:bodyPr>
          <a:lstStyle/>
          <a:p>
            <a:pPr algn="ctr"/>
            <a:r>
              <a:rPr lang="en-US" sz="1400" b="1"/>
              <a:t>South Korea</a:t>
            </a:r>
          </a:p>
          <a:p>
            <a:pPr algn="ctr"/>
            <a:r>
              <a:rPr lang="en-US" sz="1400" b="1"/>
              <a:t>1945-50</a:t>
            </a:r>
          </a:p>
          <a:p>
            <a:pPr algn="ctr"/>
            <a:endParaRPr lang="en-US" sz="1400" b="1"/>
          </a:p>
        </p:txBody>
      </p:sp>
      <p:cxnSp>
        <p:nvCxnSpPr>
          <p:cNvPr id="94" name="Straight Connector 93"/>
          <p:cNvCxnSpPr/>
          <p:nvPr/>
        </p:nvCxnSpPr>
        <p:spPr>
          <a:xfrm rot="10800000" flipV="1">
            <a:off x="3810000" y="2362200"/>
            <a:ext cx="228600" cy="762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247" name="TextBox 94"/>
          <p:cNvSpPr txBox="1">
            <a:spLocks noChangeArrowheads="1"/>
          </p:cNvSpPr>
          <p:nvPr/>
        </p:nvSpPr>
        <p:spPr bwMode="auto">
          <a:xfrm>
            <a:off x="3895725" y="2614613"/>
            <a:ext cx="839788" cy="738187"/>
          </a:xfrm>
          <a:prstGeom prst="rect">
            <a:avLst/>
          </a:prstGeom>
          <a:noFill/>
          <a:ln w="9525">
            <a:noFill/>
            <a:miter lim="800000"/>
            <a:headEnd/>
            <a:tailEnd/>
          </a:ln>
        </p:spPr>
        <p:txBody>
          <a:bodyPr wrap="none">
            <a:spAutoFit/>
          </a:bodyPr>
          <a:lstStyle/>
          <a:p>
            <a:pPr algn="ctr"/>
            <a:r>
              <a:rPr lang="en-US" sz="1400" b="1"/>
              <a:t>Japan</a:t>
            </a:r>
          </a:p>
          <a:p>
            <a:pPr algn="ctr"/>
            <a:r>
              <a:rPr lang="en-US" sz="1400" b="1"/>
              <a:t>1945-51</a:t>
            </a:r>
          </a:p>
          <a:p>
            <a:pPr algn="ctr"/>
            <a:endParaRPr lang="en-US" sz="1400" b="1"/>
          </a:p>
        </p:txBody>
      </p:sp>
      <p:cxnSp>
        <p:nvCxnSpPr>
          <p:cNvPr id="96" name="Straight Connector 95"/>
          <p:cNvCxnSpPr/>
          <p:nvPr/>
        </p:nvCxnSpPr>
        <p:spPr>
          <a:xfrm rot="10800000" flipV="1">
            <a:off x="3810000" y="3352800"/>
            <a:ext cx="228600" cy="762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7" name="Straight Connector 96"/>
          <p:cNvCxnSpPr/>
          <p:nvPr/>
        </p:nvCxnSpPr>
        <p:spPr>
          <a:xfrm rot="10800000" flipV="1">
            <a:off x="3810000" y="2819400"/>
            <a:ext cx="228600" cy="762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250" name="TextBox 97"/>
          <p:cNvSpPr txBox="1">
            <a:spLocks noChangeArrowheads="1"/>
          </p:cNvSpPr>
          <p:nvPr/>
        </p:nvSpPr>
        <p:spPr bwMode="auto">
          <a:xfrm>
            <a:off x="3895725" y="3071813"/>
            <a:ext cx="839788" cy="738187"/>
          </a:xfrm>
          <a:prstGeom prst="rect">
            <a:avLst/>
          </a:prstGeom>
          <a:noFill/>
          <a:ln w="9525">
            <a:noFill/>
            <a:miter lim="800000"/>
            <a:headEnd/>
            <a:tailEnd/>
          </a:ln>
        </p:spPr>
        <p:txBody>
          <a:bodyPr wrap="none">
            <a:spAutoFit/>
          </a:bodyPr>
          <a:lstStyle/>
          <a:p>
            <a:pPr algn="ctr"/>
            <a:r>
              <a:rPr lang="en-US" sz="1400" b="1"/>
              <a:t>Austria</a:t>
            </a:r>
          </a:p>
          <a:p>
            <a:pPr algn="ctr"/>
            <a:r>
              <a:rPr lang="en-US" sz="1400" b="1"/>
              <a:t>1945-55</a:t>
            </a:r>
          </a:p>
          <a:p>
            <a:pPr algn="ctr"/>
            <a:endParaRPr lang="en-US" sz="1400" b="1"/>
          </a:p>
        </p:txBody>
      </p:sp>
      <p:cxnSp>
        <p:nvCxnSpPr>
          <p:cNvPr id="105" name="Straight Connector 104"/>
          <p:cNvCxnSpPr/>
          <p:nvPr/>
        </p:nvCxnSpPr>
        <p:spPr>
          <a:xfrm rot="5400000" flipH="1" flipV="1">
            <a:off x="4305300" y="2552700"/>
            <a:ext cx="1981200" cy="6858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252" name="TextBox 101"/>
          <p:cNvSpPr txBox="1">
            <a:spLocks noChangeArrowheads="1"/>
          </p:cNvSpPr>
          <p:nvPr/>
        </p:nvSpPr>
        <p:spPr bwMode="auto">
          <a:xfrm>
            <a:off x="3884613" y="4419600"/>
            <a:ext cx="839787" cy="954088"/>
          </a:xfrm>
          <a:prstGeom prst="rect">
            <a:avLst/>
          </a:prstGeom>
          <a:noFill/>
          <a:ln w="9525">
            <a:noFill/>
            <a:miter lim="800000"/>
            <a:headEnd/>
            <a:tailEnd/>
          </a:ln>
        </p:spPr>
        <p:txBody>
          <a:bodyPr wrap="none">
            <a:spAutoFit/>
          </a:bodyPr>
          <a:lstStyle/>
          <a:p>
            <a:pPr algn="ctr"/>
            <a:r>
              <a:rPr lang="en-US" sz="1400" b="1"/>
              <a:t>Korean</a:t>
            </a:r>
          </a:p>
          <a:p>
            <a:pPr algn="ctr"/>
            <a:r>
              <a:rPr lang="en-US" sz="1400" b="1"/>
              <a:t>War</a:t>
            </a:r>
          </a:p>
          <a:p>
            <a:pPr algn="ctr"/>
            <a:r>
              <a:rPr lang="en-US" sz="1400" b="1"/>
              <a:t>1950-53</a:t>
            </a:r>
          </a:p>
          <a:p>
            <a:pPr algn="ctr"/>
            <a:endParaRPr lang="en-US" sz="1400" b="1"/>
          </a:p>
        </p:txBody>
      </p:sp>
      <p:cxnSp>
        <p:nvCxnSpPr>
          <p:cNvPr id="104" name="Straight Connector 103"/>
          <p:cNvCxnSpPr/>
          <p:nvPr/>
        </p:nvCxnSpPr>
        <p:spPr>
          <a:xfrm rot="5400000" flipH="1" flipV="1">
            <a:off x="3848100" y="4686300"/>
            <a:ext cx="16002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254" name="TextBox 105"/>
          <p:cNvSpPr txBox="1">
            <a:spLocks noChangeArrowheads="1"/>
          </p:cNvSpPr>
          <p:nvPr/>
        </p:nvSpPr>
        <p:spPr bwMode="auto">
          <a:xfrm>
            <a:off x="4252913" y="5410200"/>
            <a:ext cx="928687" cy="738188"/>
          </a:xfrm>
          <a:prstGeom prst="rect">
            <a:avLst/>
          </a:prstGeom>
          <a:noFill/>
          <a:ln w="9525">
            <a:noFill/>
            <a:miter lim="800000"/>
            <a:headEnd/>
            <a:tailEnd/>
          </a:ln>
        </p:spPr>
        <p:txBody>
          <a:bodyPr wrap="none">
            <a:spAutoFit/>
          </a:bodyPr>
          <a:lstStyle/>
          <a:p>
            <a:pPr algn="ctr"/>
            <a:r>
              <a:rPr lang="en-US" sz="1400" b="1"/>
              <a:t>Lebanon</a:t>
            </a:r>
          </a:p>
          <a:p>
            <a:pPr algn="ctr"/>
            <a:r>
              <a:rPr lang="en-US" sz="1400" b="1"/>
              <a:t>1958</a:t>
            </a:r>
          </a:p>
          <a:p>
            <a:pPr algn="ctr"/>
            <a:endParaRPr lang="en-US" sz="1400" b="1"/>
          </a:p>
        </p:txBody>
      </p:sp>
      <p:cxnSp>
        <p:nvCxnSpPr>
          <p:cNvPr id="108" name="Straight Connector 107"/>
          <p:cNvCxnSpPr/>
          <p:nvPr/>
        </p:nvCxnSpPr>
        <p:spPr>
          <a:xfrm rot="10800000" flipV="1">
            <a:off x="5638800" y="1828800"/>
            <a:ext cx="228600" cy="762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256" name="TextBox 26"/>
          <p:cNvSpPr txBox="1">
            <a:spLocks noChangeArrowheads="1"/>
          </p:cNvSpPr>
          <p:nvPr/>
        </p:nvSpPr>
        <p:spPr bwMode="auto">
          <a:xfrm>
            <a:off x="4572000" y="3733800"/>
            <a:ext cx="639763" cy="338138"/>
          </a:xfrm>
          <a:prstGeom prst="rect">
            <a:avLst/>
          </a:prstGeom>
          <a:noFill/>
          <a:ln w="9525">
            <a:noFill/>
            <a:miter lim="800000"/>
            <a:headEnd/>
            <a:tailEnd/>
          </a:ln>
        </p:spPr>
        <p:txBody>
          <a:bodyPr wrap="none">
            <a:spAutoFit/>
          </a:bodyPr>
          <a:lstStyle/>
          <a:p>
            <a:r>
              <a:rPr lang="en-US" sz="1600" b="1">
                <a:solidFill>
                  <a:schemeClr val="bg1"/>
                </a:solidFill>
              </a:rPr>
              <a:t>1960</a:t>
            </a:r>
          </a:p>
        </p:txBody>
      </p:sp>
      <p:sp>
        <p:nvSpPr>
          <p:cNvPr id="8257" name="TextBox 108"/>
          <p:cNvSpPr txBox="1">
            <a:spLocks noChangeArrowheads="1"/>
          </p:cNvSpPr>
          <p:nvPr/>
        </p:nvSpPr>
        <p:spPr bwMode="auto">
          <a:xfrm>
            <a:off x="5562600" y="1533525"/>
            <a:ext cx="1362075" cy="523875"/>
          </a:xfrm>
          <a:prstGeom prst="rect">
            <a:avLst/>
          </a:prstGeom>
          <a:noFill/>
          <a:ln w="9525">
            <a:noFill/>
            <a:miter lim="800000"/>
            <a:headEnd/>
            <a:tailEnd/>
          </a:ln>
        </p:spPr>
        <p:txBody>
          <a:bodyPr wrap="none">
            <a:spAutoFit/>
          </a:bodyPr>
          <a:lstStyle/>
          <a:p>
            <a:pPr algn="ctr"/>
            <a:r>
              <a:rPr lang="en-US" sz="1400" b="1"/>
              <a:t>Latin America</a:t>
            </a:r>
          </a:p>
          <a:p>
            <a:pPr algn="ctr"/>
            <a:r>
              <a:rPr lang="en-US" sz="1400" b="1"/>
              <a:t>1960-89</a:t>
            </a:r>
          </a:p>
        </p:txBody>
      </p:sp>
      <p:cxnSp>
        <p:nvCxnSpPr>
          <p:cNvPr id="110" name="Straight Connector 109"/>
          <p:cNvCxnSpPr/>
          <p:nvPr/>
        </p:nvCxnSpPr>
        <p:spPr>
          <a:xfrm rot="10800000" flipV="1">
            <a:off x="5181600" y="3200400"/>
            <a:ext cx="228600" cy="762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1" name="Straight Connector 110"/>
          <p:cNvCxnSpPr/>
          <p:nvPr/>
        </p:nvCxnSpPr>
        <p:spPr>
          <a:xfrm rot="10800000" flipV="1">
            <a:off x="5410200" y="2514600"/>
            <a:ext cx="228600" cy="762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260" name="TextBox 111"/>
          <p:cNvSpPr txBox="1">
            <a:spLocks noChangeArrowheads="1"/>
          </p:cNvSpPr>
          <p:nvPr/>
        </p:nvSpPr>
        <p:spPr bwMode="auto">
          <a:xfrm>
            <a:off x="5562600" y="2295525"/>
            <a:ext cx="879475" cy="523875"/>
          </a:xfrm>
          <a:prstGeom prst="rect">
            <a:avLst/>
          </a:prstGeom>
          <a:noFill/>
          <a:ln w="9525">
            <a:noFill/>
            <a:miter lim="800000"/>
            <a:headEnd/>
            <a:tailEnd/>
          </a:ln>
        </p:spPr>
        <p:txBody>
          <a:bodyPr wrap="none">
            <a:spAutoFit/>
          </a:bodyPr>
          <a:lstStyle/>
          <a:p>
            <a:pPr algn="ctr"/>
            <a:r>
              <a:rPr lang="en-US" sz="1400" b="1"/>
              <a:t>Vietnam</a:t>
            </a:r>
          </a:p>
          <a:p>
            <a:pPr algn="ctr"/>
            <a:r>
              <a:rPr lang="en-US" sz="1400" b="1"/>
              <a:t>1961-74</a:t>
            </a:r>
          </a:p>
        </p:txBody>
      </p:sp>
      <p:sp>
        <p:nvSpPr>
          <p:cNvPr id="8261" name="TextBox 112"/>
          <p:cNvSpPr txBox="1">
            <a:spLocks noChangeArrowheads="1"/>
          </p:cNvSpPr>
          <p:nvPr/>
        </p:nvSpPr>
        <p:spPr bwMode="auto">
          <a:xfrm>
            <a:off x="5257800" y="2843213"/>
            <a:ext cx="1100138" cy="738187"/>
          </a:xfrm>
          <a:prstGeom prst="rect">
            <a:avLst/>
          </a:prstGeom>
          <a:noFill/>
          <a:ln w="9525">
            <a:noFill/>
            <a:miter lim="800000"/>
            <a:headEnd/>
            <a:tailEnd/>
          </a:ln>
        </p:spPr>
        <p:txBody>
          <a:bodyPr wrap="none">
            <a:spAutoFit/>
          </a:bodyPr>
          <a:lstStyle/>
          <a:p>
            <a:pPr algn="ctr"/>
            <a:r>
              <a:rPr lang="en-US" sz="1400" b="1"/>
              <a:t>Dominican</a:t>
            </a:r>
          </a:p>
          <a:p>
            <a:pPr algn="ctr"/>
            <a:r>
              <a:rPr lang="en-US" sz="1400" b="1"/>
              <a:t>Republic</a:t>
            </a:r>
          </a:p>
          <a:p>
            <a:pPr algn="ctr"/>
            <a:r>
              <a:rPr lang="en-US" sz="1400" b="1"/>
              <a:t>1965-66</a:t>
            </a:r>
          </a:p>
        </p:txBody>
      </p:sp>
      <p:cxnSp>
        <p:nvCxnSpPr>
          <p:cNvPr id="114" name="Straight Connector 113"/>
          <p:cNvCxnSpPr/>
          <p:nvPr/>
        </p:nvCxnSpPr>
        <p:spPr>
          <a:xfrm rot="5400000" flipH="1" flipV="1">
            <a:off x="5676900" y="4686300"/>
            <a:ext cx="16002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5" name="Straight Connector 114"/>
          <p:cNvCxnSpPr/>
          <p:nvPr/>
        </p:nvCxnSpPr>
        <p:spPr>
          <a:xfrm>
            <a:off x="6477000" y="4495800"/>
            <a:ext cx="3048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264" name="TextBox 29"/>
          <p:cNvSpPr txBox="1">
            <a:spLocks noChangeArrowheads="1"/>
          </p:cNvSpPr>
          <p:nvPr/>
        </p:nvSpPr>
        <p:spPr bwMode="auto">
          <a:xfrm>
            <a:off x="6096000" y="3733800"/>
            <a:ext cx="639763" cy="338138"/>
          </a:xfrm>
          <a:prstGeom prst="rect">
            <a:avLst/>
          </a:prstGeom>
          <a:noFill/>
          <a:ln w="9525">
            <a:noFill/>
            <a:miter lim="800000"/>
            <a:headEnd/>
            <a:tailEnd/>
          </a:ln>
        </p:spPr>
        <p:txBody>
          <a:bodyPr wrap="none">
            <a:spAutoFit/>
          </a:bodyPr>
          <a:lstStyle/>
          <a:p>
            <a:r>
              <a:rPr lang="en-US" sz="1600" b="1">
                <a:solidFill>
                  <a:schemeClr val="bg1"/>
                </a:solidFill>
              </a:rPr>
              <a:t>1980</a:t>
            </a:r>
          </a:p>
        </p:txBody>
      </p:sp>
      <p:sp>
        <p:nvSpPr>
          <p:cNvPr id="8265" name="TextBox 115"/>
          <p:cNvSpPr txBox="1">
            <a:spLocks noChangeArrowheads="1"/>
          </p:cNvSpPr>
          <p:nvPr/>
        </p:nvSpPr>
        <p:spPr bwMode="auto">
          <a:xfrm>
            <a:off x="6629400" y="4276725"/>
            <a:ext cx="839788" cy="523875"/>
          </a:xfrm>
          <a:prstGeom prst="rect">
            <a:avLst/>
          </a:prstGeom>
          <a:noFill/>
          <a:ln w="9525">
            <a:noFill/>
            <a:miter lim="800000"/>
            <a:headEnd/>
            <a:tailEnd/>
          </a:ln>
        </p:spPr>
        <p:txBody>
          <a:bodyPr wrap="none">
            <a:spAutoFit/>
          </a:bodyPr>
          <a:lstStyle/>
          <a:p>
            <a:pPr algn="ctr"/>
            <a:r>
              <a:rPr lang="en-US" sz="1400" b="1"/>
              <a:t>Beirut</a:t>
            </a:r>
          </a:p>
          <a:p>
            <a:pPr algn="ctr"/>
            <a:r>
              <a:rPr lang="en-US" sz="1400" b="1"/>
              <a:t>1982-84</a:t>
            </a:r>
          </a:p>
        </p:txBody>
      </p:sp>
      <p:cxnSp>
        <p:nvCxnSpPr>
          <p:cNvPr id="117" name="Straight Connector 116"/>
          <p:cNvCxnSpPr/>
          <p:nvPr/>
        </p:nvCxnSpPr>
        <p:spPr>
          <a:xfrm>
            <a:off x="6477000" y="4953000"/>
            <a:ext cx="3048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267" name="TextBox 117"/>
          <p:cNvSpPr txBox="1">
            <a:spLocks noChangeArrowheads="1"/>
          </p:cNvSpPr>
          <p:nvPr/>
        </p:nvSpPr>
        <p:spPr bwMode="auto">
          <a:xfrm>
            <a:off x="6708775" y="4733925"/>
            <a:ext cx="911225" cy="523875"/>
          </a:xfrm>
          <a:prstGeom prst="rect">
            <a:avLst/>
          </a:prstGeom>
          <a:noFill/>
          <a:ln w="9525">
            <a:noFill/>
            <a:miter lim="800000"/>
            <a:headEnd/>
            <a:tailEnd/>
          </a:ln>
        </p:spPr>
        <p:txBody>
          <a:bodyPr wrap="none">
            <a:spAutoFit/>
          </a:bodyPr>
          <a:lstStyle/>
          <a:p>
            <a:pPr algn="ctr"/>
            <a:r>
              <a:rPr lang="en-US" sz="1400" b="1"/>
              <a:t>Grenada</a:t>
            </a:r>
          </a:p>
          <a:p>
            <a:pPr algn="ctr"/>
            <a:r>
              <a:rPr lang="en-US" sz="1400" b="1"/>
              <a:t>1982-84</a:t>
            </a:r>
          </a:p>
        </p:txBody>
      </p:sp>
      <p:cxnSp>
        <p:nvCxnSpPr>
          <p:cNvPr id="119" name="Straight Connector 118"/>
          <p:cNvCxnSpPr/>
          <p:nvPr/>
        </p:nvCxnSpPr>
        <p:spPr>
          <a:xfrm>
            <a:off x="6477000" y="5486400"/>
            <a:ext cx="381000" cy="1524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269" name="TextBox 120"/>
          <p:cNvSpPr txBox="1">
            <a:spLocks noChangeArrowheads="1"/>
          </p:cNvSpPr>
          <p:nvPr/>
        </p:nvSpPr>
        <p:spPr bwMode="auto">
          <a:xfrm>
            <a:off x="6746875" y="5334000"/>
            <a:ext cx="873125" cy="523875"/>
          </a:xfrm>
          <a:prstGeom prst="rect">
            <a:avLst/>
          </a:prstGeom>
          <a:noFill/>
          <a:ln w="9525">
            <a:noFill/>
            <a:miter lim="800000"/>
            <a:headEnd/>
            <a:tailEnd/>
          </a:ln>
        </p:spPr>
        <p:txBody>
          <a:bodyPr wrap="none">
            <a:spAutoFit/>
          </a:bodyPr>
          <a:lstStyle/>
          <a:p>
            <a:pPr algn="ctr"/>
            <a:r>
              <a:rPr lang="en-US" sz="1400" b="1"/>
              <a:t>Panama</a:t>
            </a:r>
          </a:p>
          <a:p>
            <a:pPr algn="ctr"/>
            <a:r>
              <a:rPr lang="en-US" sz="1400" b="1"/>
              <a:t>1989-92</a:t>
            </a:r>
          </a:p>
        </p:txBody>
      </p:sp>
      <p:cxnSp>
        <p:nvCxnSpPr>
          <p:cNvPr id="122" name="Straight Connector 121"/>
          <p:cNvCxnSpPr/>
          <p:nvPr/>
        </p:nvCxnSpPr>
        <p:spPr>
          <a:xfrm rot="5400000" flipH="1" flipV="1">
            <a:off x="7086600" y="4800600"/>
            <a:ext cx="18288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271" name="TextBox 31"/>
          <p:cNvSpPr txBox="1">
            <a:spLocks noChangeArrowheads="1"/>
          </p:cNvSpPr>
          <p:nvPr/>
        </p:nvSpPr>
        <p:spPr bwMode="auto">
          <a:xfrm>
            <a:off x="7589838" y="3733800"/>
            <a:ext cx="639762" cy="338138"/>
          </a:xfrm>
          <a:prstGeom prst="rect">
            <a:avLst/>
          </a:prstGeom>
          <a:noFill/>
          <a:ln w="9525">
            <a:noFill/>
            <a:miter lim="800000"/>
            <a:headEnd/>
            <a:tailEnd/>
          </a:ln>
        </p:spPr>
        <p:txBody>
          <a:bodyPr wrap="none">
            <a:spAutoFit/>
          </a:bodyPr>
          <a:lstStyle/>
          <a:p>
            <a:r>
              <a:rPr lang="en-US" sz="1600" b="1">
                <a:solidFill>
                  <a:schemeClr val="bg1"/>
                </a:solidFill>
              </a:rPr>
              <a:t>2000</a:t>
            </a:r>
          </a:p>
        </p:txBody>
      </p:sp>
      <p:cxnSp>
        <p:nvCxnSpPr>
          <p:cNvPr id="125" name="Straight Connector 124"/>
          <p:cNvCxnSpPr/>
          <p:nvPr/>
        </p:nvCxnSpPr>
        <p:spPr>
          <a:xfrm>
            <a:off x="8001000" y="5029200"/>
            <a:ext cx="228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7" name="Straight Connector 126"/>
          <p:cNvCxnSpPr/>
          <p:nvPr/>
        </p:nvCxnSpPr>
        <p:spPr>
          <a:xfrm rot="16200000" flipH="1">
            <a:off x="8001000" y="4191000"/>
            <a:ext cx="152400" cy="1524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274" name="TextBox 127"/>
          <p:cNvSpPr txBox="1">
            <a:spLocks noChangeArrowheads="1"/>
          </p:cNvSpPr>
          <p:nvPr/>
        </p:nvSpPr>
        <p:spPr bwMode="auto">
          <a:xfrm>
            <a:off x="7921625" y="4267200"/>
            <a:ext cx="1298575" cy="523875"/>
          </a:xfrm>
          <a:prstGeom prst="rect">
            <a:avLst/>
          </a:prstGeom>
          <a:noFill/>
          <a:ln w="9525">
            <a:noFill/>
            <a:miter lim="800000"/>
            <a:headEnd/>
            <a:tailEnd/>
          </a:ln>
        </p:spPr>
        <p:txBody>
          <a:bodyPr wrap="none">
            <a:spAutoFit/>
          </a:bodyPr>
          <a:lstStyle/>
          <a:p>
            <a:pPr algn="ctr"/>
            <a:r>
              <a:rPr lang="en-US" sz="1400" b="1"/>
              <a:t>Afghanistan</a:t>
            </a:r>
          </a:p>
          <a:p>
            <a:pPr algn="ctr"/>
            <a:r>
              <a:rPr lang="en-US" sz="1400" b="1"/>
              <a:t>2001-Present</a:t>
            </a:r>
          </a:p>
        </p:txBody>
      </p:sp>
      <p:cxnSp>
        <p:nvCxnSpPr>
          <p:cNvPr id="129" name="Straight Connector 128"/>
          <p:cNvCxnSpPr/>
          <p:nvPr/>
        </p:nvCxnSpPr>
        <p:spPr>
          <a:xfrm rot="5400000" flipH="1" flipV="1">
            <a:off x="6515100" y="3009900"/>
            <a:ext cx="1752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1" name="Straight Connector 130"/>
          <p:cNvCxnSpPr/>
          <p:nvPr/>
        </p:nvCxnSpPr>
        <p:spPr>
          <a:xfrm rot="5400000" flipH="1" flipV="1">
            <a:off x="7353300" y="1790700"/>
            <a:ext cx="381000" cy="3048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3" name="Straight Connector 132"/>
          <p:cNvCxnSpPr/>
          <p:nvPr/>
        </p:nvCxnSpPr>
        <p:spPr>
          <a:xfrm>
            <a:off x="7391400" y="2209800"/>
            <a:ext cx="3048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4" name="Straight Connector 133"/>
          <p:cNvCxnSpPr/>
          <p:nvPr/>
        </p:nvCxnSpPr>
        <p:spPr>
          <a:xfrm>
            <a:off x="7391400" y="2667000"/>
            <a:ext cx="3048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279" name="TextBox 134"/>
          <p:cNvSpPr txBox="1">
            <a:spLocks noChangeArrowheads="1"/>
          </p:cNvSpPr>
          <p:nvPr/>
        </p:nvSpPr>
        <p:spPr bwMode="auto">
          <a:xfrm>
            <a:off x="7423150" y="1295400"/>
            <a:ext cx="1298575" cy="523875"/>
          </a:xfrm>
          <a:prstGeom prst="rect">
            <a:avLst/>
          </a:prstGeom>
          <a:noFill/>
          <a:ln w="9525">
            <a:noFill/>
            <a:miter lim="800000"/>
            <a:headEnd/>
            <a:tailEnd/>
          </a:ln>
        </p:spPr>
        <p:txBody>
          <a:bodyPr wrap="none">
            <a:spAutoFit/>
          </a:bodyPr>
          <a:lstStyle/>
          <a:p>
            <a:pPr algn="ctr"/>
            <a:r>
              <a:rPr lang="en-US" sz="1400" b="1"/>
              <a:t>Iraq</a:t>
            </a:r>
          </a:p>
          <a:p>
            <a:pPr algn="ctr"/>
            <a:r>
              <a:rPr lang="en-US" sz="1400" b="1"/>
              <a:t>1990-Present</a:t>
            </a:r>
          </a:p>
        </p:txBody>
      </p:sp>
      <p:sp>
        <p:nvSpPr>
          <p:cNvPr id="8280" name="TextBox 135"/>
          <p:cNvSpPr txBox="1">
            <a:spLocks noChangeArrowheads="1"/>
          </p:cNvSpPr>
          <p:nvPr/>
        </p:nvSpPr>
        <p:spPr bwMode="auto">
          <a:xfrm>
            <a:off x="7585075" y="1981200"/>
            <a:ext cx="873125" cy="523875"/>
          </a:xfrm>
          <a:prstGeom prst="rect">
            <a:avLst/>
          </a:prstGeom>
          <a:noFill/>
          <a:ln w="9525">
            <a:noFill/>
            <a:miter lim="800000"/>
            <a:headEnd/>
            <a:tailEnd/>
          </a:ln>
        </p:spPr>
        <p:txBody>
          <a:bodyPr wrap="none">
            <a:spAutoFit/>
          </a:bodyPr>
          <a:lstStyle/>
          <a:p>
            <a:pPr algn="ctr"/>
            <a:r>
              <a:rPr lang="en-US" sz="1400" b="1"/>
              <a:t>Somalia</a:t>
            </a:r>
          </a:p>
          <a:p>
            <a:pPr algn="ctr"/>
            <a:r>
              <a:rPr lang="en-US" sz="1400" b="1"/>
              <a:t>1992-94</a:t>
            </a:r>
          </a:p>
        </p:txBody>
      </p:sp>
      <p:sp>
        <p:nvSpPr>
          <p:cNvPr id="8281" name="TextBox 136"/>
          <p:cNvSpPr txBox="1">
            <a:spLocks noChangeArrowheads="1"/>
          </p:cNvSpPr>
          <p:nvPr/>
        </p:nvSpPr>
        <p:spPr bwMode="auto">
          <a:xfrm>
            <a:off x="7391400" y="2438400"/>
            <a:ext cx="1298575" cy="523875"/>
          </a:xfrm>
          <a:prstGeom prst="rect">
            <a:avLst/>
          </a:prstGeom>
          <a:noFill/>
          <a:ln w="9525">
            <a:noFill/>
            <a:miter lim="800000"/>
            <a:headEnd/>
            <a:tailEnd/>
          </a:ln>
        </p:spPr>
        <p:txBody>
          <a:bodyPr wrap="none">
            <a:spAutoFit/>
          </a:bodyPr>
          <a:lstStyle/>
          <a:p>
            <a:pPr algn="ctr"/>
            <a:r>
              <a:rPr lang="en-US" sz="1400" b="1"/>
              <a:t>Balkans</a:t>
            </a:r>
          </a:p>
          <a:p>
            <a:pPr algn="ctr"/>
            <a:r>
              <a:rPr lang="en-US" sz="1400" b="1"/>
              <a:t>1994-Present</a:t>
            </a:r>
          </a:p>
        </p:txBody>
      </p:sp>
      <p:sp>
        <p:nvSpPr>
          <p:cNvPr id="8282" name="TextBox 139"/>
          <p:cNvSpPr txBox="1">
            <a:spLocks noChangeArrowheads="1"/>
          </p:cNvSpPr>
          <p:nvPr/>
        </p:nvSpPr>
        <p:spPr bwMode="auto">
          <a:xfrm>
            <a:off x="8185150" y="4800600"/>
            <a:ext cx="930275" cy="738188"/>
          </a:xfrm>
          <a:prstGeom prst="rect">
            <a:avLst/>
          </a:prstGeom>
          <a:noFill/>
          <a:ln w="9525">
            <a:noFill/>
            <a:miter lim="800000"/>
            <a:headEnd/>
            <a:tailEnd/>
          </a:ln>
        </p:spPr>
        <p:txBody>
          <a:bodyPr wrap="none">
            <a:spAutoFit/>
          </a:bodyPr>
          <a:lstStyle/>
          <a:p>
            <a:pPr algn="ctr"/>
            <a:r>
              <a:rPr lang="en-US" sz="1400" b="1"/>
              <a:t>Thailand</a:t>
            </a:r>
          </a:p>
          <a:p>
            <a:pPr algn="ctr"/>
            <a:r>
              <a:rPr lang="en-US" sz="1400" b="1"/>
              <a:t>Tsunami</a:t>
            </a:r>
          </a:p>
          <a:p>
            <a:pPr algn="ctr"/>
            <a:r>
              <a:rPr lang="en-US" sz="1400" b="1"/>
              <a:t>2004</a:t>
            </a:r>
          </a:p>
        </p:txBody>
      </p:sp>
      <p:cxnSp>
        <p:nvCxnSpPr>
          <p:cNvPr id="145" name="Straight Connector 144"/>
          <p:cNvCxnSpPr/>
          <p:nvPr/>
        </p:nvCxnSpPr>
        <p:spPr>
          <a:xfrm>
            <a:off x="8001000" y="5715000"/>
            <a:ext cx="228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284" name="TextBox 145"/>
          <p:cNvSpPr txBox="1">
            <a:spLocks noChangeArrowheads="1"/>
          </p:cNvSpPr>
          <p:nvPr/>
        </p:nvSpPr>
        <p:spPr bwMode="auto">
          <a:xfrm>
            <a:off x="7962900" y="5486400"/>
            <a:ext cx="1158875" cy="738188"/>
          </a:xfrm>
          <a:prstGeom prst="rect">
            <a:avLst/>
          </a:prstGeom>
          <a:noFill/>
          <a:ln w="9525">
            <a:noFill/>
            <a:miter lim="800000"/>
            <a:headEnd/>
            <a:tailEnd/>
          </a:ln>
        </p:spPr>
        <p:txBody>
          <a:bodyPr wrap="none">
            <a:spAutoFit/>
          </a:bodyPr>
          <a:lstStyle/>
          <a:p>
            <a:pPr algn="ctr"/>
            <a:r>
              <a:rPr lang="en-US" sz="1400" b="1"/>
              <a:t>Haiti</a:t>
            </a:r>
          </a:p>
          <a:p>
            <a:pPr algn="ctr"/>
            <a:r>
              <a:rPr lang="en-US" sz="1400" b="1"/>
              <a:t>Earthquake</a:t>
            </a:r>
          </a:p>
          <a:p>
            <a:pPr algn="ctr"/>
            <a:r>
              <a:rPr lang="en-US" sz="1400" b="1"/>
              <a:t>2010</a:t>
            </a:r>
          </a:p>
        </p:txBody>
      </p:sp>
      <p:sp>
        <p:nvSpPr>
          <p:cNvPr id="8285" name="TextBox 146"/>
          <p:cNvSpPr txBox="1">
            <a:spLocks noChangeArrowheads="1"/>
          </p:cNvSpPr>
          <p:nvPr/>
        </p:nvSpPr>
        <p:spPr bwMode="auto">
          <a:xfrm>
            <a:off x="7985125" y="2995613"/>
            <a:ext cx="1158875" cy="738187"/>
          </a:xfrm>
          <a:prstGeom prst="rect">
            <a:avLst/>
          </a:prstGeom>
          <a:noFill/>
          <a:ln w="9525">
            <a:noFill/>
            <a:miter lim="800000"/>
            <a:headEnd/>
            <a:tailEnd/>
          </a:ln>
        </p:spPr>
        <p:txBody>
          <a:bodyPr wrap="none">
            <a:spAutoFit/>
          </a:bodyPr>
          <a:lstStyle/>
          <a:p>
            <a:pPr algn="ctr"/>
            <a:r>
              <a:rPr lang="en-US" sz="1400" b="1"/>
              <a:t>Japan</a:t>
            </a:r>
          </a:p>
          <a:p>
            <a:pPr algn="ctr"/>
            <a:r>
              <a:rPr lang="en-US" sz="1400" b="1"/>
              <a:t>Earthquake</a:t>
            </a:r>
          </a:p>
          <a:p>
            <a:pPr algn="ctr"/>
            <a:r>
              <a:rPr lang="en-US" sz="1400" b="1"/>
              <a:t>2011</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endParaRPr lang="en-US" smtClean="0"/>
          </a:p>
        </p:txBody>
      </p:sp>
      <p:sp>
        <p:nvSpPr>
          <p:cNvPr id="9219" name="Rectangle 3"/>
          <p:cNvSpPr>
            <a:spLocks noGrp="1" noChangeArrowheads="1"/>
          </p:cNvSpPr>
          <p:nvPr>
            <p:ph type="body" idx="1"/>
          </p:nvPr>
        </p:nvSpPr>
        <p:spPr/>
        <p:txBody>
          <a:bodyPr/>
          <a:lstStyle/>
          <a:p>
            <a:pPr eaLnBrk="1" hangingPunct="1"/>
            <a:endParaRPr lang="en-US" smtClean="0"/>
          </a:p>
        </p:txBody>
      </p:sp>
      <p:sp>
        <p:nvSpPr>
          <p:cNvPr id="9221" name="Rectangle 5"/>
          <p:cNvSpPr>
            <a:spLocks noChangeArrowheads="1"/>
          </p:cNvSpPr>
          <p:nvPr/>
        </p:nvSpPr>
        <p:spPr bwMode="auto">
          <a:xfrm>
            <a:off x="2133600" y="5867400"/>
            <a:ext cx="1219200" cy="488950"/>
          </a:xfrm>
          <a:prstGeom prst="rect">
            <a:avLst/>
          </a:prstGeom>
          <a:solidFill>
            <a:schemeClr val="bg1"/>
          </a:solidFill>
          <a:ln w="9525">
            <a:noFill/>
            <a:miter lim="800000"/>
            <a:headEnd/>
            <a:tailEnd/>
          </a:ln>
        </p:spPr>
        <p:txBody>
          <a:bodyPr wrap="none" anchor="ctr"/>
          <a:lstStyle/>
          <a:p>
            <a:endParaRPr lang="en-US">
              <a:latin typeface="Calibri" pitchFamily="34" charset="0"/>
            </a:endParaRPr>
          </a:p>
        </p:txBody>
      </p:sp>
      <p:grpSp>
        <p:nvGrpSpPr>
          <p:cNvPr id="10" name="Group 9"/>
          <p:cNvGrpSpPr/>
          <p:nvPr/>
        </p:nvGrpSpPr>
        <p:grpSpPr>
          <a:xfrm>
            <a:off x="0" y="0"/>
            <a:ext cx="9112250" cy="6858000"/>
            <a:chOff x="0" y="0"/>
            <a:chExt cx="9112250" cy="6858000"/>
          </a:xfrm>
        </p:grpSpPr>
        <p:pic>
          <p:nvPicPr>
            <p:cNvPr id="319492" name="Picture 4"/>
            <p:cNvPicPr>
              <a:picLocks noChangeAspect="1" noChangeArrowheads="1"/>
            </p:cNvPicPr>
            <p:nvPr/>
          </p:nvPicPr>
          <p:blipFill>
            <a:blip r:embed="rId3" cstate="print"/>
            <a:srcRect/>
            <a:stretch>
              <a:fillRect/>
            </a:stretch>
          </p:blipFill>
          <p:spPr bwMode="auto">
            <a:xfrm>
              <a:off x="0" y="0"/>
              <a:ext cx="9112250" cy="6858000"/>
            </a:xfrm>
            <a:prstGeom prst="rect">
              <a:avLst/>
            </a:prstGeom>
            <a:noFill/>
            <a:ln w="9525">
              <a:solidFill>
                <a:schemeClr val="tx1"/>
              </a:solidFill>
              <a:miter lim="800000"/>
              <a:headEnd/>
              <a:tailEnd/>
            </a:ln>
            <a:effectLst>
              <a:outerShdw dist="107763" dir="2700000" algn="ctr" rotWithShape="0">
                <a:schemeClr val="accent1">
                  <a:alpha val="50000"/>
                </a:schemeClr>
              </a:outerShdw>
            </a:effectLst>
          </p:spPr>
        </p:pic>
        <p:sp>
          <p:nvSpPr>
            <p:cNvPr id="6" name="Rectangle 5"/>
            <p:cNvSpPr/>
            <p:nvPr/>
          </p:nvSpPr>
          <p:spPr>
            <a:xfrm>
              <a:off x="4191000" y="4038600"/>
              <a:ext cx="4495800" cy="1981200"/>
            </a:xfrm>
            <a:prstGeom prst="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7" name="Rectangle 6"/>
            <p:cNvSpPr/>
            <p:nvPr/>
          </p:nvSpPr>
          <p:spPr>
            <a:xfrm>
              <a:off x="1905000" y="6324600"/>
              <a:ext cx="5181600" cy="3810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 name="Straight Connector 8"/>
            <p:cNvCxnSpPr/>
            <p:nvPr/>
          </p:nvCxnSpPr>
          <p:spPr>
            <a:xfrm rot="10800000" flipH="1">
              <a:off x="2133600" y="6194778"/>
              <a:ext cx="12192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gr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ext Box 3"/>
          <p:cNvSpPr txBox="1">
            <a:spLocks noChangeArrowheads="1"/>
          </p:cNvSpPr>
          <p:nvPr/>
        </p:nvSpPr>
        <p:spPr bwMode="auto">
          <a:xfrm>
            <a:off x="-228600" y="-111125"/>
            <a:ext cx="9372600" cy="7959725"/>
          </a:xfrm>
          <a:prstGeom prst="rect">
            <a:avLst/>
          </a:prstGeom>
          <a:noFill/>
          <a:ln w="12700" cap="sq">
            <a:noFill/>
            <a:miter lim="800000"/>
            <a:headEnd type="none" w="sm" len="sm"/>
            <a:tailEnd type="none" w="sm" len="sm"/>
          </a:ln>
        </p:spPr>
        <p:txBody>
          <a:bodyPr>
            <a:spAutoFit/>
          </a:bodyPr>
          <a:lstStyle/>
          <a:p>
            <a:pPr fontAlgn="auto">
              <a:spcBef>
                <a:spcPts val="0"/>
              </a:spcBef>
              <a:spcAft>
                <a:spcPts val="0"/>
              </a:spcAft>
              <a:defRPr/>
            </a:pPr>
            <a:r>
              <a:rPr lang="en-US" sz="2400" b="1" dirty="0">
                <a:latin typeface="Arial" pitchFamily="34" charset="0"/>
                <a:cs typeface="Arial" pitchFamily="34" charset="0"/>
              </a:rPr>
              <a:t>    </a:t>
            </a:r>
            <a:endParaRPr lang="en-US" sz="2400" b="1" i="1" dirty="0">
              <a:latin typeface="Arial" pitchFamily="34" charset="0"/>
              <a:cs typeface="Arial" pitchFamily="34" charset="0"/>
            </a:endParaRPr>
          </a:p>
          <a:p>
            <a:pPr lvl="1" fontAlgn="auto">
              <a:spcBef>
                <a:spcPts val="0"/>
              </a:spcBef>
              <a:spcAft>
                <a:spcPts val="0"/>
              </a:spcAft>
              <a:defRPr/>
            </a:pPr>
            <a:r>
              <a:rPr lang="en-US" sz="2400" b="1" dirty="0">
                <a:solidFill>
                  <a:schemeClr val="tx2"/>
                </a:solidFill>
                <a:latin typeface="Arial" pitchFamily="34" charset="0"/>
                <a:cs typeface="Arial" pitchFamily="34" charset="0"/>
              </a:rPr>
              <a:t>	</a:t>
            </a:r>
            <a:endParaRPr lang="en-US" sz="2400" b="1" dirty="0">
              <a:latin typeface="Arial" pitchFamily="34" charset="0"/>
              <a:cs typeface="Arial" pitchFamily="34" charset="0"/>
            </a:endParaRPr>
          </a:p>
          <a:p>
            <a:pPr lvl="1" algn="ctr" fontAlgn="auto">
              <a:spcBef>
                <a:spcPts val="0"/>
              </a:spcBef>
              <a:spcAft>
                <a:spcPts val="0"/>
              </a:spcAft>
              <a:defRPr/>
            </a:pPr>
            <a:endParaRPr lang="en-US" sz="2400" b="1" dirty="0">
              <a:latin typeface="Arial" pitchFamily="34" charset="0"/>
              <a:cs typeface="Arial" pitchFamily="34" charset="0"/>
            </a:endParaRPr>
          </a:p>
          <a:p>
            <a:pPr marL="1143000" lvl="2" indent="-228600" fontAlgn="auto">
              <a:spcBef>
                <a:spcPts val="0"/>
              </a:spcBef>
              <a:spcAft>
                <a:spcPts val="0"/>
              </a:spcAft>
              <a:defRPr/>
            </a:pPr>
            <a:endParaRPr lang="en-US" sz="2400" b="1" i="1" dirty="0">
              <a:solidFill>
                <a:schemeClr val="tx2"/>
              </a:solidFill>
              <a:latin typeface="Arial" pitchFamily="34" charset="0"/>
              <a:cs typeface="Arial" pitchFamily="34" charset="0"/>
            </a:endParaRPr>
          </a:p>
          <a:p>
            <a:pPr marL="1143000" lvl="2" indent="-228600" fontAlgn="auto">
              <a:spcBef>
                <a:spcPts val="0"/>
              </a:spcBef>
              <a:spcAft>
                <a:spcPts val="0"/>
              </a:spcAft>
              <a:defRPr/>
            </a:pPr>
            <a:r>
              <a:rPr lang="en-US" sz="2400" b="1" i="1" dirty="0">
                <a:solidFill>
                  <a:schemeClr val="tx2"/>
                </a:solidFill>
                <a:latin typeface="Arial" pitchFamily="34" charset="0"/>
                <a:cs typeface="Arial" pitchFamily="34" charset="0"/>
              </a:rPr>
              <a:t>National Security Presidential Directive 44, 2005 –</a:t>
            </a:r>
          </a:p>
          <a:p>
            <a:pPr marL="1143000" lvl="2" indent="-228600" fontAlgn="auto">
              <a:spcBef>
                <a:spcPts val="0"/>
              </a:spcBef>
              <a:spcAft>
                <a:spcPts val="0"/>
              </a:spcAft>
              <a:defRPr/>
            </a:pPr>
            <a:r>
              <a:rPr lang="en-US" sz="2400" b="1" i="1" dirty="0">
                <a:solidFill>
                  <a:schemeClr val="tx2"/>
                </a:solidFill>
                <a:latin typeface="Arial" pitchFamily="34" charset="0"/>
                <a:cs typeface="Arial" pitchFamily="34" charset="0"/>
              </a:rPr>
              <a:t>    </a:t>
            </a:r>
            <a:r>
              <a:rPr lang="en-US" sz="2400" b="1" dirty="0">
                <a:latin typeface="Arial" pitchFamily="34" charset="0"/>
                <a:cs typeface="Arial" pitchFamily="34" charset="0"/>
              </a:rPr>
              <a:t>Whole government approach with Department </a:t>
            </a:r>
          </a:p>
          <a:p>
            <a:pPr marL="1143000" lvl="2" indent="-228600" fontAlgn="auto">
              <a:spcBef>
                <a:spcPts val="0"/>
              </a:spcBef>
              <a:spcAft>
                <a:spcPts val="0"/>
              </a:spcAft>
              <a:defRPr/>
            </a:pPr>
            <a:r>
              <a:rPr lang="en-US" sz="2400" b="1" dirty="0">
                <a:latin typeface="Arial" pitchFamily="34" charset="0"/>
                <a:cs typeface="Arial" pitchFamily="34" charset="0"/>
              </a:rPr>
              <a:t>    of State lead.</a:t>
            </a:r>
          </a:p>
          <a:p>
            <a:pPr marL="1143000" lvl="2" indent="-228600" fontAlgn="auto">
              <a:spcBef>
                <a:spcPts val="0"/>
              </a:spcBef>
              <a:spcAft>
                <a:spcPts val="0"/>
              </a:spcAft>
              <a:defRPr/>
            </a:pPr>
            <a:endParaRPr lang="en-US" sz="2400" b="1" i="1" dirty="0">
              <a:solidFill>
                <a:schemeClr val="tx2"/>
              </a:solidFill>
              <a:latin typeface="Arial" pitchFamily="34" charset="0"/>
              <a:cs typeface="Arial" pitchFamily="34" charset="0"/>
            </a:endParaRPr>
          </a:p>
          <a:p>
            <a:pPr marL="1143000" lvl="2" indent="-228600" fontAlgn="auto">
              <a:spcBef>
                <a:spcPts val="0"/>
              </a:spcBef>
              <a:spcAft>
                <a:spcPts val="0"/>
              </a:spcAft>
              <a:defRPr/>
            </a:pPr>
            <a:r>
              <a:rPr lang="en-US" sz="2400" b="1" i="1" dirty="0">
                <a:solidFill>
                  <a:schemeClr val="tx2"/>
                </a:solidFill>
                <a:latin typeface="Arial" pitchFamily="34" charset="0"/>
                <a:cs typeface="Arial" pitchFamily="34" charset="0"/>
              </a:rPr>
              <a:t>DoD Directive 3000.05</a:t>
            </a:r>
            <a:r>
              <a:rPr lang="en-US" sz="2400" b="1" dirty="0">
                <a:solidFill>
                  <a:schemeClr val="tx2"/>
                </a:solidFill>
                <a:latin typeface="Arial" pitchFamily="34" charset="0"/>
                <a:cs typeface="Arial" pitchFamily="34" charset="0"/>
              </a:rPr>
              <a:t> – </a:t>
            </a:r>
          </a:p>
          <a:p>
            <a:pPr marL="1143000" lvl="2" indent="-228600" fontAlgn="auto">
              <a:spcBef>
                <a:spcPts val="0"/>
              </a:spcBef>
              <a:spcAft>
                <a:spcPts val="0"/>
              </a:spcAft>
              <a:defRPr/>
            </a:pPr>
            <a:r>
              <a:rPr lang="en-US" sz="2400" b="1" dirty="0">
                <a:latin typeface="Arial" pitchFamily="34" charset="0"/>
                <a:cs typeface="Arial" pitchFamily="34" charset="0"/>
              </a:rPr>
              <a:t>   “Stability operations are a core U.S. military mission that the Department of Defense shall be prepared to conduct and support.  They </a:t>
            </a:r>
            <a:r>
              <a:rPr lang="en-US" sz="2400" b="1" i="1" u="sng" dirty="0">
                <a:solidFill>
                  <a:schemeClr val="accent1">
                    <a:lumMod val="75000"/>
                  </a:schemeClr>
                </a:solidFill>
                <a:latin typeface="Arial" pitchFamily="34" charset="0"/>
                <a:cs typeface="Arial" pitchFamily="34" charset="0"/>
              </a:rPr>
              <a:t>shall be given priority comparable to combat operations</a:t>
            </a:r>
            <a:r>
              <a:rPr lang="en-US" sz="2400" b="1" dirty="0">
                <a:solidFill>
                  <a:schemeClr val="accent1">
                    <a:lumMod val="75000"/>
                  </a:schemeClr>
                </a:solidFill>
                <a:latin typeface="Arial" pitchFamily="34" charset="0"/>
                <a:cs typeface="Arial" pitchFamily="34" charset="0"/>
              </a:rPr>
              <a:t> </a:t>
            </a:r>
            <a:r>
              <a:rPr lang="en-US" sz="2400" b="1" dirty="0">
                <a:latin typeface="Arial" pitchFamily="34" charset="0"/>
                <a:cs typeface="Arial" pitchFamily="34" charset="0"/>
              </a:rPr>
              <a:t>and be explicitly addressed and integrated across DoD.”</a:t>
            </a:r>
          </a:p>
          <a:p>
            <a:pPr lvl="1" fontAlgn="auto">
              <a:spcBef>
                <a:spcPts val="0"/>
              </a:spcBef>
              <a:spcAft>
                <a:spcPts val="0"/>
              </a:spcAft>
              <a:defRPr/>
            </a:pPr>
            <a:endParaRPr lang="en-US" sz="2400" b="1" i="1" dirty="0">
              <a:latin typeface="Arial" pitchFamily="34" charset="0"/>
              <a:cs typeface="Arial" pitchFamily="34" charset="0"/>
            </a:endParaRPr>
          </a:p>
          <a:p>
            <a:pPr marL="1143000" lvl="2" indent="-228600" fontAlgn="auto">
              <a:spcBef>
                <a:spcPts val="0"/>
              </a:spcBef>
              <a:spcAft>
                <a:spcPts val="0"/>
              </a:spcAft>
              <a:defRPr/>
            </a:pPr>
            <a:r>
              <a:rPr lang="en-US" sz="2400" b="1" i="1" dirty="0">
                <a:solidFill>
                  <a:schemeClr val="accent1">
                    <a:lumMod val="50000"/>
                  </a:schemeClr>
                </a:solidFill>
                <a:latin typeface="Arial" pitchFamily="34" charset="0"/>
                <a:cs typeface="Arial" pitchFamily="34" charset="0"/>
              </a:rPr>
              <a:t>FM 3-0 Operations –</a:t>
            </a:r>
          </a:p>
          <a:p>
            <a:pPr lvl="1" fontAlgn="auto">
              <a:spcBef>
                <a:spcPts val="0"/>
              </a:spcBef>
              <a:spcAft>
                <a:spcPts val="0"/>
              </a:spcAft>
              <a:defRPr/>
            </a:pPr>
            <a:r>
              <a:rPr lang="en-US" sz="2400" b="1" i="1" dirty="0">
                <a:latin typeface="Arial" pitchFamily="34" charset="0"/>
                <a:cs typeface="Arial" pitchFamily="34" charset="0"/>
              </a:rPr>
              <a:t>	    “Stability operations are </a:t>
            </a:r>
            <a:r>
              <a:rPr lang="en-US" sz="2400" b="1" i="1" u="sng" dirty="0">
                <a:solidFill>
                  <a:schemeClr val="accent1">
                    <a:lumMod val="75000"/>
                  </a:schemeClr>
                </a:solidFill>
                <a:latin typeface="Arial" pitchFamily="34" charset="0"/>
                <a:cs typeface="Arial" pitchFamily="34" charset="0"/>
              </a:rPr>
              <a:t>coequal with offensive and</a:t>
            </a:r>
          </a:p>
          <a:p>
            <a:pPr lvl="2" fontAlgn="auto">
              <a:spcBef>
                <a:spcPts val="0"/>
              </a:spcBef>
              <a:spcAft>
                <a:spcPts val="0"/>
              </a:spcAft>
              <a:defRPr/>
            </a:pPr>
            <a:r>
              <a:rPr lang="en-US" sz="2400" b="1" i="1" dirty="0">
                <a:solidFill>
                  <a:schemeClr val="accent1">
                    <a:lumMod val="75000"/>
                  </a:schemeClr>
                </a:solidFill>
                <a:latin typeface="Arial" pitchFamily="34" charset="0"/>
                <a:cs typeface="Arial" pitchFamily="34" charset="0"/>
              </a:rPr>
              <a:t>    </a:t>
            </a:r>
            <a:r>
              <a:rPr lang="en-US" sz="2400" b="1" i="1" u="sng" dirty="0">
                <a:solidFill>
                  <a:schemeClr val="accent1">
                    <a:lumMod val="75000"/>
                  </a:schemeClr>
                </a:solidFill>
                <a:latin typeface="Arial" pitchFamily="34" charset="0"/>
                <a:cs typeface="Arial" pitchFamily="34" charset="0"/>
              </a:rPr>
              <a:t>defensive  operations.</a:t>
            </a:r>
            <a:r>
              <a:rPr lang="en-US" sz="2400" b="1" i="1" dirty="0">
                <a:solidFill>
                  <a:schemeClr val="accent1">
                    <a:lumMod val="75000"/>
                  </a:schemeClr>
                </a:solidFill>
                <a:latin typeface="Arial" pitchFamily="34" charset="0"/>
                <a:cs typeface="Arial" pitchFamily="34" charset="0"/>
              </a:rPr>
              <a:t>”</a:t>
            </a:r>
          </a:p>
          <a:p>
            <a:pPr lvl="1" fontAlgn="auto">
              <a:spcBef>
                <a:spcPts val="0"/>
              </a:spcBef>
              <a:spcAft>
                <a:spcPts val="0"/>
              </a:spcAft>
              <a:buFontTx/>
              <a:buChar char="•"/>
              <a:defRPr/>
            </a:pPr>
            <a:endParaRPr lang="en-US" sz="2400" b="1" i="1" dirty="0">
              <a:latin typeface="Arial" pitchFamily="34" charset="0"/>
              <a:cs typeface="Arial" pitchFamily="34" charset="0"/>
            </a:endParaRPr>
          </a:p>
          <a:p>
            <a:pPr fontAlgn="auto">
              <a:spcBef>
                <a:spcPts val="0"/>
              </a:spcBef>
              <a:spcAft>
                <a:spcPts val="0"/>
              </a:spcAft>
              <a:defRPr/>
            </a:pPr>
            <a:endParaRPr lang="en-US" sz="2400" b="1" i="1" dirty="0">
              <a:latin typeface="Arial" pitchFamily="34" charset="0"/>
              <a:cs typeface="Arial" pitchFamily="34" charset="0"/>
            </a:endParaRPr>
          </a:p>
          <a:p>
            <a:pPr fontAlgn="auto">
              <a:spcBef>
                <a:spcPct val="30000"/>
              </a:spcBef>
              <a:spcAft>
                <a:spcPts val="0"/>
              </a:spcAft>
              <a:defRPr/>
            </a:pPr>
            <a:endParaRPr lang="en-US" sz="2400" dirty="0">
              <a:latin typeface="Arial" pitchFamily="34" charset="0"/>
              <a:cs typeface="Arial" pitchFamily="34" charset="0"/>
            </a:endParaRPr>
          </a:p>
        </p:txBody>
      </p:sp>
      <p:sp>
        <p:nvSpPr>
          <p:cNvPr id="10243" name="Rectangle 2"/>
          <p:cNvSpPr>
            <a:spLocks noChangeArrowheads="1"/>
          </p:cNvSpPr>
          <p:nvPr/>
        </p:nvSpPr>
        <p:spPr bwMode="auto">
          <a:xfrm>
            <a:off x="228600" y="0"/>
            <a:ext cx="8915400" cy="1447800"/>
          </a:xfrm>
          <a:prstGeom prst="rect">
            <a:avLst/>
          </a:prstGeom>
          <a:noFill/>
          <a:ln w="9525">
            <a:noFill/>
            <a:miter lim="800000"/>
            <a:headEnd/>
            <a:tailEnd/>
          </a:ln>
        </p:spPr>
        <p:txBody>
          <a:bodyPr anchor="ctr"/>
          <a:lstStyle/>
          <a:p>
            <a:pPr marL="342900" indent="-342900" algn="ctr"/>
            <a:r>
              <a:rPr lang="en-US" sz="3600" b="1" u="sng" dirty="0">
                <a:latin typeface="Arial" pitchFamily="34" charset="0"/>
                <a:cs typeface="Arial" pitchFamily="34" charset="0"/>
              </a:rPr>
              <a:t>Stability Operations</a:t>
            </a:r>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1266" name="Group 6"/>
          <p:cNvGrpSpPr>
            <a:grpSpLocks/>
          </p:cNvGrpSpPr>
          <p:nvPr/>
        </p:nvGrpSpPr>
        <p:grpSpPr bwMode="auto">
          <a:xfrm>
            <a:off x="609600" y="1600200"/>
            <a:ext cx="3962400" cy="5106988"/>
            <a:chOff x="2362200" y="1751645"/>
            <a:chExt cx="3962400" cy="5106356"/>
          </a:xfrm>
        </p:grpSpPr>
        <p:pic>
          <p:nvPicPr>
            <p:cNvPr id="11270" name="Picture 2"/>
            <p:cNvPicPr>
              <a:picLocks noChangeAspect="1" noChangeArrowheads="1"/>
            </p:cNvPicPr>
            <p:nvPr/>
          </p:nvPicPr>
          <p:blipFill>
            <a:blip r:embed="rId3" cstate="print"/>
            <a:srcRect/>
            <a:stretch>
              <a:fillRect/>
            </a:stretch>
          </p:blipFill>
          <p:spPr bwMode="auto">
            <a:xfrm>
              <a:off x="2362200" y="1751645"/>
              <a:ext cx="3962400" cy="5106356"/>
            </a:xfrm>
            <a:prstGeom prst="rect">
              <a:avLst/>
            </a:prstGeom>
            <a:noFill/>
            <a:ln w="9525">
              <a:noFill/>
              <a:miter lim="800000"/>
              <a:headEnd/>
              <a:tailEnd/>
            </a:ln>
          </p:spPr>
        </p:pic>
        <p:sp>
          <p:nvSpPr>
            <p:cNvPr id="6" name="Rectangle 5"/>
            <p:cNvSpPr/>
            <p:nvPr/>
          </p:nvSpPr>
          <p:spPr>
            <a:xfrm>
              <a:off x="3810000" y="1753233"/>
              <a:ext cx="2514600" cy="5104768"/>
            </a:xfrm>
            <a:prstGeom prst="rect">
              <a:avLst/>
            </a:prstGeom>
            <a:solidFill>
              <a:srgbClr val="A9ABA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1272" name="TextBox 4"/>
            <p:cNvSpPr txBox="1">
              <a:spLocks noChangeArrowheads="1"/>
            </p:cNvSpPr>
            <p:nvPr/>
          </p:nvSpPr>
          <p:spPr bwMode="auto">
            <a:xfrm>
              <a:off x="3276600" y="1905000"/>
              <a:ext cx="3048000" cy="1569660"/>
            </a:xfrm>
            <a:prstGeom prst="rect">
              <a:avLst/>
            </a:prstGeom>
            <a:noFill/>
            <a:ln w="9525">
              <a:noFill/>
              <a:miter lim="800000"/>
              <a:headEnd/>
              <a:tailEnd/>
            </a:ln>
          </p:spPr>
          <p:txBody>
            <a:bodyPr>
              <a:spAutoFit/>
            </a:bodyPr>
            <a:lstStyle/>
            <a:p>
              <a:pPr algn="r"/>
              <a:r>
                <a:rPr lang="en-US" sz="1400" b="1">
                  <a:latin typeface="Calibri" pitchFamily="34" charset="0"/>
                </a:rPr>
                <a:t>FM 3-07</a:t>
              </a:r>
            </a:p>
            <a:p>
              <a:pPr algn="r"/>
              <a:endParaRPr lang="en-US" sz="1600" b="1">
                <a:latin typeface="Calibri" pitchFamily="34" charset="0"/>
              </a:endParaRPr>
            </a:p>
            <a:p>
              <a:pPr algn="r"/>
              <a:endParaRPr lang="en-US" sz="1600" b="1">
                <a:latin typeface="Calibri" pitchFamily="34" charset="0"/>
              </a:endParaRPr>
            </a:p>
            <a:p>
              <a:pPr algn="r"/>
              <a:endParaRPr lang="en-US" sz="1600" b="1">
                <a:latin typeface="Calibri" pitchFamily="34" charset="0"/>
              </a:endParaRPr>
            </a:p>
            <a:p>
              <a:r>
                <a:rPr lang="en-US" sz="1600" b="1">
                  <a:latin typeface="Calibri" pitchFamily="34" charset="0"/>
                </a:rPr>
                <a:t>            </a:t>
              </a:r>
              <a:r>
                <a:rPr lang="en-US" b="1">
                  <a:latin typeface="Calibri" pitchFamily="34" charset="0"/>
                </a:rPr>
                <a:t>Stability Operations          </a:t>
              </a:r>
              <a:endParaRPr lang="en-US" sz="1600" b="1">
                <a:latin typeface="Calibri" pitchFamily="34" charset="0"/>
              </a:endParaRPr>
            </a:p>
            <a:p>
              <a:r>
                <a:rPr lang="en-US" sz="1600" b="1">
                  <a:latin typeface="Calibri" pitchFamily="34" charset="0"/>
                </a:rPr>
                <a:t> </a:t>
              </a:r>
            </a:p>
          </p:txBody>
        </p:sp>
      </p:grpSp>
      <p:sp>
        <p:nvSpPr>
          <p:cNvPr id="11267" name="TextBox 7"/>
          <p:cNvSpPr txBox="1">
            <a:spLocks noChangeArrowheads="1"/>
          </p:cNvSpPr>
          <p:nvPr/>
        </p:nvSpPr>
        <p:spPr bwMode="auto">
          <a:xfrm>
            <a:off x="4876800" y="2093913"/>
            <a:ext cx="3962400" cy="4154487"/>
          </a:xfrm>
          <a:prstGeom prst="rect">
            <a:avLst/>
          </a:prstGeom>
          <a:noFill/>
          <a:ln w="9525">
            <a:noFill/>
            <a:miter lim="800000"/>
            <a:headEnd/>
            <a:tailEnd/>
          </a:ln>
        </p:spPr>
        <p:txBody>
          <a:bodyPr>
            <a:spAutoFit/>
          </a:bodyPr>
          <a:lstStyle/>
          <a:p>
            <a:r>
              <a:rPr lang="en-US" sz="2000" b="1">
                <a:latin typeface="Arial" pitchFamily="34" charset="0"/>
                <a:cs typeface="Arial" pitchFamily="34" charset="0"/>
              </a:rPr>
              <a:t>FM 3-07 is the Army’s keystone doctrinal publication for stability operations.</a:t>
            </a:r>
          </a:p>
          <a:p>
            <a:endParaRPr lang="en-US" sz="2000">
              <a:latin typeface="Arial" pitchFamily="34" charset="0"/>
              <a:cs typeface="Arial" pitchFamily="34" charset="0"/>
            </a:endParaRPr>
          </a:p>
          <a:p>
            <a:r>
              <a:rPr lang="en-US" sz="2000">
                <a:latin typeface="Arial" pitchFamily="34" charset="0"/>
                <a:cs typeface="Arial" pitchFamily="34" charset="0"/>
              </a:rPr>
              <a:t>FM 3-07 presents overarching doctrinal guidance and direction for conducting stability operations, setting the foundation for developing other fundamentals and tactics, techniques, and procedures detailed in subordinate field manual</a:t>
            </a:r>
            <a:r>
              <a:rPr lang="en-US" sz="2400">
                <a:latin typeface="Arial" pitchFamily="34" charset="0"/>
                <a:cs typeface="Arial" pitchFamily="34" charset="0"/>
              </a:rPr>
              <a:t>s.</a:t>
            </a:r>
          </a:p>
        </p:txBody>
      </p:sp>
      <p:sp>
        <p:nvSpPr>
          <p:cNvPr id="11268" name="TextBox 7"/>
          <p:cNvSpPr txBox="1">
            <a:spLocks noChangeArrowheads="1"/>
          </p:cNvSpPr>
          <p:nvPr/>
        </p:nvSpPr>
        <p:spPr bwMode="auto">
          <a:xfrm>
            <a:off x="609600" y="304800"/>
            <a:ext cx="8077200" cy="646113"/>
          </a:xfrm>
          <a:prstGeom prst="rect">
            <a:avLst/>
          </a:prstGeom>
          <a:noFill/>
          <a:ln w="9525">
            <a:noFill/>
            <a:miter lim="800000"/>
            <a:headEnd/>
            <a:tailEnd/>
          </a:ln>
        </p:spPr>
        <p:txBody>
          <a:bodyPr>
            <a:spAutoFit/>
          </a:bodyPr>
          <a:lstStyle/>
          <a:p>
            <a:pPr algn="ctr" eaLnBrk="0" hangingPunct="0">
              <a:tabLst>
                <a:tab pos="228600" algn="l"/>
              </a:tabLst>
            </a:pPr>
            <a:r>
              <a:rPr lang="en-US" sz="3600" b="1" u="sng" dirty="0">
                <a:latin typeface="Arial" pitchFamily="34" charset="0"/>
                <a:cs typeface="Arial" pitchFamily="34" charset="0"/>
              </a:rPr>
              <a:t>FM 3-07 </a:t>
            </a:r>
            <a:r>
              <a:rPr lang="en-US" sz="3600" b="1" i="1" u="sng" dirty="0">
                <a:latin typeface="Arial" pitchFamily="34" charset="0"/>
                <a:cs typeface="Arial" pitchFamily="34" charset="0"/>
              </a:rPr>
              <a:t>Stability Operations</a:t>
            </a:r>
          </a:p>
        </p:txBody>
      </p:sp>
      <p:sp>
        <p:nvSpPr>
          <p:cNvPr id="11269" name="TextBox 4"/>
          <p:cNvSpPr txBox="1">
            <a:spLocks noChangeArrowheads="1"/>
          </p:cNvSpPr>
          <p:nvPr/>
        </p:nvSpPr>
        <p:spPr bwMode="auto">
          <a:xfrm>
            <a:off x="1447800" y="4665663"/>
            <a:ext cx="3048000" cy="1354137"/>
          </a:xfrm>
          <a:prstGeom prst="rect">
            <a:avLst/>
          </a:prstGeom>
          <a:noFill/>
          <a:ln w="9525">
            <a:noFill/>
            <a:miter lim="800000"/>
            <a:headEnd/>
            <a:tailEnd/>
          </a:ln>
        </p:spPr>
        <p:txBody>
          <a:bodyPr>
            <a:spAutoFit/>
          </a:bodyPr>
          <a:lstStyle/>
          <a:p>
            <a:pPr algn="r"/>
            <a:endParaRPr lang="en-US" sz="1600" b="1">
              <a:latin typeface="Calibri" pitchFamily="34" charset="0"/>
            </a:endParaRPr>
          </a:p>
          <a:p>
            <a:pPr algn="r"/>
            <a:endParaRPr lang="en-US" sz="1600" b="1">
              <a:latin typeface="Calibri" pitchFamily="34" charset="0"/>
            </a:endParaRPr>
          </a:p>
          <a:p>
            <a:pPr algn="r"/>
            <a:endParaRPr lang="en-US" sz="1600" b="1">
              <a:latin typeface="Calibri" pitchFamily="34" charset="0"/>
            </a:endParaRPr>
          </a:p>
          <a:p>
            <a:r>
              <a:rPr lang="en-US" sz="1600" b="1">
                <a:latin typeface="Calibri" pitchFamily="34" charset="0"/>
              </a:rPr>
              <a:t>            </a:t>
            </a:r>
            <a:r>
              <a:rPr lang="en-US" b="1">
                <a:latin typeface="Calibri" pitchFamily="34" charset="0"/>
              </a:rPr>
              <a:t>October 2008          </a:t>
            </a:r>
            <a:endParaRPr lang="en-US" sz="1600" b="1">
              <a:latin typeface="Calibri" pitchFamily="34" charset="0"/>
            </a:endParaRPr>
          </a:p>
          <a:p>
            <a:r>
              <a:rPr lang="en-US" sz="1600" b="1">
                <a:latin typeface="Calibri" pitchFamily="34" charset="0"/>
              </a:rPr>
              <a:t> </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ext Box 7"/>
          <p:cNvSpPr txBox="1">
            <a:spLocks noChangeArrowheads="1"/>
          </p:cNvSpPr>
          <p:nvPr/>
        </p:nvSpPr>
        <p:spPr bwMode="auto">
          <a:xfrm>
            <a:off x="7162800" y="6380163"/>
            <a:ext cx="908050" cy="366712"/>
          </a:xfrm>
          <a:prstGeom prst="rect">
            <a:avLst/>
          </a:prstGeom>
          <a:noFill/>
          <a:ln w="9525">
            <a:noFill/>
            <a:miter lim="800000"/>
            <a:headEnd/>
            <a:tailEnd/>
          </a:ln>
        </p:spPr>
        <p:txBody>
          <a:bodyPr wrap="none">
            <a:spAutoFit/>
          </a:bodyPr>
          <a:lstStyle/>
          <a:p>
            <a:r>
              <a:rPr lang="en-US" b="1">
                <a:latin typeface="Calibri" pitchFamily="34" charset="0"/>
              </a:rPr>
              <a:t>FM 3-0</a:t>
            </a:r>
          </a:p>
        </p:txBody>
      </p:sp>
      <p:grpSp>
        <p:nvGrpSpPr>
          <p:cNvPr id="16387" name="Group 11"/>
          <p:cNvGrpSpPr>
            <a:grpSpLocks/>
          </p:cNvGrpSpPr>
          <p:nvPr/>
        </p:nvGrpSpPr>
        <p:grpSpPr bwMode="auto">
          <a:xfrm>
            <a:off x="1143000" y="1219200"/>
            <a:ext cx="7086600" cy="5153025"/>
            <a:chOff x="1814513" y="2105025"/>
            <a:chExt cx="6415087" cy="4267200"/>
          </a:xfrm>
        </p:grpSpPr>
        <p:sp>
          <p:nvSpPr>
            <p:cNvPr id="16390" name="Rectangle 21"/>
            <p:cNvSpPr>
              <a:spLocks noChangeArrowheads="1"/>
            </p:cNvSpPr>
            <p:nvPr/>
          </p:nvSpPr>
          <p:spPr bwMode="auto">
            <a:xfrm>
              <a:off x="1814513" y="2105025"/>
              <a:ext cx="6415087" cy="4267200"/>
            </a:xfrm>
            <a:prstGeom prst="rect">
              <a:avLst/>
            </a:prstGeom>
            <a:gradFill rotWithShape="1">
              <a:gsLst>
                <a:gs pos="0">
                  <a:srgbClr val="336600"/>
                </a:gs>
                <a:gs pos="100000">
                  <a:srgbClr val="DDDDDD"/>
                </a:gs>
              </a:gsLst>
              <a:lin ang="0" scaled="1"/>
            </a:gradFill>
            <a:ln w="9525">
              <a:solidFill>
                <a:schemeClr val="tx1"/>
              </a:solidFill>
              <a:miter lim="800000"/>
              <a:headEnd/>
              <a:tailEnd/>
            </a:ln>
          </p:spPr>
          <p:txBody>
            <a:bodyPr wrap="none" anchor="ctr"/>
            <a:lstStyle/>
            <a:p>
              <a:endParaRPr lang="en-US">
                <a:latin typeface="Calibri" pitchFamily="34" charset="0"/>
              </a:endParaRPr>
            </a:p>
          </p:txBody>
        </p:sp>
        <p:sp>
          <p:nvSpPr>
            <p:cNvPr id="16391" name="AutoShape 16"/>
            <p:cNvSpPr>
              <a:spLocks noChangeArrowheads="1"/>
            </p:cNvSpPr>
            <p:nvPr/>
          </p:nvSpPr>
          <p:spPr bwMode="auto">
            <a:xfrm>
              <a:off x="1871663" y="2170113"/>
              <a:ext cx="5475287" cy="776287"/>
            </a:xfrm>
            <a:prstGeom prst="rightArrow">
              <a:avLst>
                <a:gd name="adj1" fmla="val 50000"/>
                <a:gd name="adj2" fmla="val 115594"/>
              </a:avLst>
            </a:prstGeom>
            <a:solidFill>
              <a:schemeClr val="bg1"/>
            </a:solidFill>
            <a:ln w="9525">
              <a:solidFill>
                <a:schemeClr val="tx1"/>
              </a:solidFill>
              <a:miter lim="800000"/>
              <a:headEnd/>
              <a:tailEnd/>
            </a:ln>
          </p:spPr>
          <p:txBody>
            <a:bodyPr wrap="none" anchor="ctr"/>
            <a:lstStyle/>
            <a:p>
              <a:r>
                <a:rPr lang="en-US" sz="1600" b="1">
                  <a:latin typeface="Calibri" pitchFamily="34" charset="0"/>
                </a:rPr>
                <a:t>Civil Security </a:t>
              </a:r>
            </a:p>
          </p:txBody>
        </p:sp>
        <p:sp>
          <p:nvSpPr>
            <p:cNvPr id="16392" name="AutoShape 17"/>
            <p:cNvSpPr>
              <a:spLocks noChangeArrowheads="1"/>
            </p:cNvSpPr>
            <p:nvPr/>
          </p:nvSpPr>
          <p:spPr bwMode="auto">
            <a:xfrm>
              <a:off x="1871663" y="3005138"/>
              <a:ext cx="5475287" cy="747712"/>
            </a:xfrm>
            <a:prstGeom prst="rightArrow">
              <a:avLst>
                <a:gd name="adj1" fmla="val 50000"/>
                <a:gd name="adj2" fmla="val 120011"/>
              </a:avLst>
            </a:prstGeom>
            <a:solidFill>
              <a:schemeClr val="bg1"/>
            </a:solidFill>
            <a:ln w="9525">
              <a:solidFill>
                <a:schemeClr val="tx1"/>
              </a:solidFill>
              <a:miter lim="800000"/>
              <a:headEnd/>
              <a:tailEnd/>
            </a:ln>
          </p:spPr>
          <p:txBody>
            <a:bodyPr wrap="none" anchor="ctr"/>
            <a:lstStyle/>
            <a:p>
              <a:r>
                <a:rPr lang="en-US" sz="1600" b="1">
                  <a:latin typeface="Calibri" pitchFamily="34" charset="0"/>
                </a:rPr>
                <a:t>Civil Control </a:t>
              </a:r>
            </a:p>
          </p:txBody>
        </p:sp>
        <p:sp>
          <p:nvSpPr>
            <p:cNvPr id="16393" name="AutoShape 18"/>
            <p:cNvSpPr>
              <a:spLocks noChangeArrowheads="1"/>
            </p:cNvSpPr>
            <p:nvPr/>
          </p:nvSpPr>
          <p:spPr bwMode="auto">
            <a:xfrm>
              <a:off x="1871663" y="3811588"/>
              <a:ext cx="5475287" cy="762000"/>
            </a:xfrm>
            <a:prstGeom prst="rightArrow">
              <a:avLst>
                <a:gd name="adj1" fmla="val 50000"/>
                <a:gd name="adj2" fmla="val 117761"/>
              </a:avLst>
            </a:prstGeom>
            <a:solidFill>
              <a:schemeClr val="bg1"/>
            </a:solidFill>
            <a:ln w="9525">
              <a:solidFill>
                <a:schemeClr val="tx1"/>
              </a:solidFill>
              <a:miter lim="800000"/>
              <a:headEnd/>
              <a:tailEnd/>
            </a:ln>
          </p:spPr>
          <p:txBody>
            <a:bodyPr wrap="none" anchor="ctr"/>
            <a:lstStyle/>
            <a:p>
              <a:r>
                <a:rPr lang="en-US" sz="1600" b="1">
                  <a:latin typeface="Calibri" pitchFamily="34" charset="0"/>
                </a:rPr>
                <a:t>Restore Essential Services</a:t>
              </a:r>
            </a:p>
          </p:txBody>
        </p:sp>
        <p:sp>
          <p:nvSpPr>
            <p:cNvPr id="16394" name="AutoShape 19"/>
            <p:cNvSpPr>
              <a:spLocks noChangeArrowheads="1"/>
            </p:cNvSpPr>
            <p:nvPr/>
          </p:nvSpPr>
          <p:spPr bwMode="auto">
            <a:xfrm>
              <a:off x="1871663" y="4632325"/>
              <a:ext cx="5475287" cy="831850"/>
            </a:xfrm>
            <a:prstGeom prst="rightArrow">
              <a:avLst>
                <a:gd name="adj1" fmla="val 50000"/>
                <a:gd name="adj2" fmla="val 107873"/>
              </a:avLst>
            </a:prstGeom>
            <a:solidFill>
              <a:schemeClr val="bg1"/>
            </a:solidFill>
            <a:ln w="9525">
              <a:solidFill>
                <a:schemeClr val="tx1"/>
              </a:solidFill>
              <a:miter lim="800000"/>
              <a:headEnd/>
              <a:tailEnd/>
            </a:ln>
          </p:spPr>
          <p:txBody>
            <a:bodyPr wrap="none" anchor="ctr"/>
            <a:lstStyle/>
            <a:p>
              <a:r>
                <a:rPr lang="en-US" sz="1600" b="1">
                  <a:latin typeface="Calibri" pitchFamily="34" charset="0"/>
                </a:rPr>
                <a:t>Support to Governance</a:t>
              </a:r>
            </a:p>
          </p:txBody>
        </p:sp>
        <p:sp>
          <p:nvSpPr>
            <p:cNvPr id="16395" name="AutoShape 20"/>
            <p:cNvSpPr>
              <a:spLocks noChangeArrowheads="1"/>
            </p:cNvSpPr>
            <p:nvPr/>
          </p:nvSpPr>
          <p:spPr bwMode="auto">
            <a:xfrm>
              <a:off x="1871663" y="5524500"/>
              <a:ext cx="5475287" cy="803275"/>
            </a:xfrm>
            <a:prstGeom prst="rightArrow">
              <a:avLst>
                <a:gd name="adj1" fmla="val 50000"/>
                <a:gd name="adj2" fmla="val 111710"/>
              </a:avLst>
            </a:prstGeom>
            <a:solidFill>
              <a:schemeClr val="bg1"/>
            </a:solidFill>
            <a:ln w="9525">
              <a:solidFill>
                <a:schemeClr val="tx1"/>
              </a:solidFill>
              <a:miter lim="800000"/>
              <a:headEnd/>
              <a:tailEnd/>
            </a:ln>
          </p:spPr>
          <p:txBody>
            <a:bodyPr wrap="none" anchor="ctr"/>
            <a:lstStyle/>
            <a:p>
              <a:r>
                <a:rPr lang="en-US" sz="1600" b="1">
                  <a:latin typeface="Calibri" pitchFamily="34" charset="0"/>
                </a:rPr>
                <a:t>Support to Economic and Infrastructure Development</a:t>
              </a:r>
            </a:p>
          </p:txBody>
        </p:sp>
      </p:grpSp>
      <p:sp>
        <p:nvSpPr>
          <p:cNvPr id="16388" name="Rectangle 31"/>
          <p:cNvSpPr>
            <a:spLocks noChangeArrowheads="1"/>
          </p:cNvSpPr>
          <p:nvPr/>
        </p:nvSpPr>
        <p:spPr bwMode="auto">
          <a:xfrm>
            <a:off x="457200" y="304800"/>
            <a:ext cx="8305800" cy="523875"/>
          </a:xfrm>
          <a:prstGeom prst="rect">
            <a:avLst/>
          </a:prstGeom>
          <a:noFill/>
          <a:ln w="9525">
            <a:noFill/>
            <a:miter lim="800000"/>
            <a:headEnd/>
            <a:tailEnd/>
          </a:ln>
        </p:spPr>
        <p:txBody>
          <a:bodyPr>
            <a:spAutoFit/>
          </a:bodyPr>
          <a:lstStyle/>
          <a:p>
            <a:pPr marL="514350" indent="-514350" algn="ctr"/>
            <a:r>
              <a:rPr lang="en-US" sz="2800" b="1">
                <a:latin typeface="Calibri" pitchFamily="34" charset="0"/>
              </a:rPr>
              <a:t>The Army’s Primary Stability Tasks</a:t>
            </a:r>
          </a:p>
        </p:txBody>
      </p:sp>
      <p:sp>
        <p:nvSpPr>
          <p:cNvPr id="9227" name="TextBox 32"/>
          <p:cNvSpPr txBox="1">
            <a:spLocks noChangeArrowheads="1"/>
          </p:cNvSpPr>
          <p:nvPr/>
        </p:nvSpPr>
        <p:spPr bwMode="auto">
          <a:xfrm>
            <a:off x="3048000" y="1066800"/>
            <a:ext cx="242888" cy="400050"/>
          </a:xfrm>
          <a:prstGeom prst="rect">
            <a:avLst/>
          </a:prstGeom>
          <a:noFill/>
          <a:ln w="9525">
            <a:noFill/>
            <a:miter lim="800000"/>
            <a:headEnd/>
            <a:tailEnd/>
          </a:ln>
        </p:spPr>
        <p:txBody>
          <a:bodyPr wrap="none">
            <a:spAutoFit/>
          </a:bodyPr>
          <a:lstStyle/>
          <a:p>
            <a:r>
              <a:rPr lang="en-US" sz="2000" b="1">
                <a:latin typeface="Calibri" pitchFamily="34" charset="0"/>
              </a:rPr>
              <a:t> </a:t>
            </a:r>
            <a:endParaRPr lang="en-US" b="1">
              <a:latin typeface="Calibri"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218"/>
                                        </p:tgtEl>
                                        <p:attrNameLst>
                                          <p:attrName>style.visibility</p:attrName>
                                        </p:attrNameLst>
                                      </p:cBhvr>
                                      <p:to>
                                        <p:strVal val="visible"/>
                                      </p:to>
                                    </p:set>
                                    <p:animEffect transition="in" filter="fade">
                                      <p:cBhvr>
                                        <p:cTn id="7" dur="2000"/>
                                        <p:tgtEl>
                                          <p:spTgt spid="9218"/>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9227"/>
                                        </p:tgtEl>
                                        <p:attrNameLst>
                                          <p:attrName>style.visibility</p:attrName>
                                        </p:attrNameLst>
                                      </p:cBhvr>
                                      <p:to>
                                        <p:strVal val="visible"/>
                                      </p:to>
                                    </p:set>
                                    <p:animEffect transition="in" filter="fade">
                                      <p:cBhvr>
                                        <p:cTn id="10" dur="2000"/>
                                        <p:tgtEl>
                                          <p:spTgt spid="92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8" grpId="0"/>
      <p:bldP spid="9227"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ext Box 7"/>
          <p:cNvSpPr txBox="1">
            <a:spLocks noChangeArrowheads="1"/>
          </p:cNvSpPr>
          <p:nvPr/>
        </p:nvSpPr>
        <p:spPr bwMode="auto">
          <a:xfrm>
            <a:off x="7010400" y="6477000"/>
            <a:ext cx="2209800" cy="369888"/>
          </a:xfrm>
          <a:prstGeom prst="rect">
            <a:avLst/>
          </a:prstGeom>
          <a:noFill/>
          <a:ln w="9525">
            <a:noFill/>
            <a:miter lim="800000"/>
            <a:headEnd/>
            <a:tailEnd/>
          </a:ln>
        </p:spPr>
        <p:txBody>
          <a:bodyPr>
            <a:spAutoFit/>
          </a:bodyPr>
          <a:lstStyle/>
          <a:p>
            <a:r>
              <a:rPr lang="en-US" b="1" dirty="0">
                <a:latin typeface="Calibri" pitchFamily="34" charset="0"/>
              </a:rPr>
              <a:t>FM </a:t>
            </a:r>
            <a:r>
              <a:rPr lang="en-US" b="1" dirty="0" smtClean="0">
                <a:latin typeface="Calibri" pitchFamily="34" charset="0"/>
              </a:rPr>
              <a:t>3-0,C1  Fig 3-3</a:t>
            </a:r>
            <a:endParaRPr lang="en-US" b="1" dirty="0">
              <a:latin typeface="Calibri" pitchFamily="34" charset="0"/>
            </a:endParaRPr>
          </a:p>
        </p:txBody>
      </p:sp>
      <p:sp>
        <p:nvSpPr>
          <p:cNvPr id="17411" name="Rectangle 8"/>
          <p:cNvSpPr>
            <a:spLocks noChangeArrowheads="1"/>
          </p:cNvSpPr>
          <p:nvPr/>
        </p:nvSpPr>
        <p:spPr bwMode="auto">
          <a:xfrm>
            <a:off x="825500" y="1403350"/>
            <a:ext cx="7556500" cy="4692650"/>
          </a:xfrm>
          <a:prstGeom prst="rect">
            <a:avLst/>
          </a:prstGeom>
          <a:solidFill>
            <a:schemeClr val="bg1"/>
          </a:solidFill>
          <a:ln w="28575">
            <a:solidFill>
              <a:schemeClr val="tx1"/>
            </a:solidFill>
            <a:miter lim="800000"/>
            <a:headEnd/>
            <a:tailEnd/>
          </a:ln>
        </p:spPr>
        <p:txBody>
          <a:bodyPr wrap="none" anchor="ctr"/>
          <a:lstStyle/>
          <a:p>
            <a:endParaRPr lang="en-US">
              <a:latin typeface="Calibri" pitchFamily="34" charset="0"/>
            </a:endParaRPr>
          </a:p>
        </p:txBody>
      </p:sp>
      <p:sp>
        <p:nvSpPr>
          <p:cNvPr id="17412" name="Rectangle 21"/>
          <p:cNvSpPr>
            <a:spLocks noChangeArrowheads="1"/>
          </p:cNvSpPr>
          <p:nvPr/>
        </p:nvSpPr>
        <p:spPr bwMode="auto">
          <a:xfrm>
            <a:off x="1052513" y="1495425"/>
            <a:ext cx="7194550" cy="4267200"/>
          </a:xfrm>
          <a:prstGeom prst="rect">
            <a:avLst/>
          </a:prstGeom>
          <a:gradFill rotWithShape="1">
            <a:gsLst>
              <a:gs pos="0">
                <a:srgbClr val="336600"/>
              </a:gs>
              <a:gs pos="100000">
                <a:srgbClr val="DDDDDD"/>
              </a:gs>
            </a:gsLst>
            <a:lin ang="0" scaled="1"/>
          </a:gradFill>
          <a:ln w="9525">
            <a:solidFill>
              <a:schemeClr val="tx1"/>
            </a:solidFill>
            <a:miter lim="800000"/>
            <a:headEnd/>
            <a:tailEnd/>
          </a:ln>
        </p:spPr>
        <p:txBody>
          <a:bodyPr wrap="none" anchor="ctr"/>
          <a:lstStyle/>
          <a:p>
            <a:endParaRPr lang="en-US">
              <a:latin typeface="Calibri" pitchFamily="34" charset="0"/>
            </a:endParaRPr>
          </a:p>
        </p:txBody>
      </p:sp>
      <p:sp>
        <p:nvSpPr>
          <p:cNvPr id="17413" name="TextBox 16"/>
          <p:cNvSpPr txBox="1">
            <a:spLocks noChangeArrowheads="1"/>
          </p:cNvSpPr>
          <p:nvPr/>
        </p:nvSpPr>
        <p:spPr bwMode="auto">
          <a:xfrm>
            <a:off x="2668588" y="381000"/>
            <a:ext cx="4251325" cy="523875"/>
          </a:xfrm>
          <a:prstGeom prst="rect">
            <a:avLst/>
          </a:prstGeom>
          <a:noFill/>
          <a:ln w="9525">
            <a:noFill/>
            <a:miter lim="800000"/>
            <a:headEnd/>
            <a:tailEnd/>
          </a:ln>
        </p:spPr>
        <p:txBody>
          <a:bodyPr>
            <a:spAutoFit/>
          </a:bodyPr>
          <a:lstStyle/>
          <a:p>
            <a:r>
              <a:rPr lang="en-US" sz="2800" b="1">
                <a:latin typeface="Calibri" pitchFamily="34" charset="0"/>
              </a:rPr>
              <a:t>The Interagency Link</a:t>
            </a:r>
          </a:p>
        </p:txBody>
      </p:sp>
      <p:grpSp>
        <p:nvGrpSpPr>
          <p:cNvPr id="2" name="Group 18"/>
          <p:cNvGrpSpPr>
            <a:grpSpLocks/>
          </p:cNvGrpSpPr>
          <p:nvPr/>
        </p:nvGrpSpPr>
        <p:grpSpPr bwMode="auto">
          <a:xfrm>
            <a:off x="4141788" y="990600"/>
            <a:ext cx="4060825" cy="4732338"/>
            <a:chOff x="4141788" y="990600"/>
            <a:chExt cx="4060245" cy="4732338"/>
          </a:xfrm>
        </p:grpSpPr>
        <p:sp>
          <p:nvSpPr>
            <p:cNvPr id="17422" name="AutoShape 10"/>
            <p:cNvSpPr>
              <a:spLocks noChangeArrowheads="1"/>
            </p:cNvSpPr>
            <p:nvPr/>
          </p:nvSpPr>
          <p:spPr bwMode="auto">
            <a:xfrm>
              <a:off x="4141788" y="1565275"/>
              <a:ext cx="3990975" cy="776288"/>
            </a:xfrm>
            <a:prstGeom prst="rightArrow">
              <a:avLst>
                <a:gd name="adj1" fmla="val 50000"/>
                <a:gd name="adj2" fmla="val 128528"/>
              </a:avLst>
            </a:prstGeom>
            <a:solidFill>
              <a:schemeClr val="bg1"/>
            </a:solidFill>
            <a:ln w="9525">
              <a:solidFill>
                <a:schemeClr val="tx1"/>
              </a:solidFill>
              <a:miter lim="800000"/>
              <a:headEnd/>
              <a:tailEnd/>
            </a:ln>
          </p:spPr>
          <p:txBody>
            <a:bodyPr wrap="none" anchor="ctr"/>
            <a:lstStyle/>
            <a:p>
              <a:pPr algn="r"/>
              <a:r>
                <a:rPr lang="en-US" sz="1600" b="1">
                  <a:latin typeface="Calibri" pitchFamily="34" charset="0"/>
                </a:rPr>
                <a:t>Security </a:t>
              </a:r>
            </a:p>
          </p:txBody>
        </p:sp>
        <p:sp>
          <p:nvSpPr>
            <p:cNvPr id="17423" name="AutoShape 12"/>
            <p:cNvSpPr>
              <a:spLocks noChangeArrowheads="1"/>
            </p:cNvSpPr>
            <p:nvPr/>
          </p:nvSpPr>
          <p:spPr bwMode="auto">
            <a:xfrm>
              <a:off x="4141788" y="2400300"/>
              <a:ext cx="3990975" cy="747713"/>
            </a:xfrm>
            <a:prstGeom prst="rightArrow">
              <a:avLst>
                <a:gd name="adj1" fmla="val 50000"/>
                <a:gd name="adj2" fmla="val 133439"/>
              </a:avLst>
            </a:prstGeom>
            <a:solidFill>
              <a:schemeClr val="bg1"/>
            </a:solidFill>
            <a:ln w="9525">
              <a:solidFill>
                <a:schemeClr val="tx1"/>
              </a:solidFill>
              <a:miter lim="800000"/>
              <a:headEnd/>
              <a:tailEnd/>
            </a:ln>
          </p:spPr>
          <p:txBody>
            <a:bodyPr wrap="none" anchor="ctr"/>
            <a:lstStyle/>
            <a:p>
              <a:pPr algn="r"/>
              <a:r>
                <a:rPr lang="en-US" sz="1600" b="1">
                  <a:latin typeface="Calibri" pitchFamily="34" charset="0"/>
                </a:rPr>
                <a:t>Justice and Reconciliation </a:t>
              </a:r>
            </a:p>
          </p:txBody>
        </p:sp>
        <p:sp>
          <p:nvSpPr>
            <p:cNvPr id="17424" name="AutoShape 13"/>
            <p:cNvSpPr>
              <a:spLocks noChangeArrowheads="1"/>
            </p:cNvSpPr>
            <p:nvPr/>
          </p:nvSpPr>
          <p:spPr bwMode="auto">
            <a:xfrm>
              <a:off x="4141788" y="3206750"/>
              <a:ext cx="3990975" cy="762000"/>
            </a:xfrm>
            <a:prstGeom prst="rightArrow">
              <a:avLst>
                <a:gd name="adj1" fmla="val 50000"/>
                <a:gd name="adj2" fmla="val 130938"/>
              </a:avLst>
            </a:prstGeom>
            <a:solidFill>
              <a:schemeClr val="bg1"/>
            </a:solidFill>
            <a:ln w="9525">
              <a:solidFill>
                <a:schemeClr val="tx1"/>
              </a:solidFill>
              <a:miter lim="800000"/>
              <a:headEnd/>
              <a:tailEnd/>
            </a:ln>
          </p:spPr>
          <p:txBody>
            <a:bodyPr wrap="none" anchor="ctr"/>
            <a:lstStyle/>
            <a:p>
              <a:pPr algn="r"/>
              <a:r>
                <a:rPr lang="en-US" sz="1400" b="1">
                  <a:latin typeface="Calibri" pitchFamily="34" charset="0"/>
                </a:rPr>
                <a:t>Humanitarian Assistance</a:t>
              </a:r>
            </a:p>
            <a:p>
              <a:pPr algn="r"/>
              <a:r>
                <a:rPr lang="en-US" sz="1400" b="1">
                  <a:latin typeface="Calibri" pitchFamily="34" charset="0"/>
                </a:rPr>
                <a:t>and Social Well-Being </a:t>
              </a:r>
            </a:p>
          </p:txBody>
        </p:sp>
        <p:sp>
          <p:nvSpPr>
            <p:cNvPr id="17425" name="AutoShape 14"/>
            <p:cNvSpPr>
              <a:spLocks noChangeArrowheads="1"/>
            </p:cNvSpPr>
            <p:nvPr/>
          </p:nvSpPr>
          <p:spPr bwMode="auto">
            <a:xfrm>
              <a:off x="4141788" y="4027488"/>
              <a:ext cx="3990975" cy="831850"/>
            </a:xfrm>
            <a:prstGeom prst="rightArrow">
              <a:avLst>
                <a:gd name="adj1" fmla="val 50000"/>
                <a:gd name="adj2" fmla="val 119943"/>
              </a:avLst>
            </a:prstGeom>
            <a:solidFill>
              <a:schemeClr val="bg1"/>
            </a:solidFill>
            <a:ln w="9525">
              <a:solidFill>
                <a:schemeClr val="tx1"/>
              </a:solidFill>
              <a:miter lim="800000"/>
              <a:headEnd/>
              <a:tailEnd/>
            </a:ln>
          </p:spPr>
          <p:txBody>
            <a:bodyPr wrap="none" anchor="ctr"/>
            <a:lstStyle/>
            <a:p>
              <a:pPr algn="r"/>
              <a:r>
                <a:rPr lang="en-US" sz="1600" b="1">
                  <a:latin typeface="Calibri" pitchFamily="34" charset="0"/>
                </a:rPr>
                <a:t>Governance and Participation</a:t>
              </a:r>
            </a:p>
          </p:txBody>
        </p:sp>
        <p:sp>
          <p:nvSpPr>
            <p:cNvPr id="17426" name="AutoShape 15"/>
            <p:cNvSpPr>
              <a:spLocks noChangeArrowheads="1"/>
            </p:cNvSpPr>
            <p:nvPr/>
          </p:nvSpPr>
          <p:spPr bwMode="auto">
            <a:xfrm>
              <a:off x="4141788" y="4919663"/>
              <a:ext cx="3990975" cy="803275"/>
            </a:xfrm>
            <a:prstGeom prst="rightArrow">
              <a:avLst>
                <a:gd name="adj1" fmla="val 50000"/>
                <a:gd name="adj2" fmla="val 124209"/>
              </a:avLst>
            </a:prstGeom>
            <a:solidFill>
              <a:schemeClr val="bg1"/>
            </a:solidFill>
            <a:ln w="9525">
              <a:solidFill>
                <a:schemeClr val="tx1"/>
              </a:solidFill>
              <a:miter lim="800000"/>
              <a:headEnd/>
              <a:tailEnd/>
            </a:ln>
          </p:spPr>
          <p:txBody>
            <a:bodyPr wrap="none" anchor="ctr"/>
            <a:lstStyle/>
            <a:p>
              <a:pPr algn="r"/>
              <a:r>
                <a:rPr lang="en-US" sz="1400" b="1">
                  <a:latin typeface="Calibri" pitchFamily="34" charset="0"/>
                </a:rPr>
                <a:t>Economic Stabilization</a:t>
              </a:r>
            </a:p>
            <a:p>
              <a:pPr algn="r"/>
              <a:r>
                <a:rPr lang="en-US" sz="1400" b="1">
                  <a:latin typeface="Calibri" pitchFamily="34" charset="0"/>
                </a:rPr>
                <a:t>and Infrastructure </a:t>
              </a:r>
            </a:p>
          </p:txBody>
        </p:sp>
        <p:sp>
          <p:nvSpPr>
            <p:cNvPr id="17427" name="Rectangle 17"/>
            <p:cNvSpPr>
              <a:spLocks noChangeArrowheads="1"/>
            </p:cNvSpPr>
            <p:nvPr/>
          </p:nvSpPr>
          <p:spPr bwMode="auto">
            <a:xfrm>
              <a:off x="4572000" y="990600"/>
              <a:ext cx="3630033" cy="369332"/>
            </a:xfrm>
            <a:prstGeom prst="rect">
              <a:avLst/>
            </a:prstGeom>
            <a:noFill/>
            <a:ln w="9525">
              <a:noFill/>
              <a:miter lim="800000"/>
              <a:headEnd/>
              <a:tailEnd/>
            </a:ln>
          </p:spPr>
          <p:txBody>
            <a:bodyPr wrap="none">
              <a:spAutoFit/>
            </a:bodyPr>
            <a:lstStyle/>
            <a:p>
              <a:r>
                <a:rPr lang="en-US" b="1">
                  <a:latin typeface="Calibri" pitchFamily="34" charset="0"/>
                </a:rPr>
                <a:t>Dept of State Technical Sectors</a:t>
              </a:r>
              <a:endParaRPr lang="en-US">
                <a:latin typeface="Calibri" pitchFamily="34" charset="0"/>
              </a:endParaRPr>
            </a:p>
          </p:txBody>
        </p:sp>
      </p:grpSp>
      <p:grpSp>
        <p:nvGrpSpPr>
          <p:cNvPr id="3" name="Group 19"/>
          <p:cNvGrpSpPr>
            <a:grpSpLocks/>
          </p:cNvGrpSpPr>
          <p:nvPr/>
        </p:nvGrpSpPr>
        <p:grpSpPr bwMode="auto">
          <a:xfrm>
            <a:off x="1001713" y="990600"/>
            <a:ext cx="3697287" cy="4727575"/>
            <a:chOff x="1001713" y="990600"/>
            <a:chExt cx="3697287" cy="4727575"/>
          </a:xfrm>
        </p:grpSpPr>
        <p:sp>
          <p:nvSpPr>
            <p:cNvPr id="17416" name="Text Box 9"/>
            <p:cNvSpPr txBox="1">
              <a:spLocks noChangeArrowheads="1"/>
            </p:cNvSpPr>
            <p:nvPr/>
          </p:nvSpPr>
          <p:spPr bwMode="auto">
            <a:xfrm>
              <a:off x="1001713" y="990600"/>
              <a:ext cx="2655887" cy="369888"/>
            </a:xfrm>
            <a:prstGeom prst="rect">
              <a:avLst/>
            </a:prstGeom>
            <a:noFill/>
            <a:ln w="9525">
              <a:noFill/>
              <a:miter lim="800000"/>
              <a:headEnd/>
              <a:tailEnd/>
            </a:ln>
          </p:spPr>
          <p:txBody>
            <a:bodyPr>
              <a:spAutoFit/>
            </a:bodyPr>
            <a:lstStyle/>
            <a:p>
              <a:r>
                <a:rPr lang="en-US" b="1">
                  <a:latin typeface="Calibri" pitchFamily="34" charset="0"/>
                </a:rPr>
                <a:t>Army Stability Tasks</a:t>
              </a:r>
            </a:p>
          </p:txBody>
        </p:sp>
        <p:sp>
          <p:nvSpPr>
            <p:cNvPr id="17417" name="AutoShape 16"/>
            <p:cNvSpPr>
              <a:spLocks noChangeArrowheads="1"/>
            </p:cNvSpPr>
            <p:nvPr/>
          </p:nvSpPr>
          <p:spPr bwMode="auto">
            <a:xfrm>
              <a:off x="1109663" y="1560513"/>
              <a:ext cx="3589337" cy="776287"/>
            </a:xfrm>
            <a:prstGeom prst="rightArrow">
              <a:avLst>
                <a:gd name="adj1" fmla="val 50000"/>
                <a:gd name="adj2" fmla="val 115593"/>
              </a:avLst>
            </a:prstGeom>
            <a:solidFill>
              <a:schemeClr val="bg1"/>
            </a:solidFill>
            <a:ln w="9525">
              <a:solidFill>
                <a:schemeClr val="tx1"/>
              </a:solidFill>
              <a:miter lim="800000"/>
              <a:headEnd/>
              <a:tailEnd/>
            </a:ln>
          </p:spPr>
          <p:txBody>
            <a:bodyPr wrap="none" anchor="ctr"/>
            <a:lstStyle/>
            <a:p>
              <a:r>
                <a:rPr lang="en-US" sz="1600" b="1">
                  <a:latin typeface="Calibri" pitchFamily="34" charset="0"/>
                </a:rPr>
                <a:t>Civil Security </a:t>
              </a:r>
            </a:p>
          </p:txBody>
        </p:sp>
        <p:sp>
          <p:nvSpPr>
            <p:cNvPr id="17418" name="AutoShape 17"/>
            <p:cNvSpPr>
              <a:spLocks noChangeArrowheads="1"/>
            </p:cNvSpPr>
            <p:nvPr/>
          </p:nvSpPr>
          <p:spPr bwMode="auto">
            <a:xfrm>
              <a:off x="1109663" y="2395538"/>
              <a:ext cx="3589337" cy="747712"/>
            </a:xfrm>
            <a:prstGeom prst="rightArrow">
              <a:avLst>
                <a:gd name="adj1" fmla="val 50000"/>
                <a:gd name="adj2" fmla="val 120011"/>
              </a:avLst>
            </a:prstGeom>
            <a:solidFill>
              <a:schemeClr val="bg1"/>
            </a:solidFill>
            <a:ln w="9525">
              <a:solidFill>
                <a:schemeClr val="tx1"/>
              </a:solidFill>
              <a:miter lim="800000"/>
              <a:headEnd/>
              <a:tailEnd/>
            </a:ln>
          </p:spPr>
          <p:txBody>
            <a:bodyPr wrap="none" anchor="ctr"/>
            <a:lstStyle/>
            <a:p>
              <a:r>
                <a:rPr lang="en-US" sz="1600" b="1">
                  <a:latin typeface="Calibri" pitchFamily="34" charset="0"/>
                </a:rPr>
                <a:t>Civil Control </a:t>
              </a:r>
            </a:p>
          </p:txBody>
        </p:sp>
        <p:sp>
          <p:nvSpPr>
            <p:cNvPr id="17419" name="AutoShape 18"/>
            <p:cNvSpPr>
              <a:spLocks noChangeArrowheads="1"/>
            </p:cNvSpPr>
            <p:nvPr/>
          </p:nvSpPr>
          <p:spPr bwMode="auto">
            <a:xfrm>
              <a:off x="1109663" y="3201988"/>
              <a:ext cx="3589337" cy="762000"/>
            </a:xfrm>
            <a:prstGeom prst="rightArrow">
              <a:avLst>
                <a:gd name="adj1" fmla="val 50000"/>
                <a:gd name="adj2" fmla="val 117760"/>
              </a:avLst>
            </a:prstGeom>
            <a:solidFill>
              <a:schemeClr val="bg1"/>
            </a:solidFill>
            <a:ln w="9525">
              <a:solidFill>
                <a:schemeClr val="tx1"/>
              </a:solidFill>
              <a:miter lim="800000"/>
              <a:headEnd/>
              <a:tailEnd/>
            </a:ln>
          </p:spPr>
          <p:txBody>
            <a:bodyPr wrap="none" anchor="ctr"/>
            <a:lstStyle/>
            <a:p>
              <a:r>
                <a:rPr lang="en-US" sz="1600" b="1">
                  <a:latin typeface="Calibri" pitchFamily="34" charset="0"/>
                </a:rPr>
                <a:t>Restore Essential Services</a:t>
              </a:r>
            </a:p>
          </p:txBody>
        </p:sp>
        <p:sp>
          <p:nvSpPr>
            <p:cNvPr id="17420" name="AutoShape 19"/>
            <p:cNvSpPr>
              <a:spLocks noChangeArrowheads="1"/>
            </p:cNvSpPr>
            <p:nvPr/>
          </p:nvSpPr>
          <p:spPr bwMode="auto">
            <a:xfrm>
              <a:off x="1109663" y="4022725"/>
              <a:ext cx="3589337" cy="831850"/>
            </a:xfrm>
            <a:prstGeom prst="rightArrow">
              <a:avLst>
                <a:gd name="adj1" fmla="val 50000"/>
                <a:gd name="adj2" fmla="val 107872"/>
              </a:avLst>
            </a:prstGeom>
            <a:solidFill>
              <a:schemeClr val="bg1"/>
            </a:solidFill>
            <a:ln w="9525">
              <a:solidFill>
                <a:schemeClr val="tx1"/>
              </a:solidFill>
              <a:miter lim="800000"/>
              <a:headEnd/>
              <a:tailEnd/>
            </a:ln>
          </p:spPr>
          <p:txBody>
            <a:bodyPr wrap="none" anchor="ctr"/>
            <a:lstStyle/>
            <a:p>
              <a:r>
                <a:rPr lang="en-US" sz="1600" b="1">
                  <a:latin typeface="Calibri" pitchFamily="34" charset="0"/>
                </a:rPr>
                <a:t>Support to Governance</a:t>
              </a:r>
            </a:p>
          </p:txBody>
        </p:sp>
        <p:sp>
          <p:nvSpPr>
            <p:cNvPr id="17421" name="AutoShape 20"/>
            <p:cNvSpPr>
              <a:spLocks noChangeArrowheads="1"/>
            </p:cNvSpPr>
            <p:nvPr/>
          </p:nvSpPr>
          <p:spPr bwMode="auto">
            <a:xfrm>
              <a:off x="1109663" y="4914900"/>
              <a:ext cx="3589337" cy="803275"/>
            </a:xfrm>
            <a:prstGeom prst="rightArrow">
              <a:avLst>
                <a:gd name="adj1" fmla="val 50000"/>
                <a:gd name="adj2" fmla="val 111709"/>
              </a:avLst>
            </a:prstGeom>
            <a:solidFill>
              <a:schemeClr val="bg1"/>
            </a:solidFill>
            <a:ln w="9525">
              <a:solidFill>
                <a:schemeClr val="tx1"/>
              </a:solidFill>
              <a:miter lim="800000"/>
              <a:headEnd/>
              <a:tailEnd/>
            </a:ln>
          </p:spPr>
          <p:txBody>
            <a:bodyPr wrap="none" anchor="ctr"/>
            <a:lstStyle/>
            <a:p>
              <a:r>
                <a:rPr lang="en-US" sz="1400" b="1">
                  <a:latin typeface="Calibri" pitchFamily="34" charset="0"/>
                </a:rPr>
                <a:t>Support to Economic and </a:t>
              </a:r>
            </a:p>
            <a:p>
              <a:r>
                <a:rPr lang="en-US" sz="1400" b="1">
                  <a:latin typeface="Calibri" pitchFamily="34" charset="0"/>
                </a:rPr>
                <a:t>Infrastructure Development </a:t>
              </a: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blinds(horizontal)">
                                      <p:cBhvr>
                                        <p:cTn id="12"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a:xfrm>
            <a:off x="457200" y="152400"/>
            <a:ext cx="8229600" cy="868363"/>
          </a:xfrm>
        </p:spPr>
        <p:txBody>
          <a:bodyPr/>
          <a:lstStyle/>
          <a:p>
            <a:r>
              <a:rPr lang="en-US" b="1" smtClean="0"/>
              <a:t>Centers of Gravity Analysis</a:t>
            </a:r>
          </a:p>
        </p:txBody>
      </p:sp>
      <p:graphicFrame>
        <p:nvGraphicFramePr>
          <p:cNvPr id="4" name="Content Placeholder 3"/>
          <p:cNvGraphicFramePr>
            <a:graphicFrameLocks noGrp="1"/>
          </p:cNvGraphicFramePr>
          <p:nvPr>
            <p:ph idx="1"/>
          </p:nvPr>
        </p:nvGraphicFramePr>
        <p:xfrm>
          <a:off x="457200" y="1066800"/>
          <a:ext cx="8229600" cy="5562600"/>
        </p:xfrm>
        <a:graphic>
          <a:graphicData uri="http://schemas.openxmlformats.org/drawingml/2006/table">
            <a:tbl>
              <a:tblPr firstRow="1" bandRow="1">
                <a:tableStyleId>{5C22544A-7EE6-4342-B048-85BDC9FD1C3A}</a:tableStyleId>
              </a:tblPr>
              <a:tblGrid>
                <a:gridCol w="4114800"/>
                <a:gridCol w="4114800"/>
              </a:tblGrid>
              <a:tr h="27813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400" dirty="0" smtClean="0">
                          <a:latin typeface="Arial" charset="0"/>
                          <a:cs typeface="Arial" charset="0"/>
                        </a:rPr>
                        <a:t>Critical Capabilities </a:t>
                      </a:r>
                      <a:r>
                        <a:rPr lang="en-US" sz="1800" dirty="0" smtClean="0">
                          <a:latin typeface="Arial" charset="0"/>
                          <a:cs typeface="Arial" charset="0"/>
                        </a:rPr>
                        <a:t>– a means that is considered a crucial enabler for a center of gravity to function as such, and is essential to the accomplishment of the specified or assumed objective</a:t>
                      </a:r>
                    </a:p>
                    <a:p>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400" dirty="0" smtClean="0">
                          <a:latin typeface="Arial" charset="0"/>
                          <a:cs typeface="Arial" charset="0"/>
                        </a:rPr>
                        <a:t>Critical Requirements </a:t>
                      </a:r>
                      <a:r>
                        <a:rPr lang="en-US" sz="1800" dirty="0" smtClean="0">
                          <a:latin typeface="Arial" charset="0"/>
                          <a:cs typeface="Arial" charset="0"/>
                        </a:rPr>
                        <a:t>– an essential condition, resource, and means for a critical capability to be fully operational</a:t>
                      </a:r>
                    </a:p>
                    <a:p>
                      <a:endParaRPr lang="en-US" dirty="0"/>
                    </a:p>
                  </a:txBody>
                  <a:tcPr/>
                </a:tc>
              </a:tr>
              <a:tr h="27813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400" b="1" dirty="0" smtClean="0">
                          <a:latin typeface="Arial" charset="0"/>
                          <a:cs typeface="Arial" charset="0"/>
                        </a:rPr>
                        <a:t>Critical Vulnerabilities </a:t>
                      </a:r>
                      <a:r>
                        <a:rPr lang="en-US" sz="1800" b="1" dirty="0" smtClean="0">
                          <a:latin typeface="Arial" charset="0"/>
                          <a:cs typeface="Arial" charset="0"/>
                        </a:rPr>
                        <a:t>– an aspect of a critical requirement, which is deficient or vulnerable to direct or indirect attack that will create decisive or significant effects</a:t>
                      </a:r>
                    </a:p>
                    <a:p>
                      <a:endParaRPr lang="en-US" b="1"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400" b="1" dirty="0" smtClean="0">
                          <a:latin typeface="Arial" charset="0"/>
                          <a:cs typeface="Arial" charset="0"/>
                        </a:rPr>
                        <a:t>Critical Weaknesses - </a:t>
                      </a:r>
                      <a:r>
                        <a:rPr lang="en-US" sz="1800" b="1" dirty="0" smtClean="0">
                          <a:latin typeface="Arial" charset="0"/>
                          <a:cs typeface="Arial" charset="0"/>
                        </a:rPr>
                        <a:t>those critical requirements that are deficient or lacking. Not the same as Critical Vulnerabilities because they may not contribute significantly to achieving a Critical Capability</a:t>
                      </a:r>
                    </a:p>
                    <a:p>
                      <a:endParaRPr lang="en-US" b="1" dirty="0"/>
                    </a:p>
                  </a:txBody>
                  <a:tcPr/>
                </a:tc>
              </a:tr>
            </a:tbl>
          </a:graphicData>
        </a:graphic>
      </p:graphicFrame>
      <p:sp>
        <p:nvSpPr>
          <p:cNvPr id="5" name="Rectangle 4"/>
          <p:cNvSpPr/>
          <p:nvPr/>
        </p:nvSpPr>
        <p:spPr>
          <a:xfrm>
            <a:off x="2362200" y="2438400"/>
            <a:ext cx="4572000" cy="2819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en-US" sz="2400" b="1" dirty="0">
                <a:latin typeface="Arial" charset="0"/>
                <a:cs typeface="Arial" charset="0"/>
              </a:rPr>
              <a:t>Center of Gravity </a:t>
            </a:r>
            <a:r>
              <a:rPr lang="en-US" b="1" dirty="0">
                <a:latin typeface="Arial" charset="0"/>
                <a:cs typeface="Arial" charset="0"/>
              </a:rPr>
              <a:t>– the physical or moral entities that are the primary components of physical or moral strength, power and resistance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Number Placeholder 2"/>
          <p:cNvSpPr>
            <a:spLocks noGrp="1"/>
          </p:cNvSpPr>
          <p:nvPr>
            <p:ph type="sldNum" sz="quarter" idx="12"/>
          </p:nvPr>
        </p:nvSpPr>
        <p:spPr>
          <a:xfrm>
            <a:off x="457200" y="6356350"/>
            <a:ext cx="2133600" cy="365125"/>
          </a:xfrm>
        </p:spPr>
        <p:txBody>
          <a:bodyPr/>
          <a:lstStyle/>
          <a:p>
            <a:pPr algn="l">
              <a:defRPr/>
            </a:pPr>
            <a:fld id="{5E825D04-10E3-439B-AA94-7D4EBEBC7773}" type="slidenum">
              <a:rPr lang="en-US" smtClean="0"/>
              <a:pPr algn="l">
                <a:defRPr/>
              </a:pPr>
              <a:t>9</a:t>
            </a:fld>
            <a:endParaRPr lang="en-US" dirty="0" smtClean="0"/>
          </a:p>
        </p:txBody>
      </p:sp>
      <p:sp>
        <p:nvSpPr>
          <p:cNvPr id="2232322" name="Text Box 2"/>
          <p:cNvSpPr txBox="1">
            <a:spLocks noChangeArrowheads="1"/>
          </p:cNvSpPr>
          <p:nvPr/>
        </p:nvSpPr>
        <p:spPr bwMode="auto">
          <a:xfrm>
            <a:off x="1754188" y="3181350"/>
            <a:ext cx="1520825" cy="395288"/>
          </a:xfrm>
          <a:prstGeom prst="rect">
            <a:avLst/>
          </a:prstGeom>
          <a:gradFill rotWithShape="1">
            <a:gsLst>
              <a:gs pos="0">
                <a:srgbClr val="FFFF00">
                  <a:gamma/>
                  <a:shade val="46275"/>
                  <a:invGamma/>
                </a:srgbClr>
              </a:gs>
              <a:gs pos="50000">
                <a:srgbClr val="FFFF00"/>
              </a:gs>
              <a:gs pos="100000">
                <a:srgbClr val="FFFF00">
                  <a:gamma/>
                  <a:shade val="46275"/>
                  <a:invGamma/>
                </a:srgbClr>
              </a:gs>
            </a:gsLst>
            <a:lin ang="5400000" scaled="1"/>
          </a:gradFill>
          <a:ln w="28575">
            <a:solidFill>
              <a:srgbClr val="000000"/>
            </a:solidFill>
            <a:miter lim="800000"/>
            <a:headEnd/>
            <a:tailEnd/>
          </a:ln>
          <a:effectLst>
            <a:outerShdw dist="35921" dir="2700000" algn="ctr" rotWithShape="0">
              <a:schemeClr val="bg1">
                <a:alpha val="50000"/>
              </a:schemeClr>
            </a:outerShdw>
          </a:effectLst>
        </p:spPr>
        <p:txBody>
          <a:bodyPr>
            <a:spAutoFit/>
          </a:bodyPr>
          <a:lstStyle/>
          <a:p>
            <a:pPr algn="ctr">
              <a:spcBef>
                <a:spcPct val="50000"/>
              </a:spcBef>
              <a:defRPr/>
            </a:pPr>
            <a:r>
              <a:rPr lang="en-US" dirty="0">
                <a:solidFill>
                  <a:srgbClr val="000000"/>
                </a:solidFill>
              </a:rPr>
              <a:t>Support</a:t>
            </a:r>
          </a:p>
        </p:txBody>
      </p:sp>
      <p:sp>
        <p:nvSpPr>
          <p:cNvPr id="2232323" name="Text Box 3"/>
          <p:cNvSpPr txBox="1">
            <a:spLocks noChangeArrowheads="1"/>
          </p:cNvSpPr>
          <p:nvPr/>
        </p:nvSpPr>
        <p:spPr bwMode="auto">
          <a:xfrm>
            <a:off x="3805238" y="1792288"/>
            <a:ext cx="1512887" cy="395287"/>
          </a:xfrm>
          <a:prstGeom prst="rect">
            <a:avLst/>
          </a:prstGeom>
          <a:gradFill rotWithShape="1">
            <a:gsLst>
              <a:gs pos="0">
                <a:srgbClr val="FFFF00">
                  <a:gamma/>
                  <a:shade val="46275"/>
                  <a:invGamma/>
                </a:srgbClr>
              </a:gs>
              <a:gs pos="50000">
                <a:srgbClr val="FFFF00"/>
              </a:gs>
              <a:gs pos="100000">
                <a:srgbClr val="FFFF00">
                  <a:gamma/>
                  <a:shade val="46275"/>
                  <a:invGamma/>
                </a:srgbClr>
              </a:gs>
            </a:gsLst>
            <a:lin ang="5400000" scaled="1"/>
          </a:gradFill>
          <a:ln w="28575">
            <a:solidFill>
              <a:srgbClr val="000000"/>
            </a:solidFill>
            <a:miter lim="800000"/>
            <a:headEnd/>
            <a:tailEnd/>
          </a:ln>
          <a:effectLst>
            <a:outerShdw dist="35921" dir="2700000" algn="ctr" rotWithShape="0">
              <a:schemeClr val="bg1">
                <a:alpha val="50000"/>
              </a:schemeClr>
            </a:outerShdw>
          </a:effectLst>
        </p:spPr>
        <p:txBody>
          <a:bodyPr>
            <a:spAutoFit/>
          </a:bodyPr>
          <a:lstStyle/>
          <a:p>
            <a:pPr algn="ctr">
              <a:spcBef>
                <a:spcPct val="50000"/>
              </a:spcBef>
              <a:defRPr/>
            </a:pPr>
            <a:r>
              <a:rPr lang="en-US" dirty="0">
                <a:solidFill>
                  <a:srgbClr val="000000"/>
                </a:solidFill>
              </a:rPr>
              <a:t>Compel</a:t>
            </a:r>
          </a:p>
        </p:txBody>
      </p:sp>
      <p:sp>
        <p:nvSpPr>
          <p:cNvPr id="24581" name="AutoShape 4"/>
          <p:cNvSpPr>
            <a:spLocks noChangeArrowheads="1"/>
          </p:cNvSpPr>
          <p:nvPr/>
        </p:nvSpPr>
        <p:spPr bwMode="auto">
          <a:xfrm>
            <a:off x="3908425" y="2800350"/>
            <a:ext cx="1295400" cy="1185863"/>
          </a:xfrm>
          <a:prstGeom prst="diamond">
            <a:avLst/>
          </a:prstGeom>
          <a:solidFill>
            <a:srgbClr val="FF0000"/>
          </a:solidFill>
          <a:ln w="9525">
            <a:solidFill>
              <a:srgbClr val="000000"/>
            </a:solidFill>
            <a:miter lim="800000"/>
            <a:headEnd/>
            <a:tailEnd/>
          </a:ln>
        </p:spPr>
        <p:txBody>
          <a:bodyPr wrap="none" anchor="ctr"/>
          <a:lstStyle/>
          <a:p>
            <a:endParaRPr lang="en-US"/>
          </a:p>
        </p:txBody>
      </p:sp>
      <p:sp>
        <p:nvSpPr>
          <p:cNvPr id="2232325" name="Text Box 5"/>
          <p:cNvSpPr txBox="1">
            <a:spLocks noChangeArrowheads="1"/>
          </p:cNvSpPr>
          <p:nvPr/>
        </p:nvSpPr>
        <p:spPr bwMode="auto">
          <a:xfrm>
            <a:off x="5853113" y="3173413"/>
            <a:ext cx="1584325" cy="395287"/>
          </a:xfrm>
          <a:prstGeom prst="rect">
            <a:avLst/>
          </a:prstGeom>
          <a:gradFill rotWithShape="1">
            <a:gsLst>
              <a:gs pos="0">
                <a:srgbClr val="FFFF00">
                  <a:gamma/>
                  <a:shade val="46275"/>
                  <a:invGamma/>
                </a:srgbClr>
              </a:gs>
              <a:gs pos="50000">
                <a:srgbClr val="FFFF00"/>
              </a:gs>
              <a:gs pos="100000">
                <a:srgbClr val="FFFF00">
                  <a:gamma/>
                  <a:shade val="46275"/>
                  <a:invGamma/>
                </a:srgbClr>
              </a:gs>
            </a:gsLst>
            <a:lin ang="5400000" scaled="1"/>
          </a:gradFill>
          <a:ln w="28575">
            <a:solidFill>
              <a:srgbClr val="000000"/>
            </a:solidFill>
            <a:miter lim="800000"/>
            <a:headEnd/>
            <a:tailEnd/>
          </a:ln>
          <a:effectLst>
            <a:outerShdw dist="35921" dir="2700000" algn="ctr" rotWithShape="0">
              <a:schemeClr val="bg1">
                <a:alpha val="50000"/>
              </a:schemeClr>
            </a:outerShdw>
          </a:effectLst>
        </p:spPr>
        <p:txBody>
          <a:bodyPr>
            <a:spAutoFit/>
          </a:bodyPr>
          <a:lstStyle/>
          <a:p>
            <a:pPr algn="ctr">
              <a:spcBef>
                <a:spcPct val="50000"/>
              </a:spcBef>
              <a:defRPr/>
            </a:pPr>
            <a:r>
              <a:rPr lang="en-US" dirty="0">
                <a:solidFill>
                  <a:srgbClr val="000000"/>
                </a:solidFill>
              </a:rPr>
              <a:t>Control</a:t>
            </a:r>
          </a:p>
        </p:txBody>
      </p:sp>
      <p:sp>
        <p:nvSpPr>
          <p:cNvPr id="2232326" name="Text Box 6"/>
          <p:cNvSpPr txBox="1">
            <a:spLocks noChangeArrowheads="1"/>
          </p:cNvSpPr>
          <p:nvPr/>
        </p:nvSpPr>
        <p:spPr bwMode="auto">
          <a:xfrm>
            <a:off x="3679825" y="4603750"/>
            <a:ext cx="1765300" cy="395288"/>
          </a:xfrm>
          <a:prstGeom prst="rect">
            <a:avLst/>
          </a:prstGeom>
          <a:gradFill rotWithShape="1">
            <a:gsLst>
              <a:gs pos="0">
                <a:srgbClr val="FFFF00">
                  <a:gamma/>
                  <a:shade val="46275"/>
                  <a:invGamma/>
                </a:srgbClr>
              </a:gs>
              <a:gs pos="50000">
                <a:srgbClr val="FFFF00"/>
              </a:gs>
              <a:gs pos="100000">
                <a:srgbClr val="FFFF00">
                  <a:gamma/>
                  <a:shade val="46275"/>
                  <a:invGamma/>
                </a:srgbClr>
              </a:gs>
            </a:gsLst>
            <a:lin ang="5400000" scaled="1"/>
          </a:gradFill>
          <a:ln w="28575">
            <a:solidFill>
              <a:srgbClr val="000000"/>
            </a:solidFill>
            <a:miter lim="800000"/>
            <a:headEnd/>
            <a:tailEnd/>
          </a:ln>
          <a:effectLst>
            <a:outerShdw dist="35921" dir="2700000" algn="ctr" rotWithShape="0">
              <a:schemeClr val="bg1">
                <a:alpha val="50000"/>
              </a:schemeClr>
            </a:outerShdw>
          </a:effectLst>
        </p:spPr>
        <p:txBody>
          <a:bodyPr>
            <a:spAutoFit/>
          </a:bodyPr>
          <a:lstStyle/>
          <a:p>
            <a:pPr algn="ctr">
              <a:spcBef>
                <a:spcPct val="50000"/>
              </a:spcBef>
              <a:defRPr/>
            </a:pPr>
            <a:r>
              <a:rPr lang="en-US" dirty="0">
                <a:solidFill>
                  <a:srgbClr val="000000"/>
                </a:solidFill>
              </a:rPr>
              <a:t>Influence</a:t>
            </a:r>
          </a:p>
        </p:txBody>
      </p:sp>
      <p:sp>
        <p:nvSpPr>
          <p:cNvPr id="24584" name="Text Box 7"/>
          <p:cNvSpPr txBox="1">
            <a:spLocks noChangeArrowheads="1"/>
          </p:cNvSpPr>
          <p:nvPr/>
        </p:nvSpPr>
        <p:spPr bwMode="auto">
          <a:xfrm>
            <a:off x="4056063" y="3155950"/>
            <a:ext cx="992187" cy="517525"/>
          </a:xfrm>
          <a:prstGeom prst="rect">
            <a:avLst/>
          </a:prstGeom>
          <a:noFill/>
          <a:ln w="9525">
            <a:noFill/>
            <a:miter lim="800000"/>
            <a:headEnd/>
            <a:tailEnd/>
          </a:ln>
        </p:spPr>
        <p:txBody>
          <a:bodyPr>
            <a:spAutoFit/>
          </a:bodyPr>
          <a:lstStyle/>
          <a:p>
            <a:pPr algn="ctr">
              <a:spcBef>
                <a:spcPct val="50000"/>
              </a:spcBef>
            </a:pPr>
            <a:r>
              <a:rPr lang="en-US" sz="1400">
                <a:solidFill>
                  <a:srgbClr val="FFFFFF"/>
                </a:solidFill>
              </a:rPr>
              <a:t>Enduring Peace</a:t>
            </a:r>
          </a:p>
        </p:txBody>
      </p:sp>
      <p:sp>
        <p:nvSpPr>
          <p:cNvPr id="24585" name="AutoShape 8"/>
          <p:cNvSpPr>
            <a:spLocks noChangeArrowheads="1"/>
          </p:cNvSpPr>
          <p:nvPr/>
        </p:nvSpPr>
        <p:spPr bwMode="auto">
          <a:xfrm rot="5400000">
            <a:off x="4191000" y="2374900"/>
            <a:ext cx="723900" cy="406400"/>
          </a:xfrm>
          <a:custGeom>
            <a:avLst/>
            <a:gdLst>
              <a:gd name="T0" fmla="*/ 2147483647 w 21600"/>
              <a:gd name="T1" fmla="*/ 0 h 21600"/>
              <a:gd name="T2" fmla="*/ 0 w 21600"/>
              <a:gd name="T3" fmla="*/ 2147483647 h 21600"/>
              <a:gd name="T4" fmla="*/ 2147483647 w 21600"/>
              <a:gd name="T5" fmla="*/ 2147483647 h 21600"/>
              <a:gd name="T6" fmla="*/ 2147483647 w 21600"/>
              <a:gd name="T7" fmla="*/ 2147483647 h 21600"/>
              <a:gd name="T8" fmla="*/ 17694720 60000 65536"/>
              <a:gd name="T9" fmla="*/ 11796480 60000 65536"/>
              <a:gd name="T10" fmla="*/ 5898240 60000 65536"/>
              <a:gd name="T11" fmla="*/ 0 60000 65536"/>
              <a:gd name="T12" fmla="*/ 3375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gradFill rotWithShape="1">
            <a:gsLst>
              <a:gs pos="0">
                <a:srgbClr val="000000"/>
              </a:gs>
              <a:gs pos="100000">
                <a:srgbClr val="0000FF"/>
              </a:gs>
            </a:gsLst>
            <a:lin ang="0" scaled="1"/>
          </a:gradFill>
          <a:ln w="9525">
            <a:solidFill>
              <a:srgbClr val="FFFFFF"/>
            </a:solidFill>
            <a:miter lim="800000"/>
            <a:headEnd/>
            <a:tailEnd/>
          </a:ln>
        </p:spPr>
        <p:txBody>
          <a:bodyPr wrap="none" anchor="ctr"/>
          <a:lstStyle/>
          <a:p>
            <a:endParaRPr lang="en-US"/>
          </a:p>
        </p:txBody>
      </p:sp>
      <p:sp>
        <p:nvSpPr>
          <p:cNvPr id="24586" name="AutoShape 9"/>
          <p:cNvSpPr>
            <a:spLocks noChangeArrowheads="1"/>
          </p:cNvSpPr>
          <p:nvPr/>
        </p:nvSpPr>
        <p:spPr bwMode="auto">
          <a:xfrm rot="16200000" flipV="1">
            <a:off x="4191000" y="4013200"/>
            <a:ext cx="723900" cy="406400"/>
          </a:xfrm>
          <a:custGeom>
            <a:avLst/>
            <a:gdLst>
              <a:gd name="T0" fmla="*/ 2147483647 w 21600"/>
              <a:gd name="T1" fmla="*/ 0 h 21600"/>
              <a:gd name="T2" fmla="*/ 0 w 21600"/>
              <a:gd name="T3" fmla="*/ 2147483647 h 21600"/>
              <a:gd name="T4" fmla="*/ 2147483647 w 21600"/>
              <a:gd name="T5" fmla="*/ 2147483647 h 21600"/>
              <a:gd name="T6" fmla="*/ 2147483647 w 21600"/>
              <a:gd name="T7" fmla="*/ 2147483647 h 21600"/>
              <a:gd name="T8" fmla="*/ 17694720 60000 65536"/>
              <a:gd name="T9" fmla="*/ 11796480 60000 65536"/>
              <a:gd name="T10" fmla="*/ 5898240 60000 65536"/>
              <a:gd name="T11" fmla="*/ 0 60000 65536"/>
              <a:gd name="T12" fmla="*/ 3375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gradFill rotWithShape="1">
            <a:gsLst>
              <a:gs pos="0">
                <a:srgbClr val="000000"/>
              </a:gs>
              <a:gs pos="100000">
                <a:srgbClr val="0000FF"/>
              </a:gs>
            </a:gsLst>
            <a:lin ang="0" scaled="1"/>
          </a:gradFill>
          <a:ln w="9525">
            <a:solidFill>
              <a:srgbClr val="FFFFFF"/>
            </a:solidFill>
            <a:miter lim="800000"/>
            <a:headEnd/>
            <a:tailEnd/>
          </a:ln>
        </p:spPr>
        <p:txBody>
          <a:bodyPr wrap="none" anchor="ctr"/>
          <a:lstStyle/>
          <a:p>
            <a:endParaRPr lang="en-US"/>
          </a:p>
        </p:txBody>
      </p:sp>
      <p:sp>
        <p:nvSpPr>
          <p:cNvPr id="24587" name="AutoShape 10"/>
          <p:cNvSpPr>
            <a:spLocks noChangeArrowheads="1"/>
          </p:cNvSpPr>
          <p:nvPr/>
        </p:nvSpPr>
        <p:spPr bwMode="auto">
          <a:xfrm flipH="1">
            <a:off x="5092700" y="3194050"/>
            <a:ext cx="723900" cy="406400"/>
          </a:xfrm>
          <a:custGeom>
            <a:avLst/>
            <a:gdLst>
              <a:gd name="T0" fmla="*/ 2147483647 w 21600"/>
              <a:gd name="T1" fmla="*/ 0 h 21600"/>
              <a:gd name="T2" fmla="*/ 0 w 21600"/>
              <a:gd name="T3" fmla="*/ 2147483647 h 21600"/>
              <a:gd name="T4" fmla="*/ 2147483647 w 21600"/>
              <a:gd name="T5" fmla="*/ 2147483647 h 21600"/>
              <a:gd name="T6" fmla="*/ 2147483647 w 21600"/>
              <a:gd name="T7" fmla="*/ 2147483647 h 21600"/>
              <a:gd name="T8" fmla="*/ 17694720 60000 65536"/>
              <a:gd name="T9" fmla="*/ 11796480 60000 65536"/>
              <a:gd name="T10" fmla="*/ 5898240 60000 65536"/>
              <a:gd name="T11" fmla="*/ 0 60000 65536"/>
              <a:gd name="T12" fmla="*/ 3375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gradFill rotWithShape="1">
            <a:gsLst>
              <a:gs pos="0">
                <a:srgbClr val="000000"/>
              </a:gs>
              <a:gs pos="100000">
                <a:srgbClr val="0000FF"/>
              </a:gs>
            </a:gsLst>
            <a:lin ang="0" scaled="1"/>
          </a:gradFill>
          <a:ln w="9525">
            <a:solidFill>
              <a:srgbClr val="FFFFFF"/>
            </a:solidFill>
            <a:miter lim="800000"/>
            <a:headEnd/>
            <a:tailEnd/>
          </a:ln>
        </p:spPr>
        <p:txBody>
          <a:bodyPr wrap="none" anchor="ctr"/>
          <a:lstStyle/>
          <a:p>
            <a:endParaRPr lang="en-US"/>
          </a:p>
        </p:txBody>
      </p:sp>
      <p:sp>
        <p:nvSpPr>
          <p:cNvPr id="24588" name="AutoShape 11"/>
          <p:cNvSpPr>
            <a:spLocks noChangeArrowheads="1"/>
          </p:cNvSpPr>
          <p:nvPr/>
        </p:nvSpPr>
        <p:spPr bwMode="auto">
          <a:xfrm rot="10800000" flipH="1">
            <a:off x="3314700" y="3181350"/>
            <a:ext cx="723900" cy="406400"/>
          </a:xfrm>
          <a:custGeom>
            <a:avLst/>
            <a:gdLst>
              <a:gd name="T0" fmla="*/ 2147483647 w 21600"/>
              <a:gd name="T1" fmla="*/ 0 h 21600"/>
              <a:gd name="T2" fmla="*/ 0 w 21600"/>
              <a:gd name="T3" fmla="*/ 2147483647 h 21600"/>
              <a:gd name="T4" fmla="*/ 2147483647 w 21600"/>
              <a:gd name="T5" fmla="*/ 2147483647 h 21600"/>
              <a:gd name="T6" fmla="*/ 2147483647 w 21600"/>
              <a:gd name="T7" fmla="*/ 2147483647 h 21600"/>
              <a:gd name="T8" fmla="*/ 17694720 60000 65536"/>
              <a:gd name="T9" fmla="*/ 11796480 60000 65536"/>
              <a:gd name="T10" fmla="*/ 5898240 60000 65536"/>
              <a:gd name="T11" fmla="*/ 0 60000 65536"/>
              <a:gd name="T12" fmla="*/ 3375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gradFill rotWithShape="1">
            <a:gsLst>
              <a:gs pos="0">
                <a:srgbClr val="000000"/>
              </a:gs>
              <a:gs pos="100000">
                <a:srgbClr val="0000FF"/>
              </a:gs>
            </a:gsLst>
            <a:lin ang="0" scaled="1"/>
          </a:gradFill>
          <a:ln w="9525">
            <a:solidFill>
              <a:srgbClr val="FFFFFF"/>
            </a:solidFill>
            <a:miter lim="800000"/>
            <a:headEnd/>
            <a:tailEnd/>
          </a:ln>
        </p:spPr>
        <p:txBody>
          <a:bodyPr wrap="none" anchor="ctr"/>
          <a:lstStyle/>
          <a:p>
            <a:endParaRPr lang="en-US"/>
          </a:p>
        </p:txBody>
      </p:sp>
      <p:sp>
        <p:nvSpPr>
          <p:cNvPr id="24589" name="AutoShape 12"/>
          <p:cNvSpPr>
            <a:spLocks noChangeArrowheads="1"/>
          </p:cNvSpPr>
          <p:nvPr/>
        </p:nvSpPr>
        <p:spPr bwMode="auto">
          <a:xfrm>
            <a:off x="342900" y="2108200"/>
            <a:ext cx="3352800" cy="901700"/>
          </a:xfrm>
          <a:prstGeom prst="wedgeRectCallout">
            <a:avLst>
              <a:gd name="adj1" fmla="val 54736"/>
              <a:gd name="adj2" fmla="val -78171"/>
            </a:avLst>
          </a:prstGeom>
          <a:solidFill>
            <a:srgbClr val="FFFFFF"/>
          </a:solidFill>
          <a:ln w="9525">
            <a:solidFill>
              <a:srgbClr val="000000"/>
            </a:solidFill>
            <a:miter lim="800000"/>
            <a:headEnd/>
            <a:tailEnd/>
          </a:ln>
        </p:spPr>
        <p:txBody>
          <a:bodyPr/>
          <a:lstStyle/>
          <a:p>
            <a:pPr algn="ctr"/>
            <a:endParaRPr lang="en-US"/>
          </a:p>
        </p:txBody>
      </p:sp>
      <p:sp>
        <p:nvSpPr>
          <p:cNvPr id="24590" name="Text Box 13"/>
          <p:cNvSpPr txBox="1">
            <a:spLocks noChangeArrowheads="1"/>
          </p:cNvSpPr>
          <p:nvPr/>
        </p:nvSpPr>
        <p:spPr bwMode="auto">
          <a:xfrm>
            <a:off x="285750" y="2074863"/>
            <a:ext cx="3432175" cy="942975"/>
          </a:xfrm>
          <a:prstGeom prst="rect">
            <a:avLst/>
          </a:prstGeom>
          <a:noFill/>
          <a:ln w="9525">
            <a:noFill/>
            <a:miter lim="800000"/>
            <a:headEnd/>
            <a:tailEnd/>
          </a:ln>
        </p:spPr>
        <p:txBody>
          <a:bodyPr>
            <a:spAutoFit/>
          </a:bodyPr>
          <a:lstStyle/>
          <a:p>
            <a:pPr algn="ctr">
              <a:spcBef>
                <a:spcPct val="50000"/>
              </a:spcBef>
            </a:pPr>
            <a:r>
              <a:rPr lang="en-US" sz="1400" dirty="0">
                <a:solidFill>
                  <a:srgbClr val="000000"/>
                </a:solidFill>
              </a:rPr>
              <a:t>Uses actual or threatened lethal force to establish control and dominance, affect behavioral change, or enforce compliance.</a:t>
            </a:r>
          </a:p>
        </p:txBody>
      </p:sp>
      <p:sp>
        <p:nvSpPr>
          <p:cNvPr id="24591" name="AutoShape 14"/>
          <p:cNvSpPr>
            <a:spLocks noChangeArrowheads="1"/>
          </p:cNvSpPr>
          <p:nvPr/>
        </p:nvSpPr>
        <p:spPr bwMode="auto">
          <a:xfrm>
            <a:off x="5880100" y="3822700"/>
            <a:ext cx="2984500" cy="1358900"/>
          </a:xfrm>
          <a:prstGeom prst="wedgeRectCallout">
            <a:avLst>
              <a:gd name="adj1" fmla="val 0"/>
              <a:gd name="adj2" fmla="val -73366"/>
            </a:avLst>
          </a:prstGeom>
          <a:solidFill>
            <a:srgbClr val="FFFFFF"/>
          </a:solidFill>
          <a:ln w="9525">
            <a:solidFill>
              <a:srgbClr val="000000"/>
            </a:solidFill>
            <a:miter lim="800000"/>
            <a:headEnd/>
            <a:tailEnd/>
          </a:ln>
        </p:spPr>
        <p:txBody>
          <a:bodyPr/>
          <a:lstStyle/>
          <a:p>
            <a:pPr algn="ctr"/>
            <a:endParaRPr lang="en-US"/>
          </a:p>
        </p:txBody>
      </p:sp>
      <p:sp>
        <p:nvSpPr>
          <p:cNvPr id="24592" name="Text Box 15"/>
          <p:cNvSpPr txBox="1">
            <a:spLocks noChangeArrowheads="1"/>
          </p:cNvSpPr>
          <p:nvPr/>
        </p:nvSpPr>
        <p:spPr bwMode="auto">
          <a:xfrm>
            <a:off x="5832475" y="3808413"/>
            <a:ext cx="3048000" cy="1368425"/>
          </a:xfrm>
          <a:prstGeom prst="rect">
            <a:avLst/>
          </a:prstGeom>
          <a:noFill/>
          <a:ln w="9525">
            <a:noFill/>
            <a:miter lim="800000"/>
            <a:headEnd/>
            <a:tailEnd/>
          </a:ln>
        </p:spPr>
        <p:txBody>
          <a:bodyPr>
            <a:spAutoFit/>
          </a:bodyPr>
          <a:lstStyle/>
          <a:p>
            <a:pPr algn="ctr"/>
            <a:r>
              <a:rPr lang="en-US" sz="1400" dirty="0">
                <a:solidFill>
                  <a:srgbClr val="000000"/>
                </a:solidFill>
              </a:rPr>
              <a:t>Focuses on imposing civil order. Includes securing borders, routes, sensitive sites, population centers and individuals. Also involves physically occupying key terrain and facilities.</a:t>
            </a:r>
          </a:p>
        </p:txBody>
      </p:sp>
      <p:sp>
        <p:nvSpPr>
          <p:cNvPr id="24593" name="AutoShape 16"/>
          <p:cNvSpPr>
            <a:spLocks noChangeArrowheads="1"/>
          </p:cNvSpPr>
          <p:nvPr/>
        </p:nvSpPr>
        <p:spPr bwMode="auto">
          <a:xfrm>
            <a:off x="2362200" y="5422900"/>
            <a:ext cx="4394200" cy="952500"/>
          </a:xfrm>
          <a:prstGeom prst="wedgeRectCallout">
            <a:avLst>
              <a:gd name="adj1" fmla="val -1009"/>
              <a:gd name="adj2" fmla="val -100667"/>
            </a:avLst>
          </a:prstGeom>
          <a:solidFill>
            <a:srgbClr val="FFFFFF"/>
          </a:solidFill>
          <a:ln w="9525">
            <a:solidFill>
              <a:srgbClr val="000000"/>
            </a:solidFill>
            <a:miter lim="800000"/>
            <a:headEnd/>
            <a:tailEnd/>
          </a:ln>
        </p:spPr>
        <p:txBody>
          <a:bodyPr/>
          <a:lstStyle/>
          <a:p>
            <a:pPr algn="ctr"/>
            <a:endParaRPr lang="en-US"/>
          </a:p>
        </p:txBody>
      </p:sp>
      <p:sp>
        <p:nvSpPr>
          <p:cNvPr id="24594" name="Text Box 17"/>
          <p:cNvSpPr txBox="1">
            <a:spLocks noChangeArrowheads="1"/>
          </p:cNvSpPr>
          <p:nvPr/>
        </p:nvSpPr>
        <p:spPr bwMode="auto">
          <a:xfrm>
            <a:off x="2187575" y="5427663"/>
            <a:ext cx="4711700" cy="942975"/>
          </a:xfrm>
          <a:prstGeom prst="rect">
            <a:avLst/>
          </a:prstGeom>
          <a:noFill/>
          <a:ln w="9525">
            <a:noFill/>
            <a:miter lim="800000"/>
            <a:headEnd/>
            <a:tailEnd/>
          </a:ln>
        </p:spPr>
        <p:txBody>
          <a:bodyPr>
            <a:spAutoFit/>
          </a:bodyPr>
          <a:lstStyle/>
          <a:p>
            <a:pPr algn="ctr"/>
            <a:r>
              <a:rPr lang="en-US" sz="1400" dirty="0">
                <a:solidFill>
                  <a:srgbClr val="000000"/>
                </a:solidFill>
              </a:rPr>
              <a:t>Imposing will of friendly forces on the situation through information engagement, presence, and conduct. Influence aims at affecting behavioral change through nonlethal means.</a:t>
            </a:r>
          </a:p>
        </p:txBody>
      </p:sp>
      <p:sp>
        <p:nvSpPr>
          <p:cNvPr id="24595" name="AutoShape 18"/>
          <p:cNvSpPr>
            <a:spLocks noChangeArrowheads="1"/>
          </p:cNvSpPr>
          <p:nvPr/>
        </p:nvSpPr>
        <p:spPr bwMode="auto">
          <a:xfrm flipH="1">
            <a:off x="381000" y="3808413"/>
            <a:ext cx="2844800" cy="1168400"/>
          </a:xfrm>
          <a:prstGeom prst="wedgeRectCallout">
            <a:avLst>
              <a:gd name="adj1" fmla="val 667"/>
              <a:gd name="adj2" fmla="val -75273"/>
            </a:avLst>
          </a:prstGeom>
          <a:solidFill>
            <a:srgbClr val="FFFFFF"/>
          </a:solidFill>
          <a:ln w="9525">
            <a:solidFill>
              <a:srgbClr val="000000"/>
            </a:solidFill>
            <a:miter lim="800000"/>
            <a:headEnd/>
            <a:tailEnd/>
          </a:ln>
        </p:spPr>
        <p:txBody>
          <a:bodyPr/>
          <a:lstStyle/>
          <a:p>
            <a:pPr algn="ctr"/>
            <a:endParaRPr lang="en-US"/>
          </a:p>
        </p:txBody>
      </p:sp>
      <p:sp>
        <p:nvSpPr>
          <p:cNvPr id="24596" name="Text Box 19"/>
          <p:cNvSpPr txBox="1">
            <a:spLocks noChangeArrowheads="1"/>
          </p:cNvSpPr>
          <p:nvPr/>
        </p:nvSpPr>
        <p:spPr bwMode="auto">
          <a:xfrm>
            <a:off x="368300" y="3827463"/>
            <a:ext cx="2870200" cy="1155700"/>
          </a:xfrm>
          <a:prstGeom prst="rect">
            <a:avLst/>
          </a:prstGeom>
          <a:noFill/>
          <a:ln w="9525">
            <a:noFill/>
            <a:miter lim="800000"/>
            <a:headEnd/>
            <a:tailEnd/>
          </a:ln>
        </p:spPr>
        <p:txBody>
          <a:bodyPr>
            <a:spAutoFit/>
          </a:bodyPr>
          <a:lstStyle/>
          <a:p>
            <a:pPr algn="ctr"/>
            <a:r>
              <a:rPr lang="en-US" sz="1400" dirty="0">
                <a:solidFill>
                  <a:srgbClr val="000000"/>
                </a:solidFill>
              </a:rPr>
              <a:t>Focuses on ability of the force to establish, reinforce, or set conditions necessary for other instruments of national power to function effectively.</a:t>
            </a:r>
          </a:p>
        </p:txBody>
      </p:sp>
      <p:sp>
        <p:nvSpPr>
          <p:cNvPr id="2232340" name="Rectangle 20"/>
          <p:cNvSpPr>
            <a:spLocks noChangeArrowheads="1"/>
          </p:cNvSpPr>
          <p:nvPr/>
        </p:nvSpPr>
        <p:spPr bwMode="auto">
          <a:xfrm>
            <a:off x="6854825" y="146050"/>
            <a:ext cx="2162175" cy="2416175"/>
          </a:xfrm>
          <a:prstGeom prst="rect">
            <a:avLst/>
          </a:prstGeom>
          <a:gradFill rotWithShape="1">
            <a:gsLst>
              <a:gs pos="0">
                <a:srgbClr val="66CCFF">
                  <a:gamma/>
                  <a:tint val="0"/>
                  <a:invGamma/>
                </a:srgbClr>
              </a:gs>
              <a:gs pos="100000">
                <a:srgbClr val="66CCFF"/>
              </a:gs>
            </a:gsLst>
            <a:lin ang="5400000" scaled="1"/>
          </a:gradFill>
          <a:ln w="9525">
            <a:solidFill>
              <a:schemeClr val="bg1"/>
            </a:solidFill>
            <a:miter lim="800000"/>
            <a:headEnd/>
            <a:tailEnd/>
          </a:ln>
          <a:effectLst>
            <a:outerShdw dist="35921" dir="2700000" algn="ctr" rotWithShape="0">
              <a:schemeClr val="folHlink">
                <a:alpha val="50000"/>
              </a:schemeClr>
            </a:outerShdw>
          </a:effectLst>
        </p:spPr>
        <p:txBody>
          <a:bodyPr wrap="none" anchor="ctr"/>
          <a:lstStyle/>
          <a:p>
            <a:pPr>
              <a:defRPr/>
            </a:pPr>
            <a:endParaRPr lang="en-US" dirty="0"/>
          </a:p>
        </p:txBody>
      </p:sp>
      <p:sp>
        <p:nvSpPr>
          <p:cNvPr id="24598" name="Text Box 21"/>
          <p:cNvSpPr txBox="1">
            <a:spLocks noChangeArrowheads="1"/>
          </p:cNvSpPr>
          <p:nvPr/>
        </p:nvSpPr>
        <p:spPr bwMode="auto">
          <a:xfrm>
            <a:off x="6923088" y="319088"/>
            <a:ext cx="2030412" cy="2241550"/>
          </a:xfrm>
          <a:prstGeom prst="rect">
            <a:avLst/>
          </a:prstGeom>
          <a:noFill/>
          <a:ln w="12700" cap="sq">
            <a:noFill/>
            <a:miter lim="800000"/>
            <a:headEnd type="none" w="sm" len="sm"/>
            <a:tailEnd type="none" w="sm" len="sm"/>
          </a:ln>
        </p:spPr>
        <p:txBody>
          <a:bodyPr>
            <a:spAutoFit/>
          </a:bodyPr>
          <a:lstStyle/>
          <a:p>
            <a:pPr>
              <a:buClr>
                <a:srgbClr val="0000FF"/>
              </a:buClr>
              <a:buFont typeface="Wingdings" pitchFamily="2" charset="2"/>
              <a:buChar char="§"/>
            </a:pPr>
            <a:r>
              <a:rPr lang="en-US" sz="1000" dirty="0"/>
              <a:t> </a:t>
            </a:r>
            <a:r>
              <a:rPr lang="en-US" sz="1000" dirty="0">
                <a:solidFill>
                  <a:srgbClr val="111111"/>
                </a:solidFill>
              </a:rPr>
              <a:t>End state </a:t>
            </a:r>
          </a:p>
          <a:p>
            <a:pPr>
              <a:buClr>
                <a:srgbClr val="0000FF"/>
              </a:buClr>
              <a:buFont typeface="Wingdings" pitchFamily="2" charset="2"/>
              <a:buChar char="§"/>
            </a:pPr>
            <a:r>
              <a:rPr lang="en-US" sz="1000" dirty="0">
                <a:solidFill>
                  <a:srgbClr val="111111"/>
                </a:solidFill>
              </a:rPr>
              <a:t> Conditions</a:t>
            </a:r>
          </a:p>
          <a:p>
            <a:pPr>
              <a:buClr>
                <a:srgbClr val="0000FF"/>
              </a:buClr>
              <a:buFont typeface="Wingdings" pitchFamily="2" charset="2"/>
              <a:buChar char="§"/>
            </a:pPr>
            <a:r>
              <a:rPr lang="en-US" sz="1000" dirty="0"/>
              <a:t> Centers of gravity</a:t>
            </a:r>
          </a:p>
          <a:p>
            <a:pPr>
              <a:buClr>
                <a:srgbClr val="0000FF"/>
              </a:buClr>
              <a:buFont typeface="Wingdings" pitchFamily="2" charset="2"/>
              <a:buChar char="§"/>
            </a:pPr>
            <a:r>
              <a:rPr lang="en-US" sz="1000" dirty="0"/>
              <a:t> </a:t>
            </a:r>
            <a:r>
              <a:rPr lang="en-US" sz="1100" dirty="0">
                <a:solidFill>
                  <a:srgbClr val="0000FF"/>
                </a:solidFill>
              </a:rPr>
              <a:t>Operational approach:</a:t>
            </a:r>
          </a:p>
          <a:p>
            <a:pPr lvl="1">
              <a:buClr>
                <a:srgbClr val="0000FF"/>
              </a:buClr>
              <a:buFont typeface="Wingdings" pitchFamily="2" charset="2"/>
              <a:buChar char="§"/>
            </a:pPr>
            <a:r>
              <a:rPr lang="en-US" sz="1000" dirty="0">
                <a:solidFill>
                  <a:srgbClr val="FF0000"/>
                </a:solidFill>
              </a:rPr>
              <a:t> </a:t>
            </a:r>
            <a:r>
              <a:rPr lang="en-US" sz="1000" dirty="0">
                <a:solidFill>
                  <a:srgbClr val="111111"/>
                </a:solidFill>
              </a:rPr>
              <a:t>Defeat mechanisms</a:t>
            </a:r>
          </a:p>
          <a:p>
            <a:pPr lvl="1">
              <a:buClr>
                <a:srgbClr val="0000FF"/>
              </a:buClr>
              <a:buFont typeface="Wingdings" pitchFamily="2" charset="2"/>
              <a:buChar char="§"/>
            </a:pPr>
            <a:r>
              <a:rPr lang="en-US" sz="1000" dirty="0"/>
              <a:t> </a:t>
            </a:r>
            <a:r>
              <a:rPr lang="en-US" sz="1000" dirty="0">
                <a:solidFill>
                  <a:srgbClr val="0000FF"/>
                </a:solidFill>
              </a:rPr>
              <a:t>Stability mechanisms</a:t>
            </a:r>
            <a:r>
              <a:rPr lang="en-US" sz="1000" dirty="0"/>
              <a:t> </a:t>
            </a:r>
          </a:p>
          <a:p>
            <a:pPr>
              <a:buClr>
                <a:srgbClr val="0000FF"/>
              </a:buClr>
              <a:buFont typeface="Wingdings" pitchFamily="2" charset="2"/>
              <a:buChar char="§"/>
            </a:pPr>
            <a:r>
              <a:rPr lang="en-US" sz="1000" dirty="0"/>
              <a:t> Decisive points</a:t>
            </a:r>
          </a:p>
          <a:p>
            <a:pPr>
              <a:buClr>
                <a:srgbClr val="0000FF"/>
              </a:buClr>
              <a:buFont typeface="Wingdings" pitchFamily="2" charset="2"/>
              <a:buChar char="§"/>
            </a:pPr>
            <a:r>
              <a:rPr lang="en-US" sz="1000" dirty="0"/>
              <a:t> Lines of operations/effort</a:t>
            </a:r>
            <a:endParaRPr lang="en-US" sz="1000" dirty="0">
              <a:solidFill>
                <a:srgbClr val="111111"/>
              </a:solidFill>
            </a:endParaRPr>
          </a:p>
          <a:p>
            <a:pPr>
              <a:buClr>
                <a:srgbClr val="0000FF"/>
              </a:buClr>
              <a:buFont typeface="Wingdings" pitchFamily="2" charset="2"/>
              <a:buChar char="§"/>
            </a:pPr>
            <a:r>
              <a:rPr lang="en-US" sz="1000" dirty="0"/>
              <a:t> Operational reach</a:t>
            </a:r>
          </a:p>
          <a:p>
            <a:pPr>
              <a:buClr>
                <a:srgbClr val="0000FF"/>
              </a:buClr>
              <a:buFont typeface="Wingdings" pitchFamily="2" charset="2"/>
              <a:buChar char="§"/>
            </a:pPr>
            <a:r>
              <a:rPr lang="en-US" sz="1000" dirty="0"/>
              <a:t> Tempo </a:t>
            </a:r>
          </a:p>
          <a:p>
            <a:pPr>
              <a:buClr>
                <a:srgbClr val="0000FF"/>
              </a:buClr>
              <a:buFont typeface="Wingdings" pitchFamily="2" charset="2"/>
              <a:buChar char="§"/>
            </a:pPr>
            <a:r>
              <a:rPr lang="en-US" sz="1000" dirty="0"/>
              <a:t> Simultaneity and depth</a:t>
            </a:r>
          </a:p>
          <a:p>
            <a:pPr>
              <a:buClr>
                <a:srgbClr val="0000FF"/>
              </a:buClr>
              <a:buFont typeface="Wingdings" pitchFamily="2" charset="2"/>
              <a:buChar char="§"/>
            </a:pPr>
            <a:r>
              <a:rPr lang="en-US" sz="1000" dirty="0"/>
              <a:t> Phasing and transitions</a:t>
            </a:r>
          </a:p>
          <a:p>
            <a:pPr>
              <a:buClr>
                <a:srgbClr val="0000FF"/>
              </a:buClr>
              <a:buFont typeface="Wingdings" pitchFamily="2" charset="2"/>
              <a:buChar char="§"/>
            </a:pPr>
            <a:r>
              <a:rPr lang="en-US" sz="1000" dirty="0"/>
              <a:t> Culmination</a:t>
            </a:r>
          </a:p>
          <a:p>
            <a:pPr>
              <a:buClr>
                <a:srgbClr val="0000FF"/>
              </a:buClr>
              <a:buFont typeface="Wingdings" pitchFamily="2" charset="2"/>
              <a:buChar char="§"/>
            </a:pPr>
            <a:r>
              <a:rPr lang="en-US" sz="1000" dirty="0"/>
              <a:t> Risk</a:t>
            </a:r>
          </a:p>
        </p:txBody>
      </p:sp>
      <p:sp>
        <p:nvSpPr>
          <p:cNvPr id="24599" name="Text Box 22"/>
          <p:cNvSpPr txBox="1">
            <a:spLocks noChangeArrowheads="1"/>
          </p:cNvSpPr>
          <p:nvPr/>
        </p:nvSpPr>
        <p:spPr bwMode="auto">
          <a:xfrm>
            <a:off x="6770688" y="131763"/>
            <a:ext cx="2335212" cy="260350"/>
          </a:xfrm>
          <a:prstGeom prst="rect">
            <a:avLst/>
          </a:prstGeom>
          <a:noFill/>
          <a:ln w="12700" cap="sq">
            <a:noFill/>
            <a:miter lim="800000"/>
            <a:headEnd type="none" w="sm" len="sm"/>
            <a:tailEnd type="none" w="sm" len="sm"/>
          </a:ln>
        </p:spPr>
        <p:txBody>
          <a:bodyPr>
            <a:spAutoFit/>
          </a:bodyPr>
          <a:lstStyle/>
          <a:p>
            <a:pPr algn="ctr">
              <a:buClr>
                <a:srgbClr val="0000FF"/>
              </a:buClr>
              <a:buFont typeface="Wingdings" pitchFamily="2" charset="2"/>
              <a:buNone/>
            </a:pPr>
            <a:r>
              <a:rPr lang="en-US" sz="1100" u="sng" dirty="0">
                <a:solidFill>
                  <a:srgbClr val="FF0000"/>
                </a:solidFill>
              </a:rPr>
              <a:t>Elements of Operational </a:t>
            </a:r>
            <a:r>
              <a:rPr lang="en-US" sz="1100" u="sng" dirty="0" smtClean="0">
                <a:solidFill>
                  <a:srgbClr val="FF0000"/>
                </a:solidFill>
              </a:rPr>
              <a:t>Art</a:t>
            </a:r>
            <a:endParaRPr lang="en-US" sz="1100" u="sng" dirty="0">
              <a:solidFill>
                <a:srgbClr val="FF0000"/>
              </a:solidFill>
            </a:endParaRPr>
          </a:p>
        </p:txBody>
      </p:sp>
      <p:sp>
        <p:nvSpPr>
          <p:cNvPr id="2232343" name="Line 23"/>
          <p:cNvSpPr>
            <a:spLocks noChangeShapeType="1"/>
          </p:cNvSpPr>
          <p:nvPr/>
        </p:nvSpPr>
        <p:spPr bwMode="auto">
          <a:xfrm>
            <a:off x="7575550" y="1289050"/>
            <a:ext cx="1282700" cy="0"/>
          </a:xfrm>
          <a:prstGeom prst="line">
            <a:avLst/>
          </a:prstGeom>
          <a:noFill/>
          <a:ln w="19050">
            <a:solidFill>
              <a:srgbClr val="FF0000"/>
            </a:solidFill>
            <a:round/>
            <a:headEnd/>
            <a:tailEnd/>
          </a:ln>
        </p:spPr>
        <p:txBody>
          <a:bodyPr/>
          <a:lstStyle/>
          <a:p>
            <a:endParaRPr lang="en-US"/>
          </a:p>
        </p:txBody>
      </p:sp>
      <p:sp>
        <p:nvSpPr>
          <p:cNvPr id="24601" name="Text Box 24"/>
          <p:cNvSpPr txBox="1">
            <a:spLocks noChangeArrowheads="1"/>
          </p:cNvSpPr>
          <p:nvPr/>
        </p:nvSpPr>
        <p:spPr bwMode="auto">
          <a:xfrm>
            <a:off x="255588" y="839788"/>
            <a:ext cx="6456362" cy="969962"/>
          </a:xfrm>
          <a:prstGeom prst="rect">
            <a:avLst/>
          </a:prstGeom>
          <a:noFill/>
          <a:ln w="9525">
            <a:noFill/>
            <a:miter lim="800000"/>
            <a:headEnd/>
            <a:tailEnd/>
          </a:ln>
        </p:spPr>
        <p:txBody>
          <a:bodyPr>
            <a:spAutoFit/>
          </a:bodyPr>
          <a:lstStyle/>
          <a:p>
            <a:pPr>
              <a:spcBef>
                <a:spcPct val="50000"/>
              </a:spcBef>
              <a:buClr>
                <a:srgbClr val="0000FF"/>
              </a:buClr>
              <a:buFont typeface="Wingdings" pitchFamily="2" charset="2"/>
              <a:buChar char="Ø"/>
              <a:tabLst>
                <a:tab pos="228600" algn="l"/>
              </a:tabLst>
            </a:pPr>
            <a:r>
              <a:rPr lang="en-US" sz="1900" dirty="0"/>
              <a:t>The method through which friendly forces focus efforts to attain conditions that support establishing a lasting, stable peace.</a:t>
            </a:r>
          </a:p>
        </p:txBody>
      </p:sp>
      <p:sp>
        <p:nvSpPr>
          <p:cNvPr id="2232345" name="Rectangle 25"/>
          <p:cNvSpPr>
            <a:spLocks noGrp="1" noChangeArrowheads="1"/>
          </p:cNvSpPr>
          <p:nvPr>
            <p:ph type="title"/>
          </p:nvPr>
        </p:nvSpPr>
        <p:spPr>
          <a:xfrm>
            <a:off x="635000" y="198438"/>
            <a:ext cx="5549900" cy="630237"/>
          </a:xfrm>
          <a:effectLst>
            <a:outerShdw dist="35921" dir="2700000" algn="ctr" rotWithShape="0">
              <a:srgbClr val="FFD889"/>
            </a:outerShdw>
          </a:effectLst>
        </p:spPr>
        <p:txBody>
          <a:bodyPr/>
          <a:lstStyle/>
          <a:p>
            <a:pPr eaLnBrk="1" hangingPunct="1">
              <a:defRPr/>
            </a:pPr>
            <a:r>
              <a:rPr lang="en-US" sz="4000" b="1" dirty="0" smtClean="0">
                <a:latin typeface="Arial" pitchFamily="34" charset="0"/>
                <a:cs typeface="Arial" pitchFamily="34" charset="0"/>
              </a:rPr>
              <a:t>Stability Mechanisms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grpId="0" nodeType="withEffect">
                                  <p:stCondLst>
                                    <p:cond delay="0"/>
                                  </p:stCondLst>
                                  <p:childTnLst>
                                    <p:set>
                                      <p:cBhvr>
                                        <p:cTn id="6" dur="1" fill="hold">
                                          <p:stCondLst>
                                            <p:cond delay="0"/>
                                          </p:stCondLst>
                                        </p:cTn>
                                        <p:tgtEl>
                                          <p:spTgt spid="2232343"/>
                                        </p:tgtEl>
                                        <p:attrNameLst>
                                          <p:attrName>style.visibility</p:attrName>
                                        </p:attrNameLst>
                                      </p:cBhvr>
                                      <p:to>
                                        <p:strVal val="visible"/>
                                      </p:to>
                                    </p:set>
                                    <p:animEffect transition="in" filter="wipe(right)">
                                      <p:cBhvr>
                                        <p:cTn id="7" dur="500"/>
                                        <p:tgtEl>
                                          <p:spTgt spid="223234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32343"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E5E7D825E15B8F49B975E124526414DA" ma:contentTypeVersion="0" ma:contentTypeDescription="Create a new document." ma:contentTypeScope="" ma:versionID="1275cb4129b161e50a05990c4d2606c8">
  <xsd:schema xmlns:xsd="http://www.w3.org/2001/XMLSchema" xmlns:p="http://schemas.microsoft.com/office/2006/metadata/properties" targetNamespace="http://schemas.microsoft.com/office/2006/metadata/properties" ma:root="true" ma:fieldsID="d2b38e92e01493b6a9ea22f40540c5d3">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documentManagement/>
</p:properties>
</file>

<file path=customXml/itemProps1.xml><?xml version="1.0" encoding="utf-8"?>
<ds:datastoreItem xmlns:ds="http://schemas.openxmlformats.org/officeDocument/2006/customXml" ds:itemID="{F0928109-56D6-4E3F-9695-FFEAB54D41C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customXml/itemProps2.xml><?xml version="1.0" encoding="utf-8"?>
<ds:datastoreItem xmlns:ds="http://schemas.openxmlformats.org/officeDocument/2006/customXml" ds:itemID="{AB9BFD43-D9E3-4421-B82B-715105C512DB}">
  <ds:schemaRefs>
    <ds:schemaRef ds:uri="http://schemas.microsoft.com/sharepoint/v3/contenttype/forms"/>
  </ds:schemaRefs>
</ds:datastoreItem>
</file>

<file path=customXml/itemProps3.xml><?xml version="1.0" encoding="utf-8"?>
<ds:datastoreItem xmlns:ds="http://schemas.openxmlformats.org/officeDocument/2006/customXml" ds:itemID="{3B97BB15-22C0-434A-A094-B2D95A128551}">
  <ds:schemaRefs>
    <ds:schemaRef ds:uri="http://schemas.microsoft.com/office/2006/metadata/properties"/>
  </ds:schemaRefs>
</ds:datastoreItem>
</file>

<file path=docProps/app.xml><?xml version="1.0" encoding="utf-8"?>
<Properties xmlns="http://schemas.openxmlformats.org/officeDocument/2006/extended-properties" xmlns:vt="http://schemas.openxmlformats.org/officeDocument/2006/docPropsVTypes">
  <TotalTime>2076</TotalTime>
  <Words>4379</Words>
  <Application>Microsoft Office PowerPoint</Application>
  <PresentationFormat>On-screen Show (4:3)</PresentationFormat>
  <Paragraphs>607</Paragraphs>
  <Slides>14</Slides>
  <Notes>14</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Office Theme</vt:lpstr>
      <vt:lpstr>Stability</vt:lpstr>
      <vt:lpstr>US Stability Operations since 1900</vt:lpstr>
      <vt:lpstr>Slide 3</vt:lpstr>
      <vt:lpstr>Slide 4</vt:lpstr>
      <vt:lpstr>Slide 5</vt:lpstr>
      <vt:lpstr>Slide 6</vt:lpstr>
      <vt:lpstr>Slide 7</vt:lpstr>
      <vt:lpstr>Centers of Gravity Analysis</vt:lpstr>
      <vt:lpstr>Stability Mechanisms</vt:lpstr>
      <vt:lpstr>Defeat Mechanisms</vt:lpstr>
      <vt:lpstr>COMBINING DEFEAT &amp; STABILITY MECHANISMS</vt:lpstr>
      <vt:lpstr>Example of Stability Lines of Effort </vt:lpstr>
      <vt:lpstr>Slide 13</vt:lpstr>
      <vt:lpstr>Three Constituencies (Option 2)</vt:lpstr>
    </vt:vector>
  </TitlesOfParts>
  <Company>U.S. Army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timothy.brown1</dc:creator>
  <cp:lastModifiedBy>Curtis.McMahan</cp:lastModifiedBy>
  <cp:revision>212</cp:revision>
  <dcterms:created xsi:type="dcterms:W3CDTF">2011-05-02T18:07:37Z</dcterms:created>
  <dcterms:modified xsi:type="dcterms:W3CDTF">2013-03-04T20:05:09Z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0x010100E5E7D825E15B8F49B975E124526414DA</vt:lpwstr>
  </property>
</Properties>
</file>