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8" r:id="rId5"/>
    <p:sldId id="303" r:id="rId6"/>
    <p:sldId id="269" r:id="rId7"/>
    <p:sldId id="299" r:id="rId8"/>
    <p:sldId id="300" r:id="rId9"/>
    <p:sldId id="268" r:id="rId10"/>
    <p:sldId id="270" r:id="rId11"/>
    <p:sldId id="301" r:id="rId12"/>
    <p:sldId id="305" r:id="rId13"/>
    <p:sldId id="306" r:id="rId14"/>
    <p:sldId id="304" r:id="rId15"/>
    <p:sldId id="273" r:id="rId16"/>
    <p:sldId id="274" r:id="rId17"/>
    <p:sldId id="311" r:id="rId18"/>
    <p:sldId id="313" r:id="rId19"/>
    <p:sldId id="312" r:id="rId20"/>
    <p:sldId id="314" r:id="rId21"/>
    <p:sldId id="275" r:id="rId22"/>
    <p:sldId id="302" r:id="rId23"/>
    <p:sldId id="307" r:id="rId24"/>
    <p:sldId id="297" r:id="rId25"/>
    <p:sldId id="308" r:id="rId26"/>
    <p:sldId id="309" r:id="rId27"/>
    <p:sldId id="310" r:id="rId28"/>
    <p:sldId id="315" r:id="rId29"/>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CEF3"/>
    <a:srgbClr val="666699"/>
    <a:srgbClr val="FF00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712" autoAdjust="0"/>
  </p:normalViewPr>
  <p:slideViewPr>
    <p:cSldViewPr>
      <p:cViewPr>
        <p:scale>
          <a:sx n="75" d="100"/>
          <a:sy n="75" d="100"/>
        </p:scale>
        <p:origin x="-1860" y="-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C86794-2BE9-4E50-AACF-1653E8CD175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8CD761-D5B8-4D87-AA3F-757C9E74D05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CF162C-A73A-4F4F-AB7D-581E609B9BB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655CA5-7FB4-437D-A0DC-2C8F498BB00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595011-C612-4E41-8C57-A40D9BC277B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648C1-8EB7-4FDC-8360-F49AD8AF3E8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299CBD-367B-4CA1-938D-2D25AEEF51D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77BAEC-E119-48BA-ADF8-511BF2E201F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CDB76D-E7AE-41EF-A9D5-B44A67D96FE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8484A8-1F46-4B1C-84DB-BFA7B64DA57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D16760-8261-4FCD-A184-0D357067339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dirty="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C3D3377-92EF-4019-BA6E-CD92D5E9D7A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33400" y="274638"/>
            <a:ext cx="8153400" cy="5592762"/>
          </a:xfrm>
        </p:spPr>
        <p:txBody>
          <a:bodyPr/>
          <a:lstStyle/>
          <a:p>
            <a:r>
              <a:rPr lang="en-US" sz="3200" smtClean="0"/>
              <a:t>INTEGRATED PLAYER UNIT</a:t>
            </a:r>
            <a:br>
              <a:rPr lang="en-US" sz="3200" smtClean="0"/>
            </a:br>
            <a:r>
              <a:rPr lang="en-US" sz="3200" smtClean="0"/>
              <a:t>INSTALLATION GUIDE</a:t>
            </a:r>
            <a:br>
              <a:rPr lang="en-US" sz="3200" smtClean="0"/>
            </a:br>
            <a:r>
              <a:rPr lang="en-US" sz="3200" smtClean="0"/>
              <a:t>FOR THE </a:t>
            </a:r>
            <a:r>
              <a:rPr lang="en-US" sz="3200" smtClean="0">
                <a:solidFill>
                  <a:schemeClr val="tx1"/>
                </a:solidFill>
              </a:rPr>
              <a:t>M93 FOX</a:t>
            </a:r>
            <a:r>
              <a:rPr lang="en-US" sz="3200" smtClean="0"/>
              <a:t> PLATFORM AT THE </a:t>
            </a:r>
            <a:br>
              <a:rPr lang="en-US" sz="3200" smtClean="0"/>
            </a:br>
            <a:r>
              <a:rPr lang="en-US" sz="3200" smtClean="0"/>
              <a:t>DIGITAL MULTI-PURPOSE</a:t>
            </a:r>
            <a:br>
              <a:rPr lang="en-US" sz="3200" smtClean="0"/>
            </a:br>
            <a:r>
              <a:rPr lang="en-US" sz="3200" smtClean="0"/>
              <a:t>RANGE COMPLEX</a:t>
            </a:r>
            <a:br>
              <a:rPr lang="en-US" sz="3200" smtClean="0"/>
            </a:br>
            <a:r>
              <a:rPr lang="en-US" sz="3200" smtClean="0"/>
              <a:t>FORT RILEY, KS</a:t>
            </a:r>
            <a:br>
              <a:rPr lang="en-US" sz="3200" smtClean="0"/>
            </a:br>
            <a:r>
              <a:rPr lang="en-US" sz="3200" smtClean="0"/>
              <a:t/>
            </a:r>
            <a:br>
              <a:rPr lang="en-US" sz="3200" smtClean="0"/>
            </a:br>
            <a:r>
              <a:rPr lang="en-US" sz="3200" smtClean="0"/>
              <a:t/>
            </a:r>
            <a:br>
              <a:rPr lang="en-US" sz="3200" smtClean="0"/>
            </a:br>
            <a:r>
              <a:rPr lang="en-US" sz="3200" smtClean="0"/>
              <a:t>(August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srcRect/>
          <a:stretch>
            <a:fillRect/>
          </a:stretch>
        </p:blipFill>
        <p:spPr bwMode="auto">
          <a:xfrm>
            <a:off x="584200" y="152400"/>
            <a:ext cx="8001000" cy="5562600"/>
          </a:xfrm>
          <a:prstGeom prst="rect">
            <a:avLst/>
          </a:prstGeom>
          <a:noFill/>
          <a:ln w="9525">
            <a:noFill/>
            <a:miter lim="800000"/>
            <a:headEnd/>
            <a:tailEnd/>
          </a:ln>
        </p:spPr>
      </p:pic>
      <p:sp>
        <p:nvSpPr>
          <p:cNvPr id="10243" name="TextBox 4"/>
          <p:cNvSpPr txBox="1">
            <a:spLocks noChangeArrowheads="1"/>
          </p:cNvSpPr>
          <p:nvPr/>
        </p:nvSpPr>
        <p:spPr bwMode="auto">
          <a:xfrm>
            <a:off x="1143000" y="5802313"/>
            <a:ext cx="7010400" cy="915987"/>
          </a:xfrm>
          <a:prstGeom prst="rect">
            <a:avLst/>
          </a:prstGeom>
          <a:noFill/>
          <a:ln w="9525">
            <a:noFill/>
            <a:miter lim="800000"/>
            <a:headEnd/>
            <a:tailEnd/>
          </a:ln>
        </p:spPr>
        <p:txBody>
          <a:bodyPr>
            <a:spAutoFit/>
          </a:bodyPr>
          <a:lstStyle/>
          <a:p>
            <a:pPr algn="l"/>
            <a:r>
              <a:rPr lang="en-US"/>
              <a:t>A -  Voltage Regulator (Power-Verter) used with all IPU platforms  </a:t>
            </a:r>
          </a:p>
          <a:p>
            <a:pPr algn="l"/>
            <a:r>
              <a:rPr lang="en-US"/>
              <a:t>B – M1 Power Adapter</a:t>
            </a:r>
          </a:p>
          <a:p>
            <a:pPr algn="l"/>
            <a:r>
              <a:rPr lang="en-US"/>
              <a:t>C – M2/3 Power Adapter &amp; M93 FOX</a:t>
            </a:r>
          </a:p>
        </p:txBody>
      </p:sp>
      <p:sp>
        <p:nvSpPr>
          <p:cNvPr id="6" name="TextBox 5"/>
          <p:cNvSpPr txBox="1"/>
          <p:nvPr/>
        </p:nvSpPr>
        <p:spPr>
          <a:xfrm>
            <a:off x="5638800" y="468313"/>
            <a:ext cx="381000" cy="392112"/>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l"/>
            <a:r>
              <a:rPr lang="en-US">
                <a:solidFill>
                  <a:srgbClr val="FF0000"/>
                </a:solidFill>
              </a:rPr>
              <a:t>A</a:t>
            </a:r>
          </a:p>
        </p:txBody>
      </p:sp>
      <p:sp>
        <p:nvSpPr>
          <p:cNvPr id="7" name="TextBox 6"/>
          <p:cNvSpPr txBox="1"/>
          <p:nvPr/>
        </p:nvSpPr>
        <p:spPr>
          <a:xfrm>
            <a:off x="1676400" y="4430713"/>
            <a:ext cx="457200" cy="392112"/>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l"/>
            <a:r>
              <a:rPr lang="en-US">
                <a:solidFill>
                  <a:srgbClr val="FF0000"/>
                </a:solidFill>
              </a:rPr>
              <a:t>B</a:t>
            </a:r>
          </a:p>
        </p:txBody>
      </p:sp>
      <p:sp>
        <p:nvSpPr>
          <p:cNvPr id="8" name="TextBox 7"/>
          <p:cNvSpPr txBox="1"/>
          <p:nvPr/>
        </p:nvSpPr>
        <p:spPr>
          <a:xfrm>
            <a:off x="7391400" y="3657600"/>
            <a:ext cx="381000" cy="392113"/>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l"/>
            <a:r>
              <a:rPr lang="en-US">
                <a:solidFill>
                  <a:srgbClr val="FF0000"/>
                </a:solidFill>
              </a:rPr>
              <a:t>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2" cstate="print"/>
          <a:srcRect/>
          <a:stretch>
            <a:fillRect/>
          </a:stretch>
        </p:blipFill>
        <p:spPr bwMode="auto">
          <a:xfrm>
            <a:off x="98425" y="101600"/>
            <a:ext cx="4244975" cy="3175000"/>
          </a:xfrm>
          <a:prstGeom prst="rect">
            <a:avLst/>
          </a:prstGeom>
          <a:noFill/>
          <a:ln w="9525">
            <a:noFill/>
            <a:miter lim="800000"/>
            <a:headEnd/>
            <a:tailEnd/>
          </a:ln>
        </p:spPr>
      </p:pic>
      <p:sp>
        <p:nvSpPr>
          <p:cNvPr id="11268" name="TextBox 6"/>
          <p:cNvSpPr txBox="1">
            <a:spLocks noChangeArrowheads="1"/>
          </p:cNvSpPr>
          <p:nvPr/>
        </p:nvSpPr>
        <p:spPr bwMode="auto">
          <a:xfrm>
            <a:off x="4416425" y="654050"/>
            <a:ext cx="4495800" cy="641350"/>
          </a:xfrm>
          <a:prstGeom prst="rect">
            <a:avLst/>
          </a:prstGeom>
          <a:noFill/>
          <a:ln w="9525">
            <a:noFill/>
            <a:miter lim="800000"/>
            <a:headEnd/>
            <a:tailEnd/>
          </a:ln>
        </p:spPr>
        <p:txBody>
          <a:bodyPr>
            <a:spAutoFit/>
          </a:bodyPr>
          <a:lstStyle/>
          <a:p>
            <a:pPr algn="l"/>
            <a:r>
              <a:rPr lang="en-US"/>
              <a:t>Five color coded camera cables are in each VAB.</a:t>
            </a:r>
          </a:p>
        </p:txBody>
      </p:sp>
      <p:sp>
        <p:nvSpPr>
          <p:cNvPr id="11269" name="TextBox 7"/>
          <p:cNvSpPr txBox="1">
            <a:spLocks noChangeArrowheads="1"/>
          </p:cNvSpPr>
          <p:nvPr/>
        </p:nvSpPr>
        <p:spPr bwMode="auto">
          <a:xfrm>
            <a:off x="508000" y="4940300"/>
            <a:ext cx="3810000" cy="1465263"/>
          </a:xfrm>
          <a:prstGeom prst="rect">
            <a:avLst/>
          </a:prstGeom>
          <a:noFill/>
          <a:ln w="9525">
            <a:noFill/>
            <a:miter lim="800000"/>
            <a:headEnd/>
            <a:tailEnd/>
          </a:ln>
        </p:spPr>
        <p:txBody>
          <a:bodyPr>
            <a:spAutoFit/>
          </a:bodyPr>
          <a:lstStyle/>
          <a:p>
            <a:pPr algn="l"/>
            <a:r>
              <a:rPr lang="en-US"/>
              <a:t>Shown are The Crew and Through Sight Cameras. The Through Sight Cameras are not used on the M93, a third Crew Camera is used in place of a Through Sight Camera.</a:t>
            </a:r>
          </a:p>
        </p:txBody>
      </p:sp>
      <p:grpSp>
        <p:nvGrpSpPr>
          <p:cNvPr id="11274" name="Group 10"/>
          <p:cNvGrpSpPr>
            <a:grpSpLocks/>
          </p:cNvGrpSpPr>
          <p:nvPr/>
        </p:nvGrpSpPr>
        <p:grpSpPr bwMode="auto">
          <a:xfrm>
            <a:off x="4419600" y="3311525"/>
            <a:ext cx="4648200" cy="3478213"/>
            <a:chOff x="2784" y="2086"/>
            <a:chExt cx="2928" cy="2191"/>
          </a:xfrm>
        </p:grpSpPr>
        <p:pic>
          <p:nvPicPr>
            <p:cNvPr id="11267" name="Picture 4"/>
            <p:cNvPicPr>
              <a:picLocks noChangeAspect="1"/>
            </p:cNvPicPr>
            <p:nvPr/>
          </p:nvPicPr>
          <p:blipFill>
            <a:blip r:embed="rId3" cstate="print"/>
            <a:srcRect/>
            <a:stretch>
              <a:fillRect/>
            </a:stretch>
          </p:blipFill>
          <p:spPr bwMode="auto">
            <a:xfrm>
              <a:off x="2784" y="2086"/>
              <a:ext cx="2928" cy="2191"/>
            </a:xfrm>
            <a:prstGeom prst="rect">
              <a:avLst/>
            </a:prstGeom>
            <a:noFill/>
            <a:ln w="9525">
              <a:noFill/>
              <a:miter lim="800000"/>
              <a:headEnd/>
              <a:tailEnd/>
            </a:ln>
          </p:spPr>
        </p:pic>
        <p:sp>
          <p:nvSpPr>
            <p:cNvPr id="11272" name="Text Box 8"/>
            <p:cNvSpPr txBox="1">
              <a:spLocks noChangeArrowheads="1"/>
            </p:cNvSpPr>
            <p:nvPr/>
          </p:nvSpPr>
          <p:spPr bwMode="auto">
            <a:xfrm>
              <a:off x="3360" y="3904"/>
              <a:ext cx="480" cy="231"/>
            </a:xfrm>
            <a:prstGeom prst="rect">
              <a:avLst/>
            </a:prstGeom>
            <a:noFill/>
            <a:ln w="9525">
              <a:noFill/>
              <a:miter lim="800000"/>
              <a:headEnd/>
              <a:tailEnd/>
            </a:ln>
            <a:effectLst/>
          </p:spPr>
          <p:txBody>
            <a:bodyPr>
              <a:spAutoFit/>
            </a:bodyPr>
            <a:lstStyle/>
            <a:p>
              <a:pPr>
                <a:spcBef>
                  <a:spcPct val="50000"/>
                </a:spcBef>
              </a:pPr>
              <a:r>
                <a:rPr lang="en-US"/>
                <a:t>Crew</a:t>
              </a:r>
            </a:p>
          </p:txBody>
        </p:sp>
        <p:sp>
          <p:nvSpPr>
            <p:cNvPr id="11273" name="Text Box 9"/>
            <p:cNvSpPr txBox="1">
              <a:spLocks noChangeArrowheads="1"/>
            </p:cNvSpPr>
            <p:nvPr/>
          </p:nvSpPr>
          <p:spPr bwMode="auto">
            <a:xfrm>
              <a:off x="4280" y="3968"/>
              <a:ext cx="1056" cy="231"/>
            </a:xfrm>
            <a:prstGeom prst="rect">
              <a:avLst/>
            </a:prstGeom>
            <a:noFill/>
            <a:ln w="9525">
              <a:noFill/>
              <a:miter lim="800000"/>
              <a:headEnd/>
              <a:tailEnd/>
            </a:ln>
            <a:effectLst/>
          </p:spPr>
          <p:txBody>
            <a:bodyPr>
              <a:spAutoFit/>
            </a:bodyPr>
            <a:lstStyle/>
            <a:p>
              <a:pPr>
                <a:spcBef>
                  <a:spcPct val="50000"/>
                </a:spcBef>
              </a:pPr>
              <a:r>
                <a:rPr lang="en-US"/>
                <a:t>Through Sight</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444500" y="4752975"/>
            <a:ext cx="8229600" cy="915988"/>
          </a:xfrm>
          <a:prstGeom prst="rect">
            <a:avLst/>
          </a:prstGeom>
          <a:solidFill>
            <a:schemeClr val="bg1"/>
          </a:solidFill>
          <a:ln w="9525">
            <a:noFill/>
            <a:miter lim="800000"/>
            <a:headEnd/>
            <a:tailEnd/>
          </a:ln>
        </p:spPr>
        <p:txBody>
          <a:bodyPr>
            <a:spAutoFit/>
          </a:bodyPr>
          <a:lstStyle/>
          <a:p>
            <a:pPr algn="l" eaLnBrk="0" hangingPunct="0">
              <a:spcBef>
                <a:spcPct val="50000"/>
              </a:spcBef>
            </a:pPr>
            <a:r>
              <a:rPr lang="en-US"/>
              <a:t>The BMU is installed on top, the left/middle side of the M93.  These views show the BMU placed inside a wooden box that was designed by the Tech Dept at the DMPRC.</a:t>
            </a:r>
          </a:p>
        </p:txBody>
      </p:sp>
      <p:pic>
        <p:nvPicPr>
          <p:cNvPr id="12294" name="Picture 6" descr="IMG00449-20110728-1054"/>
          <p:cNvPicPr>
            <a:picLocks noChangeAspect="1" noChangeArrowheads="1"/>
          </p:cNvPicPr>
          <p:nvPr/>
        </p:nvPicPr>
        <p:blipFill>
          <a:blip r:embed="rId2" cstate="print"/>
          <a:srcRect/>
          <a:stretch>
            <a:fillRect/>
          </a:stretch>
        </p:blipFill>
        <p:spPr bwMode="auto">
          <a:xfrm>
            <a:off x="165100" y="469900"/>
            <a:ext cx="5321300" cy="3990975"/>
          </a:xfrm>
          <a:prstGeom prst="rect">
            <a:avLst/>
          </a:prstGeom>
          <a:noFill/>
        </p:spPr>
      </p:pic>
      <p:pic>
        <p:nvPicPr>
          <p:cNvPr id="12295" name="Picture 7" descr="IMG00432-20110728-1050"/>
          <p:cNvPicPr>
            <a:picLocks noChangeAspect="1" noChangeArrowheads="1"/>
          </p:cNvPicPr>
          <p:nvPr/>
        </p:nvPicPr>
        <p:blipFill>
          <a:blip r:embed="rId3" cstate="print"/>
          <a:srcRect/>
          <a:stretch>
            <a:fillRect/>
          </a:stretch>
        </p:blipFill>
        <p:spPr bwMode="auto">
          <a:xfrm>
            <a:off x="5689600" y="457200"/>
            <a:ext cx="3290888" cy="4038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6"/>
          <p:cNvSpPr txBox="1">
            <a:spLocks noChangeArrowheads="1"/>
          </p:cNvSpPr>
          <p:nvPr/>
        </p:nvSpPr>
        <p:spPr bwMode="auto">
          <a:xfrm>
            <a:off x="419100" y="4216400"/>
            <a:ext cx="8382000" cy="1465263"/>
          </a:xfrm>
          <a:prstGeom prst="rect">
            <a:avLst/>
          </a:prstGeom>
          <a:solidFill>
            <a:schemeClr val="bg1"/>
          </a:solidFill>
          <a:ln w="9525">
            <a:noFill/>
            <a:miter lim="800000"/>
            <a:headEnd/>
            <a:tailEnd/>
          </a:ln>
        </p:spPr>
        <p:txBody>
          <a:bodyPr>
            <a:spAutoFit/>
          </a:bodyPr>
          <a:lstStyle/>
          <a:p>
            <a:pPr algn="l" eaLnBrk="0" hangingPunct="0">
              <a:spcBef>
                <a:spcPct val="50000"/>
              </a:spcBef>
            </a:pPr>
            <a:r>
              <a:rPr lang="en-US"/>
              <a:t>The optional antenna assembly is attached to the windshield, on the Co-Driver/Gunner’s side using the suction cup attachment.  The cable is run down the right side/top of the vehicle next to the vents and across the middle of the vehicle to the BMU J4 Port. (</a:t>
            </a:r>
            <a:r>
              <a:rPr lang="en-US" i="1"/>
              <a:t>The Suction Cup sticks better if moistened before attaching</a:t>
            </a:r>
            <a:r>
              <a:rPr lang="en-US"/>
              <a:t>)</a:t>
            </a:r>
          </a:p>
        </p:txBody>
      </p:sp>
      <p:grpSp>
        <p:nvGrpSpPr>
          <p:cNvPr id="14346" name="Group 10"/>
          <p:cNvGrpSpPr>
            <a:grpSpLocks/>
          </p:cNvGrpSpPr>
          <p:nvPr/>
        </p:nvGrpSpPr>
        <p:grpSpPr bwMode="auto">
          <a:xfrm>
            <a:off x="228600" y="400050"/>
            <a:ext cx="4419600" cy="3486150"/>
            <a:chOff x="144" y="252"/>
            <a:chExt cx="2784" cy="2196"/>
          </a:xfrm>
        </p:grpSpPr>
        <p:pic>
          <p:nvPicPr>
            <p:cNvPr id="14342" name="Picture 6" descr="IMG00453-20110728-1055"/>
            <p:cNvPicPr>
              <a:picLocks noChangeAspect="1" noChangeArrowheads="1"/>
            </p:cNvPicPr>
            <p:nvPr/>
          </p:nvPicPr>
          <p:blipFill>
            <a:blip r:embed="rId2" cstate="print"/>
            <a:srcRect/>
            <a:stretch>
              <a:fillRect/>
            </a:stretch>
          </p:blipFill>
          <p:spPr bwMode="auto">
            <a:xfrm>
              <a:off x="144" y="252"/>
              <a:ext cx="2784" cy="2196"/>
            </a:xfrm>
            <a:prstGeom prst="rect">
              <a:avLst/>
            </a:prstGeom>
            <a:noFill/>
          </p:spPr>
        </p:pic>
        <p:sp>
          <p:nvSpPr>
            <p:cNvPr id="14345" name="Line 9"/>
            <p:cNvSpPr>
              <a:spLocks noChangeShapeType="1"/>
            </p:cNvSpPr>
            <p:nvPr/>
          </p:nvSpPr>
          <p:spPr bwMode="auto">
            <a:xfrm flipH="1" flipV="1">
              <a:off x="1776" y="1776"/>
              <a:ext cx="432" cy="240"/>
            </a:xfrm>
            <a:prstGeom prst="line">
              <a:avLst/>
            </a:prstGeom>
            <a:noFill/>
            <a:ln w="38100">
              <a:solidFill>
                <a:srgbClr val="FF0000"/>
              </a:solidFill>
              <a:round/>
              <a:headEnd/>
              <a:tailEnd type="triangle" w="med" len="med"/>
            </a:ln>
            <a:effectLst/>
          </p:spPr>
          <p:txBody>
            <a:bodyPr/>
            <a:lstStyle/>
            <a:p>
              <a:endParaRPr lang="en-US"/>
            </a:p>
          </p:txBody>
        </p:sp>
      </p:grpSp>
      <p:grpSp>
        <p:nvGrpSpPr>
          <p:cNvPr id="14349" name="Group 13"/>
          <p:cNvGrpSpPr>
            <a:grpSpLocks/>
          </p:cNvGrpSpPr>
          <p:nvPr/>
        </p:nvGrpSpPr>
        <p:grpSpPr bwMode="auto">
          <a:xfrm>
            <a:off x="4800600" y="406400"/>
            <a:ext cx="4114800" cy="3479800"/>
            <a:chOff x="3024" y="256"/>
            <a:chExt cx="2592" cy="2192"/>
          </a:xfrm>
        </p:grpSpPr>
        <p:grpSp>
          <p:nvGrpSpPr>
            <p:cNvPr id="14347" name="Group 11"/>
            <p:cNvGrpSpPr>
              <a:grpSpLocks/>
            </p:cNvGrpSpPr>
            <p:nvPr/>
          </p:nvGrpSpPr>
          <p:grpSpPr bwMode="auto">
            <a:xfrm>
              <a:off x="3024" y="256"/>
              <a:ext cx="2592" cy="2192"/>
              <a:chOff x="3024" y="256"/>
              <a:chExt cx="2592" cy="2192"/>
            </a:xfrm>
          </p:grpSpPr>
          <p:pic>
            <p:nvPicPr>
              <p:cNvPr id="14343" name="Picture 7" descr="000_0057"/>
              <p:cNvPicPr>
                <a:picLocks noChangeAspect="1" noChangeArrowheads="1"/>
              </p:cNvPicPr>
              <p:nvPr/>
            </p:nvPicPr>
            <p:blipFill>
              <a:blip r:embed="rId3" cstate="print"/>
              <a:srcRect/>
              <a:stretch>
                <a:fillRect/>
              </a:stretch>
            </p:blipFill>
            <p:spPr bwMode="auto">
              <a:xfrm>
                <a:off x="3024" y="256"/>
                <a:ext cx="2592" cy="2192"/>
              </a:xfrm>
              <a:prstGeom prst="rect">
                <a:avLst/>
              </a:prstGeom>
              <a:noFill/>
            </p:spPr>
          </p:pic>
          <p:sp>
            <p:nvSpPr>
              <p:cNvPr id="14344" name="Line 8"/>
              <p:cNvSpPr>
                <a:spLocks noChangeShapeType="1"/>
              </p:cNvSpPr>
              <p:nvPr/>
            </p:nvSpPr>
            <p:spPr bwMode="auto">
              <a:xfrm>
                <a:off x="4800" y="480"/>
                <a:ext cx="432" cy="192"/>
              </a:xfrm>
              <a:prstGeom prst="line">
                <a:avLst/>
              </a:prstGeom>
              <a:noFill/>
              <a:ln w="38100">
                <a:solidFill>
                  <a:srgbClr val="FF0000"/>
                </a:solidFill>
                <a:round/>
                <a:headEnd/>
                <a:tailEnd type="triangle" w="med" len="med"/>
              </a:ln>
              <a:effectLst/>
            </p:spPr>
            <p:txBody>
              <a:bodyPr/>
              <a:lstStyle/>
              <a:p>
                <a:endParaRPr lang="en-US"/>
              </a:p>
            </p:txBody>
          </p:sp>
        </p:grpSp>
        <p:sp>
          <p:nvSpPr>
            <p:cNvPr id="14348" name="Text Box 12"/>
            <p:cNvSpPr txBox="1">
              <a:spLocks noChangeArrowheads="1"/>
            </p:cNvSpPr>
            <p:nvPr/>
          </p:nvSpPr>
          <p:spPr bwMode="auto">
            <a:xfrm>
              <a:off x="4208" y="312"/>
              <a:ext cx="576" cy="404"/>
            </a:xfrm>
            <a:prstGeom prst="rect">
              <a:avLst/>
            </a:prstGeom>
            <a:noFill/>
            <a:ln w="9525">
              <a:noFill/>
              <a:miter lim="800000"/>
              <a:headEnd/>
              <a:tailEnd/>
            </a:ln>
            <a:effectLst/>
          </p:spPr>
          <p:txBody>
            <a:bodyPr>
              <a:spAutoFit/>
            </a:bodyPr>
            <a:lstStyle/>
            <a:p>
              <a:pPr>
                <a:spcBef>
                  <a:spcPct val="50000"/>
                </a:spcBef>
              </a:pPr>
              <a:r>
                <a:rPr lang="en-US"/>
                <a:t>BMU J4 Port</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IMG00447-20110728-1054"/>
          <p:cNvPicPr>
            <a:picLocks noChangeAspect="1" noChangeArrowheads="1"/>
          </p:cNvPicPr>
          <p:nvPr/>
        </p:nvPicPr>
        <p:blipFill>
          <a:blip r:embed="rId2" cstate="print"/>
          <a:srcRect/>
          <a:stretch>
            <a:fillRect/>
          </a:stretch>
        </p:blipFill>
        <p:spPr bwMode="auto">
          <a:xfrm>
            <a:off x="1524000" y="279400"/>
            <a:ext cx="6172200" cy="4629150"/>
          </a:xfrm>
          <a:prstGeom prst="rect">
            <a:avLst/>
          </a:prstGeom>
          <a:noFill/>
        </p:spPr>
      </p:pic>
      <p:sp>
        <p:nvSpPr>
          <p:cNvPr id="47109" name="Text Box 5"/>
          <p:cNvSpPr txBox="1">
            <a:spLocks noChangeArrowheads="1"/>
          </p:cNvSpPr>
          <p:nvPr/>
        </p:nvSpPr>
        <p:spPr bwMode="auto">
          <a:xfrm>
            <a:off x="419100" y="5029200"/>
            <a:ext cx="8305800" cy="1328738"/>
          </a:xfrm>
          <a:prstGeom prst="rect">
            <a:avLst/>
          </a:prstGeom>
          <a:noFill/>
          <a:ln w="9525">
            <a:noFill/>
            <a:miter lim="800000"/>
            <a:headEnd/>
            <a:tailEnd/>
          </a:ln>
          <a:effectLst/>
        </p:spPr>
        <p:txBody>
          <a:bodyPr>
            <a:spAutoFit/>
          </a:bodyPr>
          <a:lstStyle/>
          <a:p>
            <a:pPr algn="l">
              <a:spcBef>
                <a:spcPct val="50000"/>
              </a:spcBef>
            </a:pPr>
            <a:r>
              <a:rPr lang="en-US"/>
              <a:t>Power is supplied to the CMU using the Power Adapter Cable and the Voltage Regulator (Power-Verter) used with all IPU platforms. The Power Adapter Cable is plugged into the vehicles light system. It plugs directly into the light.</a:t>
            </a:r>
          </a:p>
          <a:p>
            <a:pPr algn="l">
              <a:spcBef>
                <a:spcPct val="50000"/>
              </a:spcBef>
            </a:pPr>
            <a:endParaRPr lang="en-US"/>
          </a:p>
        </p:txBody>
      </p:sp>
      <p:sp>
        <p:nvSpPr>
          <p:cNvPr id="47115" name="Line 11"/>
          <p:cNvSpPr>
            <a:spLocks noChangeShapeType="1"/>
          </p:cNvSpPr>
          <p:nvPr/>
        </p:nvSpPr>
        <p:spPr bwMode="auto">
          <a:xfrm>
            <a:off x="3886200" y="1828800"/>
            <a:ext cx="1066800" cy="457200"/>
          </a:xfrm>
          <a:prstGeom prst="line">
            <a:avLst/>
          </a:prstGeom>
          <a:noFill/>
          <a:ln w="38100">
            <a:solidFill>
              <a:srgbClr val="FF0000"/>
            </a:solidFill>
            <a:round/>
            <a:headEnd/>
            <a:tailEnd type="triangle" w="med" len="med"/>
          </a:ln>
          <a:effectLst/>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IMG00447-20110728-1054"/>
          <p:cNvPicPr>
            <a:picLocks noChangeAspect="1" noChangeArrowheads="1"/>
          </p:cNvPicPr>
          <p:nvPr/>
        </p:nvPicPr>
        <p:blipFill>
          <a:blip r:embed="rId2" cstate="print"/>
          <a:srcRect/>
          <a:stretch>
            <a:fillRect/>
          </a:stretch>
        </p:blipFill>
        <p:spPr bwMode="auto">
          <a:xfrm>
            <a:off x="1524000" y="279400"/>
            <a:ext cx="6172200" cy="4629150"/>
          </a:xfrm>
          <a:prstGeom prst="rect">
            <a:avLst/>
          </a:prstGeom>
          <a:noFill/>
        </p:spPr>
      </p:pic>
      <p:sp>
        <p:nvSpPr>
          <p:cNvPr id="49157" name="Text Box 5"/>
          <p:cNvSpPr txBox="1">
            <a:spLocks noChangeArrowheads="1"/>
          </p:cNvSpPr>
          <p:nvPr/>
        </p:nvSpPr>
        <p:spPr bwMode="auto">
          <a:xfrm>
            <a:off x="1447800" y="5257800"/>
            <a:ext cx="6705600" cy="641350"/>
          </a:xfrm>
          <a:prstGeom prst="rect">
            <a:avLst/>
          </a:prstGeom>
          <a:noFill/>
          <a:ln w="9525">
            <a:noFill/>
            <a:miter lim="800000"/>
            <a:headEnd/>
            <a:tailEnd/>
          </a:ln>
          <a:effectLst/>
        </p:spPr>
        <p:txBody>
          <a:bodyPr>
            <a:spAutoFit/>
          </a:bodyPr>
          <a:lstStyle/>
          <a:p>
            <a:pPr algn="l">
              <a:spcBef>
                <a:spcPct val="50000"/>
              </a:spcBef>
            </a:pPr>
            <a:r>
              <a:rPr lang="en-US"/>
              <a:t>Next, the vehicles own cable powering the light is plugged directly into our Power Adapter Cable.</a:t>
            </a:r>
          </a:p>
        </p:txBody>
      </p:sp>
      <p:sp>
        <p:nvSpPr>
          <p:cNvPr id="49158" name="Line 6"/>
          <p:cNvSpPr>
            <a:spLocks noChangeShapeType="1"/>
          </p:cNvSpPr>
          <p:nvPr/>
        </p:nvSpPr>
        <p:spPr bwMode="auto">
          <a:xfrm>
            <a:off x="3429000" y="1828800"/>
            <a:ext cx="1066800" cy="457200"/>
          </a:xfrm>
          <a:prstGeom prst="line">
            <a:avLst/>
          </a:prstGeom>
          <a:noFill/>
          <a:ln w="38100">
            <a:solidFill>
              <a:srgbClr val="FF0000"/>
            </a:solidFill>
            <a:round/>
            <a:headEnd/>
            <a:tailEnd type="triangle" w="med" len="med"/>
          </a:ln>
          <a:effectLst/>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IMG00438-20110728-1052"/>
          <p:cNvPicPr>
            <a:picLocks noChangeAspect="1" noChangeArrowheads="1"/>
          </p:cNvPicPr>
          <p:nvPr/>
        </p:nvPicPr>
        <p:blipFill>
          <a:blip r:embed="rId2" cstate="print"/>
          <a:srcRect/>
          <a:stretch>
            <a:fillRect/>
          </a:stretch>
        </p:blipFill>
        <p:spPr bwMode="auto">
          <a:xfrm>
            <a:off x="2819400" y="228600"/>
            <a:ext cx="3600450" cy="4800600"/>
          </a:xfrm>
          <a:prstGeom prst="rect">
            <a:avLst/>
          </a:prstGeom>
          <a:noFill/>
        </p:spPr>
      </p:pic>
      <p:sp>
        <p:nvSpPr>
          <p:cNvPr id="48133" name="Text Box 5"/>
          <p:cNvSpPr txBox="1">
            <a:spLocks noChangeArrowheads="1"/>
          </p:cNvSpPr>
          <p:nvPr/>
        </p:nvSpPr>
        <p:spPr bwMode="auto">
          <a:xfrm>
            <a:off x="2362200" y="5257800"/>
            <a:ext cx="5029200" cy="641350"/>
          </a:xfrm>
          <a:prstGeom prst="rect">
            <a:avLst/>
          </a:prstGeom>
          <a:noFill/>
          <a:ln w="9525">
            <a:noFill/>
            <a:miter lim="800000"/>
            <a:headEnd/>
            <a:tailEnd/>
          </a:ln>
          <a:effectLst/>
        </p:spPr>
        <p:txBody>
          <a:bodyPr>
            <a:spAutoFit/>
          </a:bodyPr>
          <a:lstStyle/>
          <a:p>
            <a:pPr algn="l">
              <a:spcBef>
                <a:spcPct val="50000"/>
              </a:spcBef>
            </a:pPr>
            <a:r>
              <a:rPr lang="en-US"/>
              <a:t>Finally, the Power Adapter Cable is grounded off inside the cab. </a:t>
            </a:r>
          </a:p>
        </p:txBody>
      </p:sp>
      <p:sp>
        <p:nvSpPr>
          <p:cNvPr id="48134" name="Line 6"/>
          <p:cNvSpPr>
            <a:spLocks noChangeShapeType="1"/>
          </p:cNvSpPr>
          <p:nvPr/>
        </p:nvSpPr>
        <p:spPr bwMode="auto">
          <a:xfrm flipH="1" flipV="1">
            <a:off x="3644900" y="1460500"/>
            <a:ext cx="838200" cy="609600"/>
          </a:xfrm>
          <a:prstGeom prst="line">
            <a:avLst/>
          </a:prstGeom>
          <a:noFill/>
          <a:ln w="38100">
            <a:solidFill>
              <a:srgbClr val="FF0000"/>
            </a:solidFill>
            <a:round/>
            <a:headEnd/>
            <a:tailEnd type="triangle" w="med" len="med"/>
          </a:ln>
          <a:effec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IMG00446-20110728-1053"/>
          <p:cNvPicPr>
            <a:picLocks noChangeAspect="1" noChangeArrowheads="1"/>
          </p:cNvPicPr>
          <p:nvPr/>
        </p:nvPicPr>
        <p:blipFill>
          <a:blip r:embed="rId2" cstate="print"/>
          <a:srcRect/>
          <a:stretch>
            <a:fillRect/>
          </a:stretch>
        </p:blipFill>
        <p:spPr bwMode="auto">
          <a:xfrm>
            <a:off x="1371600" y="304800"/>
            <a:ext cx="6400800" cy="4800600"/>
          </a:xfrm>
          <a:prstGeom prst="rect">
            <a:avLst/>
          </a:prstGeom>
          <a:noFill/>
        </p:spPr>
      </p:pic>
      <p:sp>
        <p:nvSpPr>
          <p:cNvPr id="50181" name="Text Box 5"/>
          <p:cNvSpPr txBox="1">
            <a:spLocks noChangeArrowheads="1"/>
          </p:cNvSpPr>
          <p:nvPr/>
        </p:nvSpPr>
        <p:spPr bwMode="auto">
          <a:xfrm>
            <a:off x="457200" y="5410200"/>
            <a:ext cx="7848600" cy="641350"/>
          </a:xfrm>
          <a:prstGeom prst="rect">
            <a:avLst/>
          </a:prstGeom>
          <a:noFill/>
          <a:ln w="9525">
            <a:noFill/>
            <a:miter lim="800000"/>
            <a:headEnd/>
            <a:tailEnd/>
          </a:ln>
          <a:effectLst/>
        </p:spPr>
        <p:txBody>
          <a:bodyPr>
            <a:spAutoFit/>
          </a:bodyPr>
          <a:lstStyle/>
          <a:p>
            <a:pPr algn="l">
              <a:spcBef>
                <a:spcPct val="50000"/>
              </a:spcBef>
            </a:pPr>
            <a:r>
              <a:rPr lang="en-US"/>
              <a:t>The Power Adapter Cable is ran behind the Co-Drivers/Gunners seat and connects into the J-1 Port on the CMU.</a:t>
            </a:r>
          </a:p>
        </p:txBody>
      </p:sp>
      <p:sp>
        <p:nvSpPr>
          <p:cNvPr id="50182" name="Line 6"/>
          <p:cNvSpPr>
            <a:spLocks noChangeShapeType="1"/>
          </p:cNvSpPr>
          <p:nvPr/>
        </p:nvSpPr>
        <p:spPr bwMode="auto">
          <a:xfrm>
            <a:off x="2514600" y="2667000"/>
            <a:ext cx="1282700" cy="165100"/>
          </a:xfrm>
          <a:prstGeom prst="line">
            <a:avLst/>
          </a:prstGeom>
          <a:noFill/>
          <a:ln w="38100">
            <a:solidFill>
              <a:srgbClr val="FF0000"/>
            </a:solidFill>
            <a:round/>
            <a:headEnd/>
            <a:tailEnd type="triangle" w="med" len="med"/>
          </a:ln>
          <a:effectLst/>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5"/>
          <p:cNvSpPr txBox="1">
            <a:spLocks noChangeArrowheads="1"/>
          </p:cNvSpPr>
          <p:nvPr/>
        </p:nvSpPr>
        <p:spPr bwMode="auto">
          <a:xfrm>
            <a:off x="381000" y="5651500"/>
            <a:ext cx="8382000" cy="915988"/>
          </a:xfrm>
          <a:prstGeom prst="rect">
            <a:avLst/>
          </a:prstGeom>
          <a:solidFill>
            <a:schemeClr val="bg1"/>
          </a:solidFill>
          <a:ln w="9525">
            <a:noFill/>
            <a:miter lim="800000"/>
            <a:headEnd/>
            <a:tailEnd/>
          </a:ln>
        </p:spPr>
        <p:txBody>
          <a:bodyPr>
            <a:spAutoFit/>
          </a:bodyPr>
          <a:lstStyle/>
          <a:p>
            <a:pPr algn="l">
              <a:spcBef>
                <a:spcPct val="50000"/>
              </a:spcBef>
            </a:pPr>
            <a:r>
              <a:rPr lang="en-US"/>
              <a:t>The External Audio Adapter (EAA) (A) attaches to the C-Box located on the rear of Cab.  The crews headset audio cable then connects to our EAA Cable located at the arrow.</a:t>
            </a:r>
          </a:p>
        </p:txBody>
      </p:sp>
      <p:pic>
        <p:nvPicPr>
          <p:cNvPr id="16393" name="Picture 9" descr="IMG00437-20110728-1051"/>
          <p:cNvPicPr>
            <a:picLocks noChangeAspect="1" noChangeArrowheads="1"/>
          </p:cNvPicPr>
          <p:nvPr/>
        </p:nvPicPr>
        <p:blipFill>
          <a:blip r:embed="rId2" cstate="print"/>
          <a:srcRect/>
          <a:stretch>
            <a:fillRect/>
          </a:stretch>
        </p:blipFill>
        <p:spPr bwMode="auto">
          <a:xfrm>
            <a:off x="2286000" y="139700"/>
            <a:ext cx="4171950" cy="5181600"/>
          </a:xfrm>
          <a:prstGeom prst="rect">
            <a:avLst/>
          </a:prstGeom>
          <a:noFill/>
        </p:spPr>
      </p:pic>
      <p:sp>
        <p:nvSpPr>
          <p:cNvPr id="16394" name="Text Box 6"/>
          <p:cNvSpPr txBox="1">
            <a:spLocks noChangeArrowheads="1"/>
          </p:cNvSpPr>
          <p:nvPr/>
        </p:nvSpPr>
        <p:spPr bwMode="auto">
          <a:xfrm>
            <a:off x="4203700" y="3416300"/>
            <a:ext cx="355600" cy="457200"/>
          </a:xfrm>
          <a:prstGeom prst="rect">
            <a:avLst/>
          </a:prstGeom>
          <a:noFill/>
          <a:ln w="9525">
            <a:noFill/>
            <a:miter lim="800000"/>
            <a:headEnd/>
            <a:tailEnd/>
          </a:ln>
        </p:spPr>
        <p:txBody>
          <a:bodyPr>
            <a:spAutoFit/>
          </a:bodyPr>
          <a:lstStyle/>
          <a:p>
            <a:pPr algn="l">
              <a:spcBef>
                <a:spcPct val="50000"/>
              </a:spcBef>
            </a:pPr>
            <a:r>
              <a:rPr lang="en-US" sz="2400" b="1">
                <a:solidFill>
                  <a:srgbClr val="FF0000"/>
                </a:solidFill>
              </a:rPr>
              <a:t>A</a:t>
            </a:r>
          </a:p>
        </p:txBody>
      </p:sp>
      <p:sp>
        <p:nvSpPr>
          <p:cNvPr id="16395" name="Line 11"/>
          <p:cNvSpPr>
            <a:spLocks noChangeShapeType="1"/>
          </p:cNvSpPr>
          <p:nvPr/>
        </p:nvSpPr>
        <p:spPr bwMode="auto">
          <a:xfrm flipH="1" flipV="1">
            <a:off x="4495800" y="4419600"/>
            <a:ext cx="838200" cy="609600"/>
          </a:xfrm>
          <a:prstGeom prst="line">
            <a:avLst/>
          </a:prstGeom>
          <a:noFill/>
          <a:ln w="381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4267200" y="139700"/>
            <a:ext cx="4483100" cy="1739900"/>
          </a:xfrm>
          <a:prstGeom prst="rect">
            <a:avLst/>
          </a:prstGeom>
          <a:solidFill>
            <a:schemeClr val="bg1"/>
          </a:solidFill>
          <a:ln w="9525">
            <a:noFill/>
            <a:miter lim="800000"/>
            <a:headEnd/>
            <a:tailEnd/>
          </a:ln>
        </p:spPr>
        <p:txBody>
          <a:bodyPr>
            <a:spAutoFit/>
          </a:bodyPr>
          <a:lstStyle/>
          <a:p>
            <a:pPr algn="l"/>
            <a:r>
              <a:rPr lang="en-US"/>
              <a:t>The Co-Driver’s/Gunner’s Crew Camera is mounted on the back of cab.  This camera attaches to Port 2 on the Octopus Cable using the Red Cable.  Use two Mini-magnets to attach the cable to the wall of the M93. </a:t>
            </a:r>
          </a:p>
        </p:txBody>
      </p:sp>
      <p:pic>
        <p:nvPicPr>
          <p:cNvPr id="15370" name="Picture 10" descr="IMG00440-20110728-1052"/>
          <p:cNvPicPr>
            <a:picLocks noChangeAspect="1" noChangeArrowheads="1"/>
          </p:cNvPicPr>
          <p:nvPr/>
        </p:nvPicPr>
        <p:blipFill>
          <a:blip r:embed="rId2" cstate="print"/>
          <a:srcRect l="12280" t="11696"/>
          <a:stretch>
            <a:fillRect/>
          </a:stretch>
        </p:blipFill>
        <p:spPr bwMode="auto">
          <a:xfrm>
            <a:off x="4902200" y="3733800"/>
            <a:ext cx="4038600" cy="2981325"/>
          </a:xfrm>
          <a:prstGeom prst="rect">
            <a:avLst/>
          </a:prstGeom>
          <a:noFill/>
        </p:spPr>
      </p:pic>
      <p:sp>
        <p:nvSpPr>
          <p:cNvPr id="15371" name="TextBox 6"/>
          <p:cNvSpPr txBox="1">
            <a:spLocks noChangeArrowheads="1"/>
          </p:cNvSpPr>
          <p:nvPr/>
        </p:nvSpPr>
        <p:spPr bwMode="auto">
          <a:xfrm>
            <a:off x="1689100" y="5372100"/>
            <a:ext cx="3200400" cy="1190625"/>
          </a:xfrm>
          <a:prstGeom prst="rect">
            <a:avLst/>
          </a:prstGeom>
          <a:solidFill>
            <a:schemeClr val="bg1"/>
          </a:solidFill>
          <a:ln w="9525">
            <a:noFill/>
            <a:miter lim="800000"/>
            <a:headEnd/>
            <a:tailEnd/>
          </a:ln>
        </p:spPr>
        <p:txBody>
          <a:bodyPr>
            <a:spAutoFit/>
          </a:bodyPr>
          <a:lstStyle/>
          <a:p>
            <a:pPr algn="l"/>
            <a:r>
              <a:rPr lang="en-US"/>
              <a:t>The camera should be facing the computer screen so the choices that are being made are visible. </a:t>
            </a:r>
          </a:p>
        </p:txBody>
      </p:sp>
      <p:grpSp>
        <p:nvGrpSpPr>
          <p:cNvPr id="15373" name="Group 13"/>
          <p:cNvGrpSpPr>
            <a:grpSpLocks/>
          </p:cNvGrpSpPr>
          <p:nvPr/>
        </p:nvGrpSpPr>
        <p:grpSpPr bwMode="auto">
          <a:xfrm>
            <a:off x="190500" y="209550"/>
            <a:ext cx="3975100" cy="3248025"/>
            <a:chOff x="120" y="132"/>
            <a:chExt cx="2504" cy="2046"/>
          </a:xfrm>
        </p:grpSpPr>
        <p:pic>
          <p:nvPicPr>
            <p:cNvPr id="15369" name="Picture 9" descr="IMG00448-20110728-1054"/>
            <p:cNvPicPr>
              <a:picLocks noChangeAspect="1" noChangeArrowheads="1"/>
            </p:cNvPicPr>
            <p:nvPr/>
          </p:nvPicPr>
          <p:blipFill>
            <a:blip r:embed="rId3" cstate="print"/>
            <a:srcRect r="14478"/>
            <a:stretch>
              <a:fillRect/>
            </a:stretch>
          </p:blipFill>
          <p:spPr bwMode="auto">
            <a:xfrm>
              <a:off x="120" y="132"/>
              <a:ext cx="2504" cy="2046"/>
            </a:xfrm>
            <a:prstGeom prst="rect">
              <a:avLst/>
            </a:prstGeom>
            <a:noFill/>
          </p:spPr>
        </p:pic>
        <p:sp>
          <p:nvSpPr>
            <p:cNvPr id="15372" name="Line 12"/>
            <p:cNvSpPr>
              <a:spLocks noChangeShapeType="1"/>
            </p:cNvSpPr>
            <p:nvPr/>
          </p:nvSpPr>
          <p:spPr bwMode="auto">
            <a:xfrm>
              <a:off x="432" y="1056"/>
              <a:ext cx="96" cy="528"/>
            </a:xfrm>
            <a:prstGeom prst="line">
              <a:avLst/>
            </a:prstGeom>
            <a:noFill/>
            <a:ln w="38100">
              <a:solidFill>
                <a:srgbClr val="FF0000"/>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FOX"/>
          <p:cNvPicPr>
            <a:picLocks noChangeAspect="1" noChangeArrowheads="1"/>
          </p:cNvPicPr>
          <p:nvPr/>
        </p:nvPicPr>
        <p:blipFill>
          <a:blip r:embed="rId2" cstate="print"/>
          <a:srcRect/>
          <a:stretch>
            <a:fillRect/>
          </a:stretch>
        </p:blipFill>
        <p:spPr bwMode="auto">
          <a:xfrm>
            <a:off x="228600" y="2166938"/>
            <a:ext cx="8686800" cy="4205287"/>
          </a:xfrm>
          <a:prstGeom prst="rect">
            <a:avLst/>
          </a:prstGeom>
          <a:noFill/>
        </p:spPr>
      </p:pic>
      <p:sp>
        <p:nvSpPr>
          <p:cNvPr id="3080" name="Rectangle 8"/>
          <p:cNvSpPr>
            <a:spLocks noChangeArrowheads="1"/>
          </p:cNvSpPr>
          <p:nvPr/>
        </p:nvSpPr>
        <p:spPr bwMode="auto">
          <a:xfrm>
            <a:off x="1936750" y="319088"/>
            <a:ext cx="4968875" cy="1433512"/>
          </a:xfrm>
          <a:prstGeom prst="rect">
            <a:avLst/>
          </a:prstGeom>
          <a:noFill/>
          <a:ln w="9525">
            <a:noFill/>
            <a:miter lim="800000"/>
            <a:headEnd/>
            <a:tailEnd/>
          </a:ln>
          <a:effectLst/>
        </p:spPr>
        <p:txBody>
          <a:bodyPr wrap="none" anchor="ctr">
            <a:spAutoFit/>
          </a:bodyPr>
          <a:lstStyle/>
          <a:p>
            <a:pPr algn="l" eaLnBrk="0" hangingPunct="0"/>
            <a:r>
              <a:rPr lang="en-US" sz="8800" b="1"/>
              <a:t>M93 FOX</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5"/>
          <p:cNvSpPr txBox="1">
            <a:spLocks noChangeArrowheads="1"/>
          </p:cNvSpPr>
          <p:nvPr/>
        </p:nvSpPr>
        <p:spPr bwMode="auto">
          <a:xfrm>
            <a:off x="762000" y="5334000"/>
            <a:ext cx="7620000" cy="1465263"/>
          </a:xfrm>
          <a:prstGeom prst="rect">
            <a:avLst/>
          </a:prstGeom>
          <a:noFill/>
          <a:ln w="9525">
            <a:noFill/>
            <a:miter lim="800000"/>
            <a:headEnd/>
            <a:tailEnd/>
          </a:ln>
          <a:effectLst/>
        </p:spPr>
        <p:txBody>
          <a:bodyPr>
            <a:spAutoFit/>
          </a:bodyPr>
          <a:lstStyle/>
          <a:p>
            <a:pPr algn="l"/>
            <a:r>
              <a:rPr lang="en-US"/>
              <a:t>The Driver’s Crew Camera is mounted on the back of cab between the Head Pad and the C-Box.  This camera attaches to Port 3 on the Octopus Cable using the Green Cable.  Use two Mini-magnets to attach the cable to the Cab wall of the M93. </a:t>
            </a:r>
          </a:p>
          <a:p>
            <a:pPr algn="l"/>
            <a:endParaRPr lang="en-US"/>
          </a:p>
        </p:txBody>
      </p:sp>
      <p:grpSp>
        <p:nvGrpSpPr>
          <p:cNvPr id="43015" name="Group 7"/>
          <p:cNvGrpSpPr>
            <a:grpSpLocks/>
          </p:cNvGrpSpPr>
          <p:nvPr/>
        </p:nvGrpSpPr>
        <p:grpSpPr bwMode="auto">
          <a:xfrm>
            <a:off x="1295400" y="304800"/>
            <a:ext cx="6553200" cy="4914900"/>
            <a:chOff x="816" y="192"/>
            <a:chExt cx="4128" cy="3096"/>
          </a:xfrm>
        </p:grpSpPr>
        <p:pic>
          <p:nvPicPr>
            <p:cNvPr id="43012" name="Picture 4" descr="IMG00436-20110728-1051"/>
            <p:cNvPicPr>
              <a:picLocks noChangeAspect="1" noChangeArrowheads="1"/>
            </p:cNvPicPr>
            <p:nvPr/>
          </p:nvPicPr>
          <p:blipFill>
            <a:blip r:embed="rId2" cstate="print"/>
            <a:srcRect/>
            <a:stretch>
              <a:fillRect/>
            </a:stretch>
          </p:blipFill>
          <p:spPr bwMode="auto">
            <a:xfrm>
              <a:off x="816" y="192"/>
              <a:ext cx="4128" cy="3096"/>
            </a:xfrm>
            <a:prstGeom prst="rect">
              <a:avLst/>
            </a:prstGeom>
            <a:noFill/>
          </p:spPr>
        </p:pic>
        <p:sp>
          <p:nvSpPr>
            <p:cNvPr id="43014" name="Line 6"/>
            <p:cNvSpPr>
              <a:spLocks noChangeShapeType="1"/>
            </p:cNvSpPr>
            <p:nvPr/>
          </p:nvSpPr>
          <p:spPr bwMode="auto">
            <a:xfrm flipH="1">
              <a:off x="3048" y="1384"/>
              <a:ext cx="1008" cy="240"/>
            </a:xfrm>
            <a:prstGeom prst="line">
              <a:avLst/>
            </a:prstGeom>
            <a:noFill/>
            <a:ln w="38100">
              <a:solidFill>
                <a:srgbClr val="FF0000"/>
              </a:solidFill>
              <a:round/>
              <a:headEnd/>
              <a:tailEnd type="triangle" w="med" len="med"/>
            </a:ln>
            <a:effectLst/>
          </p:spPr>
          <p:txBody>
            <a:bodyP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Oval 3"/>
          <p:cNvSpPr>
            <a:spLocks noChangeArrowheads="1"/>
          </p:cNvSpPr>
          <p:nvPr/>
        </p:nvSpPr>
        <p:spPr bwMode="auto">
          <a:xfrm>
            <a:off x="3657600" y="5105400"/>
            <a:ext cx="1219200" cy="1295400"/>
          </a:xfrm>
          <a:prstGeom prst="ellipse">
            <a:avLst/>
          </a:prstGeom>
          <a:solidFill>
            <a:schemeClr val="bg1"/>
          </a:solidFill>
          <a:ln w="9525">
            <a:noFill/>
            <a:round/>
            <a:headEnd/>
            <a:tailEnd/>
          </a:ln>
        </p:spPr>
        <p:txBody>
          <a:bodyPr wrap="none" anchor="ctr"/>
          <a:lstStyle/>
          <a:p>
            <a:pPr algn="l"/>
            <a:endParaRPr lang="en-US"/>
          </a:p>
        </p:txBody>
      </p:sp>
      <p:pic>
        <p:nvPicPr>
          <p:cNvPr id="19469" name="Picture 13" descr="IMG00439-20110728-1052"/>
          <p:cNvPicPr>
            <a:picLocks noChangeAspect="1" noChangeArrowheads="1"/>
          </p:cNvPicPr>
          <p:nvPr/>
        </p:nvPicPr>
        <p:blipFill>
          <a:blip r:embed="rId2" cstate="print"/>
          <a:srcRect/>
          <a:stretch>
            <a:fillRect/>
          </a:stretch>
        </p:blipFill>
        <p:spPr bwMode="auto">
          <a:xfrm>
            <a:off x="1066800" y="381000"/>
            <a:ext cx="6934200" cy="5200650"/>
          </a:xfrm>
          <a:prstGeom prst="rect">
            <a:avLst/>
          </a:prstGeom>
          <a:noFill/>
        </p:spPr>
      </p:pic>
      <p:sp>
        <p:nvSpPr>
          <p:cNvPr id="19470" name="TextBox 6"/>
          <p:cNvSpPr txBox="1">
            <a:spLocks noChangeArrowheads="1"/>
          </p:cNvSpPr>
          <p:nvPr/>
        </p:nvSpPr>
        <p:spPr bwMode="auto">
          <a:xfrm>
            <a:off x="1066800" y="5670550"/>
            <a:ext cx="6934200" cy="641350"/>
          </a:xfrm>
          <a:prstGeom prst="rect">
            <a:avLst/>
          </a:prstGeom>
          <a:solidFill>
            <a:schemeClr val="bg1"/>
          </a:solidFill>
          <a:ln w="9525">
            <a:noFill/>
            <a:miter lim="800000"/>
            <a:headEnd/>
            <a:tailEnd/>
          </a:ln>
        </p:spPr>
        <p:txBody>
          <a:bodyPr>
            <a:spAutoFit/>
          </a:bodyPr>
          <a:lstStyle/>
          <a:p>
            <a:pPr algn="l"/>
            <a:r>
              <a:rPr lang="en-US"/>
              <a:t>The camera should be facing towards the drivers dashboard area so it is visible.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descr="IMG00426-20110728-0839"/>
          <p:cNvPicPr>
            <a:picLocks noChangeAspect="1" noChangeArrowheads="1"/>
          </p:cNvPicPr>
          <p:nvPr/>
        </p:nvPicPr>
        <p:blipFill>
          <a:blip r:embed="rId2" cstate="print"/>
          <a:srcRect l="6097" r="15854" b="34959"/>
          <a:stretch>
            <a:fillRect/>
          </a:stretch>
        </p:blipFill>
        <p:spPr bwMode="auto">
          <a:xfrm>
            <a:off x="4114800" y="3657600"/>
            <a:ext cx="4876800" cy="3048000"/>
          </a:xfrm>
          <a:prstGeom prst="rect">
            <a:avLst/>
          </a:prstGeom>
          <a:noFill/>
        </p:spPr>
      </p:pic>
      <p:sp>
        <p:nvSpPr>
          <p:cNvPr id="44039" name="Text Box 6"/>
          <p:cNvSpPr txBox="1">
            <a:spLocks noChangeArrowheads="1"/>
          </p:cNvSpPr>
          <p:nvPr/>
        </p:nvSpPr>
        <p:spPr bwMode="auto">
          <a:xfrm>
            <a:off x="4813300" y="76200"/>
            <a:ext cx="3962400" cy="3387725"/>
          </a:xfrm>
          <a:prstGeom prst="rect">
            <a:avLst/>
          </a:prstGeom>
          <a:solidFill>
            <a:schemeClr val="bg1"/>
          </a:solidFill>
          <a:ln w="9525">
            <a:noFill/>
            <a:miter lim="800000"/>
            <a:headEnd/>
            <a:tailEnd/>
          </a:ln>
        </p:spPr>
        <p:txBody>
          <a:bodyPr>
            <a:spAutoFit/>
          </a:bodyPr>
          <a:lstStyle/>
          <a:p>
            <a:pPr algn="l">
              <a:spcBef>
                <a:spcPct val="50000"/>
              </a:spcBef>
            </a:pPr>
            <a:r>
              <a:rPr lang="en-US"/>
              <a:t>The Gunner’s Camera is mounted on the top of the M93 just behind the Co-Drivers/Gunners hatch area.  The Purple Camera Cable connects to cable 1 on the Octopus Cable.  The Purple Camera Cable is run along the top right side and down through the removed vision block. It is then ran along the top, inside of cab to the CMU. Ensure the cable is placed so it can not be disturbed by the Co-Driver/Gunner.</a:t>
            </a:r>
          </a:p>
        </p:txBody>
      </p:sp>
      <p:grpSp>
        <p:nvGrpSpPr>
          <p:cNvPr id="44043" name="Group 11"/>
          <p:cNvGrpSpPr>
            <a:grpSpLocks/>
          </p:cNvGrpSpPr>
          <p:nvPr/>
        </p:nvGrpSpPr>
        <p:grpSpPr bwMode="auto">
          <a:xfrm>
            <a:off x="152400" y="152400"/>
            <a:ext cx="4572000" cy="3095625"/>
            <a:chOff x="96" y="96"/>
            <a:chExt cx="2880" cy="1950"/>
          </a:xfrm>
        </p:grpSpPr>
        <p:pic>
          <p:nvPicPr>
            <p:cNvPr id="44036" name="Picture 4" descr="IMG00430-20110728-1049"/>
            <p:cNvPicPr>
              <a:picLocks noChangeAspect="1" noChangeArrowheads="1"/>
            </p:cNvPicPr>
            <p:nvPr/>
          </p:nvPicPr>
          <p:blipFill>
            <a:blip r:embed="rId3" cstate="print"/>
            <a:srcRect r="8450" b="17371"/>
            <a:stretch>
              <a:fillRect/>
            </a:stretch>
          </p:blipFill>
          <p:spPr bwMode="auto">
            <a:xfrm>
              <a:off x="96" y="96"/>
              <a:ext cx="2880" cy="1950"/>
            </a:xfrm>
            <a:prstGeom prst="rect">
              <a:avLst/>
            </a:prstGeom>
            <a:noFill/>
          </p:spPr>
        </p:pic>
        <p:sp>
          <p:nvSpPr>
            <p:cNvPr id="44040" name="Line 8"/>
            <p:cNvSpPr>
              <a:spLocks noChangeShapeType="1"/>
            </p:cNvSpPr>
            <p:nvPr/>
          </p:nvSpPr>
          <p:spPr bwMode="auto">
            <a:xfrm>
              <a:off x="480" y="864"/>
              <a:ext cx="528" cy="160"/>
            </a:xfrm>
            <a:prstGeom prst="line">
              <a:avLst/>
            </a:prstGeom>
            <a:noFill/>
            <a:ln w="38100">
              <a:solidFill>
                <a:srgbClr val="FF0000"/>
              </a:solidFill>
              <a:round/>
              <a:headEnd/>
              <a:tailEnd type="triangle" w="med" len="med"/>
            </a:ln>
            <a:effectLst/>
          </p:spPr>
          <p:txBody>
            <a:bodyPr/>
            <a:lstStyle/>
            <a:p>
              <a:endParaRPr lang="en-US"/>
            </a:p>
          </p:txBody>
        </p:sp>
      </p:grpSp>
      <p:sp>
        <p:nvSpPr>
          <p:cNvPr id="44042" name="Text Box 10"/>
          <p:cNvSpPr txBox="1">
            <a:spLocks noChangeArrowheads="1"/>
          </p:cNvSpPr>
          <p:nvPr/>
        </p:nvSpPr>
        <p:spPr bwMode="auto">
          <a:xfrm>
            <a:off x="762000" y="4851400"/>
            <a:ext cx="3238500" cy="915988"/>
          </a:xfrm>
          <a:prstGeom prst="rect">
            <a:avLst/>
          </a:prstGeom>
          <a:noFill/>
          <a:ln w="9525">
            <a:noFill/>
            <a:miter lim="800000"/>
            <a:headEnd/>
            <a:tailEnd/>
          </a:ln>
          <a:effectLst/>
        </p:spPr>
        <p:txBody>
          <a:bodyPr>
            <a:spAutoFit/>
          </a:bodyPr>
          <a:lstStyle/>
          <a:p>
            <a:pPr algn="l">
              <a:spcBef>
                <a:spcPct val="50000"/>
              </a:spcBef>
            </a:pPr>
            <a:r>
              <a:rPr lang="en-US"/>
              <a:t>Make sure that the camera is pointed to show the view that is shown on the right.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Text Box 6"/>
          <p:cNvSpPr txBox="1">
            <a:spLocks noChangeArrowheads="1"/>
          </p:cNvSpPr>
          <p:nvPr/>
        </p:nvSpPr>
        <p:spPr bwMode="auto">
          <a:xfrm>
            <a:off x="4597400" y="714375"/>
            <a:ext cx="4114800" cy="641350"/>
          </a:xfrm>
          <a:prstGeom prst="rect">
            <a:avLst/>
          </a:prstGeom>
          <a:noFill/>
          <a:ln w="9525">
            <a:noFill/>
            <a:miter lim="800000"/>
            <a:headEnd/>
            <a:tailEnd/>
          </a:ln>
          <a:effectLst/>
        </p:spPr>
        <p:txBody>
          <a:bodyPr>
            <a:spAutoFit/>
          </a:bodyPr>
          <a:lstStyle/>
          <a:p>
            <a:pPr algn="l">
              <a:spcBef>
                <a:spcPct val="50000"/>
              </a:spcBef>
            </a:pPr>
            <a:r>
              <a:rPr lang="en-US"/>
              <a:t>The Purple Camera Cable is ran through the vision block as shown</a:t>
            </a:r>
          </a:p>
        </p:txBody>
      </p:sp>
      <p:grpSp>
        <p:nvGrpSpPr>
          <p:cNvPr id="45066" name="Group 10"/>
          <p:cNvGrpSpPr>
            <a:grpSpLocks/>
          </p:cNvGrpSpPr>
          <p:nvPr/>
        </p:nvGrpSpPr>
        <p:grpSpPr bwMode="auto">
          <a:xfrm>
            <a:off x="152400" y="152400"/>
            <a:ext cx="4343400" cy="3257550"/>
            <a:chOff x="96" y="96"/>
            <a:chExt cx="2736" cy="2052"/>
          </a:xfrm>
        </p:grpSpPr>
        <p:pic>
          <p:nvPicPr>
            <p:cNvPr id="45060" name="Picture 4" descr="IMG00444-20110728-1053"/>
            <p:cNvPicPr>
              <a:picLocks noChangeAspect="1" noChangeArrowheads="1"/>
            </p:cNvPicPr>
            <p:nvPr/>
          </p:nvPicPr>
          <p:blipFill>
            <a:blip r:embed="rId2" cstate="print"/>
            <a:srcRect/>
            <a:stretch>
              <a:fillRect/>
            </a:stretch>
          </p:blipFill>
          <p:spPr bwMode="auto">
            <a:xfrm>
              <a:off x="96" y="96"/>
              <a:ext cx="2736" cy="2052"/>
            </a:xfrm>
            <a:prstGeom prst="rect">
              <a:avLst/>
            </a:prstGeom>
            <a:noFill/>
          </p:spPr>
        </p:pic>
        <p:sp>
          <p:nvSpPr>
            <p:cNvPr id="45063" name="Line 7"/>
            <p:cNvSpPr>
              <a:spLocks noChangeShapeType="1"/>
            </p:cNvSpPr>
            <p:nvPr/>
          </p:nvSpPr>
          <p:spPr bwMode="auto">
            <a:xfrm flipV="1">
              <a:off x="1296" y="1024"/>
              <a:ext cx="672" cy="320"/>
            </a:xfrm>
            <a:prstGeom prst="line">
              <a:avLst/>
            </a:prstGeom>
            <a:noFill/>
            <a:ln w="38100">
              <a:solidFill>
                <a:srgbClr val="FF0000"/>
              </a:solidFill>
              <a:round/>
              <a:headEnd/>
              <a:tailEnd type="triangle" w="med" len="med"/>
            </a:ln>
            <a:effectLst/>
          </p:spPr>
          <p:txBody>
            <a:bodyPr/>
            <a:lstStyle/>
            <a:p>
              <a:endParaRPr lang="en-US"/>
            </a:p>
          </p:txBody>
        </p:sp>
      </p:grpSp>
      <p:sp>
        <p:nvSpPr>
          <p:cNvPr id="45064" name="Text Box 8"/>
          <p:cNvSpPr txBox="1">
            <a:spLocks noChangeArrowheads="1"/>
          </p:cNvSpPr>
          <p:nvPr/>
        </p:nvSpPr>
        <p:spPr bwMode="auto">
          <a:xfrm>
            <a:off x="381000" y="5613400"/>
            <a:ext cx="4114800" cy="1190625"/>
          </a:xfrm>
          <a:prstGeom prst="rect">
            <a:avLst/>
          </a:prstGeom>
          <a:noFill/>
          <a:ln w="9525">
            <a:noFill/>
            <a:miter lim="800000"/>
            <a:headEnd/>
            <a:tailEnd/>
          </a:ln>
          <a:effectLst/>
        </p:spPr>
        <p:txBody>
          <a:bodyPr>
            <a:spAutoFit/>
          </a:bodyPr>
          <a:lstStyle/>
          <a:p>
            <a:pPr algn="l">
              <a:spcBef>
                <a:spcPct val="50000"/>
              </a:spcBef>
            </a:pPr>
            <a:r>
              <a:rPr lang="en-US"/>
              <a:t>And runs along the top right side above the door. It then needs to be ran down the back side of the door as shown on the next slide.  </a:t>
            </a:r>
          </a:p>
        </p:txBody>
      </p:sp>
      <p:pic>
        <p:nvPicPr>
          <p:cNvPr id="45061" name="Picture 5" descr="IMG00445-20110728-1053"/>
          <p:cNvPicPr>
            <a:picLocks noChangeAspect="1" noChangeArrowheads="1"/>
          </p:cNvPicPr>
          <p:nvPr/>
        </p:nvPicPr>
        <p:blipFill>
          <a:blip r:embed="rId3" cstate="print"/>
          <a:srcRect/>
          <a:stretch>
            <a:fillRect/>
          </a:stretch>
        </p:blipFill>
        <p:spPr bwMode="auto">
          <a:xfrm>
            <a:off x="4597400" y="3657600"/>
            <a:ext cx="4406900" cy="3076575"/>
          </a:xfrm>
          <a:prstGeom prst="rect">
            <a:avLst/>
          </a:prstGeom>
          <a:noFill/>
        </p:spPr>
      </p:pic>
      <p:sp>
        <p:nvSpPr>
          <p:cNvPr id="45068" name="Line 12"/>
          <p:cNvSpPr>
            <a:spLocks noChangeShapeType="1"/>
          </p:cNvSpPr>
          <p:nvPr/>
        </p:nvSpPr>
        <p:spPr bwMode="auto">
          <a:xfrm flipH="1">
            <a:off x="8077200" y="5105400"/>
            <a:ext cx="609600" cy="457200"/>
          </a:xfrm>
          <a:prstGeom prst="line">
            <a:avLst/>
          </a:prstGeom>
          <a:noFill/>
          <a:ln w="38100">
            <a:solidFill>
              <a:srgbClr val="FF0000"/>
            </a:solidFill>
            <a:round/>
            <a:headEnd/>
            <a:tailEnd type="triangle" w="med" len="med"/>
          </a:ln>
          <a:effectLst/>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100" name="Group 20"/>
          <p:cNvGrpSpPr>
            <a:grpSpLocks/>
          </p:cNvGrpSpPr>
          <p:nvPr/>
        </p:nvGrpSpPr>
        <p:grpSpPr bwMode="auto">
          <a:xfrm>
            <a:off x="152400" y="127000"/>
            <a:ext cx="3124200" cy="4368800"/>
            <a:chOff x="96" y="80"/>
            <a:chExt cx="1968" cy="3040"/>
          </a:xfrm>
        </p:grpSpPr>
        <p:pic>
          <p:nvPicPr>
            <p:cNvPr id="46084" name="Picture 4" descr="000_0052"/>
            <p:cNvPicPr>
              <a:picLocks noChangeAspect="1" noChangeArrowheads="1"/>
            </p:cNvPicPr>
            <p:nvPr/>
          </p:nvPicPr>
          <p:blipFill>
            <a:blip r:embed="rId2" cstate="print"/>
            <a:srcRect r="63889"/>
            <a:stretch>
              <a:fillRect/>
            </a:stretch>
          </p:blipFill>
          <p:spPr bwMode="auto">
            <a:xfrm>
              <a:off x="96" y="80"/>
              <a:ext cx="1968" cy="3040"/>
            </a:xfrm>
            <a:prstGeom prst="rect">
              <a:avLst/>
            </a:prstGeom>
            <a:noFill/>
          </p:spPr>
        </p:pic>
        <p:sp>
          <p:nvSpPr>
            <p:cNvPr id="46085" name="Line 5"/>
            <p:cNvSpPr>
              <a:spLocks noChangeShapeType="1"/>
            </p:cNvSpPr>
            <p:nvPr/>
          </p:nvSpPr>
          <p:spPr bwMode="auto">
            <a:xfrm flipV="1">
              <a:off x="1392" y="1920"/>
              <a:ext cx="393" cy="53"/>
            </a:xfrm>
            <a:prstGeom prst="line">
              <a:avLst/>
            </a:prstGeom>
            <a:noFill/>
            <a:ln w="38100">
              <a:solidFill>
                <a:srgbClr val="FF0000"/>
              </a:solidFill>
              <a:round/>
              <a:headEnd/>
              <a:tailEnd type="triangle" w="med" len="med"/>
            </a:ln>
            <a:effectLst/>
          </p:spPr>
          <p:txBody>
            <a:bodyPr/>
            <a:lstStyle/>
            <a:p>
              <a:endParaRPr lang="en-US"/>
            </a:p>
          </p:txBody>
        </p:sp>
        <p:sp>
          <p:nvSpPr>
            <p:cNvPr id="46086" name="Line 6"/>
            <p:cNvSpPr>
              <a:spLocks noChangeShapeType="1"/>
            </p:cNvSpPr>
            <p:nvPr/>
          </p:nvSpPr>
          <p:spPr bwMode="auto">
            <a:xfrm flipH="1">
              <a:off x="1336" y="344"/>
              <a:ext cx="305" cy="261"/>
            </a:xfrm>
            <a:prstGeom prst="line">
              <a:avLst/>
            </a:prstGeom>
            <a:noFill/>
            <a:ln w="38100">
              <a:solidFill>
                <a:srgbClr val="FF0000"/>
              </a:solidFill>
              <a:round/>
              <a:headEnd/>
              <a:tailEnd type="triangle" w="med" len="med"/>
            </a:ln>
            <a:effectLst/>
          </p:spPr>
          <p:txBody>
            <a:bodyPr/>
            <a:lstStyle/>
            <a:p>
              <a:endParaRPr lang="en-US"/>
            </a:p>
          </p:txBody>
        </p:sp>
      </p:grpSp>
      <p:sp>
        <p:nvSpPr>
          <p:cNvPr id="46087" name="Text Box 7"/>
          <p:cNvSpPr txBox="1">
            <a:spLocks noChangeArrowheads="1"/>
          </p:cNvSpPr>
          <p:nvPr/>
        </p:nvSpPr>
        <p:spPr bwMode="auto">
          <a:xfrm>
            <a:off x="3365500" y="203200"/>
            <a:ext cx="4648200" cy="915988"/>
          </a:xfrm>
          <a:prstGeom prst="rect">
            <a:avLst/>
          </a:prstGeom>
          <a:noFill/>
          <a:ln w="9525">
            <a:noFill/>
            <a:miter lim="800000"/>
            <a:headEnd/>
            <a:tailEnd/>
          </a:ln>
          <a:effectLst/>
        </p:spPr>
        <p:txBody>
          <a:bodyPr>
            <a:spAutoFit/>
          </a:bodyPr>
          <a:lstStyle/>
          <a:p>
            <a:pPr algn="l">
              <a:spcBef>
                <a:spcPct val="50000"/>
              </a:spcBef>
            </a:pPr>
            <a:r>
              <a:rPr lang="en-US"/>
              <a:t>The cable is then ran down the back side of the door, and connects to the CMU that is located just behind the green plate.</a:t>
            </a:r>
          </a:p>
        </p:txBody>
      </p:sp>
      <p:sp>
        <p:nvSpPr>
          <p:cNvPr id="46091" name="Text Box 11"/>
          <p:cNvSpPr txBox="1">
            <a:spLocks noChangeArrowheads="1"/>
          </p:cNvSpPr>
          <p:nvPr/>
        </p:nvSpPr>
        <p:spPr bwMode="auto">
          <a:xfrm>
            <a:off x="482600" y="4851400"/>
            <a:ext cx="3251200" cy="2014538"/>
          </a:xfrm>
          <a:prstGeom prst="rect">
            <a:avLst/>
          </a:prstGeom>
          <a:noFill/>
          <a:ln w="9525">
            <a:noFill/>
            <a:miter lim="800000"/>
            <a:headEnd/>
            <a:tailEnd/>
          </a:ln>
          <a:effectLst/>
        </p:spPr>
        <p:txBody>
          <a:bodyPr>
            <a:spAutoFit/>
          </a:bodyPr>
          <a:lstStyle/>
          <a:p>
            <a:pPr algn="l">
              <a:spcBef>
                <a:spcPct val="50000"/>
              </a:spcBef>
            </a:pPr>
            <a:r>
              <a:rPr lang="en-US" dirty="0"/>
              <a:t>The Purple Camera Cable is shown connecting to the CMU that is stowed just behind the green plate. The Voltage Regulator (Power-</a:t>
            </a:r>
            <a:r>
              <a:rPr lang="en-US" dirty="0" err="1"/>
              <a:t>Verter</a:t>
            </a:r>
            <a:r>
              <a:rPr lang="en-US" dirty="0"/>
              <a:t>) is placed just to the right of the CMU.</a:t>
            </a:r>
          </a:p>
        </p:txBody>
      </p:sp>
      <p:grpSp>
        <p:nvGrpSpPr>
          <p:cNvPr id="46096" name="Group 16"/>
          <p:cNvGrpSpPr>
            <a:grpSpLocks/>
          </p:cNvGrpSpPr>
          <p:nvPr/>
        </p:nvGrpSpPr>
        <p:grpSpPr bwMode="auto">
          <a:xfrm>
            <a:off x="3822700" y="3263900"/>
            <a:ext cx="5156200" cy="3436938"/>
            <a:chOff x="2408" y="2056"/>
            <a:chExt cx="3248" cy="2165"/>
          </a:xfrm>
        </p:grpSpPr>
        <p:pic>
          <p:nvPicPr>
            <p:cNvPr id="46089" name="Picture 9" descr="000_0053"/>
            <p:cNvPicPr>
              <a:picLocks noChangeAspect="1" noChangeArrowheads="1"/>
            </p:cNvPicPr>
            <p:nvPr/>
          </p:nvPicPr>
          <p:blipFill>
            <a:blip r:embed="rId3" cstate="print"/>
            <a:srcRect/>
            <a:stretch>
              <a:fillRect/>
            </a:stretch>
          </p:blipFill>
          <p:spPr bwMode="auto">
            <a:xfrm>
              <a:off x="2408" y="2056"/>
              <a:ext cx="3248" cy="2165"/>
            </a:xfrm>
            <a:prstGeom prst="rect">
              <a:avLst/>
            </a:prstGeom>
            <a:noFill/>
          </p:spPr>
        </p:pic>
        <p:sp>
          <p:nvSpPr>
            <p:cNvPr id="46094" name="Line 14"/>
            <p:cNvSpPr>
              <a:spLocks noChangeShapeType="1"/>
            </p:cNvSpPr>
            <p:nvPr/>
          </p:nvSpPr>
          <p:spPr bwMode="auto">
            <a:xfrm flipV="1">
              <a:off x="3048" y="3904"/>
              <a:ext cx="297" cy="192"/>
            </a:xfrm>
            <a:prstGeom prst="line">
              <a:avLst/>
            </a:prstGeom>
            <a:noFill/>
            <a:ln w="38100">
              <a:solidFill>
                <a:srgbClr val="FF0000"/>
              </a:solidFill>
              <a:round/>
              <a:headEnd/>
              <a:tailEnd type="triangle" w="med" len="med"/>
            </a:ln>
            <a:effectLst/>
          </p:spPr>
          <p:txBody>
            <a:bodyPr/>
            <a:lstStyle/>
            <a:p>
              <a:endParaRPr lang="en-US"/>
            </a:p>
          </p:txBody>
        </p:sp>
        <p:sp>
          <p:nvSpPr>
            <p:cNvPr id="46095" name="Text Box 15"/>
            <p:cNvSpPr txBox="1">
              <a:spLocks noChangeArrowheads="1"/>
            </p:cNvSpPr>
            <p:nvPr/>
          </p:nvSpPr>
          <p:spPr bwMode="auto">
            <a:xfrm>
              <a:off x="3480" y="2224"/>
              <a:ext cx="480" cy="231"/>
            </a:xfrm>
            <a:prstGeom prst="rect">
              <a:avLst/>
            </a:prstGeom>
            <a:noFill/>
            <a:ln w="9525">
              <a:noFill/>
              <a:miter lim="800000"/>
              <a:headEnd/>
              <a:tailEnd/>
            </a:ln>
            <a:effectLst/>
          </p:spPr>
          <p:txBody>
            <a:bodyPr>
              <a:spAutoFit/>
            </a:bodyPr>
            <a:lstStyle/>
            <a:p>
              <a:pPr>
                <a:spcBef>
                  <a:spcPct val="50000"/>
                </a:spcBef>
              </a:pPr>
              <a:r>
                <a:rPr lang="en-US" b="1"/>
                <a:t>CMU</a:t>
              </a:r>
            </a:p>
          </p:txBody>
        </p:sp>
      </p:grpSp>
      <p:sp>
        <p:nvSpPr>
          <p:cNvPr id="46098" name="Text Box 18"/>
          <p:cNvSpPr txBox="1">
            <a:spLocks noChangeArrowheads="1"/>
          </p:cNvSpPr>
          <p:nvPr/>
        </p:nvSpPr>
        <p:spPr bwMode="auto">
          <a:xfrm>
            <a:off x="5930900" y="2578100"/>
            <a:ext cx="1828800" cy="641350"/>
          </a:xfrm>
          <a:prstGeom prst="rect">
            <a:avLst/>
          </a:prstGeom>
          <a:noFill/>
          <a:ln w="9525">
            <a:noFill/>
            <a:miter lim="800000"/>
            <a:headEnd/>
            <a:tailEnd/>
          </a:ln>
          <a:effectLst/>
        </p:spPr>
        <p:txBody>
          <a:bodyPr>
            <a:spAutoFit/>
          </a:bodyPr>
          <a:lstStyle/>
          <a:p>
            <a:pPr>
              <a:spcBef>
                <a:spcPct val="50000"/>
              </a:spcBef>
            </a:pPr>
            <a:r>
              <a:rPr lang="en-US"/>
              <a:t>Voltage Regulator</a:t>
            </a:r>
          </a:p>
        </p:txBody>
      </p:sp>
      <p:sp>
        <p:nvSpPr>
          <p:cNvPr id="46099" name="Line 19"/>
          <p:cNvSpPr>
            <a:spLocks noChangeShapeType="1"/>
          </p:cNvSpPr>
          <p:nvPr/>
        </p:nvSpPr>
        <p:spPr bwMode="auto">
          <a:xfrm>
            <a:off x="6883400" y="3213100"/>
            <a:ext cx="90488" cy="1066800"/>
          </a:xfrm>
          <a:prstGeom prst="line">
            <a:avLst/>
          </a:prstGeom>
          <a:noFill/>
          <a:ln w="38100">
            <a:solidFill>
              <a:srgbClr val="FF0000"/>
            </a:solidFill>
            <a:round/>
            <a:headEnd/>
            <a:tailEnd type="triangle" w="med" len="med"/>
          </a:ln>
          <a:effectLst/>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609600"/>
            <a:ext cx="8610600" cy="5355312"/>
          </a:xfrm>
          <a:prstGeom prst="rect">
            <a:avLst/>
          </a:prstGeom>
          <a:noFill/>
        </p:spPr>
        <p:txBody>
          <a:bodyPr wrap="square" rtlCol="0">
            <a:spAutoFit/>
          </a:bodyPr>
          <a:lstStyle/>
          <a:p>
            <a:r>
              <a:rPr lang="en-US" b="1" dirty="0" smtClean="0"/>
              <a:t>Risk Assessment Considerations</a:t>
            </a:r>
            <a:r>
              <a:rPr lang="en-US" b="1" dirty="0" smtClean="0"/>
              <a:t>:</a:t>
            </a:r>
          </a:p>
          <a:p>
            <a:endParaRPr lang="en-US" dirty="0" smtClean="0"/>
          </a:p>
          <a:p>
            <a:pPr algn="l"/>
            <a:r>
              <a:rPr lang="en-US" dirty="0" smtClean="0"/>
              <a:t>IPU mount is secure and proven with legacy system</a:t>
            </a:r>
            <a:r>
              <a:rPr lang="en-US" dirty="0" smtClean="0"/>
              <a:t>.</a:t>
            </a:r>
          </a:p>
          <a:p>
            <a:pPr algn="l"/>
            <a:endParaRPr lang="en-US" dirty="0" smtClean="0"/>
          </a:p>
          <a:p>
            <a:pPr algn="l"/>
            <a:r>
              <a:rPr lang="en-US" dirty="0" smtClean="0"/>
              <a:t>The Voltage Regulator (Power-</a:t>
            </a:r>
            <a:r>
              <a:rPr lang="en-US" dirty="0" err="1" smtClean="0"/>
              <a:t>Verter</a:t>
            </a:r>
            <a:r>
              <a:rPr lang="en-US" dirty="0" smtClean="0"/>
              <a:t>) </a:t>
            </a:r>
            <a:r>
              <a:rPr lang="en-US" dirty="0" smtClean="0"/>
              <a:t>is </a:t>
            </a:r>
            <a:r>
              <a:rPr lang="en-US" dirty="0" smtClean="0"/>
              <a:t>used as a protection for both the vehicle and the Player Unit. Ensuring any power surge from the vehicle would not be transferred to the Player Unit, Also it would prevent any electrical shorts from damaging the vehicles systems. </a:t>
            </a:r>
            <a:endParaRPr lang="en-US" dirty="0" smtClean="0"/>
          </a:p>
          <a:p>
            <a:pPr algn="l"/>
            <a:endParaRPr lang="en-US" dirty="0" smtClean="0"/>
          </a:p>
          <a:p>
            <a:pPr algn="l"/>
            <a:r>
              <a:rPr lang="en-US" dirty="0" smtClean="0"/>
              <a:t>The risk is low to the vehicle and equipment due to the fuse system in the Voltage Regulator (Power-</a:t>
            </a:r>
            <a:r>
              <a:rPr lang="en-US" dirty="0" err="1" smtClean="0"/>
              <a:t>Verter</a:t>
            </a:r>
            <a:r>
              <a:rPr lang="en-US" dirty="0" smtClean="0"/>
              <a:t>) </a:t>
            </a:r>
            <a:r>
              <a:rPr lang="en-US" dirty="0" smtClean="0"/>
              <a:t>and </a:t>
            </a:r>
            <a:r>
              <a:rPr lang="en-US" dirty="0" smtClean="0"/>
              <a:t>the fuse on the CMU. The fuse on the CMU is accessible on the CMU without opening the box. The BMU is powered by its own battery system, therefore provides no risk on this family of vehicles due to power concerns.</a:t>
            </a:r>
          </a:p>
          <a:p>
            <a:pPr algn="l"/>
            <a:r>
              <a:rPr lang="en-US" dirty="0" smtClean="0"/>
              <a:t> </a:t>
            </a:r>
          </a:p>
          <a:p>
            <a:pPr algn="l"/>
            <a:r>
              <a:rPr lang="en-US" dirty="0" smtClean="0"/>
              <a:t>With proper installation and education of the crew on the equipment, the instrumentation of this family of vehicles with the IPU poses no more risk to the crew or equipment than when this family of vehicle is instrumented with the legacy player unit</a:t>
            </a:r>
            <a:r>
              <a:rPr lang="en-US" dirty="0"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1143000"/>
          </a:xfrm>
        </p:spPr>
        <p:txBody>
          <a:bodyPr/>
          <a:lstStyle/>
          <a:p>
            <a:r>
              <a:rPr lang="en-US" sz="2400" b="1" smtClean="0"/>
              <a:t>M93 FOX PRE-INSTALLATION CREW ACTIONS</a:t>
            </a:r>
          </a:p>
        </p:txBody>
      </p:sp>
      <p:sp>
        <p:nvSpPr>
          <p:cNvPr id="27651" name="Rectangle 3"/>
          <p:cNvSpPr>
            <a:spLocks noGrp="1" noChangeArrowheads="1"/>
          </p:cNvSpPr>
          <p:nvPr>
            <p:ph type="body" idx="1"/>
          </p:nvPr>
        </p:nvSpPr>
        <p:spPr>
          <a:xfrm>
            <a:off x="457200" y="1600200"/>
            <a:ext cx="8229600" cy="2057400"/>
          </a:xfrm>
        </p:spPr>
        <p:txBody>
          <a:bodyPr/>
          <a:lstStyle/>
          <a:p>
            <a:pPr>
              <a:lnSpc>
                <a:spcPct val="80000"/>
              </a:lnSpc>
            </a:pPr>
            <a:r>
              <a:rPr lang="en-US" sz="2000" smtClean="0"/>
              <a:t>REMOVE EXCESS EQUIPMENT FROM THE RIGHT SIDE AREA NEXT TO AND BEHIND THE CO-DRIVER/GUNNER.</a:t>
            </a:r>
          </a:p>
          <a:p>
            <a:pPr>
              <a:lnSpc>
                <a:spcPct val="80000"/>
              </a:lnSpc>
            </a:pPr>
            <a:r>
              <a:rPr lang="en-US" sz="2000" smtClean="0"/>
              <a:t>CLEAR EXCESS MILITARY GEAR FROM THE FLOOR AND SEATS AROUND THE DRIVER, CO-DRIVER/GUNNER AND OTHER PASSENGER POSITIONS.</a:t>
            </a:r>
          </a:p>
          <a:p>
            <a:pPr>
              <a:lnSpc>
                <a:spcPct val="80000"/>
              </a:lnSpc>
            </a:pPr>
            <a:r>
              <a:rPr lang="en-US" sz="2000" smtClean="0"/>
              <a:t>DURING THE INITIAL INSTALLATION PROCESS, </a:t>
            </a:r>
            <a:r>
              <a:rPr lang="en-US" sz="2000" b="1" u="sng" smtClean="0"/>
              <a:t>ALL POWER</a:t>
            </a:r>
            <a:r>
              <a:rPr lang="en-US" sz="2000" smtClean="0"/>
              <a:t> TO THE VEHICLE MUST BE TURNED OFF.</a:t>
            </a:r>
          </a:p>
          <a:p>
            <a:pPr>
              <a:lnSpc>
                <a:spcPct val="80000"/>
              </a:lnSpc>
            </a:pPr>
            <a:endParaRPr lang="en-US" sz="2000" smtClean="0"/>
          </a:p>
          <a:p>
            <a:pPr>
              <a:lnSpc>
                <a:spcPct val="80000"/>
              </a:lnSpc>
            </a:pPr>
            <a:endParaRPr lang="en-US" sz="2000" smtClean="0"/>
          </a:p>
          <a:p>
            <a:pPr>
              <a:lnSpc>
                <a:spcPct val="80000"/>
              </a:lnSpc>
            </a:pPr>
            <a:endParaRPr lang="en-US" sz="2000" smtClean="0"/>
          </a:p>
        </p:txBody>
      </p:sp>
      <p:sp>
        <p:nvSpPr>
          <p:cNvPr id="27652" name="TextBox 1"/>
          <p:cNvSpPr txBox="1">
            <a:spLocks noChangeArrowheads="1"/>
          </p:cNvSpPr>
          <p:nvPr/>
        </p:nvSpPr>
        <p:spPr bwMode="auto">
          <a:xfrm>
            <a:off x="685800" y="4191000"/>
            <a:ext cx="7848600" cy="915988"/>
          </a:xfrm>
          <a:prstGeom prst="rect">
            <a:avLst/>
          </a:prstGeom>
          <a:noFill/>
          <a:ln w="9525">
            <a:noFill/>
            <a:miter lim="800000"/>
            <a:headEnd/>
            <a:tailEnd/>
          </a:ln>
        </p:spPr>
        <p:txBody>
          <a:bodyPr>
            <a:spAutoFit/>
          </a:bodyPr>
          <a:lstStyle/>
          <a:p>
            <a:pPr algn="l"/>
            <a:r>
              <a:rPr lang="en-US"/>
              <a:t>Once the initial installation has been completed, any vehicle returning to the Install Pad for maintenance, batteries, etc., should have the radios on and operational.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p:cNvPicPr>
          <p:nvPr/>
        </p:nvPicPr>
        <p:blipFill>
          <a:blip r:embed="rId2" cstate="print"/>
          <a:srcRect/>
          <a:stretch>
            <a:fillRect/>
          </a:stretch>
        </p:blipFill>
        <p:spPr bwMode="auto">
          <a:xfrm>
            <a:off x="0" y="0"/>
            <a:ext cx="9144000" cy="6838950"/>
          </a:xfrm>
          <a:prstGeom prst="rect">
            <a:avLst/>
          </a:prstGeom>
          <a:noFill/>
          <a:ln w="9525">
            <a:noFill/>
            <a:miter lim="800000"/>
            <a:headEnd/>
            <a:tailEnd/>
          </a:ln>
        </p:spPr>
      </p:pic>
      <p:sp>
        <p:nvSpPr>
          <p:cNvPr id="4099" name="TextBox 1"/>
          <p:cNvSpPr txBox="1">
            <a:spLocks noChangeArrowheads="1"/>
          </p:cNvSpPr>
          <p:nvPr/>
        </p:nvSpPr>
        <p:spPr bwMode="auto">
          <a:xfrm>
            <a:off x="2578100" y="5705475"/>
            <a:ext cx="4127500" cy="915988"/>
          </a:xfrm>
          <a:prstGeom prst="rect">
            <a:avLst/>
          </a:prstGeom>
          <a:blipFill dpi="0" rotWithShape="1">
            <a:blip r:embed="rId3" cstate="print">
              <a:alphaModFix amt="0"/>
            </a:blip>
            <a:srcRect/>
            <a:tile tx="0" ty="0" sx="100000" sy="100000" flip="none" algn="tl"/>
          </a:blipFill>
          <a:ln w="9525">
            <a:noFill/>
            <a:miter lim="800000"/>
            <a:headEnd/>
            <a:tailEnd/>
          </a:ln>
        </p:spPr>
        <p:txBody>
          <a:bodyPr>
            <a:spAutoFit/>
          </a:bodyPr>
          <a:lstStyle/>
          <a:p>
            <a:pPr algn="l"/>
            <a:r>
              <a:rPr lang="en-US"/>
              <a:t>GRAY TRAVEL CASE FOR THE BUSTLE AND CREW MODULES FOR THE INTEGRATED PLAYER UNIT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scan0006"/>
          <p:cNvPicPr>
            <a:picLocks noChangeAspect="1" noChangeArrowheads="1"/>
          </p:cNvPicPr>
          <p:nvPr/>
        </p:nvPicPr>
        <p:blipFill>
          <a:blip r:embed="rId2" cstate="print"/>
          <a:srcRect l="7477" t="6180" r="2803" b="4840"/>
          <a:stretch>
            <a:fillRect/>
          </a:stretch>
        </p:blipFill>
        <p:spPr bwMode="auto">
          <a:xfrm>
            <a:off x="876300" y="304800"/>
            <a:ext cx="7315200" cy="5486400"/>
          </a:xfrm>
          <a:prstGeom prst="rect">
            <a:avLst/>
          </a:prstGeom>
          <a:noFill/>
        </p:spPr>
      </p:pic>
      <p:sp>
        <p:nvSpPr>
          <p:cNvPr id="5126" name="Text Box 6"/>
          <p:cNvSpPr txBox="1">
            <a:spLocks noChangeArrowheads="1"/>
          </p:cNvSpPr>
          <p:nvPr/>
        </p:nvSpPr>
        <p:spPr bwMode="auto">
          <a:xfrm>
            <a:off x="736600" y="5842000"/>
            <a:ext cx="7696200" cy="915988"/>
          </a:xfrm>
          <a:prstGeom prst="rect">
            <a:avLst/>
          </a:prstGeom>
          <a:noFill/>
          <a:ln w="9525">
            <a:noFill/>
            <a:miter lim="800000"/>
            <a:headEnd/>
            <a:tailEnd/>
          </a:ln>
          <a:effectLst/>
        </p:spPr>
        <p:txBody>
          <a:bodyPr>
            <a:spAutoFit/>
          </a:bodyPr>
          <a:lstStyle/>
          <a:p>
            <a:pPr algn="l"/>
            <a:r>
              <a:rPr lang="en-US"/>
              <a:t>The black travel case houses various cables, connectors, cameras and mounting hardware for the IPU. The contents of the case are listed inside on the lid.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IMAG0505.JPG"/>
          <p:cNvPicPr>
            <a:picLocks noChangeAspect="1"/>
          </p:cNvPicPr>
          <p:nvPr/>
        </p:nvPicPr>
        <p:blipFill>
          <a:blip r:embed="rId2" cstate="print"/>
          <a:srcRect/>
          <a:stretch>
            <a:fillRect/>
          </a:stretch>
        </p:blipFill>
        <p:spPr bwMode="auto">
          <a:xfrm>
            <a:off x="1379538" y="2514600"/>
            <a:ext cx="2963862" cy="3962400"/>
          </a:xfrm>
          <a:prstGeom prst="rect">
            <a:avLst/>
          </a:prstGeom>
          <a:noFill/>
          <a:ln w="9525">
            <a:noFill/>
            <a:miter lim="800000"/>
            <a:headEnd/>
            <a:tailEnd/>
          </a:ln>
        </p:spPr>
      </p:pic>
      <p:pic>
        <p:nvPicPr>
          <p:cNvPr id="6147" name="Picture 6" descr="IMAG0506.JPG"/>
          <p:cNvPicPr>
            <a:picLocks noChangeAspect="1"/>
          </p:cNvPicPr>
          <p:nvPr/>
        </p:nvPicPr>
        <p:blipFill>
          <a:blip r:embed="rId3" cstate="print"/>
          <a:srcRect/>
          <a:stretch>
            <a:fillRect/>
          </a:stretch>
        </p:blipFill>
        <p:spPr bwMode="auto">
          <a:xfrm>
            <a:off x="4648200" y="2514600"/>
            <a:ext cx="3048000" cy="3962400"/>
          </a:xfrm>
          <a:prstGeom prst="rect">
            <a:avLst/>
          </a:prstGeom>
          <a:noFill/>
          <a:ln w="9525">
            <a:noFill/>
            <a:miter lim="800000"/>
            <a:headEnd/>
            <a:tailEnd/>
          </a:ln>
        </p:spPr>
      </p:pic>
      <p:sp>
        <p:nvSpPr>
          <p:cNvPr id="6148" name="TextBox 7"/>
          <p:cNvSpPr txBox="1">
            <a:spLocks noChangeArrowheads="1"/>
          </p:cNvSpPr>
          <p:nvPr/>
        </p:nvSpPr>
        <p:spPr bwMode="auto">
          <a:xfrm>
            <a:off x="533400" y="228600"/>
            <a:ext cx="8153400" cy="2014538"/>
          </a:xfrm>
          <a:prstGeom prst="rect">
            <a:avLst/>
          </a:prstGeom>
          <a:solidFill>
            <a:schemeClr val="bg1"/>
          </a:solidFill>
          <a:ln w="9525">
            <a:noFill/>
            <a:miter lim="800000"/>
            <a:headEnd/>
            <a:tailEnd/>
          </a:ln>
        </p:spPr>
        <p:txBody>
          <a:bodyPr>
            <a:spAutoFit/>
          </a:bodyPr>
          <a:lstStyle/>
          <a:p>
            <a:pPr algn="l"/>
            <a:r>
              <a:rPr lang="en-US"/>
              <a:t>The Integrated Player Unit (IPU) consists of two main components.  The Crew Module Unit (CMU) replaces the A/V Breakout Box, A/V Interconnect Cable, BIM and the Vehicle Power Supply box.  It is designed to receive the Audio and Video input as well as the 1553 data from the vehicle and wirelessly transfer it to the Bustle Mounted Unit (BMU).  The M93 FOX does not use the 1553 Data Cable. The BMU provides GPS tracking and sends data to the Tower via access points/nodes and relay points.</a:t>
            </a:r>
          </a:p>
        </p:txBody>
      </p:sp>
      <p:sp>
        <p:nvSpPr>
          <p:cNvPr id="6149" name="Text Box 6"/>
          <p:cNvSpPr txBox="1">
            <a:spLocks noChangeArrowheads="1"/>
          </p:cNvSpPr>
          <p:nvPr/>
        </p:nvSpPr>
        <p:spPr bwMode="auto">
          <a:xfrm>
            <a:off x="2501900" y="6157913"/>
            <a:ext cx="762000" cy="366712"/>
          </a:xfrm>
          <a:prstGeom prst="rect">
            <a:avLst/>
          </a:prstGeom>
          <a:noFill/>
          <a:ln w="9525">
            <a:noFill/>
            <a:miter lim="800000"/>
            <a:headEnd/>
            <a:tailEnd/>
          </a:ln>
        </p:spPr>
        <p:txBody>
          <a:bodyPr>
            <a:spAutoFit/>
          </a:bodyPr>
          <a:lstStyle/>
          <a:p>
            <a:pPr algn="l">
              <a:spcBef>
                <a:spcPct val="50000"/>
              </a:spcBef>
            </a:pPr>
            <a:r>
              <a:rPr lang="en-US" b="1">
                <a:solidFill>
                  <a:srgbClr val="FF0000"/>
                </a:solidFill>
              </a:rPr>
              <a:t>CMU</a:t>
            </a:r>
          </a:p>
        </p:txBody>
      </p:sp>
      <p:sp>
        <p:nvSpPr>
          <p:cNvPr id="6150" name="Text Box 7"/>
          <p:cNvSpPr txBox="1">
            <a:spLocks noChangeArrowheads="1"/>
          </p:cNvSpPr>
          <p:nvPr/>
        </p:nvSpPr>
        <p:spPr bwMode="auto">
          <a:xfrm>
            <a:off x="5867400" y="6172200"/>
            <a:ext cx="762000" cy="366713"/>
          </a:xfrm>
          <a:prstGeom prst="rect">
            <a:avLst/>
          </a:prstGeom>
          <a:noFill/>
          <a:ln w="9525">
            <a:noFill/>
            <a:miter lim="800000"/>
            <a:headEnd/>
            <a:tailEnd/>
          </a:ln>
        </p:spPr>
        <p:txBody>
          <a:bodyPr>
            <a:spAutoFit/>
          </a:bodyPr>
          <a:lstStyle/>
          <a:p>
            <a:pPr algn="l">
              <a:spcBef>
                <a:spcPct val="50000"/>
              </a:spcBef>
            </a:pPr>
            <a:r>
              <a:rPr lang="en-US" b="1">
                <a:solidFill>
                  <a:srgbClr val="FF0000"/>
                </a:solidFill>
              </a:rPr>
              <a:t>BMU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BMU Battery1"/>
          <p:cNvPicPr>
            <a:picLocks noChangeAspect="1" noChangeArrowheads="1"/>
          </p:cNvPicPr>
          <p:nvPr/>
        </p:nvPicPr>
        <p:blipFill>
          <a:blip r:embed="rId2" cstate="print"/>
          <a:srcRect/>
          <a:stretch>
            <a:fillRect/>
          </a:stretch>
        </p:blipFill>
        <p:spPr bwMode="auto">
          <a:xfrm>
            <a:off x="76200" y="76200"/>
            <a:ext cx="4267200" cy="3192463"/>
          </a:xfrm>
          <a:prstGeom prst="rect">
            <a:avLst/>
          </a:prstGeom>
          <a:noFill/>
          <a:ln w="9525">
            <a:noFill/>
            <a:miter lim="800000"/>
            <a:headEnd/>
            <a:tailEnd/>
          </a:ln>
        </p:spPr>
      </p:pic>
      <p:pic>
        <p:nvPicPr>
          <p:cNvPr id="7171" name="Picture 5" descr="BMU battery2"/>
          <p:cNvPicPr>
            <a:picLocks noChangeAspect="1" noChangeArrowheads="1"/>
          </p:cNvPicPr>
          <p:nvPr/>
        </p:nvPicPr>
        <p:blipFill>
          <a:blip r:embed="rId3" cstate="print"/>
          <a:srcRect/>
          <a:stretch>
            <a:fillRect/>
          </a:stretch>
        </p:blipFill>
        <p:spPr bwMode="auto">
          <a:xfrm>
            <a:off x="4648200" y="88900"/>
            <a:ext cx="4419600" cy="3187700"/>
          </a:xfrm>
          <a:prstGeom prst="rect">
            <a:avLst/>
          </a:prstGeom>
          <a:noFill/>
          <a:ln w="9525">
            <a:noFill/>
            <a:miter lim="800000"/>
            <a:headEnd/>
            <a:tailEnd/>
          </a:ln>
        </p:spPr>
      </p:pic>
      <p:pic>
        <p:nvPicPr>
          <p:cNvPr id="7172" name="Picture 6" descr="BMU battery3"/>
          <p:cNvPicPr>
            <a:picLocks noChangeAspect="1" noChangeArrowheads="1"/>
          </p:cNvPicPr>
          <p:nvPr/>
        </p:nvPicPr>
        <p:blipFill>
          <a:blip r:embed="rId4" cstate="print"/>
          <a:srcRect/>
          <a:stretch>
            <a:fillRect/>
          </a:stretch>
        </p:blipFill>
        <p:spPr bwMode="auto">
          <a:xfrm>
            <a:off x="76200" y="3429000"/>
            <a:ext cx="4267200" cy="3327400"/>
          </a:xfrm>
          <a:prstGeom prst="rect">
            <a:avLst/>
          </a:prstGeom>
          <a:noFill/>
          <a:ln w="9525">
            <a:noFill/>
            <a:miter lim="800000"/>
            <a:headEnd/>
            <a:tailEnd/>
          </a:ln>
        </p:spPr>
      </p:pic>
      <p:pic>
        <p:nvPicPr>
          <p:cNvPr id="7173" name="Picture 7" descr="BMU Battery4"/>
          <p:cNvPicPr>
            <a:picLocks noChangeAspect="1" noChangeArrowheads="1"/>
          </p:cNvPicPr>
          <p:nvPr/>
        </p:nvPicPr>
        <p:blipFill>
          <a:blip r:embed="rId5" cstate="print"/>
          <a:srcRect/>
          <a:stretch>
            <a:fillRect/>
          </a:stretch>
        </p:blipFill>
        <p:spPr bwMode="auto">
          <a:xfrm>
            <a:off x="4648200" y="3449638"/>
            <a:ext cx="4419600" cy="3332162"/>
          </a:xfrm>
          <a:prstGeom prst="rect">
            <a:avLst/>
          </a:prstGeom>
          <a:noFill/>
          <a:ln w="9525">
            <a:noFill/>
            <a:miter lim="800000"/>
            <a:headEnd/>
            <a:tailEnd/>
          </a:ln>
        </p:spPr>
      </p:pic>
      <p:sp>
        <p:nvSpPr>
          <p:cNvPr id="7174" name="Text Box 8"/>
          <p:cNvSpPr txBox="1">
            <a:spLocks noChangeArrowheads="1"/>
          </p:cNvSpPr>
          <p:nvPr/>
        </p:nvSpPr>
        <p:spPr bwMode="auto">
          <a:xfrm>
            <a:off x="4648200" y="5943600"/>
            <a:ext cx="4495800" cy="825500"/>
          </a:xfrm>
          <a:prstGeom prst="rect">
            <a:avLst/>
          </a:prstGeom>
          <a:noFill/>
          <a:ln w="9525">
            <a:noFill/>
            <a:miter lim="800000"/>
            <a:headEnd/>
            <a:tailEnd/>
          </a:ln>
        </p:spPr>
        <p:txBody>
          <a:bodyPr>
            <a:spAutoFit/>
          </a:bodyPr>
          <a:lstStyle/>
          <a:p>
            <a:pPr algn="l">
              <a:spcBef>
                <a:spcPct val="50000"/>
              </a:spcBef>
            </a:pPr>
            <a:r>
              <a:rPr lang="en-US" sz="1600" b="1">
                <a:solidFill>
                  <a:srgbClr val="FF0000"/>
                </a:solidFill>
              </a:rPr>
              <a:t>CAUTION</a:t>
            </a:r>
            <a:r>
              <a:rPr lang="en-US" sz="1600" b="1"/>
              <a:t>: </a:t>
            </a:r>
            <a:r>
              <a:rPr lang="en-US" sz="1600" b="1">
                <a:solidFill>
                  <a:schemeClr val="bg1"/>
                </a:solidFill>
              </a:rPr>
              <a:t>THE CABLE TO THE J5 PORT SHOULD BE DISCONNECTED WHEN NOT IN USE OR IN THE STORAGE CASE</a:t>
            </a:r>
            <a:r>
              <a:rPr lang="en-US" sz="1600" b="1"/>
              <a:t>.</a:t>
            </a:r>
          </a:p>
        </p:txBody>
      </p:sp>
      <p:sp>
        <p:nvSpPr>
          <p:cNvPr id="7175" name="Text Box 9"/>
          <p:cNvSpPr txBox="1">
            <a:spLocks noChangeArrowheads="1"/>
          </p:cNvSpPr>
          <p:nvPr/>
        </p:nvSpPr>
        <p:spPr bwMode="auto">
          <a:xfrm>
            <a:off x="4763" y="23813"/>
            <a:ext cx="4643437" cy="641350"/>
          </a:xfrm>
          <a:prstGeom prst="rect">
            <a:avLst/>
          </a:prstGeom>
          <a:noFill/>
          <a:ln w="9525">
            <a:noFill/>
            <a:miter lim="800000"/>
            <a:headEnd/>
            <a:tailEnd/>
          </a:ln>
        </p:spPr>
        <p:txBody>
          <a:bodyPr>
            <a:spAutoFit/>
          </a:bodyPr>
          <a:lstStyle/>
          <a:p>
            <a:pPr algn="l">
              <a:spcBef>
                <a:spcPct val="50000"/>
              </a:spcBef>
            </a:pPr>
            <a:r>
              <a:rPr lang="en-US" b="1">
                <a:solidFill>
                  <a:schemeClr val="bg1"/>
                </a:solidFill>
              </a:rPr>
              <a:t>The BMU is powered by a 14.8V LI-ION Battery Pack</a:t>
            </a:r>
          </a:p>
        </p:txBody>
      </p:sp>
      <p:sp>
        <p:nvSpPr>
          <p:cNvPr id="7176" name="Line 10"/>
          <p:cNvSpPr>
            <a:spLocks noChangeShapeType="1"/>
          </p:cNvSpPr>
          <p:nvPr/>
        </p:nvSpPr>
        <p:spPr bwMode="auto">
          <a:xfrm flipV="1">
            <a:off x="5391150" y="4924425"/>
            <a:ext cx="76200" cy="990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lgn="l">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p:cNvPicPr>
          <p:nvPr/>
        </p:nvPicPr>
        <p:blipFill>
          <a:blip r:embed="rId2" cstate="print"/>
          <a:srcRect/>
          <a:stretch>
            <a:fillRect/>
          </a:stretch>
        </p:blipFill>
        <p:spPr bwMode="auto">
          <a:xfrm>
            <a:off x="533400" y="0"/>
            <a:ext cx="8458200" cy="5943600"/>
          </a:xfrm>
          <a:prstGeom prst="rect">
            <a:avLst/>
          </a:prstGeom>
          <a:noFill/>
          <a:ln w="9525">
            <a:noFill/>
            <a:miter lim="800000"/>
            <a:headEnd/>
            <a:tailEnd/>
          </a:ln>
        </p:spPr>
      </p:pic>
      <p:sp>
        <p:nvSpPr>
          <p:cNvPr id="8195" name="TextBox 3"/>
          <p:cNvSpPr txBox="1">
            <a:spLocks noChangeArrowheads="1"/>
          </p:cNvSpPr>
          <p:nvPr/>
        </p:nvSpPr>
        <p:spPr bwMode="auto">
          <a:xfrm>
            <a:off x="381000" y="6172200"/>
            <a:ext cx="8610600" cy="369888"/>
          </a:xfrm>
          <a:prstGeom prst="rect">
            <a:avLst/>
          </a:prstGeom>
          <a:noFill/>
          <a:ln w="9525">
            <a:noFill/>
            <a:miter lim="800000"/>
            <a:headEnd/>
            <a:tailEnd/>
          </a:ln>
        </p:spPr>
        <p:txBody>
          <a:bodyPr>
            <a:spAutoFit/>
          </a:bodyPr>
          <a:lstStyle/>
          <a:p>
            <a:pPr algn="l"/>
            <a:r>
              <a:rPr lang="en-US"/>
              <a:t>Left to right: CDU Adapter (new model), TSVR V2, and External Audio Adapter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3"/>
          <p:cNvPicPr>
            <a:picLocks noGrp="1" noChangeAspect="1"/>
          </p:cNvPicPr>
          <p:nvPr>
            <p:ph idx="1"/>
          </p:nvPr>
        </p:nvPicPr>
        <p:blipFill>
          <a:blip r:embed="rId2" cstate="print"/>
          <a:srcRect/>
          <a:stretch>
            <a:fillRect/>
          </a:stretch>
        </p:blipFill>
        <p:spPr>
          <a:xfrm>
            <a:off x="381000" y="0"/>
            <a:ext cx="8001000" cy="4525963"/>
          </a:xfrm>
        </p:spPr>
      </p:pic>
      <p:sp>
        <p:nvSpPr>
          <p:cNvPr id="9219" name="TextBox 4"/>
          <p:cNvSpPr txBox="1">
            <a:spLocks noChangeArrowheads="1"/>
          </p:cNvSpPr>
          <p:nvPr/>
        </p:nvSpPr>
        <p:spPr bwMode="auto">
          <a:xfrm>
            <a:off x="2057400" y="3352800"/>
            <a:ext cx="457200" cy="366713"/>
          </a:xfrm>
          <a:prstGeom prst="rect">
            <a:avLst/>
          </a:prstGeom>
          <a:noFill/>
          <a:ln w="9525">
            <a:noFill/>
            <a:miter lim="800000"/>
            <a:headEnd/>
            <a:tailEnd/>
          </a:ln>
        </p:spPr>
        <p:txBody>
          <a:bodyPr>
            <a:spAutoFit/>
          </a:bodyPr>
          <a:lstStyle/>
          <a:p>
            <a:pPr algn="l"/>
            <a:r>
              <a:rPr lang="en-US" b="1">
                <a:solidFill>
                  <a:srgbClr val="FF0000"/>
                </a:solidFill>
              </a:rPr>
              <a:t>B</a:t>
            </a:r>
          </a:p>
        </p:txBody>
      </p:sp>
      <p:sp>
        <p:nvSpPr>
          <p:cNvPr id="9220" name="TextBox 6"/>
          <p:cNvSpPr txBox="1">
            <a:spLocks noChangeArrowheads="1"/>
          </p:cNvSpPr>
          <p:nvPr/>
        </p:nvSpPr>
        <p:spPr bwMode="auto">
          <a:xfrm>
            <a:off x="2362200" y="1905000"/>
            <a:ext cx="457200" cy="366713"/>
          </a:xfrm>
          <a:prstGeom prst="rect">
            <a:avLst/>
          </a:prstGeom>
          <a:noFill/>
          <a:ln w="9525">
            <a:noFill/>
            <a:miter lim="800000"/>
            <a:headEnd/>
            <a:tailEnd/>
          </a:ln>
        </p:spPr>
        <p:txBody>
          <a:bodyPr>
            <a:spAutoFit/>
          </a:bodyPr>
          <a:lstStyle/>
          <a:p>
            <a:pPr algn="l"/>
            <a:r>
              <a:rPr lang="en-US" b="1">
                <a:solidFill>
                  <a:srgbClr val="FF0000"/>
                </a:solidFill>
              </a:rPr>
              <a:t>A</a:t>
            </a:r>
          </a:p>
        </p:txBody>
      </p:sp>
      <p:sp>
        <p:nvSpPr>
          <p:cNvPr id="9221" name="TextBox 7"/>
          <p:cNvSpPr txBox="1">
            <a:spLocks noChangeArrowheads="1"/>
          </p:cNvSpPr>
          <p:nvPr/>
        </p:nvSpPr>
        <p:spPr bwMode="auto">
          <a:xfrm>
            <a:off x="4419600" y="762000"/>
            <a:ext cx="457200" cy="366713"/>
          </a:xfrm>
          <a:prstGeom prst="rect">
            <a:avLst/>
          </a:prstGeom>
          <a:noFill/>
          <a:ln w="9525">
            <a:noFill/>
            <a:miter lim="800000"/>
            <a:headEnd/>
            <a:tailEnd/>
          </a:ln>
        </p:spPr>
        <p:txBody>
          <a:bodyPr>
            <a:spAutoFit/>
          </a:bodyPr>
          <a:lstStyle/>
          <a:p>
            <a:pPr algn="l"/>
            <a:r>
              <a:rPr lang="en-US" b="1">
                <a:solidFill>
                  <a:srgbClr val="FF0000"/>
                </a:solidFill>
              </a:rPr>
              <a:t>C</a:t>
            </a:r>
          </a:p>
        </p:txBody>
      </p:sp>
      <p:sp>
        <p:nvSpPr>
          <p:cNvPr id="9222" name="TextBox 8"/>
          <p:cNvSpPr txBox="1">
            <a:spLocks noChangeArrowheads="1"/>
          </p:cNvSpPr>
          <p:nvPr/>
        </p:nvSpPr>
        <p:spPr bwMode="auto">
          <a:xfrm>
            <a:off x="3733800" y="3429000"/>
            <a:ext cx="457200" cy="366713"/>
          </a:xfrm>
          <a:prstGeom prst="rect">
            <a:avLst/>
          </a:prstGeom>
          <a:noFill/>
          <a:ln w="9525">
            <a:noFill/>
            <a:miter lim="800000"/>
            <a:headEnd/>
            <a:tailEnd/>
          </a:ln>
        </p:spPr>
        <p:txBody>
          <a:bodyPr>
            <a:spAutoFit/>
          </a:bodyPr>
          <a:lstStyle/>
          <a:p>
            <a:pPr algn="l"/>
            <a:r>
              <a:rPr lang="en-US" b="1">
                <a:solidFill>
                  <a:srgbClr val="FF0000"/>
                </a:solidFill>
              </a:rPr>
              <a:t>D</a:t>
            </a:r>
          </a:p>
        </p:txBody>
      </p:sp>
      <p:sp>
        <p:nvSpPr>
          <p:cNvPr id="9223" name="TextBox 9"/>
          <p:cNvSpPr txBox="1">
            <a:spLocks noChangeArrowheads="1"/>
          </p:cNvSpPr>
          <p:nvPr/>
        </p:nvSpPr>
        <p:spPr bwMode="auto">
          <a:xfrm>
            <a:off x="5867400" y="1295400"/>
            <a:ext cx="457200" cy="366713"/>
          </a:xfrm>
          <a:prstGeom prst="rect">
            <a:avLst/>
          </a:prstGeom>
          <a:noFill/>
          <a:ln w="9525">
            <a:noFill/>
            <a:miter lim="800000"/>
            <a:headEnd/>
            <a:tailEnd/>
          </a:ln>
        </p:spPr>
        <p:txBody>
          <a:bodyPr>
            <a:spAutoFit/>
          </a:bodyPr>
          <a:lstStyle/>
          <a:p>
            <a:pPr algn="l"/>
            <a:r>
              <a:rPr lang="en-US" b="1">
                <a:solidFill>
                  <a:srgbClr val="FF0000"/>
                </a:solidFill>
              </a:rPr>
              <a:t>E</a:t>
            </a:r>
          </a:p>
        </p:txBody>
      </p:sp>
      <p:sp>
        <p:nvSpPr>
          <p:cNvPr id="9224" name="TextBox 10"/>
          <p:cNvSpPr txBox="1">
            <a:spLocks noChangeArrowheads="1"/>
          </p:cNvSpPr>
          <p:nvPr/>
        </p:nvSpPr>
        <p:spPr bwMode="auto">
          <a:xfrm>
            <a:off x="5618163" y="3316288"/>
            <a:ext cx="457200" cy="368300"/>
          </a:xfrm>
          <a:prstGeom prst="rect">
            <a:avLst/>
          </a:prstGeom>
          <a:noFill/>
          <a:ln w="9525">
            <a:noFill/>
            <a:miter lim="800000"/>
            <a:headEnd/>
            <a:tailEnd/>
          </a:ln>
        </p:spPr>
        <p:txBody>
          <a:bodyPr>
            <a:spAutoFit/>
          </a:bodyPr>
          <a:lstStyle/>
          <a:p>
            <a:pPr algn="l"/>
            <a:r>
              <a:rPr lang="en-US" b="1">
                <a:solidFill>
                  <a:srgbClr val="FF0000"/>
                </a:solidFill>
              </a:rPr>
              <a:t>F</a:t>
            </a:r>
          </a:p>
        </p:txBody>
      </p:sp>
      <p:sp>
        <p:nvSpPr>
          <p:cNvPr id="9225" name="TextBox 11"/>
          <p:cNvSpPr txBox="1">
            <a:spLocks noChangeArrowheads="1"/>
          </p:cNvSpPr>
          <p:nvPr/>
        </p:nvSpPr>
        <p:spPr bwMode="auto">
          <a:xfrm>
            <a:off x="88900" y="4851400"/>
            <a:ext cx="8940800" cy="1465263"/>
          </a:xfrm>
          <a:prstGeom prst="rect">
            <a:avLst/>
          </a:prstGeom>
          <a:noFill/>
          <a:ln w="9525">
            <a:noFill/>
            <a:miter lim="800000"/>
            <a:headEnd/>
            <a:tailEnd/>
          </a:ln>
        </p:spPr>
        <p:txBody>
          <a:bodyPr>
            <a:spAutoFit/>
          </a:bodyPr>
          <a:lstStyle/>
          <a:p>
            <a:pPr algn="l"/>
            <a:r>
              <a:rPr lang="en-US"/>
              <a:t>A- M1 GAS Adapter for Gunner’s Through Sight    B – M1 Crew Camera Loader’s Mounting Bracket   C – M2/3Crew Camera Mount for Gunner and Commander’s Cameras   D – M1 Gunner’s Camera Bracket Alternative  E – M2/3 GAS Adapter for the Commander’s Auxiliary Through Sight   F – M2 GPSE Mounting bracket for use on the M2 ODS   (*Item B and D are the only mounts that are used on the M93 FOX)</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276ABD2943274BB90843225363C9B4" ma:contentTypeVersion="0" ma:contentTypeDescription="Create a new document." ma:contentTypeScope="" ma:versionID="3bd73f6e751b472a71ba795e70347f6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5382B9F-178F-4B81-BE7E-7B6DA54A3F80}">
  <ds:schemaRefs>
    <ds:schemaRef ds:uri="http://schemas.microsoft.com/office/2006/metadata/properties"/>
  </ds:schemaRefs>
</ds:datastoreItem>
</file>

<file path=customXml/itemProps2.xml><?xml version="1.0" encoding="utf-8"?>
<ds:datastoreItem xmlns:ds="http://schemas.openxmlformats.org/officeDocument/2006/customXml" ds:itemID="{A52D6716-278C-4514-A80C-F3EFBFBD0E86}">
  <ds:schemaRefs>
    <ds:schemaRef ds:uri="http://schemas.microsoft.com/sharepoint/v3/contenttype/forms"/>
  </ds:schemaRefs>
</ds:datastoreItem>
</file>

<file path=customXml/itemProps3.xml><?xml version="1.0" encoding="utf-8"?>
<ds:datastoreItem xmlns:ds="http://schemas.openxmlformats.org/officeDocument/2006/customXml" ds:itemID="{4EDB0210-DD96-4015-9F3C-3CB3CBA966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1938</TotalTime>
  <Words>1170</Words>
  <Application>Microsoft Office PowerPoint</Application>
  <PresentationFormat>On-screen Show (4:3)</PresentationFormat>
  <Paragraphs>63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INTEGRATED PLAYER UNIT INSTALLATION GUIDE FOR THE M93 FOX PLATFORM AT THE  DIGITAL MULTI-PURPOSE RANGE COMPLEX FORT RILEY, KS   (August 2011)</vt:lpstr>
      <vt:lpstr>Slide 2</vt:lpstr>
      <vt:lpstr>M93 FOX PRE-INSTALLATION CREW ACTIONS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Raytheon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DMPRC Tech</dc:creator>
  <cp:lastModifiedBy>Danny Bost</cp:lastModifiedBy>
  <cp:revision>87</cp:revision>
  <dcterms:created xsi:type="dcterms:W3CDTF">2010-06-27T15:57:43Z</dcterms:created>
  <dcterms:modified xsi:type="dcterms:W3CDTF">2011-12-07T18:48:42Z</dcterms:modified>
</cp:coreProperties>
</file>