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6"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2486" y="-91"/>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80D43-1544-4FAC-8FCB-AECBC67DA796}"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E8CD9-5F03-48C2-984F-5CDC454B09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F780D43-1544-4FAC-8FCB-AECBC67DA796}" type="datetimeFigureOut">
              <a:rPr lang="en-US" smtClean="0"/>
              <a:pPr/>
              <a:t>10/28/2014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56E8CD9-5F03-48C2-984F-5CDC454B09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406401"/>
            <a:ext cx="6172200" cy="7761817"/>
          </a:xfrm>
        </p:spPr>
        <p:txBody>
          <a:bodyPr/>
          <a:lstStyle/>
          <a:p>
            <a:pPr>
              <a:buNone/>
            </a:pPr>
            <a:endParaRPr lang="en-US" dirty="0"/>
          </a:p>
        </p:txBody>
      </p:sp>
      <p:sp>
        <p:nvSpPr>
          <p:cNvPr id="4" name="Flowchart: Process 3"/>
          <p:cNvSpPr/>
          <p:nvPr/>
        </p:nvSpPr>
        <p:spPr>
          <a:xfrm>
            <a:off x="762000" y="1143000"/>
            <a:ext cx="5638800" cy="533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BN S1 Initiates OER support form (SF) IAW published rating scheme</a:t>
            </a:r>
            <a:endParaRPr lang="en-US" dirty="0"/>
          </a:p>
        </p:txBody>
      </p:sp>
      <p:sp>
        <p:nvSpPr>
          <p:cNvPr id="6" name="Flowchart: Process 5"/>
          <p:cNvSpPr/>
          <p:nvPr/>
        </p:nvSpPr>
        <p:spPr>
          <a:xfrm>
            <a:off x="685800" y="1905000"/>
            <a:ext cx="55626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r>
              <a:rPr lang="en-US" dirty="0" smtClean="0"/>
              <a:t>ating chain and rated officer receive email notification</a:t>
            </a:r>
            <a:endParaRPr lang="en-US" dirty="0"/>
          </a:p>
        </p:txBody>
      </p:sp>
      <p:sp>
        <p:nvSpPr>
          <p:cNvPr id="7" name="Flowchart: Process 6"/>
          <p:cNvSpPr/>
          <p:nvPr/>
        </p:nvSpPr>
        <p:spPr>
          <a:xfrm>
            <a:off x="609600" y="2590800"/>
            <a:ext cx="2971800" cy="1371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r>
              <a:rPr lang="en-US" dirty="0" smtClean="0"/>
              <a:t>ater counsels rated officer (</a:t>
            </a:r>
            <a:r>
              <a:rPr lang="en-US" dirty="0" err="1" smtClean="0"/>
              <a:t>ratee</a:t>
            </a:r>
            <a:r>
              <a:rPr lang="en-US" dirty="0" smtClean="0"/>
              <a:t>) within 30 days, inputting goals  IAW ADP 6-22, ADRP 6-22, AR 623-3 and DA PAM 623-3 </a:t>
            </a:r>
            <a:endParaRPr lang="en-US" dirty="0"/>
          </a:p>
        </p:txBody>
      </p:sp>
      <p:sp>
        <p:nvSpPr>
          <p:cNvPr id="8" name="Flowchart: Process 7"/>
          <p:cNvSpPr/>
          <p:nvPr/>
        </p:nvSpPr>
        <p:spPr>
          <a:xfrm>
            <a:off x="3810000" y="2590800"/>
            <a:ext cx="2590800" cy="1371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r>
              <a:rPr lang="en-US" dirty="0" smtClean="0"/>
              <a:t>ater provides </a:t>
            </a:r>
            <a:r>
              <a:rPr lang="en-US" dirty="0" err="1" smtClean="0"/>
              <a:t>ratee</a:t>
            </a:r>
            <a:r>
              <a:rPr lang="en-US" dirty="0" smtClean="0"/>
              <a:t> with their support form along with Senior Rater (SR) SF</a:t>
            </a:r>
            <a:endParaRPr lang="en-US" dirty="0"/>
          </a:p>
        </p:txBody>
      </p:sp>
      <p:sp>
        <p:nvSpPr>
          <p:cNvPr id="9" name="Flowchart: Process 8"/>
          <p:cNvSpPr/>
          <p:nvPr/>
        </p:nvSpPr>
        <p:spPr>
          <a:xfrm>
            <a:off x="1219200" y="4191000"/>
            <a:ext cx="4800600" cy="685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SR ensures NLT 30 days from the “Thru” date, that  SF is complete and concurs with counseling</a:t>
            </a:r>
            <a:endParaRPr lang="en-US" dirty="0"/>
          </a:p>
        </p:txBody>
      </p:sp>
      <p:sp>
        <p:nvSpPr>
          <p:cNvPr id="10" name="Flowchart: Process 9"/>
          <p:cNvSpPr/>
          <p:nvPr/>
        </p:nvSpPr>
        <p:spPr>
          <a:xfrm>
            <a:off x="685800" y="5105400"/>
            <a:ext cx="57150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r>
              <a:rPr lang="en-US" dirty="0" err="1" smtClean="0"/>
              <a:t>Ratee</a:t>
            </a:r>
            <a:r>
              <a:rPr lang="en-US" dirty="0" smtClean="0"/>
              <a:t> </a:t>
            </a:r>
            <a:r>
              <a:rPr lang="en-US" dirty="0"/>
              <a:t>will maintain the working SF during the rating period and add/delete objectives and duties as changes occur and discuss any changes to the rater.  Raters will counsel </a:t>
            </a:r>
            <a:r>
              <a:rPr lang="en-US" dirty="0" err="1" smtClean="0"/>
              <a:t>ratee</a:t>
            </a:r>
            <a:r>
              <a:rPr lang="en-US" dirty="0" smtClean="0"/>
              <a:t> (MDAY </a:t>
            </a:r>
            <a:r>
              <a:rPr lang="en-US" dirty="0"/>
              <a:t>at least 180 days, AGR &amp; FTNG quarterly)</a:t>
            </a:r>
          </a:p>
          <a:p>
            <a:pPr algn="ctr"/>
            <a:endParaRPr lang="en-US" dirty="0"/>
          </a:p>
        </p:txBody>
      </p:sp>
      <p:sp>
        <p:nvSpPr>
          <p:cNvPr id="11" name="Flowchart: Process 10"/>
          <p:cNvSpPr/>
          <p:nvPr/>
        </p:nvSpPr>
        <p:spPr>
          <a:xfrm>
            <a:off x="533400" y="6553200"/>
            <a:ext cx="5715000" cy="1981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RATEE will sign and date the final copy of the SF and forward support form  via email  to the BATTALION S1 at the end of the rating period   (NLT THRU date for Annual/Ext Ann OERs, NLT 30 days after notification of transfer for COR, COD, or Senior Rater Option OERs)</a:t>
            </a:r>
          </a:p>
          <a:p>
            <a:pPr algn="ctr"/>
            <a:r>
              <a:rPr lang="en-US" b="1" dirty="0" smtClean="0"/>
              <a:t>If no SF provided IAW this timeline, BN S1 will cut the OER shell and it will be reflected in OER</a:t>
            </a:r>
            <a:endParaRPr lang="en-US" b="1" dirty="0"/>
          </a:p>
        </p:txBody>
      </p:sp>
      <p:sp>
        <p:nvSpPr>
          <p:cNvPr id="16" name="Rounded Rectangle 15"/>
          <p:cNvSpPr/>
          <p:nvPr/>
        </p:nvSpPr>
        <p:spPr>
          <a:xfrm>
            <a:off x="1219200" y="304800"/>
            <a:ext cx="4800600" cy="6858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1-147</a:t>
            </a:r>
            <a:r>
              <a:rPr lang="en-US" sz="2400" baseline="30000" dirty="0" smtClean="0">
                <a:solidFill>
                  <a:schemeClr val="tx1"/>
                </a:solidFill>
              </a:rPr>
              <a:t>TH</a:t>
            </a:r>
            <a:r>
              <a:rPr lang="en-US" sz="2400" dirty="0" smtClean="0">
                <a:solidFill>
                  <a:schemeClr val="tx1"/>
                </a:solidFill>
              </a:rPr>
              <a:t> AVN EES OER FLOW CHART</a:t>
            </a:r>
            <a:endParaRPr lang="en-US" sz="2400" dirty="0">
              <a:solidFill>
                <a:schemeClr val="tx1"/>
              </a:solidFill>
            </a:endParaRPr>
          </a:p>
        </p:txBody>
      </p:sp>
      <p:cxnSp>
        <p:nvCxnSpPr>
          <p:cNvPr id="19" name="Straight Connector 18"/>
          <p:cNvCxnSpPr>
            <a:stCxn id="4" idx="2"/>
          </p:cNvCxnSpPr>
          <p:nvPr/>
        </p:nvCxnSpPr>
        <p:spPr>
          <a:xfrm>
            <a:off x="3581400" y="1676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8" idx="0"/>
          </p:cNvCxnSpPr>
          <p:nvPr/>
        </p:nvCxnSpPr>
        <p:spPr>
          <a:xfrm>
            <a:off x="4953000" y="2362200"/>
            <a:ext cx="152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7" idx="0"/>
          </p:cNvCxnSpPr>
          <p:nvPr/>
        </p:nvCxnSpPr>
        <p:spPr>
          <a:xfrm flipH="1">
            <a:off x="2095500" y="2362200"/>
            <a:ext cx="381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2200" y="3962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76800" y="3962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9" idx="2"/>
          </p:cNvCxnSpPr>
          <p:nvPr/>
        </p:nvCxnSpPr>
        <p:spPr>
          <a:xfrm flipH="1">
            <a:off x="3581400" y="4876800"/>
            <a:ext cx="381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11" idx="0"/>
          </p:cNvCxnSpPr>
          <p:nvPr/>
        </p:nvCxnSpPr>
        <p:spPr>
          <a:xfrm>
            <a:off x="3276600" y="6248400"/>
            <a:ext cx="1143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429000" y="8534400"/>
            <a:ext cx="381000" cy="369332"/>
          </a:xfrm>
          <a:prstGeom prst="rect">
            <a:avLst/>
          </a:prstGeom>
          <a:noFill/>
        </p:spPr>
        <p:txBody>
          <a:bodyPr wrap="square" rtlCol="0">
            <a:spAutoFit/>
          </a:bodyPr>
          <a:lstStyle/>
          <a:p>
            <a:r>
              <a:rPr lang="en-US" dirty="0" smtClean="0"/>
              <a:t>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1447800" y="4038600"/>
            <a:ext cx="40386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SR will notify  BN S1 via email when the draft OER is ready for review</a:t>
            </a:r>
            <a:endParaRPr lang="en-US" dirty="0"/>
          </a:p>
        </p:txBody>
      </p:sp>
      <p:sp>
        <p:nvSpPr>
          <p:cNvPr id="5" name="Flowchart: Process 4"/>
          <p:cNvSpPr/>
          <p:nvPr/>
        </p:nvSpPr>
        <p:spPr>
          <a:xfrm>
            <a:off x="762000" y="2895600"/>
            <a:ext cx="5486400" cy="914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RATER will complete their portions WITHOUT signature or locking  and </a:t>
            </a:r>
            <a:r>
              <a:rPr lang="en-US" b="1" dirty="0" smtClean="0"/>
              <a:t>notify the IR/SR to complete their portions via email; CC S1 OIC/NCOIC</a:t>
            </a:r>
            <a:endParaRPr lang="en-US" b="1" dirty="0"/>
          </a:p>
        </p:txBody>
      </p:sp>
      <p:sp>
        <p:nvSpPr>
          <p:cNvPr id="6" name="Flowchart: Process 5"/>
          <p:cNvSpPr/>
          <p:nvPr/>
        </p:nvSpPr>
        <p:spPr>
          <a:xfrm>
            <a:off x="914400" y="5029200"/>
            <a:ext cx="50292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BN S1 will review document in its entirety. Then notify rater to lock and sign (no earlier than 14 days from thru date).  </a:t>
            </a:r>
            <a:r>
              <a:rPr lang="en-US" b="1" dirty="0" smtClean="0"/>
              <a:t>Rater will then notify IR/SR for signatures in order; CC BN S1 OIC/NCOIC</a:t>
            </a:r>
            <a:endParaRPr lang="en-US" b="1" dirty="0"/>
          </a:p>
        </p:txBody>
      </p:sp>
      <p:sp>
        <p:nvSpPr>
          <p:cNvPr id="7" name="Flowchart: Process 6"/>
          <p:cNvSpPr/>
          <p:nvPr/>
        </p:nvSpPr>
        <p:spPr>
          <a:xfrm>
            <a:off x="1524000" y="6553200"/>
            <a:ext cx="4038600" cy="762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SR will notify BN S1 that OER is ready for processing to HQDA</a:t>
            </a:r>
            <a:endParaRPr lang="en-US" dirty="0"/>
          </a:p>
        </p:txBody>
      </p:sp>
      <p:sp>
        <p:nvSpPr>
          <p:cNvPr id="8" name="Flowchart: Process 7"/>
          <p:cNvSpPr/>
          <p:nvPr/>
        </p:nvSpPr>
        <p:spPr>
          <a:xfrm>
            <a:off x="1066800" y="7543800"/>
            <a:ext cx="49530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BN S1 WILL NOTIFY BDE S1 FOR FINAL REVIEW AND SUBMISSION TO HQDA</a:t>
            </a:r>
            <a:endParaRPr lang="en-US" dirty="0"/>
          </a:p>
        </p:txBody>
      </p:sp>
      <p:sp>
        <p:nvSpPr>
          <p:cNvPr id="9" name="Flowchart: Process 8"/>
          <p:cNvSpPr/>
          <p:nvPr/>
        </p:nvSpPr>
        <p:spPr>
          <a:xfrm>
            <a:off x="304800" y="762000"/>
            <a:ext cx="6324600" cy="167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BATTALION S1 will create an OER shell from the OER SF (NLT thru date for Annual, or 30 days for COR)  This will generate emails to notify the rating chain to begin the OER with the OER support form already being on the rating chains landing page.  </a:t>
            </a:r>
            <a:r>
              <a:rPr lang="en-US" b="1" dirty="0" smtClean="0"/>
              <a:t>RATER WILL NOT LOCK THEIR PROFILES, UNTIL  NOTIFIED BY BN S1 </a:t>
            </a:r>
            <a:r>
              <a:rPr lang="en-US" dirty="0" smtClean="0"/>
              <a:t>.</a:t>
            </a:r>
            <a:endParaRPr lang="en-US" dirty="0"/>
          </a:p>
        </p:txBody>
      </p:sp>
      <p:cxnSp>
        <p:nvCxnSpPr>
          <p:cNvPr id="11" name="Straight Connector 10"/>
          <p:cNvCxnSpPr/>
          <p:nvPr/>
        </p:nvCxnSpPr>
        <p:spPr>
          <a:xfrm>
            <a:off x="3276600" y="24384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2"/>
            <a:endCxn id="4" idx="0"/>
          </p:cNvCxnSpPr>
          <p:nvPr/>
        </p:nvCxnSpPr>
        <p:spPr>
          <a:xfrm flipH="1">
            <a:off x="3467100" y="3810000"/>
            <a:ext cx="381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2"/>
            <a:endCxn id="6" idx="0"/>
          </p:cNvCxnSpPr>
          <p:nvPr/>
        </p:nvCxnSpPr>
        <p:spPr>
          <a:xfrm flipH="1">
            <a:off x="3429000" y="4651248"/>
            <a:ext cx="38100" cy="377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6" idx="2"/>
            <a:endCxn id="7" idx="0"/>
          </p:cNvCxnSpPr>
          <p:nvPr/>
        </p:nvCxnSpPr>
        <p:spPr>
          <a:xfrm>
            <a:off x="3429000" y="6324600"/>
            <a:ext cx="1143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2"/>
            <a:endCxn id="8" idx="0"/>
          </p:cNvCxnSpPr>
          <p:nvPr/>
        </p:nvCxnSpPr>
        <p:spPr>
          <a:xfrm>
            <a:off x="3543300" y="73152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29000" y="8610600"/>
            <a:ext cx="381000" cy="369332"/>
          </a:xfrm>
          <a:prstGeom prst="rect">
            <a:avLst/>
          </a:prstGeom>
          <a:noFill/>
        </p:spPr>
        <p:txBody>
          <a:bodyPr wrap="square" rtlCol="0">
            <a:spAutoFit/>
          </a:bodyPr>
          <a:lstStyle/>
          <a:p>
            <a:r>
              <a:rPr lang="en-US" dirty="0" smtClean="0"/>
              <a:t>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2B745ED97A4A4899C7B01730AB8490" ma:contentTypeVersion="0" ma:contentTypeDescription="Create a new document." ma:contentTypeScope="" ma:versionID="443500d0b70e576cb49a2d578d00b0e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12AD3EC-8819-42A9-8F56-5E7886552F8C}">
  <ds:schemaRefs>
    <ds:schemaRef ds:uri="http://schemas.microsoft.com/sharepoint/v3/contenttype/forms"/>
  </ds:schemaRefs>
</ds:datastoreItem>
</file>

<file path=customXml/itemProps2.xml><?xml version="1.0" encoding="utf-8"?>
<ds:datastoreItem xmlns:ds="http://schemas.openxmlformats.org/officeDocument/2006/customXml" ds:itemID="{6C1480B1-B2BA-4169-BA33-D4308EBA3687}">
  <ds:schemaRefs>
    <ds:schemaRef ds:uri="http://schemas.microsoft.com/office/2006/metadata/properties"/>
  </ds:schemaRefs>
</ds:datastoreItem>
</file>

<file path=customXml/itemProps3.xml><?xml version="1.0" encoding="utf-8"?>
<ds:datastoreItem xmlns:ds="http://schemas.openxmlformats.org/officeDocument/2006/customXml" ds:itemID="{2669F068-21B1-42DB-8595-666C66D351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234</TotalTime>
  <Words>379</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jacinta.elder</dc:creator>
  <cp:lastModifiedBy>Curtis.McMahan</cp:lastModifiedBy>
  <cp:revision>12</cp:revision>
  <dcterms:created xsi:type="dcterms:W3CDTF">2014-04-04T17:43:02Z</dcterms:created>
  <dcterms:modified xsi:type="dcterms:W3CDTF">2014-10-28T12:48:35Z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0x010100DF2B745ED97A4A4899C7B01730AB8490</vt:lpwstr>
  </property>
</Properties>
</file>