
<file path=[Content_Types].xml><?xml version="1.0" encoding="utf-8"?>
<Types xmlns="http://schemas.openxmlformats.org/package/2006/content-types">
  <Override PartName="/customXml/itemProps2.xml" ContentType="application/vnd.openxmlformats-officedocument.customXmlProperties+xml"/>
  <Override PartName="/customXml/itemProps3.xml" ContentType="application/vnd.openxmlformats-officedocument.customXmlProperties+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customXml/itemProps1.xml" ContentType="application/vnd.openxmlformats-officedocument.customXmlProperties+xml"/>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7" r:id="rId5"/>
    <p:sldId id="256" r:id="rId6"/>
  </p:sldIdLst>
  <p:sldSz cx="6858000" cy="9144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6" d="100"/>
          <a:sy n="66" d="100"/>
        </p:scale>
        <p:origin x="-2486" y="-91"/>
      </p:cViewPr>
      <p:guideLst>
        <p:guide orient="horz" pos="2880"/>
        <p:guide pos="216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2840568"/>
            <a:ext cx="5829300" cy="1960033"/>
          </a:xfrm>
        </p:spPr>
        <p:txBody>
          <a:bodyPr/>
          <a:lstStyle/>
          <a:p>
            <a:r>
              <a:rPr lang="en-US" smtClean="0"/>
              <a:t>Click to edit Master title style</a:t>
            </a:r>
            <a:endParaRPr lang="en-US"/>
          </a:p>
        </p:txBody>
      </p:sp>
      <p:sp>
        <p:nvSpPr>
          <p:cNvPr id="3" name="Subtitle 2"/>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F780D43-1544-4FAC-8FCB-AECBC67DA796}" type="datetimeFigureOut">
              <a:rPr lang="en-US" smtClean="0"/>
              <a:pPr/>
              <a:t>10/28/2014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56E8CD9-5F03-48C2-984F-5CDC454B09A8}"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F780D43-1544-4FAC-8FCB-AECBC67DA796}" type="datetimeFigureOut">
              <a:rPr lang="en-US" smtClean="0"/>
              <a:pPr/>
              <a:t>10/28/2014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56E8CD9-5F03-48C2-984F-5CDC454B09A8}"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72050" y="366185"/>
            <a:ext cx="1543050" cy="780203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342900" y="366185"/>
            <a:ext cx="4514850" cy="780203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F780D43-1544-4FAC-8FCB-AECBC67DA796}" type="datetimeFigureOut">
              <a:rPr lang="en-US" smtClean="0"/>
              <a:pPr/>
              <a:t>10/28/2014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56E8CD9-5F03-48C2-984F-5CDC454B09A8}"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F780D43-1544-4FAC-8FCB-AECBC67DA796}" type="datetimeFigureOut">
              <a:rPr lang="en-US" smtClean="0"/>
              <a:pPr/>
              <a:t>10/28/2014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56E8CD9-5F03-48C2-984F-5CDC454B09A8}"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41735" y="5875867"/>
            <a:ext cx="5829300" cy="1816100"/>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541735" y="3875618"/>
            <a:ext cx="5829300" cy="200024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F780D43-1544-4FAC-8FCB-AECBC67DA796}" type="datetimeFigureOut">
              <a:rPr lang="en-US" smtClean="0"/>
              <a:pPr/>
              <a:t>10/28/2014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56E8CD9-5F03-48C2-984F-5CDC454B09A8}"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42900" y="2133601"/>
            <a:ext cx="3028950" cy="603461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3486150" y="2133601"/>
            <a:ext cx="3028950" cy="603461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F780D43-1544-4FAC-8FCB-AECBC67DA796}" type="datetimeFigureOut">
              <a:rPr lang="en-US" smtClean="0"/>
              <a:pPr/>
              <a:t>10/28/2014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56E8CD9-5F03-48C2-984F-5CDC454B09A8}"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342900" y="2046817"/>
            <a:ext cx="303014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42900" y="2899833"/>
            <a:ext cx="303014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3483769" y="2046817"/>
            <a:ext cx="303133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3483769" y="2899833"/>
            <a:ext cx="303133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F780D43-1544-4FAC-8FCB-AECBC67DA796}" type="datetimeFigureOut">
              <a:rPr lang="en-US" smtClean="0"/>
              <a:pPr/>
              <a:t>10/28/2014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56E8CD9-5F03-48C2-984F-5CDC454B09A8}"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F780D43-1544-4FAC-8FCB-AECBC67DA796}" type="datetimeFigureOut">
              <a:rPr lang="en-US" smtClean="0"/>
              <a:pPr/>
              <a:t>10/28/2014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56E8CD9-5F03-48C2-984F-5CDC454B09A8}"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F780D43-1544-4FAC-8FCB-AECBC67DA796}" type="datetimeFigureOut">
              <a:rPr lang="en-US" smtClean="0"/>
              <a:pPr/>
              <a:t>10/28/2014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56E8CD9-5F03-48C2-984F-5CDC454B09A8}"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42900" y="364067"/>
            <a:ext cx="2256235" cy="154940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2681287" y="364067"/>
            <a:ext cx="3833813" cy="78041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342900" y="1913467"/>
            <a:ext cx="2256235" cy="625475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F780D43-1544-4FAC-8FCB-AECBC67DA796}" type="datetimeFigureOut">
              <a:rPr lang="en-US" smtClean="0"/>
              <a:pPr/>
              <a:t>10/28/2014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56E8CD9-5F03-48C2-984F-5CDC454B09A8}"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344216" y="6400800"/>
            <a:ext cx="4114800" cy="755651"/>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344216" y="817033"/>
            <a:ext cx="41148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344216" y="7156451"/>
            <a:ext cx="4114800" cy="107314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F780D43-1544-4FAC-8FCB-AECBC67DA796}" type="datetimeFigureOut">
              <a:rPr lang="en-US" smtClean="0"/>
              <a:pPr/>
              <a:t>10/28/2014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56E8CD9-5F03-48C2-984F-5CDC454B09A8}"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42900" y="366184"/>
            <a:ext cx="6172200" cy="1524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342900" y="2133601"/>
            <a:ext cx="6172200" cy="603461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342900" y="8475134"/>
            <a:ext cx="1600200" cy="486833"/>
          </a:xfrm>
          <a:prstGeom prst="rect">
            <a:avLst/>
          </a:prstGeom>
        </p:spPr>
        <p:txBody>
          <a:bodyPr vert="horz" lIns="91440" tIns="45720" rIns="91440" bIns="45720" rtlCol="0" anchor="ctr"/>
          <a:lstStyle>
            <a:lvl1pPr algn="l">
              <a:defRPr sz="1200">
                <a:solidFill>
                  <a:schemeClr val="tx1">
                    <a:tint val="75000"/>
                  </a:schemeClr>
                </a:solidFill>
              </a:defRPr>
            </a:lvl1pPr>
          </a:lstStyle>
          <a:p>
            <a:fld id="{7F780D43-1544-4FAC-8FCB-AECBC67DA796}" type="datetimeFigureOut">
              <a:rPr lang="en-US" smtClean="0"/>
              <a:pPr/>
              <a:t>10/28/2014</a:t>
            </a:fld>
            <a:endParaRPr lang="en-US"/>
          </a:p>
        </p:txBody>
      </p:sp>
      <p:sp>
        <p:nvSpPr>
          <p:cNvPr id="5" name="Footer Placeholder 4"/>
          <p:cNvSpPr>
            <a:spLocks noGrp="1"/>
          </p:cNvSpPr>
          <p:nvPr>
            <p:ph type="ftr" sz="quarter" idx="3"/>
          </p:nvPr>
        </p:nvSpPr>
        <p:spPr>
          <a:xfrm>
            <a:off x="2343150" y="8475134"/>
            <a:ext cx="2171700" cy="48683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4914900" y="8475134"/>
            <a:ext cx="1600200" cy="486833"/>
          </a:xfrm>
          <a:prstGeom prst="rect">
            <a:avLst/>
          </a:prstGeom>
        </p:spPr>
        <p:txBody>
          <a:bodyPr vert="horz" lIns="91440" tIns="45720" rIns="91440" bIns="45720" rtlCol="0" anchor="ctr"/>
          <a:lstStyle>
            <a:lvl1pPr algn="r">
              <a:defRPr sz="1200">
                <a:solidFill>
                  <a:schemeClr val="tx1">
                    <a:tint val="75000"/>
                  </a:schemeClr>
                </a:solidFill>
              </a:defRPr>
            </a:lvl1pPr>
          </a:lstStyle>
          <a:p>
            <a:fld id="{756E8CD9-5F03-48C2-984F-5CDC454B09A8}"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42900" y="406401"/>
            <a:ext cx="6172200" cy="7761817"/>
          </a:xfrm>
        </p:spPr>
        <p:txBody>
          <a:bodyPr/>
          <a:lstStyle/>
          <a:p>
            <a:pPr>
              <a:buNone/>
            </a:pPr>
            <a:endParaRPr lang="en-US" dirty="0"/>
          </a:p>
        </p:txBody>
      </p:sp>
      <p:sp>
        <p:nvSpPr>
          <p:cNvPr id="4" name="Flowchart: Process 3"/>
          <p:cNvSpPr/>
          <p:nvPr/>
        </p:nvSpPr>
        <p:spPr>
          <a:xfrm>
            <a:off x="762000" y="1143000"/>
            <a:ext cx="5638800" cy="533400"/>
          </a:xfrm>
          <a:prstGeom prst="flowChart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BN S1 Initiates OER support form (SF) IAW published rating scheme</a:t>
            </a:r>
            <a:endParaRPr lang="en-US" dirty="0"/>
          </a:p>
        </p:txBody>
      </p:sp>
      <p:sp>
        <p:nvSpPr>
          <p:cNvPr id="6" name="Flowchart: Process 5"/>
          <p:cNvSpPr/>
          <p:nvPr/>
        </p:nvSpPr>
        <p:spPr>
          <a:xfrm>
            <a:off x="685800" y="1905000"/>
            <a:ext cx="5562600" cy="457200"/>
          </a:xfrm>
          <a:prstGeom prst="flowChart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R</a:t>
            </a:r>
            <a:r>
              <a:rPr lang="en-US" dirty="0" smtClean="0"/>
              <a:t>ating chain and rated officer receive email notification</a:t>
            </a:r>
            <a:endParaRPr lang="en-US" dirty="0"/>
          </a:p>
        </p:txBody>
      </p:sp>
      <p:sp>
        <p:nvSpPr>
          <p:cNvPr id="7" name="Flowchart: Process 6"/>
          <p:cNvSpPr/>
          <p:nvPr/>
        </p:nvSpPr>
        <p:spPr>
          <a:xfrm>
            <a:off x="609600" y="2590800"/>
            <a:ext cx="2971800" cy="1371600"/>
          </a:xfrm>
          <a:prstGeom prst="flowChart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R</a:t>
            </a:r>
            <a:r>
              <a:rPr lang="en-US" dirty="0" smtClean="0"/>
              <a:t>ater counsels rated officer (</a:t>
            </a:r>
            <a:r>
              <a:rPr lang="en-US" dirty="0" err="1" smtClean="0"/>
              <a:t>ratee</a:t>
            </a:r>
            <a:r>
              <a:rPr lang="en-US" dirty="0" smtClean="0"/>
              <a:t>) within 30 days, inputting goals  IAW ADP 6-22, ADRP 6-22, AR 623-3 and DA PAM 623-3 </a:t>
            </a:r>
            <a:endParaRPr lang="en-US" dirty="0"/>
          </a:p>
        </p:txBody>
      </p:sp>
      <p:sp>
        <p:nvSpPr>
          <p:cNvPr id="8" name="Flowchart: Process 7"/>
          <p:cNvSpPr/>
          <p:nvPr/>
        </p:nvSpPr>
        <p:spPr>
          <a:xfrm>
            <a:off x="3810000" y="2590800"/>
            <a:ext cx="2590800" cy="1371600"/>
          </a:xfrm>
          <a:prstGeom prst="flowChart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R</a:t>
            </a:r>
            <a:r>
              <a:rPr lang="en-US" dirty="0" smtClean="0"/>
              <a:t>ater provides </a:t>
            </a:r>
            <a:r>
              <a:rPr lang="en-US" dirty="0" err="1" smtClean="0"/>
              <a:t>ratee</a:t>
            </a:r>
            <a:r>
              <a:rPr lang="en-US" dirty="0" smtClean="0"/>
              <a:t> with their support form along with Senior Rater (SR) SF</a:t>
            </a:r>
            <a:endParaRPr lang="en-US" dirty="0"/>
          </a:p>
        </p:txBody>
      </p:sp>
      <p:sp>
        <p:nvSpPr>
          <p:cNvPr id="9" name="Flowchart: Process 8"/>
          <p:cNvSpPr/>
          <p:nvPr/>
        </p:nvSpPr>
        <p:spPr>
          <a:xfrm>
            <a:off x="1219200" y="4191000"/>
            <a:ext cx="4800600" cy="685800"/>
          </a:xfrm>
          <a:prstGeom prst="flowChart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SR ensures NLT 30 days from the “Thru” date, that  SF is complete and concurs with counseling</a:t>
            </a:r>
            <a:endParaRPr lang="en-US" dirty="0"/>
          </a:p>
        </p:txBody>
      </p:sp>
      <p:sp>
        <p:nvSpPr>
          <p:cNvPr id="10" name="Flowchart: Process 9"/>
          <p:cNvSpPr/>
          <p:nvPr/>
        </p:nvSpPr>
        <p:spPr>
          <a:xfrm>
            <a:off x="685800" y="5105400"/>
            <a:ext cx="5715000" cy="1295400"/>
          </a:xfrm>
          <a:prstGeom prst="flowChart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smtClean="0"/>
          </a:p>
          <a:p>
            <a:r>
              <a:rPr lang="en-US" dirty="0" err="1" smtClean="0"/>
              <a:t>Ratee</a:t>
            </a:r>
            <a:r>
              <a:rPr lang="en-US" dirty="0" smtClean="0"/>
              <a:t> </a:t>
            </a:r>
            <a:r>
              <a:rPr lang="en-US" dirty="0"/>
              <a:t>will maintain the working SF during the rating period and add/delete objectives and duties as changes occur and discuss any changes to the rater.  Raters will counsel </a:t>
            </a:r>
            <a:r>
              <a:rPr lang="en-US" dirty="0" err="1" smtClean="0"/>
              <a:t>ratee</a:t>
            </a:r>
            <a:r>
              <a:rPr lang="en-US" dirty="0" smtClean="0"/>
              <a:t> (MDAY </a:t>
            </a:r>
            <a:r>
              <a:rPr lang="en-US" dirty="0"/>
              <a:t>at least 180 days, AGR &amp; FTNG quarterly)</a:t>
            </a:r>
          </a:p>
          <a:p>
            <a:pPr algn="ctr"/>
            <a:endParaRPr lang="en-US" dirty="0"/>
          </a:p>
        </p:txBody>
      </p:sp>
      <p:sp>
        <p:nvSpPr>
          <p:cNvPr id="11" name="Flowchart: Process 10"/>
          <p:cNvSpPr/>
          <p:nvPr/>
        </p:nvSpPr>
        <p:spPr>
          <a:xfrm>
            <a:off x="533400" y="6553200"/>
            <a:ext cx="5715000" cy="1981200"/>
          </a:xfrm>
          <a:prstGeom prst="flowChart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t>RATEE will sign and date the final copy of the SF and forward support form  via email  to the BATTALION S1 at the end of the rating period   (NLT THRU date for Annual/Ext Ann OERs, NLT 30 days after notification of transfer for COR, COD, or Senior Rater Option OERs)</a:t>
            </a:r>
          </a:p>
          <a:p>
            <a:pPr algn="ctr"/>
            <a:r>
              <a:rPr lang="en-US" b="1" dirty="0" smtClean="0"/>
              <a:t>If no SF provided IAW this timeline, BN S1 will cut the OER shell and it will be reflected in OER</a:t>
            </a:r>
            <a:endParaRPr lang="en-US" b="1" dirty="0"/>
          </a:p>
        </p:txBody>
      </p:sp>
      <p:sp>
        <p:nvSpPr>
          <p:cNvPr id="16" name="Rounded Rectangle 15"/>
          <p:cNvSpPr/>
          <p:nvPr/>
        </p:nvSpPr>
        <p:spPr>
          <a:xfrm>
            <a:off x="1219200" y="304800"/>
            <a:ext cx="4800600" cy="685800"/>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solidFill>
                  <a:schemeClr val="tx1"/>
                </a:solidFill>
              </a:rPr>
              <a:t>1-147</a:t>
            </a:r>
            <a:r>
              <a:rPr lang="en-US" sz="2400" baseline="30000" dirty="0" smtClean="0">
                <a:solidFill>
                  <a:schemeClr val="tx1"/>
                </a:solidFill>
              </a:rPr>
              <a:t>TH</a:t>
            </a:r>
            <a:r>
              <a:rPr lang="en-US" sz="2400" dirty="0" smtClean="0">
                <a:solidFill>
                  <a:schemeClr val="tx1"/>
                </a:solidFill>
              </a:rPr>
              <a:t> AVN EES OER FLOW CHART</a:t>
            </a:r>
            <a:endParaRPr lang="en-US" sz="2400" dirty="0">
              <a:solidFill>
                <a:schemeClr val="tx1"/>
              </a:solidFill>
            </a:endParaRPr>
          </a:p>
        </p:txBody>
      </p:sp>
      <p:cxnSp>
        <p:nvCxnSpPr>
          <p:cNvPr id="19" name="Straight Connector 18"/>
          <p:cNvCxnSpPr>
            <a:stCxn id="4" idx="2"/>
          </p:cNvCxnSpPr>
          <p:nvPr/>
        </p:nvCxnSpPr>
        <p:spPr>
          <a:xfrm>
            <a:off x="3581400" y="1676400"/>
            <a:ext cx="0"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1" name="Straight Connector 20"/>
          <p:cNvCxnSpPr>
            <a:endCxn id="8" idx="0"/>
          </p:cNvCxnSpPr>
          <p:nvPr/>
        </p:nvCxnSpPr>
        <p:spPr>
          <a:xfrm>
            <a:off x="4953000" y="2362200"/>
            <a:ext cx="152400"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5" name="Straight Connector 24"/>
          <p:cNvCxnSpPr>
            <a:endCxn id="7" idx="0"/>
          </p:cNvCxnSpPr>
          <p:nvPr/>
        </p:nvCxnSpPr>
        <p:spPr>
          <a:xfrm flipH="1">
            <a:off x="2095500" y="2362200"/>
            <a:ext cx="38100"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a:xfrm>
            <a:off x="2362200" y="3962400"/>
            <a:ext cx="0"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a:xfrm>
            <a:off x="4876800" y="3962400"/>
            <a:ext cx="0"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1" name="Straight Connector 30"/>
          <p:cNvCxnSpPr>
            <a:stCxn id="9" idx="2"/>
          </p:cNvCxnSpPr>
          <p:nvPr/>
        </p:nvCxnSpPr>
        <p:spPr>
          <a:xfrm flipH="1">
            <a:off x="3581400" y="4876800"/>
            <a:ext cx="38100"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3" name="Straight Connector 32"/>
          <p:cNvCxnSpPr>
            <a:endCxn id="11" idx="0"/>
          </p:cNvCxnSpPr>
          <p:nvPr/>
        </p:nvCxnSpPr>
        <p:spPr>
          <a:xfrm>
            <a:off x="3276600" y="6248400"/>
            <a:ext cx="114300" cy="304800"/>
          </a:xfrm>
          <a:prstGeom prst="line">
            <a:avLst/>
          </a:prstGeom>
        </p:spPr>
        <p:style>
          <a:lnRef idx="1">
            <a:schemeClr val="accent1"/>
          </a:lnRef>
          <a:fillRef idx="0">
            <a:schemeClr val="accent1"/>
          </a:fillRef>
          <a:effectRef idx="0">
            <a:schemeClr val="accent1"/>
          </a:effectRef>
          <a:fontRef idx="minor">
            <a:schemeClr val="tx1"/>
          </a:fontRef>
        </p:style>
      </p:cxnSp>
      <p:sp>
        <p:nvSpPr>
          <p:cNvPr id="34" name="TextBox 33"/>
          <p:cNvSpPr txBox="1"/>
          <p:nvPr/>
        </p:nvSpPr>
        <p:spPr>
          <a:xfrm>
            <a:off x="3429000" y="8534400"/>
            <a:ext cx="381000" cy="369332"/>
          </a:xfrm>
          <a:prstGeom prst="rect">
            <a:avLst/>
          </a:prstGeom>
          <a:noFill/>
        </p:spPr>
        <p:txBody>
          <a:bodyPr wrap="square" rtlCol="0">
            <a:spAutoFit/>
          </a:bodyPr>
          <a:lstStyle/>
          <a:p>
            <a:r>
              <a:rPr lang="en-US" dirty="0" smtClean="0"/>
              <a:t>1.</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lowchart: Process 3"/>
          <p:cNvSpPr/>
          <p:nvPr/>
        </p:nvSpPr>
        <p:spPr>
          <a:xfrm>
            <a:off x="1447800" y="4038600"/>
            <a:ext cx="4038600" cy="612648"/>
          </a:xfrm>
          <a:prstGeom prst="flowChart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SR will notify  BN S1 via email when the draft OER is ready for review</a:t>
            </a:r>
            <a:endParaRPr lang="en-US" dirty="0"/>
          </a:p>
        </p:txBody>
      </p:sp>
      <p:sp>
        <p:nvSpPr>
          <p:cNvPr id="5" name="Flowchart: Process 4"/>
          <p:cNvSpPr/>
          <p:nvPr/>
        </p:nvSpPr>
        <p:spPr>
          <a:xfrm>
            <a:off x="762000" y="2895600"/>
            <a:ext cx="5486400" cy="914400"/>
          </a:xfrm>
          <a:prstGeom prst="flowChart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RATER will complete their portions WITHOUT signature or locking  and </a:t>
            </a:r>
            <a:r>
              <a:rPr lang="en-US" b="1" dirty="0" smtClean="0"/>
              <a:t>notify the IR/SR to complete their portions via email; CC S1 OIC/NCOIC</a:t>
            </a:r>
            <a:endParaRPr lang="en-US" b="1" dirty="0"/>
          </a:p>
        </p:txBody>
      </p:sp>
      <p:sp>
        <p:nvSpPr>
          <p:cNvPr id="6" name="Flowchart: Process 5"/>
          <p:cNvSpPr/>
          <p:nvPr/>
        </p:nvSpPr>
        <p:spPr>
          <a:xfrm>
            <a:off x="914400" y="5029200"/>
            <a:ext cx="5029200" cy="1295400"/>
          </a:xfrm>
          <a:prstGeom prst="flowChart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BN S1 will review document in its entirety. Then notify rater to lock and sign (no earlier than 14 days from thru date).  </a:t>
            </a:r>
            <a:r>
              <a:rPr lang="en-US" b="1" dirty="0" smtClean="0"/>
              <a:t>Rater will then notify IR/SR for signatures in order; CC BN S1 OIC/NCOIC</a:t>
            </a:r>
            <a:endParaRPr lang="en-US" b="1" dirty="0"/>
          </a:p>
        </p:txBody>
      </p:sp>
      <p:sp>
        <p:nvSpPr>
          <p:cNvPr id="7" name="Flowchart: Process 6"/>
          <p:cNvSpPr/>
          <p:nvPr/>
        </p:nvSpPr>
        <p:spPr>
          <a:xfrm>
            <a:off x="1524000" y="6553200"/>
            <a:ext cx="4038600" cy="762000"/>
          </a:xfrm>
          <a:prstGeom prst="flowChart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SR will notify BN S1 that OER is ready for processing to HQDA</a:t>
            </a:r>
            <a:endParaRPr lang="en-US" dirty="0"/>
          </a:p>
        </p:txBody>
      </p:sp>
      <p:sp>
        <p:nvSpPr>
          <p:cNvPr id="8" name="Flowchart: Process 7"/>
          <p:cNvSpPr/>
          <p:nvPr/>
        </p:nvSpPr>
        <p:spPr>
          <a:xfrm>
            <a:off x="1066800" y="7543800"/>
            <a:ext cx="4953000" cy="612648"/>
          </a:xfrm>
          <a:prstGeom prst="flowChart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BN S1 WILL NOTIFY BDE S1 FOR FINAL REVIEW AND SUBMISSION TO HQDA</a:t>
            </a:r>
            <a:endParaRPr lang="en-US" dirty="0"/>
          </a:p>
        </p:txBody>
      </p:sp>
      <p:sp>
        <p:nvSpPr>
          <p:cNvPr id="9" name="Flowchart: Process 8"/>
          <p:cNvSpPr/>
          <p:nvPr/>
        </p:nvSpPr>
        <p:spPr>
          <a:xfrm>
            <a:off x="304800" y="762000"/>
            <a:ext cx="6324600" cy="1676400"/>
          </a:xfrm>
          <a:prstGeom prst="flowChart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BATTALION S1 will create an OER shell from the OER SF (NLT thru date for Annual, or 30 days for COR)  This will generate emails to notify the rating chain to begin the OER with the OER support form already being on the rating chains landing page.  </a:t>
            </a:r>
            <a:r>
              <a:rPr lang="en-US" b="1" dirty="0" smtClean="0"/>
              <a:t>RATER WILL NOT LOCK THEIR PROFILES, UNTIL  NOTIFIED BY BN S1 </a:t>
            </a:r>
            <a:r>
              <a:rPr lang="en-US" dirty="0" smtClean="0"/>
              <a:t>.</a:t>
            </a:r>
            <a:endParaRPr lang="en-US" dirty="0"/>
          </a:p>
        </p:txBody>
      </p:sp>
      <p:cxnSp>
        <p:nvCxnSpPr>
          <p:cNvPr id="11" name="Straight Connector 10"/>
          <p:cNvCxnSpPr/>
          <p:nvPr/>
        </p:nvCxnSpPr>
        <p:spPr>
          <a:xfrm>
            <a:off x="3276600" y="2438400"/>
            <a:ext cx="0" cy="609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a:stCxn id="5" idx="2"/>
            <a:endCxn id="4" idx="0"/>
          </p:cNvCxnSpPr>
          <p:nvPr/>
        </p:nvCxnSpPr>
        <p:spPr>
          <a:xfrm flipH="1">
            <a:off x="3467100" y="3810000"/>
            <a:ext cx="38100"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5" name="Straight Connector 14"/>
          <p:cNvCxnSpPr>
            <a:stCxn id="4" idx="2"/>
            <a:endCxn id="6" idx="0"/>
          </p:cNvCxnSpPr>
          <p:nvPr/>
        </p:nvCxnSpPr>
        <p:spPr>
          <a:xfrm flipH="1">
            <a:off x="3429000" y="4651248"/>
            <a:ext cx="38100" cy="377952"/>
          </a:xfrm>
          <a:prstGeom prst="line">
            <a:avLst/>
          </a:prstGeom>
        </p:spPr>
        <p:style>
          <a:lnRef idx="1">
            <a:schemeClr val="accent1"/>
          </a:lnRef>
          <a:fillRef idx="0">
            <a:schemeClr val="accent1"/>
          </a:fillRef>
          <a:effectRef idx="0">
            <a:schemeClr val="accent1"/>
          </a:effectRef>
          <a:fontRef idx="minor">
            <a:schemeClr val="tx1"/>
          </a:fontRef>
        </p:style>
      </p:cxnSp>
      <p:cxnSp>
        <p:nvCxnSpPr>
          <p:cNvPr id="17" name="Straight Connector 16"/>
          <p:cNvCxnSpPr>
            <a:stCxn id="6" idx="2"/>
            <a:endCxn id="7" idx="0"/>
          </p:cNvCxnSpPr>
          <p:nvPr/>
        </p:nvCxnSpPr>
        <p:spPr>
          <a:xfrm>
            <a:off x="3429000" y="6324600"/>
            <a:ext cx="114300"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1" name="Straight Connector 20"/>
          <p:cNvCxnSpPr>
            <a:stCxn id="7" idx="2"/>
            <a:endCxn id="8" idx="0"/>
          </p:cNvCxnSpPr>
          <p:nvPr/>
        </p:nvCxnSpPr>
        <p:spPr>
          <a:xfrm>
            <a:off x="3543300" y="7315200"/>
            <a:ext cx="0" cy="228600"/>
          </a:xfrm>
          <a:prstGeom prst="line">
            <a:avLst/>
          </a:prstGeom>
        </p:spPr>
        <p:style>
          <a:lnRef idx="1">
            <a:schemeClr val="accent1"/>
          </a:lnRef>
          <a:fillRef idx="0">
            <a:schemeClr val="accent1"/>
          </a:fillRef>
          <a:effectRef idx="0">
            <a:schemeClr val="accent1"/>
          </a:effectRef>
          <a:fontRef idx="minor">
            <a:schemeClr val="tx1"/>
          </a:fontRef>
        </p:style>
      </p:cxnSp>
      <p:sp>
        <p:nvSpPr>
          <p:cNvPr id="22" name="TextBox 21"/>
          <p:cNvSpPr txBox="1"/>
          <p:nvPr/>
        </p:nvSpPr>
        <p:spPr>
          <a:xfrm>
            <a:off x="3429000" y="8610600"/>
            <a:ext cx="381000" cy="369332"/>
          </a:xfrm>
          <a:prstGeom prst="rect">
            <a:avLst/>
          </a:prstGeom>
          <a:noFill/>
        </p:spPr>
        <p:txBody>
          <a:bodyPr wrap="square" rtlCol="0">
            <a:spAutoFit/>
          </a:bodyPr>
          <a:lstStyle/>
          <a:p>
            <a:r>
              <a:rPr lang="en-US" dirty="0" smtClean="0"/>
              <a:t>2.</a:t>
            </a:r>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DF2B745ED97A4A4899C7B01730AB8490" ma:contentTypeVersion="0" ma:contentTypeDescription="Create a new document." ma:contentTypeScope="" ma:versionID="443500d0b70e576cb49a2d578d00b0ec">
  <xsd:schema xmlns:xsd="http://www.w3.org/2001/XMLSchema" xmlns:p="http://schemas.microsoft.com/office/2006/metadata/properties" targetNamespace="http://schemas.microsoft.com/office/2006/metadata/properties" ma:root="true" ma:fieldsID="4aeb20c0e3442673af7ee10786458764">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Props1.xml><?xml version="1.0" encoding="utf-8"?>
<ds:datastoreItem xmlns:ds="http://schemas.openxmlformats.org/officeDocument/2006/customXml" ds:itemID="{212AD3EC-8819-42A9-8F56-5E7886552F8C}">
  <ds:schemaRefs>
    <ds:schemaRef ds:uri="http://schemas.microsoft.com/sharepoint/v3/contenttype/forms"/>
  </ds:schemaRefs>
</ds:datastoreItem>
</file>

<file path=customXml/itemProps2.xml><?xml version="1.0" encoding="utf-8"?>
<ds:datastoreItem xmlns:ds="http://schemas.openxmlformats.org/officeDocument/2006/customXml" ds:itemID="{6C1480B1-B2BA-4169-BA33-D4308EBA3687}">
  <ds:schemaRefs>
    <ds:schemaRef ds:uri="http://schemas.microsoft.com/office/2006/metadata/properties"/>
  </ds:schemaRefs>
</ds:datastoreItem>
</file>

<file path=customXml/itemProps3.xml><?xml version="1.0" encoding="utf-8"?>
<ds:datastoreItem xmlns:ds="http://schemas.openxmlformats.org/officeDocument/2006/customXml" ds:itemID="{2669F068-21B1-42DB-8595-666C66D3510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docProps/app.xml><?xml version="1.0" encoding="utf-8"?>
<Properties xmlns="http://schemas.openxmlformats.org/officeDocument/2006/extended-properties" xmlns:vt="http://schemas.openxmlformats.org/officeDocument/2006/docPropsVTypes">
  <TotalTime>234</TotalTime>
  <Words>379</Words>
  <Application>Microsoft Office PowerPoint</Application>
  <PresentationFormat>On-screen Show (4:3)</PresentationFormat>
  <Paragraphs>18</Paragraphs>
  <Slides>2</Slides>
  <Notes>0</Notes>
  <HiddenSlides>0</HiddenSlides>
  <MMClips>0</MMClips>
  <ScaleCrop>false</ScaleCrop>
  <HeadingPairs>
    <vt:vector size="4" baseType="variant">
      <vt:variant>
        <vt:lpstr>Theme</vt:lpstr>
      </vt:variant>
      <vt:variant>
        <vt:i4>1</vt:i4>
      </vt:variant>
      <vt:variant>
        <vt:lpstr>Slide Titles</vt:lpstr>
      </vt:variant>
      <vt:variant>
        <vt:i4>2</vt:i4>
      </vt:variant>
    </vt:vector>
  </HeadingPairs>
  <TitlesOfParts>
    <vt:vector size="3" baseType="lpstr">
      <vt:lpstr>Office Theme</vt:lpstr>
      <vt:lpstr>Slide 1</vt:lpstr>
      <vt:lpstr>Slide 2</vt:lpstr>
    </vt:vector>
  </TitlesOfParts>
  <Company>United States Army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jacinta.elder</dc:creator>
  <cp:lastModifiedBy>Curtis.McMahan</cp:lastModifiedBy>
  <cp:revision>12</cp:revision>
  <dcterms:created xsi:type="dcterms:W3CDTF">2014-04-04T17:43:02Z</dcterms:created>
  <dcterms:modified xsi:type="dcterms:W3CDTF">2014-10-28T12:48:35Z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0x010100DF2B745ED97A4A4899C7B01730AB8490</vt:lpwstr>
  </property>
</Properties>
</file>