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63" r:id="rId3"/>
    <p:sldId id="264" r:id="rId4"/>
  </p:sldIdLst>
  <p:sldSz cx="10058400" cy="77724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D8CB"/>
    <a:srgbClr val="DCD4C6"/>
    <a:srgbClr val="E4DED3"/>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95" autoAdjust="0"/>
    <p:restoredTop sz="94660"/>
  </p:normalViewPr>
  <p:slideViewPr>
    <p:cSldViewPr snapToGrid="0">
      <p:cViewPr varScale="1">
        <p:scale>
          <a:sx n="83" d="100"/>
          <a:sy n="83" d="100"/>
        </p:scale>
        <p:origin x="1680" y="82"/>
      </p:cViewPr>
      <p:guideLst>
        <p:guide orient="horz" pos="2448"/>
        <p:guide pos="3168"/>
      </p:guideLst>
    </p:cSldViewPr>
  </p:slideViewPr>
  <p:notesTextViewPr>
    <p:cViewPr>
      <p:scale>
        <a:sx n="3" d="2"/>
        <a:sy n="3" d="2"/>
      </p:scale>
      <p:origin x="0" y="0"/>
    </p:cViewPr>
  </p:notesTextViewPr>
  <p:notesViewPr>
    <p:cSldViewPr snapToGrid="0">
      <p:cViewPr varScale="1">
        <p:scale>
          <a:sx n="95" d="100"/>
          <a:sy n="95" d="100"/>
        </p:scale>
        <p:origin x="358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3408"/>
          </a:xfrm>
          <a:prstGeom prst="rect">
            <a:avLst/>
          </a:prstGeom>
        </p:spPr>
        <p:txBody>
          <a:bodyPr vert="horz" lIns="92830" tIns="46415" rIns="92830" bIns="46415" rtlCol="0"/>
          <a:lstStyle>
            <a:lvl1pPr algn="l">
              <a:defRPr sz="1200"/>
            </a:lvl1pPr>
          </a:lstStyle>
          <a:p>
            <a:endParaRPr/>
          </a:p>
        </p:txBody>
      </p:sp>
      <p:sp>
        <p:nvSpPr>
          <p:cNvPr id="3" name="Date Placeholder 2"/>
          <p:cNvSpPr>
            <a:spLocks noGrp="1"/>
          </p:cNvSpPr>
          <p:nvPr>
            <p:ph type="dt" sz="quarter" idx="1"/>
          </p:nvPr>
        </p:nvSpPr>
        <p:spPr>
          <a:xfrm>
            <a:off x="3970938" y="2"/>
            <a:ext cx="3037840" cy="463408"/>
          </a:xfrm>
          <a:prstGeom prst="rect">
            <a:avLst/>
          </a:prstGeom>
        </p:spPr>
        <p:txBody>
          <a:bodyPr vert="horz" lIns="92830" tIns="46415" rIns="92830" bIns="46415" rtlCol="0"/>
          <a:lstStyle>
            <a:lvl1pPr algn="r">
              <a:defRPr sz="1200"/>
            </a:lvl1pPr>
          </a:lstStyle>
          <a:p>
            <a:fld id="{38D6FE3C-34D8-4B4B-9273-D907B0A3B964}" type="datetimeFigureOut">
              <a:rPr lang="en-US"/>
              <a:pPr/>
              <a:t>9/9/2016</a:t>
            </a:fld>
            <a:endParaRPr/>
          </a:p>
        </p:txBody>
      </p:sp>
      <p:sp>
        <p:nvSpPr>
          <p:cNvPr id="4" name="Footer Placeholder 3"/>
          <p:cNvSpPr>
            <a:spLocks noGrp="1"/>
          </p:cNvSpPr>
          <p:nvPr>
            <p:ph type="ftr" sz="quarter" idx="2"/>
          </p:nvPr>
        </p:nvSpPr>
        <p:spPr>
          <a:xfrm>
            <a:off x="0" y="8772671"/>
            <a:ext cx="3037840" cy="463407"/>
          </a:xfrm>
          <a:prstGeom prst="rect">
            <a:avLst/>
          </a:prstGeom>
        </p:spPr>
        <p:txBody>
          <a:bodyPr vert="horz" lIns="92830" tIns="46415" rIns="92830" bIns="46415" rtlCol="0" anchor="b"/>
          <a:lstStyle>
            <a:lvl1pPr algn="l">
              <a:defRPr sz="1200"/>
            </a:lvl1pPr>
          </a:lstStyle>
          <a:p>
            <a:endParaRPr/>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2830" tIns="46415" rIns="92830" bIns="46415" rtlCol="0" anchor="b"/>
          <a:lstStyle>
            <a:lvl1pPr algn="r">
              <a:defRPr sz="1200"/>
            </a:lvl1pPr>
          </a:lstStyle>
          <a:p>
            <a:fld id="{E169A89D-734B-4FAD-B6E7-2B864E72E489}" type="slidenum">
              <a:rPr/>
              <a:p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3408"/>
          </a:xfrm>
          <a:prstGeom prst="rect">
            <a:avLst/>
          </a:prstGeom>
        </p:spPr>
        <p:txBody>
          <a:bodyPr vert="horz" lIns="92830" tIns="46415" rIns="92830" bIns="46415" rtlCol="0"/>
          <a:lstStyle>
            <a:lvl1pPr algn="l">
              <a:defRPr sz="1200"/>
            </a:lvl1pPr>
          </a:lstStyle>
          <a:p>
            <a:endParaRPr/>
          </a:p>
        </p:txBody>
      </p:sp>
      <p:sp>
        <p:nvSpPr>
          <p:cNvPr id="3" name="Date Placeholder 2"/>
          <p:cNvSpPr>
            <a:spLocks noGrp="1"/>
          </p:cNvSpPr>
          <p:nvPr>
            <p:ph type="dt" idx="1"/>
          </p:nvPr>
        </p:nvSpPr>
        <p:spPr>
          <a:xfrm>
            <a:off x="3970938" y="2"/>
            <a:ext cx="3037840" cy="463408"/>
          </a:xfrm>
          <a:prstGeom prst="rect">
            <a:avLst/>
          </a:prstGeom>
        </p:spPr>
        <p:txBody>
          <a:bodyPr vert="horz" lIns="92830" tIns="46415" rIns="92830" bIns="46415" rtlCol="0"/>
          <a:lstStyle>
            <a:lvl1pPr algn="r">
              <a:defRPr sz="1200"/>
            </a:lvl1pPr>
          </a:lstStyle>
          <a:p>
            <a:fld id="{1D0FF5F4-5691-49AF-9E16-FB22826F7264}" type="datetimeFigureOut">
              <a:rPr lang="en-US"/>
              <a:pPr/>
              <a:t>9/9/2016</a:t>
            </a:fld>
            <a:endParaRPr/>
          </a:p>
        </p:txBody>
      </p:sp>
      <p:sp>
        <p:nvSpPr>
          <p:cNvPr id="4" name="Slide Image Placeholder 3"/>
          <p:cNvSpPr>
            <a:spLocks noGrp="1" noRot="1" noChangeAspect="1"/>
          </p:cNvSpPr>
          <p:nvPr>
            <p:ph type="sldImg" idx="2"/>
          </p:nvPr>
        </p:nvSpPr>
        <p:spPr>
          <a:xfrm>
            <a:off x="1487488" y="1154113"/>
            <a:ext cx="4035425" cy="3117850"/>
          </a:xfrm>
          <a:prstGeom prst="rect">
            <a:avLst/>
          </a:prstGeom>
          <a:noFill/>
          <a:ln w="12700">
            <a:solidFill>
              <a:prstClr val="black"/>
            </a:solidFill>
          </a:ln>
        </p:spPr>
        <p:txBody>
          <a:bodyPr vert="horz" lIns="92830" tIns="46415" rIns="92830" bIns="46415" rtlCol="0" anchor="ctr"/>
          <a:lstStyle/>
          <a:p>
            <a:endParaRPr/>
          </a:p>
        </p:txBody>
      </p:sp>
      <p:sp>
        <p:nvSpPr>
          <p:cNvPr id="5" name="Notes Placeholder 4"/>
          <p:cNvSpPr>
            <a:spLocks noGrp="1"/>
          </p:cNvSpPr>
          <p:nvPr>
            <p:ph type="body" sz="quarter" idx="3"/>
          </p:nvPr>
        </p:nvSpPr>
        <p:spPr>
          <a:xfrm>
            <a:off x="701040" y="4444863"/>
            <a:ext cx="5608320" cy="3636705"/>
          </a:xfrm>
          <a:prstGeom prst="rect">
            <a:avLst/>
          </a:prstGeom>
        </p:spPr>
        <p:txBody>
          <a:bodyPr vert="horz" lIns="92830" tIns="46415" rIns="92830" bIns="46415"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772671"/>
            <a:ext cx="3037840" cy="463407"/>
          </a:xfrm>
          <a:prstGeom prst="rect">
            <a:avLst/>
          </a:prstGeom>
        </p:spPr>
        <p:txBody>
          <a:bodyPr vert="horz" lIns="92830" tIns="46415" rIns="92830" bIns="46415" rtlCol="0" anchor="b"/>
          <a:lstStyle>
            <a:lvl1pPr algn="l">
              <a:defRPr sz="1200"/>
            </a:lvl1pPr>
          </a:lstStyle>
          <a:p>
            <a:endParaRPr/>
          </a:p>
        </p:txBody>
      </p:sp>
      <p:sp>
        <p:nvSpPr>
          <p:cNvPr id="7" name="Slide Number Placeholder 6"/>
          <p:cNvSpPr>
            <a:spLocks noGrp="1"/>
          </p:cNvSpPr>
          <p:nvPr>
            <p:ph type="sldNum" sz="quarter" idx="5"/>
          </p:nvPr>
        </p:nvSpPr>
        <p:spPr>
          <a:xfrm>
            <a:off x="3970938" y="8772671"/>
            <a:ext cx="3037840" cy="463407"/>
          </a:xfrm>
          <a:prstGeom prst="rect">
            <a:avLst/>
          </a:prstGeom>
        </p:spPr>
        <p:txBody>
          <a:bodyPr vert="horz" lIns="92830" tIns="46415" rIns="92830" bIns="46415" rtlCol="0" anchor="b"/>
          <a:lstStyle>
            <a:lvl1pPr algn="r">
              <a:defRPr sz="1200"/>
            </a:lvl1pPr>
          </a:lstStyle>
          <a:p>
            <a:fld id="{952A89D7-7603-4ECB-ADF6-F6CF2BE4F401}" type="slidenum">
              <a:rPr/>
              <a:p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31927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88" userDrawn="1">
          <p15:clr>
            <a:srgbClr val="FBAE40"/>
          </p15:clr>
        </p15:guide>
        <p15:guide id="2" orient="horz" pos="4560" userDrawn="1">
          <p15:clr>
            <a:srgbClr val="FBAE40"/>
          </p15:clr>
        </p15:guide>
        <p15:guide id="3" pos="144" userDrawn="1">
          <p15:clr>
            <a:srgbClr val="FBAE40"/>
          </p15:clr>
        </p15:guide>
        <p15:guide id="4" pos="1920" userDrawn="1">
          <p15:clr>
            <a:srgbClr val="FBAE40"/>
          </p15:clr>
        </p15:guide>
        <p15:guide id="6" pos="6156" userDrawn="1">
          <p15:clr>
            <a:srgbClr val="FBAE40"/>
          </p15:clr>
        </p15:guide>
        <p15:guide id="7" pos="4382" userDrawn="1">
          <p15:clr>
            <a:srgbClr val="FBAE40"/>
          </p15:clr>
        </p15:guide>
        <p15:guide id="8" pos="2250" userDrawn="1">
          <p15:clr>
            <a:srgbClr val="FBAE40"/>
          </p15:clr>
        </p15:guide>
        <p15:guide id="9" pos="402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79" name="Straight Connector 78"/>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p:cNvSpPr/>
          <p:nvPr userDrawn="1"/>
        </p:nvSpPr>
        <p:spPr>
          <a:xfrm>
            <a:off x="695858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Picture Placeholder 4"/>
          <p:cNvSpPr>
            <a:spLocks noGrp="1"/>
          </p:cNvSpPr>
          <p:nvPr>
            <p:ph type="pic" sz="quarter" idx="60"/>
          </p:nvPr>
        </p:nvSpPr>
        <p:spPr>
          <a:xfrm>
            <a:off x="6958584" y="3265712"/>
            <a:ext cx="2816352" cy="2268881"/>
          </a:xfrm>
          <a:solidFill>
            <a:schemeClr val="bg1">
              <a:lumMod val="95000"/>
            </a:schemeClr>
          </a:solidFill>
        </p:spPr>
        <p:txBody>
          <a:bodyPr tIns="182880">
            <a:normAutofit/>
          </a:bodyPr>
          <a:lstStyle>
            <a:lvl1pPr marL="0" indent="0" algn="ctr">
              <a:buNone/>
              <a:defRPr sz="1400"/>
            </a:lvl1pPr>
          </a:lstStyle>
          <a:p>
            <a:endParaRPr lang="en-US"/>
          </a:p>
        </p:txBody>
      </p:sp>
      <p:sp>
        <p:nvSpPr>
          <p:cNvPr id="72" name="Text Placeholder 21"/>
          <p:cNvSpPr>
            <a:spLocks noGrp="1"/>
          </p:cNvSpPr>
          <p:nvPr>
            <p:ph type="body" sz="quarter" idx="63" hasCustomPrompt="1"/>
          </p:nvPr>
        </p:nvSpPr>
        <p:spPr>
          <a:xfrm>
            <a:off x="7155180" y="5805715"/>
            <a:ext cx="2423160" cy="1204685"/>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3" name="Text Placeholder 21"/>
          <p:cNvSpPr>
            <a:spLocks noGrp="1"/>
          </p:cNvSpPr>
          <p:nvPr>
            <p:ph type="body" sz="quarter" idx="64" hasCustomPrompt="1"/>
          </p:nvPr>
        </p:nvSpPr>
        <p:spPr>
          <a:xfrm>
            <a:off x="7155180" y="1622984"/>
            <a:ext cx="2423160"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74" name="Rectangle 73"/>
          <p:cNvSpPr/>
          <p:nvPr userDrawn="1"/>
        </p:nvSpPr>
        <p:spPr>
          <a:xfrm>
            <a:off x="695858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 Placeholder 21"/>
          <p:cNvSpPr>
            <a:spLocks noGrp="1"/>
          </p:cNvSpPr>
          <p:nvPr>
            <p:ph type="body" sz="quarter" idx="65" hasCustomPrompt="1"/>
          </p:nvPr>
        </p:nvSpPr>
        <p:spPr>
          <a:xfrm>
            <a:off x="7223760" y="696686"/>
            <a:ext cx="2286000"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77" name="Rectangle 76"/>
          <p:cNvSpPr/>
          <p:nvPr userDrawn="1"/>
        </p:nvSpPr>
        <p:spPr>
          <a:xfrm>
            <a:off x="3575303"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3575303"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Placeholder 21"/>
          <p:cNvSpPr>
            <a:spLocks noGrp="1"/>
          </p:cNvSpPr>
          <p:nvPr>
            <p:ph type="body" sz="quarter" idx="61" hasCustomPrompt="1"/>
          </p:nvPr>
        </p:nvSpPr>
        <p:spPr>
          <a:xfrm>
            <a:off x="3771899" y="822960"/>
            <a:ext cx="2423160" cy="1386841"/>
          </a:xfrm>
        </p:spPr>
        <p:txBody>
          <a:bodyPr lIns="0" tIns="0" rIns="0" bIns="0" anchor="t">
            <a:noAutofit/>
          </a:bodyPr>
          <a:lstStyle>
            <a:lvl1pPr marL="0" indent="0" algn="l">
              <a:lnSpc>
                <a:spcPct val="150000"/>
              </a:lnSpc>
              <a:spcBef>
                <a:spcPts val="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1" name="Text Placeholder 21"/>
          <p:cNvSpPr>
            <a:spLocks noGrp="1"/>
          </p:cNvSpPr>
          <p:nvPr>
            <p:ph type="body" sz="quarter" idx="62" hasCustomPrompt="1"/>
          </p:nvPr>
        </p:nvSpPr>
        <p:spPr>
          <a:xfrm>
            <a:off x="3771899" y="4846320"/>
            <a:ext cx="2423160" cy="2164080"/>
          </a:xfrm>
        </p:spPr>
        <p:txBody>
          <a:bodyPr lIns="0" tIns="0" rIns="0" bIns="0" anchor="t">
            <a:noAutofit/>
          </a:bodyPr>
          <a:lstStyle>
            <a:lvl1pPr marL="0" indent="0" algn="l">
              <a:lnSpc>
                <a:spcPct val="120000"/>
              </a:lnSpc>
              <a:spcBef>
                <a:spcPts val="0"/>
              </a:spcBef>
              <a:buNone/>
              <a:defRPr sz="1100" b="0" i="0">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6" name="Rectangle 75"/>
          <p:cNvSpPr/>
          <p:nvPr userDrawn="1"/>
        </p:nvSpPr>
        <p:spPr>
          <a:xfrm>
            <a:off x="237744" y="640080"/>
            <a:ext cx="2816352" cy="65989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237744" y="457200"/>
            <a:ext cx="28163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userDrawn="1"/>
        </p:nvSpPr>
        <p:spPr>
          <a:xfrm>
            <a:off x="237744" y="640080"/>
            <a:ext cx="2816352" cy="8059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21"/>
          <p:cNvSpPr>
            <a:spLocks noGrp="1"/>
          </p:cNvSpPr>
          <p:nvPr>
            <p:ph type="body" sz="quarter" idx="20" hasCustomPrompt="1"/>
          </p:nvPr>
        </p:nvSpPr>
        <p:spPr>
          <a:xfrm>
            <a:off x="423333" y="5748867"/>
            <a:ext cx="2445174" cy="1261533"/>
          </a:xfrm>
        </p:spPr>
        <p:txBody>
          <a:bodyPr lIns="0" tIns="0" rIns="0" bIns="0" anchor="t">
            <a:noAutofit/>
          </a:bodyPr>
          <a:lstStyle>
            <a:lvl1pPr marL="0" indent="0" algn="l">
              <a:lnSpc>
                <a:spcPct val="150000"/>
              </a:lnSpc>
              <a:spcBef>
                <a:spcPts val="900"/>
              </a:spcBef>
              <a:buNone/>
              <a:defRPr sz="1200" b="0" i="1">
                <a:solidFill>
                  <a:schemeClr val="tx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43" name="Text Placeholder 21"/>
          <p:cNvSpPr>
            <a:spLocks noGrp="1"/>
          </p:cNvSpPr>
          <p:nvPr>
            <p:ph type="body" sz="quarter" idx="31" hasCustomPrompt="1"/>
          </p:nvPr>
        </p:nvSpPr>
        <p:spPr>
          <a:xfrm>
            <a:off x="423333" y="1622984"/>
            <a:ext cx="2445174" cy="1488472"/>
          </a:xfrm>
        </p:spPr>
        <p:txBody>
          <a:bodyPr lIns="0" tIns="0" rIns="0" bIns="0" anchor="t">
            <a:noAutofit/>
          </a:bodyPr>
          <a:lstStyle>
            <a:lvl1pPr marL="112713" indent="-112713" algn="l">
              <a:lnSpc>
                <a:spcPct val="120000"/>
              </a:lnSpc>
              <a:spcBef>
                <a:spcPts val="900"/>
              </a:spcBef>
              <a:spcAft>
                <a:spcPts val="0"/>
              </a:spcAft>
              <a:buFont typeface="Arial" panose="020B0604020202020204" pitchFamily="34" charset="0"/>
              <a:buChar char="•"/>
              <a:defRPr sz="1100">
                <a:solidFill>
                  <a:schemeClr val="tx2"/>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dirty="0" smtClean="0"/>
              <a:t>text</a:t>
            </a:r>
            <a:endParaRPr dirty="0"/>
          </a:p>
        </p:txBody>
      </p:sp>
      <p:sp>
        <p:nvSpPr>
          <p:cNvPr id="52" name="Text Placeholder 21"/>
          <p:cNvSpPr>
            <a:spLocks noGrp="1"/>
          </p:cNvSpPr>
          <p:nvPr>
            <p:ph type="body" sz="quarter" idx="58" hasCustomPrompt="1"/>
          </p:nvPr>
        </p:nvSpPr>
        <p:spPr>
          <a:xfrm>
            <a:off x="423333" y="696686"/>
            <a:ext cx="2445174" cy="595085"/>
          </a:xfrm>
        </p:spPr>
        <p:txBody>
          <a:bodyPr lIns="0" tIns="0" rIns="0" bIns="0" anchor="b">
            <a:noAutofit/>
          </a:bodyPr>
          <a:lstStyle>
            <a:lvl1pPr marL="0" indent="0" algn="l">
              <a:lnSpc>
                <a:spcPct val="100000"/>
              </a:lnSpc>
              <a:spcBef>
                <a:spcPts val="0"/>
              </a:spcBef>
              <a:buNone/>
              <a:defRPr sz="1600" b="1">
                <a:solidFill>
                  <a:schemeClr val="bg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smtClean="0"/>
              <a:t>Heading text</a:t>
            </a:r>
            <a:endParaRPr dirty="0"/>
          </a:p>
        </p:txBody>
      </p:sp>
      <p:sp>
        <p:nvSpPr>
          <p:cNvPr id="53" name="Picture Placeholder 4"/>
          <p:cNvSpPr>
            <a:spLocks noGrp="1"/>
          </p:cNvSpPr>
          <p:nvPr>
            <p:ph type="pic" sz="quarter" idx="59"/>
          </p:nvPr>
        </p:nvSpPr>
        <p:spPr>
          <a:xfrm>
            <a:off x="237744" y="3265713"/>
            <a:ext cx="2816352" cy="2268881"/>
          </a:xfrm>
          <a:solidFill>
            <a:schemeClr val="bg1">
              <a:lumMod val="95000"/>
            </a:schemeClr>
          </a:solidFill>
        </p:spPr>
        <p:txBody>
          <a:bodyPr tIns="182880">
            <a:normAutofit/>
          </a:bodyPr>
          <a:lstStyle>
            <a:lvl1pPr marL="0" indent="0" algn="ctr">
              <a:buNone/>
              <a:defRPr sz="1400"/>
            </a:lvl1pPr>
          </a:lstStyle>
          <a:p>
            <a:endParaRPr lang="en-US"/>
          </a:p>
        </p:txBody>
      </p:sp>
      <p:cxnSp>
        <p:nvCxnSpPr>
          <p:cNvPr id="35" name="Straight Connector 34" hidden="1"/>
          <p:cNvCxnSpPr/>
          <p:nvPr userDrawn="1"/>
        </p:nvCxnSpPr>
        <p:spPr>
          <a:xfrm>
            <a:off x="3748088" y="919011"/>
            <a:ext cx="26527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Picture Placeholder 4"/>
          <p:cNvSpPr>
            <a:spLocks noGrp="1"/>
          </p:cNvSpPr>
          <p:nvPr>
            <p:ph type="pic" sz="quarter" idx="30"/>
          </p:nvPr>
        </p:nvSpPr>
        <p:spPr>
          <a:xfrm>
            <a:off x="3575303" y="2351314"/>
            <a:ext cx="2816352" cy="2235200"/>
          </a:xfrm>
          <a:solidFill>
            <a:schemeClr val="bg1">
              <a:lumMod val="95000"/>
            </a:schemeClr>
          </a:solidFill>
        </p:spPr>
        <p:txBody>
          <a:bodyPr tIns="182880">
            <a:normAutofit/>
          </a:bodyPr>
          <a:lstStyle>
            <a:lvl1pPr marL="0" indent="0" algn="ctr">
              <a:buNone/>
              <a:defRPr sz="1400"/>
            </a:lvl1pPr>
          </a:lstStyle>
          <a:p>
            <a:endParaRPr lang="en-US"/>
          </a:p>
        </p:txBody>
      </p:sp>
    </p:spTree>
    <p:extLst>
      <p:ext uri="{BB962C8B-B14F-4D97-AF65-F5344CB8AC3E}">
        <p14:creationId xmlns:p14="http://schemas.microsoft.com/office/powerpoint/2010/main" val="11845087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44" userDrawn="1">
          <p15:clr>
            <a:srgbClr val="FBAE40"/>
          </p15:clr>
        </p15:guide>
        <p15:guide id="2" pos="1920" userDrawn="1">
          <p15:clr>
            <a:srgbClr val="FBAE40"/>
          </p15:clr>
        </p15:guide>
        <p15:guide id="3" pos="2250" userDrawn="1">
          <p15:clr>
            <a:srgbClr val="FBAE40"/>
          </p15:clr>
        </p15:guide>
        <p15:guide id="4" pos="4026" userDrawn="1">
          <p15:clr>
            <a:srgbClr val="FBAE40"/>
          </p15:clr>
        </p15:guide>
        <p15:guide id="5" pos="4382" userDrawn="1">
          <p15:clr>
            <a:srgbClr val="FBAE40"/>
          </p15:clr>
        </p15:guide>
        <p15:guide id="6" pos="6160" userDrawn="1">
          <p15:clr>
            <a:srgbClr val="FBAE40"/>
          </p15:clr>
        </p15:guide>
        <p15:guide id="7" orient="horz" pos="288" userDrawn="1">
          <p15:clr>
            <a:srgbClr val="FBAE40"/>
          </p15:clr>
        </p15:guide>
        <p15:guide id="8" orient="horz" pos="45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pPr/>
              <a:t>9/9/2016</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p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600"/>
              </a:spcBef>
            </a:pPr>
            <a:r>
              <a:rPr sz="1000" dirty="0" smtClean="0">
                <a:solidFill>
                  <a:prstClr val="white">
                    <a:lumMod val="50000"/>
                  </a:prstClr>
                </a:solidFill>
                <a:latin typeface="Calibri Light" panose="020F0302020204030204" pitchFamily="34" charset="0"/>
                <a:cs typeface="Calibri" panose="020F0502020204030204" pitchFamily="34" charset="0"/>
              </a:rPr>
              <a:t>If </a:t>
            </a:r>
            <a:r>
              <a:rPr sz="1000" dirty="0">
                <a:solidFill>
                  <a:prstClr val="white">
                    <a:lumMod val="50000"/>
                  </a:prstClr>
                </a:solidFill>
                <a:latin typeface="Calibri Light" panose="020F0302020204030204" pitchFamily="34" charset="0"/>
                <a:cs typeface="Calibri" panose="020F0502020204030204" pitchFamily="34" charset="0"/>
              </a:rPr>
              <a:t>you need more placeholders for titles, subtitles or body text, just make a copy of what you need and drag it into place. PowerPoint’s Smart Guides will help you align it with everything else</a:t>
            </a:r>
            <a:r>
              <a:rPr sz="1000" dirty="0" smtClean="0">
                <a:solidFill>
                  <a:prstClr val="white">
                    <a:lumMod val="50000"/>
                  </a:prstClr>
                </a:solidFill>
                <a:latin typeface="Calibri Light" panose="020F0302020204030204" pitchFamily="34" charset="0"/>
                <a:cs typeface="Calibri" panose="020F0502020204030204" pitchFamily="34" charset="0"/>
              </a:rPr>
              <a:t>.</a:t>
            </a:r>
            <a:endParaRPr lang="en-US" sz="1000" dirty="0" smtClean="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iming>
    <p:tnLst>
      <p:par>
        <p:cTn id="1" dur="indefinite" restart="never" nodeType="tmRoot"/>
      </p:par>
    </p:tnLst>
  </p:timing>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Clr>
          <a:schemeClr val="accent1"/>
        </a:buClr>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usacac.army.mil/" TargetMode="External"/><Relationship Id="rId2" Type="http://schemas.openxmlformats.org/officeDocument/2006/relationships/hyperlink" Target="https://lwn.army.mil/" TargetMode="External"/><Relationship Id="rId1" Type="http://schemas.openxmlformats.org/officeDocument/2006/relationships/slideLayout" Target="../slideLayouts/slideLayout2.xml"/><Relationship Id="rId5" Type="http://schemas.openxmlformats.org/officeDocument/2006/relationships/hyperlink" Target="https://www.milsuite.mil/book/groups/mission-command-functional-training" TargetMode="External"/><Relationship Id="rId4" Type="http://schemas.openxmlformats.org/officeDocument/2006/relationships/hyperlink" Target="https://www.milsuite.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4" descr="Gill Quintero"/>
          <p:cNvPicPr>
            <a:picLocks noGrp="1" noChangeAspect="1" noChangeArrowheads="1"/>
          </p:cNvPicPr>
          <p:nvPr>
            <p:ph type="pic" sz="quarter" idx="4294967295"/>
          </p:nvPr>
        </p:nvPicPr>
        <p:blipFill>
          <a:blip r:embed="rId2" cstate="print"/>
          <a:srcRect l="8794" r="8794"/>
          <a:stretch>
            <a:fillRect/>
          </a:stretch>
        </p:blipFill>
        <p:spPr bwMode="auto">
          <a:xfrm>
            <a:off x="309659" y="978914"/>
            <a:ext cx="2698496" cy="2381568"/>
          </a:xfrm>
          <a:prstGeom prst="roundRect">
            <a:avLst/>
          </a:prstGeom>
          <a:noFill/>
        </p:spPr>
      </p:pic>
      <p:sp>
        <p:nvSpPr>
          <p:cNvPr id="32" name="TextBox 31"/>
          <p:cNvSpPr txBox="1"/>
          <p:nvPr/>
        </p:nvSpPr>
        <p:spPr>
          <a:xfrm>
            <a:off x="183104" y="94216"/>
            <a:ext cx="3064932" cy="738664"/>
          </a:xfrm>
          <a:prstGeom prst="rect">
            <a:avLst/>
          </a:prstGeom>
          <a:noFill/>
        </p:spPr>
        <p:txBody>
          <a:bodyPr wrap="square" rtlCol="0">
            <a:spAutoFit/>
          </a:bodyPr>
          <a:lstStyle/>
          <a:p>
            <a:pPr algn="ctr"/>
            <a:r>
              <a:rPr lang="en-US" sz="1400" b="1" dirty="0" smtClean="0">
                <a:cs typeface="Arial" pitchFamily="34" charset="0"/>
              </a:rPr>
              <a:t>Mission Command Digital</a:t>
            </a:r>
          </a:p>
          <a:p>
            <a:pPr algn="ctr"/>
            <a:r>
              <a:rPr lang="en-US" sz="1400" b="1" dirty="0" smtClean="0">
                <a:cs typeface="Arial" pitchFamily="34" charset="0"/>
              </a:rPr>
              <a:t>Master Gunner Course (MCDMG)</a:t>
            </a:r>
            <a:endParaRPr lang="en-US" sz="1400" b="1" dirty="0">
              <a:cs typeface="Arial" pitchFamily="34" charset="0"/>
            </a:endParaRPr>
          </a:p>
        </p:txBody>
      </p:sp>
      <p:sp>
        <p:nvSpPr>
          <p:cNvPr id="13" name="TextBox 12"/>
          <p:cNvSpPr txBox="1"/>
          <p:nvPr/>
        </p:nvSpPr>
        <p:spPr>
          <a:xfrm>
            <a:off x="3385775" y="6325013"/>
            <a:ext cx="3205424" cy="1261884"/>
          </a:xfrm>
          <a:prstGeom prst="rect">
            <a:avLst/>
          </a:prstGeom>
          <a:noFill/>
        </p:spPr>
        <p:txBody>
          <a:bodyPr wrap="square" rtlCol="0">
            <a:spAutoFit/>
          </a:bodyPr>
          <a:lstStyle/>
          <a:p>
            <a:pPr marL="228600" indent="-228600">
              <a:lnSpc>
                <a:spcPct val="100000"/>
              </a:lnSpc>
            </a:pPr>
            <a:r>
              <a:rPr lang="en-US" sz="1400" b="1" i="1" dirty="0" smtClean="0"/>
              <a:t>How do I sign up for the MCDMG Course?</a:t>
            </a:r>
          </a:p>
          <a:p>
            <a:pPr marL="228600" indent="-228600">
              <a:lnSpc>
                <a:spcPct val="100000"/>
              </a:lnSpc>
            </a:pPr>
            <a:endParaRPr lang="en-US" sz="1200" dirty="0" smtClean="0"/>
          </a:p>
          <a:p>
            <a:pPr marL="228600" indent="-228600"/>
            <a:r>
              <a:rPr lang="en-US" sz="1200" dirty="0" smtClean="0">
                <a:latin typeface="Georgia" pitchFamily="18" charset="0"/>
                <a:cs typeface="Arial" pitchFamily="34" charset="0"/>
              </a:rPr>
              <a:t>Sign up with your unit training NCO in</a:t>
            </a:r>
          </a:p>
          <a:p>
            <a:pPr marL="228600" indent="-228600"/>
            <a:r>
              <a:rPr lang="en-US" sz="1200" dirty="0" smtClean="0">
                <a:latin typeface="Georgia" pitchFamily="18" charset="0"/>
                <a:cs typeface="Arial" pitchFamily="34" charset="0"/>
              </a:rPr>
              <a:t>ATRRS under the school code of 150,  course code of:   </a:t>
            </a:r>
            <a:r>
              <a:rPr lang="en-US" sz="1200" dirty="0" smtClean="0">
                <a:latin typeface="Georgia" pitchFamily="18" charset="0"/>
              </a:rPr>
              <a:t>9E-SI/ASI5C/920-ASI5C(CT)</a:t>
            </a:r>
          </a:p>
        </p:txBody>
      </p:sp>
      <p:grpSp>
        <p:nvGrpSpPr>
          <p:cNvPr id="53" name="Group 52"/>
          <p:cNvGrpSpPr/>
          <p:nvPr/>
        </p:nvGrpSpPr>
        <p:grpSpPr>
          <a:xfrm>
            <a:off x="127384" y="3627449"/>
            <a:ext cx="3108185" cy="3561126"/>
            <a:chOff x="127384" y="3627449"/>
            <a:chExt cx="3108185" cy="3561126"/>
          </a:xfrm>
        </p:grpSpPr>
        <p:sp>
          <p:nvSpPr>
            <p:cNvPr id="18" name="Rectangle 17"/>
            <p:cNvSpPr/>
            <p:nvPr/>
          </p:nvSpPr>
          <p:spPr>
            <a:xfrm>
              <a:off x="127384" y="3627449"/>
              <a:ext cx="3108185" cy="399736"/>
            </a:xfrm>
            <a:prstGeom prst="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latin typeface="Georgia" pitchFamily="18" charset="0"/>
                  <a:cs typeface="Arial" pitchFamily="34" charset="0"/>
                </a:rPr>
                <a:t>What is a Mission Command DMG?</a:t>
              </a:r>
            </a:p>
          </p:txBody>
        </p:sp>
        <p:sp>
          <p:nvSpPr>
            <p:cNvPr id="21" name="Rectangle 20"/>
            <p:cNvSpPr/>
            <p:nvPr/>
          </p:nvSpPr>
          <p:spPr>
            <a:xfrm>
              <a:off x="144064" y="4026073"/>
              <a:ext cx="3081457" cy="31625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latin typeface="Georgia" pitchFamily="18" charset="0"/>
                  <a:cs typeface="Arial" pitchFamily="34" charset="0"/>
                </a:rPr>
                <a:t>A Mission Command Digital Master Gunner is a Subject Matter Expert that can operate, maintain, integrate, and train others on MCWS and other Mission Command (MC) information systems to generate a COP for the Commander and Battle Staff using a unit’s integrated system-of-systems command post.  A DMG will possess the  ability to integrate, visualize, and troubleshoot the primary Mission Command (MC) systems and will be a  leader capable of training and mentoring unit Digital Master Gunners (DMGs) and MC system operators on the integration of their respective systems within the Command Post. Course produces the ASI of 5C.</a:t>
              </a:r>
            </a:p>
          </p:txBody>
        </p:sp>
      </p:grpSp>
      <p:grpSp>
        <p:nvGrpSpPr>
          <p:cNvPr id="52" name="Group 51"/>
          <p:cNvGrpSpPr/>
          <p:nvPr/>
        </p:nvGrpSpPr>
        <p:grpSpPr>
          <a:xfrm>
            <a:off x="3495790" y="2974032"/>
            <a:ext cx="2985396" cy="1504532"/>
            <a:chOff x="3505840" y="2962387"/>
            <a:chExt cx="2816353" cy="1504532"/>
          </a:xfrm>
        </p:grpSpPr>
        <p:sp>
          <p:nvSpPr>
            <p:cNvPr id="37" name="Rectangle 36"/>
            <p:cNvSpPr/>
            <p:nvPr/>
          </p:nvSpPr>
          <p:spPr>
            <a:xfrm>
              <a:off x="3505841" y="2962387"/>
              <a:ext cx="2816352" cy="3992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Where is the MCDMG Course?</a:t>
              </a:r>
              <a:endParaRPr lang="en-US" sz="1400" dirty="0">
                <a:solidFill>
                  <a:schemeClr val="bg1"/>
                </a:solidFill>
              </a:endParaRPr>
            </a:p>
          </p:txBody>
        </p:sp>
        <p:sp>
          <p:nvSpPr>
            <p:cNvPr id="38" name="Rectangle 37"/>
            <p:cNvSpPr/>
            <p:nvPr/>
          </p:nvSpPr>
          <p:spPr>
            <a:xfrm>
              <a:off x="3505840" y="3361601"/>
              <a:ext cx="2816352" cy="110531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dirty="0" smtClean="0">
                  <a:solidFill>
                    <a:schemeClr val="bg1"/>
                  </a:solidFill>
                </a:rPr>
                <a:t> </a:t>
              </a:r>
              <a:r>
                <a:rPr lang="en-US" sz="1200" dirty="0" smtClean="0">
                  <a:solidFill>
                    <a:schemeClr val="bg1"/>
                  </a:solidFill>
                  <a:latin typeface="Arial" pitchFamily="34" charset="0"/>
                  <a:cs typeface="Arial" pitchFamily="34" charset="0"/>
                </a:rPr>
                <a:t>The MCDMG Course is held at the Mission Command Center of Excellence on Ft. Leavenworth, KS at 809 Harrison Drive, Building 465</a:t>
              </a:r>
              <a:endParaRPr lang="en-US" sz="1200" dirty="0">
                <a:latin typeface="Arial" pitchFamily="34" charset="0"/>
                <a:cs typeface="Arial" pitchFamily="34" charset="0"/>
              </a:endParaRPr>
            </a:p>
          </p:txBody>
        </p:sp>
      </p:grpSp>
      <p:grpSp>
        <p:nvGrpSpPr>
          <p:cNvPr id="42" name="Group 41"/>
          <p:cNvGrpSpPr/>
          <p:nvPr/>
        </p:nvGrpSpPr>
        <p:grpSpPr>
          <a:xfrm>
            <a:off x="6810418" y="269826"/>
            <a:ext cx="3280959" cy="4335738"/>
            <a:chOff x="6563716" y="3105150"/>
            <a:chExt cx="3280959" cy="2762247"/>
          </a:xfrm>
        </p:grpSpPr>
        <p:sp>
          <p:nvSpPr>
            <p:cNvPr id="46" name="Rectangle 45"/>
            <p:cNvSpPr/>
            <p:nvPr/>
          </p:nvSpPr>
          <p:spPr>
            <a:xfrm>
              <a:off x="6563716" y="3105150"/>
              <a:ext cx="3108975" cy="32755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latin typeface="Georgia" pitchFamily="18" charset="0"/>
                </a:rPr>
                <a:t>FY16/17 Course Schedule</a:t>
              </a:r>
            </a:p>
          </p:txBody>
        </p:sp>
        <p:grpSp>
          <p:nvGrpSpPr>
            <p:cNvPr id="47" name="Group 46"/>
            <p:cNvGrpSpPr/>
            <p:nvPr/>
          </p:nvGrpSpPr>
          <p:grpSpPr>
            <a:xfrm>
              <a:off x="6563718" y="3361930"/>
              <a:ext cx="3280957" cy="2505467"/>
              <a:chOff x="7144362" y="4937908"/>
              <a:chExt cx="2972147" cy="2302219"/>
            </a:xfrm>
          </p:grpSpPr>
          <p:sp>
            <p:nvSpPr>
              <p:cNvPr id="48" name="Rectangle 47"/>
              <p:cNvSpPr/>
              <p:nvPr/>
            </p:nvSpPr>
            <p:spPr>
              <a:xfrm>
                <a:off x="7144362" y="4999345"/>
                <a:ext cx="2816352" cy="22407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Georgia" pitchFamily="18" charset="0"/>
                </a:endParaRPr>
              </a:p>
            </p:txBody>
          </p:sp>
          <p:sp>
            <p:nvSpPr>
              <p:cNvPr id="49" name="TextBox 48"/>
              <p:cNvSpPr txBox="1"/>
              <p:nvPr/>
            </p:nvSpPr>
            <p:spPr>
              <a:xfrm>
                <a:off x="7164707" y="4937908"/>
                <a:ext cx="2951802" cy="2169196"/>
              </a:xfrm>
              <a:prstGeom prst="rect">
                <a:avLst/>
              </a:prstGeom>
              <a:noFill/>
            </p:spPr>
            <p:txBody>
              <a:bodyPr wrap="square" rtlCol="0">
                <a:spAutoFit/>
              </a:bodyPr>
              <a:lstStyle/>
              <a:p>
                <a:endParaRPr lang="en-US" sz="400" dirty="0" smtClean="0">
                  <a:solidFill>
                    <a:schemeClr val="bg1"/>
                  </a:solidFill>
                  <a:latin typeface="Georgia" pitchFamily="18" charset="0"/>
                  <a:cs typeface="Arial" pitchFamily="34" charset="0"/>
                </a:endParaRPr>
              </a:p>
              <a:p>
                <a:r>
                  <a:rPr lang="en-US" sz="1600" dirty="0" smtClean="0">
                    <a:solidFill>
                      <a:schemeClr val="bg1"/>
                    </a:solidFill>
                    <a:latin typeface="Georgia" pitchFamily="18" charset="0"/>
                    <a:cs typeface="Arial" pitchFamily="34" charset="0"/>
                  </a:rPr>
                  <a:t>Class 009-16:  11 Jul - 29 Jul </a:t>
                </a:r>
              </a:p>
              <a:p>
                <a:r>
                  <a:rPr lang="en-US" sz="1600" dirty="0" smtClean="0">
                    <a:solidFill>
                      <a:schemeClr val="bg1"/>
                    </a:solidFill>
                    <a:latin typeface="Georgia" pitchFamily="18" charset="0"/>
                    <a:cs typeface="Arial" pitchFamily="34" charset="0"/>
                  </a:rPr>
                  <a:t>Class 010-16:  08 Aug - 26 Aug </a:t>
                </a:r>
              </a:p>
              <a:p>
                <a:r>
                  <a:rPr lang="en-US" sz="1600" dirty="0" smtClean="0">
                    <a:solidFill>
                      <a:schemeClr val="bg1"/>
                    </a:solidFill>
                    <a:latin typeface="Georgia" pitchFamily="18" charset="0"/>
                    <a:cs typeface="Arial" pitchFamily="34" charset="0"/>
                  </a:rPr>
                  <a:t>Class 011-16:  07 Sep - 27 Sep</a:t>
                </a: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001-17:   03 Oct - 21 Oct </a:t>
                </a:r>
                <a:endParaRPr lang="en-US" sz="1600" dirty="0">
                  <a:solidFill>
                    <a:schemeClr val="bg1"/>
                  </a:solidFill>
                  <a:latin typeface="Georgia" pitchFamily="18" charset="0"/>
                  <a:cs typeface="Arial" pitchFamily="34" charset="0"/>
                </a:endParaRP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002-17:  31 Oct - </a:t>
                </a:r>
                <a:r>
                  <a:rPr lang="en-US" sz="1600" dirty="0">
                    <a:solidFill>
                      <a:schemeClr val="bg1"/>
                    </a:solidFill>
                    <a:latin typeface="Georgia" pitchFamily="18" charset="0"/>
                    <a:cs typeface="Arial" pitchFamily="34" charset="0"/>
                  </a:rPr>
                  <a:t>18 </a:t>
                </a:r>
                <a:r>
                  <a:rPr lang="en-US" sz="1600" dirty="0" smtClean="0">
                    <a:solidFill>
                      <a:schemeClr val="bg1"/>
                    </a:solidFill>
                    <a:latin typeface="Georgia" pitchFamily="18" charset="0"/>
                    <a:cs typeface="Arial" pitchFamily="34" charset="0"/>
                  </a:rPr>
                  <a:t>Nov </a:t>
                </a:r>
                <a:endParaRPr lang="en-US" sz="1600" dirty="0">
                  <a:solidFill>
                    <a:schemeClr val="bg1"/>
                  </a:solidFill>
                  <a:latin typeface="Georgia" pitchFamily="18" charset="0"/>
                  <a:cs typeface="Arial" pitchFamily="34" charset="0"/>
                </a:endParaRP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003-17:  28 Nov - 16 Dec  </a:t>
                </a:r>
                <a:endParaRPr lang="en-US" sz="1600" dirty="0">
                  <a:solidFill>
                    <a:schemeClr val="bg1"/>
                  </a:solidFill>
                  <a:latin typeface="Georgia" pitchFamily="18" charset="0"/>
                  <a:cs typeface="Arial" pitchFamily="34" charset="0"/>
                </a:endParaRP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004-17:  09 Jan </a:t>
                </a:r>
                <a:r>
                  <a:rPr lang="en-US" sz="1600" dirty="0">
                    <a:solidFill>
                      <a:schemeClr val="bg1"/>
                    </a:solidFill>
                    <a:latin typeface="Georgia" pitchFamily="18" charset="0"/>
                    <a:cs typeface="Arial" pitchFamily="34" charset="0"/>
                  </a:rPr>
                  <a:t>- </a:t>
                </a:r>
                <a:r>
                  <a:rPr lang="en-US" sz="1600" dirty="0" smtClean="0">
                    <a:solidFill>
                      <a:schemeClr val="bg1"/>
                    </a:solidFill>
                    <a:latin typeface="Georgia" pitchFamily="18" charset="0"/>
                    <a:cs typeface="Arial" pitchFamily="34" charset="0"/>
                  </a:rPr>
                  <a:t>27 Jan  </a:t>
                </a:r>
                <a:endParaRPr lang="en-US" sz="1600" dirty="0">
                  <a:solidFill>
                    <a:schemeClr val="bg1"/>
                  </a:solidFill>
                  <a:latin typeface="Georgia" pitchFamily="18" charset="0"/>
                  <a:cs typeface="Arial" pitchFamily="34" charset="0"/>
                </a:endParaRP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005-17:  06 Feb </a:t>
                </a:r>
                <a:r>
                  <a:rPr lang="en-US" sz="1600" dirty="0">
                    <a:solidFill>
                      <a:schemeClr val="bg1"/>
                    </a:solidFill>
                    <a:latin typeface="Georgia" pitchFamily="18" charset="0"/>
                    <a:cs typeface="Arial" pitchFamily="34" charset="0"/>
                  </a:rPr>
                  <a:t>- </a:t>
                </a:r>
                <a:r>
                  <a:rPr lang="en-US" sz="1600" dirty="0" smtClean="0">
                    <a:solidFill>
                      <a:schemeClr val="bg1"/>
                    </a:solidFill>
                    <a:latin typeface="Georgia" pitchFamily="18" charset="0"/>
                    <a:cs typeface="Arial" pitchFamily="34" charset="0"/>
                  </a:rPr>
                  <a:t>24 Feb  </a:t>
                </a:r>
                <a:endParaRPr lang="en-US" sz="1600" dirty="0">
                  <a:solidFill>
                    <a:schemeClr val="bg1"/>
                  </a:solidFill>
                  <a:latin typeface="Georgia" pitchFamily="18" charset="0"/>
                  <a:cs typeface="Arial" pitchFamily="34" charset="0"/>
                </a:endParaRP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006-17:  06 Mar </a:t>
                </a:r>
                <a:r>
                  <a:rPr lang="en-US" sz="1600" dirty="0">
                    <a:solidFill>
                      <a:schemeClr val="bg1"/>
                    </a:solidFill>
                    <a:latin typeface="Georgia" pitchFamily="18" charset="0"/>
                    <a:cs typeface="Arial" pitchFamily="34" charset="0"/>
                  </a:rPr>
                  <a:t>- </a:t>
                </a:r>
                <a:r>
                  <a:rPr lang="en-US" sz="1600" dirty="0" smtClean="0">
                    <a:solidFill>
                      <a:schemeClr val="bg1"/>
                    </a:solidFill>
                    <a:latin typeface="Georgia" pitchFamily="18" charset="0"/>
                    <a:cs typeface="Arial" pitchFamily="34" charset="0"/>
                  </a:rPr>
                  <a:t>24 Mar</a:t>
                </a:r>
              </a:p>
              <a:p>
                <a:r>
                  <a:rPr lang="en-US" sz="1600" dirty="0" smtClean="0">
                    <a:solidFill>
                      <a:schemeClr val="bg1"/>
                    </a:solidFill>
                    <a:latin typeface="Georgia" pitchFamily="18" charset="0"/>
                    <a:cs typeface="Arial" pitchFamily="34" charset="0"/>
                  </a:rPr>
                  <a:t>Class </a:t>
                </a:r>
                <a:r>
                  <a:rPr lang="en-US" sz="1600" dirty="0">
                    <a:solidFill>
                      <a:schemeClr val="bg1"/>
                    </a:solidFill>
                    <a:latin typeface="Georgia" pitchFamily="18" charset="0"/>
                    <a:cs typeface="Arial" pitchFamily="34" charset="0"/>
                  </a:rPr>
                  <a:t>007-17:  </a:t>
                </a:r>
                <a:r>
                  <a:rPr lang="en-US" sz="1600" dirty="0" smtClean="0">
                    <a:solidFill>
                      <a:schemeClr val="bg1"/>
                    </a:solidFill>
                    <a:latin typeface="Georgia" pitchFamily="18" charset="0"/>
                    <a:cs typeface="Arial" pitchFamily="34" charset="0"/>
                  </a:rPr>
                  <a:t>03 Apr </a:t>
                </a:r>
                <a:r>
                  <a:rPr lang="en-US" sz="1600" dirty="0">
                    <a:solidFill>
                      <a:schemeClr val="bg1"/>
                    </a:solidFill>
                    <a:latin typeface="Georgia" pitchFamily="18" charset="0"/>
                    <a:cs typeface="Arial" pitchFamily="34" charset="0"/>
                  </a:rPr>
                  <a:t>- </a:t>
                </a:r>
                <a:r>
                  <a:rPr lang="en-US" sz="1600" dirty="0" smtClean="0">
                    <a:solidFill>
                      <a:schemeClr val="bg1"/>
                    </a:solidFill>
                    <a:latin typeface="Georgia" pitchFamily="18" charset="0"/>
                    <a:cs typeface="Arial" pitchFamily="34" charset="0"/>
                  </a:rPr>
                  <a:t>21 Apr </a:t>
                </a:r>
                <a:endParaRPr lang="en-US" sz="1600" dirty="0">
                  <a:solidFill>
                    <a:schemeClr val="bg1"/>
                  </a:solidFill>
                  <a:latin typeface="Georgia" pitchFamily="18" charset="0"/>
                  <a:cs typeface="Arial" pitchFamily="34" charset="0"/>
                </a:endParaRP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008-17:  01 </a:t>
                </a:r>
                <a:r>
                  <a:rPr lang="en-US" sz="1600" dirty="0">
                    <a:solidFill>
                      <a:schemeClr val="bg1"/>
                    </a:solidFill>
                    <a:latin typeface="Georgia" pitchFamily="18" charset="0"/>
                    <a:cs typeface="Arial" pitchFamily="34" charset="0"/>
                  </a:rPr>
                  <a:t>May - </a:t>
                </a:r>
                <a:r>
                  <a:rPr lang="en-US" sz="1600" dirty="0" smtClean="0">
                    <a:solidFill>
                      <a:schemeClr val="bg1"/>
                    </a:solidFill>
                    <a:latin typeface="Georgia" pitchFamily="18" charset="0"/>
                    <a:cs typeface="Arial" pitchFamily="34" charset="0"/>
                  </a:rPr>
                  <a:t>19 </a:t>
                </a:r>
                <a:r>
                  <a:rPr lang="en-US" sz="1600" dirty="0">
                    <a:solidFill>
                      <a:schemeClr val="bg1"/>
                    </a:solidFill>
                    <a:latin typeface="Georgia" pitchFamily="18" charset="0"/>
                    <a:cs typeface="Arial" pitchFamily="34" charset="0"/>
                  </a:rPr>
                  <a:t>May </a:t>
                </a: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009-17:  05 </a:t>
                </a:r>
                <a:r>
                  <a:rPr lang="en-US" sz="1600" dirty="0">
                    <a:solidFill>
                      <a:schemeClr val="bg1"/>
                    </a:solidFill>
                    <a:latin typeface="Georgia" pitchFamily="18" charset="0"/>
                    <a:cs typeface="Arial" pitchFamily="34" charset="0"/>
                  </a:rPr>
                  <a:t>Jun - </a:t>
                </a:r>
                <a:r>
                  <a:rPr lang="en-US" sz="1600" dirty="0" smtClean="0">
                    <a:solidFill>
                      <a:schemeClr val="bg1"/>
                    </a:solidFill>
                    <a:latin typeface="Georgia" pitchFamily="18" charset="0"/>
                    <a:cs typeface="Arial" pitchFamily="34" charset="0"/>
                  </a:rPr>
                  <a:t>23 </a:t>
                </a:r>
                <a:r>
                  <a:rPr lang="en-US" sz="1600" dirty="0">
                    <a:solidFill>
                      <a:schemeClr val="bg1"/>
                    </a:solidFill>
                    <a:latin typeface="Georgia" pitchFamily="18" charset="0"/>
                    <a:cs typeface="Arial" pitchFamily="34" charset="0"/>
                  </a:rPr>
                  <a:t>Jun  </a:t>
                </a: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010-17:  10 </a:t>
                </a:r>
                <a:r>
                  <a:rPr lang="en-US" sz="1600" dirty="0">
                    <a:solidFill>
                      <a:schemeClr val="bg1"/>
                    </a:solidFill>
                    <a:latin typeface="Georgia" pitchFamily="18" charset="0"/>
                    <a:cs typeface="Arial" pitchFamily="34" charset="0"/>
                  </a:rPr>
                  <a:t>Jul - </a:t>
                </a:r>
                <a:r>
                  <a:rPr lang="en-US" sz="1600" dirty="0" smtClean="0">
                    <a:solidFill>
                      <a:schemeClr val="bg1"/>
                    </a:solidFill>
                    <a:latin typeface="Georgia" pitchFamily="18" charset="0"/>
                    <a:cs typeface="Arial" pitchFamily="34" charset="0"/>
                  </a:rPr>
                  <a:t>28 </a:t>
                </a:r>
                <a:r>
                  <a:rPr lang="en-US" sz="1600" dirty="0">
                    <a:solidFill>
                      <a:schemeClr val="bg1"/>
                    </a:solidFill>
                    <a:latin typeface="Georgia" pitchFamily="18" charset="0"/>
                    <a:cs typeface="Arial" pitchFamily="34" charset="0"/>
                  </a:rPr>
                  <a:t>Jul </a:t>
                </a: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011-17:  07 </a:t>
                </a:r>
                <a:r>
                  <a:rPr lang="en-US" sz="1600" dirty="0">
                    <a:solidFill>
                      <a:schemeClr val="bg1"/>
                    </a:solidFill>
                    <a:latin typeface="Georgia" pitchFamily="18" charset="0"/>
                    <a:cs typeface="Arial" pitchFamily="34" charset="0"/>
                  </a:rPr>
                  <a:t>Aug - </a:t>
                </a:r>
                <a:r>
                  <a:rPr lang="en-US" sz="1600" dirty="0" smtClean="0">
                    <a:solidFill>
                      <a:schemeClr val="bg1"/>
                    </a:solidFill>
                    <a:latin typeface="Georgia" pitchFamily="18" charset="0"/>
                    <a:cs typeface="Arial" pitchFamily="34" charset="0"/>
                  </a:rPr>
                  <a:t>25 </a:t>
                </a:r>
                <a:r>
                  <a:rPr lang="en-US" sz="1600" dirty="0">
                    <a:solidFill>
                      <a:schemeClr val="bg1"/>
                    </a:solidFill>
                    <a:latin typeface="Georgia" pitchFamily="18" charset="0"/>
                    <a:cs typeface="Arial" pitchFamily="34" charset="0"/>
                  </a:rPr>
                  <a:t>Aug </a:t>
                </a:r>
              </a:p>
              <a:p>
                <a:r>
                  <a:rPr lang="en-US" sz="1600" dirty="0">
                    <a:solidFill>
                      <a:schemeClr val="bg1"/>
                    </a:solidFill>
                    <a:latin typeface="Georgia" pitchFamily="18" charset="0"/>
                    <a:cs typeface="Arial" pitchFamily="34" charset="0"/>
                  </a:rPr>
                  <a:t>Class </a:t>
                </a:r>
                <a:r>
                  <a:rPr lang="en-US" sz="1600" dirty="0" smtClean="0">
                    <a:solidFill>
                      <a:schemeClr val="bg1"/>
                    </a:solidFill>
                    <a:latin typeface="Georgia" pitchFamily="18" charset="0"/>
                    <a:cs typeface="Arial" pitchFamily="34" charset="0"/>
                  </a:rPr>
                  <a:t>012-17:  06 </a:t>
                </a:r>
                <a:r>
                  <a:rPr lang="en-US" sz="1600" dirty="0">
                    <a:solidFill>
                      <a:schemeClr val="bg1"/>
                    </a:solidFill>
                    <a:latin typeface="Georgia" pitchFamily="18" charset="0"/>
                    <a:cs typeface="Arial" pitchFamily="34" charset="0"/>
                  </a:rPr>
                  <a:t>Sep - </a:t>
                </a:r>
                <a:r>
                  <a:rPr lang="en-US" sz="1600" dirty="0" smtClean="0">
                    <a:solidFill>
                      <a:schemeClr val="bg1"/>
                    </a:solidFill>
                    <a:latin typeface="Georgia" pitchFamily="18" charset="0"/>
                    <a:cs typeface="Arial" pitchFamily="34" charset="0"/>
                  </a:rPr>
                  <a:t>26 Sep</a:t>
                </a:r>
                <a:endParaRPr lang="en-US" sz="1600" dirty="0">
                  <a:solidFill>
                    <a:schemeClr val="bg1"/>
                  </a:solidFill>
                  <a:latin typeface="Georgia" pitchFamily="18" charset="0"/>
                  <a:cs typeface="Arial" pitchFamily="34" charset="0"/>
                </a:endParaRPr>
              </a:p>
            </p:txBody>
          </p:sp>
        </p:grpSp>
      </p:grpSp>
      <p:sp>
        <p:nvSpPr>
          <p:cNvPr id="35" name="TextBox 34"/>
          <p:cNvSpPr txBox="1"/>
          <p:nvPr/>
        </p:nvSpPr>
        <p:spPr>
          <a:xfrm>
            <a:off x="3410579" y="142826"/>
            <a:ext cx="3034603" cy="2739211"/>
          </a:xfrm>
          <a:prstGeom prst="rect">
            <a:avLst/>
          </a:prstGeom>
          <a:noFill/>
        </p:spPr>
        <p:txBody>
          <a:bodyPr wrap="square" rtlCol="0">
            <a:spAutoFit/>
          </a:bodyPr>
          <a:lstStyle/>
          <a:p>
            <a:r>
              <a:rPr lang="en-US" sz="1400" b="1" i="1" dirty="0" smtClean="0">
                <a:latin typeface="Georgia" pitchFamily="18" charset="0"/>
                <a:cs typeface="Arial" pitchFamily="34" charset="0"/>
              </a:rPr>
              <a:t>The three week MCDMG course covers:</a:t>
            </a:r>
          </a:p>
          <a:p>
            <a:endParaRPr lang="en-US" sz="1200" i="1" dirty="0" smtClean="0">
              <a:latin typeface="Georgia" pitchFamily="18" charset="0"/>
              <a:cs typeface="Arial" pitchFamily="34" charset="0"/>
            </a:endParaRPr>
          </a:p>
          <a:p>
            <a:pPr lvl="0" fontAlgn="base">
              <a:spcBef>
                <a:spcPct val="0"/>
              </a:spcBef>
              <a:spcAft>
                <a:spcPct val="0"/>
              </a:spcAft>
              <a:buFont typeface="Arial" pitchFamily="34" charset="0"/>
              <a:buChar char="•"/>
            </a:pPr>
            <a:r>
              <a:rPr lang="en-US" sz="1200" dirty="0" smtClean="0">
                <a:latin typeface="Georgia" pitchFamily="18" charset="0"/>
                <a:cs typeface="Arial" pitchFamily="34" charset="0"/>
              </a:rPr>
              <a:t> MCWS (CPOF) Configuration</a:t>
            </a:r>
          </a:p>
          <a:p>
            <a:pPr lvl="0" fontAlgn="base">
              <a:spcBef>
                <a:spcPct val="0"/>
              </a:spcBef>
              <a:spcAft>
                <a:spcPct val="0"/>
              </a:spcAft>
              <a:buFont typeface="Arial" pitchFamily="34" charset="0"/>
              <a:buChar char="•"/>
            </a:pPr>
            <a:r>
              <a:rPr lang="en-US" sz="1200" smtClean="0">
                <a:latin typeface="Georgia" pitchFamily="18" charset="0"/>
                <a:cs typeface="Arial" pitchFamily="34" charset="0"/>
              </a:rPr>
              <a:t> MCWS </a:t>
            </a:r>
            <a:r>
              <a:rPr lang="en-US" sz="1200" dirty="0" smtClean="0">
                <a:latin typeface="Georgia" pitchFamily="18" charset="0"/>
                <a:cs typeface="Arial" pitchFamily="34" charset="0"/>
              </a:rPr>
              <a:t>Architecture</a:t>
            </a:r>
          </a:p>
          <a:p>
            <a:pPr lvl="0" fontAlgn="base">
              <a:spcBef>
                <a:spcPct val="0"/>
              </a:spcBef>
              <a:spcAft>
                <a:spcPct val="0"/>
              </a:spcAft>
              <a:buFont typeface="Arial" pitchFamily="34" charset="0"/>
              <a:buChar char="•"/>
            </a:pPr>
            <a:r>
              <a:rPr lang="en-US" sz="1200" dirty="0" smtClean="0">
                <a:latin typeface="Georgia" pitchFamily="18" charset="0"/>
                <a:cs typeface="Arial" pitchFamily="34" charset="0"/>
              </a:rPr>
              <a:t> Develop the Common Operational   Picture using MCWS (CPOF)</a:t>
            </a:r>
          </a:p>
          <a:p>
            <a:pPr lvl="0" fontAlgn="base">
              <a:spcBef>
                <a:spcPct val="0"/>
              </a:spcBef>
              <a:spcAft>
                <a:spcPct val="0"/>
              </a:spcAft>
              <a:buFont typeface="Arial" charset="0"/>
              <a:buChar char="•"/>
            </a:pPr>
            <a:r>
              <a:rPr lang="en-US" sz="1200" dirty="0" smtClean="0">
                <a:latin typeface="Georgia" pitchFamily="18" charset="0"/>
                <a:cs typeface="Arial" pitchFamily="34" charset="0"/>
              </a:rPr>
              <a:t> Role of the key CP personnel</a:t>
            </a:r>
          </a:p>
          <a:p>
            <a:pPr lvl="0" fontAlgn="base">
              <a:spcBef>
                <a:spcPct val="0"/>
              </a:spcBef>
              <a:spcAft>
                <a:spcPct val="0"/>
              </a:spcAft>
              <a:buFont typeface="Arial" charset="0"/>
              <a:buChar char="•"/>
            </a:pPr>
            <a:r>
              <a:rPr lang="en-US" sz="1200" dirty="0" smtClean="0">
                <a:latin typeface="Georgia" pitchFamily="18" charset="0"/>
                <a:cs typeface="Arial" pitchFamily="34" charset="0"/>
              </a:rPr>
              <a:t> </a:t>
            </a:r>
            <a:r>
              <a:rPr lang="en-US" sz="1200" dirty="0" err="1" smtClean="0">
                <a:latin typeface="Georgia" pitchFamily="18" charset="0"/>
                <a:cs typeface="Arial" pitchFamily="34" charset="0"/>
              </a:rPr>
              <a:t>WfF</a:t>
            </a:r>
            <a:r>
              <a:rPr lang="en-US" sz="1200" dirty="0" smtClean="0">
                <a:latin typeface="Georgia" pitchFamily="18" charset="0"/>
                <a:cs typeface="Arial" pitchFamily="34" charset="0"/>
              </a:rPr>
              <a:t> MC System(s) Integration</a:t>
            </a:r>
          </a:p>
          <a:p>
            <a:pPr lvl="0" fontAlgn="base">
              <a:spcBef>
                <a:spcPct val="0"/>
              </a:spcBef>
              <a:spcAft>
                <a:spcPct val="0"/>
              </a:spcAft>
              <a:buFont typeface="Arial" charset="0"/>
              <a:buChar char="•"/>
            </a:pPr>
            <a:r>
              <a:rPr lang="en-US" sz="1200" dirty="0" smtClean="0">
                <a:latin typeface="Georgia" pitchFamily="18" charset="0"/>
                <a:cs typeface="Arial" pitchFamily="34" charset="0"/>
              </a:rPr>
              <a:t> DCGS-A Overview</a:t>
            </a:r>
          </a:p>
          <a:p>
            <a:pPr lvl="0" fontAlgn="base">
              <a:spcBef>
                <a:spcPct val="0"/>
              </a:spcBef>
              <a:spcAft>
                <a:spcPct val="0"/>
              </a:spcAft>
              <a:buFont typeface="Arial" charset="0"/>
              <a:buChar char="•"/>
            </a:pPr>
            <a:r>
              <a:rPr lang="en-US" sz="1200" dirty="0" smtClean="0">
                <a:latin typeface="Georgia" pitchFamily="18" charset="0"/>
                <a:cs typeface="Arial" pitchFamily="34" charset="0"/>
              </a:rPr>
              <a:t> BCCS / DDS Overview</a:t>
            </a:r>
          </a:p>
          <a:p>
            <a:pPr lvl="0" fontAlgn="base">
              <a:spcBef>
                <a:spcPct val="0"/>
              </a:spcBef>
              <a:spcAft>
                <a:spcPct val="0"/>
              </a:spcAft>
              <a:buFont typeface="Arial" charset="0"/>
              <a:buChar char="•"/>
            </a:pPr>
            <a:r>
              <a:rPr lang="en-US" sz="1200" dirty="0" smtClean="0">
                <a:latin typeface="Georgia" pitchFamily="18" charset="0"/>
                <a:cs typeface="Arial" pitchFamily="34" charset="0"/>
              </a:rPr>
              <a:t> LDIF / Data products</a:t>
            </a:r>
          </a:p>
          <a:p>
            <a:pPr lvl="0" fontAlgn="base">
              <a:spcBef>
                <a:spcPct val="0"/>
              </a:spcBef>
              <a:spcAft>
                <a:spcPct val="0"/>
              </a:spcAft>
              <a:buFont typeface="Arial" charset="0"/>
              <a:buChar char="•"/>
            </a:pPr>
            <a:r>
              <a:rPr lang="en-US" sz="1200" dirty="0" smtClean="0">
                <a:latin typeface="Georgia" pitchFamily="18" charset="0"/>
                <a:cs typeface="Arial" pitchFamily="34" charset="0"/>
              </a:rPr>
              <a:t> Systems troubleshooting</a:t>
            </a:r>
          </a:p>
          <a:p>
            <a:pPr lvl="0" fontAlgn="base">
              <a:spcBef>
                <a:spcPct val="0"/>
              </a:spcBef>
              <a:spcAft>
                <a:spcPct val="0"/>
              </a:spcAft>
              <a:buFont typeface="Arial" charset="0"/>
              <a:buChar char="•"/>
            </a:pPr>
            <a:r>
              <a:rPr lang="en-US" sz="1200" dirty="0" smtClean="0">
                <a:latin typeface="Georgia" pitchFamily="18" charset="0"/>
                <a:cs typeface="Arial" pitchFamily="34" charset="0"/>
              </a:rPr>
              <a:t> Tactical Web Portal</a:t>
            </a:r>
          </a:p>
        </p:txBody>
      </p:sp>
      <p:sp>
        <p:nvSpPr>
          <p:cNvPr id="45" name="TextBox 44"/>
          <p:cNvSpPr txBox="1"/>
          <p:nvPr/>
        </p:nvSpPr>
        <p:spPr>
          <a:xfrm>
            <a:off x="6832879" y="4810802"/>
            <a:ext cx="3054699" cy="2600712"/>
          </a:xfrm>
          <a:prstGeom prst="rect">
            <a:avLst/>
          </a:prstGeom>
          <a:noFill/>
        </p:spPr>
        <p:txBody>
          <a:bodyPr wrap="square" rtlCol="0">
            <a:spAutoFit/>
          </a:bodyPr>
          <a:lstStyle/>
          <a:p>
            <a:r>
              <a:rPr lang="en-US" sz="1400" b="1" i="1" dirty="0" smtClean="0">
                <a:latin typeface="Georgia" pitchFamily="18" charset="0"/>
              </a:rPr>
              <a:t>POC Information:</a:t>
            </a:r>
          </a:p>
          <a:p>
            <a:endParaRPr lang="en-US" sz="100" dirty="0" smtClean="0">
              <a:latin typeface="Georgia" pitchFamily="18" charset="0"/>
            </a:endParaRPr>
          </a:p>
          <a:p>
            <a:r>
              <a:rPr lang="en-US" sz="1200" dirty="0" smtClean="0">
                <a:latin typeface="Georgia" pitchFamily="18" charset="0"/>
                <a:cs typeface="Arial" pitchFamily="34" charset="0"/>
              </a:rPr>
              <a:t>CPT </a:t>
            </a:r>
            <a:r>
              <a:rPr lang="en-US" sz="1200" smtClean="0">
                <a:latin typeface="Georgia" pitchFamily="18" charset="0"/>
                <a:cs typeface="Arial" pitchFamily="34" charset="0"/>
              </a:rPr>
              <a:t>Steve Krippel, </a:t>
            </a:r>
            <a:r>
              <a:rPr lang="en-US" sz="1200" dirty="0" smtClean="0">
                <a:latin typeface="Georgia" pitchFamily="18" charset="0"/>
                <a:cs typeface="Arial" pitchFamily="34" charset="0"/>
              </a:rPr>
              <a:t>Course Manager</a:t>
            </a:r>
          </a:p>
          <a:p>
            <a:r>
              <a:rPr lang="en-US" sz="1200" dirty="0" smtClean="0">
                <a:latin typeface="Georgia" pitchFamily="18" charset="0"/>
                <a:cs typeface="Arial" pitchFamily="34" charset="0"/>
              </a:rPr>
              <a:t>(913) 684-6895      DSN:  552-6895</a:t>
            </a:r>
          </a:p>
          <a:p>
            <a:endParaRPr lang="en-US" sz="1200" dirty="0" smtClean="0">
              <a:latin typeface="Georgia" pitchFamily="18" charset="0"/>
              <a:cs typeface="Arial" pitchFamily="34" charset="0"/>
            </a:endParaRPr>
          </a:p>
          <a:p>
            <a:r>
              <a:rPr lang="en-US" sz="1200" dirty="0" smtClean="0">
                <a:latin typeface="Georgia" pitchFamily="18" charset="0"/>
                <a:cs typeface="Arial" pitchFamily="34" charset="0"/>
              </a:rPr>
              <a:t>MAJ Craig Benke, Division Chief</a:t>
            </a:r>
          </a:p>
          <a:p>
            <a:r>
              <a:rPr lang="en-US" sz="1200" dirty="0" smtClean="0">
                <a:latin typeface="Georgia" pitchFamily="18" charset="0"/>
                <a:cs typeface="Arial" pitchFamily="34" charset="0"/>
              </a:rPr>
              <a:t>(913) 684-6811       DSN: 552-6811</a:t>
            </a:r>
          </a:p>
          <a:p>
            <a:endParaRPr lang="en-US" sz="1200" dirty="0" smtClean="0">
              <a:latin typeface="Georgia" pitchFamily="18" charset="0"/>
              <a:cs typeface="Arial" pitchFamily="34" charset="0"/>
            </a:endParaRPr>
          </a:p>
          <a:p>
            <a:r>
              <a:rPr lang="en-US" sz="1200" dirty="0" smtClean="0">
                <a:latin typeface="Georgia" pitchFamily="18" charset="0"/>
                <a:cs typeface="Arial" pitchFamily="34" charset="0"/>
              </a:rPr>
              <a:t>Mr. Christopher Glenn, Training Admin</a:t>
            </a:r>
          </a:p>
          <a:p>
            <a:r>
              <a:rPr lang="en-US" sz="1200" dirty="0" smtClean="0">
                <a:latin typeface="Georgia" pitchFamily="18" charset="0"/>
                <a:cs typeface="Arial" pitchFamily="34" charset="0"/>
              </a:rPr>
              <a:t>(913) 684-6897      DSN:  552-6897</a:t>
            </a:r>
          </a:p>
          <a:p>
            <a:endParaRPr lang="en-US" sz="1200" dirty="0" smtClean="0">
              <a:latin typeface="Georgia" pitchFamily="18" charset="0"/>
              <a:cs typeface="Arial" pitchFamily="34" charset="0"/>
            </a:endParaRPr>
          </a:p>
          <a:p>
            <a:r>
              <a:rPr lang="en-US" sz="1200" dirty="0" smtClean="0">
                <a:latin typeface="Georgia" pitchFamily="18" charset="0"/>
                <a:cs typeface="Arial" pitchFamily="34" charset="0"/>
              </a:rPr>
              <a:t>For more information, email:</a:t>
            </a:r>
          </a:p>
          <a:p>
            <a:r>
              <a:rPr lang="en-US" sz="1200" dirty="0" smtClean="0">
                <a:latin typeface="Georgia" pitchFamily="18" charset="0"/>
                <a:cs typeface="Arial" pitchFamily="34" charset="0"/>
              </a:rPr>
              <a:t>usarmy.leavenworth.mccoe.mbx.mission-command-dmg-course@mail.mil</a:t>
            </a:r>
          </a:p>
        </p:txBody>
      </p:sp>
      <p:sp>
        <p:nvSpPr>
          <p:cNvPr id="50" name="TextBox 49"/>
          <p:cNvSpPr txBox="1"/>
          <p:nvPr/>
        </p:nvSpPr>
        <p:spPr>
          <a:xfrm>
            <a:off x="3397844" y="4570792"/>
            <a:ext cx="3312250" cy="1661993"/>
          </a:xfrm>
          <a:prstGeom prst="rect">
            <a:avLst/>
          </a:prstGeom>
          <a:noFill/>
        </p:spPr>
        <p:txBody>
          <a:bodyPr wrap="square" rtlCol="0">
            <a:spAutoFit/>
          </a:bodyPr>
          <a:lstStyle/>
          <a:p>
            <a:r>
              <a:rPr lang="en-US" sz="1400" b="1" i="1" dirty="0" smtClean="0"/>
              <a:t>Pre-Requisites:</a:t>
            </a:r>
          </a:p>
          <a:p>
            <a:endParaRPr lang="en-US" sz="400" b="1" i="1" dirty="0" smtClean="0"/>
          </a:p>
          <a:p>
            <a:pPr marL="171450" indent="-171450">
              <a:buFont typeface="Arial" panose="020B0604020202020204" pitchFamily="34" charset="0"/>
              <a:buChar char="•"/>
            </a:pPr>
            <a:r>
              <a:rPr lang="en-US" sz="1200" dirty="0" smtClean="0"/>
              <a:t> MOS Immaterial</a:t>
            </a:r>
          </a:p>
          <a:p>
            <a:pPr marL="171450" indent="-171450">
              <a:buFont typeface="Arial" panose="020B0604020202020204" pitchFamily="34" charset="0"/>
              <a:buChar char="•"/>
            </a:pPr>
            <a:r>
              <a:rPr lang="en-US" sz="1200" dirty="0" smtClean="0"/>
              <a:t> Active, Reserve or National Guard</a:t>
            </a:r>
          </a:p>
          <a:p>
            <a:pPr marL="342900" lvl="1" indent="-171450">
              <a:buFont typeface="Courier New" panose="02070309020205020404" pitchFamily="49" charset="0"/>
              <a:buChar char="o"/>
            </a:pPr>
            <a:r>
              <a:rPr lang="en-US" sz="1200" dirty="0" smtClean="0"/>
              <a:t>Officers:  2LT – LTC</a:t>
            </a:r>
          </a:p>
          <a:p>
            <a:pPr marL="342900" lvl="1" indent="-171450">
              <a:buFont typeface="Courier New" panose="02070309020205020404" pitchFamily="49" charset="0"/>
              <a:buChar char="o"/>
            </a:pPr>
            <a:r>
              <a:rPr lang="en-US" sz="1200" dirty="0" smtClean="0"/>
              <a:t>Warrant Officers:  Must complete WOBC</a:t>
            </a:r>
          </a:p>
          <a:p>
            <a:pPr marL="342900" lvl="1" indent="-171450">
              <a:buFont typeface="Courier New" panose="02070309020205020404" pitchFamily="49" charset="0"/>
              <a:buChar char="o"/>
            </a:pPr>
            <a:r>
              <a:rPr lang="en-US" sz="1200" dirty="0" smtClean="0"/>
              <a:t>Enlisted:  SGT – SGM</a:t>
            </a:r>
          </a:p>
          <a:p>
            <a:pPr marL="171450" lvl="1" indent="-171450">
              <a:buFont typeface="Arial" panose="020B0604020202020204" pitchFamily="34" charset="0"/>
              <a:buChar char="•"/>
            </a:pPr>
            <a:r>
              <a:rPr lang="en-US" sz="1200" dirty="0" smtClean="0"/>
              <a:t>Normal Color Vision</a:t>
            </a:r>
          </a:p>
          <a:p>
            <a:pPr marL="171450" lvl="1" indent="-171450">
              <a:buFont typeface="Arial" panose="020B0604020202020204" pitchFamily="34" charset="0"/>
              <a:buChar char="•"/>
            </a:pPr>
            <a:r>
              <a:rPr lang="en-US" sz="1200" dirty="0" smtClean="0"/>
              <a:t>US Citizen</a:t>
            </a:r>
            <a:endParaRPr lang="en-US" sz="1200" dirty="0"/>
          </a:p>
        </p:txBody>
      </p:sp>
      <p:sp>
        <p:nvSpPr>
          <p:cNvPr id="22" name="TextBox 21"/>
          <p:cNvSpPr txBox="1"/>
          <p:nvPr/>
        </p:nvSpPr>
        <p:spPr>
          <a:xfrm>
            <a:off x="201482" y="7331370"/>
            <a:ext cx="2151551" cy="369332"/>
          </a:xfrm>
          <a:prstGeom prst="rect">
            <a:avLst/>
          </a:prstGeom>
          <a:noFill/>
        </p:spPr>
        <p:txBody>
          <a:bodyPr wrap="none" rtlCol="0">
            <a:spAutoFit/>
          </a:bodyPr>
          <a:lstStyle/>
          <a:p>
            <a:r>
              <a:rPr lang="en-US" dirty="0" smtClean="0"/>
              <a:t>As of: 17 June 2016</a:t>
            </a:r>
            <a:endParaRPr lang="en-US" dirty="0"/>
          </a:p>
        </p:txBody>
      </p:sp>
    </p:spTree>
    <p:extLst>
      <p:ext uri="{BB962C8B-B14F-4D97-AF65-F5344CB8AC3E}">
        <p14:creationId xmlns:p14="http://schemas.microsoft.com/office/powerpoint/2010/main" val="97443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65"/>
          </p:nvPr>
        </p:nvSpPr>
        <p:spPr>
          <a:xfrm>
            <a:off x="7062421" y="630012"/>
            <a:ext cx="2612572" cy="598714"/>
          </a:xfrm>
        </p:spPr>
        <p:txBody>
          <a:bodyPr/>
          <a:lstStyle/>
          <a:p>
            <a:pPr algn="ctr"/>
            <a:r>
              <a:rPr lang="en-US" dirty="0" smtClean="0"/>
              <a:t>Functional Training milSuite Page</a:t>
            </a:r>
            <a:endParaRPr lang="en-US" dirty="0"/>
          </a:p>
        </p:txBody>
      </p:sp>
      <p:sp>
        <p:nvSpPr>
          <p:cNvPr id="7" name="Text Placeholder 6"/>
          <p:cNvSpPr>
            <a:spLocks noGrp="1"/>
          </p:cNvSpPr>
          <p:nvPr>
            <p:ph type="body" sz="quarter" idx="62"/>
          </p:nvPr>
        </p:nvSpPr>
        <p:spPr>
          <a:xfrm>
            <a:off x="321024" y="3708994"/>
            <a:ext cx="2682910" cy="3396342"/>
          </a:xfrm>
        </p:spPr>
        <p:txBody>
          <a:bodyPr/>
          <a:lstStyle/>
          <a:p>
            <a:pPr marL="228600" indent="-228600">
              <a:buAutoNum type="arabicPeriod"/>
            </a:pPr>
            <a:r>
              <a:rPr lang="en-US" dirty="0" smtClean="0"/>
              <a:t>Navigate to </a:t>
            </a:r>
            <a:r>
              <a:rPr lang="en-US" dirty="0" smtClean="0">
                <a:hlinkClick r:id="rId2"/>
              </a:rPr>
              <a:t>https://lwn.army.mil</a:t>
            </a:r>
            <a:r>
              <a:rPr lang="en-US" dirty="0" smtClean="0"/>
              <a:t> (requires CAC or AKO login)</a:t>
            </a:r>
          </a:p>
          <a:p>
            <a:pPr marL="228600" indent="-228600">
              <a:buAutoNum type="arabicPeriod"/>
            </a:pPr>
            <a:endParaRPr lang="en-US" dirty="0" smtClean="0"/>
          </a:p>
          <a:p>
            <a:pPr marL="228600" indent="-228600">
              <a:buAutoNum type="arabicPeriod"/>
            </a:pPr>
            <a:r>
              <a:rPr lang="en-US" dirty="0" smtClean="0"/>
              <a:t>Click the “Mission Command Systems” link in the LWN Training Topics window</a:t>
            </a:r>
          </a:p>
          <a:p>
            <a:pPr marL="228600" indent="-228600">
              <a:buAutoNum type="arabicPeriod"/>
            </a:pPr>
            <a:endParaRPr lang="en-US" dirty="0" smtClean="0"/>
          </a:p>
          <a:p>
            <a:pPr marL="228600" indent="-228600">
              <a:buAutoNum type="arabicPeriod"/>
            </a:pPr>
            <a:r>
              <a:rPr lang="en-US" dirty="0" smtClean="0"/>
              <a:t>Scroll down the page to find “Command Post of the Future (CPOF)”</a:t>
            </a:r>
          </a:p>
          <a:p>
            <a:pPr marL="228600" indent="-228600">
              <a:buAutoNum type="arabicPeriod"/>
            </a:pPr>
            <a:endParaRPr lang="en-US" dirty="0" smtClean="0"/>
          </a:p>
          <a:p>
            <a:pPr marL="228600" indent="-228600">
              <a:buAutoNum type="arabicPeriod"/>
            </a:pPr>
            <a:r>
              <a:rPr lang="en-US" dirty="0" smtClean="0"/>
              <a:t>Click  “Training Wiki” and take:</a:t>
            </a:r>
          </a:p>
          <a:p>
            <a:pPr marL="228600" indent="-228600"/>
            <a:r>
              <a:rPr lang="en-US" dirty="0" smtClean="0"/>
              <a:t>       EITHER</a:t>
            </a:r>
          </a:p>
          <a:p>
            <a:pPr marL="228600" indent="-228600"/>
            <a:r>
              <a:rPr lang="en-US" dirty="0" smtClean="0"/>
              <a:t>       BC10 Battle Staff Operations Course</a:t>
            </a:r>
          </a:p>
          <a:p>
            <a:pPr marL="228600" indent="-228600"/>
            <a:r>
              <a:rPr lang="en-US" dirty="0" smtClean="0"/>
              <a:t>       OR</a:t>
            </a:r>
          </a:p>
          <a:p>
            <a:pPr marL="228600" indent="-228600"/>
            <a:r>
              <a:rPr lang="en-US" dirty="0" smtClean="0"/>
              <a:t>       MC13 Battle Staff Operations Course</a:t>
            </a:r>
          </a:p>
          <a:p>
            <a:pPr marL="228600" indent="-228600"/>
            <a:r>
              <a:rPr lang="en-US" dirty="0" smtClean="0"/>
              <a:t>       depending on which is fielded at your unit.</a:t>
            </a:r>
          </a:p>
        </p:txBody>
      </p:sp>
      <p:sp>
        <p:nvSpPr>
          <p:cNvPr id="10" name="Text Placeholder 9"/>
          <p:cNvSpPr>
            <a:spLocks noGrp="1"/>
          </p:cNvSpPr>
          <p:nvPr>
            <p:ph type="body" sz="quarter" idx="58"/>
          </p:nvPr>
        </p:nvSpPr>
        <p:spPr>
          <a:xfrm>
            <a:off x="403237" y="763675"/>
            <a:ext cx="2445174" cy="387419"/>
          </a:xfrm>
        </p:spPr>
        <p:txBody>
          <a:bodyPr/>
          <a:lstStyle/>
          <a:p>
            <a:pPr algn="ctr"/>
            <a:r>
              <a:rPr lang="en-US" dirty="0" smtClean="0"/>
              <a:t>Course Prerequisites</a:t>
            </a:r>
            <a:endParaRPr lang="en-US" dirty="0"/>
          </a:p>
        </p:txBody>
      </p:sp>
      <p:sp>
        <p:nvSpPr>
          <p:cNvPr id="14" name="Rectangle 13"/>
          <p:cNvSpPr/>
          <p:nvPr/>
        </p:nvSpPr>
        <p:spPr>
          <a:xfrm>
            <a:off x="3577212" y="633569"/>
            <a:ext cx="2813539" cy="7856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bg1"/>
                </a:solidFill>
                <a:latin typeface="+mj-lt"/>
              </a:rPr>
              <a:t>MCDMG Website</a:t>
            </a:r>
            <a:endParaRPr lang="en-US" sz="1600" b="1" dirty="0">
              <a:solidFill>
                <a:schemeClr val="bg1"/>
              </a:solidFill>
              <a:latin typeface="+mj-lt"/>
            </a:endParaRPr>
          </a:p>
        </p:txBody>
      </p:sp>
      <p:grpSp>
        <p:nvGrpSpPr>
          <p:cNvPr id="19" name="Group 43"/>
          <p:cNvGrpSpPr/>
          <p:nvPr/>
        </p:nvGrpSpPr>
        <p:grpSpPr>
          <a:xfrm>
            <a:off x="231112" y="1437736"/>
            <a:ext cx="2823587" cy="2123658"/>
            <a:chOff x="6989618" y="5178465"/>
            <a:chExt cx="2816352" cy="2451684"/>
          </a:xfrm>
        </p:grpSpPr>
        <p:sp>
          <p:nvSpPr>
            <p:cNvPr id="20" name="Rectangle 19"/>
            <p:cNvSpPr/>
            <p:nvPr/>
          </p:nvSpPr>
          <p:spPr>
            <a:xfrm>
              <a:off x="6989618" y="5184952"/>
              <a:ext cx="2816352" cy="22407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21" name="TextBox 20"/>
            <p:cNvSpPr txBox="1"/>
            <p:nvPr/>
          </p:nvSpPr>
          <p:spPr>
            <a:xfrm>
              <a:off x="7030256" y="5178465"/>
              <a:ext cx="2677874" cy="2451684"/>
            </a:xfrm>
            <a:prstGeom prst="rect">
              <a:avLst/>
            </a:prstGeom>
            <a:noFill/>
          </p:spPr>
          <p:txBody>
            <a:bodyPr wrap="square" rtlCol="0">
              <a:spAutoFit/>
            </a:bodyPr>
            <a:lstStyle/>
            <a:p>
              <a:r>
                <a:rPr lang="en-US" sz="1200" dirty="0" smtClean="0">
                  <a:solidFill>
                    <a:schemeClr val="bg1"/>
                  </a:solidFill>
                </a:rPr>
                <a:t>Before course attendance or</a:t>
              </a:r>
            </a:p>
            <a:p>
              <a:r>
                <a:rPr lang="en-US" sz="1200" dirty="0" smtClean="0">
                  <a:solidFill>
                    <a:schemeClr val="bg1"/>
                  </a:solidFill>
                </a:rPr>
                <a:t>as refresher training, soldiers should take one of the following courses:</a:t>
              </a:r>
            </a:p>
            <a:p>
              <a:endParaRPr lang="en-US" sz="1200" dirty="0" smtClean="0">
                <a:solidFill>
                  <a:schemeClr val="bg1"/>
                </a:solidFill>
              </a:endParaRPr>
            </a:p>
            <a:p>
              <a:pPr>
                <a:buFont typeface="Arial" pitchFamily="34" charset="0"/>
                <a:buChar char="•"/>
              </a:pPr>
              <a:r>
                <a:rPr lang="en-US" sz="1200" dirty="0" smtClean="0">
                  <a:solidFill>
                    <a:schemeClr val="bg1"/>
                  </a:solidFill>
                </a:rPr>
                <a:t>  On line training (see link below):   CPOF BC10 (or MC13) Battle Staff Operations Course</a:t>
              </a:r>
            </a:p>
            <a:p>
              <a:pPr>
                <a:buFont typeface="Arial" pitchFamily="34" charset="0"/>
                <a:buChar char="•"/>
              </a:pPr>
              <a:endParaRPr lang="en-US" sz="1200" dirty="0" smtClean="0">
                <a:solidFill>
                  <a:schemeClr val="bg1"/>
                </a:solidFill>
              </a:endParaRPr>
            </a:p>
            <a:p>
              <a:pPr>
                <a:buFont typeface="Arial" pitchFamily="34" charset="0"/>
                <a:buChar char="•"/>
              </a:pPr>
              <a:r>
                <a:rPr lang="en-US" sz="1200" dirty="0" smtClean="0">
                  <a:solidFill>
                    <a:schemeClr val="bg1"/>
                  </a:solidFill>
                </a:rPr>
                <a:t>  40 hour CPOF/MCWS training at your local MTC</a:t>
              </a:r>
            </a:p>
            <a:p>
              <a:pPr>
                <a:buFont typeface="Arial" pitchFamily="34" charset="0"/>
                <a:buChar char="•"/>
              </a:pPr>
              <a:endParaRPr lang="en-US" sz="1200" dirty="0" smtClean="0">
                <a:solidFill>
                  <a:schemeClr val="bg1"/>
                </a:solidFill>
              </a:endParaRPr>
            </a:p>
          </p:txBody>
        </p:sp>
      </p:grpSp>
      <p:sp>
        <p:nvSpPr>
          <p:cNvPr id="35" name="Text Placeholder 6"/>
          <p:cNvSpPr>
            <a:spLocks noGrp="1"/>
          </p:cNvSpPr>
          <p:nvPr>
            <p:ph type="body" sz="quarter" idx="62"/>
          </p:nvPr>
        </p:nvSpPr>
        <p:spPr>
          <a:xfrm>
            <a:off x="3638549" y="3733799"/>
            <a:ext cx="2646005" cy="3371537"/>
          </a:xfrm>
        </p:spPr>
        <p:txBody>
          <a:bodyPr/>
          <a:lstStyle/>
          <a:p>
            <a:pPr marL="228600" indent="-228600">
              <a:buAutoNum type="arabicPeriod"/>
            </a:pPr>
            <a:r>
              <a:rPr lang="en-US" dirty="0" smtClean="0"/>
              <a:t>Navigate to </a:t>
            </a:r>
            <a:r>
              <a:rPr lang="en-US" dirty="0">
                <a:hlinkClick r:id="rId3"/>
              </a:rPr>
              <a:t>http://usacac.army.mil</a:t>
            </a:r>
            <a:r>
              <a:rPr lang="en-US" dirty="0" smtClean="0">
                <a:hlinkClick r:id="rId3"/>
              </a:rPr>
              <a:t>/</a:t>
            </a:r>
            <a:endParaRPr lang="en-US" dirty="0" smtClean="0"/>
          </a:p>
          <a:p>
            <a:pPr marL="228600" indent="-228600">
              <a:buAutoNum type="arabicPeriod"/>
            </a:pPr>
            <a:endParaRPr lang="en-US" dirty="0" smtClean="0"/>
          </a:p>
          <a:p>
            <a:pPr marL="228600" indent="-228600">
              <a:buAutoNum type="arabicPeriod"/>
            </a:pPr>
            <a:r>
              <a:rPr lang="en-US" dirty="0" smtClean="0"/>
              <a:t>Click on “Mission Command Center of Excellence (MCCoE)” under the “Organizations” tab at the top of the page</a:t>
            </a:r>
          </a:p>
          <a:p>
            <a:pPr marL="228600" indent="-228600">
              <a:buAutoNum type="arabicPeriod"/>
            </a:pPr>
            <a:endParaRPr lang="en-US" dirty="0" smtClean="0"/>
          </a:p>
          <a:p>
            <a:pPr marL="228600" indent="-228600">
              <a:buAutoNum type="arabicPeriod"/>
            </a:pPr>
            <a:r>
              <a:rPr lang="en-US" dirty="0" smtClean="0"/>
              <a:t>Scroll down the right-hand column of the page to find “Directorate of Training &amp; Strategy (DOTS)” and click to open the page</a:t>
            </a:r>
          </a:p>
          <a:p>
            <a:pPr marL="228600" indent="-228600">
              <a:buAutoNum type="arabicPeriod"/>
            </a:pPr>
            <a:endParaRPr lang="en-US" dirty="0" smtClean="0"/>
          </a:p>
          <a:p>
            <a:pPr marL="228600" indent="-228600">
              <a:buAutoNum type="arabicPeriod"/>
            </a:pPr>
            <a:r>
              <a:rPr lang="en-US" dirty="0" smtClean="0"/>
              <a:t>Click  on the “Mission Command Digital Master Gunner Course” Button in the center of the page and select “MCDMG Home Page”</a:t>
            </a:r>
          </a:p>
          <a:p>
            <a:pPr marL="228600" indent="-228600"/>
            <a:r>
              <a:rPr lang="en-US" dirty="0" smtClean="0"/>
              <a:t>       </a:t>
            </a:r>
          </a:p>
        </p:txBody>
      </p:sp>
      <p:grpSp>
        <p:nvGrpSpPr>
          <p:cNvPr id="37" name="Group 43"/>
          <p:cNvGrpSpPr/>
          <p:nvPr/>
        </p:nvGrpSpPr>
        <p:grpSpPr>
          <a:xfrm>
            <a:off x="3583913" y="1414780"/>
            <a:ext cx="2797838" cy="1940974"/>
            <a:chOff x="6989618" y="5184952"/>
            <a:chExt cx="2816352" cy="2240782"/>
          </a:xfrm>
        </p:grpSpPr>
        <p:sp>
          <p:nvSpPr>
            <p:cNvPr id="38" name="Rectangle 37"/>
            <p:cNvSpPr/>
            <p:nvPr/>
          </p:nvSpPr>
          <p:spPr>
            <a:xfrm>
              <a:off x="6989618" y="5184952"/>
              <a:ext cx="2816352" cy="22407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39" name="TextBox 38"/>
            <p:cNvSpPr txBox="1"/>
            <p:nvPr/>
          </p:nvSpPr>
          <p:spPr>
            <a:xfrm>
              <a:off x="7030256" y="5288428"/>
              <a:ext cx="2677874" cy="2025304"/>
            </a:xfrm>
            <a:prstGeom prst="rect">
              <a:avLst/>
            </a:prstGeom>
            <a:noFill/>
          </p:spPr>
          <p:txBody>
            <a:bodyPr wrap="square" rtlCol="0">
              <a:spAutoFit/>
            </a:bodyPr>
            <a:lstStyle/>
            <a:p>
              <a:r>
                <a:rPr lang="en-US" sz="1200" dirty="0" smtClean="0">
                  <a:solidFill>
                    <a:schemeClr val="bg1"/>
                  </a:solidFill>
                </a:rPr>
                <a:t>The Mission Command Digital Master Gunner website supports units and MCDMGs with training products, equipment information, troubleshooting procedures, and TTPs to help units train and sustain their digital proficiencies in support of command post operations.</a:t>
              </a:r>
            </a:p>
            <a:p>
              <a:pPr>
                <a:buFont typeface="Arial" pitchFamily="34" charset="0"/>
                <a:buChar char="•"/>
              </a:pPr>
              <a:endParaRPr lang="en-US" sz="1200" dirty="0" smtClean="0">
                <a:solidFill>
                  <a:schemeClr val="bg1"/>
                </a:solidFill>
              </a:endParaRPr>
            </a:p>
          </p:txBody>
        </p:sp>
      </p:grpSp>
      <p:grpSp>
        <p:nvGrpSpPr>
          <p:cNvPr id="43" name="Group 43"/>
          <p:cNvGrpSpPr/>
          <p:nvPr/>
        </p:nvGrpSpPr>
        <p:grpSpPr>
          <a:xfrm>
            <a:off x="6965288" y="1424305"/>
            <a:ext cx="2797838" cy="1940974"/>
            <a:chOff x="6989618" y="5184952"/>
            <a:chExt cx="2816352" cy="2240782"/>
          </a:xfrm>
        </p:grpSpPr>
        <p:sp>
          <p:nvSpPr>
            <p:cNvPr id="44" name="Rectangle 43"/>
            <p:cNvSpPr/>
            <p:nvPr/>
          </p:nvSpPr>
          <p:spPr>
            <a:xfrm>
              <a:off x="6989618" y="5184952"/>
              <a:ext cx="2816352" cy="22407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45" name="TextBox 44"/>
            <p:cNvSpPr txBox="1"/>
            <p:nvPr/>
          </p:nvSpPr>
          <p:spPr>
            <a:xfrm>
              <a:off x="7030256" y="5288429"/>
              <a:ext cx="2677874" cy="2025304"/>
            </a:xfrm>
            <a:prstGeom prst="rect">
              <a:avLst/>
            </a:prstGeom>
            <a:noFill/>
          </p:spPr>
          <p:txBody>
            <a:bodyPr wrap="square" rtlCol="0">
              <a:spAutoFit/>
            </a:bodyPr>
            <a:lstStyle/>
            <a:p>
              <a:r>
                <a:rPr lang="en-US" sz="1200" dirty="0" smtClean="0">
                  <a:solidFill>
                    <a:schemeClr val="bg1"/>
                  </a:solidFill>
                </a:rPr>
                <a:t>The Mission Command Digital Master Gunner milSuite page supports units and MCDMGs with a one-stop-shop reachback capability to the school for MCDMGs to ask for information or resources concerning unit training, equipment issues, or any other DMG related questions.  </a:t>
              </a:r>
            </a:p>
            <a:p>
              <a:pPr>
                <a:buFont typeface="Arial" pitchFamily="34" charset="0"/>
                <a:buChar char="•"/>
              </a:pPr>
              <a:endParaRPr lang="en-US" sz="1200" dirty="0" smtClean="0">
                <a:solidFill>
                  <a:schemeClr val="bg1"/>
                </a:solidFill>
              </a:endParaRPr>
            </a:p>
          </p:txBody>
        </p:sp>
      </p:grpSp>
      <p:sp>
        <p:nvSpPr>
          <p:cNvPr id="47" name="Text Placeholder 6"/>
          <p:cNvSpPr>
            <a:spLocks noGrp="1"/>
          </p:cNvSpPr>
          <p:nvPr>
            <p:ph type="body" sz="quarter" idx="62"/>
          </p:nvPr>
        </p:nvSpPr>
        <p:spPr>
          <a:xfrm>
            <a:off x="6965288" y="3371850"/>
            <a:ext cx="2797838" cy="3839983"/>
          </a:xfrm>
          <a:solidFill>
            <a:srgbClr val="DFD8CB">
              <a:alpha val="70196"/>
            </a:srgbClr>
          </a:solidFill>
        </p:spPr>
        <p:txBody>
          <a:bodyPr/>
          <a:lstStyle/>
          <a:p>
            <a:pPr marL="228600" indent="-228600">
              <a:buAutoNum type="arabicPeriod"/>
            </a:pPr>
            <a:endParaRPr lang="en-US" dirty="0" smtClean="0"/>
          </a:p>
          <a:p>
            <a:pPr marL="228600" indent="-228600">
              <a:buAutoNum type="arabicPeriod"/>
            </a:pPr>
            <a:endParaRPr lang="en-US" dirty="0" smtClean="0"/>
          </a:p>
          <a:p>
            <a:pPr marL="228600" indent="-228600">
              <a:buAutoNum type="arabicPeriod"/>
            </a:pPr>
            <a:r>
              <a:rPr lang="en-US" dirty="0" smtClean="0"/>
              <a:t>Navigate to </a:t>
            </a:r>
            <a:r>
              <a:rPr lang="en-US" dirty="0" smtClean="0">
                <a:hlinkClick r:id="rId4"/>
              </a:rPr>
              <a:t>https://www.milsuite.mil</a:t>
            </a:r>
            <a:r>
              <a:rPr lang="en-US" dirty="0" smtClean="0"/>
              <a:t> (requires CAC or AKO login)</a:t>
            </a:r>
          </a:p>
          <a:p>
            <a:pPr marL="228600" indent="-228600">
              <a:buAutoNum type="arabicPeriod"/>
            </a:pPr>
            <a:endParaRPr lang="en-US" dirty="0" smtClean="0"/>
          </a:p>
          <a:p>
            <a:pPr marL="228600" indent="-228600">
              <a:buAutoNum type="arabicPeriod"/>
            </a:pPr>
            <a:r>
              <a:rPr lang="en-US" dirty="0" smtClean="0"/>
              <a:t>Click and open the “</a:t>
            </a:r>
            <a:r>
              <a:rPr lang="en-US" dirty="0" err="1" smtClean="0"/>
              <a:t>milBook</a:t>
            </a:r>
            <a:r>
              <a:rPr lang="en-US" dirty="0" smtClean="0"/>
              <a:t>” link</a:t>
            </a:r>
          </a:p>
          <a:p>
            <a:pPr marL="228600" indent="-228600">
              <a:buAutoNum type="arabicPeriod"/>
            </a:pPr>
            <a:endParaRPr lang="en-US" dirty="0" smtClean="0"/>
          </a:p>
          <a:p>
            <a:pPr marL="228600" indent="-228600">
              <a:buAutoNum type="arabicPeriod"/>
            </a:pPr>
            <a:r>
              <a:rPr lang="en-US" dirty="0" smtClean="0"/>
              <a:t>Click on the “Places” tab in the upper left corner</a:t>
            </a:r>
          </a:p>
          <a:p>
            <a:pPr marL="228600" indent="-228600">
              <a:buAutoNum type="arabicPeriod"/>
            </a:pPr>
            <a:endParaRPr lang="en-US" dirty="0" smtClean="0"/>
          </a:p>
          <a:p>
            <a:pPr marL="228600" indent="-228600">
              <a:buAutoNum type="arabicPeriod"/>
            </a:pPr>
            <a:r>
              <a:rPr lang="en-US" dirty="0" smtClean="0"/>
              <a:t>Click on “Search” tab in the upper right corner and type in “MCDMG”</a:t>
            </a:r>
          </a:p>
          <a:p>
            <a:pPr marL="228600" indent="-228600">
              <a:buAutoNum type="arabicPeriod"/>
            </a:pPr>
            <a:endParaRPr lang="en-US" dirty="0" smtClean="0"/>
          </a:p>
          <a:p>
            <a:pPr marL="228600" indent="-228600">
              <a:buAutoNum type="arabicPeriod"/>
            </a:pPr>
            <a:r>
              <a:rPr lang="en-US" dirty="0" smtClean="0"/>
              <a:t>Under “Places” click  “Mission Command Digital Master Gunner (MCDMG)” to open</a:t>
            </a:r>
          </a:p>
          <a:p>
            <a:pPr marL="228600" indent="-228600">
              <a:buAutoNum type="arabicPeriod"/>
            </a:pPr>
            <a:endParaRPr lang="en-US" dirty="0" smtClean="0"/>
          </a:p>
          <a:p>
            <a:pPr marL="228600" indent="-228600"/>
            <a:r>
              <a:rPr lang="en-US" dirty="0" smtClean="0"/>
              <a:t>	</a:t>
            </a:r>
            <a:r>
              <a:rPr lang="en-US" dirty="0" smtClean="0">
                <a:ln w="12700">
                  <a:noFill/>
                </a:ln>
                <a:solidFill>
                  <a:srgbClr val="FF0000"/>
                </a:solidFill>
                <a:hlinkClick r:id="rId5"/>
              </a:rPr>
              <a:t>https://www.milsuite.mil/book/groups/mission-command-functional-training</a:t>
            </a:r>
            <a:endParaRPr lang="en-US" dirty="0" smtClean="0">
              <a:ln w="12700">
                <a:noFill/>
              </a:ln>
              <a:solidFill>
                <a:srgbClr val="FF0000"/>
              </a:solidFill>
            </a:endParaRPr>
          </a:p>
          <a:p>
            <a:pPr marL="228600" indent="-228600"/>
            <a:endParaRPr lang="en-US" dirty="0" smtClean="0">
              <a:ln w="12700">
                <a:noFill/>
              </a:ln>
              <a:solidFill>
                <a:srgbClr val="FF0000"/>
              </a:solidFill>
            </a:endParaRPr>
          </a:p>
          <a:p>
            <a:pPr marL="228600" indent="-228600"/>
            <a:endParaRPr lang="en-US" dirty="0" smtClean="0"/>
          </a:p>
          <a:p>
            <a:pPr marL="228600" indent="-228600"/>
            <a:endParaRPr lang="en-US" dirty="0" smtClean="0"/>
          </a:p>
        </p:txBody>
      </p:sp>
      <p:sp>
        <p:nvSpPr>
          <p:cNvPr id="18" name="TextBox 17"/>
          <p:cNvSpPr txBox="1"/>
          <p:nvPr/>
        </p:nvSpPr>
        <p:spPr>
          <a:xfrm>
            <a:off x="201482" y="7331370"/>
            <a:ext cx="2151551" cy="369332"/>
          </a:xfrm>
          <a:prstGeom prst="rect">
            <a:avLst/>
          </a:prstGeom>
          <a:noFill/>
        </p:spPr>
        <p:txBody>
          <a:bodyPr wrap="none" rtlCol="0">
            <a:spAutoFit/>
          </a:bodyPr>
          <a:lstStyle/>
          <a:p>
            <a:r>
              <a:rPr lang="en-US" dirty="0" smtClean="0"/>
              <a:t>As of: 17 June 2016</a:t>
            </a:r>
            <a:endParaRPr lang="en-US" dirty="0"/>
          </a:p>
        </p:txBody>
      </p:sp>
    </p:spTree>
  </p:cSld>
  <p:clrMapOvr>
    <a:masterClrMapping/>
  </p:clrMapOvr>
</p:sld>
</file>

<file path=ppt/theme/theme1.xml><?xml version="1.0" encoding="utf-8"?>
<a:theme xmlns:a="http://schemas.openxmlformats.org/drawingml/2006/main" name="Winter Brochure 11 x 8.5">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interBrochure.potx" id="{7914E3C1-B050-42D3-81C2-28DDEDB2390F}" vid="{CD0C94AB-A5E2-4125-87EB-8B03305B1FE4}"/>
    </a:ext>
  </a:extLst>
</a:theme>
</file>

<file path=ppt/theme/theme2.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Winter Brochure">
      <a:dk1>
        <a:srgbClr val="43403B"/>
      </a:dk1>
      <a:lt1>
        <a:sysClr val="window" lastClr="FFFFFF"/>
      </a:lt1>
      <a:dk2>
        <a:srgbClr val="000000"/>
      </a:dk2>
      <a:lt2>
        <a:srgbClr val="E5E6E7"/>
      </a:lt2>
      <a:accent1>
        <a:srgbClr val="3D4346"/>
      </a:accent1>
      <a:accent2>
        <a:srgbClr val="BB3722"/>
      </a:accent2>
      <a:accent3>
        <a:srgbClr val="857963"/>
      </a:accent3>
      <a:accent4>
        <a:srgbClr val="6B4F58"/>
      </a:accent4>
      <a:accent5>
        <a:srgbClr val="6D898A"/>
      </a:accent5>
      <a:accent6>
        <a:srgbClr val="554238"/>
      </a:accent6>
      <a:hlink>
        <a:srgbClr val="BB3722"/>
      </a:hlink>
      <a:folHlink>
        <a:srgbClr val="857963"/>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414947D-AE2B-4971-A7B0-B74EE9014AC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824</Words>
  <Application>Microsoft Office PowerPoint</Application>
  <PresentationFormat>Custom</PresentationFormat>
  <Paragraphs>108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Courier New</vt:lpstr>
      <vt:lpstr>Georgia</vt:lpstr>
      <vt:lpstr>Winter Brochure 11 x 8.5</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2016-09-09T14:34:57Z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TC039154159991</vt:lpwstr>
  </property>
</Properties>
</file>