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4"/>
  </p:sldMasterIdLst>
  <p:notesMasterIdLst>
    <p:notesMasterId r:id="rId6"/>
  </p:notesMasterIdLst>
  <p:handoutMasterIdLst>
    <p:handoutMasterId r:id="rId7"/>
  </p:handoutMasterIdLst>
  <p:sldIdLst>
    <p:sldId id="426" r:id="rId5"/>
  </p:sldIdLst>
  <p:sldSz cx="9144000" cy="6858000" type="letter"/>
  <p:notesSz cx="7010400" cy="9296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700" b="1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700" b="1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700" b="1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700" b="1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700" b="1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700" b="1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6pPr>
    <a:lvl7pPr marL="2743200" algn="l" defTabSz="914400" rtl="0" eaLnBrk="1" latinLnBrk="0" hangingPunct="1">
      <a:defRPr sz="700" b="1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7pPr>
    <a:lvl8pPr marL="3200400" algn="l" defTabSz="914400" rtl="0" eaLnBrk="1" latinLnBrk="0" hangingPunct="1">
      <a:defRPr sz="700" b="1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8pPr>
    <a:lvl9pPr marL="3657600" algn="l" defTabSz="914400" rtl="0" eaLnBrk="1" latinLnBrk="0" hangingPunct="1">
      <a:defRPr sz="700" b="1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AB2"/>
    <a:srgbClr val="080808"/>
    <a:srgbClr val="598600"/>
    <a:srgbClr val="A50021"/>
    <a:srgbClr val="002F80"/>
    <a:srgbClr val="070000"/>
    <a:srgbClr val="060000"/>
    <a:srgbClr val="040000"/>
    <a:srgbClr val="000000"/>
    <a:srgbClr val="A5004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38" autoAdjust="0"/>
    <p:restoredTop sz="91913" autoAdjust="0"/>
  </p:normalViewPr>
  <p:slideViewPr>
    <p:cSldViewPr snapToGrid="0">
      <p:cViewPr>
        <p:scale>
          <a:sx n="75" d="100"/>
          <a:sy n="75" d="100"/>
        </p:scale>
        <p:origin x="-1244" y="-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-2034" y="-72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7" tIns="46574" rIns="93147" bIns="46574" numCol="1" anchor="t" anchorCtr="0" compatLnSpc="1">
            <a:prstTxWarp prst="textNoShape">
              <a:avLst/>
            </a:prstTxWarp>
          </a:bodyPr>
          <a:lstStyle>
            <a:lvl1pPr algn="l" defTabSz="930195">
              <a:defRPr sz="1200" b="0" smtClean="0">
                <a:effectLst/>
                <a:latin typeface="Times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1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7" tIns="46574" rIns="93147" bIns="46574" numCol="1" anchor="t" anchorCtr="0" compatLnSpc="1">
            <a:prstTxWarp prst="textNoShape">
              <a:avLst/>
            </a:prstTxWarp>
          </a:bodyPr>
          <a:lstStyle>
            <a:lvl1pPr algn="r" defTabSz="930195">
              <a:defRPr sz="1200" b="0" smtClean="0">
                <a:effectLst/>
                <a:latin typeface="Times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5"/>
            <a:ext cx="303784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7" tIns="46574" rIns="93147" bIns="46574" numCol="1" anchor="b" anchorCtr="0" compatLnSpc="1">
            <a:prstTxWarp prst="textNoShape">
              <a:avLst/>
            </a:prstTxWarp>
          </a:bodyPr>
          <a:lstStyle>
            <a:lvl1pPr algn="l" defTabSz="930195">
              <a:defRPr sz="1200" b="0" smtClean="0">
                <a:effectLst/>
                <a:latin typeface="Times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265"/>
            <a:ext cx="303784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7" tIns="46574" rIns="93147" bIns="46574" numCol="1" anchor="b" anchorCtr="0" compatLnSpc="1">
            <a:prstTxWarp prst="textNoShape">
              <a:avLst/>
            </a:prstTxWarp>
          </a:bodyPr>
          <a:lstStyle>
            <a:lvl1pPr algn="r" defTabSz="930195">
              <a:defRPr sz="1200" b="0" smtClean="0">
                <a:effectLst/>
                <a:latin typeface="Times" pitchFamily="18" charset="0"/>
              </a:defRPr>
            </a:lvl1pPr>
          </a:lstStyle>
          <a:p>
            <a:pPr>
              <a:defRPr/>
            </a:pPr>
            <a:fld id="{35DEC9C3-CEC3-4572-8E86-A44C1AF208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101520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15121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65" tIns="45282" rIns="90565" bIns="45282" numCol="1" anchor="t" anchorCtr="0" compatLnSpc="1">
            <a:prstTxWarp prst="textNoShape">
              <a:avLst/>
            </a:prstTxWarp>
          </a:bodyPr>
          <a:lstStyle>
            <a:lvl1pPr algn="l" defTabSz="906384">
              <a:defRPr sz="1200" b="0" smtClean="0">
                <a:effectLst/>
                <a:latin typeface="Times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5279" y="1"/>
            <a:ext cx="3015121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65" tIns="45282" rIns="90565" bIns="45282" numCol="1" anchor="t" anchorCtr="0" compatLnSpc="1">
            <a:prstTxWarp prst="textNoShape">
              <a:avLst/>
            </a:prstTxWarp>
          </a:bodyPr>
          <a:lstStyle>
            <a:lvl1pPr algn="r" defTabSz="906384">
              <a:defRPr sz="1200" b="0" smtClean="0">
                <a:effectLst/>
                <a:latin typeface="Times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28725" y="679450"/>
            <a:ext cx="4633913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511" y="4383090"/>
            <a:ext cx="5199380" cy="423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65" tIns="45282" rIns="90565" bIns="452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42375"/>
            <a:ext cx="3015121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65" tIns="45282" rIns="90565" bIns="45282" numCol="1" anchor="b" anchorCtr="0" compatLnSpc="1">
            <a:prstTxWarp prst="textNoShape">
              <a:avLst/>
            </a:prstTxWarp>
          </a:bodyPr>
          <a:lstStyle>
            <a:lvl1pPr algn="l" defTabSz="906384">
              <a:defRPr sz="1200" b="0" smtClean="0">
                <a:effectLst/>
                <a:latin typeface="Times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5279" y="8842375"/>
            <a:ext cx="3015121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65" tIns="45282" rIns="90565" bIns="45282" numCol="1" anchor="b" anchorCtr="0" compatLnSpc="1">
            <a:prstTxWarp prst="textNoShape">
              <a:avLst/>
            </a:prstTxWarp>
          </a:bodyPr>
          <a:lstStyle>
            <a:lvl1pPr algn="r" defTabSz="906384">
              <a:defRPr sz="1200" b="0" smtClean="0">
                <a:effectLst/>
                <a:latin typeface="Times" pitchFamily="18" charset="0"/>
              </a:defRPr>
            </a:lvl1pPr>
          </a:lstStyle>
          <a:p>
            <a:pPr>
              <a:defRPr/>
            </a:pPr>
            <a:fld id="{58CBB6A5-3F52-432F-8CF2-D12EE196DF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25167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rgbClr val="333333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rgbClr val="333333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rgbClr val="333333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rgbClr val="333333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rgbClr val="333333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7500" y="352425"/>
            <a:ext cx="8228013" cy="7016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342900" y="1143000"/>
            <a:ext cx="7770813" cy="609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Font typeface="Wingdings" pitchFamily="2" charset="2"/>
              <a:buNone/>
              <a:defRPr>
                <a:solidFill>
                  <a:srgbClr val="333333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6810375" y="6149975"/>
            <a:ext cx="2133600" cy="304800"/>
          </a:xfrm>
        </p:spPr>
        <p:txBody>
          <a:bodyPr anchor="t"/>
          <a:lstStyle>
            <a:lvl1pPr algn="r">
              <a:defRPr sz="1400" smtClean="0">
                <a:solidFill>
                  <a:schemeClr val="bg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fld id="{4E769AF0-67C8-45D6-AE93-710FC87374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7BE19F-8FE0-4A68-B89D-89C01038A04D}" type="slidenum">
              <a:rPr lang="en-US"/>
              <a:pPr>
                <a:defRPr/>
              </a:pPr>
              <a:t>‹#›</a:t>
            </a:fld>
            <a:fld id="{12E80682-2C7F-4137-A626-F1D93E656D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4475" y="0"/>
            <a:ext cx="2092325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5913" y="0"/>
            <a:ext cx="6126162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B4E40C-2271-4C79-AB27-6EAD4905B435}" type="slidenum">
              <a:rPr lang="en-US"/>
              <a:pPr>
                <a:defRPr/>
              </a:pPr>
              <a:t>‹#›</a:t>
            </a:fld>
            <a:fld id="{E9D3FCD1-461A-44FE-8855-5F6962916B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388C6-93BA-45EA-9FDE-0D32EAAE37B8}" type="slidenum">
              <a:rPr lang="en-US"/>
              <a:pPr>
                <a:defRPr/>
              </a:pPr>
              <a:t>‹#›</a:t>
            </a:fld>
            <a:fld id="{B76EF7B0-45EC-47D5-8659-DF1996A06F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CA38F-DA75-4FEB-A566-A68D46DE6D39}" type="slidenum">
              <a:rPr lang="en-US"/>
              <a:pPr>
                <a:defRPr/>
              </a:pPr>
              <a:t>‹#›</a:t>
            </a:fld>
            <a:fld id="{E381CE65-D50E-4A94-BCB3-2CC21A524B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7CF81-FFA0-400A-B750-1631CFED55EE}" type="slidenum">
              <a:rPr lang="en-US"/>
              <a:pPr>
                <a:defRPr/>
              </a:pPr>
              <a:t>‹#›</a:t>
            </a:fld>
            <a:fld id="{C4F46600-52E4-4F3C-9DFB-2FA9E3CEE5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72BF9-0DAB-409C-98C9-C65683CBD1D2}" type="slidenum">
              <a:rPr lang="en-US"/>
              <a:pPr>
                <a:defRPr/>
              </a:pPr>
              <a:t>‹#›</a:t>
            </a:fld>
            <a:fld id="{F66A8F4F-8E96-44CB-90D9-C524490417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986064-149F-40D2-AFFA-A822C9BCF1B7}" type="slidenum">
              <a:rPr lang="en-US"/>
              <a:pPr>
                <a:defRPr/>
              </a:pPr>
              <a:t>‹#›</a:t>
            </a:fld>
            <a:fld id="{91708D39-87C0-4A2E-94D6-0829D104CD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CF506-9076-4EB3-8929-A629E1389123}" type="slidenum">
              <a:rPr lang="en-US"/>
              <a:pPr>
                <a:defRPr/>
              </a:pPr>
              <a:t>‹#›</a:t>
            </a:fld>
            <a:fld id="{782B37CE-4271-4302-9334-C7CFC52632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48A288-9D76-460D-A0CB-C4EA1AAD1C4E}" type="slidenum">
              <a:rPr lang="en-US"/>
              <a:pPr>
                <a:defRPr/>
              </a:pPr>
              <a:t>‹#›</a:t>
            </a:fld>
            <a:fld id="{6F6C4DF4-B68C-48B4-9125-D34E4F8066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3F760-0AF4-4235-8E22-8E56A23710C1}" type="slidenum">
              <a:rPr lang="en-US"/>
              <a:pPr>
                <a:defRPr/>
              </a:pPr>
              <a:t>‹#›</a:t>
            </a:fld>
            <a:fld id="{F52F7A4D-E7BB-42E9-9161-AB4EB3D421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15913" y="0"/>
            <a:ext cx="7469187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7462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8420100" y="6429375"/>
            <a:ext cx="6477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l">
              <a:defRPr sz="1100" b="0" smtClean="0">
                <a:solidFill>
                  <a:srgbClr val="FFFFFF"/>
                </a:solidFill>
                <a:effectLst/>
              </a:defRPr>
            </a:lvl1pPr>
          </a:lstStyle>
          <a:p>
            <a:pPr>
              <a:defRPr/>
            </a:pPr>
            <a:fld id="{5282C6F3-68F3-430D-905D-40983C7D884F}" type="slidenum">
              <a:rPr lang="en-US"/>
              <a:pPr>
                <a:defRPr/>
              </a:pPr>
              <a:t>‹#›</a:t>
            </a:fld>
            <a:fld id="{65BFB4FF-DAF1-45D7-88C2-729389608C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7463" name="Rectangle 7"/>
          <p:cNvSpPr>
            <a:spLocks noChangeArrowheads="1"/>
          </p:cNvSpPr>
          <p:nvPr/>
        </p:nvSpPr>
        <p:spPr bwMode="black">
          <a:xfrm>
            <a:off x="5791200" y="6400800"/>
            <a:ext cx="3505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l">
              <a:defRPr/>
            </a:pPr>
            <a:r>
              <a:rPr lang="en-US" sz="1100" b="0" dirty="0">
                <a:solidFill>
                  <a:srgbClr val="FFFFFF"/>
                </a:solidFill>
              </a:rPr>
              <a:t>Presenter’s Name          June 17, 2003</a:t>
            </a:r>
          </a:p>
        </p:txBody>
      </p:sp>
      <p:pic>
        <p:nvPicPr>
          <p:cNvPr id="1029" name="Picture 17" descr="DHS_fema_W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5734050"/>
            <a:ext cx="243840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71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65" r:id="rId9"/>
    <p:sldLayoutId id="2147483664" r:id="rId10"/>
    <p:sldLayoutId id="2147483663" r:id="rId11"/>
  </p:sldLayoutIdLst>
  <p:transition>
    <p:fade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00006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000063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000063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000063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000063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000063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000063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000063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000063"/>
          </a:solidFill>
          <a:latin typeface="Times New Roman" pitchFamily="18" charset="0"/>
        </a:defRPr>
      </a:lvl9pPr>
    </p:titleStyle>
    <p:bodyStyle>
      <a:lvl1pPr marL="233363" indent="-233363" algn="l" rtl="0" eaLnBrk="0" fontAlgn="base" hangingPunct="0">
        <a:spcBef>
          <a:spcPct val="60000"/>
        </a:spcBef>
        <a:spcAft>
          <a:spcPct val="0"/>
        </a:spcAft>
        <a:buClr>
          <a:srgbClr val="B0B1B3"/>
        </a:buClr>
        <a:buFont typeface="Wingdings" pitchFamily="2" charset="2"/>
        <a:buChar char="§"/>
        <a:defRPr sz="2200">
          <a:solidFill>
            <a:srgbClr val="EFF7FF"/>
          </a:solidFill>
          <a:latin typeface="+mn-lt"/>
          <a:ea typeface="+mn-ea"/>
          <a:cs typeface="+mn-cs"/>
        </a:defRPr>
      </a:lvl1pPr>
      <a:lvl2pPr marL="571500" indent="-223838" algn="l" rtl="0" eaLnBrk="0" fontAlgn="base" hangingPunct="0">
        <a:spcBef>
          <a:spcPct val="30000"/>
        </a:spcBef>
        <a:spcAft>
          <a:spcPct val="0"/>
        </a:spcAft>
        <a:buClr>
          <a:srgbClr val="B0B1B3"/>
        </a:buClr>
        <a:buFont typeface="Wingdings" pitchFamily="2" charset="2"/>
        <a:buChar char="§"/>
        <a:defRPr sz="1700">
          <a:solidFill>
            <a:srgbClr val="EFF7FF"/>
          </a:solidFill>
          <a:latin typeface="+mn-lt"/>
        </a:defRPr>
      </a:lvl2pPr>
      <a:lvl3pPr marL="909638" indent="-222250" algn="l" rtl="0" eaLnBrk="0" fontAlgn="base" hangingPunct="0">
        <a:spcBef>
          <a:spcPct val="30000"/>
        </a:spcBef>
        <a:spcAft>
          <a:spcPct val="0"/>
        </a:spcAft>
        <a:buClr>
          <a:srgbClr val="B0B1B3"/>
        </a:buClr>
        <a:buFont typeface="Wingdings" pitchFamily="2" charset="2"/>
        <a:buChar char="§"/>
        <a:defRPr sz="2000">
          <a:solidFill>
            <a:srgbClr val="EFF7FF"/>
          </a:solidFill>
          <a:latin typeface="+mn-lt"/>
        </a:defRPr>
      </a:lvl3pPr>
      <a:lvl4pPr marL="1258888" indent="-231775" algn="l" rtl="0" eaLnBrk="0" fontAlgn="base" hangingPunct="0">
        <a:spcBef>
          <a:spcPct val="30000"/>
        </a:spcBef>
        <a:spcAft>
          <a:spcPct val="0"/>
        </a:spcAft>
        <a:buClr>
          <a:srgbClr val="B0B1B3"/>
        </a:buClr>
        <a:buFont typeface="Wingdings" pitchFamily="2" charset="2"/>
        <a:buChar char="§"/>
        <a:defRPr sz="1700">
          <a:solidFill>
            <a:srgbClr val="EFF7FF"/>
          </a:solidFill>
          <a:latin typeface="+mn-lt"/>
        </a:defRPr>
      </a:lvl4pPr>
      <a:lvl5pPr marL="1598613" indent="-222250" algn="l" rtl="0" eaLnBrk="0" fontAlgn="base" hangingPunct="0">
        <a:spcBef>
          <a:spcPct val="30000"/>
        </a:spcBef>
        <a:spcAft>
          <a:spcPct val="0"/>
        </a:spcAft>
        <a:buClr>
          <a:srgbClr val="B0B1B3"/>
        </a:buClr>
        <a:buFont typeface="Wingdings" pitchFamily="2" charset="2"/>
        <a:buChar char="§"/>
        <a:defRPr sz="2000">
          <a:solidFill>
            <a:srgbClr val="EFF7FF"/>
          </a:solidFill>
          <a:latin typeface="+mn-lt"/>
        </a:defRPr>
      </a:lvl5pPr>
      <a:lvl6pPr marL="2055813" indent="-222250" algn="l" rtl="0" eaLnBrk="0" fontAlgn="base" hangingPunct="0">
        <a:spcBef>
          <a:spcPct val="30000"/>
        </a:spcBef>
        <a:spcAft>
          <a:spcPct val="0"/>
        </a:spcAft>
        <a:buClr>
          <a:srgbClr val="B0B1B3"/>
        </a:buClr>
        <a:buFont typeface="Wingdings" pitchFamily="2" charset="2"/>
        <a:buChar char="§"/>
        <a:defRPr sz="2000">
          <a:solidFill>
            <a:srgbClr val="EFF7FF"/>
          </a:solidFill>
          <a:latin typeface="+mn-lt"/>
        </a:defRPr>
      </a:lvl6pPr>
      <a:lvl7pPr marL="2513013" indent="-222250" algn="l" rtl="0" eaLnBrk="0" fontAlgn="base" hangingPunct="0">
        <a:spcBef>
          <a:spcPct val="30000"/>
        </a:spcBef>
        <a:spcAft>
          <a:spcPct val="0"/>
        </a:spcAft>
        <a:buClr>
          <a:srgbClr val="B0B1B3"/>
        </a:buClr>
        <a:buFont typeface="Wingdings" pitchFamily="2" charset="2"/>
        <a:buChar char="§"/>
        <a:defRPr sz="2000">
          <a:solidFill>
            <a:srgbClr val="EFF7FF"/>
          </a:solidFill>
          <a:latin typeface="+mn-lt"/>
        </a:defRPr>
      </a:lvl7pPr>
      <a:lvl8pPr marL="2970213" indent="-222250" algn="l" rtl="0" eaLnBrk="0" fontAlgn="base" hangingPunct="0">
        <a:spcBef>
          <a:spcPct val="30000"/>
        </a:spcBef>
        <a:spcAft>
          <a:spcPct val="0"/>
        </a:spcAft>
        <a:buClr>
          <a:srgbClr val="B0B1B3"/>
        </a:buClr>
        <a:buFont typeface="Wingdings" pitchFamily="2" charset="2"/>
        <a:buChar char="§"/>
        <a:defRPr sz="2000">
          <a:solidFill>
            <a:srgbClr val="EFF7FF"/>
          </a:solidFill>
          <a:latin typeface="+mn-lt"/>
        </a:defRPr>
      </a:lvl8pPr>
      <a:lvl9pPr marL="3427413" indent="-222250" algn="l" rtl="0" eaLnBrk="0" fontAlgn="base" hangingPunct="0">
        <a:spcBef>
          <a:spcPct val="30000"/>
        </a:spcBef>
        <a:spcAft>
          <a:spcPct val="0"/>
        </a:spcAft>
        <a:buClr>
          <a:srgbClr val="B0B1B3"/>
        </a:buClr>
        <a:buFont typeface="Wingdings" pitchFamily="2" charset="2"/>
        <a:buChar char="§"/>
        <a:defRPr sz="2000">
          <a:solidFill>
            <a:srgbClr val="EFF7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913" y="0"/>
            <a:ext cx="2779712" cy="1485900"/>
          </a:xfrm>
        </p:spPr>
        <p:txBody>
          <a:bodyPr/>
          <a:lstStyle/>
          <a:p>
            <a:r>
              <a:rPr lang="en-US" sz="2800" dirty="0" smtClean="0"/>
              <a:t>FEMA Response Doctrine Hierarchy</a:t>
            </a:r>
            <a:endParaRPr lang="en-US" sz="2800" dirty="0"/>
          </a:p>
        </p:txBody>
      </p:sp>
      <p:grpSp>
        <p:nvGrpSpPr>
          <p:cNvPr id="67" name="Group 66"/>
          <p:cNvGrpSpPr/>
          <p:nvPr/>
        </p:nvGrpSpPr>
        <p:grpSpPr>
          <a:xfrm>
            <a:off x="520700" y="266700"/>
            <a:ext cx="8021224" cy="5664200"/>
            <a:chOff x="0" y="-1"/>
            <a:chExt cx="9152585" cy="7334250"/>
          </a:xfrm>
        </p:grpSpPr>
        <p:sp>
          <p:nvSpPr>
            <p:cNvPr id="5" name="Can 4"/>
            <p:cNvSpPr/>
            <p:nvPr/>
          </p:nvSpPr>
          <p:spPr bwMode="auto">
            <a:xfrm>
              <a:off x="0" y="3419474"/>
              <a:ext cx="9144000" cy="3914775"/>
            </a:xfrm>
            <a:prstGeom prst="can">
              <a:avLst/>
            </a:prstGeom>
            <a:solidFill>
              <a:schemeClr val="bg2">
                <a:lumMod val="50000"/>
              </a:schemeClr>
            </a:solidFill>
            <a:ln w="4699" cap="flat" cmpd="sng" algn="in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10800000"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pitchFamily="-65" charset="-128"/>
              </a:endParaRPr>
            </a:p>
          </p:txBody>
        </p:sp>
        <p:sp>
          <p:nvSpPr>
            <p:cNvPr id="6" name="Can 5"/>
            <p:cNvSpPr/>
            <p:nvPr/>
          </p:nvSpPr>
          <p:spPr bwMode="auto">
            <a:xfrm>
              <a:off x="463721" y="2609848"/>
              <a:ext cx="8329759" cy="1666875"/>
            </a:xfrm>
            <a:prstGeom prst="can">
              <a:avLst>
                <a:gd name="adj" fmla="val 36429"/>
              </a:avLst>
            </a:prstGeom>
            <a:solidFill>
              <a:schemeClr val="accent2">
                <a:lumMod val="75000"/>
              </a:schemeClr>
            </a:solidFill>
            <a:ln w="4699" cap="flat" cmpd="sng" algn="in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10800000"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pitchFamily="-65" charset="-128"/>
              </a:endParaRPr>
            </a:p>
          </p:txBody>
        </p:sp>
        <p:sp>
          <p:nvSpPr>
            <p:cNvPr id="7" name="Can 6"/>
            <p:cNvSpPr/>
            <p:nvPr/>
          </p:nvSpPr>
          <p:spPr bwMode="auto">
            <a:xfrm>
              <a:off x="1133475" y="2209800"/>
              <a:ext cx="6829424" cy="942974"/>
            </a:xfrm>
            <a:prstGeom prst="can">
              <a:avLst>
                <a:gd name="adj" fmla="val 36429"/>
              </a:avLst>
            </a:prstGeom>
            <a:solidFill>
              <a:schemeClr val="tx2">
                <a:lumMod val="50000"/>
              </a:schemeClr>
            </a:solidFill>
            <a:ln w="4699" cap="flat" cmpd="sng" algn="in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10800000"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pitchFamily="-65" charset="-128"/>
              </a:endParaRPr>
            </a:p>
          </p:txBody>
        </p:sp>
        <p:sp>
          <p:nvSpPr>
            <p:cNvPr id="9" name="Text Box 10"/>
            <p:cNvSpPr txBox="1">
              <a:spLocks noChangeArrowheads="1"/>
            </p:cNvSpPr>
            <p:nvPr/>
          </p:nvSpPr>
          <p:spPr bwMode="auto">
            <a:xfrm>
              <a:off x="3080315" y="5604728"/>
              <a:ext cx="1217614" cy="7173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1000" b="0" dirty="0" smtClean="0"/>
                <a:t>Action Request Form Procedures</a:t>
              </a:r>
              <a:endParaRPr lang="en-US" sz="1000" b="0" dirty="0"/>
            </a:p>
          </p:txBody>
        </p:sp>
        <p:sp>
          <p:nvSpPr>
            <p:cNvPr id="10" name="Text Box 21"/>
            <p:cNvSpPr txBox="1">
              <a:spLocks noChangeArrowheads="1"/>
            </p:cNvSpPr>
            <p:nvPr/>
          </p:nvSpPr>
          <p:spPr bwMode="auto">
            <a:xfrm>
              <a:off x="1331309" y="6171385"/>
              <a:ext cx="1217612" cy="7173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1000" b="0" dirty="0"/>
                <a:t>Incident </a:t>
              </a:r>
              <a:r>
                <a:rPr lang="en-US" sz="1000" b="0" dirty="0" smtClean="0"/>
                <a:t>Action Planning</a:t>
              </a:r>
              <a:endParaRPr lang="en-US" sz="1000" b="0" dirty="0"/>
            </a:p>
            <a:p>
              <a:pPr eaLnBrk="1" hangingPunct="1"/>
              <a:r>
                <a:rPr lang="en-US" sz="1000" b="0" dirty="0" smtClean="0"/>
                <a:t>Guide</a:t>
              </a:r>
              <a:endParaRPr lang="en-US" sz="1000" b="0" dirty="0"/>
            </a:p>
          </p:txBody>
        </p:sp>
        <p:sp>
          <p:nvSpPr>
            <p:cNvPr id="11" name="Text Box 25"/>
            <p:cNvSpPr txBox="1">
              <a:spLocks noChangeArrowheads="1"/>
            </p:cNvSpPr>
            <p:nvPr/>
          </p:nvSpPr>
          <p:spPr bwMode="auto">
            <a:xfrm>
              <a:off x="2855777" y="4424987"/>
              <a:ext cx="1817687" cy="518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sz="1000" b="0" dirty="0" smtClean="0"/>
                <a:t>Geospatial Information </a:t>
              </a:r>
            </a:p>
            <a:p>
              <a:pPr eaLnBrk="1" hangingPunct="1"/>
              <a:r>
                <a:rPr lang="en-US" sz="1000" b="0" dirty="0" smtClean="0"/>
                <a:t>Systems Procedures</a:t>
              </a:r>
              <a:endParaRPr lang="en-US" sz="1000" b="0" dirty="0"/>
            </a:p>
          </p:txBody>
        </p:sp>
        <p:sp>
          <p:nvSpPr>
            <p:cNvPr id="13" name="Text Box 21"/>
            <p:cNvSpPr txBox="1">
              <a:spLocks noChangeArrowheads="1"/>
            </p:cNvSpPr>
            <p:nvPr/>
          </p:nvSpPr>
          <p:spPr bwMode="auto">
            <a:xfrm>
              <a:off x="0" y="5221654"/>
              <a:ext cx="1217612" cy="7173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1000" b="0" dirty="0" smtClean="0"/>
                <a:t>Incident Management Handbook V.1</a:t>
              </a:r>
              <a:endParaRPr lang="en-US" sz="1000" b="0" dirty="0"/>
            </a:p>
          </p:txBody>
        </p:sp>
        <p:sp>
          <p:nvSpPr>
            <p:cNvPr id="14" name="Text Box 25"/>
            <p:cNvSpPr txBox="1">
              <a:spLocks noChangeArrowheads="1"/>
            </p:cNvSpPr>
            <p:nvPr/>
          </p:nvSpPr>
          <p:spPr bwMode="auto">
            <a:xfrm>
              <a:off x="1239275" y="4370361"/>
              <a:ext cx="1456924" cy="7173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sz="1000" b="0" dirty="0" smtClean="0"/>
                <a:t>NRCS Resource </a:t>
              </a:r>
            </a:p>
            <a:p>
              <a:pPr eaLnBrk="1" hangingPunct="1"/>
              <a:r>
                <a:rPr lang="en-US" sz="1000" b="0" dirty="0" smtClean="0"/>
                <a:t>Support Procedures</a:t>
              </a:r>
              <a:endParaRPr lang="en-US" sz="1000" b="0" dirty="0"/>
            </a:p>
          </p:txBody>
        </p:sp>
        <p:sp>
          <p:nvSpPr>
            <p:cNvPr id="15" name="Text Box 25"/>
            <p:cNvSpPr txBox="1">
              <a:spLocks noChangeArrowheads="1"/>
            </p:cNvSpPr>
            <p:nvPr/>
          </p:nvSpPr>
          <p:spPr bwMode="auto">
            <a:xfrm>
              <a:off x="965428" y="4965700"/>
              <a:ext cx="2055812" cy="518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sz="1000" b="0" dirty="0" smtClean="0"/>
                <a:t>NRCS Situational </a:t>
              </a:r>
            </a:p>
            <a:p>
              <a:pPr eaLnBrk="1" hangingPunct="1"/>
              <a:r>
                <a:rPr lang="en-US" sz="1000" b="0" dirty="0" smtClean="0"/>
                <a:t>Awareness Procedures</a:t>
              </a:r>
              <a:endParaRPr lang="en-US" sz="1000" b="0" dirty="0"/>
            </a:p>
          </p:txBody>
        </p:sp>
        <p:sp>
          <p:nvSpPr>
            <p:cNvPr id="16" name="Text Box 25"/>
            <p:cNvSpPr txBox="1">
              <a:spLocks noChangeArrowheads="1"/>
            </p:cNvSpPr>
            <p:nvPr/>
          </p:nvSpPr>
          <p:spPr bwMode="auto">
            <a:xfrm>
              <a:off x="2747789" y="6427113"/>
              <a:ext cx="2055812" cy="7173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sz="1000" b="0" dirty="0" smtClean="0"/>
                <a:t>Disaster Emergency Communications Procedures</a:t>
              </a:r>
              <a:endParaRPr lang="en-US" sz="1000" b="0" dirty="0"/>
            </a:p>
          </p:txBody>
        </p:sp>
        <p:sp>
          <p:nvSpPr>
            <p:cNvPr id="17" name="Text Box 25"/>
            <p:cNvSpPr txBox="1">
              <a:spLocks noChangeArrowheads="1"/>
            </p:cNvSpPr>
            <p:nvPr/>
          </p:nvSpPr>
          <p:spPr bwMode="auto">
            <a:xfrm>
              <a:off x="2812868" y="4835128"/>
              <a:ext cx="1817687" cy="916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sz="1000" b="0" dirty="0" smtClean="0"/>
                <a:t>All-Hazards </a:t>
              </a:r>
            </a:p>
            <a:p>
              <a:pPr eaLnBrk="1" hangingPunct="1"/>
              <a:r>
                <a:rPr lang="en-US" sz="1000" b="0" dirty="0" smtClean="0"/>
                <a:t>Alert and </a:t>
              </a:r>
            </a:p>
            <a:p>
              <a:pPr eaLnBrk="1" hangingPunct="1"/>
              <a:r>
                <a:rPr lang="en-US" sz="1000" b="0" dirty="0" smtClean="0"/>
                <a:t>Notification </a:t>
              </a:r>
            </a:p>
            <a:p>
              <a:pPr eaLnBrk="1" hangingPunct="1"/>
              <a:r>
                <a:rPr lang="en-US" sz="1000" b="0" dirty="0" smtClean="0"/>
                <a:t>Procedures</a:t>
              </a:r>
              <a:endParaRPr lang="en-US" sz="1000" b="0" dirty="0"/>
            </a:p>
          </p:txBody>
        </p:sp>
        <p:sp>
          <p:nvSpPr>
            <p:cNvPr id="18" name="Text Box 21"/>
            <p:cNvSpPr txBox="1">
              <a:spLocks noChangeArrowheads="1"/>
            </p:cNvSpPr>
            <p:nvPr/>
          </p:nvSpPr>
          <p:spPr bwMode="auto">
            <a:xfrm>
              <a:off x="0" y="4219804"/>
              <a:ext cx="1217612" cy="7173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1000" b="0" dirty="0" smtClean="0"/>
                <a:t>Unified Area Coordination Guide</a:t>
              </a:r>
              <a:endParaRPr lang="en-US" sz="1000" b="0" dirty="0"/>
            </a:p>
          </p:txBody>
        </p:sp>
        <p:sp>
          <p:nvSpPr>
            <p:cNvPr id="19" name="Text Box 21"/>
            <p:cNvSpPr txBox="1">
              <a:spLocks noChangeArrowheads="1"/>
            </p:cNvSpPr>
            <p:nvPr/>
          </p:nvSpPr>
          <p:spPr bwMode="auto">
            <a:xfrm>
              <a:off x="7763158" y="4377338"/>
              <a:ext cx="1217612" cy="7173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1000" b="0" dirty="0" smtClean="0"/>
                <a:t>Information Collection Procedures</a:t>
              </a:r>
              <a:endParaRPr lang="en-US" sz="1000" b="0" dirty="0"/>
            </a:p>
          </p:txBody>
        </p:sp>
        <p:sp>
          <p:nvSpPr>
            <p:cNvPr id="20" name="Text Box 21"/>
            <p:cNvSpPr txBox="1">
              <a:spLocks noChangeArrowheads="1"/>
            </p:cNvSpPr>
            <p:nvPr/>
          </p:nvSpPr>
          <p:spPr bwMode="auto">
            <a:xfrm>
              <a:off x="6342123" y="4950225"/>
              <a:ext cx="1217612" cy="518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1000" b="0" dirty="0" smtClean="0"/>
                <a:t>Staging Area Procedures</a:t>
              </a:r>
              <a:endParaRPr lang="en-US" sz="1000" b="0" dirty="0"/>
            </a:p>
          </p:txBody>
        </p:sp>
        <p:sp>
          <p:nvSpPr>
            <p:cNvPr id="21" name="Text Box 21"/>
            <p:cNvSpPr txBox="1">
              <a:spLocks noChangeArrowheads="1"/>
            </p:cNvSpPr>
            <p:nvPr/>
          </p:nvSpPr>
          <p:spPr bwMode="auto">
            <a:xfrm>
              <a:off x="6317399" y="6098039"/>
              <a:ext cx="1318059" cy="7173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sz="1000" b="0" dirty="0" smtClean="0"/>
                <a:t>Rapid Needs Assessment Procedures</a:t>
              </a:r>
              <a:endParaRPr lang="en-US" sz="1000" b="0" dirty="0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7786138" y="5801980"/>
              <a:ext cx="1217612" cy="518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1000" b="0" dirty="0" smtClean="0"/>
                <a:t>FEMA Air Operations</a:t>
              </a:r>
              <a:endParaRPr lang="en-US" sz="1000" b="0" dirty="0"/>
            </a:p>
          </p:txBody>
        </p:sp>
        <p:sp>
          <p:nvSpPr>
            <p:cNvPr id="23" name="Text Box 21"/>
            <p:cNvSpPr txBox="1">
              <a:spLocks noChangeArrowheads="1"/>
            </p:cNvSpPr>
            <p:nvPr/>
          </p:nvSpPr>
          <p:spPr bwMode="auto">
            <a:xfrm>
              <a:off x="1408827" y="5387372"/>
              <a:ext cx="1217612" cy="916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1000" b="0" dirty="0" smtClean="0"/>
                <a:t>NRCS - Movement Coordination Procedures</a:t>
              </a:r>
              <a:endParaRPr lang="en-US" sz="1000" b="0" dirty="0"/>
            </a:p>
          </p:txBody>
        </p:sp>
        <p:sp>
          <p:nvSpPr>
            <p:cNvPr id="25" name="Text Box 21"/>
            <p:cNvSpPr txBox="1">
              <a:spLocks noChangeArrowheads="1"/>
            </p:cNvSpPr>
            <p:nvPr/>
          </p:nvSpPr>
          <p:spPr bwMode="auto">
            <a:xfrm>
              <a:off x="0" y="5841967"/>
              <a:ext cx="1217612" cy="7173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1000" b="0" dirty="0" smtClean="0"/>
                <a:t>Regional Planning</a:t>
              </a:r>
              <a:endParaRPr lang="en-US" sz="1000" b="0" dirty="0"/>
            </a:p>
            <a:p>
              <a:pPr eaLnBrk="1" hangingPunct="1"/>
              <a:r>
                <a:rPr lang="en-US" sz="1000" b="0" dirty="0" smtClean="0"/>
                <a:t>Guide V.2</a:t>
              </a:r>
              <a:endParaRPr lang="en-US" sz="1000" b="0" dirty="0"/>
            </a:p>
          </p:txBody>
        </p:sp>
        <p:sp>
          <p:nvSpPr>
            <p:cNvPr id="26" name="Text Box 21"/>
            <p:cNvSpPr txBox="1">
              <a:spLocks noChangeArrowheads="1"/>
            </p:cNvSpPr>
            <p:nvPr/>
          </p:nvSpPr>
          <p:spPr bwMode="auto">
            <a:xfrm>
              <a:off x="4564290" y="6171989"/>
              <a:ext cx="1217612" cy="7173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1000" b="0" dirty="0" smtClean="0"/>
                <a:t>Single Point Order Tracking Procedures</a:t>
              </a:r>
              <a:endParaRPr lang="en-US" sz="1000" b="0" dirty="0"/>
            </a:p>
          </p:txBody>
        </p:sp>
        <p:sp>
          <p:nvSpPr>
            <p:cNvPr id="27" name="Text Box 21"/>
            <p:cNvSpPr txBox="1">
              <a:spLocks noChangeArrowheads="1"/>
            </p:cNvSpPr>
            <p:nvPr/>
          </p:nvSpPr>
          <p:spPr bwMode="auto">
            <a:xfrm>
              <a:off x="6298853" y="4463520"/>
              <a:ext cx="1217612" cy="7173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1000" b="0" dirty="0" smtClean="0"/>
                <a:t>Media Monitoring Procedures</a:t>
              </a:r>
              <a:endParaRPr lang="en-US" sz="1000" b="0" dirty="0"/>
            </a:p>
          </p:txBody>
        </p:sp>
        <p:sp>
          <p:nvSpPr>
            <p:cNvPr id="30" name="Text Box 21"/>
            <p:cNvSpPr txBox="1">
              <a:spLocks noChangeArrowheads="1"/>
            </p:cNvSpPr>
            <p:nvPr/>
          </p:nvSpPr>
          <p:spPr bwMode="auto">
            <a:xfrm>
              <a:off x="6336208" y="5435511"/>
              <a:ext cx="1217612" cy="7173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1000" b="0" dirty="0" smtClean="0"/>
                <a:t>Mission Assignment Guide</a:t>
              </a:r>
              <a:endParaRPr lang="en-US" sz="1000" b="0" dirty="0"/>
            </a:p>
          </p:txBody>
        </p:sp>
        <p:sp>
          <p:nvSpPr>
            <p:cNvPr id="31" name="Text Box 21"/>
            <p:cNvSpPr txBox="1">
              <a:spLocks noChangeArrowheads="1"/>
            </p:cNvSpPr>
            <p:nvPr/>
          </p:nvSpPr>
          <p:spPr bwMode="auto">
            <a:xfrm>
              <a:off x="7827846" y="6280919"/>
              <a:ext cx="1217612" cy="7173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1000" b="0" dirty="0" smtClean="0"/>
                <a:t>FEMA Deployment Procedures</a:t>
              </a:r>
              <a:endParaRPr lang="en-US" sz="1000" b="0" dirty="0"/>
            </a:p>
          </p:txBody>
        </p:sp>
        <p:sp>
          <p:nvSpPr>
            <p:cNvPr id="32" name="Text Box 21"/>
            <p:cNvSpPr txBox="1">
              <a:spLocks noChangeArrowheads="1"/>
            </p:cNvSpPr>
            <p:nvPr/>
          </p:nvSpPr>
          <p:spPr bwMode="auto">
            <a:xfrm>
              <a:off x="0" y="4832289"/>
              <a:ext cx="1217612" cy="518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1000" b="0" dirty="0" smtClean="0"/>
                <a:t>FEMA Watch Procedures</a:t>
              </a:r>
              <a:endParaRPr lang="en-US" sz="1000" b="0" dirty="0"/>
            </a:p>
          </p:txBody>
        </p:sp>
        <p:sp>
          <p:nvSpPr>
            <p:cNvPr id="33" name="Text Box 21"/>
            <p:cNvSpPr txBox="1">
              <a:spLocks noChangeArrowheads="1"/>
            </p:cNvSpPr>
            <p:nvPr/>
          </p:nvSpPr>
          <p:spPr bwMode="auto">
            <a:xfrm>
              <a:off x="6290818" y="6642555"/>
              <a:ext cx="1848067" cy="518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sz="1000" b="0" dirty="0" smtClean="0"/>
                <a:t>NRCS Planning </a:t>
              </a:r>
            </a:p>
            <a:p>
              <a:pPr eaLnBrk="1" hangingPunct="1"/>
              <a:r>
                <a:rPr lang="en-US" sz="1000" b="0" dirty="0" smtClean="0"/>
                <a:t>Support Procedures</a:t>
              </a:r>
              <a:endParaRPr lang="en-US" sz="1000" b="0" dirty="0"/>
            </a:p>
          </p:txBody>
        </p:sp>
        <p:sp>
          <p:nvSpPr>
            <p:cNvPr id="34" name="Text Box 21"/>
            <p:cNvSpPr txBox="1">
              <a:spLocks noChangeArrowheads="1"/>
            </p:cNvSpPr>
            <p:nvPr/>
          </p:nvSpPr>
          <p:spPr bwMode="auto">
            <a:xfrm>
              <a:off x="3087661" y="6044192"/>
              <a:ext cx="1217612" cy="518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1000" b="0" dirty="0" smtClean="0"/>
                <a:t>FEMA ICS Forms</a:t>
              </a:r>
              <a:endParaRPr lang="en-US" sz="1000" b="0" dirty="0"/>
            </a:p>
          </p:txBody>
        </p:sp>
        <p:sp>
          <p:nvSpPr>
            <p:cNvPr id="35" name="Text Box 21"/>
            <p:cNvSpPr txBox="1">
              <a:spLocks noChangeArrowheads="1"/>
            </p:cNvSpPr>
            <p:nvPr/>
          </p:nvSpPr>
          <p:spPr bwMode="auto">
            <a:xfrm>
              <a:off x="4693952" y="5671827"/>
              <a:ext cx="1155047" cy="7173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sz="1000" b="0" dirty="0" smtClean="0"/>
                <a:t>Functional Planning Guide</a:t>
              </a:r>
              <a:endParaRPr lang="en-US" sz="1000" b="0" dirty="0"/>
            </a:p>
          </p:txBody>
        </p:sp>
        <p:sp>
          <p:nvSpPr>
            <p:cNvPr id="36" name="Text Box 12"/>
            <p:cNvSpPr txBox="1">
              <a:spLocks noChangeArrowheads="1"/>
            </p:cNvSpPr>
            <p:nvPr/>
          </p:nvSpPr>
          <p:spPr bwMode="auto">
            <a:xfrm>
              <a:off x="7279818" y="3349057"/>
              <a:ext cx="1677089" cy="5579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1" hangingPunct="1">
                <a:defRPr/>
              </a:pPr>
              <a:r>
                <a:rPr lang="en-US" sz="1100" b="0" dirty="0" smtClean="0"/>
                <a:t>Regional Incident </a:t>
              </a:r>
            </a:p>
            <a:p>
              <a:pPr eaLnBrk="1" hangingPunct="1">
                <a:defRPr/>
              </a:pPr>
              <a:r>
                <a:rPr lang="en-US" sz="1100" b="0" dirty="0" smtClean="0"/>
                <a:t>Support</a:t>
              </a:r>
              <a:r>
                <a:rPr lang="en-US" sz="1100" b="0" dirty="0"/>
                <a:t> </a:t>
              </a:r>
              <a:r>
                <a:rPr lang="en-US" sz="1100" b="0" dirty="0" smtClean="0"/>
                <a:t>Manual </a:t>
              </a:r>
              <a:endParaRPr lang="en-US" sz="1100" b="0" dirty="0"/>
            </a:p>
          </p:txBody>
        </p:sp>
        <p:sp>
          <p:nvSpPr>
            <p:cNvPr id="37" name="Text Box 16"/>
            <p:cNvSpPr txBox="1">
              <a:spLocks noChangeArrowheads="1"/>
            </p:cNvSpPr>
            <p:nvPr/>
          </p:nvSpPr>
          <p:spPr bwMode="auto">
            <a:xfrm>
              <a:off x="4482895" y="3386555"/>
              <a:ext cx="1217614" cy="777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1" hangingPunct="1">
                <a:defRPr/>
              </a:pPr>
              <a:r>
                <a:rPr lang="en-US" sz="1100" b="0" dirty="0"/>
                <a:t>Incident </a:t>
              </a:r>
              <a:r>
                <a:rPr lang="en-US" sz="1100" b="0" dirty="0" smtClean="0"/>
                <a:t>Management</a:t>
              </a:r>
              <a:endParaRPr lang="en-US" sz="1100" b="0" dirty="0"/>
            </a:p>
            <a:p>
              <a:pPr eaLnBrk="1" hangingPunct="1">
                <a:defRPr/>
              </a:pPr>
              <a:r>
                <a:rPr lang="en-US" sz="1100" b="0" dirty="0"/>
                <a:t>Manual </a:t>
              </a:r>
            </a:p>
          </p:txBody>
        </p:sp>
        <p:sp>
          <p:nvSpPr>
            <p:cNvPr id="38" name="Text Box 17"/>
            <p:cNvSpPr txBox="1">
              <a:spLocks noChangeArrowheads="1"/>
            </p:cNvSpPr>
            <p:nvPr/>
          </p:nvSpPr>
          <p:spPr bwMode="auto">
            <a:xfrm>
              <a:off x="962739" y="3187032"/>
              <a:ext cx="910678" cy="996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1" hangingPunct="1">
                <a:defRPr/>
              </a:pPr>
              <a:r>
                <a:rPr lang="en-US" sz="1100" b="0" dirty="0" smtClean="0"/>
                <a:t>National </a:t>
              </a:r>
            </a:p>
            <a:p>
              <a:pPr eaLnBrk="1" hangingPunct="1">
                <a:defRPr/>
              </a:pPr>
              <a:r>
                <a:rPr lang="en-US" sz="1100" b="0" dirty="0" smtClean="0"/>
                <a:t>Incident </a:t>
              </a:r>
            </a:p>
            <a:p>
              <a:pPr eaLnBrk="1" hangingPunct="1">
                <a:defRPr/>
              </a:pPr>
              <a:r>
                <a:rPr lang="en-US" sz="1100" b="0" dirty="0" smtClean="0"/>
                <a:t>Support</a:t>
              </a:r>
              <a:endParaRPr lang="en-US" sz="1100" b="0" dirty="0"/>
            </a:p>
            <a:p>
              <a:pPr eaLnBrk="1" hangingPunct="1">
                <a:defRPr/>
              </a:pPr>
              <a:r>
                <a:rPr lang="en-US" sz="1100" b="0" dirty="0" smtClean="0"/>
                <a:t>Manual</a:t>
              </a:r>
              <a:endParaRPr lang="en-US" sz="1100" b="0" dirty="0"/>
            </a:p>
          </p:txBody>
        </p:sp>
        <p:sp>
          <p:nvSpPr>
            <p:cNvPr id="39" name="Text Box 29"/>
            <p:cNvSpPr txBox="1">
              <a:spLocks noChangeArrowheads="1"/>
            </p:cNvSpPr>
            <p:nvPr/>
          </p:nvSpPr>
          <p:spPr bwMode="auto">
            <a:xfrm>
              <a:off x="5896777" y="3401782"/>
              <a:ext cx="1666876" cy="777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sz="1100" b="0" dirty="0" smtClean="0"/>
                <a:t>Incident </a:t>
              </a:r>
            </a:p>
            <a:p>
              <a:pPr eaLnBrk="1" hangingPunct="1"/>
              <a:r>
                <a:rPr lang="en-US" sz="1100" b="0" dirty="0" smtClean="0"/>
                <a:t>Communications </a:t>
              </a:r>
            </a:p>
            <a:p>
              <a:pPr eaLnBrk="1" hangingPunct="1"/>
              <a:r>
                <a:rPr lang="en-US" sz="1100" b="0" dirty="0" smtClean="0"/>
                <a:t>Manual</a:t>
              </a:r>
              <a:endParaRPr lang="en-US" sz="1100" b="0" dirty="0"/>
            </a:p>
          </p:txBody>
        </p:sp>
        <p:sp>
          <p:nvSpPr>
            <p:cNvPr id="40" name="Text Box 29"/>
            <p:cNvSpPr txBox="1">
              <a:spLocks noChangeArrowheads="1"/>
            </p:cNvSpPr>
            <p:nvPr/>
          </p:nvSpPr>
          <p:spPr bwMode="auto">
            <a:xfrm>
              <a:off x="1484196" y="3294901"/>
              <a:ext cx="1666876" cy="777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sz="1100" b="0" dirty="0" smtClean="0"/>
                <a:t>Resource </a:t>
              </a:r>
            </a:p>
            <a:p>
              <a:pPr eaLnBrk="1" hangingPunct="1"/>
              <a:r>
                <a:rPr lang="en-US" sz="1100" b="0" dirty="0" smtClean="0"/>
                <a:t>Management </a:t>
              </a:r>
            </a:p>
            <a:p>
              <a:pPr eaLnBrk="1" hangingPunct="1"/>
              <a:r>
                <a:rPr lang="en-US" sz="1100" b="0" dirty="0" smtClean="0"/>
                <a:t>Manual</a:t>
              </a:r>
              <a:endParaRPr lang="en-US" sz="1100" b="0" dirty="0"/>
            </a:p>
          </p:txBody>
        </p:sp>
        <p:sp>
          <p:nvSpPr>
            <p:cNvPr id="41" name="Text Box 29"/>
            <p:cNvSpPr txBox="1">
              <a:spLocks noChangeArrowheads="1"/>
            </p:cNvSpPr>
            <p:nvPr/>
          </p:nvSpPr>
          <p:spPr bwMode="auto">
            <a:xfrm>
              <a:off x="2926685" y="3449507"/>
              <a:ext cx="1666876" cy="777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sz="1100" b="0" dirty="0" smtClean="0"/>
                <a:t>Information </a:t>
              </a:r>
            </a:p>
            <a:p>
              <a:pPr eaLnBrk="1" hangingPunct="1"/>
              <a:r>
                <a:rPr lang="en-US" sz="1100" b="0" dirty="0" smtClean="0"/>
                <a:t>Management </a:t>
              </a:r>
            </a:p>
            <a:p>
              <a:pPr eaLnBrk="1" hangingPunct="1"/>
              <a:r>
                <a:rPr lang="en-US" sz="1100" b="0" dirty="0" smtClean="0"/>
                <a:t>Manual</a:t>
              </a:r>
              <a:endParaRPr lang="en-US" sz="1100" b="0" dirty="0"/>
            </a:p>
          </p:txBody>
        </p:sp>
        <p:sp>
          <p:nvSpPr>
            <p:cNvPr id="42" name="Text Box 6"/>
            <p:cNvSpPr txBox="1">
              <a:spLocks noChangeArrowheads="1"/>
            </p:cNvSpPr>
            <p:nvPr/>
          </p:nvSpPr>
          <p:spPr bwMode="auto">
            <a:xfrm>
              <a:off x="2162175" y="2663491"/>
              <a:ext cx="4905375" cy="3586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sz="1200" b="0" dirty="0" smtClean="0"/>
                <a:t>FEMA  Incident Management  and Support Keystone </a:t>
              </a:r>
              <a:r>
                <a:rPr lang="en-US" sz="1000" b="0" i="1" dirty="0" smtClean="0"/>
                <a:t>(FY11)</a:t>
              </a:r>
              <a:endParaRPr lang="en-US" sz="1000" b="0" i="1" dirty="0"/>
            </a:p>
          </p:txBody>
        </p:sp>
        <p:sp>
          <p:nvSpPr>
            <p:cNvPr id="43" name="Text Box 6"/>
            <p:cNvSpPr txBox="1">
              <a:spLocks noChangeArrowheads="1"/>
            </p:cNvSpPr>
            <p:nvPr/>
          </p:nvSpPr>
          <p:spPr bwMode="auto">
            <a:xfrm>
              <a:off x="3300207" y="1120441"/>
              <a:ext cx="2586243" cy="757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sz="1600" b="0" dirty="0" smtClean="0"/>
                <a:t>FEMA  Capstone</a:t>
              </a:r>
            </a:p>
            <a:p>
              <a:pPr eaLnBrk="1" hangingPunct="1"/>
              <a:r>
                <a:rPr lang="en-US" sz="1600" b="0" dirty="0" smtClean="0"/>
                <a:t>Publication One</a:t>
              </a:r>
              <a:endParaRPr lang="en-US" sz="1600" b="0" dirty="0"/>
            </a:p>
          </p:txBody>
        </p:sp>
        <p:cxnSp>
          <p:nvCxnSpPr>
            <p:cNvPr id="46" name="Straight Connector 45"/>
            <p:cNvCxnSpPr/>
            <p:nvPr/>
          </p:nvCxnSpPr>
          <p:spPr bwMode="auto">
            <a:xfrm rot="16200000" flipH="1">
              <a:off x="5429250" y="3743324"/>
              <a:ext cx="1057275" cy="9525"/>
            </a:xfrm>
            <a:prstGeom prst="lin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38100" cap="flat" cmpd="sng" algn="in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16200000" flipH="1">
              <a:off x="2514600" y="3714749"/>
              <a:ext cx="1057275" cy="9525"/>
            </a:xfrm>
            <a:prstGeom prst="lin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38100" cap="flat" cmpd="sng" algn="in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8" name="Can 47"/>
            <p:cNvSpPr/>
            <p:nvPr/>
          </p:nvSpPr>
          <p:spPr bwMode="auto">
            <a:xfrm>
              <a:off x="2133600" y="1800225"/>
              <a:ext cx="4857750" cy="714375"/>
            </a:xfrm>
            <a:prstGeom prst="can">
              <a:avLst>
                <a:gd name="adj" fmla="val 36429"/>
              </a:avLst>
            </a:prstGeom>
            <a:solidFill>
              <a:schemeClr val="bg1"/>
            </a:solidFill>
            <a:ln w="4699" cap="flat" cmpd="sng" algn="in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10800000"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pitchFamily="-65" charset="-128"/>
              </a:endParaRPr>
            </a:p>
          </p:txBody>
        </p:sp>
        <p:sp>
          <p:nvSpPr>
            <p:cNvPr id="49" name="Text Box 6"/>
            <p:cNvSpPr txBox="1">
              <a:spLocks noChangeArrowheads="1"/>
            </p:cNvSpPr>
            <p:nvPr/>
          </p:nvSpPr>
          <p:spPr bwMode="auto">
            <a:xfrm>
              <a:off x="2347707" y="2120566"/>
              <a:ext cx="4567443" cy="3586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sz="1200" b="0" dirty="0" smtClean="0"/>
                <a:t>FEMA  Capstone Publication One </a:t>
              </a:r>
              <a:r>
                <a:rPr lang="en-US" sz="900" b="0" i="1" dirty="0" smtClean="0"/>
                <a:t>(FY11)</a:t>
              </a:r>
              <a:endParaRPr lang="en-US" sz="1200" b="0" i="1" dirty="0"/>
            </a:p>
          </p:txBody>
        </p:sp>
        <p:sp>
          <p:nvSpPr>
            <p:cNvPr id="50" name="Can 49"/>
            <p:cNvSpPr/>
            <p:nvPr/>
          </p:nvSpPr>
          <p:spPr bwMode="auto">
            <a:xfrm>
              <a:off x="2571749" y="1371600"/>
              <a:ext cx="4010025" cy="628650"/>
            </a:xfrm>
            <a:prstGeom prst="can">
              <a:avLst>
                <a:gd name="adj" fmla="val 36429"/>
              </a:avLst>
            </a:prstGeom>
            <a:solidFill>
              <a:schemeClr val="bg2">
                <a:lumMod val="50000"/>
              </a:schemeClr>
            </a:solidFill>
            <a:ln w="4699" cap="flat" cmpd="sng" algn="in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10800000"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endParaRPr lang="en-US" sz="6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2" name="Text Box 6"/>
            <p:cNvSpPr txBox="1">
              <a:spLocks noChangeArrowheads="1"/>
            </p:cNvSpPr>
            <p:nvPr/>
          </p:nvSpPr>
          <p:spPr bwMode="auto">
            <a:xfrm>
              <a:off x="2290557" y="1625267"/>
              <a:ext cx="4567443" cy="3586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sz="1200" b="0" dirty="0" smtClean="0"/>
                <a:t>National Response Framework </a:t>
              </a:r>
              <a:r>
                <a:rPr lang="en-US" sz="900" b="0" i="1" dirty="0" smtClean="0"/>
                <a:t>(FY 12)</a:t>
              </a:r>
              <a:endParaRPr lang="en-US" sz="1200" b="0" i="1" dirty="0"/>
            </a:p>
          </p:txBody>
        </p:sp>
        <p:sp>
          <p:nvSpPr>
            <p:cNvPr id="53" name="Can 52"/>
            <p:cNvSpPr/>
            <p:nvPr/>
          </p:nvSpPr>
          <p:spPr bwMode="auto">
            <a:xfrm>
              <a:off x="3190875" y="933450"/>
              <a:ext cx="2771776" cy="628650"/>
            </a:xfrm>
            <a:prstGeom prst="can">
              <a:avLst>
                <a:gd name="adj" fmla="val 36429"/>
              </a:avLst>
            </a:prstGeom>
            <a:solidFill>
              <a:schemeClr val="accent2">
                <a:lumMod val="75000"/>
              </a:schemeClr>
            </a:solidFill>
            <a:ln w="4699" cap="flat" cmpd="sng" algn="in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10800000"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endParaRPr lang="en-US" sz="6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4" name="Text Box 6"/>
            <p:cNvSpPr txBox="1">
              <a:spLocks noChangeArrowheads="1"/>
            </p:cNvSpPr>
            <p:nvPr/>
          </p:nvSpPr>
          <p:spPr bwMode="auto">
            <a:xfrm>
              <a:off x="3252582" y="1187116"/>
              <a:ext cx="2643393" cy="3586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sz="1200" b="0" dirty="0" smtClean="0"/>
                <a:t>National Preparedness System</a:t>
              </a:r>
              <a:endParaRPr lang="en-US" sz="1200" b="0" dirty="0"/>
            </a:p>
          </p:txBody>
        </p:sp>
        <p:sp>
          <p:nvSpPr>
            <p:cNvPr id="55" name="Can 54"/>
            <p:cNvSpPr/>
            <p:nvPr/>
          </p:nvSpPr>
          <p:spPr bwMode="auto">
            <a:xfrm>
              <a:off x="3562350" y="400050"/>
              <a:ext cx="2019300" cy="685800"/>
            </a:xfrm>
            <a:prstGeom prst="can">
              <a:avLst>
                <a:gd name="adj" fmla="val 27054"/>
              </a:avLst>
            </a:prstGeom>
            <a:solidFill>
              <a:schemeClr val="tx2">
                <a:lumMod val="50000"/>
              </a:schemeClr>
            </a:solidFill>
            <a:ln w="4699" cap="flat" cmpd="sng" algn="in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10800000"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endParaRPr lang="en-US" sz="6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6" name="Text Box 6"/>
            <p:cNvSpPr txBox="1">
              <a:spLocks noChangeArrowheads="1"/>
            </p:cNvSpPr>
            <p:nvPr/>
          </p:nvSpPr>
          <p:spPr bwMode="auto">
            <a:xfrm>
              <a:off x="3262107" y="596566"/>
              <a:ext cx="2643393" cy="597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sz="1200" b="0" dirty="0" smtClean="0"/>
                <a:t>National Preparedness </a:t>
              </a:r>
            </a:p>
            <a:p>
              <a:pPr eaLnBrk="1" hangingPunct="1"/>
              <a:r>
                <a:rPr lang="en-US" sz="1200" b="0" dirty="0" smtClean="0"/>
                <a:t>Goal</a:t>
              </a:r>
              <a:endParaRPr lang="en-US" sz="1200" b="0" dirty="0"/>
            </a:p>
          </p:txBody>
        </p:sp>
        <p:sp>
          <p:nvSpPr>
            <p:cNvPr id="57" name="Can 56"/>
            <p:cNvSpPr/>
            <p:nvPr/>
          </p:nvSpPr>
          <p:spPr bwMode="auto">
            <a:xfrm>
              <a:off x="3810000" y="-1"/>
              <a:ext cx="1543050" cy="542925"/>
            </a:xfrm>
            <a:prstGeom prst="can">
              <a:avLst>
                <a:gd name="adj" fmla="val 18079"/>
              </a:avLst>
            </a:prstGeom>
            <a:solidFill>
              <a:schemeClr val="bg1"/>
            </a:solidFill>
            <a:ln w="4699" cap="flat" cmpd="sng" algn="in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10800000"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endParaRPr lang="en-US" sz="6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8" name="Text Box 6"/>
            <p:cNvSpPr txBox="1">
              <a:spLocks noChangeArrowheads="1"/>
            </p:cNvSpPr>
            <p:nvPr/>
          </p:nvSpPr>
          <p:spPr bwMode="auto">
            <a:xfrm>
              <a:off x="3972672" y="186689"/>
              <a:ext cx="1195593" cy="3586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sz="1200" b="0" dirty="0" smtClean="0"/>
                <a:t>PPD-8</a:t>
              </a:r>
            </a:p>
          </p:txBody>
        </p:sp>
        <p:sp>
          <p:nvSpPr>
            <p:cNvPr id="59" name="Text Box 21"/>
            <p:cNvSpPr txBox="1">
              <a:spLocks noChangeArrowheads="1"/>
            </p:cNvSpPr>
            <p:nvPr/>
          </p:nvSpPr>
          <p:spPr bwMode="auto">
            <a:xfrm>
              <a:off x="4803470" y="4471839"/>
              <a:ext cx="1217612" cy="7173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1000" b="0" dirty="0" smtClean="0"/>
                <a:t>Incident Management Handbook V.2</a:t>
              </a:r>
              <a:endParaRPr lang="en-US" sz="1000" b="0" dirty="0"/>
            </a:p>
          </p:txBody>
        </p:sp>
        <p:cxnSp>
          <p:nvCxnSpPr>
            <p:cNvPr id="60" name="Straight Connector 59"/>
            <p:cNvCxnSpPr/>
            <p:nvPr/>
          </p:nvCxnSpPr>
          <p:spPr bwMode="auto">
            <a:xfrm rot="16200000" flipH="1">
              <a:off x="1300162" y="5815011"/>
              <a:ext cx="2933701" cy="9525"/>
            </a:xfrm>
            <a:prstGeom prst="lin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38100" cap="flat" cmpd="sng" algn="in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2" name="Straight Connector 61"/>
            <p:cNvCxnSpPr/>
            <p:nvPr/>
          </p:nvCxnSpPr>
          <p:spPr bwMode="auto">
            <a:xfrm rot="16200000" flipH="1">
              <a:off x="4840106" y="5828165"/>
              <a:ext cx="2933701" cy="9525"/>
            </a:xfrm>
            <a:prstGeom prst="lin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38100" cap="flat" cmpd="sng" algn="in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" name="Straight Connector 67"/>
            <p:cNvCxnSpPr/>
            <p:nvPr/>
          </p:nvCxnSpPr>
          <p:spPr bwMode="auto">
            <a:xfrm rot="10800000" flipV="1">
              <a:off x="2758440" y="4236720"/>
              <a:ext cx="297182" cy="129540"/>
            </a:xfrm>
            <a:prstGeom prst="lin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38100" cap="flat" cmpd="sng" algn="in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/>
            <p:cNvCxnSpPr/>
            <p:nvPr/>
          </p:nvCxnSpPr>
          <p:spPr bwMode="auto">
            <a:xfrm>
              <a:off x="5951222" y="4251963"/>
              <a:ext cx="342901" cy="106680"/>
            </a:xfrm>
            <a:prstGeom prst="lin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38100" cap="flat" cmpd="sng" algn="in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6" name="Left Brace 75"/>
            <p:cNvSpPr/>
            <p:nvPr/>
          </p:nvSpPr>
          <p:spPr bwMode="auto">
            <a:xfrm rot="10800000">
              <a:off x="5936342" y="-1"/>
              <a:ext cx="357778" cy="1463041"/>
            </a:xfrm>
            <a:prstGeom prst="leftBrace">
              <a:avLst>
                <a:gd name="adj1" fmla="val 5072"/>
                <a:gd name="adj2" fmla="val 50000"/>
              </a:avLst>
            </a:prstGeom>
            <a:noFill/>
            <a:ln w="19050" cap="flat" cmpd="sng" algn="in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10800000"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ＭＳ Ｐゴシック" pitchFamily="-65" charset="-128"/>
              </a:endParaRPr>
            </a:p>
          </p:txBody>
        </p:sp>
        <p:sp>
          <p:nvSpPr>
            <p:cNvPr id="83" name="Text Box 21"/>
            <p:cNvSpPr txBox="1">
              <a:spLocks noChangeArrowheads="1"/>
            </p:cNvSpPr>
            <p:nvPr/>
          </p:nvSpPr>
          <p:spPr bwMode="auto">
            <a:xfrm>
              <a:off x="7789228" y="5063137"/>
              <a:ext cx="1217612" cy="7173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1000" b="0" dirty="0" smtClean="0"/>
                <a:t>Information Analysis Procedures</a:t>
              </a:r>
              <a:endParaRPr lang="en-US" sz="1000" b="0" dirty="0"/>
            </a:p>
          </p:txBody>
        </p:sp>
        <p:sp>
          <p:nvSpPr>
            <p:cNvPr id="85" name="Text Box 17"/>
            <p:cNvSpPr txBox="1">
              <a:spLocks noChangeArrowheads="1"/>
            </p:cNvSpPr>
            <p:nvPr/>
          </p:nvSpPr>
          <p:spPr bwMode="auto">
            <a:xfrm rot="16200000">
              <a:off x="1839038" y="5904655"/>
              <a:ext cx="1643301" cy="2633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1" hangingPunct="1">
                <a:defRPr/>
              </a:pPr>
              <a:r>
                <a:rPr lang="en-US" sz="900" b="0" i="1" dirty="0" smtClean="0"/>
                <a:t>Fiscal Year 11</a:t>
              </a:r>
              <a:endParaRPr lang="en-US" sz="900" b="0" i="1" dirty="0"/>
            </a:p>
          </p:txBody>
        </p:sp>
        <p:sp>
          <p:nvSpPr>
            <p:cNvPr id="86" name="Text Box 17"/>
            <p:cNvSpPr txBox="1">
              <a:spLocks noChangeArrowheads="1"/>
            </p:cNvSpPr>
            <p:nvPr/>
          </p:nvSpPr>
          <p:spPr bwMode="auto">
            <a:xfrm rot="16200000">
              <a:off x="5367098" y="5904655"/>
              <a:ext cx="1643301" cy="2633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1" hangingPunct="1">
                <a:defRPr/>
              </a:pPr>
              <a:r>
                <a:rPr lang="en-US" sz="900" b="0" i="1" dirty="0" smtClean="0"/>
                <a:t>Fiscal Year 12</a:t>
              </a:r>
              <a:endParaRPr lang="en-US" sz="900" b="0" i="1" dirty="0"/>
            </a:p>
          </p:txBody>
        </p:sp>
        <p:sp>
          <p:nvSpPr>
            <p:cNvPr id="87" name="Text Box 17"/>
            <p:cNvSpPr txBox="1">
              <a:spLocks noChangeArrowheads="1"/>
            </p:cNvSpPr>
            <p:nvPr/>
          </p:nvSpPr>
          <p:spPr bwMode="auto">
            <a:xfrm rot="16200000">
              <a:off x="8199239" y="5485555"/>
              <a:ext cx="1643301" cy="2633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1" hangingPunct="1">
                <a:defRPr/>
              </a:pPr>
              <a:r>
                <a:rPr lang="en-US" sz="900" b="0" i="1" dirty="0" smtClean="0"/>
                <a:t>Fiscal Year 13</a:t>
              </a:r>
              <a:endParaRPr lang="en-US" sz="900" b="0" i="1" dirty="0"/>
            </a:p>
          </p:txBody>
        </p:sp>
        <p:sp>
          <p:nvSpPr>
            <p:cNvPr id="88" name="Text Box 17"/>
            <p:cNvSpPr txBox="1">
              <a:spLocks noChangeArrowheads="1"/>
            </p:cNvSpPr>
            <p:nvPr/>
          </p:nvSpPr>
          <p:spPr bwMode="auto">
            <a:xfrm rot="16200000">
              <a:off x="5242679" y="3671995"/>
              <a:ext cx="1643301" cy="2633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1" hangingPunct="1">
                <a:defRPr/>
              </a:pPr>
              <a:r>
                <a:rPr lang="en-US" sz="900" b="0" i="1" dirty="0" smtClean="0"/>
                <a:t>Fiscal Year 13</a:t>
              </a:r>
              <a:endParaRPr lang="en-US" sz="900" b="0" i="1" dirty="0"/>
            </a:p>
          </p:txBody>
        </p:sp>
        <p:sp>
          <p:nvSpPr>
            <p:cNvPr id="89" name="Text Box 17"/>
            <p:cNvSpPr txBox="1">
              <a:spLocks noChangeArrowheads="1"/>
            </p:cNvSpPr>
            <p:nvPr/>
          </p:nvSpPr>
          <p:spPr bwMode="auto">
            <a:xfrm rot="16200000">
              <a:off x="2349578" y="3633895"/>
              <a:ext cx="1643301" cy="2633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1" hangingPunct="1">
                <a:defRPr/>
              </a:pPr>
              <a:r>
                <a:rPr lang="en-US" sz="900" b="0" i="1" dirty="0" smtClean="0"/>
                <a:t>Fiscal Year 12</a:t>
              </a:r>
              <a:endParaRPr lang="en-US" sz="900" b="0" i="1" dirty="0"/>
            </a:p>
          </p:txBody>
        </p:sp>
        <p:sp>
          <p:nvSpPr>
            <p:cNvPr id="90" name="Text Box 17"/>
            <p:cNvSpPr txBox="1">
              <a:spLocks noChangeArrowheads="1"/>
            </p:cNvSpPr>
            <p:nvPr/>
          </p:nvSpPr>
          <p:spPr bwMode="auto">
            <a:xfrm rot="16200000">
              <a:off x="10238" y="3458242"/>
              <a:ext cx="1643301" cy="2633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1" hangingPunct="1">
                <a:defRPr/>
              </a:pPr>
              <a:r>
                <a:rPr lang="en-US" sz="900" b="0" i="1" dirty="0" smtClean="0"/>
                <a:t>Fiscal Year 11</a:t>
              </a:r>
              <a:endParaRPr lang="en-US" sz="900" b="0" i="1" dirty="0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6252139" y="617220"/>
              <a:ext cx="649698" cy="2988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0" i="1" dirty="0" smtClean="0">
                  <a:solidFill>
                    <a:schemeClr val="bg1"/>
                  </a:solidFill>
                </a:rPr>
                <a:t>FY (12)</a:t>
              </a:r>
              <a:endParaRPr lang="en-US" sz="900" b="0" i="1" dirty="0">
                <a:solidFill>
                  <a:schemeClr val="bg1"/>
                </a:solidFill>
              </a:endParaRPr>
            </a:p>
          </p:txBody>
        </p:sp>
        <p:sp>
          <p:nvSpPr>
            <p:cNvPr id="92" name="Text Box 21"/>
            <p:cNvSpPr txBox="1">
              <a:spLocks noChangeArrowheads="1"/>
            </p:cNvSpPr>
            <p:nvPr/>
          </p:nvSpPr>
          <p:spPr bwMode="auto">
            <a:xfrm>
              <a:off x="4719650" y="5096679"/>
              <a:ext cx="1217612" cy="7173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1000" b="0" dirty="0" smtClean="0"/>
                <a:t>Doctrine Development Guide</a:t>
              </a:r>
              <a:endParaRPr lang="en-US" sz="1000" b="0" dirty="0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HS_Template_White">
  <a:themeElements>
    <a:clrScheme name="">
      <a:dk1>
        <a:srgbClr val="70BC1F"/>
      </a:dk1>
      <a:lt1>
        <a:srgbClr val="FFFFFF"/>
      </a:lt1>
      <a:dk2>
        <a:srgbClr val="000063"/>
      </a:dk2>
      <a:lt2>
        <a:srgbClr val="FF0000"/>
      </a:lt2>
      <a:accent1>
        <a:srgbClr val="FFDB00"/>
      </a:accent1>
      <a:accent2>
        <a:srgbClr val="0062C8"/>
      </a:accent2>
      <a:accent3>
        <a:srgbClr val="AAAAB7"/>
      </a:accent3>
      <a:accent4>
        <a:srgbClr val="DADADA"/>
      </a:accent4>
      <a:accent5>
        <a:srgbClr val="FFEAAA"/>
      </a:accent5>
      <a:accent6>
        <a:srgbClr val="0058B5"/>
      </a:accent6>
      <a:hlink>
        <a:srgbClr val="CC6600"/>
      </a:hlink>
      <a:folHlink>
        <a:srgbClr val="990099"/>
      </a:folHlink>
    </a:clrScheme>
    <a:fontScheme name="DHS_Template_Whit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folHlink"/>
            </a:gs>
            <a:gs pos="100000">
              <a:schemeClr val="folHlink">
                <a:gamma/>
                <a:shade val="46275"/>
                <a:invGamma/>
              </a:schemeClr>
            </a:gs>
          </a:gsLst>
          <a:lin ang="2700000" scaled="1"/>
        </a:gradFill>
        <a:ln w="4699" cap="flat" cmpd="sng" algn="in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rot="10800000"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ＭＳ Ｐゴシック" pitchFamily="-65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folHlink"/>
            </a:gs>
            <a:gs pos="100000">
              <a:schemeClr val="folHlink">
                <a:gamma/>
                <a:shade val="46275"/>
                <a:invGamma/>
              </a:schemeClr>
            </a:gs>
          </a:gsLst>
          <a:lin ang="2700000" scaled="1"/>
        </a:gradFill>
        <a:ln w="4699" cap="flat" cmpd="sng" algn="in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rot="10800000"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ＭＳ Ｐゴシック" pitchFamily="-65" charset="-128"/>
          </a:defRPr>
        </a:defPPr>
      </a:lstStyle>
    </a:lnDef>
  </a:objectDefaults>
  <a:extraClrSchemeLst>
    <a:extraClrScheme>
      <a:clrScheme name="DHS_Template_White 1">
        <a:dk1>
          <a:srgbClr val="595959"/>
        </a:dk1>
        <a:lt1>
          <a:srgbClr val="F8D167"/>
        </a:lt1>
        <a:dk2>
          <a:srgbClr val="BF5FA7"/>
        </a:dk2>
        <a:lt2>
          <a:srgbClr val="92C9DD"/>
        </a:lt2>
        <a:accent1>
          <a:srgbClr val="9ED47C"/>
        </a:accent1>
        <a:accent2>
          <a:srgbClr val="F3728D"/>
        </a:accent2>
        <a:accent3>
          <a:srgbClr val="FBE5B8"/>
        </a:accent3>
        <a:accent4>
          <a:srgbClr val="4B4B4B"/>
        </a:accent4>
        <a:accent5>
          <a:srgbClr val="CCE6BF"/>
        </a:accent5>
        <a:accent6>
          <a:srgbClr val="DC677F"/>
        </a:accent6>
        <a:hlink>
          <a:srgbClr val="6E91BA"/>
        </a:hlink>
        <a:folHlink>
          <a:srgbClr val="BDBF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3D47310DF47EC4493A0D254EA5B3F0D" ma:contentTypeVersion="1" ma:contentTypeDescription="Create a new document." ma:contentTypeScope="" ma:versionID="121a613a8ec9969c9fe6c9d1f0b38df6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ddb0c952b897a810c8a4e377cff6bff8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B18E802-E9AD-4C49-9A3E-8AB42E1B53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A35BD30B-08F4-4A24-B1AF-7E5D7412EA9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C408B9F-0BBD-4F55-864E-71C6EF640EF0}">
  <ds:schemaRefs>
    <ds:schemaRef ds:uri="http://purl.org/dc/terms/"/>
    <ds:schemaRef ds:uri="http://purl.org/dc/dcmitype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sharepoint/v3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19750</TotalTime>
  <Words>176</Words>
  <Application>Microsoft Office PowerPoint</Application>
  <PresentationFormat>Letter Paper (8.5x11 in)</PresentationFormat>
  <Paragraphs>69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DHS_Template_White</vt:lpstr>
      <vt:lpstr>FEMA Response Doctrine Hierarchy</vt:lpstr>
    </vt:vector>
  </TitlesOfParts>
  <Company>FEMA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DOD Core Competencies</dc:title>
  <dc:creator>Thomas Breslin</dc:creator>
  <cp:lastModifiedBy>Curtis.McMahan</cp:lastModifiedBy>
  <cp:revision>1024</cp:revision>
  <cp:lastPrinted>2002-02-25T16:50:36Z</cp:lastPrinted>
  <dcterms:created xsi:type="dcterms:W3CDTF">2003-10-28T16:04:33Z</dcterms:created>
  <dcterms:modified xsi:type="dcterms:W3CDTF">2012-07-03T13:35:40Z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0x010100B3D47310DF47EC4493A0D254EA5B3F0D</vt:lpwstr>
  </property>
</Properties>
</file>