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0" r:id="rId3"/>
    <p:sldId id="257" r:id="rId4"/>
    <p:sldId id="259" r:id="rId5"/>
    <p:sldId id="261"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DBC5D1-98FB-441E-9806-43D235A40D87}" type="datetimeFigureOut">
              <a:rPr lang="en-US" smtClean="0"/>
              <a:pPr/>
              <a:t>5/31/2013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7DEF8C-545F-4021-BC8E-4F0FD34ECBC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smtClean="0"/>
          </a:p>
        </p:txBody>
      </p:sp>
      <p:sp>
        <p:nvSpPr>
          <p:cNvPr id="56324" name="Slide Number Placeholder 3"/>
          <p:cNvSpPr>
            <a:spLocks noGrp="1"/>
          </p:cNvSpPr>
          <p:nvPr>
            <p:ph type="sldNum" sz="quarter" idx="5"/>
          </p:nvPr>
        </p:nvSpPr>
        <p:spPr>
          <a:noFill/>
        </p:spPr>
        <p:txBody>
          <a:bodyPr/>
          <a:lstStyle/>
          <a:p>
            <a:fld id="{04EBF43F-C980-4F26-9CE5-35C61E2B95EE}" type="slidenum">
              <a:rPr lang="en-US" smtClean="0"/>
              <a:pPr/>
              <a:t>5</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smtClean="0"/>
          </a:p>
        </p:txBody>
      </p:sp>
      <p:sp>
        <p:nvSpPr>
          <p:cNvPr id="67588" name="Slide Number Placeholder 3"/>
          <p:cNvSpPr>
            <a:spLocks noGrp="1"/>
          </p:cNvSpPr>
          <p:nvPr>
            <p:ph type="sldNum" sz="quarter" idx="5"/>
          </p:nvPr>
        </p:nvSpPr>
        <p:spPr>
          <a:noFill/>
        </p:spPr>
        <p:txBody>
          <a:bodyPr/>
          <a:lstStyle/>
          <a:p>
            <a:fld id="{A6455A6F-5D6B-4580-AE3F-762A40555E01}" type="slidenum">
              <a:rPr lang="en-US" smtClean="0"/>
              <a:pPr/>
              <a:t>14</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smtClean="0"/>
          </a:p>
        </p:txBody>
      </p:sp>
      <p:sp>
        <p:nvSpPr>
          <p:cNvPr id="68612" name="Slide Number Placeholder 3"/>
          <p:cNvSpPr>
            <a:spLocks noGrp="1"/>
          </p:cNvSpPr>
          <p:nvPr>
            <p:ph type="sldNum" sz="quarter" idx="5"/>
          </p:nvPr>
        </p:nvSpPr>
        <p:spPr>
          <a:noFill/>
        </p:spPr>
        <p:txBody>
          <a:bodyPr/>
          <a:lstStyle/>
          <a:p>
            <a:fld id="{EC8EACB0-0D30-4792-BFF0-AC6150A9ECB0}" type="slidenum">
              <a:rPr lang="en-US" smtClean="0"/>
              <a:pPr/>
              <a:t>15</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smtClean="0"/>
          </a:p>
        </p:txBody>
      </p:sp>
      <p:sp>
        <p:nvSpPr>
          <p:cNvPr id="69636" name="Slide Number Placeholder 3"/>
          <p:cNvSpPr>
            <a:spLocks noGrp="1"/>
          </p:cNvSpPr>
          <p:nvPr>
            <p:ph type="sldNum" sz="quarter" idx="5"/>
          </p:nvPr>
        </p:nvSpPr>
        <p:spPr>
          <a:noFill/>
        </p:spPr>
        <p:txBody>
          <a:bodyPr/>
          <a:lstStyle/>
          <a:p>
            <a:fld id="{420A7571-87DF-4251-B6B7-CD32EAB4ED40}" type="slidenum">
              <a:rPr lang="en-US" smtClean="0"/>
              <a:pPr/>
              <a:t>16</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smtClean="0"/>
          </a:p>
        </p:txBody>
      </p:sp>
      <p:sp>
        <p:nvSpPr>
          <p:cNvPr id="70660" name="Slide Number Placeholder 3"/>
          <p:cNvSpPr>
            <a:spLocks noGrp="1"/>
          </p:cNvSpPr>
          <p:nvPr>
            <p:ph type="sldNum" sz="quarter" idx="5"/>
          </p:nvPr>
        </p:nvSpPr>
        <p:spPr>
          <a:noFill/>
        </p:spPr>
        <p:txBody>
          <a:bodyPr/>
          <a:lstStyle/>
          <a:p>
            <a:fld id="{8986CEF7-4F9D-499E-93C5-CF5F2F21041A}" type="slidenum">
              <a:rPr lang="en-US" smtClean="0"/>
              <a:pPr/>
              <a:t>17</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smtClean="0"/>
          </a:p>
        </p:txBody>
      </p:sp>
      <p:sp>
        <p:nvSpPr>
          <p:cNvPr id="71684" name="Slide Number Placeholder 3"/>
          <p:cNvSpPr>
            <a:spLocks noGrp="1"/>
          </p:cNvSpPr>
          <p:nvPr>
            <p:ph type="sldNum" sz="quarter" idx="5"/>
          </p:nvPr>
        </p:nvSpPr>
        <p:spPr>
          <a:noFill/>
        </p:spPr>
        <p:txBody>
          <a:bodyPr/>
          <a:lstStyle/>
          <a:p>
            <a:fld id="{042C313A-A272-4176-8826-3C36EAC90460}" type="slidenum">
              <a:rPr lang="en-US" smtClean="0"/>
              <a:pPr/>
              <a:t>18</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smtClean="0"/>
          </a:p>
        </p:txBody>
      </p:sp>
      <p:sp>
        <p:nvSpPr>
          <p:cNvPr id="75780" name="Slide Number Placeholder 3"/>
          <p:cNvSpPr>
            <a:spLocks noGrp="1"/>
          </p:cNvSpPr>
          <p:nvPr>
            <p:ph type="sldNum" sz="quarter" idx="5"/>
          </p:nvPr>
        </p:nvSpPr>
        <p:spPr>
          <a:noFill/>
        </p:spPr>
        <p:txBody>
          <a:bodyPr/>
          <a:lstStyle/>
          <a:p>
            <a:fld id="{29755576-7CAB-40D1-94CB-235EA31ABC7B}" type="slidenum">
              <a:rPr lang="en-US" smtClean="0"/>
              <a:pPr/>
              <a:t>20</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p>
        </p:txBody>
      </p:sp>
      <p:sp>
        <p:nvSpPr>
          <p:cNvPr id="76804" name="Slide Number Placeholder 3"/>
          <p:cNvSpPr>
            <a:spLocks noGrp="1"/>
          </p:cNvSpPr>
          <p:nvPr>
            <p:ph type="sldNum" sz="quarter" idx="5"/>
          </p:nvPr>
        </p:nvSpPr>
        <p:spPr>
          <a:noFill/>
        </p:spPr>
        <p:txBody>
          <a:bodyPr/>
          <a:lstStyle/>
          <a:p>
            <a:fld id="{0F8F1A1E-F16D-4147-B76C-745942C2F4EF}" type="slidenum">
              <a:rPr lang="en-US" smtClean="0"/>
              <a:pPr/>
              <a:t>21</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smtClean="0"/>
          </a:p>
        </p:txBody>
      </p:sp>
      <p:sp>
        <p:nvSpPr>
          <p:cNvPr id="77828" name="Slide Number Placeholder 3"/>
          <p:cNvSpPr>
            <a:spLocks noGrp="1"/>
          </p:cNvSpPr>
          <p:nvPr>
            <p:ph type="sldNum" sz="quarter" idx="5"/>
          </p:nvPr>
        </p:nvSpPr>
        <p:spPr>
          <a:noFill/>
        </p:spPr>
        <p:txBody>
          <a:bodyPr/>
          <a:lstStyle/>
          <a:p>
            <a:fld id="{C8E42438-5774-495E-9260-CE92FD440AF4}" type="slidenum">
              <a:rPr lang="en-US" smtClean="0"/>
              <a:pPr/>
              <a:t>22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smtClean="0"/>
          </a:p>
        </p:txBody>
      </p:sp>
      <p:sp>
        <p:nvSpPr>
          <p:cNvPr id="59396" name="Slide Number Placeholder 3"/>
          <p:cNvSpPr>
            <a:spLocks noGrp="1"/>
          </p:cNvSpPr>
          <p:nvPr>
            <p:ph type="sldNum" sz="quarter" idx="5"/>
          </p:nvPr>
        </p:nvSpPr>
        <p:spPr>
          <a:noFill/>
        </p:spPr>
        <p:txBody>
          <a:bodyPr/>
          <a:lstStyle/>
          <a:p>
            <a:fld id="{82652697-A8A7-478B-96DA-1453E641D6D6}" type="slidenum">
              <a:rPr lang="en-US" smtClean="0"/>
              <a:pPr/>
              <a:t>6</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
        <p:nvSpPr>
          <p:cNvPr id="60420" name="Slide Number Placeholder 3"/>
          <p:cNvSpPr>
            <a:spLocks noGrp="1"/>
          </p:cNvSpPr>
          <p:nvPr>
            <p:ph type="sldNum" sz="quarter" idx="5"/>
          </p:nvPr>
        </p:nvSpPr>
        <p:spPr>
          <a:noFill/>
        </p:spPr>
        <p:txBody>
          <a:bodyPr/>
          <a:lstStyle/>
          <a:p>
            <a:fld id="{F8F89A5A-09DD-41EB-B14A-9CAEECE903DE}" type="slidenum">
              <a:rPr lang="en-US" smtClean="0"/>
              <a:pPr/>
              <a:t>7</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smtClean="0"/>
          </a:p>
        </p:txBody>
      </p:sp>
      <p:sp>
        <p:nvSpPr>
          <p:cNvPr id="61444" name="Slide Number Placeholder 3"/>
          <p:cNvSpPr>
            <a:spLocks noGrp="1"/>
          </p:cNvSpPr>
          <p:nvPr>
            <p:ph type="sldNum" sz="quarter" idx="5"/>
          </p:nvPr>
        </p:nvSpPr>
        <p:spPr>
          <a:noFill/>
        </p:spPr>
        <p:txBody>
          <a:bodyPr/>
          <a:lstStyle/>
          <a:p>
            <a:fld id="{320CF3E6-A2A9-48AB-9404-929B9F477A57}" type="slidenum">
              <a:rPr lang="en-US" smtClean="0"/>
              <a:pPr/>
              <a:t>8</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smtClean="0"/>
          </a:p>
        </p:txBody>
      </p:sp>
      <p:sp>
        <p:nvSpPr>
          <p:cNvPr id="62468" name="Slide Number Placeholder 3"/>
          <p:cNvSpPr>
            <a:spLocks noGrp="1"/>
          </p:cNvSpPr>
          <p:nvPr>
            <p:ph type="sldNum" sz="quarter" idx="5"/>
          </p:nvPr>
        </p:nvSpPr>
        <p:spPr>
          <a:noFill/>
        </p:spPr>
        <p:txBody>
          <a:bodyPr/>
          <a:lstStyle/>
          <a:p>
            <a:fld id="{28CAE190-F3A4-4B2D-9483-644AC0E066FB}" type="slidenum">
              <a:rPr lang="en-US" smtClean="0"/>
              <a:pPr/>
              <a:t>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smtClean="0"/>
          </a:p>
        </p:txBody>
      </p:sp>
      <p:sp>
        <p:nvSpPr>
          <p:cNvPr id="63492" name="Slide Number Placeholder 3"/>
          <p:cNvSpPr>
            <a:spLocks noGrp="1"/>
          </p:cNvSpPr>
          <p:nvPr>
            <p:ph type="sldNum" sz="quarter" idx="5"/>
          </p:nvPr>
        </p:nvSpPr>
        <p:spPr>
          <a:noFill/>
        </p:spPr>
        <p:txBody>
          <a:bodyPr/>
          <a:lstStyle/>
          <a:p>
            <a:fld id="{568EE4CD-9BCF-4B42-BC2C-28CF75724EF7}" type="slidenum">
              <a:rPr lang="en-US" smtClean="0"/>
              <a:pPr/>
              <a:t>10</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64516" name="Slide Number Placeholder 3"/>
          <p:cNvSpPr>
            <a:spLocks noGrp="1"/>
          </p:cNvSpPr>
          <p:nvPr>
            <p:ph type="sldNum" sz="quarter" idx="5"/>
          </p:nvPr>
        </p:nvSpPr>
        <p:spPr>
          <a:noFill/>
        </p:spPr>
        <p:txBody>
          <a:bodyPr/>
          <a:lstStyle/>
          <a:p>
            <a:fld id="{60B4535E-5FD0-4D1A-B9BA-DF410A75F276}" type="slidenum">
              <a:rPr lang="en-US" smtClean="0"/>
              <a:pPr/>
              <a:t>11</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smtClean="0"/>
          </a:p>
        </p:txBody>
      </p:sp>
      <p:sp>
        <p:nvSpPr>
          <p:cNvPr id="65540" name="Slide Number Placeholder 3"/>
          <p:cNvSpPr>
            <a:spLocks noGrp="1"/>
          </p:cNvSpPr>
          <p:nvPr>
            <p:ph type="sldNum" sz="quarter" idx="5"/>
          </p:nvPr>
        </p:nvSpPr>
        <p:spPr>
          <a:noFill/>
        </p:spPr>
        <p:txBody>
          <a:bodyPr/>
          <a:lstStyle/>
          <a:p>
            <a:fld id="{9BE367F1-57E7-4716-8AAA-D473B1FCBF4C}" type="slidenum">
              <a:rPr lang="en-US" smtClean="0"/>
              <a:pPr/>
              <a:t>12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smtClean="0"/>
          </a:p>
        </p:txBody>
      </p:sp>
      <p:sp>
        <p:nvSpPr>
          <p:cNvPr id="66564" name="Slide Number Placeholder 3"/>
          <p:cNvSpPr>
            <a:spLocks noGrp="1"/>
          </p:cNvSpPr>
          <p:nvPr>
            <p:ph type="sldNum" sz="quarter" idx="5"/>
          </p:nvPr>
        </p:nvSpPr>
        <p:spPr>
          <a:noFill/>
        </p:spPr>
        <p:txBody>
          <a:bodyPr/>
          <a:lstStyle/>
          <a:p>
            <a:fld id="{B0CE74F2-7B75-45FC-A5B0-9E5D5F709D5C}" type="slidenum">
              <a:rPr lang="en-US" smtClean="0"/>
              <a:pPr/>
              <a:t>13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6A9376-6067-4530-870A-1359B991A114}" type="datetimeFigureOut">
              <a:rPr lang="en-US" smtClean="0"/>
              <a:pPr/>
              <a:t>5/31/2013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3778A-B25F-485C-B98B-B672CF5ACE3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6A9376-6067-4530-870A-1359B991A114}" type="datetimeFigureOut">
              <a:rPr lang="en-US" smtClean="0"/>
              <a:pPr/>
              <a:t>5/31/2013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3778A-B25F-485C-B98B-B672CF5ACE3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6A9376-6067-4530-870A-1359B991A114}" type="datetimeFigureOut">
              <a:rPr lang="en-US" smtClean="0"/>
              <a:pPr/>
              <a:t>5/31/2013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3778A-B25F-485C-B98B-B672CF5ACE3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6A9376-6067-4530-870A-1359B991A114}" type="datetimeFigureOut">
              <a:rPr lang="en-US" smtClean="0"/>
              <a:pPr/>
              <a:t>5/31/2013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3778A-B25F-485C-B98B-B672CF5ACE3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6A9376-6067-4530-870A-1359B991A114}" type="datetimeFigureOut">
              <a:rPr lang="en-US" smtClean="0"/>
              <a:pPr/>
              <a:t>5/31/2013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3778A-B25F-485C-B98B-B672CF5ACE3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6A9376-6067-4530-870A-1359B991A114}" type="datetimeFigureOut">
              <a:rPr lang="en-US" smtClean="0"/>
              <a:pPr/>
              <a:t>5/31/2013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3778A-B25F-485C-B98B-B672CF5ACE3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6A9376-6067-4530-870A-1359B991A114}" type="datetimeFigureOut">
              <a:rPr lang="en-US" smtClean="0"/>
              <a:pPr/>
              <a:t>5/31/2013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93778A-B25F-485C-B98B-B672CF5ACE3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6A9376-6067-4530-870A-1359B991A114}" type="datetimeFigureOut">
              <a:rPr lang="en-US" smtClean="0"/>
              <a:pPr/>
              <a:t>5/31/2013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93778A-B25F-485C-B98B-B672CF5ACE3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6A9376-6067-4530-870A-1359B991A114}" type="datetimeFigureOut">
              <a:rPr lang="en-US" smtClean="0"/>
              <a:pPr/>
              <a:t>5/31/2013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93778A-B25F-485C-B98B-B672CF5ACE3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6A9376-6067-4530-870A-1359B991A114}" type="datetimeFigureOut">
              <a:rPr lang="en-US" smtClean="0"/>
              <a:pPr/>
              <a:t>5/31/2013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3778A-B25F-485C-B98B-B672CF5ACE3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6A9376-6067-4530-870A-1359B991A114}" type="datetimeFigureOut">
              <a:rPr lang="en-US" smtClean="0"/>
              <a:pPr/>
              <a:t>5/31/2013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3778A-B25F-485C-B98B-B672CF5ACE3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6A9376-6067-4530-870A-1359B991A114}" type="datetimeFigureOut">
              <a:rPr lang="en-US" smtClean="0"/>
              <a:pPr/>
              <a:t>5/31/2013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93778A-B25F-485C-B98B-B672CF5ACE3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File:197_Inf_Bde_DUI.jp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en.wikipedia.org/wiki/File:197thInfantryBrigade.svg" TargetMode="Externa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Band%20of%20Brothers%20OPD%20decide%20and%20lead.mov"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5638800" y="2057400"/>
            <a:ext cx="2483840" cy="3200400"/>
          </a:xfrm>
          <a:prstGeom prst="rect">
            <a:avLst/>
          </a:prstGeom>
          <a:noFill/>
          <a:ln w="9525">
            <a:solidFill>
              <a:schemeClr val="accent1"/>
            </a:solidFill>
            <a:miter lim="800000"/>
            <a:headEnd/>
            <a:tailEnd/>
          </a:ln>
        </p:spPr>
      </p:pic>
      <p:sp>
        <p:nvSpPr>
          <p:cNvPr id="2" name="Title 1"/>
          <p:cNvSpPr>
            <a:spLocks noGrp="1"/>
          </p:cNvSpPr>
          <p:nvPr>
            <p:ph type="ctrTitle"/>
          </p:nvPr>
        </p:nvSpPr>
        <p:spPr>
          <a:xfrm>
            <a:off x="762000" y="-98425"/>
            <a:ext cx="7772400" cy="1470025"/>
          </a:xfrm>
        </p:spPr>
        <p:txBody>
          <a:bodyPr>
            <a:normAutofit/>
          </a:bodyPr>
          <a:lstStyle/>
          <a:p>
            <a:r>
              <a:rPr lang="en-US" sz="3600" b="1" dirty="0" smtClean="0"/>
              <a:t>Mission Command </a:t>
            </a:r>
            <a:br>
              <a:rPr lang="en-US" sz="3600" b="1" dirty="0" smtClean="0"/>
            </a:br>
            <a:r>
              <a:rPr lang="en-US" sz="3600" b="1" dirty="0" smtClean="0"/>
              <a:t>&amp; The Operations Process</a:t>
            </a:r>
            <a:endParaRPr lang="en-US" sz="3600" b="1" dirty="0"/>
          </a:p>
        </p:txBody>
      </p:sp>
      <p:sp>
        <p:nvSpPr>
          <p:cNvPr id="3" name="Subtitle 2"/>
          <p:cNvSpPr>
            <a:spLocks noGrp="1"/>
          </p:cNvSpPr>
          <p:nvPr>
            <p:ph type="subTitle" idx="1"/>
          </p:nvPr>
        </p:nvSpPr>
        <p:spPr>
          <a:xfrm>
            <a:off x="1371600" y="5638800"/>
            <a:ext cx="6400800" cy="1219200"/>
          </a:xfrm>
        </p:spPr>
        <p:txBody>
          <a:bodyPr/>
          <a:lstStyle/>
          <a:p>
            <a:r>
              <a:rPr lang="en-US" dirty="0" smtClean="0">
                <a:solidFill>
                  <a:schemeClr val="tx1"/>
                </a:solidFill>
              </a:rPr>
              <a:t>Forever Forward OPD</a:t>
            </a:r>
          </a:p>
          <a:p>
            <a:r>
              <a:rPr lang="en-US" dirty="0" smtClean="0">
                <a:solidFill>
                  <a:schemeClr val="tx1"/>
                </a:solidFill>
              </a:rPr>
              <a:t>8 Feb 2013</a:t>
            </a:r>
            <a:endParaRPr lang="en-US" dirty="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1905000" y="2133600"/>
            <a:ext cx="2428457" cy="3124200"/>
          </a:xfrm>
          <a:prstGeom prst="rect">
            <a:avLst/>
          </a:prstGeom>
          <a:noFill/>
          <a:ln w="9525">
            <a:solidFill>
              <a:schemeClr val="accent1"/>
            </a:solid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33401" y="1371601"/>
            <a:ext cx="2286000" cy="3200400"/>
          </a:xfrm>
          <a:prstGeom prst="rect">
            <a:avLst/>
          </a:prstGeom>
          <a:noFill/>
          <a:ln w="9525">
            <a:solidFill>
              <a:schemeClr val="accent1"/>
            </a:solid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4572000" y="1371601"/>
            <a:ext cx="2127786" cy="3200400"/>
          </a:xfrm>
          <a:prstGeom prst="rect">
            <a:avLst/>
          </a:prstGeom>
          <a:noFill/>
          <a:ln w="9525">
            <a:solidFill>
              <a:schemeClr val="accent1"/>
            </a:solid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Text Box 2"/>
          <p:cNvSpPr txBox="1">
            <a:spLocks noChangeArrowheads="1"/>
          </p:cNvSpPr>
          <p:nvPr/>
        </p:nvSpPr>
        <p:spPr bwMode="auto">
          <a:xfrm>
            <a:off x="2208213" y="196850"/>
            <a:ext cx="4724400" cy="646113"/>
          </a:xfrm>
          <a:prstGeom prst="rect">
            <a:avLst/>
          </a:prstGeom>
          <a:noFill/>
          <a:ln w="19050">
            <a:noFill/>
            <a:miter lim="800000"/>
            <a:headEnd/>
            <a:tailEnd/>
          </a:ln>
          <a:effectLst/>
        </p:spPr>
        <p:txBody>
          <a:bodyPr wrap="none">
            <a:spAutoFit/>
          </a:bodyPr>
          <a:lstStyle/>
          <a:p>
            <a:pPr>
              <a:defRPr/>
            </a:pPr>
            <a:r>
              <a:rPr lang="en-US" sz="3600" b="1" dirty="0">
                <a:effectLst>
                  <a:outerShdw blurRad="38100" dist="38100" dir="2700000" algn="tl">
                    <a:srgbClr val="C0C0C0"/>
                  </a:outerShdw>
                </a:effectLst>
              </a:rPr>
              <a:t>MISSION COMMAND</a:t>
            </a:r>
            <a:endParaRPr lang="en-US" sz="1400" b="1" dirty="0">
              <a:effectLst>
                <a:outerShdw blurRad="38100" dist="38100" dir="2700000" algn="tl">
                  <a:srgbClr val="C0C0C0"/>
                </a:outerShdw>
              </a:effectLst>
            </a:endParaRPr>
          </a:p>
        </p:txBody>
      </p:sp>
      <p:sp>
        <p:nvSpPr>
          <p:cNvPr id="440323" name="Text Box 3"/>
          <p:cNvSpPr txBox="1">
            <a:spLocks noChangeArrowheads="1"/>
          </p:cNvSpPr>
          <p:nvPr/>
        </p:nvSpPr>
        <p:spPr bwMode="auto">
          <a:xfrm>
            <a:off x="228600" y="1066800"/>
            <a:ext cx="8686800" cy="5259388"/>
          </a:xfrm>
          <a:prstGeom prst="rect">
            <a:avLst/>
          </a:prstGeom>
          <a:noFill/>
          <a:ln w="19050">
            <a:noFill/>
            <a:miter lim="800000"/>
            <a:headEnd/>
            <a:tailEnd/>
          </a:ln>
          <a:effectLst/>
        </p:spPr>
        <p:txBody>
          <a:bodyPr>
            <a:spAutoFit/>
          </a:bodyPr>
          <a:lstStyle/>
          <a:p>
            <a:pPr marL="457200" indent="-457200">
              <a:buClr>
                <a:srgbClr val="008000"/>
              </a:buClr>
              <a:buFont typeface="Wingdings" pitchFamily="2" charset="2"/>
              <a:buNone/>
              <a:defRPr/>
            </a:pPr>
            <a:r>
              <a:rPr lang="en-US" sz="4400" b="1" u="sng" dirty="0">
                <a:solidFill>
                  <a:srgbClr val="009900"/>
                </a:solidFill>
                <a:effectLst>
                  <a:outerShdw blurRad="38100" dist="38100" dir="2700000" algn="tl">
                    <a:srgbClr val="C0C0C0"/>
                  </a:outerShdw>
                </a:effectLst>
              </a:rPr>
              <a:t> THEREFORE </a:t>
            </a:r>
            <a:r>
              <a:rPr lang="en-US" sz="4400" b="1" dirty="0">
                <a:solidFill>
                  <a:srgbClr val="009900"/>
                </a:solidFill>
                <a:effectLst>
                  <a:outerShdw blurRad="38100" dist="38100" dir="2700000" algn="tl">
                    <a:srgbClr val="C0C0C0"/>
                  </a:outerShdw>
                </a:effectLst>
              </a:rPr>
              <a:t>YOU MUST HAVE</a:t>
            </a:r>
          </a:p>
          <a:p>
            <a:pPr marL="457200" indent="-457200">
              <a:buClr>
                <a:srgbClr val="008000"/>
              </a:buClr>
              <a:buFont typeface="Wingdings" pitchFamily="2" charset="2"/>
              <a:buNone/>
              <a:defRPr/>
            </a:pPr>
            <a:endParaRPr lang="en-US" sz="3600" dirty="0"/>
          </a:p>
          <a:p>
            <a:pPr marL="914400" lvl="1" indent="-457200" algn="l">
              <a:lnSpc>
                <a:spcPct val="120000"/>
              </a:lnSpc>
              <a:buClr>
                <a:srgbClr val="FF0000"/>
              </a:buClr>
              <a:buFont typeface="Wingdings" pitchFamily="2" charset="2"/>
              <a:buChar char="Ø"/>
              <a:defRPr/>
            </a:pPr>
            <a:r>
              <a:rPr lang="en-US" sz="7200" b="1" dirty="0">
                <a:solidFill>
                  <a:srgbClr val="FF0000"/>
                </a:solidFill>
                <a:effectLst>
                  <a:outerShdw blurRad="38100" dist="38100" dir="2700000" algn="tl">
                    <a:srgbClr val="C0C0C0"/>
                  </a:outerShdw>
                </a:effectLst>
              </a:rPr>
              <a:t>	WILL TO WIN</a:t>
            </a:r>
          </a:p>
          <a:p>
            <a:pPr marL="914400" lvl="1" indent="-457200" algn="l">
              <a:lnSpc>
                <a:spcPct val="120000"/>
              </a:lnSpc>
              <a:buClr>
                <a:srgbClr val="FF0000"/>
              </a:buClr>
              <a:buFont typeface="Wingdings" pitchFamily="2" charset="2"/>
              <a:buChar char="Ø"/>
              <a:defRPr/>
            </a:pPr>
            <a:r>
              <a:rPr lang="en-US" sz="7200" b="1" dirty="0">
                <a:solidFill>
                  <a:srgbClr val="FF0000"/>
                </a:solidFill>
                <a:effectLst>
                  <a:outerShdw blurRad="38100" dist="38100" dir="2700000" algn="tl">
                    <a:srgbClr val="C0C0C0"/>
                  </a:outerShdw>
                </a:effectLst>
              </a:rPr>
              <a:t>	COURAGE</a:t>
            </a:r>
          </a:p>
          <a:p>
            <a:pPr marL="914400" lvl="1" indent="-457200" algn="l">
              <a:lnSpc>
                <a:spcPct val="120000"/>
              </a:lnSpc>
              <a:buClr>
                <a:srgbClr val="FF0000"/>
              </a:buClr>
              <a:buFont typeface="Wingdings" pitchFamily="2" charset="2"/>
              <a:buChar char="Ø"/>
              <a:defRPr/>
            </a:pPr>
            <a:r>
              <a:rPr lang="en-US" sz="7200" b="1" dirty="0">
                <a:solidFill>
                  <a:srgbClr val="FF0000"/>
                </a:solidFill>
                <a:effectLst>
                  <a:outerShdw blurRad="38100" dist="38100" dir="2700000" algn="tl">
                    <a:srgbClr val="C0C0C0"/>
                  </a:outerShdw>
                </a:effectLst>
              </a:rPr>
              <a:t>	JUDGMENT</a:t>
            </a:r>
          </a:p>
        </p:txBody>
      </p:sp>
      <p:sp>
        <p:nvSpPr>
          <p:cNvPr id="28676" name="Rectangle 5"/>
          <p:cNvSpPr>
            <a:spLocks noChangeArrowheads="1"/>
          </p:cNvSpPr>
          <p:nvPr/>
        </p:nvSpPr>
        <p:spPr bwMode="auto">
          <a:xfrm>
            <a:off x="76200" y="76200"/>
            <a:ext cx="8991600" cy="6705600"/>
          </a:xfrm>
          <a:prstGeom prst="rect">
            <a:avLst/>
          </a:prstGeom>
          <a:noFill/>
          <a:ln w="57150" cmpd="thinThick">
            <a:solidFill>
              <a:schemeClr val="tx1"/>
            </a:solidFill>
            <a:miter lim="800000"/>
            <a:headEnd type="none" w="sm" len="sm"/>
            <a:tailEnd type="none" w="sm" len="sm"/>
          </a:ln>
        </p:spPr>
        <p:txBody>
          <a:bodyPr wrap="none" anchor="ctr"/>
          <a:lstStyle/>
          <a:p>
            <a:endParaRPr lang="en-US"/>
          </a:p>
        </p:txBody>
      </p:sp>
      <p:pic>
        <p:nvPicPr>
          <p:cNvPr id="28677" name="Picture 11" descr="197 Inf Bde DUI.jpg">
            <a:hlinkClick r:id="rId3"/>
          </p:cNvPr>
          <p:cNvPicPr>
            <a:picLocks noChangeAspect="1" noChangeArrowheads="1"/>
          </p:cNvPicPr>
          <p:nvPr/>
        </p:nvPicPr>
        <p:blipFill>
          <a:blip r:embed="rId4" cstate="print"/>
          <a:srcRect/>
          <a:stretch>
            <a:fillRect/>
          </a:stretch>
        </p:blipFill>
        <p:spPr bwMode="auto">
          <a:xfrm>
            <a:off x="8305800" y="152400"/>
            <a:ext cx="685800" cy="900113"/>
          </a:xfrm>
          <a:prstGeom prst="rect">
            <a:avLst/>
          </a:prstGeom>
          <a:noFill/>
          <a:ln w="9525">
            <a:noFill/>
            <a:miter lim="800000"/>
            <a:headEnd/>
            <a:tailEnd/>
          </a:ln>
        </p:spPr>
      </p:pic>
      <p:pic>
        <p:nvPicPr>
          <p:cNvPr id="28678" name="Picture 139" descr="197thInfantryBrigade.svg">
            <a:hlinkClick r:id="rId5"/>
          </p:cNvPr>
          <p:cNvPicPr>
            <a:picLocks noChangeAspect="1" noChangeArrowheads="1"/>
          </p:cNvPicPr>
          <p:nvPr/>
        </p:nvPicPr>
        <p:blipFill>
          <a:blip r:embed="rId6" cstate="print"/>
          <a:srcRect/>
          <a:stretch>
            <a:fillRect/>
          </a:stretch>
        </p:blipFill>
        <p:spPr bwMode="auto">
          <a:xfrm>
            <a:off x="152400" y="138113"/>
            <a:ext cx="576263"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Text Box 2"/>
          <p:cNvSpPr txBox="1">
            <a:spLocks noChangeArrowheads="1"/>
          </p:cNvSpPr>
          <p:nvPr/>
        </p:nvSpPr>
        <p:spPr bwMode="auto">
          <a:xfrm>
            <a:off x="2436813" y="196850"/>
            <a:ext cx="4268787" cy="646331"/>
          </a:xfrm>
          <a:prstGeom prst="rect">
            <a:avLst/>
          </a:prstGeom>
          <a:noFill/>
          <a:ln w="19050">
            <a:noFill/>
            <a:miter lim="800000"/>
            <a:headEnd/>
            <a:tailEnd/>
          </a:ln>
          <a:effectLst/>
        </p:spPr>
        <p:txBody>
          <a:bodyPr wrap="square">
            <a:spAutoFit/>
          </a:bodyPr>
          <a:lstStyle/>
          <a:p>
            <a:pPr>
              <a:defRPr/>
            </a:pPr>
            <a:r>
              <a:rPr lang="en-US" sz="3600" b="1" dirty="0">
                <a:effectLst>
                  <a:outerShdw blurRad="38100" dist="38100" dir="2700000" algn="tl">
                    <a:srgbClr val="C0C0C0"/>
                  </a:outerShdw>
                </a:effectLst>
              </a:rPr>
              <a:t>MISSION COMMAND</a:t>
            </a:r>
            <a:endParaRPr lang="en-US" sz="1400" b="1" dirty="0">
              <a:effectLst>
                <a:outerShdw blurRad="38100" dist="38100" dir="2700000" algn="tl">
                  <a:srgbClr val="C0C0C0"/>
                </a:outerShdw>
              </a:effectLst>
            </a:endParaRPr>
          </a:p>
        </p:txBody>
      </p:sp>
      <p:sp>
        <p:nvSpPr>
          <p:cNvPr id="441347" name="Text Box 3"/>
          <p:cNvSpPr txBox="1">
            <a:spLocks noChangeArrowheads="1"/>
          </p:cNvSpPr>
          <p:nvPr/>
        </p:nvSpPr>
        <p:spPr bwMode="auto">
          <a:xfrm>
            <a:off x="304800" y="1295400"/>
            <a:ext cx="8382000" cy="3293209"/>
          </a:xfrm>
          <a:prstGeom prst="rect">
            <a:avLst/>
          </a:prstGeom>
          <a:noFill/>
          <a:ln w="19050">
            <a:noFill/>
            <a:miter lim="800000"/>
            <a:headEnd/>
            <a:tailEnd/>
          </a:ln>
          <a:effectLst/>
        </p:spPr>
        <p:txBody>
          <a:bodyPr>
            <a:spAutoFit/>
          </a:bodyPr>
          <a:lstStyle/>
          <a:p>
            <a:pPr marL="457200" indent="-457200" algn="ctr">
              <a:buClr>
                <a:srgbClr val="008000"/>
              </a:buClr>
              <a:buFont typeface="Wingdings" pitchFamily="2" charset="2"/>
              <a:buNone/>
              <a:defRPr/>
            </a:pPr>
            <a:r>
              <a:rPr lang="en-US" sz="4400" b="1" dirty="0">
                <a:solidFill>
                  <a:srgbClr val="009900"/>
                </a:solidFill>
                <a:effectLst>
                  <a:outerShdw blurRad="38100" dist="38100" dir="2700000" algn="tl">
                    <a:srgbClr val="C0C0C0"/>
                  </a:outerShdw>
                </a:effectLst>
              </a:rPr>
              <a:t>THE DIFFICULT CHALLENGE</a:t>
            </a:r>
          </a:p>
          <a:p>
            <a:pPr marL="457200" indent="-457200">
              <a:buClr>
                <a:srgbClr val="008000"/>
              </a:buClr>
              <a:buFont typeface="Wingdings" pitchFamily="2" charset="2"/>
              <a:buNone/>
              <a:defRPr/>
            </a:pPr>
            <a:endParaRPr lang="en-US" sz="3600" dirty="0"/>
          </a:p>
          <a:p>
            <a:pPr marL="457200" indent="-457200">
              <a:buClr>
                <a:srgbClr val="008000"/>
              </a:buClr>
              <a:buFont typeface="Wingdings" pitchFamily="2" charset="2"/>
              <a:buNone/>
              <a:defRPr/>
            </a:pPr>
            <a:endParaRPr lang="en-US" sz="3200" b="1" i="1" dirty="0">
              <a:solidFill>
                <a:schemeClr val="accent2"/>
              </a:solidFill>
              <a:effectLst>
                <a:outerShdw blurRad="38100" dist="38100" dir="2700000" algn="tl">
                  <a:srgbClr val="C0C0C0"/>
                </a:outerShdw>
              </a:effectLst>
            </a:endParaRPr>
          </a:p>
          <a:p>
            <a:pPr>
              <a:buClr>
                <a:srgbClr val="008000"/>
              </a:buClr>
              <a:buFont typeface="Wingdings" pitchFamily="2" charset="2"/>
              <a:buNone/>
              <a:defRPr/>
            </a:pPr>
            <a:r>
              <a:rPr lang="en-US" sz="3200" b="1" i="1" dirty="0">
                <a:solidFill>
                  <a:schemeClr val="accent2"/>
                </a:solidFill>
                <a:effectLst>
                  <a:outerShdw blurRad="38100" dist="38100" dir="2700000" algn="tl">
                    <a:srgbClr val="C0C0C0"/>
                  </a:outerShdw>
                </a:effectLst>
              </a:rPr>
              <a:t>“One of the most difficult </a:t>
            </a:r>
            <a:r>
              <a:rPr lang="en-US" sz="3200" b="1" i="1" dirty="0" smtClean="0">
                <a:solidFill>
                  <a:schemeClr val="accent2"/>
                </a:solidFill>
                <a:effectLst>
                  <a:outerShdw blurRad="38100" dist="38100" dir="2700000" algn="tl">
                    <a:srgbClr val="C0C0C0"/>
                  </a:outerShdw>
                </a:effectLst>
              </a:rPr>
              <a:t>things we </a:t>
            </a:r>
            <a:r>
              <a:rPr lang="en-US" sz="3200" b="1" i="1" dirty="0">
                <a:solidFill>
                  <a:schemeClr val="accent2"/>
                </a:solidFill>
                <a:effectLst>
                  <a:outerShdw blurRad="38100" dist="38100" dir="2700000" algn="tl">
                    <a:srgbClr val="C0C0C0"/>
                  </a:outerShdw>
                </a:effectLst>
              </a:rPr>
              <a:t>have to do in war is to </a:t>
            </a:r>
            <a:r>
              <a:rPr lang="en-US" sz="3200" b="1" i="1" dirty="0" smtClean="0">
                <a:solidFill>
                  <a:schemeClr val="accent2"/>
                </a:solidFill>
                <a:effectLst>
                  <a:outerShdw blurRad="38100" dist="38100" dir="2700000" algn="tl">
                    <a:srgbClr val="C0C0C0"/>
                  </a:outerShdw>
                </a:effectLst>
              </a:rPr>
              <a:t>recognize the </a:t>
            </a:r>
            <a:r>
              <a:rPr lang="en-US" sz="3200" b="1" i="1" dirty="0">
                <a:solidFill>
                  <a:schemeClr val="accent2"/>
                </a:solidFill>
                <a:effectLst>
                  <a:outerShdw blurRad="38100" dist="38100" dir="2700000" algn="tl">
                    <a:srgbClr val="C0C0C0"/>
                  </a:outerShdw>
                </a:effectLst>
              </a:rPr>
              <a:t>moment for making a decision.”</a:t>
            </a:r>
          </a:p>
        </p:txBody>
      </p:sp>
      <p:sp>
        <p:nvSpPr>
          <p:cNvPr id="29700" name="Text Box 4"/>
          <p:cNvSpPr txBox="1">
            <a:spLocks noChangeArrowheads="1"/>
          </p:cNvSpPr>
          <p:nvPr/>
        </p:nvSpPr>
        <p:spPr bwMode="auto">
          <a:xfrm>
            <a:off x="5427663" y="5040313"/>
            <a:ext cx="2517612" cy="369332"/>
          </a:xfrm>
          <a:prstGeom prst="rect">
            <a:avLst/>
          </a:prstGeom>
          <a:noFill/>
          <a:ln w="19050">
            <a:noFill/>
            <a:miter lim="800000"/>
            <a:headEnd/>
            <a:tailEnd/>
          </a:ln>
        </p:spPr>
        <p:txBody>
          <a:bodyPr wrap="none">
            <a:spAutoFit/>
          </a:bodyPr>
          <a:lstStyle/>
          <a:p>
            <a:r>
              <a:rPr lang="en-US" b="1" dirty="0"/>
              <a:t>Captain Adolf Von Schell</a:t>
            </a:r>
          </a:p>
        </p:txBody>
      </p:sp>
      <p:sp>
        <p:nvSpPr>
          <p:cNvPr id="29701" name="Rectangle 6"/>
          <p:cNvSpPr>
            <a:spLocks noChangeArrowheads="1"/>
          </p:cNvSpPr>
          <p:nvPr/>
        </p:nvSpPr>
        <p:spPr bwMode="auto">
          <a:xfrm>
            <a:off x="76200" y="76200"/>
            <a:ext cx="8991600" cy="6705600"/>
          </a:xfrm>
          <a:prstGeom prst="rect">
            <a:avLst/>
          </a:prstGeom>
          <a:noFill/>
          <a:ln w="57150" cmpd="thinThick">
            <a:solidFill>
              <a:srgbClr val="008000"/>
            </a:solidFill>
            <a:miter lim="800000"/>
            <a:headEnd type="none" w="sm" len="sm"/>
            <a:tailEnd type="none" w="sm" len="sm"/>
          </a:ln>
        </p:spPr>
        <p:txBody>
          <a:bodyPr wrap="none" anchor="ct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4">
            <a:hlinkClick r:id="rId3" action="ppaction://hlinkfile"/>
          </p:cNvPr>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442370" name="Text Box 2"/>
          <p:cNvSpPr txBox="1">
            <a:spLocks noChangeArrowheads="1"/>
          </p:cNvSpPr>
          <p:nvPr/>
        </p:nvSpPr>
        <p:spPr bwMode="auto">
          <a:xfrm>
            <a:off x="2208213" y="196850"/>
            <a:ext cx="4724400" cy="646113"/>
          </a:xfrm>
          <a:prstGeom prst="rect">
            <a:avLst/>
          </a:prstGeom>
          <a:noFill/>
          <a:ln w="19050">
            <a:noFill/>
            <a:miter lim="800000"/>
            <a:headEnd/>
            <a:tailEnd/>
          </a:ln>
          <a:effectLst/>
        </p:spPr>
        <p:txBody>
          <a:bodyPr wrap="none">
            <a:spAutoFit/>
          </a:bodyPr>
          <a:lstStyle/>
          <a:p>
            <a:pPr>
              <a:defRPr/>
            </a:pPr>
            <a:r>
              <a:rPr lang="en-US" sz="3600" b="1" dirty="0">
                <a:solidFill>
                  <a:schemeClr val="tx1"/>
                </a:solidFill>
                <a:effectLst>
                  <a:outerShdw blurRad="38100" dist="38100" dir="2700000" algn="tl">
                    <a:srgbClr val="C0C0C0"/>
                  </a:outerShdw>
                </a:effectLst>
              </a:rPr>
              <a:t>MISSION COMMAND</a:t>
            </a:r>
            <a:endParaRPr lang="en-US" sz="1400" b="1" dirty="0">
              <a:solidFill>
                <a:schemeClr val="tx1"/>
              </a:solidFill>
              <a:effectLst>
                <a:outerShdw blurRad="38100" dist="38100" dir="2700000" algn="tl">
                  <a:srgbClr val="C0C0C0"/>
                </a:outerShdw>
              </a:effectLst>
            </a:endParaRPr>
          </a:p>
        </p:txBody>
      </p:sp>
      <p:sp>
        <p:nvSpPr>
          <p:cNvPr id="442371" name="Text Box 3"/>
          <p:cNvSpPr txBox="1">
            <a:spLocks noChangeArrowheads="1"/>
          </p:cNvSpPr>
          <p:nvPr/>
        </p:nvSpPr>
        <p:spPr bwMode="auto">
          <a:xfrm>
            <a:off x="685800" y="1909763"/>
            <a:ext cx="7772400" cy="1446550"/>
          </a:xfrm>
          <a:prstGeom prst="rect">
            <a:avLst/>
          </a:prstGeom>
          <a:noFill/>
          <a:ln w="19050">
            <a:noFill/>
            <a:miter lim="800000"/>
            <a:headEnd/>
            <a:tailEnd/>
          </a:ln>
          <a:effectLst/>
        </p:spPr>
        <p:txBody>
          <a:bodyPr wrap="square">
            <a:spAutoFit/>
          </a:bodyPr>
          <a:lstStyle/>
          <a:p>
            <a:pPr marL="3175" indent="4763">
              <a:buClr>
                <a:srgbClr val="008000"/>
              </a:buClr>
              <a:buFont typeface="Wingdings" pitchFamily="2" charset="2"/>
              <a:buNone/>
              <a:defRPr/>
            </a:pPr>
            <a:r>
              <a:rPr lang="en-US" sz="4400" b="1" dirty="0">
                <a:solidFill>
                  <a:srgbClr val="FF0000"/>
                </a:solidFill>
                <a:effectLst>
                  <a:outerShdw blurRad="38100" dist="38100" dir="2700000" algn="tl">
                    <a:srgbClr val="C0C0C0"/>
                  </a:outerShdw>
                </a:effectLst>
              </a:rPr>
              <a:t>“Band of </a:t>
            </a:r>
            <a:r>
              <a:rPr lang="en-US" sz="4400" b="1" dirty="0" smtClean="0">
                <a:solidFill>
                  <a:srgbClr val="FF0000"/>
                </a:solidFill>
                <a:effectLst>
                  <a:outerShdw blurRad="38100" dist="38100" dir="2700000" algn="tl">
                    <a:srgbClr val="C0C0C0"/>
                  </a:outerShdw>
                </a:effectLst>
              </a:rPr>
              <a:t>Brothers” Netherlands</a:t>
            </a:r>
            <a:endParaRPr lang="en-US" sz="4400" b="1" dirty="0">
              <a:solidFill>
                <a:srgbClr val="FF0000"/>
              </a:solidFill>
              <a:effectLst>
                <a:outerShdw blurRad="38100" dist="38100" dir="2700000" algn="tl">
                  <a:srgbClr val="C0C0C0"/>
                </a:outerShdw>
              </a:effectLst>
            </a:endParaRPr>
          </a:p>
          <a:p>
            <a:pPr marL="457200" indent="-457200" algn="ctr">
              <a:buClr>
                <a:srgbClr val="008000"/>
              </a:buClr>
              <a:buFont typeface="Wingdings" pitchFamily="2" charset="2"/>
              <a:buNone/>
              <a:defRPr/>
            </a:pPr>
            <a:r>
              <a:rPr lang="en-US" sz="4400" b="1" dirty="0">
                <a:solidFill>
                  <a:srgbClr val="FF0000"/>
                </a:solidFill>
                <a:effectLst>
                  <a:outerShdw blurRad="38100" dist="38100" dir="2700000" algn="tl">
                    <a:srgbClr val="C0C0C0"/>
                  </a:outerShdw>
                </a:effectLst>
              </a:rPr>
              <a:t>Fall 1944</a:t>
            </a:r>
            <a:endParaRPr lang="en-US" sz="3200" b="1" i="1" dirty="0">
              <a:solidFill>
                <a:srgbClr val="FF0000"/>
              </a:solidFill>
              <a:effectLst>
                <a:outerShdw blurRad="38100" dist="38100" dir="2700000" algn="tl">
                  <a:srgbClr val="C0C0C0"/>
                </a:outerShdw>
              </a:effectLst>
            </a:endParaRPr>
          </a:p>
        </p:txBody>
      </p:sp>
      <p:sp>
        <p:nvSpPr>
          <p:cNvPr id="30725" name="TextBox 4"/>
          <p:cNvSpPr txBox="1">
            <a:spLocks noChangeArrowheads="1"/>
          </p:cNvSpPr>
          <p:nvPr/>
        </p:nvSpPr>
        <p:spPr bwMode="auto">
          <a:xfrm>
            <a:off x="-55563" y="6477000"/>
            <a:ext cx="2265363" cy="215900"/>
          </a:xfrm>
          <a:prstGeom prst="rect">
            <a:avLst/>
          </a:prstGeom>
          <a:noFill/>
          <a:ln w="9525">
            <a:noFill/>
            <a:miter lim="800000"/>
            <a:headEnd/>
            <a:tailEnd/>
          </a:ln>
        </p:spPr>
        <p:txBody>
          <a:bodyPr wrap="none">
            <a:spAutoFit/>
          </a:bodyPr>
          <a:lstStyle/>
          <a:p>
            <a:r>
              <a:rPr lang="en-US" dirty="0"/>
              <a:t>Disk 3, Part 5 – Crossroads:  Start Time 1512</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Text Box 2"/>
          <p:cNvSpPr txBox="1">
            <a:spLocks noChangeArrowheads="1"/>
          </p:cNvSpPr>
          <p:nvPr/>
        </p:nvSpPr>
        <p:spPr bwMode="auto">
          <a:xfrm>
            <a:off x="2208213" y="196850"/>
            <a:ext cx="4724400" cy="646113"/>
          </a:xfrm>
          <a:prstGeom prst="rect">
            <a:avLst/>
          </a:prstGeom>
          <a:noFill/>
          <a:ln w="19050">
            <a:noFill/>
            <a:miter lim="800000"/>
            <a:headEnd/>
            <a:tailEnd/>
          </a:ln>
          <a:effectLst/>
        </p:spPr>
        <p:txBody>
          <a:bodyPr wrap="none">
            <a:spAutoFit/>
          </a:bodyPr>
          <a:lstStyle/>
          <a:p>
            <a:pPr>
              <a:defRPr/>
            </a:pPr>
            <a:r>
              <a:rPr lang="en-US" sz="3600" b="1" dirty="0">
                <a:effectLst>
                  <a:outerShdw blurRad="38100" dist="38100" dir="2700000" algn="tl">
                    <a:srgbClr val="C0C0C0"/>
                  </a:outerShdw>
                </a:effectLst>
              </a:rPr>
              <a:t>MISSION COMMAND</a:t>
            </a:r>
            <a:endParaRPr lang="en-US" sz="1400" b="1" dirty="0">
              <a:effectLst>
                <a:outerShdw blurRad="38100" dist="38100" dir="2700000" algn="tl">
                  <a:srgbClr val="C0C0C0"/>
                </a:outerShdw>
              </a:effectLst>
            </a:endParaRPr>
          </a:p>
        </p:txBody>
      </p:sp>
      <p:sp>
        <p:nvSpPr>
          <p:cNvPr id="31747" name="Text Box 3"/>
          <p:cNvSpPr txBox="1">
            <a:spLocks noChangeArrowheads="1"/>
          </p:cNvSpPr>
          <p:nvPr/>
        </p:nvSpPr>
        <p:spPr bwMode="auto">
          <a:xfrm>
            <a:off x="152400" y="1201738"/>
            <a:ext cx="8839200" cy="5275262"/>
          </a:xfrm>
          <a:prstGeom prst="rect">
            <a:avLst/>
          </a:prstGeom>
          <a:noFill/>
          <a:ln w="19050">
            <a:noFill/>
            <a:miter lim="800000"/>
            <a:headEnd/>
            <a:tailEnd/>
          </a:ln>
        </p:spPr>
        <p:txBody>
          <a:bodyPr>
            <a:spAutoFit/>
          </a:bodyPr>
          <a:lstStyle/>
          <a:p>
            <a:pPr marL="457200" indent="-457200" algn="l">
              <a:buClr>
                <a:srgbClr val="008000"/>
              </a:buClr>
              <a:buFont typeface="Wingdings" pitchFamily="2" charset="2"/>
              <a:buChar char="Ø"/>
            </a:pPr>
            <a:r>
              <a:rPr lang="en-US" sz="2800" b="1">
                <a:solidFill>
                  <a:srgbClr val="009900"/>
                </a:solidFill>
              </a:rPr>
              <a:t>Leadership</a:t>
            </a:r>
          </a:p>
          <a:p>
            <a:pPr marL="457200" indent="-457200" algn="l">
              <a:buClr>
                <a:srgbClr val="008000"/>
              </a:buClr>
              <a:buFont typeface="Wingdings" pitchFamily="2" charset="2"/>
              <a:buChar char="v"/>
            </a:pPr>
            <a:endParaRPr lang="en-US" sz="2800" b="1">
              <a:solidFill>
                <a:srgbClr val="009900"/>
              </a:solidFill>
            </a:endParaRPr>
          </a:p>
          <a:p>
            <a:pPr marL="914400" lvl="1" indent="-457200" algn="l">
              <a:lnSpc>
                <a:spcPct val="90000"/>
              </a:lnSpc>
              <a:buClr>
                <a:srgbClr val="008000"/>
              </a:buClr>
              <a:buFont typeface="Wingdings" pitchFamily="2" charset="2"/>
              <a:buChar char="Ø"/>
            </a:pPr>
            <a:r>
              <a:rPr lang="en-US" sz="2400" b="1">
                <a:solidFill>
                  <a:schemeClr val="accent2"/>
                </a:solidFill>
              </a:rPr>
              <a:t>Taking Responsibility for decisions</a:t>
            </a:r>
          </a:p>
          <a:p>
            <a:pPr marL="914400" lvl="1" indent="-457200" algn="l">
              <a:lnSpc>
                <a:spcPct val="90000"/>
              </a:lnSpc>
              <a:buClr>
                <a:srgbClr val="008000"/>
              </a:buClr>
              <a:buFont typeface="Wingdings" pitchFamily="2" charset="2"/>
              <a:buChar char="Ø"/>
            </a:pPr>
            <a:endParaRPr lang="en-US" sz="2400" b="1">
              <a:solidFill>
                <a:schemeClr val="accent2"/>
              </a:solidFill>
            </a:endParaRPr>
          </a:p>
          <a:p>
            <a:pPr marL="914400" lvl="1" indent="-457200" algn="l">
              <a:lnSpc>
                <a:spcPct val="90000"/>
              </a:lnSpc>
              <a:buClr>
                <a:srgbClr val="008000"/>
              </a:buClr>
              <a:buFont typeface="Wingdings" pitchFamily="2" charset="2"/>
              <a:buChar char="Ø"/>
            </a:pPr>
            <a:r>
              <a:rPr lang="en-US" sz="2400" b="1">
                <a:solidFill>
                  <a:schemeClr val="accent2"/>
                </a:solidFill>
              </a:rPr>
              <a:t>Loyalty to subordinates </a:t>
            </a:r>
          </a:p>
          <a:p>
            <a:pPr marL="914400" lvl="1" indent="-457200" algn="l">
              <a:lnSpc>
                <a:spcPct val="90000"/>
              </a:lnSpc>
              <a:buClr>
                <a:srgbClr val="008000"/>
              </a:buClr>
              <a:buFont typeface="Wingdings" pitchFamily="2" charset="2"/>
              <a:buChar char="Ø"/>
            </a:pPr>
            <a:endParaRPr lang="en-US" sz="2400" b="1">
              <a:solidFill>
                <a:schemeClr val="accent2"/>
              </a:solidFill>
            </a:endParaRPr>
          </a:p>
          <a:p>
            <a:pPr marL="914400" lvl="1" indent="-457200" algn="l">
              <a:lnSpc>
                <a:spcPct val="90000"/>
              </a:lnSpc>
              <a:buClr>
                <a:srgbClr val="008000"/>
              </a:buClr>
              <a:buFont typeface="Wingdings" pitchFamily="2" charset="2"/>
              <a:buChar char="Ø"/>
            </a:pPr>
            <a:r>
              <a:rPr lang="en-US" sz="2400" b="1">
                <a:solidFill>
                  <a:schemeClr val="accent2"/>
                </a:solidFill>
              </a:rPr>
              <a:t>Inspiring and directing assigned forces to a purposeful end</a:t>
            </a:r>
          </a:p>
          <a:p>
            <a:pPr marL="914400" lvl="1" indent="-457200" algn="l">
              <a:lnSpc>
                <a:spcPct val="90000"/>
              </a:lnSpc>
              <a:buClr>
                <a:srgbClr val="008000"/>
              </a:buClr>
              <a:buFont typeface="Wingdings" pitchFamily="2" charset="2"/>
              <a:buChar char="Ø"/>
            </a:pPr>
            <a:endParaRPr lang="en-US" sz="2400" b="1">
              <a:solidFill>
                <a:schemeClr val="accent2"/>
              </a:solidFill>
            </a:endParaRPr>
          </a:p>
          <a:p>
            <a:pPr marL="914400" lvl="1" indent="-457200" algn="l">
              <a:lnSpc>
                <a:spcPct val="90000"/>
              </a:lnSpc>
              <a:buClr>
                <a:srgbClr val="008000"/>
              </a:buClr>
              <a:buFont typeface="Wingdings" pitchFamily="2" charset="2"/>
              <a:buChar char="Ø"/>
            </a:pPr>
            <a:r>
              <a:rPr lang="en-US" sz="2400" b="1">
                <a:solidFill>
                  <a:schemeClr val="accent2"/>
                </a:solidFill>
              </a:rPr>
              <a:t>Establishing a teamwork climate that engenders success</a:t>
            </a:r>
          </a:p>
          <a:p>
            <a:pPr marL="914400" lvl="1" indent="-457200" algn="l">
              <a:lnSpc>
                <a:spcPct val="90000"/>
              </a:lnSpc>
              <a:buClr>
                <a:srgbClr val="008000"/>
              </a:buClr>
              <a:buFont typeface="Wingdings" pitchFamily="2" charset="2"/>
              <a:buChar char="Ø"/>
            </a:pPr>
            <a:endParaRPr lang="en-US" sz="2400" b="1">
              <a:solidFill>
                <a:schemeClr val="accent2"/>
              </a:solidFill>
            </a:endParaRPr>
          </a:p>
          <a:p>
            <a:pPr marL="914400" lvl="1" indent="-457200" algn="l">
              <a:lnSpc>
                <a:spcPct val="90000"/>
              </a:lnSpc>
              <a:buClr>
                <a:srgbClr val="008000"/>
              </a:buClr>
              <a:buFont typeface="Wingdings" pitchFamily="2" charset="2"/>
              <a:buChar char="Ø"/>
            </a:pPr>
            <a:r>
              <a:rPr lang="en-US" sz="2400" b="1">
                <a:solidFill>
                  <a:schemeClr val="accent2"/>
                </a:solidFill>
              </a:rPr>
              <a:t>Moral and physical courage</a:t>
            </a:r>
          </a:p>
          <a:p>
            <a:pPr marL="914400" lvl="1" indent="-457200" algn="l">
              <a:lnSpc>
                <a:spcPct val="90000"/>
              </a:lnSpc>
              <a:buClr>
                <a:srgbClr val="008000"/>
              </a:buClr>
              <a:buFont typeface="Wingdings" pitchFamily="2" charset="2"/>
              <a:buChar char="Ø"/>
            </a:pPr>
            <a:endParaRPr lang="en-US" sz="2400" b="1">
              <a:solidFill>
                <a:schemeClr val="accent2"/>
              </a:solidFill>
            </a:endParaRPr>
          </a:p>
          <a:p>
            <a:pPr marL="914400" lvl="1" indent="-457200" algn="l">
              <a:lnSpc>
                <a:spcPct val="90000"/>
              </a:lnSpc>
              <a:buClr>
                <a:srgbClr val="008000"/>
              </a:buClr>
              <a:buFont typeface="Wingdings" pitchFamily="2" charset="2"/>
              <a:buChar char="Ø"/>
            </a:pPr>
            <a:r>
              <a:rPr lang="en-US" sz="2400" b="1">
                <a:solidFill>
                  <a:schemeClr val="accent2"/>
                </a:solidFill>
              </a:rPr>
              <a:t>Provide vision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Text Box 2"/>
          <p:cNvSpPr txBox="1">
            <a:spLocks noChangeArrowheads="1"/>
          </p:cNvSpPr>
          <p:nvPr/>
        </p:nvSpPr>
        <p:spPr bwMode="auto">
          <a:xfrm>
            <a:off x="2208213" y="196850"/>
            <a:ext cx="4724400" cy="646113"/>
          </a:xfrm>
          <a:prstGeom prst="rect">
            <a:avLst/>
          </a:prstGeom>
          <a:noFill/>
          <a:ln w="19050">
            <a:noFill/>
            <a:miter lim="800000"/>
            <a:headEnd/>
            <a:tailEnd/>
          </a:ln>
          <a:effectLst/>
        </p:spPr>
        <p:txBody>
          <a:bodyPr wrap="none">
            <a:spAutoFit/>
          </a:bodyPr>
          <a:lstStyle/>
          <a:p>
            <a:pPr>
              <a:defRPr/>
            </a:pPr>
            <a:r>
              <a:rPr lang="en-US" sz="3600" b="1" dirty="0">
                <a:effectLst>
                  <a:outerShdw blurRad="38100" dist="38100" dir="2700000" algn="tl">
                    <a:srgbClr val="C0C0C0"/>
                  </a:outerShdw>
                </a:effectLst>
              </a:rPr>
              <a:t>MISSION COMMAND</a:t>
            </a:r>
            <a:endParaRPr lang="en-US" sz="1400" b="1" dirty="0">
              <a:effectLst>
                <a:outerShdw blurRad="38100" dist="38100" dir="2700000" algn="tl">
                  <a:srgbClr val="C0C0C0"/>
                </a:outerShdw>
              </a:effectLst>
            </a:endParaRPr>
          </a:p>
        </p:txBody>
      </p:sp>
      <p:sp>
        <p:nvSpPr>
          <p:cNvPr id="32771" name="Text Box 3"/>
          <p:cNvSpPr txBox="1">
            <a:spLocks noChangeArrowheads="1"/>
          </p:cNvSpPr>
          <p:nvPr/>
        </p:nvSpPr>
        <p:spPr bwMode="auto">
          <a:xfrm>
            <a:off x="152400" y="1201738"/>
            <a:ext cx="8839200" cy="5275262"/>
          </a:xfrm>
          <a:prstGeom prst="rect">
            <a:avLst/>
          </a:prstGeom>
          <a:noFill/>
          <a:ln w="19050">
            <a:noFill/>
            <a:miter lim="800000"/>
            <a:headEnd/>
            <a:tailEnd/>
          </a:ln>
        </p:spPr>
        <p:txBody>
          <a:bodyPr>
            <a:spAutoFit/>
          </a:bodyPr>
          <a:lstStyle/>
          <a:p>
            <a:pPr marL="457200" indent="-457200" algn="l">
              <a:buClr>
                <a:srgbClr val="008000"/>
              </a:buClr>
              <a:buFont typeface="Wingdings" pitchFamily="2" charset="2"/>
              <a:buChar char="Ø"/>
            </a:pPr>
            <a:r>
              <a:rPr lang="en-US" sz="2800" b="1">
                <a:solidFill>
                  <a:srgbClr val="009900"/>
                </a:solidFill>
              </a:rPr>
              <a:t>Command Imperatives</a:t>
            </a:r>
          </a:p>
          <a:p>
            <a:pPr marL="457200" indent="-457200" algn="l">
              <a:buClr>
                <a:srgbClr val="008000"/>
              </a:buClr>
              <a:buFont typeface="Wingdings" pitchFamily="2" charset="2"/>
              <a:buChar char="v"/>
            </a:pPr>
            <a:endParaRPr lang="en-US" sz="2800" b="1">
              <a:solidFill>
                <a:srgbClr val="009900"/>
              </a:solidFill>
            </a:endParaRPr>
          </a:p>
          <a:p>
            <a:pPr marL="914400" lvl="1" indent="-457200" algn="l">
              <a:lnSpc>
                <a:spcPct val="90000"/>
              </a:lnSpc>
              <a:buClr>
                <a:srgbClr val="008000"/>
              </a:buClr>
              <a:buFont typeface="Wingdings" pitchFamily="2" charset="2"/>
              <a:buChar char="Ø"/>
            </a:pPr>
            <a:r>
              <a:rPr lang="en-US" sz="2400" b="1">
                <a:solidFill>
                  <a:schemeClr val="accent2"/>
                </a:solidFill>
              </a:rPr>
              <a:t>Battlefield position</a:t>
            </a:r>
          </a:p>
          <a:p>
            <a:pPr marL="914400" lvl="1" indent="-457200" algn="l">
              <a:lnSpc>
                <a:spcPct val="90000"/>
              </a:lnSpc>
              <a:buClr>
                <a:srgbClr val="008000"/>
              </a:buClr>
              <a:buFont typeface="Wingdings" pitchFamily="2" charset="2"/>
              <a:buChar char="Ø"/>
            </a:pPr>
            <a:endParaRPr lang="en-US" sz="2400" b="1">
              <a:solidFill>
                <a:schemeClr val="accent2"/>
              </a:solidFill>
            </a:endParaRPr>
          </a:p>
          <a:p>
            <a:pPr marL="914400" lvl="1" indent="-457200" algn="l">
              <a:lnSpc>
                <a:spcPct val="90000"/>
              </a:lnSpc>
              <a:buClr>
                <a:srgbClr val="008000"/>
              </a:buClr>
              <a:buFont typeface="Wingdings" pitchFamily="2" charset="2"/>
              <a:buChar char="Ø"/>
            </a:pPr>
            <a:r>
              <a:rPr lang="en-US" sz="2400" b="1">
                <a:solidFill>
                  <a:schemeClr val="accent2"/>
                </a:solidFill>
              </a:rPr>
              <a:t>Be with soldiers, sharing hardships, pride, and pain </a:t>
            </a:r>
          </a:p>
          <a:p>
            <a:pPr marL="914400" lvl="1" indent="-457200" algn="l">
              <a:lnSpc>
                <a:spcPct val="90000"/>
              </a:lnSpc>
              <a:buClr>
                <a:srgbClr val="008000"/>
              </a:buClr>
              <a:buFont typeface="Wingdings" pitchFamily="2" charset="2"/>
              <a:buChar char="Ø"/>
            </a:pPr>
            <a:endParaRPr lang="en-US" sz="2400" b="1">
              <a:solidFill>
                <a:schemeClr val="accent2"/>
              </a:solidFill>
            </a:endParaRPr>
          </a:p>
          <a:p>
            <a:pPr marL="914400" lvl="1" indent="-457200" algn="l">
              <a:lnSpc>
                <a:spcPct val="90000"/>
              </a:lnSpc>
              <a:buClr>
                <a:srgbClr val="008000"/>
              </a:buClr>
              <a:buFont typeface="Wingdings" pitchFamily="2" charset="2"/>
              <a:buChar char="Ø"/>
            </a:pPr>
            <a:r>
              <a:rPr lang="en-US" sz="2400" b="1">
                <a:solidFill>
                  <a:schemeClr val="accent2"/>
                </a:solidFill>
              </a:rPr>
              <a:t>Flexibility (Agile &amp; Aggressive)</a:t>
            </a:r>
          </a:p>
          <a:p>
            <a:pPr marL="914400" lvl="1" indent="-457200" algn="l">
              <a:lnSpc>
                <a:spcPct val="90000"/>
              </a:lnSpc>
              <a:buClr>
                <a:srgbClr val="008000"/>
              </a:buClr>
              <a:buFont typeface="Wingdings" pitchFamily="2" charset="2"/>
              <a:buChar char="Ø"/>
            </a:pPr>
            <a:endParaRPr lang="en-US" sz="2400" b="1">
              <a:solidFill>
                <a:schemeClr val="accent2"/>
              </a:solidFill>
            </a:endParaRPr>
          </a:p>
          <a:p>
            <a:pPr marL="914400" lvl="1" indent="-457200" algn="l">
              <a:lnSpc>
                <a:spcPct val="90000"/>
              </a:lnSpc>
              <a:buClr>
                <a:srgbClr val="008000"/>
              </a:buClr>
              <a:buFont typeface="Wingdings" pitchFamily="2" charset="2"/>
              <a:buChar char="Ø"/>
            </a:pPr>
            <a:r>
              <a:rPr lang="en-US" sz="2400" b="1">
                <a:solidFill>
                  <a:schemeClr val="accent2"/>
                </a:solidFill>
              </a:rPr>
              <a:t>Know commander’s intent two levels above</a:t>
            </a:r>
          </a:p>
          <a:p>
            <a:pPr marL="914400" lvl="1" indent="-457200" algn="l">
              <a:lnSpc>
                <a:spcPct val="90000"/>
              </a:lnSpc>
              <a:buClr>
                <a:srgbClr val="008000"/>
              </a:buClr>
              <a:buFont typeface="Wingdings" pitchFamily="2" charset="2"/>
              <a:buChar char="Ø"/>
            </a:pPr>
            <a:endParaRPr lang="en-US" sz="2400" b="1">
              <a:solidFill>
                <a:schemeClr val="accent2"/>
              </a:solidFill>
            </a:endParaRPr>
          </a:p>
          <a:p>
            <a:pPr marL="914400" lvl="1" indent="-457200" algn="l">
              <a:lnSpc>
                <a:spcPct val="90000"/>
              </a:lnSpc>
              <a:buClr>
                <a:srgbClr val="008000"/>
              </a:buClr>
              <a:buFont typeface="Wingdings" pitchFamily="2" charset="2"/>
              <a:buChar char="Ø"/>
            </a:pPr>
            <a:r>
              <a:rPr lang="en-US" sz="2400" b="1">
                <a:solidFill>
                  <a:schemeClr val="accent2"/>
                </a:solidFill>
              </a:rPr>
              <a:t>Know your immediate commander’s concept of operation</a:t>
            </a:r>
          </a:p>
          <a:p>
            <a:pPr marL="914400" lvl="1" indent="-457200" algn="l">
              <a:lnSpc>
                <a:spcPct val="90000"/>
              </a:lnSpc>
              <a:buClr>
                <a:srgbClr val="008000"/>
              </a:buClr>
              <a:buFont typeface="Wingdings" pitchFamily="2" charset="2"/>
              <a:buChar char="Ø"/>
            </a:pPr>
            <a:endParaRPr lang="en-US" sz="2400" b="1">
              <a:solidFill>
                <a:schemeClr val="accent2"/>
              </a:solidFill>
            </a:endParaRPr>
          </a:p>
          <a:p>
            <a:pPr marL="914400" lvl="1" indent="-457200" algn="l">
              <a:lnSpc>
                <a:spcPct val="90000"/>
              </a:lnSpc>
              <a:buClr>
                <a:srgbClr val="008000"/>
              </a:buClr>
              <a:buFont typeface="Wingdings" pitchFamily="2" charset="2"/>
              <a:buChar char="Ø"/>
            </a:pPr>
            <a:r>
              <a:rPr lang="en-US" sz="2400" b="1">
                <a:solidFill>
                  <a:schemeClr val="accent2"/>
                </a:solidFill>
              </a:rPr>
              <a:t>Know the responsibilities of flank and supporting units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Text Box 2"/>
          <p:cNvSpPr txBox="1">
            <a:spLocks noChangeArrowheads="1"/>
          </p:cNvSpPr>
          <p:nvPr/>
        </p:nvSpPr>
        <p:spPr bwMode="auto">
          <a:xfrm>
            <a:off x="2208213" y="196850"/>
            <a:ext cx="4724400" cy="646113"/>
          </a:xfrm>
          <a:prstGeom prst="rect">
            <a:avLst/>
          </a:prstGeom>
          <a:noFill/>
          <a:ln w="19050">
            <a:noFill/>
            <a:miter lim="800000"/>
            <a:headEnd/>
            <a:tailEnd/>
          </a:ln>
          <a:effectLst/>
        </p:spPr>
        <p:txBody>
          <a:bodyPr wrap="none">
            <a:spAutoFit/>
          </a:bodyPr>
          <a:lstStyle/>
          <a:p>
            <a:pPr>
              <a:defRPr/>
            </a:pPr>
            <a:r>
              <a:rPr lang="en-US" sz="3600" b="1" dirty="0">
                <a:effectLst>
                  <a:outerShdw blurRad="38100" dist="38100" dir="2700000" algn="tl">
                    <a:srgbClr val="C0C0C0"/>
                  </a:outerShdw>
                </a:effectLst>
              </a:rPr>
              <a:t>MISSION COMMAND</a:t>
            </a:r>
            <a:endParaRPr lang="en-US" sz="1400" b="1" dirty="0">
              <a:effectLst>
                <a:outerShdw blurRad="38100" dist="38100" dir="2700000" algn="tl">
                  <a:srgbClr val="C0C0C0"/>
                </a:outerShdw>
              </a:effectLst>
            </a:endParaRPr>
          </a:p>
        </p:txBody>
      </p:sp>
      <p:sp>
        <p:nvSpPr>
          <p:cNvPr id="33795" name="Text Box 3"/>
          <p:cNvSpPr txBox="1">
            <a:spLocks noChangeArrowheads="1"/>
          </p:cNvSpPr>
          <p:nvPr/>
        </p:nvSpPr>
        <p:spPr bwMode="auto">
          <a:xfrm>
            <a:off x="152400" y="1200150"/>
            <a:ext cx="8839200" cy="5200650"/>
          </a:xfrm>
          <a:prstGeom prst="rect">
            <a:avLst/>
          </a:prstGeom>
          <a:noFill/>
          <a:ln w="19050">
            <a:noFill/>
            <a:miter lim="800000"/>
            <a:headEnd/>
            <a:tailEnd/>
          </a:ln>
        </p:spPr>
        <p:txBody>
          <a:bodyPr>
            <a:spAutoFit/>
          </a:bodyPr>
          <a:lstStyle/>
          <a:p>
            <a:pPr marL="457200" indent="-457200" algn="l">
              <a:buClr>
                <a:srgbClr val="008000"/>
              </a:buClr>
              <a:buFont typeface="Wingdings" pitchFamily="2" charset="2"/>
              <a:buChar char="Ø"/>
            </a:pPr>
            <a:r>
              <a:rPr lang="en-US" sz="2800" b="1">
                <a:solidFill>
                  <a:srgbClr val="009900"/>
                </a:solidFill>
              </a:rPr>
              <a:t>Control</a:t>
            </a:r>
          </a:p>
          <a:p>
            <a:pPr marL="457200" indent="-457200" algn="l">
              <a:buClr>
                <a:srgbClr val="008000"/>
              </a:buClr>
              <a:buFont typeface="Wingdings" pitchFamily="2" charset="2"/>
              <a:buChar char="v"/>
            </a:pPr>
            <a:endParaRPr lang="en-US" sz="2800" b="1">
              <a:solidFill>
                <a:srgbClr val="009900"/>
              </a:solidFill>
            </a:endParaRPr>
          </a:p>
          <a:p>
            <a:pPr marL="914400" lvl="1" indent="-457200" algn="l">
              <a:lnSpc>
                <a:spcPct val="90000"/>
              </a:lnSpc>
              <a:buClr>
                <a:srgbClr val="008000"/>
              </a:buClr>
              <a:buFont typeface="Wingdings" pitchFamily="2" charset="2"/>
              <a:buChar char="Ø"/>
            </a:pPr>
            <a:r>
              <a:rPr lang="en-US" sz="2400" b="1">
                <a:solidFill>
                  <a:schemeClr val="accent2"/>
                </a:solidFill>
              </a:rPr>
              <a:t>Inherent in mission command</a:t>
            </a:r>
          </a:p>
          <a:p>
            <a:pPr marL="914400" lvl="1" indent="-457200" algn="l">
              <a:lnSpc>
                <a:spcPct val="90000"/>
              </a:lnSpc>
              <a:buClr>
                <a:srgbClr val="008000"/>
              </a:buClr>
              <a:buFont typeface="Wingdings" pitchFamily="2" charset="2"/>
              <a:buChar char="Ø"/>
            </a:pPr>
            <a:endParaRPr lang="en-US" sz="2400" b="1">
              <a:solidFill>
                <a:schemeClr val="accent2"/>
              </a:solidFill>
            </a:endParaRPr>
          </a:p>
          <a:p>
            <a:pPr marL="914400" lvl="1" indent="-457200" algn="l">
              <a:lnSpc>
                <a:spcPct val="90000"/>
              </a:lnSpc>
              <a:buClr>
                <a:srgbClr val="008000"/>
              </a:buClr>
              <a:buFont typeface="Wingdings" pitchFamily="2" charset="2"/>
              <a:buChar char="Ø"/>
            </a:pPr>
            <a:r>
              <a:rPr lang="en-US" sz="2400" b="1">
                <a:solidFill>
                  <a:schemeClr val="accent2"/>
                </a:solidFill>
              </a:rPr>
              <a:t>Set standards</a:t>
            </a:r>
          </a:p>
          <a:p>
            <a:pPr marL="914400" lvl="1" indent="-457200" algn="l">
              <a:lnSpc>
                <a:spcPct val="90000"/>
              </a:lnSpc>
              <a:buClr>
                <a:srgbClr val="008000"/>
              </a:buClr>
              <a:buFont typeface="Wingdings" pitchFamily="2" charset="2"/>
              <a:buChar char="Ø"/>
            </a:pPr>
            <a:endParaRPr lang="en-US" sz="2400" b="1">
              <a:solidFill>
                <a:schemeClr val="accent2"/>
              </a:solidFill>
            </a:endParaRPr>
          </a:p>
          <a:p>
            <a:pPr marL="914400" lvl="1" indent="-457200" algn="l">
              <a:lnSpc>
                <a:spcPct val="90000"/>
              </a:lnSpc>
              <a:buClr>
                <a:srgbClr val="008000"/>
              </a:buClr>
              <a:buFont typeface="Wingdings" pitchFamily="2" charset="2"/>
              <a:buChar char="Ø"/>
            </a:pPr>
            <a:r>
              <a:rPr lang="en-US" sz="2400" b="1">
                <a:solidFill>
                  <a:schemeClr val="accent2"/>
                </a:solidFill>
              </a:rPr>
              <a:t>Monitor status and standards of unit</a:t>
            </a:r>
          </a:p>
          <a:p>
            <a:pPr marL="914400" lvl="1" indent="-457200" algn="l">
              <a:lnSpc>
                <a:spcPct val="90000"/>
              </a:lnSpc>
              <a:buClr>
                <a:srgbClr val="008000"/>
              </a:buClr>
              <a:buFont typeface="Wingdings" pitchFamily="2" charset="2"/>
              <a:buChar char="Ø"/>
            </a:pPr>
            <a:endParaRPr lang="en-US" sz="2400" b="1">
              <a:solidFill>
                <a:schemeClr val="accent2"/>
              </a:solidFill>
            </a:endParaRPr>
          </a:p>
          <a:p>
            <a:pPr marL="914400" lvl="1" indent="-457200" algn="l">
              <a:lnSpc>
                <a:spcPct val="90000"/>
              </a:lnSpc>
              <a:buClr>
                <a:srgbClr val="008000"/>
              </a:buClr>
              <a:buFont typeface="Wingdings" pitchFamily="2" charset="2"/>
              <a:buChar char="Ø"/>
            </a:pPr>
            <a:r>
              <a:rPr lang="en-US" sz="2400" b="1">
                <a:solidFill>
                  <a:schemeClr val="accent2"/>
                </a:solidFill>
              </a:rPr>
              <a:t>Allows the commander freedom to operate</a:t>
            </a:r>
          </a:p>
          <a:p>
            <a:pPr marL="914400" lvl="1" indent="-457200" algn="l">
              <a:lnSpc>
                <a:spcPct val="90000"/>
              </a:lnSpc>
              <a:buClr>
                <a:srgbClr val="008000"/>
              </a:buClr>
              <a:buFont typeface="Wingdings" pitchFamily="2" charset="2"/>
              <a:buChar char="Ø"/>
            </a:pPr>
            <a:endParaRPr lang="en-US" sz="2400" b="1">
              <a:solidFill>
                <a:schemeClr val="accent2"/>
              </a:solidFill>
            </a:endParaRPr>
          </a:p>
          <a:p>
            <a:pPr marL="914400" lvl="1" indent="-457200" algn="l">
              <a:lnSpc>
                <a:spcPct val="90000"/>
              </a:lnSpc>
              <a:buClr>
                <a:srgbClr val="008000"/>
              </a:buClr>
              <a:buFont typeface="Wingdings" pitchFamily="2" charset="2"/>
              <a:buChar char="Ø"/>
            </a:pPr>
            <a:r>
              <a:rPr lang="en-US" sz="2400" b="1">
                <a:solidFill>
                  <a:schemeClr val="accent2"/>
                </a:solidFill>
              </a:rPr>
              <a:t>Staff works in the commander’s intent</a:t>
            </a:r>
          </a:p>
          <a:p>
            <a:pPr marL="914400" lvl="1" indent="-457200" algn="l">
              <a:lnSpc>
                <a:spcPct val="90000"/>
              </a:lnSpc>
              <a:buClr>
                <a:srgbClr val="008000"/>
              </a:buClr>
              <a:buFont typeface="Wingdings" pitchFamily="2" charset="2"/>
              <a:buChar char="Ø"/>
            </a:pPr>
            <a:endParaRPr lang="en-US" sz="2400" b="1">
              <a:solidFill>
                <a:schemeClr val="accent2"/>
              </a:solidFill>
            </a:endParaRPr>
          </a:p>
          <a:p>
            <a:pPr marL="914400" lvl="1" indent="-457200" algn="l">
              <a:lnSpc>
                <a:spcPct val="90000"/>
              </a:lnSpc>
              <a:buClr>
                <a:srgbClr val="008000"/>
              </a:buClr>
              <a:buFont typeface="Wingdings" pitchFamily="2" charset="2"/>
              <a:buChar char="Ø"/>
            </a:pPr>
            <a:r>
              <a:rPr lang="en-US" sz="2400" b="1">
                <a:solidFill>
                  <a:schemeClr val="accent2"/>
                </a:solidFill>
              </a:rPr>
              <a:t>Communications</a:t>
            </a:r>
          </a:p>
          <a:p>
            <a:pPr marL="914400" lvl="1" indent="-457200" algn="l">
              <a:lnSpc>
                <a:spcPct val="80000"/>
              </a:lnSpc>
              <a:buClr>
                <a:srgbClr val="008000"/>
              </a:buClr>
              <a:buFont typeface="Wingdings" pitchFamily="2" charset="2"/>
              <a:buChar char="Ø"/>
            </a:pPr>
            <a:endParaRPr lang="en-US" sz="2400" b="1">
              <a:solidFill>
                <a:schemeClr val="accent2"/>
              </a:solidFill>
            </a:endParaRPr>
          </a:p>
          <a:p>
            <a:pPr marL="914400" lvl="1" indent="-457200" algn="l">
              <a:lnSpc>
                <a:spcPct val="80000"/>
              </a:lnSpc>
              <a:buClr>
                <a:srgbClr val="008000"/>
              </a:buClr>
              <a:buFont typeface="Wingdings" pitchFamily="2" charset="2"/>
              <a:buChar char="Ø"/>
            </a:pPr>
            <a:r>
              <a:rPr lang="en-US" sz="2400" b="1">
                <a:solidFill>
                  <a:schemeClr val="accent2"/>
                </a:solidFill>
              </a:rPr>
              <a:t>Reporting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Text Box 2"/>
          <p:cNvSpPr txBox="1">
            <a:spLocks noChangeArrowheads="1"/>
          </p:cNvSpPr>
          <p:nvPr/>
        </p:nvSpPr>
        <p:spPr bwMode="auto">
          <a:xfrm>
            <a:off x="2208213" y="196850"/>
            <a:ext cx="4724400" cy="646113"/>
          </a:xfrm>
          <a:prstGeom prst="rect">
            <a:avLst/>
          </a:prstGeom>
          <a:noFill/>
          <a:ln w="19050">
            <a:noFill/>
            <a:miter lim="800000"/>
            <a:headEnd/>
            <a:tailEnd/>
          </a:ln>
          <a:effectLst/>
        </p:spPr>
        <p:txBody>
          <a:bodyPr wrap="none">
            <a:spAutoFit/>
          </a:bodyPr>
          <a:lstStyle/>
          <a:p>
            <a:pPr>
              <a:defRPr/>
            </a:pPr>
            <a:r>
              <a:rPr lang="en-US" sz="3600" b="1" dirty="0">
                <a:effectLst>
                  <a:outerShdw blurRad="38100" dist="38100" dir="2700000" algn="tl">
                    <a:srgbClr val="C0C0C0"/>
                  </a:outerShdw>
                </a:effectLst>
              </a:rPr>
              <a:t>MISSION COMMAND</a:t>
            </a:r>
            <a:endParaRPr lang="en-US" sz="1400" b="1" dirty="0">
              <a:effectLst>
                <a:outerShdw blurRad="38100" dist="38100" dir="2700000" algn="tl">
                  <a:srgbClr val="C0C0C0"/>
                </a:outerShdw>
              </a:effectLst>
            </a:endParaRPr>
          </a:p>
        </p:txBody>
      </p:sp>
      <p:sp>
        <p:nvSpPr>
          <p:cNvPr id="446467" name="Text Box 3"/>
          <p:cNvSpPr txBox="1">
            <a:spLocks noChangeArrowheads="1"/>
          </p:cNvSpPr>
          <p:nvPr/>
        </p:nvSpPr>
        <p:spPr bwMode="auto">
          <a:xfrm>
            <a:off x="152400" y="1201738"/>
            <a:ext cx="8839200" cy="5275262"/>
          </a:xfrm>
          <a:prstGeom prst="rect">
            <a:avLst/>
          </a:prstGeom>
          <a:noFill/>
          <a:ln w="19050">
            <a:noFill/>
            <a:miter lim="800000"/>
            <a:headEnd/>
            <a:tailEnd/>
          </a:ln>
          <a:effectLst/>
        </p:spPr>
        <p:txBody>
          <a:bodyPr>
            <a:spAutoFit/>
          </a:bodyPr>
          <a:lstStyle/>
          <a:p>
            <a:pPr marL="457200" indent="-457200" algn="l">
              <a:buClr>
                <a:srgbClr val="008000"/>
              </a:buClr>
              <a:buFont typeface="Wingdings" pitchFamily="2" charset="2"/>
              <a:buChar char="Ø"/>
              <a:defRPr/>
            </a:pPr>
            <a:r>
              <a:rPr lang="en-US" sz="2800" b="1" dirty="0">
                <a:solidFill>
                  <a:srgbClr val="FF0000"/>
                </a:solidFill>
                <a:effectLst>
                  <a:outerShdw blurRad="38100" dist="38100" dir="2700000" algn="tl">
                    <a:srgbClr val="C0C0C0"/>
                  </a:outerShdw>
                </a:effectLst>
              </a:rPr>
              <a:t>Forever Forward Brigade Mission Command</a:t>
            </a:r>
          </a:p>
          <a:p>
            <a:pPr marL="457200" indent="-457200" algn="l">
              <a:buClr>
                <a:srgbClr val="008000"/>
              </a:buClr>
              <a:buFont typeface="Wingdings" pitchFamily="2" charset="2"/>
              <a:buChar char="v"/>
              <a:defRPr/>
            </a:pPr>
            <a:endParaRPr lang="en-US" sz="2800" b="1" dirty="0">
              <a:solidFill>
                <a:srgbClr val="009900"/>
              </a:solidFill>
            </a:endParaRPr>
          </a:p>
          <a:p>
            <a:pPr marL="914400" lvl="1" indent="-457200" algn="l">
              <a:lnSpc>
                <a:spcPct val="90000"/>
              </a:lnSpc>
              <a:buClr>
                <a:srgbClr val="008000"/>
              </a:buClr>
              <a:buFont typeface="Wingdings" pitchFamily="2" charset="2"/>
              <a:buChar char="Ø"/>
              <a:defRPr/>
            </a:pPr>
            <a:r>
              <a:rPr lang="en-US" sz="2400" b="1" dirty="0">
                <a:solidFill>
                  <a:schemeClr val="accent2"/>
                </a:solidFill>
              </a:rPr>
              <a:t>Uncompromising </a:t>
            </a:r>
            <a:r>
              <a:rPr lang="en-US" sz="2400" b="1" u="sng" dirty="0">
                <a:solidFill>
                  <a:schemeClr val="accent2"/>
                </a:solidFill>
              </a:rPr>
              <a:t>will to win</a:t>
            </a:r>
            <a:r>
              <a:rPr lang="en-US" sz="2400" b="1" dirty="0">
                <a:solidFill>
                  <a:schemeClr val="accent2"/>
                </a:solidFill>
              </a:rPr>
              <a:t>; this means “fighting”</a:t>
            </a:r>
          </a:p>
          <a:p>
            <a:pPr marL="914400" lvl="1" indent="-457200" algn="l">
              <a:lnSpc>
                <a:spcPct val="90000"/>
              </a:lnSpc>
              <a:buClr>
                <a:srgbClr val="008000"/>
              </a:buClr>
              <a:buFont typeface="Wingdings" pitchFamily="2" charset="2"/>
              <a:buChar char="Ø"/>
              <a:defRPr/>
            </a:pPr>
            <a:endParaRPr lang="en-US" sz="2400" b="1" dirty="0">
              <a:solidFill>
                <a:schemeClr val="accent2"/>
              </a:solidFill>
            </a:endParaRPr>
          </a:p>
          <a:p>
            <a:pPr marL="914400" lvl="1" indent="-457200" algn="l">
              <a:lnSpc>
                <a:spcPct val="90000"/>
              </a:lnSpc>
              <a:buClr>
                <a:srgbClr val="008000"/>
              </a:buClr>
              <a:buFont typeface="Wingdings" pitchFamily="2" charset="2"/>
              <a:buChar char="Ø"/>
              <a:defRPr/>
            </a:pPr>
            <a:r>
              <a:rPr lang="en-US" sz="2400" b="1" dirty="0">
                <a:solidFill>
                  <a:schemeClr val="accent2"/>
                </a:solidFill>
              </a:rPr>
              <a:t>Combined arms commanders must understand and act on their decision </a:t>
            </a:r>
            <a:r>
              <a:rPr lang="en-US" sz="2400" b="1" u="sng" dirty="0">
                <a:solidFill>
                  <a:schemeClr val="accent2"/>
                </a:solidFill>
              </a:rPr>
              <a:t>quickly</a:t>
            </a:r>
            <a:endParaRPr lang="en-US" sz="2400" b="1" dirty="0">
              <a:solidFill>
                <a:schemeClr val="accent2"/>
              </a:solidFill>
            </a:endParaRPr>
          </a:p>
          <a:p>
            <a:pPr marL="914400" lvl="1" indent="-457200" algn="l">
              <a:lnSpc>
                <a:spcPct val="90000"/>
              </a:lnSpc>
              <a:buClr>
                <a:srgbClr val="008000"/>
              </a:buClr>
              <a:buFont typeface="Wingdings" pitchFamily="2" charset="2"/>
              <a:buChar char="Ø"/>
              <a:defRPr/>
            </a:pPr>
            <a:endParaRPr lang="en-US" sz="2400" b="1" dirty="0">
              <a:solidFill>
                <a:schemeClr val="accent2"/>
              </a:solidFill>
            </a:endParaRPr>
          </a:p>
          <a:p>
            <a:pPr marL="914400" lvl="1" indent="-457200" algn="l">
              <a:lnSpc>
                <a:spcPct val="90000"/>
              </a:lnSpc>
              <a:buClr>
                <a:srgbClr val="008000"/>
              </a:buClr>
              <a:buFont typeface="Wingdings" pitchFamily="2" charset="2"/>
              <a:buChar char="Ø"/>
              <a:defRPr/>
            </a:pPr>
            <a:r>
              <a:rPr lang="en-US" sz="2400" b="1" dirty="0">
                <a:solidFill>
                  <a:schemeClr val="accent2"/>
                </a:solidFill>
              </a:rPr>
              <a:t>Accurate and timely information</a:t>
            </a:r>
          </a:p>
          <a:p>
            <a:pPr marL="914400" lvl="1" indent="-457200" algn="l">
              <a:lnSpc>
                <a:spcPct val="90000"/>
              </a:lnSpc>
              <a:buClr>
                <a:srgbClr val="008000"/>
              </a:buClr>
              <a:buFont typeface="Wingdings" pitchFamily="2" charset="2"/>
              <a:buChar char="Ø"/>
              <a:defRPr/>
            </a:pPr>
            <a:endParaRPr lang="en-US" sz="2400" b="1" dirty="0">
              <a:solidFill>
                <a:schemeClr val="accent2"/>
              </a:solidFill>
            </a:endParaRPr>
          </a:p>
          <a:p>
            <a:pPr marL="914400" lvl="1" indent="-457200" algn="l">
              <a:lnSpc>
                <a:spcPct val="90000"/>
              </a:lnSpc>
              <a:buClr>
                <a:srgbClr val="008000"/>
              </a:buClr>
              <a:buFont typeface="Wingdings" pitchFamily="2" charset="2"/>
              <a:buChar char="Ø"/>
              <a:defRPr/>
            </a:pPr>
            <a:r>
              <a:rPr lang="en-US" sz="2400" b="1" dirty="0">
                <a:solidFill>
                  <a:schemeClr val="accent2"/>
                </a:solidFill>
              </a:rPr>
              <a:t>Decentralized</a:t>
            </a:r>
          </a:p>
          <a:p>
            <a:pPr marL="914400" lvl="1" indent="-457200" algn="l">
              <a:lnSpc>
                <a:spcPct val="90000"/>
              </a:lnSpc>
              <a:buClr>
                <a:srgbClr val="008000"/>
              </a:buClr>
              <a:buFont typeface="Wingdings" pitchFamily="2" charset="2"/>
              <a:buChar char="Ø"/>
              <a:defRPr/>
            </a:pPr>
            <a:endParaRPr lang="en-US" sz="2400" b="1" dirty="0">
              <a:solidFill>
                <a:schemeClr val="accent2"/>
              </a:solidFill>
            </a:endParaRPr>
          </a:p>
          <a:p>
            <a:pPr marL="914400" lvl="1" indent="-457200" algn="l">
              <a:lnSpc>
                <a:spcPct val="90000"/>
              </a:lnSpc>
              <a:buClr>
                <a:srgbClr val="008000"/>
              </a:buClr>
              <a:buFont typeface="Wingdings" pitchFamily="2" charset="2"/>
              <a:buChar char="Ø"/>
              <a:defRPr/>
            </a:pPr>
            <a:r>
              <a:rPr lang="en-US" sz="2400" b="1" dirty="0">
                <a:solidFill>
                  <a:schemeClr val="accent2"/>
                </a:solidFill>
              </a:rPr>
              <a:t>Burden of sound, timely decisions at the lowest level</a:t>
            </a:r>
          </a:p>
          <a:p>
            <a:pPr marL="914400" lvl="1" indent="-457200" algn="l">
              <a:lnSpc>
                <a:spcPct val="90000"/>
              </a:lnSpc>
              <a:buClr>
                <a:srgbClr val="008000"/>
              </a:buClr>
              <a:buFont typeface="Wingdings" pitchFamily="2" charset="2"/>
              <a:buChar char="Ø"/>
              <a:defRPr/>
            </a:pPr>
            <a:endParaRPr lang="en-US" sz="2400" b="1" dirty="0">
              <a:solidFill>
                <a:schemeClr val="accent2"/>
              </a:solidFill>
            </a:endParaRPr>
          </a:p>
          <a:p>
            <a:pPr marL="914400" lvl="1" indent="-457200" algn="l">
              <a:lnSpc>
                <a:spcPct val="90000"/>
              </a:lnSpc>
              <a:buClr>
                <a:srgbClr val="008000"/>
              </a:buClr>
              <a:buFont typeface="Wingdings" pitchFamily="2" charset="2"/>
              <a:buChar char="Ø"/>
              <a:defRPr/>
            </a:pPr>
            <a:r>
              <a:rPr lang="en-US" sz="2400" b="1" dirty="0">
                <a:solidFill>
                  <a:schemeClr val="accent2"/>
                </a:solidFill>
              </a:rPr>
              <a:t>Situational awareness/understanding of front, flanks, and rear…our environment and the threat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Text Box 2"/>
          <p:cNvSpPr txBox="1">
            <a:spLocks noChangeArrowheads="1"/>
          </p:cNvSpPr>
          <p:nvPr/>
        </p:nvSpPr>
        <p:spPr bwMode="auto">
          <a:xfrm>
            <a:off x="2208213" y="196850"/>
            <a:ext cx="4724400" cy="646113"/>
          </a:xfrm>
          <a:prstGeom prst="rect">
            <a:avLst/>
          </a:prstGeom>
          <a:noFill/>
          <a:ln w="19050">
            <a:noFill/>
            <a:miter lim="800000"/>
            <a:headEnd/>
            <a:tailEnd/>
          </a:ln>
          <a:effectLst/>
        </p:spPr>
        <p:txBody>
          <a:bodyPr wrap="none">
            <a:spAutoFit/>
          </a:bodyPr>
          <a:lstStyle/>
          <a:p>
            <a:pPr>
              <a:defRPr/>
            </a:pPr>
            <a:r>
              <a:rPr lang="en-US" sz="3600" b="1" dirty="0">
                <a:effectLst>
                  <a:outerShdw blurRad="38100" dist="38100" dir="2700000" algn="tl">
                    <a:srgbClr val="C0C0C0"/>
                  </a:outerShdw>
                </a:effectLst>
              </a:rPr>
              <a:t>MISSION COMMAND</a:t>
            </a:r>
            <a:endParaRPr lang="en-US" sz="1400" b="1" dirty="0">
              <a:effectLst>
                <a:outerShdw blurRad="38100" dist="38100" dir="2700000" algn="tl">
                  <a:srgbClr val="C0C0C0"/>
                </a:outerShdw>
              </a:effectLst>
            </a:endParaRPr>
          </a:p>
        </p:txBody>
      </p:sp>
      <p:sp>
        <p:nvSpPr>
          <p:cNvPr id="447491" name="Text Box 3"/>
          <p:cNvSpPr txBox="1">
            <a:spLocks noChangeArrowheads="1"/>
          </p:cNvSpPr>
          <p:nvPr/>
        </p:nvSpPr>
        <p:spPr bwMode="auto">
          <a:xfrm>
            <a:off x="152400" y="1230313"/>
            <a:ext cx="8839200" cy="5275262"/>
          </a:xfrm>
          <a:prstGeom prst="rect">
            <a:avLst/>
          </a:prstGeom>
          <a:noFill/>
          <a:ln w="19050">
            <a:noFill/>
            <a:miter lim="800000"/>
            <a:headEnd/>
            <a:tailEnd/>
          </a:ln>
          <a:effectLst/>
        </p:spPr>
        <p:txBody>
          <a:bodyPr>
            <a:spAutoFit/>
          </a:bodyPr>
          <a:lstStyle/>
          <a:p>
            <a:pPr marL="457200" indent="-457200" algn="l">
              <a:buClr>
                <a:srgbClr val="008000"/>
              </a:buClr>
              <a:buFont typeface="Wingdings" pitchFamily="2" charset="2"/>
              <a:buChar char="Ø"/>
              <a:defRPr/>
            </a:pPr>
            <a:r>
              <a:rPr lang="en-US" sz="2800" b="1" dirty="0">
                <a:solidFill>
                  <a:srgbClr val="009900"/>
                </a:solidFill>
              </a:rPr>
              <a:t>Key skills, etc.</a:t>
            </a:r>
          </a:p>
          <a:p>
            <a:pPr marL="457200" indent="-457200" algn="l">
              <a:buClr>
                <a:srgbClr val="008000"/>
              </a:buClr>
              <a:buFont typeface="Wingdings" pitchFamily="2" charset="2"/>
              <a:buChar char="v"/>
              <a:defRPr/>
            </a:pPr>
            <a:endParaRPr lang="en-US" sz="2800" b="1" dirty="0">
              <a:solidFill>
                <a:srgbClr val="009900"/>
              </a:solidFill>
            </a:endParaRPr>
          </a:p>
          <a:p>
            <a:pPr marL="914400" lvl="1" indent="-457200" algn="l">
              <a:lnSpc>
                <a:spcPct val="90000"/>
              </a:lnSpc>
              <a:buClr>
                <a:srgbClr val="008000"/>
              </a:buClr>
              <a:buFont typeface="Wingdings" pitchFamily="2" charset="2"/>
              <a:buChar char="Ø"/>
              <a:defRPr/>
            </a:pPr>
            <a:r>
              <a:rPr lang="en-US" sz="2400" b="1" dirty="0">
                <a:solidFill>
                  <a:schemeClr val="accent2"/>
                </a:solidFill>
              </a:rPr>
              <a:t>Know combined arms combat doctrine</a:t>
            </a:r>
          </a:p>
          <a:p>
            <a:pPr marL="914400" lvl="1" indent="-457200" algn="l">
              <a:lnSpc>
                <a:spcPct val="90000"/>
              </a:lnSpc>
              <a:buClr>
                <a:srgbClr val="008000"/>
              </a:buClr>
              <a:buFont typeface="Wingdings" pitchFamily="2" charset="2"/>
              <a:buChar char="Ø"/>
              <a:defRPr/>
            </a:pPr>
            <a:endParaRPr lang="en-US" sz="2400" b="1" dirty="0">
              <a:solidFill>
                <a:schemeClr val="accent2"/>
              </a:solidFill>
            </a:endParaRPr>
          </a:p>
          <a:p>
            <a:pPr marL="914400" lvl="1" indent="-457200" algn="l">
              <a:lnSpc>
                <a:spcPct val="90000"/>
              </a:lnSpc>
              <a:buClr>
                <a:srgbClr val="008000"/>
              </a:buClr>
              <a:buFont typeface="Wingdings" pitchFamily="2" charset="2"/>
              <a:buChar char="Ø"/>
              <a:defRPr/>
            </a:pPr>
            <a:r>
              <a:rPr lang="en-US" sz="2400" b="1" dirty="0">
                <a:solidFill>
                  <a:schemeClr val="accent2"/>
                </a:solidFill>
              </a:rPr>
              <a:t>Know why and how the enemy fights </a:t>
            </a:r>
          </a:p>
          <a:p>
            <a:pPr marL="914400" lvl="1" indent="-457200" algn="l">
              <a:lnSpc>
                <a:spcPct val="90000"/>
              </a:lnSpc>
              <a:buClr>
                <a:srgbClr val="008000"/>
              </a:buClr>
              <a:buFont typeface="Wingdings" pitchFamily="2" charset="2"/>
              <a:buChar char="Ø"/>
              <a:defRPr/>
            </a:pPr>
            <a:endParaRPr lang="en-US" sz="2400" b="1" dirty="0">
              <a:solidFill>
                <a:schemeClr val="accent2"/>
              </a:solidFill>
            </a:endParaRPr>
          </a:p>
          <a:p>
            <a:pPr marL="914400" lvl="1" indent="-457200" algn="l">
              <a:lnSpc>
                <a:spcPct val="90000"/>
              </a:lnSpc>
              <a:buClr>
                <a:srgbClr val="008000"/>
              </a:buClr>
              <a:buFont typeface="Wingdings" pitchFamily="2" charset="2"/>
              <a:buChar char="Ø"/>
              <a:defRPr/>
            </a:pPr>
            <a:r>
              <a:rPr lang="en-US" sz="2400" b="1" dirty="0">
                <a:solidFill>
                  <a:schemeClr val="accent2"/>
                </a:solidFill>
              </a:rPr>
              <a:t>Know why and how our friends/allies fight</a:t>
            </a:r>
          </a:p>
          <a:p>
            <a:pPr marL="914400" lvl="1" indent="-457200" algn="l">
              <a:lnSpc>
                <a:spcPct val="90000"/>
              </a:lnSpc>
              <a:buClr>
                <a:srgbClr val="008000"/>
              </a:buClr>
              <a:buFont typeface="Wingdings" pitchFamily="2" charset="2"/>
              <a:buChar char="Ø"/>
              <a:defRPr/>
            </a:pPr>
            <a:endParaRPr lang="en-US" sz="2400" b="1" dirty="0">
              <a:solidFill>
                <a:schemeClr val="accent2"/>
              </a:solidFill>
            </a:endParaRPr>
          </a:p>
          <a:p>
            <a:pPr marL="914400" lvl="1" indent="-457200" algn="l">
              <a:lnSpc>
                <a:spcPct val="90000"/>
              </a:lnSpc>
              <a:buClr>
                <a:srgbClr val="008000"/>
              </a:buClr>
              <a:buFont typeface="Wingdings" pitchFamily="2" charset="2"/>
              <a:buChar char="Ø"/>
              <a:defRPr/>
            </a:pPr>
            <a:r>
              <a:rPr lang="en-US" sz="2400" b="1" dirty="0">
                <a:solidFill>
                  <a:schemeClr val="accent2"/>
                </a:solidFill>
              </a:rPr>
              <a:t>Know and appreciate terrain/environment</a:t>
            </a:r>
          </a:p>
          <a:p>
            <a:pPr marL="914400" lvl="1" indent="-457200" algn="l">
              <a:lnSpc>
                <a:spcPct val="90000"/>
              </a:lnSpc>
              <a:buClr>
                <a:srgbClr val="008000"/>
              </a:buClr>
              <a:buFont typeface="Wingdings" pitchFamily="2" charset="2"/>
              <a:buChar char="Ø"/>
              <a:defRPr/>
            </a:pPr>
            <a:endParaRPr lang="en-US" sz="2400" b="1" dirty="0">
              <a:solidFill>
                <a:schemeClr val="accent2"/>
              </a:solidFill>
            </a:endParaRPr>
          </a:p>
          <a:p>
            <a:pPr marL="914400" lvl="1" indent="-457200" algn="l">
              <a:lnSpc>
                <a:spcPct val="90000"/>
              </a:lnSpc>
              <a:buClr>
                <a:srgbClr val="008000"/>
              </a:buClr>
              <a:buFont typeface="Wingdings" pitchFamily="2" charset="2"/>
              <a:buChar char="Ø"/>
              <a:defRPr/>
            </a:pPr>
            <a:r>
              <a:rPr lang="en-US" sz="2400" b="1" dirty="0">
                <a:solidFill>
                  <a:schemeClr val="accent2"/>
                </a:solidFill>
              </a:rPr>
              <a:t>Know weapons</a:t>
            </a:r>
          </a:p>
          <a:p>
            <a:pPr marL="914400" lvl="1" indent="-457200" algn="l">
              <a:lnSpc>
                <a:spcPct val="90000"/>
              </a:lnSpc>
              <a:buClr>
                <a:srgbClr val="008000"/>
              </a:buClr>
              <a:buFont typeface="Wingdings" pitchFamily="2" charset="2"/>
              <a:buChar char="Ø"/>
              <a:defRPr/>
            </a:pPr>
            <a:endParaRPr lang="en-US" sz="2400" b="1" dirty="0">
              <a:solidFill>
                <a:schemeClr val="accent2"/>
              </a:solidFill>
            </a:endParaRPr>
          </a:p>
          <a:p>
            <a:pPr marL="914400" lvl="1" indent="-457200" algn="l">
              <a:lnSpc>
                <a:spcPct val="90000"/>
              </a:lnSpc>
              <a:buClr>
                <a:srgbClr val="008000"/>
              </a:buClr>
              <a:buFont typeface="Wingdings" pitchFamily="2" charset="2"/>
              <a:buChar char="Ø"/>
              <a:defRPr/>
            </a:pPr>
            <a:r>
              <a:rPr lang="en-US" sz="2400" b="1" dirty="0">
                <a:solidFill>
                  <a:schemeClr val="accent2"/>
                </a:solidFill>
              </a:rPr>
              <a:t>Know TLP and MDMP</a:t>
            </a:r>
          </a:p>
          <a:p>
            <a:pPr marL="914400" lvl="1" indent="-457200" algn="l">
              <a:lnSpc>
                <a:spcPct val="90000"/>
              </a:lnSpc>
              <a:buClr>
                <a:srgbClr val="008000"/>
              </a:buClr>
              <a:buFont typeface="Wingdings" pitchFamily="2" charset="2"/>
              <a:buChar char="Ø"/>
              <a:defRPr/>
            </a:pPr>
            <a:endParaRPr lang="en-US" sz="2400" b="1" dirty="0">
              <a:solidFill>
                <a:schemeClr val="accent2"/>
              </a:solidFill>
            </a:endParaRPr>
          </a:p>
          <a:p>
            <a:pPr marL="914400" lvl="1" indent="-457200" algn="l">
              <a:lnSpc>
                <a:spcPct val="90000"/>
              </a:lnSpc>
              <a:buClr>
                <a:srgbClr val="008000"/>
              </a:buClr>
              <a:buFont typeface="Wingdings" pitchFamily="2" charset="2"/>
              <a:buChar char="Ø"/>
              <a:defRPr/>
            </a:pPr>
            <a:r>
              <a:rPr lang="en-US" sz="2400" b="1" dirty="0">
                <a:solidFill>
                  <a:srgbClr val="FF0000"/>
                </a:solidFill>
                <a:effectLst>
                  <a:outerShdw blurRad="38100" dist="38100" dir="2700000" algn="tl">
                    <a:srgbClr val="C0C0C0"/>
                  </a:outerShdw>
                </a:effectLst>
              </a:rPr>
              <a:t>Earn your soldier’s trust and respect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Text Box 2"/>
          <p:cNvSpPr txBox="1">
            <a:spLocks noChangeArrowheads="1"/>
          </p:cNvSpPr>
          <p:nvPr/>
        </p:nvSpPr>
        <p:spPr bwMode="auto">
          <a:xfrm>
            <a:off x="2208213" y="196850"/>
            <a:ext cx="4724400" cy="646113"/>
          </a:xfrm>
          <a:prstGeom prst="rect">
            <a:avLst/>
          </a:prstGeom>
          <a:noFill/>
          <a:ln w="19050">
            <a:noFill/>
            <a:miter lim="800000"/>
            <a:headEnd/>
            <a:tailEnd/>
          </a:ln>
          <a:effectLst/>
        </p:spPr>
        <p:txBody>
          <a:bodyPr wrap="none">
            <a:spAutoFit/>
          </a:bodyPr>
          <a:lstStyle/>
          <a:p>
            <a:pPr>
              <a:defRPr/>
            </a:pPr>
            <a:r>
              <a:rPr lang="en-US" sz="3600" b="1" dirty="0">
                <a:effectLst>
                  <a:outerShdw blurRad="38100" dist="38100" dir="2700000" algn="tl">
                    <a:srgbClr val="C0C0C0"/>
                  </a:outerShdw>
                </a:effectLst>
              </a:rPr>
              <a:t>MISSION COMMAND</a:t>
            </a:r>
            <a:endParaRPr lang="en-US" sz="1400" b="1" dirty="0">
              <a:effectLst>
                <a:outerShdw blurRad="38100" dist="38100" dir="2700000" algn="tl">
                  <a:srgbClr val="C0C0C0"/>
                </a:outerShdw>
              </a:effectLst>
            </a:endParaRPr>
          </a:p>
        </p:txBody>
      </p:sp>
      <p:sp>
        <p:nvSpPr>
          <p:cNvPr id="448515" name="Text Box 3"/>
          <p:cNvSpPr txBox="1">
            <a:spLocks noChangeArrowheads="1"/>
          </p:cNvSpPr>
          <p:nvPr/>
        </p:nvSpPr>
        <p:spPr bwMode="auto">
          <a:xfrm>
            <a:off x="152400" y="1201738"/>
            <a:ext cx="8839200" cy="3944937"/>
          </a:xfrm>
          <a:prstGeom prst="rect">
            <a:avLst/>
          </a:prstGeom>
          <a:noFill/>
          <a:ln w="19050">
            <a:noFill/>
            <a:miter lim="800000"/>
            <a:headEnd/>
            <a:tailEnd/>
          </a:ln>
          <a:effectLst/>
        </p:spPr>
        <p:txBody>
          <a:bodyPr>
            <a:spAutoFit/>
          </a:bodyPr>
          <a:lstStyle/>
          <a:p>
            <a:pPr marL="457200" indent="-457200" algn="l">
              <a:buClr>
                <a:srgbClr val="008000"/>
              </a:buClr>
              <a:buFont typeface="Wingdings" pitchFamily="2" charset="2"/>
              <a:buChar char="Ø"/>
              <a:defRPr/>
            </a:pPr>
            <a:r>
              <a:rPr lang="en-US" sz="2800" b="1" dirty="0">
                <a:solidFill>
                  <a:srgbClr val="009900"/>
                </a:solidFill>
              </a:rPr>
              <a:t>Conclusion</a:t>
            </a:r>
          </a:p>
          <a:p>
            <a:pPr marL="457200" indent="-457200" algn="l">
              <a:buClr>
                <a:srgbClr val="008000"/>
              </a:buClr>
              <a:buFont typeface="Wingdings" pitchFamily="2" charset="2"/>
              <a:buChar char="v"/>
              <a:defRPr/>
            </a:pPr>
            <a:endParaRPr lang="en-US" sz="2800" b="1" dirty="0">
              <a:solidFill>
                <a:srgbClr val="009900"/>
              </a:solidFill>
            </a:endParaRPr>
          </a:p>
          <a:p>
            <a:pPr marL="914400" lvl="1" indent="-457200" algn="l">
              <a:lnSpc>
                <a:spcPct val="90000"/>
              </a:lnSpc>
              <a:buClr>
                <a:srgbClr val="008000"/>
              </a:buClr>
              <a:buFont typeface="Wingdings" pitchFamily="2" charset="2"/>
              <a:buChar char="Ø"/>
              <a:defRPr/>
            </a:pPr>
            <a:r>
              <a:rPr lang="en-US" sz="2400" b="1" dirty="0">
                <a:solidFill>
                  <a:schemeClr val="accent2"/>
                </a:solidFill>
              </a:rPr>
              <a:t>Know what must be done</a:t>
            </a:r>
          </a:p>
          <a:p>
            <a:pPr marL="914400" lvl="1" indent="-457200" algn="l">
              <a:lnSpc>
                <a:spcPct val="90000"/>
              </a:lnSpc>
              <a:buClr>
                <a:srgbClr val="008000"/>
              </a:buClr>
              <a:buFont typeface="Wingdings" pitchFamily="2" charset="2"/>
              <a:buChar char="Ø"/>
              <a:defRPr/>
            </a:pPr>
            <a:endParaRPr lang="en-US" sz="2400" b="1" dirty="0">
              <a:solidFill>
                <a:schemeClr val="accent2"/>
              </a:solidFill>
            </a:endParaRPr>
          </a:p>
          <a:p>
            <a:pPr marL="914400" lvl="1" indent="-457200" algn="l">
              <a:lnSpc>
                <a:spcPct val="90000"/>
              </a:lnSpc>
              <a:buClr>
                <a:srgbClr val="008000"/>
              </a:buClr>
              <a:buFont typeface="Wingdings" pitchFamily="2" charset="2"/>
              <a:buChar char="Ø"/>
              <a:defRPr/>
            </a:pPr>
            <a:r>
              <a:rPr lang="en-US" sz="2400" b="1" dirty="0">
                <a:solidFill>
                  <a:schemeClr val="accent2"/>
                </a:solidFill>
              </a:rPr>
              <a:t>Have a plan to get it done </a:t>
            </a:r>
          </a:p>
          <a:p>
            <a:pPr marL="914400" lvl="1" indent="-457200" algn="l">
              <a:lnSpc>
                <a:spcPct val="90000"/>
              </a:lnSpc>
              <a:buClr>
                <a:srgbClr val="008000"/>
              </a:buClr>
              <a:buFont typeface="Wingdings" pitchFamily="2" charset="2"/>
              <a:buChar char="Ø"/>
              <a:defRPr/>
            </a:pPr>
            <a:endParaRPr lang="en-US" sz="2400" b="1" dirty="0">
              <a:solidFill>
                <a:schemeClr val="accent2"/>
              </a:solidFill>
            </a:endParaRPr>
          </a:p>
          <a:p>
            <a:pPr marL="914400" lvl="1" indent="-457200" algn="l">
              <a:lnSpc>
                <a:spcPct val="90000"/>
              </a:lnSpc>
              <a:buClr>
                <a:srgbClr val="008000"/>
              </a:buClr>
              <a:buFont typeface="Wingdings" pitchFamily="2" charset="2"/>
              <a:buChar char="Ø"/>
              <a:defRPr/>
            </a:pPr>
            <a:r>
              <a:rPr lang="en-US" sz="2400" b="1" dirty="0">
                <a:solidFill>
                  <a:schemeClr val="accent2"/>
                </a:solidFill>
              </a:rPr>
              <a:t>Communicate that plan to your soldiers</a:t>
            </a:r>
          </a:p>
          <a:p>
            <a:pPr marL="914400" lvl="1" indent="-457200" algn="l">
              <a:lnSpc>
                <a:spcPct val="90000"/>
              </a:lnSpc>
              <a:buClr>
                <a:srgbClr val="008000"/>
              </a:buClr>
              <a:buFont typeface="Wingdings" pitchFamily="2" charset="2"/>
              <a:buChar char="Ø"/>
              <a:defRPr/>
            </a:pPr>
            <a:endParaRPr lang="en-US" sz="2400" b="1" dirty="0">
              <a:solidFill>
                <a:schemeClr val="accent2"/>
              </a:solidFill>
            </a:endParaRPr>
          </a:p>
          <a:p>
            <a:pPr marL="914400" lvl="1" indent="-457200" algn="l">
              <a:lnSpc>
                <a:spcPct val="90000"/>
              </a:lnSpc>
              <a:buClr>
                <a:srgbClr val="008000"/>
              </a:buClr>
              <a:buFont typeface="Wingdings" pitchFamily="2" charset="2"/>
              <a:buChar char="Ø"/>
              <a:defRPr/>
            </a:pPr>
            <a:r>
              <a:rPr lang="en-US" sz="2400" b="1" dirty="0">
                <a:solidFill>
                  <a:srgbClr val="FF0000"/>
                </a:solidFill>
                <a:effectLst>
                  <a:outerShdw blurRad="38100" dist="38100" dir="2700000" algn="tl">
                    <a:srgbClr val="C0C0C0"/>
                  </a:outerShdw>
                </a:effectLst>
              </a:rPr>
              <a:t>Take note: Good combat skills will overcome a bad decision. Therefore, train well to kill and not be killed.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1"/>
          <p:cNvSpPr txBox="1">
            <a:spLocks noChangeArrowheads="1"/>
          </p:cNvSpPr>
          <p:nvPr/>
        </p:nvSpPr>
        <p:spPr bwMode="auto">
          <a:xfrm>
            <a:off x="2216150" y="2092325"/>
            <a:ext cx="4794250" cy="1108075"/>
          </a:xfrm>
          <a:prstGeom prst="rect">
            <a:avLst/>
          </a:prstGeom>
          <a:noFill/>
          <a:ln w="9525">
            <a:noFill/>
            <a:miter lim="800000"/>
            <a:headEnd/>
            <a:tailEnd/>
          </a:ln>
        </p:spPr>
        <p:txBody>
          <a:bodyPr wrap="none">
            <a:spAutoFit/>
          </a:bodyPr>
          <a:lstStyle/>
          <a:p>
            <a:r>
              <a:rPr lang="en-US" sz="6600" b="1"/>
              <a:t>Now What?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2286000" y="993775"/>
            <a:ext cx="6858000" cy="5940425"/>
          </a:xfrm>
          <a:prstGeom prst="rect">
            <a:avLst/>
          </a:prstGeom>
          <a:noFill/>
          <a:ln w="9525">
            <a:noFill/>
            <a:miter lim="800000"/>
            <a:headEnd/>
            <a:tailEnd/>
          </a:ln>
        </p:spPr>
        <p:txBody>
          <a:bodyPr>
            <a:spAutoFit/>
          </a:bodyPr>
          <a:lstStyle/>
          <a:p>
            <a:r>
              <a:rPr lang="en-US" sz="2800" b="1" dirty="0"/>
              <a:t>UNIFIED LAND OPERATIONS AND MISSION COMMAND</a:t>
            </a:r>
          </a:p>
          <a:p>
            <a:endParaRPr lang="en-US" sz="1000" b="1" dirty="0"/>
          </a:p>
          <a:p>
            <a:pPr algn="l"/>
            <a:r>
              <a:rPr lang="en-US" sz="1100" dirty="0"/>
              <a:t>1. Unified land operations is the Army’s operational concept. This concept is based on the central idea that Army units seize, retain, and exploit the initiative to gain a position of relative advantage over the enemy. This is accomplished through decisive action—the simultaneous combination of offensive, defensive, and stability operations (or defense support of civil authorities) that set the conditions for favorable conflict resolution.</a:t>
            </a:r>
          </a:p>
          <a:p>
            <a:pPr algn="l"/>
            <a:endParaRPr lang="en-US" sz="1100" dirty="0"/>
          </a:p>
          <a:p>
            <a:pPr algn="l"/>
            <a:r>
              <a:rPr lang="en-US" sz="1600" dirty="0"/>
              <a:t>2. The mission command philosophy of command is one of the foundations of unified land operations. </a:t>
            </a:r>
            <a:r>
              <a:rPr lang="en-US" sz="2000" b="1" i="1" dirty="0"/>
              <a:t>Mission command is the exercise of authority and direction by the </a:t>
            </a:r>
            <a:r>
              <a:rPr lang="en-US" sz="2000" b="1" dirty="0"/>
              <a:t>commander using mission orders to enable disciplined initiative within the commander’s intent to empower agile and adaptive leaders in the conduct of unified land operations. </a:t>
            </a:r>
            <a:r>
              <a:rPr lang="en-US" sz="1600" dirty="0"/>
              <a:t>The mission command philosophy effectively accounts for the nature of military operations. Throughout operations, unexpected opportunities and threats rapidly present themselves. Operations require responsibility and </a:t>
            </a:r>
            <a:r>
              <a:rPr lang="en-US" sz="1600" dirty="0" err="1"/>
              <a:t>decisionmaking</a:t>
            </a:r>
            <a:r>
              <a:rPr lang="en-US" sz="1600" dirty="0"/>
              <a:t> at the point of action. Through mission command, commanders initiate and integrate all military functions and actions toward a common goal—mission accomplishment.</a:t>
            </a:r>
          </a:p>
          <a:p>
            <a:pPr algn="l"/>
            <a:endParaRPr lang="en-US" sz="1600" dirty="0"/>
          </a:p>
          <a:p>
            <a:pPr algn="l"/>
            <a:r>
              <a:rPr lang="en-US" sz="1600" dirty="0"/>
              <a:t>ADP 6-0, C1 (10 Sept 2012), page 1</a:t>
            </a:r>
          </a:p>
        </p:txBody>
      </p:sp>
      <p:pic>
        <p:nvPicPr>
          <p:cNvPr id="20483" name="Picture 4"/>
          <p:cNvPicPr>
            <a:picLocks noChangeAspect="1" noChangeArrowheads="1"/>
          </p:cNvPicPr>
          <p:nvPr/>
        </p:nvPicPr>
        <p:blipFill>
          <a:blip r:embed="rId2" cstate="print"/>
          <a:srcRect r="5753"/>
          <a:stretch>
            <a:fillRect/>
          </a:stretch>
        </p:blipFill>
        <p:spPr bwMode="auto">
          <a:xfrm>
            <a:off x="0" y="1219200"/>
            <a:ext cx="2247900" cy="3352800"/>
          </a:xfrm>
          <a:prstGeom prst="rect">
            <a:avLst/>
          </a:prstGeom>
          <a:noFill/>
          <a:ln w="19050">
            <a:noFill/>
            <a:miter lim="800000"/>
            <a:headEnd/>
            <a:tailEnd/>
          </a:ln>
        </p:spPr>
      </p:pic>
      <p:sp>
        <p:nvSpPr>
          <p:cNvPr id="20484" name="TextBox 5"/>
          <p:cNvSpPr txBox="1">
            <a:spLocks noChangeArrowheads="1"/>
          </p:cNvSpPr>
          <p:nvPr/>
        </p:nvSpPr>
        <p:spPr bwMode="auto">
          <a:xfrm>
            <a:off x="801688" y="0"/>
            <a:ext cx="7427912" cy="769938"/>
          </a:xfrm>
          <a:prstGeom prst="rect">
            <a:avLst/>
          </a:prstGeom>
          <a:noFill/>
          <a:ln w="9525">
            <a:noFill/>
            <a:miter lim="800000"/>
            <a:headEnd/>
            <a:tailEnd/>
          </a:ln>
        </p:spPr>
        <p:txBody>
          <a:bodyPr wrap="none">
            <a:spAutoFit/>
          </a:bodyPr>
          <a:lstStyle/>
          <a:p>
            <a:r>
              <a:rPr lang="en-US" sz="4400" b="1"/>
              <a:t>Mission Command Defined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152400" y="1073150"/>
            <a:ext cx="8888413" cy="5743575"/>
          </a:xfrm>
          <a:prstGeom prst="rect">
            <a:avLst/>
          </a:prstGeom>
          <a:noFill/>
          <a:ln w="19050">
            <a:noFill/>
            <a:miter lim="800000"/>
            <a:headEnd/>
            <a:tailEnd/>
          </a:ln>
        </p:spPr>
        <p:txBody>
          <a:bodyPr>
            <a:spAutoFit/>
          </a:bodyPr>
          <a:lstStyle/>
          <a:p>
            <a:pPr algn="l">
              <a:lnSpc>
                <a:spcPct val="90000"/>
              </a:lnSpc>
              <a:buClr>
                <a:srgbClr val="33CC33"/>
              </a:buClr>
              <a:buFont typeface="Wingdings" pitchFamily="2" charset="2"/>
              <a:buNone/>
              <a:defRPr/>
            </a:pPr>
            <a:r>
              <a:rPr lang="en-US" sz="2400" b="1" dirty="0">
                <a:solidFill>
                  <a:srgbClr val="FF0000"/>
                </a:solidFill>
              </a:rPr>
              <a:t>Purpose: Prevent unnecessary loss</a:t>
            </a:r>
          </a:p>
          <a:p>
            <a:pPr algn="l">
              <a:lnSpc>
                <a:spcPct val="90000"/>
              </a:lnSpc>
              <a:buClr>
                <a:srgbClr val="33CC33"/>
              </a:buClr>
              <a:buFont typeface="Wingdings" pitchFamily="2" charset="2"/>
              <a:buNone/>
              <a:defRPr/>
            </a:pPr>
            <a:r>
              <a:rPr lang="en-US" sz="2400" b="1" dirty="0">
                <a:solidFill>
                  <a:srgbClr val="FF0000"/>
                </a:solidFill>
              </a:rPr>
              <a:t>of combat power</a:t>
            </a:r>
          </a:p>
          <a:p>
            <a:pPr algn="l">
              <a:lnSpc>
                <a:spcPct val="90000"/>
              </a:lnSpc>
              <a:buClr>
                <a:srgbClr val="33CC33"/>
              </a:buClr>
              <a:buFont typeface="Wingdings" pitchFamily="2" charset="2"/>
              <a:buChar char="v"/>
              <a:defRPr/>
            </a:pPr>
            <a:endParaRPr lang="en-US" sz="2400" dirty="0">
              <a:solidFill>
                <a:srgbClr val="FF0000"/>
              </a:solidFill>
            </a:endParaRPr>
          </a:p>
          <a:p>
            <a:pPr algn="l">
              <a:lnSpc>
                <a:spcPct val="90000"/>
              </a:lnSpc>
              <a:buClr>
                <a:schemeClr val="tx1"/>
              </a:buClr>
              <a:buFont typeface="Wingdings" pitchFamily="2" charset="2"/>
              <a:buChar char="Ø"/>
              <a:defRPr/>
            </a:pPr>
            <a:r>
              <a:rPr lang="en-US" sz="2400" dirty="0"/>
              <a:t> Safety is not an </a:t>
            </a:r>
            <a:r>
              <a:rPr lang="en-US" sz="2400" dirty="0" err="1"/>
              <a:t>endstate</a:t>
            </a:r>
            <a:r>
              <a:rPr lang="en-US" sz="2400" dirty="0"/>
              <a:t>; it is the way </a:t>
            </a:r>
          </a:p>
          <a:p>
            <a:pPr algn="l">
              <a:lnSpc>
                <a:spcPct val="90000"/>
              </a:lnSpc>
              <a:buClr>
                <a:srgbClr val="009900"/>
              </a:buClr>
              <a:buFont typeface="Wingdings" pitchFamily="2" charset="2"/>
              <a:buNone/>
              <a:defRPr/>
            </a:pPr>
            <a:r>
              <a:rPr lang="en-US" sz="2400" dirty="0"/>
              <a:t>    we do business.  Soldiers and equipment</a:t>
            </a:r>
          </a:p>
          <a:p>
            <a:pPr algn="l">
              <a:lnSpc>
                <a:spcPct val="90000"/>
              </a:lnSpc>
              <a:buClr>
                <a:srgbClr val="009900"/>
              </a:buClr>
              <a:buFont typeface="Wingdings" pitchFamily="2" charset="2"/>
              <a:buNone/>
              <a:defRPr/>
            </a:pPr>
            <a:r>
              <a:rPr lang="en-US" sz="2400" dirty="0"/>
              <a:t>    should never be pushed beyond their </a:t>
            </a:r>
          </a:p>
          <a:p>
            <a:pPr algn="l">
              <a:lnSpc>
                <a:spcPct val="90000"/>
              </a:lnSpc>
              <a:buClr>
                <a:srgbClr val="009900"/>
              </a:buClr>
              <a:buFont typeface="Wingdings" pitchFamily="2" charset="2"/>
              <a:buNone/>
              <a:defRPr/>
            </a:pPr>
            <a:r>
              <a:rPr lang="en-US" sz="2400" dirty="0"/>
              <a:t>    capabilities or used beyond their designed limits. </a:t>
            </a:r>
          </a:p>
          <a:p>
            <a:pPr lvl="1" algn="l">
              <a:lnSpc>
                <a:spcPct val="90000"/>
              </a:lnSpc>
              <a:buClr>
                <a:srgbClr val="33CC33"/>
              </a:buClr>
              <a:buFont typeface="Wingdings" pitchFamily="2" charset="2"/>
              <a:buChar char="Ø"/>
              <a:defRPr/>
            </a:pPr>
            <a:endParaRPr lang="en-US" sz="2400" dirty="0"/>
          </a:p>
          <a:p>
            <a:pPr marL="285750" indent="-285750" algn="l">
              <a:lnSpc>
                <a:spcPct val="90000"/>
              </a:lnSpc>
              <a:buClr>
                <a:schemeClr val="tx1"/>
              </a:buClr>
              <a:buFont typeface="Wingdings" pitchFamily="2" charset="2"/>
              <a:buChar char="Ø"/>
              <a:defRPr/>
            </a:pPr>
            <a:r>
              <a:rPr lang="en-US" sz="2400" dirty="0"/>
              <a:t> </a:t>
            </a:r>
            <a:r>
              <a:rPr lang="en-US" sz="2400" u="sng" dirty="0"/>
              <a:t>Train and educate</a:t>
            </a:r>
            <a:r>
              <a:rPr lang="en-US" sz="2400" dirty="0"/>
              <a:t> soldiers to standard and apply established    procedures.  Develop soldiers who can use assigned weapons, vehicles, and equipment against all enemies in all conditions without killing or injuring themselves or their comrades.  </a:t>
            </a:r>
            <a:r>
              <a:rPr lang="en-US" sz="2400" u="sng" dirty="0"/>
              <a:t>Good training makes soldiers confident and willful</a:t>
            </a:r>
            <a:r>
              <a:rPr lang="en-US" sz="2400" dirty="0"/>
              <a:t>.</a:t>
            </a:r>
          </a:p>
          <a:p>
            <a:pPr algn="l">
              <a:lnSpc>
                <a:spcPct val="90000"/>
              </a:lnSpc>
              <a:buClr>
                <a:srgbClr val="009900"/>
              </a:buClr>
              <a:buFont typeface="Wingdings" pitchFamily="2" charset="2"/>
              <a:buNone/>
              <a:defRPr/>
            </a:pPr>
            <a:endParaRPr lang="en-US" sz="2400" dirty="0"/>
          </a:p>
          <a:p>
            <a:pPr algn="l">
              <a:lnSpc>
                <a:spcPct val="90000"/>
              </a:lnSpc>
              <a:buClr>
                <a:srgbClr val="009900"/>
              </a:buClr>
              <a:buFont typeface="Wingdings" pitchFamily="2" charset="2"/>
              <a:buChar char="v"/>
              <a:defRPr/>
            </a:pPr>
            <a:endParaRPr lang="en-US" sz="2400" dirty="0"/>
          </a:p>
          <a:p>
            <a:pPr lvl="1" algn="l">
              <a:lnSpc>
                <a:spcPct val="90000"/>
              </a:lnSpc>
              <a:buClr>
                <a:srgbClr val="009900"/>
              </a:buClr>
              <a:buFont typeface="Wingdings" pitchFamily="2" charset="2"/>
              <a:buChar char="v"/>
              <a:defRPr/>
            </a:pPr>
            <a:endParaRPr lang="en-US" sz="2400" dirty="0"/>
          </a:p>
          <a:p>
            <a:pPr algn="l">
              <a:lnSpc>
                <a:spcPct val="90000"/>
              </a:lnSpc>
              <a:buClr>
                <a:srgbClr val="009900"/>
              </a:buClr>
              <a:buFont typeface="Wingdings" pitchFamily="2" charset="2"/>
              <a:buNone/>
              <a:defRPr/>
            </a:pPr>
            <a:endParaRPr lang="en-US" sz="2400" dirty="0"/>
          </a:p>
        </p:txBody>
      </p:sp>
      <p:sp>
        <p:nvSpPr>
          <p:cNvPr id="41987" name="AutoShape 7"/>
          <p:cNvSpPr>
            <a:spLocks noChangeArrowheads="1"/>
          </p:cNvSpPr>
          <p:nvPr/>
        </p:nvSpPr>
        <p:spPr bwMode="auto">
          <a:xfrm>
            <a:off x="5867400" y="457200"/>
            <a:ext cx="3201988" cy="2719388"/>
          </a:xfrm>
          <a:prstGeom prst="irregularSeal1">
            <a:avLst/>
          </a:prstGeom>
          <a:solidFill>
            <a:srgbClr val="FFFF00"/>
          </a:solidFill>
          <a:ln w="19050">
            <a:solidFill>
              <a:schemeClr val="tx1"/>
            </a:solidFill>
            <a:miter lim="800000"/>
            <a:headEnd/>
            <a:tailEnd/>
          </a:ln>
        </p:spPr>
        <p:txBody>
          <a:bodyPr wrap="none" anchor="ctr"/>
          <a:lstStyle/>
          <a:p>
            <a:r>
              <a:rPr lang="en-US" sz="1400" b="1"/>
              <a:t>Safety is the result </a:t>
            </a:r>
          </a:p>
          <a:p>
            <a:r>
              <a:rPr lang="en-US" sz="1400" b="1"/>
              <a:t>of training, </a:t>
            </a:r>
          </a:p>
          <a:p>
            <a:r>
              <a:rPr lang="en-US" sz="1400" b="1"/>
              <a:t>confidence, discipline, </a:t>
            </a:r>
          </a:p>
          <a:p>
            <a:r>
              <a:rPr lang="en-US" sz="1400" b="1"/>
              <a:t>and leadership. </a:t>
            </a:r>
          </a:p>
        </p:txBody>
      </p:sp>
      <p:sp>
        <p:nvSpPr>
          <p:cNvPr id="429064" name="Text Box 8"/>
          <p:cNvSpPr txBox="1">
            <a:spLocks noChangeArrowheads="1"/>
          </p:cNvSpPr>
          <p:nvPr/>
        </p:nvSpPr>
        <p:spPr bwMode="auto">
          <a:xfrm>
            <a:off x="3586163" y="196850"/>
            <a:ext cx="1987550" cy="854075"/>
          </a:xfrm>
          <a:prstGeom prst="rect">
            <a:avLst/>
          </a:prstGeom>
          <a:noFill/>
          <a:ln w="19050">
            <a:noFill/>
            <a:miter lim="800000"/>
            <a:headEnd/>
            <a:tailEnd/>
          </a:ln>
          <a:effectLst/>
        </p:spPr>
        <p:txBody>
          <a:bodyPr wrap="none">
            <a:spAutoFit/>
          </a:bodyPr>
          <a:lstStyle/>
          <a:p>
            <a:pPr>
              <a:defRPr/>
            </a:pPr>
            <a:r>
              <a:rPr lang="en-US" sz="3600" b="1" dirty="0">
                <a:effectLst>
                  <a:outerShdw blurRad="38100" dist="38100" dir="2700000" algn="tl">
                    <a:srgbClr val="C0C0C0"/>
                  </a:outerShdw>
                </a:effectLst>
              </a:rPr>
              <a:t>SAFETY</a:t>
            </a:r>
          </a:p>
          <a:p>
            <a:pPr>
              <a:defRPr/>
            </a:pPr>
            <a:r>
              <a:rPr lang="en-US" sz="1400" b="1" dirty="0">
                <a:effectLst>
                  <a:outerShdw blurRad="38100" dist="38100" dir="2700000" algn="tl">
                    <a:srgbClr val="C0C0C0"/>
                  </a:outerShdw>
                </a:effectLst>
              </a:rPr>
              <a:t>(1 OF 3)</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4" name="Text Box 4"/>
          <p:cNvSpPr txBox="1">
            <a:spLocks noChangeArrowheads="1"/>
          </p:cNvSpPr>
          <p:nvPr/>
        </p:nvSpPr>
        <p:spPr bwMode="auto">
          <a:xfrm>
            <a:off x="3586163" y="0"/>
            <a:ext cx="1987550" cy="854075"/>
          </a:xfrm>
          <a:prstGeom prst="rect">
            <a:avLst/>
          </a:prstGeom>
          <a:noFill/>
          <a:ln w="19050">
            <a:noFill/>
            <a:miter lim="800000"/>
            <a:headEnd/>
            <a:tailEnd/>
          </a:ln>
          <a:effectLst/>
        </p:spPr>
        <p:txBody>
          <a:bodyPr wrap="none">
            <a:spAutoFit/>
          </a:bodyPr>
          <a:lstStyle/>
          <a:p>
            <a:pPr>
              <a:defRPr/>
            </a:pPr>
            <a:r>
              <a:rPr lang="en-US" sz="3600" b="1" dirty="0">
                <a:effectLst>
                  <a:outerShdw blurRad="38100" dist="38100" dir="2700000" algn="tl">
                    <a:srgbClr val="C0C0C0"/>
                  </a:outerShdw>
                </a:effectLst>
              </a:rPr>
              <a:t>SAFETY</a:t>
            </a:r>
          </a:p>
          <a:p>
            <a:pPr>
              <a:defRPr/>
            </a:pPr>
            <a:r>
              <a:rPr lang="en-US" sz="1400" b="1" dirty="0">
                <a:effectLst>
                  <a:outerShdw blurRad="38100" dist="38100" dir="2700000" algn="tl">
                    <a:srgbClr val="C0C0C0"/>
                  </a:outerShdw>
                </a:effectLst>
              </a:rPr>
              <a:t>(2  OF 3)</a:t>
            </a:r>
          </a:p>
        </p:txBody>
      </p:sp>
      <p:sp>
        <p:nvSpPr>
          <p:cNvPr id="11267" name="Text Box 6"/>
          <p:cNvSpPr txBox="1">
            <a:spLocks noChangeArrowheads="1"/>
          </p:cNvSpPr>
          <p:nvPr/>
        </p:nvSpPr>
        <p:spPr bwMode="auto">
          <a:xfrm>
            <a:off x="138113" y="1155700"/>
            <a:ext cx="8888412" cy="5016500"/>
          </a:xfrm>
          <a:prstGeom prst="rect">
            <a:avLst/>
          </a:prstGeom>
          <a:noFill/>
          <a:ln w="19050">
            <a:noFill/>
            <a:miter lim="800000"/>
            <a:headEnd/>
            <a:tailEnd/>
          </a:ln>
        </p:spPr>
        <p:txBody>
          <a:bodyPr>
            <a:spAutoFit/>
          </a:bodyPr>
          <a:lstStyle/>
          <a:p>
            <a:pPr algn="l">
              <a:lnSpc>
                <a:spcPct val="80000"/>
              </a:lnSpc>
              <a:buClr>
                <a:srgbClr val="009900"/>
              </a:buClr>
              <a:buFont typeface="Wingdings" pitchFamily="2" charset="2"/>
              <a:buNone/>
              <a:defRPr/>
            </a:pPr>
            <a:endParaRPr lang="en-US" sz="2000" dirty="0"/>
          </a:p>
          <a:p>
            <a:pPr marL="347663" indent="-347663" algn="l">
              <a:lnSpc>
                <a:spcPct val="80000"/>
              </a:lnSpc>
              <a:buClr>
                <a:schemeClr val="tx1"/>
              </a:buClr>
              <a:buFont typeface="Wingdings" pitchFamily="2" charset="2"/>
              <a:buChar char="Ø"/>
              <a:defRPr/>
            </a:pPr>
            <a:r>
              <a:rPr lang="en-US" sz="2000" u="sng" dirty="0"/>
              <a:t>Discipline</a:t>
            </a:r>
            <a:r>
              <a:rPr lang="en-US" sz="2000" dirty="0"/>
              <a:t> soldiers to apply what they have </a:t>
            </a:r>
          </a:p>
          <a:p>
            <a:pPr marL="347663" indent="-347663" algn="l">
              <a:lnSpc>
                <a:spcPct val="80000"/>
              </a:lnSpc>
              <a:buClr>
                <a:schemeClr val="tx1"/>
              </a:buClr>
              <a:defRPr/>
            </a:pPr>
            <a:r>
              <a:rPr lang="en-US" sz="2000" dirty="0"/>
              <a:t>    been trained to do.  Develop them </a:t>
            </a:r>
          </a:p>
          <a:p>
            <a:pPr marL="347663" indent="-347663" algn="l">
              <a:lnSpc>
                <a:spcPct val="80000"/>
              </a:lnSpc>
              <a:buClr>
                <a:srgbClr val="009900"/>
              </a:buClr>
              <a:buFont typeface="Wingdings" pitchFamily="2" charset="2"/>
              <a:buNone/>
              <a:defRPr/>
            </a:pPr>
            <a:r>
              <a:rPr lang="en-US" sz="2000" dirty="0"/>
              <a:t>    to do what is right regardless of </a:t>
            </a:r>
          </a:p>
          <a:p>
            <a:pPr marL="347663" indent="-347663" algn="l">
              <a:lnSpc>
                <a:spcPct val="80000"/>
              </a:lnSpc>
              <a:buClr>
                <a:srgbClr val="009900"/>
              </a:buClr>
              <a:buFont typeface="Wingdings" pitchFamily="2" charset="2"/>
              <a:buNone/>
              <a:defRPr/>
            </a:pPr>
            <a:r>
              <a:rPr lang="en-US" sz="2000" dirty="0"/>
              <a:t>    circumstances. Teach soldiers to be ever</a:t>
            </a:r>
          </a:p>
          <a:p>
            <a:pPr marL="347663" indent="-347663" algn="l">
              <a:lnSpc>
                <a:spcPct val="80000"/>
              </a:lnSpc>
              <a:buClr>
                <a:srgbClr val="009900"/>
              </a:buClr>
              <a:buFont typeface="Wingdings" pitchFamily="2" charset="2"/>
              <a:buNone/>
              <a:defRPr/>
            </a:pPr>
            <a:r>
              <a:rPr lang="en-US" sz="2000" dirty="0"/>
              <a:t>    aware of conditions and change in conditions.</a:t>
            </a:r>
          </a:p>
          <a:p>
            <a:pPr marL="347663" indent="-347663" algn="l">
              <a:lnSpc>
                <a:spcPct val="80000"/>
              </a:lnSpc>
              <a:buClr>
                <a:srgbClr val="009900"/>
              </a:buClr>
              <a:buFont typeface="Wingdings" pitchFamily="2" charset="2"/>
              <a:buNone/>
              <a:defRPr/>
            </a:pPr>
            <a:r>
              <a:rPr lang="en-US" sz="2000" dirty="0"/>
              <a:t>    This requires a sense of duty and mental</a:t>
            </a:r>
          </a:p>
          <a:p>
            <a:pPr marL="347663" indent="-347663" algn="l">
              <a:lnSpc>
                <a:spcPct val="80000"/>
              </a:lnSpc>
              <a:buClr>
                <a:srgbClr val="009900"/>
              </a:buClr>
              <a:buFont typeface="Wingdings" pitchFamily="2" charset="2"/>
              <a:buNone/>
              <a:defRPr/>
            </a:pPr>
            <a:r>
              <a:rPr lang="en-US" sz="2000" dirty="0"/>
              <a:t>    and physical endurance. </a:t>
            </a:r>
          </a:p>
          <a:p>
            <a:pPr marL="347663" indent="-347663" algn="l">
              <a:lnSpc>
                <a:spcPct val="80000"/>
              </a:lnSpc>
              <a:buClr>
                <a:srgbClr val="009900"/>
              </a:buClr>
              <a:buFont typeface="Wingdings" pitchFamily="2" charset="2"/>
              <a:buNone/>
              <a:defRPr/>
            </a:pPr>
            <a:endParaRPr lang="en-US" sz="2000" dirty="0"/>
          </a:p>
          <a:p>
            <a:pPr marL="347663" indent="-347663" algn="l">
              <a:lnSpc>
                <a:spcPct val="80000"/>
              </a:lnSpc>
              <a:buClr>
                <a:schemeClr val="tx1"/>
              </a:buClr>
              <a:buFont typeface="Wingdings" pitchFamily="2" charset="2"/>
              <a:buChar char="Ø"/>
              <a:defRPr/>
            </a:pPr>
            <a:r>
              <a:rPr lang="en-US" sz="2000" dirty="0"/>
              <a:t> Develop soldiers to care and look out for one another.</a:t>
            </a:r>
          </a:p>
          <a:p>
            <a:pPr marL="347663" indent="-347663" algn="l">
              <a:lnSpc>
                <a:spcPct val="80000"/>
              </a:lnSpc>
              <a:buClr>
                <a:schemeClr val="tx1"/>
              </a:buClr>
              <a:defRPr/>
            </a:pPr>
            <a:endParaRPr lang="en-US" sz="2000" dirty="0"/>
          </a:p>
          <a:p>
            <a:pPr marL="347663" indent="-347663" algn="l">
              <a:lnSpc>
                <a:spcPct val="80000"/>
              </a:lnSpc>
              <a:buClr>
                <a:schemeClr val="tx1"/>
              </a:buClr>
              <a:buFont typeface="Wingdings" pitchFamily="2" charset="2"/>
              <a:buChar char="Ø"/>
              <a:defRPr/>
            </a:pPr>
            <a:r>
              <a:rPr lang="en-US" sz="2000" dirty="0"/>
              <a:t> Leaders must be skilled in timely risk assessment.  We</a:t>
            </a:r>
          </a:p>
          <a:p>
            <a:pPr marL="347663" indent="-347663" algn="l">
              <a:lnSpc>
                <a:spcPct val="80000"/>
              </a:lnSpc>
              <a:buClr>
                <a:srgbClr val="009900"/>
              </a:buClr>
              <a:buFont typeface="Wingdings" pitchFamily="2" charset="2"/>
              <a:buNone/>
              <a:defRPr/>
            </a:pPr>
            <a:r>
              <a:rPr lang="en-US" sz="2000" dirty="0"/>
              <a:t>    must be technically and tactically capable enough to</a:t>
            </a:r>
          </a:p>
          <a:p>
            <a:pPr marL="347663" indent="-347663" algn="l">
              <a:lnSpc>
                <a:spcPct val="80000"/>
              </a:lnSpc>
              <a:buClr>
                <a:srgbClr val="009900"/>
              </a:buClr>
              <a:buFont typeface="Wingdings" pitchFamily="2" charset="2"/>
              <a:buNone/>
              <a:defRPr/>
            </a:pPr>
            <a:r>
              <a:rPr lang="en-US" sz="2000" dirty="0"/>
              <a:t>    </a:t>
            </a:r>
            <a:r>
              <a:rPr lang="en-US" sz="2000" b="1" i="1" dirty="0"/>
              <a:t>understand how the enemy, weather, terrain and friendly</a:t>
            </a:r>
          </a:p>
          <a:p>
            <a:pPr marL="347663" indent="-347663" algn="l">
              <a:lnSpc>
                <a:spcPct val="80000"/>
              </a:lnSpc>
              <a:buClr>
                <a:srgbClr val="009900"/>
              </a:buClr>
              <a:buFont typeface="Wingdings" pitchFamily="2" charset="2"/>
              <a:buNone/>
              <a:defRPr/>
            </a:pPr>
            <a:r>
              <a:rPr lang="en-US" sz="2000" b="1" i="1" dirty="0"/>
              <a:t>    forces increase risks</a:t>
            </a:r>
            <a:r>
              <a:rPr lang="en-US" sz="2000" dirty="0"/>
              <a:t>.  Leaders must always make and adjust </a:t>
            </a:r>
          </a:p>
          <a:p>
            <a:pPr marL="347663" indent="-347663" algn="l">
              <a:lnSpc>
                <a:spcPct val="80000"/>
              </a:lnSpc>
              <a:buClr>
                <a:srgbClr val="009900"/>
              </a:buClr>
              <a:buFont typeface="Wingdings" pitchFamily="2" charset="2"/>
              <a:buNone/>
              <a:defRPr/>
            </a:pPr>
            <a:r>
              <a:rPr lang="en-US" sz="2000" dirty="0"/>
              <a:t>    accordingly plans and orders and communicate/take action.</a:t>
            </a:r>
          </a:p>
          <a:p>
            <a:pPr marL="347663" indent="-347663" algn="l">
              <a:lnSpc>
                <a:spcPct val="80000"/>
              </a:lnSpc>
              <a:buClr>
                <a:srgbClr val="009900"/>
              </a:buClr>
              <a:buFont typeface="Wingdings" pitchFamily="2" charset="2"/>
              <a:buNone/>
              <a:defRPr/>
            </a:pPr>
            <a:r>
              <a:rPr lang="en-US" sz="2000" dirty="0"/>
              <a:t>     </a:t>
            </a:r>
          </a:p>
          <a:p>
            <a:pPr marL="347663" indent="-347663" algn="l">
              <a:lnSpc>
                <a:spcPct val="80000"/>
              </a:lnSpc>
              <a:buClr>
                <a:schemeClr val="tx1"/>
              </a:buClr>
              <a:buFont typeface="Wingdings" pitchFamily="2" charset="2"/>
              <a:buChar char="Ø"/>
              <a:defRPr/>
            </a:pPr>
            <a:r>
              <a:rPr lang="en-US" sz="2000" dirty="0"/>
              <a:t> Never forget the last TLP:</a:t>
            </a:r>
          </a:p>
          <a:p>
            <a:pPr marL="347663" indent="-347663" algn="l">
              <a:lnSpc>
                <a:spcPct val="80000"/>
              </a:lnSpc>
              <a:buClr>
                <a:schemeClr val="tx1"/>
              </a:buClr>
              <a:buFont typeface="Wingdings" pitchFamily="2" charset="2"/>
              <a:buChar char="Ø"/>
              <a:defRPr/>
            </a:pPr>
            <a:endParaRPr lang="en-US" sz="2000" dirty="0"/>
          </a:p>
          <a:p>
            <a:pPr marL="347663" indent="-347663" algn="l">
              <a:lnSpc>
                <a:spcPct val="80000"/>
              </a:lnSpc>
              <a:buClr>
                <a:srgbClr val="009900"/>
              </a:buClr>
              <a:buFont typeface="Wingdings" pitchFamily="2" charset="2"/>
              <a:buNone/>
              <a:defRPr/>
            </a:pPr>
            <a:r>
              <a:rPr lang="en-US" sz="2000" dirty="0"/>
              <a:t>    SUPERVISION:</a:t>
            </a:r>
            <a:r>
              <a:rPr lang="en-US" sz="2000" b="1" dirty="0"/>
              <a:t> </a:t>
            </a:r>
            <a:r>
              <a:rPr lang="en-US" sz="2000" b="1" u="sng" dirty="0"/>
              <a:t>LEADERS DO THIS FROM THE FRONT!</a:t>
            </a:r>
          </a:p>
        </p:txBody>
      </p:sp>
      <p:sp>
        <p:nvSpPr>
          <p:cNvPr id="43012" name="AutoShape 7"/>
          <p:cNvSpPr>
            <a:spLocks noChangeArrowheads="1"/>
          </p:cNvSpPr>
          <p:nvPr/>
        </p:nvSpPr>
        <p:spPr bwMode="auto">
          <a:xfrm>
            <a:off x="5573713" y="768350"/>
            <a:ext cx="3189287" cy="2660650"/>
          </a:xfrm>
          <a:prstGeom prst="irregularSeal1">
            <a:avLst/>
          </a:prstGeom>
          <a:solidFill>
            <a:srgbClr val="FFFF00"/>
          </a:solidFill>
          <a:ln w="19050">
            <a:solidFill>
              <a:schemeClr val="tx1"/>
            </a:solidFill>
            <a:miter lim="800000"/>
            <a:headEnd/>
            <a:tailEnd/>
          </a:ln>
        </p:spPr>
        <p:txBody>
          <a:bodyPr wrap="none" anchor="ctr"/>
          <a:lstStyle/>
          <a:p>
            <a:r>
              <a:rPr lang="en-US" sz="1400" b="1"/>
              <a:t>Safety is the result </a:t>
            </a:r>
          </a:p>
          <a:p>
            <a:r>
              <a:rPr lang="en-US" sz="1400" b="1"/>
              <a:t>of training, </a:t>
            </a:r>
          </a:p>
          <a:p>
            <a:r>
              <a:rPr lang="en-US" sz="1400" b="1"/>
              <a:t>confidence, discipline, </a:t>
            </a:r>
          </a:p>
          <a:p>
            <a:r>
              <a:rPr lang="en-US" sz="1400" b="1"/>
              <a:t>and leadership.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Text Box 2"/>
          <p:cNvSpPr txBox="1">
            <a:spLocks noChangeArrowheads="1"/>
          </p:cNvSpPr>
          <p:nvPr/>
        </p:nvSpPr>
        <p:spPr bwMode="auto">
          <a:xfrm>
            <a:off x="3586163" y="196850"/>
            <a:ext cx="1987550" cy="854075"/>
          </a:xfrm>
          <a:prstGeom prst="rect">
            <a:avLst/>
          </a:prstGeom>
          <a:noFill/>
          <a:ln w="19050">
            <a:noFill/>
            <a:miter lim="800000"/>
            <a:headEnd/>
            <a:tailEnd/>
          </a:ln>
          <a:effectLst/>
        </p:spPr>
        <p:txBody>
          <a:bodyPr wrap="none">
            <a:spAutoFit/>
          </a:bodyPr>
          <a:lstStyle/>
          <a:p>
            <a:pPr>
              <a:defRPr/>
            </a:pPr>
            <a:r>
              <a:rPr lang="en-US" sz="3600" b="1" dirty="0">
                <a:effectLst>
                  <a:outerShdw blurRad="38100" dist="38100" dir="2700000" algn="tl">
                    <a:srgbClr val="C0C0C0"/>
                  </a:outerShdw>
                </a:effectLst>
              </a:rPr>
              <a:t>SAFETY</a:t>
            </a:r>
          </a:p>
          <a:p>
            <a:pPr>
              <a:defRPr/>
            </a:pPr>
            <a:r>
              <a:rPr lang="en-US" sz="1400" b="1" dirty="0">
                <a:effectLst>
                  <a:outerShdw blurRad="38100" dist="38100" dir="2700000" algn="tl">
                    <a:srgbClr val="C0C0C0"/>
                  </a:outerShdw>
                </a:effectLst>
              </a:rPr>
              <a:t>(3 OF 3)</a:t>
            </a:r>
          </a:p>
        </p:txBody>
      </p:sp>
      <p:sp>
        <p:nvSpPr>
          <p:cNvPr id="44035" name="Text Box 5"/>
          <p:cNvSpPr txBox="1">
            <a:spLocks noChangeArrowheads="1"/>
          </p:cNvSpPr>
          <p:nvPr/>
        </p:nvSpPr>
        <p:spPr bwMode="auto">
          <a:xfrm>
            <a:off x="3721100" y="3076575"/>
            <a:ext cx="1708150" cy="396875"/>
          </a:xfrm>
          <a:prstGeom prst="rect">
            <a:avLst/>
          </a:prstGeom>
          <a:noFill/>
          <a:ln w="19050">
            <a:noFill/>
            <a:miter lim="800000"/>
            <a:headEnd/>
            <a:tailEnd/>
          </a:ln>
        </p:spPr>
        <p:txBody>
          <a:bodyPr wrap="none">
            <a:spAutoFit/>
          </a:bodyPr>
          <a:lstStyle/>
          <a:p>
            <a:r>
              <a:rPr lang="en-US" sz="2000" b="1"/>
              <a:t>“OPTEMPO”</a:t>
            </a:r>
          </a:p>
        </p:txBody>
      </p:sp>
      <p:sp>
        <p:nvSpPr>
          <p:cNvPr id="427015" name="AutoShape 7"/>
          <p:cNvSpPr>
            <a:spLocks noChangeArrowheads="1"/>
          </p:cNvSpPr>
          <p:nvPr/>
        </p:nvSpPr>
        <p:spPr bwMode="auto">
          <a:xfrm rot="2735842">
            <a:off x="2876550" y="3760788"/>
            <a:ext cx="914400" cy="990600"/>
          </a:xfrm>
          <a:prstGeom prst="downArrow">
            <a:avLst>
              <a:gd name="adj1" fmla="val 50000"/>
              <a:gd name="adj2" fmla="val 27083"/>
            </a:avLst>
          </a:prstGeom>
          <a:solidFill>
            <a:srgbClr val="FF0000"/>
          </a:solidFill>
          <a:ln w="38100">
            <a:solidFill>
              <a:srgbClr val="FF0000"/>
            </a:solidFill>
            <a:miter lim="800000"/>
            <a:headEnd/>
            <a:tailEnd/>
          </a:ln>
          <a:effectLst/>
        </p:spPr>
        <p:txBody>
          <a:bodyPr rot="10800000" vert="eaVert" wrap="none" anchor="ctr"/>
          <a:lstStyle/>
          <a:p>
            <a:pPr>
              <a:defRPr/>
            </a:pPr>
            <a:endParaRPr lang="en-US">
              <a:effectLst>
                <a:outerShdw blurRad="38100" dist="38100" dir="2700000" algn="tl">
                  <a:srgbClr val="FFFFFF"/>
                </a:outerShdw>
              </a:effectLst>
            </a:endParaRPr>
          </a:p>
        </p:txBody>
      </p:sp>
      <p:sp>
        <p:nvSpPr>
          <p:cNvPr id="427016" name="AutoShape 8"/>
          <p:cNvSpPr>
            <a:spLocks noChangeArrowheads="1"/>
          </p:cNvSpPr>
          <p:nvPr/>
        </p:nvSpPr>
        <p:spPr bwMode="auto">
          <a:xfrm rot="17499564">
            <a:off x="5195888" y="3846513"/>
            <a:ext cx="914400" cy="990600"/>
          </a:xfrm>
          <a:prstGeom prst="downArrow">
            <a:avLst>
              <a:gd name="adj1" fmla="val 50000"/>
              <a:gd name="adj2" fmla="val 27083"/>
            </a:avLst>
          </a:prstGeom>
          <a:solidFill>
            <a:srgbClr val="FF0000"/>
          </a:solidFill>
          <a:ln w="38100">
            <a:solidFill>
              <a:srgbClr val="FF0000"/>
            </a:solidFill>
            <a:miter lim="800000"/>
            <a:headEnd/>
            <a:tailEnd/>
          </a:ln>
          <a:effectLst/>
        </p:spPr>
        <p:txBody>
          <a:bodyPr vert="eaVert" wrap="none" anchor="ctr"/>
          <a:lstStyle/>
          <a:p>
            <a:pPr>
              <a:defRPr/>
            </a:pPr>
            <a:endParaRPr lang="en-US">
              <a:solidFill>
                <a:srgbClr val="FF0000"/>
              </a:solidFill>
              <a:effectLst>
                <a:outerShdw blurRad="38100" dist="38100" dir="2700000" algn="tl">
                  <a:srgbClr val="000000"/>
                </a:outerShdw>
              </a:effectLst>
            </a:endParaRPr>
          </a:p>
        </p:txBody>
      </p:sp>
      <p:sp>
        <p:nvSpPr>
          <p:cNvPr id="427017" name="AutoShape 9"/>
          <p:cNvSpPr>
            <a:spLocks noChangeArrowheads="1"/>
          </p:cNvSpPr>
          <p:nvPr/>
        </p:nvSpPr>
        <p:spPr bwMode="auto">
          <a:xfrm rot="35709060">
            <a:off x="5372100" y="1943100"/>
            <a:ext cx="914400" cy="990600"/>
          </a:xfrm>
          <a:prstGeom prst="downArrow">
            <a:avLst>
              <a:gd name="adj1" fmla="val 50000"/>
              <a:gd name="adj2" fmla="val 27083"/>
            </a:avLst>
          </a:prstGeom>
          <a:solidFill>
            <a:srgbClr val="FF0000"/>
          </a:solidFill>
          <a:ln w="38100">
            <a:solidFill>
              <a:srgbClr val="FF0000"/>
            </a:solidFill>
            <a:miter lim="800000"/>
            <a:headEnd/>
            <a:tailEnd/>
          </a:ln>
          <a:effectLst/>
        </p:spPr>
        <p:txBody>
          <a:bodyPr vert="eaVert" wrap="none" anchor="ctr"/>
          <a:lstStyle/>
          <a:p>
            <a:pPr>
              <a:defRPr/>
            </a:pPr>
            <a:endParaRPr lang="en-US">
              <a:effectLst>
                <a:outerShdw blurRad="38100" dist="38100" dir="2700000" algn="tl">
                  <a:srgbClr val="FFFFFF"/>
                </a:outerShdw>
              </a:effectLst>
            </a:endParaRPr>
          </a:p>
        </p:txBody>
      </p:sp>
      <p:sp>
        <p:nvSpPr>
          <p:cNvPr id="427018" name="AutoShape 10"/>
          <p:cNvSpPr>
            <a:spLocks noChangeArrowheads="1"/>
          </p:cNvSpPr>
          <p:nvPr/>
        </p:nvSpPr>
        <p:spPr bwMode="auto">
          <a:xfrm rot="28643551">
            <a:off x="2838450" y="1898650"/>
            <a:ext cx="914400" cy="990600"/>
          </a:xfrm>
          <a:prstGeom prst="downArrow">
            <a:avLst>
              <a:gd name="adj1" fmla="val 50000"/>
              <a:gd name="adj2" fmla="val 27083"/>
            </a:avLst>
          </a:prstGeom>
          <a:solidFill>
            <a:srgbClr val="FF0000"/>
          </a:solidFill>
          <a:ln w="38100">
            <a:solidFill>
              <a:srgbClr val="FF0000"/>
            </a:solidFill>
            <a:miter lim="800000"/>
            <a:headEnd/>
            <a:tailEnd/>
          </a:ln>
          <a:effectLst/>
        </p:spPr>
        <p:txBody>
          <a:bodyPr rot="10800000" vert="eaVert" wrap="none" anchor="ctr"/>
          <a:lstStyle/>
          <a:p>
            <a:pPr>
              <a:defRPr/>
            </a:pPr>
            <a:endParaRPr lang="en-US">
              <a:effectLst>
                <a:outerShdw blurRad="38100" dist="38100" dir="2700000" algn="tl">
                  <a:srgbClr val="FFFFFF"/>
                </a:outerShdw>
              </a:effectLst>
            </a:endParaRPr>
          </a:p>
        </p:txBody>
      </p:sp>
      <p:sp>
        <p:nvSpPr>
          <p:cNvPr id="44040" name="Text Box 11"/>
          <p:cNvSpPr txBox="1">
            <a:spLocks noChangeArrowheads="1"/>
          </p:cNvSpPr>
          <p:nvPr/>
        </p:nvSpPr>
        <p:spPr bwMode="auto">
          <a:xfrm>
            <a:off x="3303588" y="3495675"/>
            <a:ext cx="1173162" cy="274638"/>
          </a:xfrm>
          <a:prstGeom prst="rect">
            <a:avLst/>
          </a:prstGeom>
          <a:noFill/>
          <a:ln w="19050">
            <a:noFill/>
            <a:miter lim="800000"/>
            <a:headEnd/>
            <a:tailEnd/>
          </a:ln>
        </p:spPr>
        <p:txBody>
          <a:bodyPr wrap="none">
            <a:spAutoFit/>
          </a:bodyPr>
          <a:lstStyle/>
          <a:p>
            <a:r>
              <a:rPr lang="en-US" sz="1200" b="1" u="sng">
                <a:solidFill>
                  <a:srgbClr val="FF0000"/>
                </a:solidFill>
              </a:rPr>
              <a:t>Complacency</a:t>
            </a:r>
          </a:p>
        </p:txBody>
      </p:sp>
      <p:sp>
        <p:nvSpPr>
          <p:cNvPr id="44041" name="Text Box 13"/>
          <p:cNvSpPr txBox="1">
            <a:spLocks noChangeArrowheads="1"/>
          </p:cNvSpPr>
          <p:nvPr/>
        </p:nvSpPr>
        <p:spPr bwMode="auto">
          <a:xfrm>
            <a:off x="4648200" y="3498850"/>
            <a:ext cx="1900238" cy="274638"/>
          </a:xfrm>
          <a:prstGeom prst="rect">
            <a:avLst/>
          </a:prstGeom>
          <a:noFill/>
          <a:ln w="19050">
            <a:noFill/>
            <a:miter lim="800000"/>
            <a:headEnd/>
            <a:tailEnd/>
          </a:ln>
        </p:spPr>
        <p:txBody>
          <a:bodyPr wrap="none">
            <a:spAutoFit/>
          </a:bodyPr>
          <a:lstStyle/>
          <a:p>
            <a:pPr algn="l"/>
            <a:r>
              <a:rPr lang="en-US" sz="1200" b="1" u="sng">
                <a:solidFill>
                  <a:srgbClr val="FF0000"/>
                </a:solidFill>
              </a:rPr>
              <a:t>Challenging Conditions</a:t>
            </a:r>
          </a:p>
        </p:txBody>
      </p:sp>
      <p:sp>
        <p:nvSpPr>
          <p:cNvPr id="44042" name="Text Box 14"/>
          <p:cNvSpPr txBox="1">
            <a:spLocks noChangeArrowheads="1"/>
          </p:cNvSpPr>
          <p:nvPr/>
        </p:nvSpPr>
        <p:spPr bwMode="auto">
          <a:xfrm>
            <a:off x="3733800" y="2608263"/>
            <a:ext cx="539750" cy="274637"/>
          </a:xfrm>
          <a:prstGeom prst="rect">
            <a:avLst/>
          </a:prstGeom>
          <a:noFill/>
          <a:ln w="19050">
            <a:noFill/>
            <a:miter lim="800000"/>
            <a:headEnd/>
            <a:tailEnd/>
          </a:ln>
        </p:spPr>
        <p:txBody>
          <a:bodyPr wrap="none">
            <a:spAutoFit/>
          </a:bodyPr>
          <a:lstStyle/>
          <a:p>
            <a:r>
              <a:rPr lang="en-US" sz="1200" b="1" u="sng">
                <a:solidFill>
                  <a:srgbClr val="FF0000"/>
                </a:solidFill>
              </a:rPr>
              <a:t>Time</a:t>
            </a:r>
          </a:p>
        </p:txBody>
      </p:sp>
      <p:sp>
        <p:nvSpPr>
          <p:cNvPr id="44043" name="Text Box 15"/>
          <p:cNvSpPr txBox="1">
            <a:spLocks noChangeArrowheads="1"/>
          </p:cNvSpPr>
          <p:nvPr/>
        </p:nvSpPr>
        <p:spPr bwMode="auto">
          <a:xfrm>
            <a:off x="4624388" y="2584450"/>
            <a:ext cx="817562" cy="274638"/>
          </a:xfrm>
          <a:prstGeom prst="rect">
            <a:avLst/>
          </a:prstGeom>
          <a:noFill/>
          <a:ln w="19050">
            <a:noFill/>
            <a:miter lim="800000"/>
            <a:headEnd/>
            <a:tailEnd/>
          </a:ln>
        </p:spPr>
        <p:txBody>
          <a:bodyPr wrap="none">
            <a:spAutoFit/>
          </a:bodyPr>
          <a:lstStyle/>
          <a:p>
            <a:r>
              <a:rPr lang="en-US" sz="1200" b="1" u="sng">
                <a:solidFill>
                  <a:srgbClr val="FF0000"/>
                </a:solidFill>
              </a:rPr>
              <a:t>Distance</a:t>
            </a:r>
          </a:p>
        </p:txBody>
      </p:sp>
      <p:sp>
        <p:nvSpPr>
          <p:cNvPr id="44044" name="AutoShape 21" descr="Wide upward diagonal"/>
          <p:cNvSpPr>
            <a:spLocks noChangeArrowheads="1"/>
          </p:cNvSpPr>
          <p:nvPr/>
        </p:nvSpPr>
        <p:spPr bwMode="auto">
          <a:xfrm>
            <a:off x="2233613" y="1138238"/>
            <a:ext cx="4586287" cy="430847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68" y="10800"/>
                </a:moveTo>
                <a:cubicBezTo>
                  <a:pt x="568" y="16451"/>
                  <a:pt x="5149" y="21032"/>
                  <a:pt x="10800" y="21032"/>
                </a:cubicBezTo>
                <a:cubicBezTo>
                  <a:pt x="16451" y="21032"/>
                  <a:pt x="21032" y="16451"/>
                  <a:pt x="21032" y="10800"/>
                </a:cubicBezTo>
                <a:cubicBezTo>
                  <a:pt x="21032" y="5149"/>
                  <a:pt x="16451" y="568"/>
                  <a:pt x="10800" y="568"/>
                </a:cubicBezTo>
                <a:cubicBezTo>
                  <a:pt x="5149" y="568"/>
                  <a:pt x="568" y="5149"/>
                  <a:pt x="568" y="10800"/>
                </a:cubicBezTo>
                <a:close/>
              </a:path>
            </a:pathLst>
          </a:custGeom>
          <a:pattFill prst="wdUpDiag">
            <a:fgClr>
              <a:srgbClr val="CCCC00"/>
            </a:fgClr>
            <a:bgClr>
              <a:srgbClr val="FFFF00"/>
            </a:bgClr>
          </a:pattFill>
          <a:ln w="38100">
            <a:solidFill>
              <a:srgbClr val="FFCC00"/>
            </a:solidFill>
            <a:round/>
            <a:headEnd/>
            <a:tailEnd/>
          </a:ln>
        </p:spPr>
        <p:txBody>
          <a:bodyPr wrap="none" anchor="ctr"/>
          <a:lstStyle/>
          <a:p>
            <a:endParaRPr lang="en-US"/>
          </a:p>
        </p:txBody>
      </p:sp>
      <p:sp>
        <p:nvSpPr>
          <p:cNvPr id="44045" name="Text Box 16"/>
          <p:cNvSpPr txBox="1">
            <a:spLocks noChangeArrowheads="1"/>
          </p:cNvSpPr>
          <p:nvPr/>
        </p:nvSpPr>
        <p:spPr bwMode="auto">
          <a:xfrm>
            <a:off x="4175125" y="1066800"/>
            <a:ext cx="785813" cy="274638"/>
          </a:xfrm>
          <a:prstGeom prst="rect">
            <a:avLst/>
          </a:prstGeom>
          <a:solidFill>
            <a:schemeClr val="bg1"/>
          </a:solidFill>
          <a:ln w="19050">
            <a:noFill/>
            <a:miter lim="800000"/>
            <a:headEnd/>
            <a:tailEnd/>
          </a:ln>
        </p:spPr>
        <p:txBody>
          <a:bodyPr wrap="none">
            <a:spAutoFit/>
          </a:bodyPr>
          <a:lstStyle/>
          <a:p>
            <a:r>
              <a:rPr lang="en-US" sz="1200" b="1"/>
              <a:t>SAFETY</a:t>
            </a:r>
          </a:p>
        </p:txBody>
      </p:sp>
      <p:sp>
        <p:nvSpPr>
          <p:cNvPr id="44046" name="Text Box 17"/>
          <p:cNvSpPr txBox="1">
            <a:spLocks noChangeArrowheads="1"/>
          </p:cNvSpPr>
          <p:nvPr/>
        </p:nvSpPr>
        <p:spPr bwMode="auto">
          <a:xfrm>
            <a:off x="1905000" y="3136900"/>
            <a:ext cx="785813" cy="274638"/>
          </a:xfrm>
          <a:prstGeom prst="rect">
            <a:avLst/>
          </a:prstGeom>
          <a:solidFill>
            <a:schemeClr val="bg1"/>
          </a:solidFill>
          <a:ln w="19050">
            <a:noFill/>
            <a:miter lim="800000"/>
            <a:headEnd/>
            <a:tailEnd/>
          </a:ln>
        </p:spPr>
        <p:txBody>
          <a:bodyPr wrap="none">
            <a:spAutoFit/>
          </a:bodyPr>
          <a:lstStyle/>
          <a:p>
            <a:r>
              <a:rPr lang="en-US" sz="1200" b="1"/>
              <a:t>SAFETY</a:t>
            </a:r>
          </a:p>
        </p:txBody>
      </p:sp>
      <p:sp>
        <p:nvSpPr>
          <p:cNvPr id="44047" name="Text Box 18"/>
          <p:cNvSpPr txBox="1">
            <a:spLocks noChangeArrowheads="1"/>
          </p:cNvSpPr>
          <p:nvPr/>
        </p:nvSpPr>
        <p:spPr bwMode="auto">
          <a:xfrm>
            <a:off x="6367463" y="3124200"/>
            <a:ext cx="785812" cy="274638"/>
          </a:xfrm>
          <a:prstGeom prst="rect">
            <a:avLst/>
          </a:prstGeom>
          <a:solidFill>
            <a:schemeClr val="bg1"/>
          </a:solidFill>
          <a:ln w="19050">
            <a:noFill/>
            <a:miter lim="800000"/>
            <a:headEnd/>
            <a:tailEnd/>
          </a:ln>
        </p:spPr>
        <p:txBody>
          <a:bodyPr wrap="none">
            <a:spAutoFit/>
          </a:bodyPr>
          <a:lstStyle/>
          <a:p>
            <a:r>
              <a:rPr lang="en-US" sz="1200" b="1"/>
              <a:t>SAFETY</a:t>
            </a:r>
          </a:p>
        </p:txBody>
      </p:sp>
      <p:sp>
        <p:nvSpPr>
          <p:cNvPr id="44048" name="Text Box 19"/>
          <p:cNvSpPr txBox="1">
            <a:spLocks noChangeArrowheads="1"/>
          </p:cNvSpPr>
          <p:nvPr/>
        </p:nvSpPr>
        <p:spPr bwMode="auto">
          <a:xfrm>
            <a:off x="4176713" y="5243513"/>
            <a:ext cx="785812" cy="274637"/>
          </a:xfrm>
          <a:prstGeom prst="rect">
            <a:avLst/>
          </a:prstGeom>
          <a:solidFill>
            <a:schemeClr val="bg1"/>
          </a:solidFill>
          <a:ln w="19050">
            <a:noFill/>
            <a:miter lim="800000"/>
            <a:headEnd/>
            <a:tailEnd/>
          </a:ln>
        </p:spPr>
        <p:txBody>
          <a:bodyPr wrap="none">
            <a:spAutoFit/>
          </a:bodyPr>
          <a:lstStyle/>
          <a:p>
            <a:r>
              <a:rPr lang="en-US" sz="1200" b="1"/>
              <a:t>SAFETY</a:t>
            </a:r>
          </a:p>
        </p:txBody>
      </p:sp>
      <p:sp>
        <p:nvSpPr>
          <p:cNvPr id="44049" name="AutoShape 35"/>
          <p:cNvSpPr>
            <a:spLocks noChangeArrowheads="1"/>
          </p:cNvSpPr>
          <p:nvPr/>
        </p:nvSpPr>
        <p:spPr bwMode="auto">
          <a:xfrm rot="1931818">
            <a:off x="1417638" y="1081088"/>
            <a:ext cx="1243012" cy="1289050"/>
          </a:xfrm>
          <a:prstGeom prst="rightArrow">
            <a:avLst>
              <a:gd name="adj1" fmla="val 50000"/>
              <a:gd name="adj2" fmla="val 25000"/>
            </a:avLst>
          </a:prstGeom>
          <a:solidFill>
            <a:schemeClr val="accent2"/>
          </a:solidFill>
          <a:ln w="38100">
            <a:solidFill>
              <a:schemeClr val="accent2"/>
            </a:solidFill>
            <a:miter lim="800000"/>
            <a:headEnd/>
            <a:tailEnd/>
          </a:ln>
        </p:spPr>
        <p:txBody>
          <a:bodyPr wrap="none" anchor="ctr"/>
          <a:lstStyle/>
          <a:p>
            <a:endParaRPr lang="en-US"/>
          </a:p>
        </p:txBody>
      </p:sp>
      <p:sp>
        <p:nvSpPr>
          <p:cNvPr id="44050" name="AutoShape 36"/>
          <p:cNvSpPr>
            <a:spLocks noChangeArrowheads="1"/>
          </p:cNvSpPr>
          <p:nvPr/>
        </p:nvSpPr>
        <p:spPr bwMode="auto">
          <a:xfrm rot="-2178221">
            <a:off x="1662113" y="4586288"/>
            <a:ext cx="1260475" cy="1252537"/>
          </a:xfrm>
          <a:prstGeom prst="rightArrow">
            <a:avLst>
              <a:gd name="adj1" fmla="val 50000"/>
              <a:gd name="adj2" fmla="val 25158"/>
            </a:avLst>
          </a:prstGeom>
          <a:solidFill>
            <a:schemeClr val="accent2"/>
          </a:solidFill>
          <a:ln w="38100">
            <a:solidFill>
              <a:schemeClr val="accent2"/>
            </a:solidFill>
            <a:miter lim="800000"/>
            <a:headEnd/>
            <a:tailEnd/>
          </a:ln>
        </p:spPr>
        <p:txBody>
          <a:bodyPr wrap="none" anchor="ctr"/>
          <a:lstStyle/>
          <a:p>
            <a:endParaRPr lang="en-US"/>
          </a:p>
        </p:txBody>
      </p:sp>
      <p:sp>
        <p:nvSpPr>
          <p:cNvPr id="44051" name="Text Box 38"/>
          <p:cNvSpPr txBox="1">
            <a:spLocks noChangeArrowheads="1"/>
          </p:cNvSpPr>
          <p:nvPr/>
        </p:nvSpPr>
        <p:spPr bwMode="auto">
          <a:xfrm>
            <a:off x="60325" y="792163"/>
            <a:ext cx="1549400" cy="1400175"/>
          </a:xfrm>
          <a:prstGeom prst="rect">
            <a:avLst/>
          </a:prstGeom>
          <a:noFill/>
          <a:ln w="19050">
            <a:noFill/>
            <a:miter lim="800000"/>
            <a:headEnd/>
            <a:tailEnd/>
          </a:ln>
        </p:spPr>
        <p:txBody>
          <a:bodyPr wrap="none">
            <a:spAutoFit/>
          </a:bodyPr>
          <a:lstStyle/>
          <a:p>
            <a:pPr algn="l"/>
            <a:r>
              <a:rPr lang="en-US" sz="1400" b="1" u="sng"/>
              <a:t>TLP(Leaders):</a:t>
            </a:r>
          </a:p>
          <a:p>
            <a:pPr algn="l"/>
            <a:r>
              <a:rPr lang="en-US" sz="1200" b="1"/>
              <a:t>-Commo</a:t>
            </a:r>
          </a:p>
          <a:p>
            <a:pPr algn="l"/>
            <a:r>
              <a:rPr lang="en-US" sz="1200" b="1"/>
              <a:t>-OPORD/patrol ord</a:t>
            </a:r>
          </a:p>
          <a:p>
            <a:pPr algn="l"/>
            <a:r>
              <a:rPr lang="en-US" sz="1200" b="1"/>
              <a:t>-Inspections</a:t>
            </a:r>
          </a:p>
          <a:p>
            <a:pPr algn="l"/>
            <a:r>
              <a:rPr lang="en-US" sz="1200" b="1"/>
              <a:t>-Rehearsals</a:t>
            </a:r>
          </a:p>
          <a:p>
            <a:pPr algn="l"/>
            <a:r>
              <a:rPr lang="en-US" sz="1200" b="1"/>
              <a:t>-Risk Assessment</a:t>
            </a:r>
          </a:p>
          <a:p>
            <a:pPr algn="l"/>
            <a:r>
              <a:rPr lang="en-US" sz="1200" b="1"/>
              <a:t>-AAR</a:t>
            </a:r>
          </a:p>
        </p:txBody>
      </p:sp>
      <p:sp>
        <p:nvSpPr>
          <p:cNvPr id="44052" name="Text Box 39"/>
          <p:cNvSpPr txBox="1">
            <a:spLocks noChangeArrowheads="1"/>
          </p:cNvSpPr>
          <p:nvPr/>
        </p:nvSpPr>
        <p:spPr bwMode="auto">
          <a:xfrm>
            <a:off x="655638" y="5334000"/>
            <a:ext cx="1106487" cy="457200"/>
          </a:xfrm>
          <a:prstGeom prst="rect">
            <a:avLst/>
          </a:prstGeom>
          <a:noFill/>
          <a:ln w="19050">
            <a:noFill/>
            <a:miter lim="800000"/>
            <a:headEnd/>
            <a:tailEnd/>
          </a:ln>
        </p:spPr>
        <p:txBody>
          <a:bodyPr wrap="none">
            <a:spAutoFit/>
          </a:bodyPr>
          <a:lstStyle/>
          <a:p>
            <a:pPr algn="l"/>
            <a:r>
              <a:rPr lang="en-US" sz="1200" b="1"/>
              <a:t>Quality</a:t>
            </a:r>
          </a:p>
          <a:p>
            <a:pPr algn="l"/>
            <a:r>
              <a:rPr lang="en-US" sz="1200" b="1"/>
              <a:t>Maintenance</a:t>
            </a:r>
          </a:p>
        </p:txBody>
      </p:sp>
      <p:sp>
        <p:nvSpPr>
          <p:cNvPr id="44053" name="AutoShape 40"/>
          <p:cNvSpPr>
            <a:spLocks noChangeArrowheads="1"/>
          </p:cNvSpPr>
          <p:nvPr/>
        </p:nvSpPr>
        <p:spPr bwMode="auto">
          <a:xfrm rot="-5383066">
            <a:off x="4137025" y="5467350"/>
            <a:ext cx="874713" cy="1033463"/>
          </a:xfrm>
          <a:prstGeom prst="rightArrow">
            <a:avLst>
              <a:gd name="adj1" fmla="val 50000"/>
              <a:gd name="adj2" fmla="val 25000"/>
            </a:avLst>
          </a:prstGeom>
          <a:solidFill>
            <a:schemeClr val="accent2"/>
          </a:solidFill>
          <a:ln w="38100">
            <a:solidFill>
              <a:schemeClr val="accent2"/>
            </a:solidFill>
            <a:miter lim="800000"/>
            <a:headEnd/>
            <a:tailEnd/>
          </a:ln>
        </p:spPr>
        <p:txBody>
          <a:bodyPr wrap="none" anchor="ctr"/>
          <a:lstStyle/>
          <a:p>
            <a:endParaRPr lang="en-US"/>
          </a:p>
        </p:txBody>
      </p:sp>
      <p:sp>
        <p:nvSpPr>
          <p:cNvPr id="44054" name="Text Box 41"/>
          <p:cNvSpPr txBox="1">
            <a:spLocks noChangeArrowheads="1"/>
          </p:cNvSpPr>
          <p:nvPr/>
        </p:nvSpPr>
        <p:spPr bwMode="auto">
          <a:xfrm>
            <a:off x="5132388" y="5481638"/>
            <a:ext cx="1252537" cy="1217612"/>
          </a:xfrm>
          <a:prstGeom prst="rect">
            <a:avLst/>
          </a:prstGeom>
          <a:noFill/>
          <a:ln w="19050">
            <a:noFill/>
            <a:miter lim="800000"/>
            <a:headEnd/>
            <a:tailEnd/>
          </a:ln>
        </p:spPr>
        <p:txBody>
          <a:bodyPr wrap="none">
            <a:spAutoFit/>
          </a:bodyPr>
          <a:lstStyle/>
          <a:p>
            <a:pPr algn="l"/>
            <a:r>
              <a:rPr lang="en-US" sz="1400" b="1" u="sng"/>
              <a:t>SOPs:</a:t>
            </a:r>
          </a:p>
          <a:p>
            <a:pPr algn="l"/>
            <a:r>
              <a:rPr lang="en-US" sz="1200" b="1"/>
              <a:t>-Load plan</a:t>
            </a:r>
          </a:p>
          <a:p>
            <a:pPr algn="l"/>
            <a:r>
              <a:rPr lang="en-US" sz="1200" b="1"/>
              <a:t>-Rollover drills</a:t>
            </a:r>
          </a:p>
          <a:p>
            <a:pPr algn="l"/>
            <a:r>
              <a:rPr lang="en-US" sz="1200" b="1"/>
              <a:t>-Uniform</a:t>
            </a:r>
          </a:p>
          <a:p>
            <a:pPr algn="l"/>
            <a:r>
              <a:rPr lang="en-US" sz="1200" b="1"/>
              <a:t>-Seatbelts</a:t>
            </a:r>
          </a:p>
          <a:p>
            <a:pPr algn="l"/>
            <a:r>
              <a:rPr lang="en-US" sz="1200" b="1"/>
              <a:t>-Fire Evac</a:t>
            </a:r>
          </a:p>
        </p:txBody>
      </p:sp>
      <p:sp>
        <p:nvSpPr>
          <p:cNvPr id="44055" name="AutoShape 42"/>
          <p:cNvSpPr>
            <a:spLocks noChangeArrowheads="1"/>
          </p:cNvSpPr>
          <p:nvPr/>
        </p:nvSpPr>
        <p:spPr bwMode="auto">
          <a:xfrm rot="1751163" flipH="1">
            <a:off x="6386513" y="4291013"/>
            <a:ext cx="1260475" cy="1252537"/>
          </a:xfrm>
          <a:prstGeom prst="rightArrow">
            <a:avLst>
              <a:gd name="adj1" fmla="val 50000"/>
              <a:gd name="adj2" fmla="val 25158"/>
            </a:avLst>
          </a:prstGeom>
          <a:solidFill>
            <a:schemeClr val="accent2"/>
          </a:solidFill>
          <a:ln w="38100">
            <a:solidFill>
              <a:schemeClr val="accent2"/>
            </a:solidFill>
            <a:miter lim="800000"/>
            <a:headEnd/>
            <a:tailEnd/>
          </a:ln>
        </p:spPr>
        <p:txBody>
          <a:bodyPr wrap="none" anchor="ctr"/>
          <a:lstStyle/>
          <a:p>
            <a:endParaRPr lang="en-US"/>
          </a:p>
        </p:txBody>
      </p:sp>
      <p:sp>
        <p:nvSpPr>
          <p:cNvPr id="44056" name="Text Box 43"/>
          <p:cNvSpPr txBox="1">
            <a:spLocks noChangeArrowheads="1"/>
          </p:cNvSpPr>
          <p:nvPr/>
        </p:nvSpPr>
        <p:spPr bwMode="auto">
          <a:xfrm>
            <a:off x="7162800" y="5494338"/>
            <a:ext cx="1824038" cy="646112"/>
          </a:xfrm>
          <a:prstGeom prst="rect">
            <a:avLst/>
          </a:prstGeom>
          <a:noFill/>
          <a:ln w="19050">
            <a:noFill/>
            <a:miter lim="800000"/>
            <a:headEnd/>
            <a:tailEnd/>
          </a:ln>
        </p:spPr>
        <p:txBody>
          <a:bodyPr>
            <a:spAutoFit/>
          </a:bodyPr>
          <a:lstStyle/>
          <a:p>
            <a:r>
              <a:rPr lang="en-US" sz="1200" b="1"/>
              <a:t>Certifying Facilitators, </a:t>
            </a:r>
          </a:p>
          <a:p>
            <a:r>
              <a:rPr lang="en-US" sz="1200" b="1"/>
              <a:t>Dispatching &amp;</a:t>
            </a:r>
          </a:p>
          <a:p>
            <a:r>
              <a:rPr lang="en-US" sz="1200" b="1"/>
              <a:t>Licensing Vehicles</a:t>
            </a:r>
          </a:p>
        </p:txBody>
      </p:sp>
      <p:sp>
        <p:nvSpPr>
          <p:cNvPr id="427052" name="AutoShape 44"/>
          <p:cNvSpPr>
            <a:spLocks noChangeArrowheads="1"/>
          </p:cNvSpPr>
          <p:nvPr/>
        </p:nvSpPr>
        <p:spPr bwMode="auto">
          <a:xfrm rot="-12551163">
            <a:off x="6405563" y="1066800"/>
            <a:ext cx="1260475" cy="1252538"/>
          </a:xfrm>
          <a:prstGeom prst="rightArrow">
            <a:avLst>
              <a:gd name="adj1" fmla="val 50000"/>
              <a:gd name="adj2" fmla="val 25158"/>
            </a:avLst>
          </a:prstGeom>
          <a:solidFill>
            <a:schemeClr val="accent2"/>
          </a:solidFill>
          <a:ln w="38100">
            <a:solidFill>
              <a:schemeClr val="accent2"/>
            </a:solidFill>
            <a:miter lim="800000"/>
            <a:headEnd/>
            <a:tailEnd/>
          </a:ln>
          <a:effectLst/>
        </p:spPr>
        <p:txBody>
          <a:bodyPr rot="10800000" wrap="none" anchor="ctr"/>
          <a:lstStyle/>
          <a:p>
            <a:pPr>
              <a:defRPr/>
            </a:pPr>
            <a:endParaRPr lang="en-US">
              <a:effectLst>
                <a:outerShdw blurRad="38100" dist="38100" dir="2700000" algn="tl">
                  <a:srgbClr val="FFFFFF"/>
                </a:outerShdw>
              </a:effectLst>
            </a:endParaRPr>
          </a:p>
        </p:txBody>
      </p:sp>
      <p:sp>
        <p:nvSpPr>
          <p:cNvPr id="44058" name="Text Box 45"/>
          <p:cNvSpPr txBox="1">
            <a:spLocks noChangeArrowheads="1"/>
          </p:cNvSpPr>
          <p:nvPr/>
        </p:nvSpPr>
        <p:spPr bwMode="auto">
          <a:xfrm>
            <a:off x="7086600" y="1976438"/>
            <a:ext cx="2084388" cy="461962"/>
          </a:xfrm>
          <a:prstGeom prst="rect">
            <a:avLst/>
          </a:prstGeom>
          <a:noFill/>
          <a:ln w="19050">
            <a:noFill/>
            <a:miter lim="800000"/>
            <a:headEnd/>
            <a:tailEnd/>
          </a:ln>
        </p:spPr>
        <p:txBody>
          <a:bodyPr wrap="none">
            <a:spAutoFit/>
          </a:bodyPr>
          <a:lstStyle/>
          <a:p>
            <a:pPr algn="l"/>
            <a:r>
              <a:rPr lang="en-US" sz="1200" b="1"/>
              <a:t>Trained/educated, rested, </a:t>
            </a:r>
          </a:p>
          <a:p>
            <a:pPr algn="l"/>
            <a:r>
              <a:rPr lang="en-US" sz="1200" b="1"/>
              <a:t>&amp; disciplined soldiers</a:t>
            </a:r>
          </a:p>
        </p:txBody>
      </p:sp>
      <p:pic>
        <p:nvPicPr>
          <p:cNvPr id="44059" name="Picture 1">
            <a:hlinkClick r:id="" action="ppaction://noaction"/>
          </p:cNvPr>
          <p:cNvPicPr>
            <a:picLocks noChangeAspect="1" noChangeArrowheads="1"/>
          </p:cNvPicPr>
          <p:nvPr/>
        </p:nvPicPr>
        <p:blipFill>
          <a:blip r:embed="rId3" cstate="print"/>
          <a:srcRect/>
          <a:stretch>
            <a:fillRect/>
          </a:stretch>
        </p:blipFill>
        <p:spPr bwMode="auto">
          <a:xfrm>
            <a:off x="357188" y="6140450"/>
            <a:ext cx="596900" cy="446088"/>
          </a:xfrm>
          <a:prstGeom prst="rect">
            <a:avLst/>
          </a:prstGeom>
          <a:noFill/>
          <a:ln w="19050">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2" cstate="print"/>
          <a:srcRect l="7709" t="7654"/>
          <a:stretch>
            <a:fillRect/>
          </a:stretch>
        </p:blipFill>
        <p:spPr bwMode="auto">
          <a:xfrm>
            <a:off x="76200" y="-1"/>
            <a:ext cx="4724400" cy="72782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Six principles of Mission Command</a:t>
            </a:r>
            <a:endParaRPr lang="en-US" dirty="0"/>
          </a:p>
        </p:txBody>
      </p:sp>
      <p:sp>
        <p:nvSpPr>
          <p:cNvPr id="3" name="Content Placeholder 2"/>
          <p:cNvSpPr>
            <a:spLocks noGrp="1"/>
          </p:cNvSpPr>
          <p:nvPr>
            <p:ph idx="1"/>
          </p:nvPr>
        </p:nvSpPr>
        <p:spPr/>
        <p:txBody>
          <a:bodyPr/>
          <a:lstStyle/>
          <a:p>
            <a:r>
              <a:rPr lang="en-US" dirty="0" smtClean="0"/>
              <a:t>Build cohesive teams through mutual trust.</a:t>
            </a:r>
          </a:p>
          <a:p>
            <a:r>
              <a:rPr lang="en-US" dirty="0" smtClean="0"/>
              <a:t>Create shared understanding.</a:t>
            </a:r>
          </a:p>
          <a:p>
            <a:r>
              <a:rPr lang="en-US" dirty="0" smtClean="0"/>
              <a:t>Provide a clear commander’s intent.</a:t>
            </a:r>
          </a:p>
          <a:p>
            <a:r>
              <a:rPr lang="en-US" dirty="0" smtClean="0"/>
              <a:t>Exercise disciplined initiative.</a:t>
            </a:r>
          </a:p>
          <a:p>
            <a:r>
              <a:rPr lang="en-US" dirty="0" smtClean="0"/>
              <a:t>Use mission orders.</a:t>
            </a:r>
          </a:p>
          <a:p>
            <a:r>
              <a:rPr lang="en-US" dirty="0" smtClean="0"/>
              <a:t>Accept prudent risk.</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7" name="Text Box 3"/>
          <p:cNvSpPr txBox="1">
            <a:spLocks noChangeArrowheads="1"/>
          </p:cNvSpPr>
          <p:nvPr/>
        </p:nvSpPr>
        <p:spPr bwMode="auto">
          <a:xfrm>
            <a:off x="304800" y="422275"/>
            <a:ext cx="8534400" cy="5262979"/>
          </a:xfrm>
          <a:prstGeom prst="rect">
            <a:avLst/>
          </a:prstGeom>
          <a:noFill/>
          <a:ln w="19050">
            <a:noFill/>
            <a:miter lim="800000"/>
            <a:headEnd/>
            <a:tailEnd/>
          </a:ln>
          <a:effectLst/>
        </p:spPr>
        <p:txBody>
          <a:bodyPr>
            <a:spAutoFit/>
          </a:bodyPr>
          <a:lstStyle/>
          <a:p>
            <a:pPr marL="457200" indent="-457200" algn="ctr">
              <a:buClr>
                <a:srgbClr val="008000"/>
              </a:buClr>
              <a:buFont typeface="Wingdings" pitchFamily="2" charset="2"/>
              <a:buNone/>
              <a:defRPr/>
            </a:pPr>
            <a:r>
              <a:rPr lang="en-US" sz="4400" b="1" dirty="0">
                <a:solidFill>
                  <a:schemeClr val="tx1"/>
                </a:solidFill>
                <a:effectLst>
                  <a:outerShdw blurRad="38100" dist="38100" dir="2700000" algn="tl">
                    <a:srgbClr val="C0C0C0"/>
                  </a:outerShdw>
                </a:effectLst>
              </a:rPr>
              <a:t>The Challenge</a:t>
            </a:r>
          </a:p>
          <a:p>
            <a:pPr marL="457200" indent="-457200">
              <a:buClr>
                <a:srgbClr val="008000"/>
              </a:buClr>
              <a:buFont typeface="Wingdings" pitchFamily="2" charset="2"/>
              <a:buNone/>
              <a:defRPr/>
            </a:pPr>
            <a:endParaRPr lang="en-US" sz="4400" b="1" dirty="0">
              <a:solidFill>
                <a:schemeClr val="tx1"/>
              </a:solidFill>
              <a:effectLst>
                <a:outerShdw blurRad="38100" dist="38100" dir="2700000" algn="tl">
                  <a:srgbClr val="C0C0C0"/>
                </a:outerShdw>
              </a:effectLst>
            </a:endParaRPr>
          </a:p>
          <a:p>
            <a:pPr marL="457200" indent="-457200">
              <a:buClr>
                <a:srgbClr val="008000"/>
              </a:buClr>
              <a:buFont typeface="Wingdings" pitchFamily="2" charset="2"/>
              <a:buNone/>
              <a:defRPr/>
            </a:pPr>
            <a:endParaRPr lang="en-US" sz="1600" dirty="0"/>
          </a:p>
          <a:p>
            <a:pPr>
              <a:buClr>
                <a:srgbClr val="008000"/>
              </a:buClr>
              <a:buFont typeface="Wingdings" pitchFamily="2" charset="2"/>
              <a:buNone/>
              <a:defRPr/>
            </a:pPr>
            <a:r>
              <a:rPr lang="en-US" sz="4000" b="1" i="1" dirty="0">
                <a:solidFill>
                  <a:schemeClr val="accent2"/>
                </a:solidFill>
                <a:effectLst>
                  <a:outerShdw blurRad="38100" dist="38100" dir="2700000" algn="tl">
                    <a:srgbClr val="C0C0C0"/>
                  </a:outerShdw>
                </a:effectLst>
              </a:rPr>
              <a:t>“War is governed by the uncertain </a:t>
            </a:r>
            <a:r>
              <a:rPr lang="en-US" sz="4000" b="1" i="1" dirty="0" smtClean="0">
                <a:solidFill>
                  <a:schemeClr val="accent2"/>
                </a:solidFill>
                <a:effectLst>
                  <a:outerShdw blurRad="38100" dist="38100" dir="2700000" algn="tl">
                    <a:srgbClr val="C0C0C0"/>
                  </a:outerShdw>
                </a:effectLst>
              </a:rPr>
              <a:t>and the </a:t>
            </a:r>
            <a:r>
              <a:rPr lang="en-US" sz="4000" b="1" i="1" dirty="0">
                <a:solidFill>
                  <a:schemeClr val="accent2"/>
                </a:solidFill>
                <a:effectLst>
                  <a:outerShdw blurRad="38100" dist="38100" dir="2700000" algn="tl">
                    <a:srgbClr val="C0C0C0"/>
                  </a:outerShdw>
                </a:effectLst>
              </a:rPr>
              <a:t>unknown and the least known factor of all is the </a:t>
            </a:r>
            <a:r>
              <a:rPr lang="en-US" sz="4000" b="1" i="1" dirty="0" smtClean="0">
                <a:solidFill>
                  <a:srgbClr val="FF0000"/>
                </a:solidFill>
                <a:effectLst>
                  <a:outerShdw blurRad="38100" dist="38100" dir="2700000" algn="tl">
                    <a:srgbClr val="C0C0C0"/>
                  </a:outerShdw>
                </a:effectLst>
              </a:rPr>
              <a:t>human </a:t>
            </a:r>
            <a:r>
              <a:rPr lang="en-US" sz="4000" b="1" i="1" dirty="0">
                <a:solidFill>
                  <a:srgbClr val="FF0000"/>
                </a:solidFill>
                <a:effectLst>
                  <a:outerShdw blurRad="38100" dist="38100" dir="2700000" algn="tl">
                    <a:srgbClr val="C0C0C0"/>
                  </a:outerShdw>
                </a:effectLst>
              </a:rPr>
              <a:t>element</a:t>
            </a:r>
            <a:r>
              <a:rPr lang="en-US" sz="4000" b="1" i="1" dirty="0">
                <a:solidFill>
                  <a:schemeClr val="accent2"/>
                </a:solidFill>
                <a:effectLst>
                  <a:outerShdw blurRad="38100" dist="38100" dir="2700000" algn="tl">
                    <a:srgbClr val="C0C0C0"/>
                  </a:outerShdw>
                </a:effectLst>
              </a:rPr>
              <a:t>.”</a:t>
            </a:r>
          </a:p>
          <a:p>
            <a:pPr marL="457200" indent="-457200">
              <a:buClr>
                <a:srgbClr val="008000"/>
              </a:buClr>
              <a:defRPr/>
            </a:pPr>
            <a:endParaRPr lang="en-US" sz="4000" b="1" i="1" dirty="0">
              <a:solidFill>
                <a:schemeClr val="accent2"/>
              </a:solidFill>
              <a:effectLst>
                <a:outerShdw blurRad="38100" dist="38100" dir="2700000" algn="tl">
                  <a:srgbClr val="C0C0C0"/>
                </a:outerShdw>
              </a:effectLst>
            </a:endParaRPr>
          </a:p>
          <a:p>
            <a:pPr marL="457200" indent="-457200">
              <a:buClr>
                <a:srgbClr val="008000"/>
              </a:buClr>
              <a:defRPr/>
            </a:pPr>
            <a:r>
              <a:rPr lang="en-US" sz="4000" b="1" i="1" dirty="0" smtClean="0">
                <a:solidFill>
                  <a:schemeClr val="accent2"/>
                </a:solidFill>
                <a:effectLst>
                  <a:outerShdw blurRad="38100" dist="38100" dir="2700000" algn="tl">
                    <a:srgbClr val="C0C0C0"/>
                  </a:outerShdw>
                </a:effectLst>
              </a:rPr>
              <a:t>						</a:t>
            </a:r>
            <a:r>
              <a:rPr lang="en-US" sz="1800" b="1" dirty="0" smtClean="0">
                <a:solidFill>
                  <a:schemeClr val="tx1"/>
                </a:solidFill>
              </a:rPr>
              <a:t>Captain </a:t>
            </a:r>
            <a:r>
              <a:rPr lang="en-US" sz="1800" b="1" dirty="0">
                <a:solidFill>
                  <a:schemeClr val="tx1"/>
                </a:solidFill>
              </a:rPr>
              <a:t>Adolf Von Schell</a:t>
            </a:r>
          </a:p>
          <a:p>
            <a:pPr marL="457200" indent="-457200">
              <a:buClr>
                <a:srgbClr val="008000"/>
              </a:buClr>
              <a:defRPr/>
            </a:pPr>
            <a:endParaRPr lang="en-US" sz="1800" b="1" dirty="0">
              <a:solidFill>
                <a:schemeClr val="tx1"/>
              </a:solidFill>
            </a:endParaRPr>
          </a:p>
          <a:p>
            <a:pPr marL="457200" indent="-457200">
              <a:buClr>
                <a:srgbClr val="008000"/>
              </a:buClr>
              <a:buFont typeface="Wingdings" pitchFamily="2" charset="2"/>
              <a:buNone/>
              <a:defRPr/>
            </a:pPr>
            <a:endParaRPr lang="en-US" sz="1400" b="1" i="1" dirty="0">
              <a:solidFill>
                <a:schemeClr val="accent2"/>
              </a:solidFill>
              <a:effectLst>
                <a:outerShdw blurRad="38100" dist="38100" dir="2700000" algn="tl">
                  <a:srgbClr val="C0C0C0"/>
                </a:outerShdw>
              </a:effectLst>
            </a:endParaRPr>
          </a:p>
        </p:txBody>
      </p:sp>
      <p:sp>
        <p:nvSpPr>
          <p:cNvPr id="21507" name="Rectangle 8"/>
          <p:cNvSpPr>
            <a:spLocks noChangeArrowheads="1"/>
          </p:cNvSpPr>
          <p:nvPr/>
        </p:nvSpPr>
        <p:spPr bwMode="auto">
          <a:xfrm>
            <a:off x="76200" y="76200"/>
            <a:ext cx="8991600" cy="6705600"/>
          </a:xfrm>
          <a:prstGeom prst="rect">
            <a:avLst/>
          </a:prstGeom>
          <a:noFill/>
          <a:ln w="57150" cmpd="thinThick">
            <a:solidFill>
              <a:schemeClr val="tx1"/>
            </a:solidFill>
            <a:miter lim="800000"/>
            <a:headEnd type="none" w="sm" len="sm"/>
            <a:tailEnd type="none" w="sm" len="sm"/>
          </a:ln>
        </p:spPr>
        <p:txBody>
          <a:bodyPr wrap="none" anchor="ct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Text Box 2"/>
          <p:cNvSpPr txBox="1">
            <a:spLocks noChangeArrowheads="1"/>
          </p:cNvSpPr>
          <p:nvPr/>
        </p:nvSpPr>
        <p:spPr bwMode="auto">
          <a:xfrm>
            <a:off x="2208213" y="196850"/>
            <a:ext cx="4724400" cy="646113"/>
          </a:xfrm>
          <a:prstGeom prst="rect">
            <a:avLst/>
          </a:prstGeom>
          <a:noFill/>
          <a:ln w="19050">
            <a:noFill/>
            <a:miter lim="800000"/>
            <a:headEnd/>
            <a:tailEnd/>
          </a:ln>
          <a:effectLst/>
        </p:spPr>
        <p:txBody>
          <a:bodyPr wrap="none">
            <a:spAutoFit/>
          </a:bodyPr>
          <a:lstStyle/>
          <a:p>
            <a:pPr>
              <a:defRPr/>
            </a:pPr>
            <a:r>
              <a:rPr lang="en-US" sz="3600" b="1" dirty="0">
                <a:effectLst>
                  <a:outerShdw blurRad="38100" dist="38100" dir="2700000" algn="tl">
                    <a:srgbClr val="C0C0C0"/>
                  </a:outerShdw>
                </a:effectLst>
              </a:rPr>
              <a:t>MISSION COMMAND</a:t>
            </a:r>
            <a:endParaRPr lang="en-US" sz="1400" b="1" dirty="0">
              <a:effectLst>
                <a:outerShdw blurRad="38100" dist="38100" dir="2700000" algn="tl">
                  <a:srgbClr val="C0C0C0"/>
                </a:outerShdw>
              </a:effectLst>
            </a:endParaRPr>
          </a:p>
        </p:txBody>
      </p:sp>
      <p:sp>
        <p:nvSpPr>
          <p:cNvPr id="24579" name="Text Box 4"/>
          <p:cNvSpPr txBox="1">
            <a:spLocks noChangeArrowheads="1"/>
          </p:cNvSpPr>
          <p:nvPr/>
        </p:nvSpPr>
        <p:spPr bwMode="auto">
          <a:xfrm>
            <a:off x="152400" y="1158875"/>
            <a:ext cx="8839200" cy="5607050"/>
          </a:xfrm>
          <a:prstGeom prst="rect">
            <a:avLst/>
          </a:prstGeom>
          <a:noFill/>
          <a:ln w="19050">
            <a:noFill/>
            <a:miter lim="800000"/>
            <a:headEnd/>
            <a:tailEnd/>
          </a:ln>
        </p:spPr>
        <p:txBody>
          <a:bodyPr>
            <a:spAutoFit/>
          </a:bodyPr>
          <a:lstStyle/>
          <a:p>
            <a:pPr marL="457200" indent="-457200" algn="l">
              <a:buClr>
                <a:srgbClr val="009900"/>
              </a:buClr>
              <a:buFont typeface="Wingdings" pitchFamily="2" charset="2"/>
              <a:buChar char="Ø"/>
            </a:pPr>
            <a:r>
              <a:rPr lang="en-US" sz="2800" b="1">
                <a:solidFill>
                  <a:srgbClr val="009900"/>
                </a:solidFill>
              </a:rPr>
              <a:t>Includes:</a:t>
            </a:r>
          </a:p>
          <a:p>
            <a:pPr marL="457200" indent="-457200" algn="l">
              <a:buClr>
                <a:srgbClr val="008000"/>
              </a:buClr>
              <a:buFont typeface="Wingdings" pitchFamily="2" charset="2"/>
              <a:buChar char="v"/>
            </a:pPr>
            <a:endParaRPr lang="en-US" sz="2800" b="1">
              <a:solidFill>
                <a:srgbClr val="009900"/>
              </a:solidFill>
            </a:endParaRPr>
          </a:p>
          <a:p>
            <a:pPr marL="914400" lvl="1" indent="-457200" algn="l">
              <a:lnSpc>
                <a:spcPct val="90000"/>
              </a:lnSpc>
              <a:buClr>
                <a:srgbClr val="009900"/>
              </a:buClr>
              <a:buFont typeface="Wingdings" pitchFamily="2" charset="2"/>
              <a:buChar char="Ø"/>
            </a:pPr>
            <a:r>
              <a:rPr lang="en-US" sz="2400" b="1">
                <a:solidFill>
                  <a:schemeClr val="accent2"/>
                </a:solidFill>
              </a:rPr>
              <a:t>Visualizing the current state</a:t>
            </a:r>
          </a:p>
          <a:p>
            <a:pPr marL="914400" lvl="1" indent="-457200" algn="l">
              <a:lnSpc>
                <a:spcPct val="90000"/>
              </a:lnSpc>
              <a:buClr>
                <a:srgbClr val="009900"/>
              </a:buClr>
              <a:buFont typeface="Wingdings" pitchFamily="2" charset="2"/>
              <a:buChar char="Ø"/>
            </a:pPr>
            <a:endParaRPr lang="en-US" sz="2400" b="1">
              <a:solidFill>
                <a:schemeClr val="accent2"/>
              </a:solidFill>
            </a:endParaRPr>
          </a:p>
          <a:p>
            <a:pPr marL="914400" lvl="1" indent="-457200" algn="l">
              <a:lnSpc>
                <a:spcPct val="90000"/>
              </a:lnSpc>
              <a:buClr>
                <a:srgbClr val="009900"/>
              </a:buClr>
              <a:buFont typeface="Wingdings" pitchFamily="2" charset="2"/>
              <a:buChar char="Ø"/>
            </a:pPr>
            <a:r>
              <a:rPr lang="en-US" sz="2400" b="1">
                <a:solidFill>
                  <a:schemeClr val="accent2"/>
                </a:solidFill>
              </a:rPr>
              <a:t>Visualizing the future state</a:t>
            </a:r>
          </a:p>
          <a:p>
            <a:pPr marL="914400" lvl="1" indent="-457200" algn="l">
              <a:lnSpc>
                <a:spcPct val="90000"/>
              </a:lnSpc>
              <a:buClr>
                <a:srgbClr val="009900"/>
              </a:buClr>
              <a:buFont typeface="Wingdings" pitchFamily="2" charset="2"/>
              <a:buChar char="Ø"/>
            </a:pPr>
            <a:endParaRPr lang="en-US" sz="2400" b="1">
              <a:solidFill>
                <a:schemeClr val="accent2"/>
              </a:solidFill>
            </a:endParaRPr>
          </a:p>
          <a:p>
            <a:pPr marL="914400" lvl="1" indent="-457200" algn="l">
              <a:lnSpc>
                <a:spcPct val="90000"/>
              </a:lnSpc>
              <a:buClr>
                <a:srgbClr val="009900"/>
              </a:buClr>
              <a:buFont typeface="Wingdings" pitchFamily="2" charset="2"/>
              <a:buChar char="Ø"/>
            </a:pPr>
            <a:r>
              <a:rPr lang="en-US" sz="2400" b="1">
                <a:solidFill>
                  <a:schemeClr val="accent2"/>
                </a:solidFill>
              </a:rPr>
              <a:t>Formulate a concept of operation</a:t>
            </a:r>
          </a:p>
          <a:p>
            <a:pPr marL="914400" lvl="1" indent="-457200" algn="l">
              <a:lnSpc>
                <a:spcPct val="90000"/>
              </a:lnSpc>
              <a:buClr>
                <a:srgbClr val="009900"/>
              </a:buClr>
              <a:buFont typeface="Wingdings" pitchFamily="2" charset="2"/>
              <a:buChar char="Ø"/>
            </a:pPr>
            <a:endParaRPr lang="en-US" sz="2400" b="1">
              <a:solidFill>
                <a:schemeClr val="accent2"/>
              </a:solidFill>
            </a:endParaRPr>
          </a:p>
          <a:p>
            <a:pPr marL="914400" lvl="1" indent="-457200" algn="l">
              <a:lnSpc>
                <a:spcPct val="90000"/>
              </a:lnSpc>
              <a:buClr>
                <a:srgbClr val="009900"/>
              </a:buClr>
              <a:buFont typeface="Wingdings" pitchFamily="2" charset="2"/>
              <a:buChar char="Ø"/>
            </a:pPr>
            <a:r>
              <a:rPr lang="en-US" sz="2400" b="1">
                <a:solidFill>
                  <a:schemeClr val="accent2"/>
                </a:solidFill>
              </a:rPr>
              <a:t>Assign missions</a:t>
            </a:r>
          </a:p>
          <a:p>
            <a:pPr marL="914400" lvl="1" indent="-457200" algn="l">
              <a:lnSpc>
                <a:spcPct val="90000"/>
              </a:lnSpc>
              <a:buClr>
                <a:srgbClr val="009900"/>
              </a:buClr>
              <a:buFont typeface="Wingdings" pitchFamily="2" charset="2"/>
              <a:buChar char="Ø"/>
            </a:pPr>
            <a:endParaRPr lang="en-US" sz="2400" b="1">
              <a:solidFill>
                <a:schemeClr val="accent2"/>
              </a:solidFill>
            </a:endParaRPr>
          </a:p>
          <a:p>
            <a:pPr marL="914400" lvl="1" indent="-457200" algn="l">
              <a:lnSpc>
                <a:spcPct val="90000"/>
              </a:lnSpc>
              <a:buClr>
                <a:srgbClr val="009900"/>
              </a:buClr>
              <a:buFont typeface="Wingdings" pitchFamily="2" charset="2"/>
              <a:buChar char="Ø"/>
            </a:pPr>
            <a:r>
              <a:rPr lang="en-US" sz="2400" b="1">
                <a:solidFill>
                  <a:schemeClr val="accent2"/>
                </a:solidFill>
              </a:rPr>
              <a:t>Prioritize and allocate resources</a:t>
            </a:r>
          </a:p>
          <a:p>
            <a:pPr marL="914400" lvl="1" indent="-457200" algn="l">
              <a:lnSpc>
                <a:spcPct val="90000"/>
              </a:lnSpc>
              <a:buClr>
                <a:srgbClr val="009900"/>
              </a:buClr>
              <a:buFont typeface="Wingdings" pitchFamily="2" charset="2"/>
              <a:buChar char="Ø"/>
            </a:pPr>
            <a:endParaRPr lang="en-US" sz="2400" b="1">
              <a:solidFill>
                <a:schemeClr val="accent2"/>
              </a:solidFill>
            </a:endParaRPr>
          </a:p>
          <a:p>
            <a:pPr marL="914400" lvl="1" indent="-457200" algn="l">
              <a:lnSpc>
                <a:spcPct val="90000"/>
              </a:lnSpc>
              <a:buClr>
                <a:srgbClr val="009900"/>
              </a:buClr>
              <a:buFont typeface="Wingdings" pitchFamily="2" charset="2"/>
              <a:buChar char="Ø"/>
            </a:pPr>
            <a:r>
              <a:rPr lang="en-US" sz="2400" b="1">
                <a:solidFill>
                  <a:schemeClr val="accent2"/>
                </a:solidFill>
              </a:rPr>
              <a:t>Select critical times and places to act</a:t>
            </a:r>
          </a:p>
          <a:p>
            <a:pPr marL="914400" lvl="1" indent="-457200" algn="l">
              <a:lnSpc>
                <a:spcPct val="90000"/>
              </a:lnSpc>
              <a:buClr>
                <a:srgbClr val="009900"/>
              </a:buClr>
              <a:buFont typeface="Wingdings" pitchFamily="2" charset="2"/>
              <a:buChar char="Ø"/>
            </a:pPr>
            <a:endParaRPr lang="en-US" sz="2400" b="1">
              <a:solidFill>
                <a:schemeClr val="accent2"/>
              </a:solidFill>
            </a:endParaRPr>
          </a:p>
          <a:p>
            <a:pPr marL="914400" lvl="1" indent="-457200" algn="l">
              <a:lnSpc>
                <a:spcPct val="90000"/>
              </a:lnSpc>
              <a:buClr>
                <a:srgbClr val="009900"/>
              </a:buClr>
              <a:buFont typeface="Wingdings" pitchFamily="2" charset="2"/>
              <a:buChar char="Ø"/>
            </a:pPr>
            <a:r>
              <a:rPr lang="en-US" sz="2400" b="1">
                <a:solidFill>
                  <a:schemeClr val="accent2"/>
                </a:solidFill>
              </a:rPr>
              <a:t>Know how and when to make adjustments during the fight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Text Box 2"/>
          <p:cNvSpPr txBox="1">
            <a:spLocks noChangeArrowheads="1"/>
          </p:cNvSpPr>
          <p:nvPr/>
        </p:nvSpPr>
        <p:spPr bwMode="auto">
          <a:xfrm>
            <a:off x="2208213" y="196850"/>
            <a:ext cx="4724400" cy="646113"/>
          </a:xfrm>
          <a:prstGeom prst="rect">
            <a:avLst/>
          </a:prstGeom>
          <a:noFill/>
          <a:ln w="19050">
            <a:noFill/>
            <a:miter lim="800000"/>
            <a:headEnd/>
            <a:tailEnd/>
          </a:ln>
          <a:effectLst/>
        </p:spPr>
        <p:txBody>
          <a:bodyPr wrap="none">
            <a:spAutoFit/>
          </a:bodyPr>
          <a:lstStyle/>
          <a:p>
            <a:pPr>
              <a:defRPr/>
            </a:pPr>
            <a:r>
              <a:rPr lang="en-US" sz="3600" b="1" dirty="0">
                <a:effectLst>
                  <a:outerShdw blurRad="38100" dist="38100" dir="2700000" algn="tl">
                    <a:srgbClr val="C0C0C0"/>
                  </a:outerShdw>
                </a:effectLst>
              </a:rPr>
              <a:t>MISSION COMMAND</a:t>
            </a:r>
            <a:endParaRPr lang="en-US" sz="1400" b="1" dirty="0">
              <a:effectLst>
                <a:outerShdw blurRad="38100" dist="38100" dir="2700000" algn="tl">
                  <a:srgbClr val="C0C0C0"/>
                </a:outerShdw>
              </a:effectLst>
            </a:endParaRPr>
          </a:p>
        </p:txBody>
      </p:sp>
      <p:sp>
        <p:nvSpPr>
          <p:cNvPr id="25603" name="Text Box 3"/>
          <p:cNvSpPr txBox="1">
            <a:spLocks noChangeArrowheads="1"/>
          </p:cNvSpPr>
          <p:nvPr/>
        </p:nvSpPr>
        <p:spPr bwMode="auto">
          <a:xfrm>
            <a:off x="152400" y="1230313"/>
            <a:ext cx="8839200" cy="4610100"/>
          </a:xfrm>
          <a:prstGeom prst="rect">
            <a:avLst/>
          </a:prstGeom>
          <a:noFill/>
          <a:ln w="19050">
            <a:noFill/>
            <a:miter lim="800000"/>
            <a:headEnd/>
            <a:tailEnd/>
          </a:ln>
        </p:spPr>
        <p:txBody>
          <a:bodyPr>
            <a:spAutoFit/>
          </a:bodyPr>
          <a:lstStyle/>
          <a:p>
            <a:pPr marL="457200" indent="-457200" algn="l">
              <a:buClr>
                <a:srgbClr val="009900"/>
              </a:buClr>
              <a:buFont typeface="Wingdings" pitchFamily="2" charset="2"/>
              <a:buChar char="Ø"/>
            </a:pPr>
            <a:r>
              <a:rPr lang="en-US" sz="2800" b="1">
                <a:solidFill>
                  <a:srgbClr val="009900"/>
                </a:solidFill>
              </a:rPr>
              <a:t>Decision</a:t>
            </a:r>
          </a:p>
          <a:p>
            <a:pPr marL="457200" indent="-457200" algn="l">
              <a:buClr>
                <a:srgbClr val="009900"/>
              </a:buClr>
              <a:buFont typeface="Wingdings" pitchFamily="2" charset="2"/>
              <a:buChar char="v"/>
            </a:pPr>
            <a:endParaRPr lang="en-US" sz="2800" b="1">
              <a:solidFill>
                <a:srgbClr val="009900"/>
              </a:solidFill>
            </a:endParaRPr>
          </a:p>
          <a:p>
            <a:pPr marL="914400" lvl="1" indent="-457200" algn="l">
              <a:lnSpc>
                <a:spcPct val="90000"/>
              </a:lnSpc>
              <a:buClr>
                <a:srgbClr val="009900"/>
              </a:buClr>
              <a:buFont typeface="Wingdings" pitchFamily="2" charset="2"/>
              <a:buChar char="Ø"/>
            </a:pPr>
            <a:r>
              <a:rPr lang="en-US" sz="2400" b="1">
                <a:solidFill>
                  <a:schemeClr val="accent2"/>
                </a:solidFill>
              </a:rPr>
              <a:t>Know </a:t>
            </a:r>
            <a:r>
              <a:rPr lang="en-US" sz="2400" b="1" i="1">
                <a:solidFill>
                  <a:schemeClr val="accent2"/>
                </a:solidFill>
              </a:rPr>
              <a:t>if </a:t>
            </a:r>
            <a:r>
              <a:rPr lang="en-US" sz="2400" b="1">
                <a:solidFill>
                  <a:schemeClr val="accent2"/>
                </a:solidFill>
              </a:rPr>
              <a:t>to decide…</a:t>
            </a:r>
          </a:p>
          <a:p>
            <a:pPr marL="914400" lvl="1" indent="-457200" algn="l">
              <a:lnSpc>
                <a:spcPct val="90000"/>
              </a:lnSpc>
              <a:buClr>
                <a:srgbClr val="009900"/>
              </a:buClr>
              <a:buFont typeface="Wingdings" pitchFamily="2" charset="2"/>
              <a:buChar char="Ø"/>
            </a:pPr>
            <a:endParaRPr lang="en-US" sz="2400" b="1">
              <a:solidFill>
                <a:schemeClr val="accent2"/>
              </a:solidFill>
            </a:endParaRPr>
          </a:p>
          <a:p>
            <a:pPr marL="914400" lvl="1" indent="-457200" algn="l">
              <a:lnSpc>
                <a:spcPct val="90000"/>
              </a:lnSpc>
              <a:buClr>
                <a:srgbClr val="009900"/>
              </a:buClr>
              <a:buFont typeface="Wingdings" pitchFamily="2" charset="2"/>
              <a:buChar char="Ø"/>
            </a:pPr>
            <a:r>
              <a:rPr lang="en-US" sz="2400" b="1">
                <a:solidFill>
                  <a:schemeClr val="accent2"/>
                </a:solidFill>
              </a:rPr>
              <a:t>…then </a:t>
            </a:r>
            <a:r>
              <a:rPr lang="en-US" sz="2400" b="1" i="1">
                <a:solidFill>
                  <a:schemeClr val="accent2"/>
                </a:solidFill>
              </a:rPr>
              <a:t>when </a:t>
            </a:r>
            <a:r>
              <a:rPr lang="en-US" sz="2400" b="1">
                <a:solidFill>
                  <a:schemeClr val="accent2"/>
                </a:solidFill>
              </a:rPr>
              <a:t>and </a:t>
            </a:r>
            <a:r>
              <a:rPr lang="en-US" sz="2400" b="1" i="1">
                <a:solidFill>
                  <a:schemeClr val="accent2"/>
                </a:solidFill>
              </a:rPr>
              <a:t>what</a:t>
            </a:r>
            <a:r>
              <a:rPr lang="en-US" sz="2400" b="1">
                <a:solidFill>
                  <a:schemeClr val="accent2"/>
                </a:solidFill>
              </a:rPr>
              <a:t> to decide</a:t>
            </a:r>
          </a:p>
          <a:p>
            <a:pPr marL="914400" lvl="1" indent="-457200" algn="l">
              <a:lnSpc>
                <a:spcPct val="90000"/>
              </a:lnSpc>
              <a:buClr>
                <a:srgbClr val="009900"/>
              </a:buClr>
              <a:buFont typeface="Wingdings" pitchFamily="2" charset="2"/>
              <a:buChar char="Ø"/>
            </a:pPr>
            <a:endParaRPr lang="en-US" sz="2400" b="1">
              <a:solidFill>
                <a:schemeClr val="accent2"/>
              </a:solidFill>
            </a:endParaRPr>
          </a:p>
          <a:p>
            <a:pPr marL="914400" lvl="1" indent="-457200" algn="l">
              <a:lnSpc>
                <a:spcPct val="90000"/>
              </a:lnSpc>
              <a:buClr>
                <a:srgbClr val="009900"/>
              </a:buClr>
              <a:buFont typeface="Wingdings" pitchFamily="2" charset="2"/>
              <a:buChar char="Ø"/>
            </a:pPr>
            <a:r>
              <a:rPr lang="en-US" sz="2400" b="1">
                <a:solidFill>
                  <a:schemeClr val="accent2"/>
                </a:solidFill>
              </a:rPr>
              <a:t>Tactical judgment</a:t>
            </a:r>
          </a:p>
          <a:p>
            <a:pPr marL="914400" lvl="1" indent="-457200" algn="l">
              <a:lnSpc>
                <a:spcPct val="90000"/>
              </a:lnSpc>
              <a:buClr>
                <a:srgbClr val="009900"/>
              </a:buClr>
              <a:buFont typeface="Wingdings" pitchFamily="2" charset="2"/>
              <a:buChar char="Ø"/>
            </a:pPr>
            <a:endParaRPr lang="en-US" sz="2400" b="1">
              <a:solidFill>
                <a:schemeClr val="accent2"/>
              </a:solidFill>
            </a:endParaRPr>
          </a:p>
          <a:p>
            <a:pPr marL="914400" lvl="1" indent="-457200" algn="l">
              <a:lnSpc>
                <a:spcPct val="90000"/>
              </a:lnSpc>
              <a:buClr>
                <a:srgbClr val="009900"/>
              </a:buClr>
              <a:buFont typeface="Wingdings" pitchFamily="2" charset="2"/>
              <a:buChar char="Ø"/>
            </a:pPr>
            <a:r>
              <a:rPr lang="en-US" sz="2400" b="1">
                <a:solidFill>
                  <a:schemeClr val="accent2"/>
                </a:solidFill>
              </a:rPr>
              <a:t>Anticipate activities once a decision is made</a:t>
            </a:r>
          </a:p>
          <a:p>
            <a:pPr marL="914400" lvl="1" indent="-457200" algn="l">
              <a:lnSpc>
                <a:spcPct val="90000"/>
              </a:lnSpc>
              <a:buClr>
                <a:srgbClr val="009900"/>
              </a:buClr>
              <a:buFont typeface="Wingdings" pitchFamily="2" charset="2"/>
              <a:buChar char="Ø"/>
            </a:pPr>
            <a:endParaRPr lang="en-US" sz="2400" b="1">
              <a:solidFill>
                <a:schemeClr val="accent2"/>
              </a:solidFill>
            </a:endParaRPr>
          </a:p>
          <a:p>
            <a:pPr marL="914400" lvl="1" indent="-457200" algn="l">
              <a:lnSpc>
                <a:spcPct val="90000"/>
              </a:lnSpc>
              <a:buClr>
                <a:srgbClr val="009900"/>
              </a:buClr>
              <a:buFont typeface="Wingdings" pitchFamily="2" charset="2"/>
              <a:buChar char="Ø"/>
            </a:pPr>
            <a:r>
              <a:rPr lang="en-US" sz="2400" b="1">
                <a:solidFill>
                  <a:schemeClr val="accent2"/>
                </a:solidFill>
              </a:rPr>
              <a:t>Know irretrievable commitments</a:t>
            </a:r>
          </a:p>
          <a:p>
            <a:pPr marL="914400" lvl="1" indent="-457200" algn="l">
              <a:lnSpc>
                <a:spcPct val="90000"/>
              </a:lnSpc>
              <a:buClr>
                <a:srgbClr val="009900"/>
              </a:buClr>
              <a:buFont typeface="Wingdings" pitchFamily="2" charset="2"/>
              <a:buChar char="Ø"/>
            </a:pPr>
            <a:endParaRPr lang="en-US" sz="2400" b="1">
              <a:solidFill>
                <a:schemeClr val="accent2"/>
              </a:solidFill>
            </a:endParaRPr>
          </a:p>
          <a:p>
            <a:pPr marL="914400" lvl="1" indent="-457200" algn="l">
              <a:lnSpc>
                <a:spcPct val="90000"/>
              </a:lnSpc>
              <a:buClr>
                <a:srgbClr val="009900"/>
              </a:buClr>
              <a:buFont typeface="Wingdings" pitchFamily="2" charset="2"/>
              <a:buChar char="Ø"/>
            </a:pPr>
            <a:r>
              <a:rPr lang="en-US" sz="2400" b="1">
                <a:solidFill>
                  <a:schemeClr val="accent2"/>
                </a:solidFill>
              </a:rPr>
              <a:t>Anticipate outcomes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Text Box 1026"/>
          <p:cNvSpPr txBox="1">
            <a:spLocks noChangeArrowheads="1"/>
          </p:cNvSpPr>
          <p:nvPr/>
        </p:nvSpPr>
        <p:spPr bwMode="auto">
          <a:xfrm>
            <a:off x="2208213" y="196850"/>
            <a:ext cx="4724400" cy="646113"/>
          </a:xfrm>
          <a:prstGeom prst="rect">
            <a:avLst/>
          </a:prstGeom>
          <a:noFill/>
          <a:ln w="19050">
            <a:noFill/>
            <a:miter lim="800000"/>
            <a:headEnd/>
            <a:tailEnd/>
          </a:ln>
          <a:effectLst/>
        </p:spPr>
        <p:txBody>
          <a:bodyPr wrap="none">
            <a:spAutoFit/>
          </a:bodyPr>
          <a:lstStyle/>
          <a:p>
            <a:pPr>
              <a:defRPr/>
            </a:pPr>
            <a:r>
              <a:rPr lang="en-US" sz="3600" b="1" dirty="0">
                <a:effectLst>
                  <a:outerShdw blurRad="38100" dist="38100" dir="2700000" algn="tl">
                    <a:srgbClr val="C0C0C0"/>
                  </a:outerShdw>
                </a:effectLst>
              </a:rPr>
              <a:t>MISSION COMMAND</a:t>
            </a:r>
            <a:endParaRPr lang="en-US" sz="1400" b="1" dirty="0">
              <a:effectLst>
                <a:outerShdw blurRad="38100" dist="38100" dir="2700000" algn="tl">
                  <a:srgbClr val="C0C0C0"/>
                </a:outerShdw>
              </a:effectLst>
            </a:endParaRPr>
          </a:p>
        </p:txBody>
      </p:sp>
      <p:sp>
        <p:nvSpPr>
          <p:cNvPr id="26627" name="Text Box 1027"/>
          <p:cNvSpPr txBox="1">
            <a:spLocks noChangeArrowheads="1"/>
          </p:cNvSpPr>
          <p:nvPr/>
        </p:nvSpPr>
        <p:spPr bwMode="auto">
          <a:xfrm>
            <a:off x="152400" y="1181100"/>
            <a:ext cx="8839200" cy="4610100"/>
          </a:xfrm>
          <a:prstGeom prst="rect">
            <a:avLst/>
          </a:prstGeom>
          <a:noFill/>
          <a:ln w="19050">
            <a:noFill/>
            <a:miter lim="800000"/>
            <a:headEnd/>
            <a:tailEnd/>
          </a:ln>
        </p:spPr>
        <p:txBody>
          <a:bodyPr>
            <a:spAutoFit/>
          </a:bodyPr>
          <a:lstStyle/>
          <a:p>
            <a:pPr marL="457200" indent="-457200" algn="l">
              <a:buClr>
                <a:srgbClr val="009900"/>
              </a:buClr>
              <a:buFont typeface="Wingdings" pitchFamily="2" charset="2"/>
              <a:buChar char="Ø"/>
            </a:pPr>
            <a:r>
              <a:rPr lang="en-US" sz="2800" b="1">
                <a:solidFill>
                  <a:srgbClr val="009900"/>
                </a:solidFill>
              </a:rPr>
              <a:t>Basis for decision</a:t>
            </a:r>
          </a:p>
          <a:p>
            <a:pPr marL="457200" indent="-457200" algn="l">
              <a:buClr>
                <a:srgbClr val="009900"/>
              </a:buClr>
              <a:buFont typeface="Wingdings" pitchFamily="2" charset="2"/>
              <a:buChar char="v"/>
            </a:pPr>
            <a:endParaRPr lang="en-US" sz="2800" b="1">
              <a:solidFill>
                <a:srgbClr val="009900"/>
              </a:solidFill>
            </a:endParaRPr>
          </a:p>
          <a:p>
            <a:pPr marL="914400" lvl="1" indent="-457200" algn="l">
              <a:lnSpc>
                <a:spcPct val="90000"/>
              </a:lnSpc>
              <a:buClr>
                <a:srgbClr val="009900"/>
              </a:buClr>
              <a:buFont typeface="Wingdings" pitchFamily="2" charset="2"/>
              <a:buChar char="Ø"/>
            </a:pPr>
            <a:r>
              <a:rPr lang="en-US" sz="2400" b="1">
                <a:solidFill>
                  <a:schemeClr val="accent2"/>
                </a:solidFill>
              </a:rPr>
              <a:t>Mission; task and purpose</a:t>
            </a:r>
          </a:p>
          <a:p>
            <a:pPr marL="914400" lvl="1" indent="-457200" algn="l">
              <a:lnSpc>
                <a:spcPct val="90000"/>
              </a:lnSpc>
              <a:buClr>
                <a:srgbClr val="009900"/>
              </a:buClr>
              <a:buFont typeface="Wingdings" pitchFamily="2" charset="2"/>
              <a:buChar char="Ø"/>
            </a:pPr>
            <a:endParaRPr lang="en-US" sz="2400" b="1">
              <a:solidFill>
                <a:schemeClr val="accent2"/>
              </a:solidFill>
            </a:endParaRPr>
          </a:p>
          <a:p>
            <a:pPr marL="914400" lvl="1" indent="-457200" algn="l">
              <a:lnSpc>
                <a:spcPct val="90000"/>
              </a:lnSpc>
              <a:buClr>
                <a:srgbClr val="009900"/>
              </a:buClr>
              <a:buFont typeface="Wingdings" pitchFamily="2" charset="2"/>
              <a:buChar char="Ø"/>
            </a:pPr>
            <a:r>
              <a:rPr lang="en-US" sz="2400" b="1">
                <a:solidFill>
                  <a:schemeClr val="accent2"/>
                </a:solidFill>
              </a:rPr>
              <a:t>See/understand the enemy</a:t>
            </a:r>
          </a:p>
          <a:p>
            <a:pPr marL="914400" lvl="1" indent="-457200" algn="l">
              <a:lnSpc>
                <a:spcPct val="90000"/>
              </a:lnSpc>
              <a:buClr>
                <a:srgbClr val="009900"/>
              </a:buClr>
              <a:buFont typeface="Wingdings" pitchFamily="2" charset="2"/>
              <a:buChar char="Ø"/>
            </a:pPr>
            <a:endParaRPr lang="en-US" sz="2400" b="1">
              <a:solidFill>
                <a:schemeClr val="accent2"/>
              </a:solidFill>
            </a:endParaRPr>
          </a:p>
          <a:p>
            <a:pPr marL="914400" lvl="1" indent="-457200" algn="l">
              <a:lnSpc>
                <a:spcPct val="90000"/>
              </a:lnSpc>
              <a:buClr>
                <a:srgbClr val="009900"/>
              </a:buClr>
              <a:buFont typeface="Wingdings" pitchFamily="2" charset="2"/>
              <a:buChar char="Ø"/>
            </a:pPr>
            <a:r>
              <a:rPr lang="en-US" sz="2400" b="1">
                <a:solidFill>
                  <a:schemeClr val="accent2"/>
                </a:solidFill>
              </a:rPr>
              <a:t>See/understand the terrain/environment</a:t>
            </a:r>
          </a:p>
          <a:p>
            <a:pPr marL="914400" lvl="1" indent="-457200" algn="l">
              <a:lnSpc>
                <a:spcPct val="90000"/>
              </a:lnSpc>
              <a:buClr>
                <a:srgbClr val="009900"/>
              </a:buClr>
              <a:buFont typeface="Wingdings" pitchFamily="2" charset="2"/>
              <a:buChar char="Ø"/>
            </a:pPr>
            <a:endParaRPr lang="en-US" sz="2400" b="1">
              <a:solidFill>
                <a:schemeClr val="accent2"/>
              </a:solidFill>
            </a:endParaRPr>
          </a:p>
          <a:p>
            <a:pPr marL="914400" lvl="1" indent="-457200" algn="l">
              <a:lnSpc>
                <a:spcPct val="90000"/>
              </a:lnSpc>
              <a:buClr>
                <a:srgbClr val="009900"/>
              </a:buClr>
              <a:buFont typeface="Wingdings" pitchFamily="2" charset="2"/>
              <a:buChar char="Ø"/>
            </a:pPr>
            <a:r>
              <a:rPr lang="en-US" sz="2400" b="1">
                <a:solidFill>
                  <a:schemeClr val="accent2"/>
                </a:solidFill>
              </a:rPr>
              <a:t>See/understand self (friends/allies too)</a:t>
            </a:r>
          </a:p>
          <a:p>
            <a:pPr marL="914400" lvl="1" indent="-457200" algn="l">
              <a:lnSpc>
                <a:spcPct val="90000"/>
              </a:lnSpc>
              <a:buClr>
                <a:srgbClr val="009900"/>
              </a:buClr>
              <a:buFont typeface="Wingdings" pitchFamily="2" charset="2"/>
              <a:buChar char="Ø"/>
            </a:pPr>
            <a:endParaRPr lang="en-US" sz="2400" b="1">
              <a:solidFill>
                <a:schemeClr val="accent2"/>
              </a:solidFill>
            </a:endParaRPr>
          </a:p>
          <a:p>
            <a:pPr marL="914400" lvl="1" indent="-457200" algn="l">
              <a:lnSpc>
                <a:spcPct val="90000"/>
              </a:lnSpc>
              <a:buClr>
                <a:srgbClr val="009900"/>
              </a:buClr>
              <a:buFont typeface="Wingdings" pitchFamily="2" charset="2"/>
              <a:buChar char="Ø"/>
            </a:pPr>
            <a:r>
              <a:rPr lang="en-US" sz="2400" b="1">
                <a:solidFill>
                  <a:schemeClr val="accent2"/>
                </a:solidFill>
              </a:rPr>
              <a:t>Time</a:t>
            </a:r>
          </a:p>
          <a:p>
            <a:pPr marL="914400" lvl="1" indent="-457200" algn="l">
              <a:lnSpc>
                <a:spcPct val="90000"/>
              </a:lnSpc>
              <a:buClr>
                <a:srgbClr val="009900"/>
              </a:buClr>
              <a:buFont typeface="Wingdings" pitchFamily="2" charset="2"/>
              <a:buChar char="Ø"/>
            </a:pPr>
            <a:endParaRPr lang="en-US" sz="2400" b="1">
              <a:solidFill>
                <a:schemeClr val="accent2"/>
              </a:solidFill>
            </a:endParaRPr>
          </a:p>
          <a:p>
            <a:pPr marL="914400" lvl="1" indent="-457200" algn="l">
              <a:lnSpc>
                <a:spcPct val="90000"/>
              </a:lnSpc>
              <a:buClr>
                <a:srgbClr val="009900"/>
              </a:buClr>
              <a:buFont typeface="Wingdings" pitchFamily="2" charset="2"/>
              <a:buChar char="Ø"/>
            </a:pPr>
            <a:r>
              <a:rPr lang="en-US" sz="2400" b="1">
                <a:solidFill>
                  <a:schemeClr val="accent2"/>
                </a:solidFill>
              </a:rPr>
              <a:t>Others impacted by our actions</a:t>
            </a:r>
          </a:p>
        </p:txBody>
      </p:sp>
      <p:sp>
        <p:nvSpPr>
          <p:cNvPr id="438276" name="Text Box 1028"/>
          <p:cNvSpPr txBox="1">
            <a:spLocks noChangeArrowheads="1"/>
          </p:cNvSpPr>
          <p:nvPr/>
        </p:nvSpPr>
        <p:spPr bwMode="auto">
          <a:xfrm>
            <a:off x="4267200" y="5546725"/>
            <a:ext cx="4953000" cy="1311275"/>
          </a:xfrm>
          <a:prstGeom prst="rect">
            <a:avLst/>
          </a:prstGeom>
          <a:noFill/>
          <a:ln w="19050">
            <a:noFill/>
            <a:miter lim="800000"/>
            <a:headEnd/>
            <a:tailEnd/>
          </a:ln>
          <a:effectLst/>
        </p:spPr>
        <p:txBody>
          <a:bodyPr>
            <a:spAutoFit/>
          </a:bodyPr>
          <a:lstStyle/>
          <a:p>
            <a:pPr marL="457200" indent="-457200">
              <a:buClr>
                <a:srgbClr val="008000"/>
              </a:buClr>
              <a:buFont typeface="Wingdings" pitchFamily="2" charset="2"/>
              <a:buNone/>
              <a:defRPr/>
            </a:pPr>
            <a:r>
              <a:rPr lang="en-US" sz="8000" b="1" dirty="0">
                <a:solidFill>
                  <a:srgbClr val="FF0000"/>
                </a:solidFill>
                <a:effectLst>
                  <a:outerShdw blurRad="38100" dist="38100" dir="2700000" algn="tl">
                    <a:srgbClr val="C0C0C0"/>
                  </a:outerShdw>
                </a:effectLst>
              </a:rPr>
              <a:t>METT-TC</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8" descr="Germany 1945"/>
          <p:cNvPicPr>
            <a:picLocks noChangeAspect="1" noChangeArrowheads="1"/>
          </p:cNvPicPr>
          <p:nvPr/>
        </p:nvPicPr>
        <p:blipFill>
          <a:blip r:embed="rId3" cstate="print"/>
          <a:srcRect/>
          <a:stretch>
            <a:fillRect/>
          </a:stretch>
        </p:blipFill>
        <p:spPr bwMode="auto">
          <a:xfrm>
            <a:off x="-47625" y="0"/>
            <a:ext cx="5457825" cy="6858000"/>
          </a:xfrm>
          <a:prstGeom prst="rect">
            <a:avLst/>
          </a:prstGeom>
          <a:noFill/>
          <a:ln w="9525">
            <a:noFill/>
            <a:miter lim="800000"/>
            <a:headEnd/>
            <a:tailEnd/>
          </a:ln>
        </p:spPr>
      </p:pic>
      <p:sp>
        <p:nvSpPr>
          <p:cNvPr id="439298" name="Text Box 2"/>
          <p:cNvSpPr txBox="1">
            <a:spLocks noChangeArrowheads="1"/>
          </p:cNvSpPr>
          <p:nvPr/>
        </p:nvSpPr>
        <p:spPr bwMode="auto">
          <a:xfrm>
            <a:off x="4429125" y="196850"/>
            <a:ext cx="4724400" cy="646113"/>
          </a:xfrm>
          <a:prstGeom prst="rect">
            <a:avLst/>
          </a:prstGeom>
          <a:noFill/>
          <a:ln w="19050">
            <a:noFill/>
            <a:miter lim="800000"/>
            <a:headEnd/>
            <a:tailEnd/>
          </a:ln>
          <a:effectLst/>
        </p:spPr>
        <p:txBody>
          <a:bodyPr wrap="none">
            <a:spAutoFit/>
          </a:bodyPr>
          <a:lstStyle/>
          <a:p>
            <a:pPr>
              <a:defRPr/>
            </a:pPr>
            <a:r>
              <a:rPr lang="en-US" sz="3600" b="1" dirty="0">
                <a:effectLst>
                  <a:outerShdw blurRad="38100" dist="38100" dir="2700000" algn="tl">
                    <a:srgbClr val="C0C0C0"/>
                  </a:outerShdw>
                </a:effectLst>
              </a:rPr>
              <a:t>MISSION COMMAND</a:t>
            </a:r>
            <a:endParaRPr lang="en-US" sz="1400" b="1" dirty="0">
              <a:effectLst>
                <a:outerShdw blurRad="38100" dist="38100" dir="2700000" algn="tl">
                  <a:srgbClr val="C0C0C0"/>
                </a:outerShdw>
              </a:effectLst>
            </a:endParaRPr>
          </a:p>
        </p:txBody>
      </p:sp>
      <p:sp>
        <p:nvSpPr>
          <p:cNvPr id="439299" name="Text Box 3"/>
          <p:cNvSpPr txBox="1">
            <a:spLocks noChangeArrowheads="1"/>
          </p:cNvSpPr>
          <p:nvPr/>
        </p:nvSpPr>
        <p:spPr bwMode="auto">
          <a:xfrm>
            <a:off x="3810000" y="990600"/>
            <a:ext cx="6096000" cy="3200400"/>
          </a:xfrm>
          <a:prstGeom prst="rect">
            <a:avLst/>
          </a:prstGeom>
          <a:noFill/>
          <a:ln w="19050">
            <a:noFill/>
            <a:miter lim="800000"/>
            <a:headEnd/>
            <a:tailEnd/>
          </a:ln>
          <a:effectLst/>
        </p:spPr>
        <p:txBody>
          <a:bodyPr>
            <a:spAutoFit/>
          </a:bodyPr>
          <a:lstStyle/>
          <a:p>
            <a:pPr marL="457200" indent="-457200">
              <a:buClr>
                <a:srgbClr val="008000"/>
              </a:buClr>
              <a:buFont typeface="Wingdings" pitchFamily="2" charset="2"/>
              <a:buNone/>
              <a:defRPr/>
            </a:pPr>
            <a:r>
              <a:rPr lang="en-US" sz="4400" b="1">
                <a:solidFill>
                  <a:srgbClr val="009900"/>
                </a:solidFill>
                <a:effectLst>
                  <a:outerShdw blurRad="38100" dist="38100" dir="2700000" algn="tl">
                    <a:srgbClr val="C0C0C0"/>
                  </a:outerShdw>
                </a:effectLst>
              </a:rPr>
              <a:t>THE </a:t>
            </a:r>
          </a:p>
          <a:p>
            <a:pPr marL="457200" indent="-457200">
              <a:buClr>
                <a:srgbClr val="008000"/>
              </a:buClr>
              <a:buFont typeface="Wingdings" pitchFamily="2" charset="2"/>
              <a:buNone/>
              <a:defRPr/>
            </a:pPr>
            <a:r>
              <a:rPr lang="en-US" sz="4400" b="1">
                <a:solidFill>
                  <a:srgbClr val="009900"/>
                </a:solidFill>
                <a:effectLst>
                  <a:outerShdw blurRad="38100" dist="38100" dir="2700000" algn="tl">
                    <a:srgbClr val="C0C0C0"/>
                  </a:outerShdw>
                </a:effectLst>
              </a:rPr>
              <a:t>UNAVOIDABLE</a:t>
            </a:r>
          </a:p>
          <a:p>
            <a:pPr marL="457200" indent="-457200">
              <a:buClr>
                <a:srgbClr val="008000"/>
              </a:buClr>
              <a:buFont typeface="Wingdings" pitchFamily="2" charset="2"/>
              <a:buNone/>
              <a:defRPr/>
            </a:pPr>
            <a:endParaRPr lang="en-US" sz="3600"/>
          </a:p>
          <a:p>
            <a:pPr marL="457200" indent="-457200">
              <a:buClr>
                <a:srgbClr val="008000"/>
              </a:buClr>
              <a:buFont typeface="Wingdings" pitchFamily="2" charset="2"/>
              <a:buNone/>
              <a:defRPr/>
            </a:pPr>
            <a:r>
              <a:rPr lang="en-US" sz="8000" b="1">
                <a:solidFill>
                  <a:srgbClr val="FF0000"/>
                </a:solidFill>
                <a:effectLst>
                  <a:outerShdw blurRad="38100" dist="38100" dir="2700000" algn="tl">
                    <a:srgbClr val="C0C0C0"/>
                  </a:outerShdw>
                </a:effectLst>
              </a:rPr>
              <a:t>RISK</a:t>
            </a:r>
          </a:p>
        </p:txBody>
      </p:sp>
      <p:sp>
        <p:nvSpPr>
          <p:cNvPr id="27653" name="Text Box 9"/>
          <p:cNvSpPr txBox="1">
            <a:spLocks noChangeArrowheads="1"/>
          </p:cNvSpPr>
          <p:nvPr/>
        </p:nvSpPr>
        <p:spPr bwMode="auto">
          <a:xfrm>
            <a:off x="377825" y="6415088"/>
            <a:ext cx="2514600" cy="369887"/>
          </a:xfrm>
          <a:prstGeom prst="rect">
            <a:avLst/>
          </a:prstGeom>
          <a:noFill/>
          <a:ln w="19050">
            <a:noFill/>
            <a:miter lim="800000"/>
            <a:headEnd/>
            <a:tailEnd/>
          </a:ln>
        </p:spPr>
        <p:txBody>
          <a:bodyPr wrap="none">
            <a:spAutoFit/>
          </a:bodyPr>
          <a:lstStyle/>
          <a:p>
            <a:r>
              <a:rPr lang="en-US" sz="1800" b="1"/>
              <a:t>GIs in Germany, 1945</a:t>
            </a:r>
          </a:p>
        </p:txBody>
      </p:sp>
      <p:pic>
        <p:nvPicPr>
          <p:cNvPr id="27654" name="Picture 2">
            <a:hlinkClick r:id="" action="ppaction://noaction"/>
          </p:cNvPr>
          <p:cNvPicPr>
            <a:picLocks noChangeAspect="1" noChangeArrowheads="1"/>
          </p:cNvPicPr>
          <p:nvPr/>
        </p:nvPicPr>
        <p:blipFill>
          <a:blip r:embed="rId4" cstate="print"/>
          <a:srcRect/>
          <a:stretch>
            <a:fillRect/>
          </a:stretch>
        </p:blipFill>
        <p:spPr bwMode="auto">
          <a:xfrm>
            <a:off x="7996238" y="6096000"/>
            <a:ext cx="919162" cy="688975"/>
          </a:xfrm>
          <a:prstGeom prst="rect">
            <a:avLst/>
          </a:prstGeom>
          <a:noFill/>
          <a:ln w="19050">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TotalTime>
  <Words>1034</Words>
  <Application>Microsoft Office PowerPoint</Application>
  <PresentationFormat>On-screen Show (4:3)</PresentationFormat>
  <Paragraphs>267</Paragraphs>
  <Slides>22</Slides>
  <Notes>17</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Mission Command  &amp; The Operations Process</vt:lpstr>
      <vt:lpstr>Slide 2</vt:lpstr>
      <vt:lpstr>Slide 3</vt:lpstr>
      <vt:lpstr>Six principles of Mission Command</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United States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 Command</dc:title>
  <dc:creator>michael.rauhut</dc:creator>
  <cp:lastModifiedBy>Curtis.McMahan</cp:lastModifiedBy>
  <cp:revision>23</cp:revision>
  <dcterms:created xsi:type="dcterms:W3CDTF">2013-02-05T16:42:45Z</dcterms:created>
  <dcterms:modified xsi:type="dcterms:W3CDTF">2013-05-31T15:35:49Z</dcterms:modified>
</cp:coreProperties>
</file>